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3" r:id="rId3"/>
    <p:sldId id="267" r:id="rId4"/>
    <p:sldId id="264" r:id="rId5"/>
    <p:sldId id="265" r:id="rId6"/>
    <p:sldId id="266" r:id="rId7"/>
    <p:sldId id="268" r:id="rId8"/>
    <p:sldId id="269" r:id="rId9"/>
    <p:sldId id="270" r:id="rId10"/>
    <p:sldId id="272" r:id="rId11"/>
    <p:sldId id="273" r:id="rId12"/>
    <p:sldId id="271" r:id="rId13"/>
    <p:sldId id="276" r:id="rId14"/>
    <p:sldId id="277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2F137-291A-4D6F-9AE4-FED09BE205E0}" type="datetimeFigureOut">
              <a:rPr lang="pt-PT" smtClean="0"/>
              <a:t>14/02/2022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14BEB-7DBB-479A-A79B-5F72B78DE2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931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214BEB-7DBB-479A-A79B-5F72B78DE25C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078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C839-3CE5-4D45-A5D0-81B0287B70F9}" type="datetimeFigureOut">
              <a:rPr lang="pt-PT" smtClean="0"/>
              <a:t>14/02/2022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627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FCCCA50-CDD9-4CC8-81C4-546665CE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17D725-8F4F-4B73-8530-2D40822A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907433D-8787-4C81-97F2-FECD0017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A3A7E-356F-4208-9925-D979F2A01587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09558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C839-3CE5-4D45-A5D0-81B0287B70F9}" type="datetimeFigureOut">
              <a:rPr lang="pt-PT" smtClean="0"/>
              <a:t>14/02/2022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11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r="51031"/>
          <a:stretch/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33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Análises Químicas I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861218" y="4226827"/>
            <a:ext cx="7072313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Introdução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Valentim M B Nunes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132012" y="6082903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Tomar, Fevereiro,2022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24656" y="3669492"/>
            <a:ext cx="8207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PT" altLang="en-US" sz="2400" b="1" dirty="0" err="1">
                <a:latin typeface="Arial" panose="020B0604020202020204" pitchFamily="34" charset="0"/>
                <a:cs typeface="Times New Roman" panose="02020603050405020304" pitchFamily="18" charset="0"/>
              </a:rPr>
              <a:t>CTeSP</a:t>
            </a:r>
            <a:r>
              <a:rPr lang="pt-PT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 Análises Laboratoriais </a:t>
            </a:r>
            <a:endParaRPr lang="pt-PT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Marcador de Posição do Número do Diapositivo 3">
            <a:extLst>
              <a:ext uri="{FF2B5EF4-FFF2-40B4-BE49-F238E27FC236}">
                <a16:creationId xmlns:a16="http://schemas.microsoft.com/office/drawing/2014/main" id="{DDD2DB60-87B5-4755-9132-26BCFB0A1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097CCF-4107-4128-A909-7A95809066D5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06D7A184-AB44-41DB-9972-5D6C07E93746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B978D982-D2BF-48D2-AD24-678A77EE627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60906361-B9F0-4F3D-B894-FDB501BFE1D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A6E40BC1-4EE9-479C-B13F-EF0885712105}"/>
              </a:ext>
            </a:extLst>
          </p:cNvPr>
          <p:cNvSpPr txBox="1"/>
          <p:nvPr/>
        </p:nvSpPr>
        <p:spPr>
          <a:xfrm>
            <a:off x="414776" y="717144"/>
            <a:ext cx="8239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/>
              <a:t>Química Analítica </a:t>
            </a:r>
            <a:r>
              <a:rPr lang="pt-PT" sz="2000" dirty="0"/>
              <a:t>é o ramo da química que envolve a separação, identificação e determinação das quantidades relativas dos componentes de uma amostra.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3E41B37-E211-402C-8259-17038F217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66"/>
          <a:stretch/>
        </p:blipFill>
        <p:spPr>
          <a:xfrm>
            <a:off x="414776" y="1639326"/>
            <a:ext cx="8100574" cy="37607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2A2DEF1-51D3-47A1-917B-AD8F89CEA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0" y="747713"/>
            <a:ext cx="4931129" cy="4993212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B1B3A4EC-FD90-4C91-9911-799E1C87F4A1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7BF9EFF0-5453-44AC-993A-22E44FD312B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38B0E394-564F-4E96-926E-F656FD8AC1E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5E12B349-FD0C-4F14-BD08-81E6F5D4DE1D}"/>
              </a:ext>
            </a:extLst>
          </p:cNvPr>
          <p:cNvSpPr txBox="1"/>
          <p:nvPr/>
        </p:nvSpPr>
        <p:spPr>
          <a:xfrm>
            <a:off x="414776" y="5938887"/>
            <a:ext cx="8210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b="0" i="0" dirty="0">
                <a:solidFill>
                  <a:srgbClr val="262626"/>
                </a:solidFill>
                <a:effectLst/>
                <a:latin typeface="BryantProMedium"/>
              </a:rPr>
              <a:t>Fundamentals </a:t>
            </a:r>
            <a:r>
              <a:rPr lang="pt-PT" dirty="0" err="1">
                <a:solidFill>
                  <a:srgbClr val="262626"/>
                </a:solidFill>
                <a:latin typeface="BryantProMedium"/>
              </a:rPr>
              <a:t>o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Medium"/>
              </a:rPr>
              <a:t>f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Medium"/>
              </a:rPr>
              <a:t> 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Medium"/>
              </a:rPr>
              <a:t>Analytical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Medium"/>
              </a:rPr>
              <a:t> 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Medium"/>
              </a:rPr>
              <a:t>Chemistry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Medium"/>
              </a:rPr>
              <a:t>, 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 </a:t>
            </a:r>
            <a:r>
              <a:rPr lang="pt-PT" b="0" i="0" u="none" strike="noStrike" dirty="0">
                <a:solidFill>
                  <a:srgbClr val="262626"/>
                </a:solidFill>
                <a:effectLst/>
                <a:latin typeface="BryantProRegular"/>
              </a:rPr>
              <a:t>Douglas A </a:t>
            </a:r>
            <a:r>
              <a:rPr lang="pt-PT" b="1" i="0" u="none" strike="noStrike" dirty="0" err="1">
                <a:solidFill>
                  <a:srgbClr val="262626"/>
                </a:solidFill>
                <a:effectLst/>
                <a:latin typeface="BryantProRegular"/>
              </a:rPr>
              <a:t>Skoog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, Stanley R 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Regular"/>
              </a:rPr>
              <a:t>Crouch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, F James 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Regular"/>
              </a:rPr>
              <a:t>Holler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 e 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Regular"/>
              </a:rPr>
              <a:t>Donald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 M </a:t>
            </a:r>
            <a:r>
              <a:rPr lang="pt-PT" b="1" i="0" dirty="0">
                <a:solidFill>
                  <a:srgbClr val="262626"/>
                </a:solidFill>
                <a:effectLst/>
                <a:latin typeface="BryantProRegular"/>
              </a:rPr>
              <a:t>West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 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4070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DF943E45-CA06-4E36-A9D7-7C3C5CF4C6C8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2EF35017-3E0E-4448-A45C-82409F6F85A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56FC3076-D9A5-4EE1-970A-8E942305D9FC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2B4BB1B3-AA2F-4DB4-99E0-040672A42B66}"/>
              </a:ext>
            </a:extLst>
          </p:cNvPr>
          <p:cNvSpPr txBox="1"/>
          <p:nvPr/>
        </p:nvSpPr>
        <p:spPr>
          <a:xfrm>
            <a:off x="414776" y="834450"/>
            <a:ext cx="8201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As etapas gerais de uma </a:t>
            </a:r>
            <a:r>
              <a:rPr lang="pt-PT" sz="2000" b="1" dirty="0"/>
              <a:t>análise química quantitativa </a:t>
            </a:r>
            <a:r>
              <a:rPr lang="pt-PT" sz="2000" dirty="0"/>
              <a:t>(genericamente) são: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F30FBFA-FFCF-4240-994F-F10C13A01A68}"/>
              </a:ext>
            </a:extLst>
          </p:cNvPr>
          <p:cNvSpPr txBox="1"/>
          <p:nvPr/>
        </p:nvSpPr>
        <p:spPr>
          <a:xfrm>
            <a:off x="480767" y="1406724"/>
            <a:ext cx="8135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Definição do problema analítico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Escolha do método analítico adequado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Obtenção de uma amostra representativa (amostragem)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Preparação da amostra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Análise química: calibração e medição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Tratamento e interpretação de dados, controle de qualidade analítica e apresentação dos resultados</a:t>
            </a:r>
          </a:p>
          <a:p>
            <a:endParaRPr lang="pt-PT" sz="24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C94323E-B85C-4FE2-A07E-050F29767B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6" t="41512" r="13815" b="20512"/>
          <a:stretch/>
        </p:blipFill>
        <p:spPr>
          <a:xfrm>
            <a:off x="1941919" y="4583550"/>
            <a:ext cx="412807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8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FDCBDC21-22C8-4ECB-AEAA-F48327B61809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663811C7-9B6E-488E-B951-41F8E4F26F5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F3A32282-CE25-429F-9E0F-8669C5CF9CD6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1F04059D-456B-4359-B83C-63247615A9B8}"/>
              </a:ext>
            </a:extLst>
          </p:cNvPr>
          <p:cNvSpPr txBox="1"/>
          <p:nvPr/>
        </p:nvSpPr>
        <p:spPr>
          <a:xfrm>
            <a:off x="367639" y="68330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CLASSIFICAÇÃO DOS MÉTODOS ANALÍTICOS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575E1D1-F9BA-464F-890B-FCC6BAA30F26}"/>
              </a:ext>
            </a:extLst>
          </p:cNvPr>
          <p:cNvSpPr txBox="1"/>
          <p:nvPr/>
        </p:nvSpPr>
        <p:spPr>
          <a:xfrm>
            <a:off x="457200" y="1233098"/>
            <a:ext cx="8229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/>
              <a:t>Quanto ao nível de concentração do constituinte presente na amostra:</a:t>
            </a:r>
          </a:p>
          <a:p>
            <a:endParaRPr lang="pt-PT" sz="2000" dirty="0"/>
          </a:p>
          <a:p>
            <a:r>
              <a:rPr lang="pt-PT" sz="2000" dirty="0"/>
              <a:t>MAIORITÁRIOS (Macro): 1 a 100% do analito na amostra → métodos clássicos são adequados </a:t>
            </a:r>
          </a:p>
          <a:p>
            <a:r>
              <a:rPr lang="pt-PT" sz="2000" dirty="0"/>
              <a:t>MINORITÁRIOS (Micro): 0.01 a 1% do analito na amostra.</a:t>
            </a:r>
          </a:p>
          <a:p>
            <a:r>
              <a:rPr lang="pt-PT" sz="2000" dirty="0"/>
              <a:t>TRAÇOS: menor que 0.01% do analito na amostra → métodos instrumentais são mais sensíveis.</a:t>
            </a:r>
          </a:p>
          <a:p>
            <a:endParaRPr lang="pt-PT" sz="2000" dirty="0"/>
          </a:p>
          <a:p>
            <a:r>
              <a:rPr lang="pt-PT" sz="2000" dirty="0"/>
              <a:t>Quanto a dimensão da amostra (quantidade da amostra necessária para a análise):</a:t>
            </a:r>
          </a:p>
          <a:p>
            <a:endParaRPr lang="pt-PT" sz="2000" dirty="0"/>
          </a:p>
          <a:p>
            <a:r>
              <a:rPr lang="pt-PT" sz="2000" dirty="0"/>
              <a:t>MACROANÁLISE: amostras com massa superior a 0.1 g </a:t>
            </a:r>
          </a:p>
          <a:p>
            <a:r>
              <a:rPr lang="pt-PT" sz="2000" dirty="0"/>
              <a:t>SEMIMICROANÁLISE: amostras com massa de 0.01 a 0.1 g </a:t>
            </a:r>
          </a:p>
          <a:p>
            <a:r>
              <a:rPr lang="pt-PT" sz="2000" dirty="0"/>
              <a:t>MICROANÁLISE: amostras com massa de 10</a:t>
            </a:r>
            <a:r>
              <a:rPr lang="pt-PT" sz="2000" baseline="30000" dirty="0"/>
              <a:t>-4</a:t>
            </a:r>
            <a:r>
              <a:rPr lang="pt-PT" sz="2000" dirty="0"/>
              <a:t> a 0.01 g</a:t>
            </a:r>
          </a:p>
          <a:p>
            <a:r>
              <a:rPr lang="pt-PT" sz="2000" dirty="0"/>
              <a:t>ULTRA MICROANÁLISE: amostras com massa menor que 10</a:t>
            </a:r>
            <a:r>
              <a:rPr lang="pt-PT" sz="2000" baseline="30000" dirty="0"/>
              <a:t>-4</a:t>
            </a:r>
            <a:r>
              <a:rPr lang="pt-PT" sz="2000" dirty="0"/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75480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45A2AD74-1CA5-401D-8B94-D59F113A31FE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930A1387-2CB6-40E5-A1B2-C9DF7B9BAF4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6FB7E0EF-F167-4947-AF50-7E0077E6C11D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19">
            <a:extLst>
              <a:ext uri="{FF2B5EF4-FFF2-40B4-BE49-F238E27FC236}">
                <a16:creationId xmlns:a16="http://schemas.microsoft.com/office/drawing/2014/main" id="{51D89598-F819-45A6-B987-A225B8C28D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4776" y="617210"/>
            <a:ext cx="1878684" cy="762000"/>
          </a:xfrm>
          <a:noFill/>
        </p:spPr>
        <p:txBody>
          <a:bodyPr/>
          <a:lstStyle/>
          <a:p>
            <a:pPr eaLnBrk="1" hangingPunct="1"/>
            <a:r>
              <a:rPr lang="pt-PT" dirty="0">
                <a:latin typeface="Calibri" pitchFamily="34" charset="0"/>
              </a:rPr>
              <a:t>Soluções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5E2EEB7D-3B45-4BDE-9F1D-54E32DEAC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400175"/>
            <a:ext cx="828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solidFill>
                  <a:srgbClr val="0099FF"/>
                </a:solidFill>
                <a:latin typeface="Calibri" pitchFamily="34" charset="0"/>
              </a:rPr>
              <a:t>Solução</a:t>
            </a:r>
            <a:r>
              <a:rPr lang="pt-PT" sz="2400">
                <a:latin typeface="Calibri" pitchFamily="34" charset="0"/>
              </a:rPr>
              <a:t>: mistura homogénea de duas ou mais substâncias.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874DDC5F-AE9A-4E66-9F2C-E25EA3E1C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2009530"/>
            <a:ext cx="8207375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u="sng" dirty="0">
                <a:latin typeface="Calibri" pitchFamily="34" charset="0"/>
              </a:rPr>
              <a:t>Solvente</a:t>
            </a:r>
            <a:r>
              <a:rPr lang="pt-PT" sz="2400" dirty="0">
                <a:latin typeface="Calibri" pitchFamily="34" charset="0"/>
              </a:rPr>
              <a:t>: Componente em maior quantidade, ou no mesmo estado físico da solução (</a:t>
            </a:r>
            <a:r>
              <a:rPr lang="pt-PT" sz="2400" dirty="0" err="1">
                <a:latin typeface="Calibri" pitchFamily="34" charset="0"/>
              </a:rPr>
              <a:t>ex</a:t>
            </a:r>
            <a:r>
              <a:rPr lang="pt-PT" sz="2400" dirty="0">
                <a:latin typeface="Calibri" pitchFamily="34" charset="0"/>
              </a:rPr>
              <a:t>: água numa solução aquosa)</a:t>
            </a:r>
          </a:p>
          <a:p>
            <a:pPr>
              <a:spcBef>
                <a:spcPct val="50000"/>
              </a:spcBef>
            </a:pPr>
            <a:r>
              <a:rPr lang="pt-PT" sz="2400" u="sng" dirty="0">
                <a:latin typeface="Calibri" pitchFamily="34" charset="0"/>
              </a:rPr>
              <a:t>Soluto</a:t>
            </a:r>
            <a:r>
              <a:rPr lang="pt-PT" sz="2400" dirty="0">
                <a:latin typeface="Calibri" pitchFamily="34" charset="0"/>
              </a:rPr>
              <a:t>: componente em menor quantidade, ou num diferente estado físico (</a:t>
            </a:r>
            <a:r>
              <a:rPr lang="pt-PT" sz="2400" dirty="0" err="1">
                <a:latin typeface="Calibri" pitchFamily="34" charset="0"/>
              </a:rPr>
              <a:t>ex</a:t>
            </a:r>
            <a:r>
              <a:rPr lang="pt-PT" sz="2400" dirty="0">
                <a:latin typeface="Calibri" pitchFamily="34" charset="0"/>
              </a:rPr>
              <a:t>: </a:t>
            </a:r>
            <a:r>
              <a:rPr lang="pt-PT" sz="2400" dirty="0" err="1">
                <a:latin typeface="Calibri" pitchFamily="34" charset="0"/>
              </a:rPr>
              <a:t>NaCl</a:t>
            </a:r>
            <a:r>
              <a:rPr lang="pt-PT" sz="2400" dirty="0">
                <a:latin typeface="Calibri" pitchFamily="34" charset="0"/>
              </a:rPr>
              <a:t> numa solução aquosa)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A9051EF-937D-40A7-B785-A30F51C454B3}"/>
              </a:ext>
            </a:extLst>
          </p:cNvPr>
          <p:cNvSpPr txBox="1"/>
          <p:nvPr/>
        </p:nvSpPr>
        <p:spPr>
          <a:xfrm>
            <a:off x="414776" y="3957637"/>
            <a:ext cx="7767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u="sng" dirty="0"/>
              <a:t>Concentração química:</a:t>
            </a:r>
            <a:r>
              <a:rPr lang="pt-PT" sz="2400" dirty="0"/>
              <a:t> quantidade de soluto contida em um dado volume ou massa de solução ou de solvente.</a:t>
            </a:r>
          </a:p>
        </p:txBody>
      </p:sp>
    </p:spTree>
    <p:extLst>
      <p:ext uri="{BB962C8B-B14F-4D97-AF65-F5344CB8AC3E}">
        <p14:creationId xmlns:p14="http://schemas.microsoft.com/office/powerpoint/2010/main" val="135866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C8C5E21-B908-41E0-9759-F99591047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776" y="661194"/>
            <a:ext cx="3591616" cy="752475"/>
          </a:xfrm>
        </p:spPr>
        <p:txBody>
          <a:bodyPr>
            <a:normAutofit/>
          </a:bodyPr>
          <a:lstStyle/>
          <a:p>
            <a:pPr eaLnBrk="1" hangingPunct="1"/>
            <a:r>
              <a:rPr lang="pt-PT" sz="2400" dirty="0">
                <a:latin typeface="Calibri" pitchFamily="34" charset="0"/>
              </a:rPr>
              <a:t>Unidades de concentração</a:t>
            </a:r>
          </a:p>
        </p:txBody>
      </p:sp>
      <p:sp>
        <p:nvSpPr>
          <p:cNvPr id="7" name="Text Box 32">
            <a:extLst>
              <a:ext uri="{FF2B5EF4-FFF2-40B4-BE49-F238E27FC236}">
                <a16:creationId xmlns:a16="http://schemas.microsoft.com/office/drawing/2014/main" id="{02EDCE3A-26A8-4899-B5CE-B1C6C5A7F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941397"/>
            <a:ext cx="1871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Molalidade:</a:t>
            </a:r>
          </a:p>
        </p:txBody>
      </p:sp>
      <p:graphicFrame>
        <p:nvGraphicFramePr>
          <p:cNvPr id="8" name="Object 33">
            <a:extLst>
              <a:ext uri="{FF2B5EF4-FFF2-40B4-BE49-F238E27FC236}">
                <a16:creationId xmlns:a16="http://schemas.microsoft.com/office/drawing/2014/main" id="{58A2EDE4-BF87-48A3-AEB2-511DA63811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990907"/>
              </p:ext>
            </p:extLst>
          </p:nvPr>
        </p:nvGraphicFramePr>
        <p:xfrm>
          <a:off x="2843213" y="1652472"/>
          <a:ext cx="4537075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ção" r:id="rId4" imgW="1955520" imgH="419040" progId="Equation.3">
                  <p:embed/>
                </p:oleObj>
              </mc:Choice>
              <mc:Fallback>
                <p:oleObj name="Equação" r:id="rId4" imgW="1955520" imgH="419040" progId="Equation.3">
                  <p:embed/>
                  <p:pic>
                    <p:nvPicPr>
                      <p:cNvPr id="15393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1652472"/>
                        <a:ext cx="4537075" cy="97313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4">
            <a:extLst>
              <a:ext uri="{FF2B5EF4-FFF2-40B4-BE49-F238E27FC236}">
                <a16:creationId xmlns:a16="http://schemas.microsoft.com/office/drawing/2014/main" id="{45D573EF-06FC-40A1-AF46-7C8F6C5D8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165360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Fracção molar:</a:t>
            </a:r>
          </a:p>
        </p:txBody>
      </p:sp>
      <p:graphicFrame>
        <p:nvGraphicFramePr>
          <p:cNvPr id="10" name="Object 35">
            <a:extLst>
              <a:ext uri="{FF2B5EF4-FFF2-40B4-BE49-F238E27FC236}">
                <a16:creationId xmlns:a16="http://schemas.microsoft.com/office/drawing/2014/main" id="{E85ED850-2B37-4FD0-92A5-BB21E4DBE4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42770"/>
              </p:ext>
            </p:extLst>
          </p:nvPr>
        </p:nvGraphicFramePr>
        <p:xfrm>
          <a:off x="2916238" y="2878022"/>
          <a:ext cx="446405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ção" r:id="rId6" imgW="2222280" imgH="431640" progId="Equation.3">
                  <p:embed/>
                </p:oleObj>
              </mc:Choice>
              <mc:Fallback>
                <p:oleObj name="Equação" r:id="rId6" imgW="2222280" imgH="431640" progId="Equation.3">
                  <p:embed/>
                  <p:pic>
                    <p:nvPicPr>
                      <p:cNvPr id="1539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2878022"/>
                        <a:ext cx="4464050" cy="86677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36">
            <a:extLst>
              <a:ext uri="{FF2B5EF4-FFF2-40B4-BE49-F238E27FC236}">
                <a16:creationId xmlns:a16="http://schemas.microsoft.com/office/drawing/2014/main" id="{7D98DCDB-3CC2-4AAE-9B0B-94DA8677F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788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% em massa:</a:t>
            </a:r>
          </a:p>
        </p:txBody>
      </p:sp>
      <p:graphicFrame>
        <p:nvGraphicFramePr>
          <p:cNvPr id="12" name="Object 37">
            <a:extLst>
              <a:ext uri="{FF2B5EF4-FFF2-40B4-BE49-F238E27FC236}">
                <a16:creationId xmlns:a16="http://schemas.microsoft.com/office/drawing/2014/main" id="{415DAB40-0F56-43C3-BBD7-939C25C86B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571463"/>
              </p:ext>
            </p:extLst>
          </p:nvPr>
        </p:nvGraphicFramePr>
        <p:xfrm>
          <a:off x="2843213" y="4068647"/>
          <a:ext cx="4608512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ção" r:id="rId8" imgW="2666880" imgH="431640" progId="Equation.3">
                  <p:embed/>
                </p:oleObj>
              </mc:Choice>
              <mc:Fallback>
                <p:oleObj name="Equação" r:id="rId8" imgW="2666880" imgH="431640" progId="Equation.3">
                  <p:embed/>
                  <p:pic>
                    <p:nvPicPr>
                      <p:cNvPr id="15397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4068647"/>
                        <a:ext cx="4608512" cy="7461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A155F8B-B838-45A0-B0D4-DAAF580FEC74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AAA64740-992C-4D9E-AC7E-D5AA81BCB8F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86F9372D-AD56-41B6-B592-844A5B25E5F4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622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8B07D27-B304-4EAB-84EE-93855050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776" y="661194"/>
            <a:ext cx="3591616" cy="752475"/>
          </a:xfrm>
        </p:spPr>
        <p:txBody>
          <a:bodyPr>
            <a:normAutofit/>
          </a:bodyPr>
          <a:lstStyle/>
          <a:p>
            <a:pPr eaLnBrk="1" hangingPunct="1"/>
            <a:r>
              <a:rPr lang="pt-PT" sz="2400" dirty="0">
                <a:latin typeface="Calibri" pitchFamily="34" charset="0"/>
              </a:rPr>
              <a:t>Unidades de concentração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47911D83-76BE-447D-AE41-5A31962060B0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AC83C90C-4322-4C77-8694-68D20ACC377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80E8D63B-2E7C-4D25-8582-9E24CDB07ECA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 Box 30">
            <a:extLst>
              <a:ext uri="{FF2B5EF4-FFF2-40B4-BE49-F238E27FC236}">
                <a16:creationId xmlns:a16="http://schemas.microsoft.com/office/drawing/2014/main" id="{C341BF16-106D-4070-B1B7-D7C584238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34" y="1413669"/>
            <a:ext cx="6004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Concentração em mol.L</a:t>
            </a:r>
            <a:r>
              <a:rPr lang="pt-PT" sz="2400" baseline="30000" dirty="0">
                <a:latin typeface="Calibri" pitchFamily="34" charset="0"/>
              </a:rPr>
              <a:t>-1</a:t>
            </a:r>
            <a:r>
              <a:rPr lang="pt-PT" sz="2400" dirty="0">
                <a:latin typeface="Calibri" pitchFamily="34" charset="0"/>
              </a:rPr>
              <a:t>:</a:t>
            </a:r>
            <a:r>
              <a:rPr lang="pt-PT" dirty="0"/>
              <a:t> </a:t>
            </a:r>
          </a:p>
        </p:txBody>
      </p:sp>
      <p:graphicFrame>
        <p:nvGraphicFramePr>
          <p:cNvPr id="9" name="Object 31">
            <a:extLst>
              <a:ext uri="{FF2B5EF4-FFF2-40B4-BE49-F238E27FC236}">
                <a16:creationId xmlns:a16="http://schemas.microsoft.com/office/drawing/2014/main" id="{230F690D-E968-470F-B3ED-8BCAF4DC26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207755"/>
              </p:ext>
            </p:extLst>
          </p:nvPr>
        </p:nvGraphicFramePr>
        <p:xfrm>
          <a:off x="1773238" y="2481263"/>
          <a:ext cx="5599112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3" imgW="2476440" imgH="419040" progId="Equation.3">
                  <p:embed/>
                </p:oleObj>
              </mc:Choice>
              <mc:Fallback>
                <p:oleObj name="Equation" r:id="rId3" imgW="2476440" imgH="419040" progId="Equation.3">
                  <p:embed/>
                  <p:pic>
                    <p:nvPicPr>
                      <p:cNvPr id="6" name="Object 31">
                        <a:extLst>
                          <a:ext uri="{FF2B5EF4-FFF2-40B4-BE49-F238E27FC236}">
                            <a16:creationId xmlns:a16="http://schemas.microsoft.com/office/drawing/2014/main" id="{0392A6A0-38FB-42EE-B40E-F3019AE4B8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3238" y="2481263"/>
                        <a:ext cx="5599112" cy="9477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30">
            <a:extLst>
              <a:ext uri="{FF2B5EF4-FFF2-40B4-BE49-F238E27FC236}">
                <a16:creationId xmlns:a16="http://schemas.microsoft.com/office/drawing/2014/main" id="{A0F88E6C-A895-4B03-A6E0-8F545EE1B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34" y="4045327"/>
            <a:ext cx="6004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Concentração em g.L</a:t>
            </a:r>
            <a:r>
              <a:rPr lang="pt-PT" sz="2400" baseline="30000" dirty="0">
                <a:latin typeface="Calibri" pitchFamily="34" charset="0"/>
              </a:rPr>
              <a:t>-1</a:t>
            </a:r>
            <a:r>
              <a:rPr lang="pt-PT" sz="2400" dirty="0">
                <a:latin typeface="Calibri" pitchFamily="34" charset="0"/>
              </a:rPr>
              <a:t>:</a:t>
            </a:r>
            <a:r>
              <a:rPr lang="pt-PT" dirty="0"/>
              <a:t> </a:t>
            </a:r>
          </a:p>
        </p:txBody>
      </p:sp>
      <p:graphicFrame>
        <p:nvGraphicFramePr>
          <p:cNvPr id="11" name="Object 31">
            <a:extLst>
              <a:ext uri="{FF2B5EF4-FFF2-40B4-BE49-F238E27FC236}">
                <a16:creationId xmlns:a16="http://schemas.microsoft.com/office/drawing/2014/main" id="{997B9CAF-8766-4026-8CE4-99AFA641CC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658914"/>
              </p:ext>
            </p:extLst>
          </p:nvPr>
        </p:nvGraphicFramePr>
        <p:xfrm>
          <a:off x="2246313" y="4970463"/>
          <a:ext cx="4651375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5" imgW="2057400" imgH="419040" progId="Equation.3">
                  <p:embed/>
                </p:oleObj>
              </mc:Choice>
              <mc:Fallback>
                <p:oleObj name="Equation" r:id="rId5" imgW="2057400" imgH="419040" progId="Equation.3">
                  <p:embed/>
                  <p:pic>
                    <p:nvPicPr>
                      <p:cNvPr id="9" name="Object 31">
                        <a:extLst>
                          <a:ext uri="{FF2B5EF4-FFF2-40B4-BE49-F238E27FC236}">
                            <a16:creationId xmlns:a16="http://schemas.microsoft.com/office/drawing/2014/main" id="{230F690D-E968-470F-B3ED-8BCAF4DC26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6313" y="4970463"/>
                        <a:ext cx="4651375" cy="9477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55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A6608BE-49D3-4687-8EA1-6C160AD5FC4E}"/>
              </a:ext>
            </a:extLst>
          </p:cNvPr>
          <p:cNvSpPr txBox="1"/>
          <p:nvPr/>
        </p:nvSpPr>
        <p:spPr>
          <a:xfrm>
            <a:off x="414775" y="999244"/>
            <a:ext cx="804106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Partes por milhão (</a:t>
            </a:r>
            <a:r>
              <a:rPr lang="pt-PT" sz="2400" b="1" dirty="0" err="1"/>
              <a:t>ppm</a:t>
            </a:r>
            <a:r>
              <a:rPr lang="pt-PT" sz="2400" b="1" dirty="0"/>
              <a:t>) e partes por bilião (ppb)</a:t>
            </a:r>
          </a:p>
          <a:p>
            <a:endParaRPr lang="pt-PT" sz="2400" b="1" dirty="0"/>
          </a:p>
          <a:p>
            <a:r>
              <a:rPr lang="pt-PT" sz="2400" b="1" dirty="0" err="1"/>
              <a:t>ppm</a:t>
            </a:r>
            <a:r>
              <a:rPr lang="pt-PT" sz="2400" dirty="0"/>
              <a:t> : partes de soluto por milhão de partes da solução. As unidades de massa no numerador e no denominador devem ser explicitas. Em soluções aquosas e diluídas, 1 </a:t>
            </a:r>
            <a:r>
              <a:rPr lang="pt-PT" sz="2400" dirty="0" err="1"/>
              <a:t>ppm</a:t>
            </a:r>
            <a:r>
              <a:rPr lang="pt-PT" sz="2400" dirty="0"/>
              <a:t> corresponde a 1 </a:t>
            </a:r>
            <a:r>
              <a:rPr lang="pt-PT" sz="2400" dirty="0">
                <a:sym typeface="Symbol" panose="05050102010706020507" pitchFamily="18" charset="2"/>
              </a:rPr>
              <a:t></a:t>
            </a:r>
            <a:r>
              <a:rPr lang="pt-PT" sz="2400" dirty="0"/>
              <a:t>g.mL</a:t>
            </a:r>
            <a:r>
              <a:rPr lang="pt-PT" sz="2400" baseline="30000" dirty="0"/>
              <a:t>-1</a:t>
            </a:r>
            <a:r>
              <a:rPr lang="pt-PT" sz="2400" dirty="0"/>
              <a:t> (= 1 mg.L</a:t>
            </a:r>
            <a:r>
              <a:rPr lang="pt-PT" sz="2400" baseline="30000" dirty="0"/>
              <a:t>-1 </a:t>
            </a:r>
            <a:r>
              <a:rPr lang="pt-PT" sz="2400" dirty="0"/>
              <a:t>)</a:t>
            </a:r>
          </a:p>
          <a:p>
            <a:endParaRPr lang="pt-PT" sz="2400" dirty="0"/>
          </a:p>
          <a:p>
            <a:r>
              <a:rPr lang="pt-PT" sz="2400" b="1" dirty="0"/>
              <a:t>ppb</a:t>
            </a:r>
            <a:r>
              <a:rPr lang="pt-PT" sz="2400" dirty="0"/>
              <a:t>: partes do soluto por bilião de partes da solução. A unidade da massa no numerador e no denominador devem ser explicitas. Em soluções aquosas e diluídas, 1 ppb corresponde a 1ng.mL</a:t>
            </a:r>
            <a:r>
              <a:rPr lang="pt-PT" sz="2400" baseline="30000" dirty="0"/>
              <a:t>-1</a:t>
            </a:r>
            <a:r>
              <a:rPr lang="pt-PT" sz="2400" dirty="0"/>
              <a:t> (= 1  </a:t>
            </a:r>
            <a:r>
              <a:rPr lang="pt-PT" sz="2400" dirty="0">
                <a:sym typeface="Symbol" panose="05050102010706020507" pitchFamily="18" charset="2"/>
              </a:rPr>
              <a:t></a:t>
            </a:r>
            <a:r>
              <a:rPr lang="pt-PT" sz="2400" dirty="0"/>
              <a:t>g.L</a:t>
            </a:r>
            <a:r>
              <a:rPr lang="pt-PT" sz="2400" baseline="30000" dirty="0"/>
              <a:t>-1</a:t>
            </a:r>
            <a:r>
              <a:rPr lang="pt-PT" sz="2400" dirty="0"/>
              <a:t> )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17E57C3-EB4C-42ED-9A99-9618DAFC2C45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58A643F6-E25F-4BBF-815D-E33E7371FC4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42946383-E6FD-4F05-BA8D-10DB135536D0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89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77BB8B4A-1B9D-4297-8342-95A3DA2298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4776" y="751828"/>
            <a:ext cx="4403889" cy="609600"/>
          </a:xfrm>
          <a:noFill/>
        </p:spPr>
        <p:txBody>
          <a:bodyPr/>
          <a:lstStyle/>
          <a:p>
            <a:r>
              <a:rPr lang="pt-PT" altLang="pt-PT" sz="2800" dirty="0">
                <a:latin typeface="Arial" panose="020B0604020202020204" pitchFamily="34" charset="0"/>
              </a:rPr>
              <a:t>Preparação</a:t>
            </a:r>
            <a:r>
              <a:rPr lang="pt-PT" altLang="pt-PT" sz="3200" dirty="0">
                <a:latin typeface="Arial" panose="020B0604020202020204" pitchFamily="34" charset="0"/>
              </a:rPr>
              <a:t> de soluções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8796E2D2-BA56-49D2-833A-FDB8F244A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5" y="3086246"/>
            <a:ext cx="8399285" cy="3634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0E9F6CA-B806-43BE-84BA-D1DBE218103A}"/>
              </a:ext>
            </a:extLst>
          </p:cNvPr>
          <p:cNvSpPr txBox="1"/>
          <p:nvPr/>
        </p:nvSpPr>
        <p:spPr>
          <a:xfrm>
            <a:off x="414776" y="1376862"/>
            <a:ext cx="83992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Para se preparar uma solução com uma dada concentração em mol.L</a:t>
            </a:r>
            <a:r>
              <a:rPr lang="pt-PT" sz="2400" baseline="30000" dirty="0"/>
              <a:t>-1</a:t>
            </a:r>
            <a:r>
              <a:rPr lang="pt-PT" sz="2400" dirty="0"/>
              <a:t> de um sólido ou líquido puro, pesamos uma massa exata do reagente e dissolvemos no volume desejado num balão volumétrico.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BD25781-F83F-4F30-8FE4-6EE3C3FA50F9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12" name="Título 1">
              <a:extLst>
                <a:ext uri="{FF2B5EF4-FFF2-40B4-BE49-F238E27FC236}">
                  <a16:creationId xmlns:a16="http://schemas.microsoft.com/office/drawing/2014/main" id="{FD4A9F00-F106-41DA-8D0A-D2BC7EA9871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3" name="Conexão reta 12">
              <a:extLst>
                <a:ext uri="{FF2B5EF4-FFF2-40B4-BE49-F238E27FC236}">
                  <a16:creationId xmlns:a16="http://schemas.microsoft.com/office/drawing/2014/main" id="{00D74499-7EFB-4CB1-87FF-56D42216AA1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8063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4936FE4C-416C-4EDB-A8AD-EAD875323E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4776" y="728926"/>
            <a:ext cx="4139938" cy="609600"/>
          </a:xfrm>
          <a:noFill/>
        </p:spPr>
        <p:txBody>
          <a:bodyPr/>
          <a:lstStyle/>
          <a:p>
            <a:r>
              <a:rPr lang="pt-PT" altLang="pt-PT" sz="2800" dirty="0">
                <a:latin typeface="Arial" panose="020B0604020202020204" pitchFamily="34" charset="0"/>
              </a:rPr>
              <a:t>Diluição</a:t>
            </a:r>
            <a:r>
              <a:rPr lang="pt-PT" altLang="pt-PT" sz="3200" dirty="0">
                <a:latin typeface="Arial" panose="020B0604020202020204" pitchFamily="34" charset="0"/>
              </a:rPr>
              <a:t> de soluções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684CC7ED-6097-4832-8663-04F0AB82B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7" y="1338526"/>
            <a:ext cx="831444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A diluição é um processo de preparação de soluções menos concentradas a partir de outras mais concentradas.</a:t>
            </a:r>
          </a:p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Moles de soluto antes da diluição = moles de soluto depois da diluição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BA34C0F6-27CD-4B4B-A016-5AFB0EEB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6701" y="3241929"/>
            <a:ext cx="263008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i="1" dirty="0" err="1">
                <a:latin typeface="+mn-lt"/>
              </a:rPr>
              <a:t>C</a:t>
            </a:r>
            <a:r>
              <a:rPr kumimoji="0" lang="pt-PT" altLang="pt-PT" sz="2800" i="1" baseline="-25000" dirty="0" err="1">
                <a:latin typeface="+mn-lt"/>
              </a:rPr>
              <a:t>i</a:t>
            </a:r>
            <a:r>
              <a:rPr kumimoji="0" lang="pt-PT" altLang="pt-PT" sz="2800" i="1" dirty="0">
                <a:latin typeface="+mn-lt"/>
              </a:rPr>
              <a:t> </a:t>
            </a:r>
            <a:r>
              <a:rPr kumimoji="0" lang="pt-PT" altLang="pt-PT" sz="2800" i="1" dirty="0">
                <a:latin typeface="+mn-lt"/>
                <a:sym typeface="Symbol" panose="05050102010706020507" pitchFamily="18" charset="2"/>
              </a:rPr>
              <a:t> V</a:t>
            </a:r>
            <a:r>
              <a:rPr kumimoji="0" lang="pt-PT" altLang="pt-PT" sz="2800" i="1" baseline="-25000" dirty="0">
                <a:latin typeface="+mn-lt"/>
                <a:sym typeface="Symbol" panose="05050102010706020507" pitchFamily="18" charset="2"/>
              </a:rPr>
              <a:t>i</a:t>
            </a:r>
            <a:r>
              <a:rPr kumimoji="0" lang="pt-PT" altLang="pt-PT" sz="2800" i="1" dirty="0">
                <a:latin typeface="+mn-lt"/>
                <a:sym typeface="Symbol" panose="05050102010706020507" pitchFamily="18" charset="2"/>
              </a:rPr>
              <a:t> = </a:t>
            </a:r>
            <a:r>
              <a:rPr kumimoji="0" lang="pt-PT" altLang="pt-PT" sz="2800" i="1" dirty="0" err="1">
                <a:latin typeface="+mn-lt"/>
                <a:sym typeface="Symbol" panose="05050102010706020507" pitchFamily="18" charset="2"/>
              </a:rPr>
              <a:t>C</a:t>
            </a:r>
            <a:r>
              <a:rPr kumimoji="0" lang="pt-PT" altLang="pt-PT" sz="2800" i="1" baseline="-25000" dirty="0" err="1">
                <a:latin typeface="+mn-lt"/>
                <a:sym typeface="Symbol" panose="05050102010706020507" pitchFamily="18" charset="2"/>
              </a:rPr>
              <a:t>f</a:t>
            </a:r>
            <a:r>
              <a:rPr kumimoji="0" lang="pt-PT" altLang="pt-PT" sz="2800" i="1" dirty="0">
                <a:latin typeface="+mn-lt"/>
                <a:sym typeface="Symbol" panose="05050102010706020507" pitchFamily="18" charset="2"/>
              </a:rPr>
              <a:t>  </a:t>
            </a:r>
            <a:r>
              <a:rPr kumimoji="0" lang="pt-PT" altLang="pt-PT" sz="2800" i="1" dirty="0" err="1">
                <a:latin typeface="+mn-lt"/>
                <a:sym typeface="Symbol" panose="05050102010706020507" pitchFamily="18" charset="2"/>
              </a:rPr>
              <a:t>V</a:t>
            </a:r>
            <a:r>
              <a:rPr kumimoji="0" lang="pt-PT" altLang="pt-PT" sz="2800" i="1" baseline="-25000" dirty="0" err="1">
                <a:latin typeface="+mn-lt"/>
                <a:sym typeface="Symbol" panose="05050102010706020507" pitchFamily="18" charset="2"/>
              </a:rPr>
              <a:t>f</a:t>
            </a:r>
            <a:endParaRPr kumimoji="0" lang="pt-PT" altLang="pt-PT" sz="2800" i="1" dirty="0">
              <a:latin typeface="+mn-lt"/>
              <a:sym typeface="Symbol" panose="05050102010706020507" pitchFamily="18" charset="2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831F7DF3-0BA6-4010-A01F-33FE444F8B6F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10" name="Título 1">
              <a:extLst>
                <a:ext uri="{FF2B5EF4-FFF2-40B4-BE49-F238E27FC236}">
                  <a16:creationId xmlns:a16="http://schemas.microsoft.com/office/drawing/2014/main" id="{0F512FFC-C122-44D7-96EE-F2A6584B47A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1" name="Conexão reta 10">
              <a:extLst>
                <a:ext uri="{FF2B5EF4-FFF2-40B4-BE49-F238E27FC236}">
                  <a16:creationId xmlns:a16="http://schemas.microsoft.com/office/drawing/2014/main" id="{1AA1C7B0-B8C7-4C66-9AED-B478B3DFD216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 descr="Diluição de Soluções. Diluição de Soluções e Concentração">
            <a:extLst>
              <a:ext uri="{FF2B5EF4-FFF2-40B4-BE49-F238E27FC236}">
                <a16:creationId xmlns:a16="http://schemas.microsoft.com/office/drawing/2014/main" id="{AECAD5F6-FD60-4CBD-8F57-629977FE7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167" y="4091087"/>
            <a:ext cx="386715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826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1502FA3-6386-48C9-9448-14DA6E474C58}"/>
              </a:ext>
            </a:extLst>
          </p:cNvPr>
          <p:cNvSpPr txBox="1"/>
          <p:nvPr/>
        </p:nvSpPr>
        <p:spPr>
          <a:xfrm>
            <a:off x="414776" y="672365"/>
            <a:ext cx="1809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Exercícios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47E118C8-F9E8-4B25-9CBE-A9AF6D570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303549"/>
            <a:ext cx="83332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1. Qual a molaridade de uma solução que contem 0.435g de KMnO</a:t>
            </a:r>
            <a:r>
              <a:rPr kumimoji="0" lang="pt-PT" altLang="pt-PT" sz="2400" baseline="-25000" dirty="0">
                <a:latin typeface="+mn-lt"/>
              </a:rPr>
              <a:t>4</a:t>
            </a:r>
            <a:r>
              <a:rPr kumimoji="0" lang="pt-PT" altLang="pt-PT" sz="2400" dirty="0">
                <a:latin typeface="+mn-lt"/>
              </a:rPr>
              <a:t> em 250 </a:t>
            </a:r>
            <a:r>
              <a:rPr kumimoji="0" lang="pt-PT" altLang="pt-PT" sz="2400" dirty="0" err="1">
                <a:latin typeface="+mn-lt"/>
              </a:rPr>
              <a:t>mL</a:t>
            </a:r>
            <a:r>
              <a:rPr kumimoji="0" lang="pt-PT" altLang="pt-PT" sz="2400" dirty="0">
                <a:latin typeface="+mn-lt"/>
              </a:rPr>
              <a:t> de solução?</a:t>
            </a: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FC1CAB8A-738C-4339-A334-04FD1990A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2332971"/>
            <a:ext cx="83332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2. Como se poderá preparar 200 </a:t>
            </a:r>
            <a:r>
              <a:rPr kumimoji="0" lang="pt-PT" altLang="pt-PT" sz="2400" dirty="0" err="1">
                <a:latin typeface="+mn-lt"/>
              </a:rPr>
              <a:t>mL</a:t>
            </a:r>
            <a:r>
              <a:rPr kumimoji="0" lang="pt-PT" altLang="pt-PT" sz="2400" dirty="0">
                <a:latin typeface="+mn-lt"/>
              </a:rPr>
              <a:t> de uma solução 0.8 M de </a:t>
            </a:r>
            <a:r>
              <a:rPr kumimoji="0" lang="pt-PT" altLang="pt-PT" sz="2400" dirty="0" err="1">
                <a:latin typeface="+mn-lt"/>
              </a:rPr>
              <a:t>NaOH</a:t>
            </a:r>
            <a:r>
              <a:rPr kumimoji="0" lang="pt-PT" altLang="pt-PT" sz="2400" dirty="0">
                <a:latin typeface="+mn-lt"/>
              </a:rPr>
              <a:t> a partir de uma solução armazenada 5.0 M?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AA57D08-4320-436F-9386-878E18A879F6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B8FCFAF9-7D75-44AE-9041-DD64E9328CA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AFB6D854-0DB0-488A-BF40-42E602EC20CD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3">
            <a:extLst>
              <a:ext uri="{FF2B5EF4-FFF2-40B4-BE49-F238E27FC236}">
                <a16:creationId xmlns:a16="http://schemas.microsoft.com/office/drawing/2014/main" id="{EC4F55AF-24BB-496F-85A7-B46350FC8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3519012"/>
            <a:ext cx="81375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3. Considere-se uma solução que contem 1.2 kg de etilenoglicol (C</a:t>
            </a:r>
            <a:r>
              <a:rPr lang="pt-PT" sz="2400" baseline="-25000" dirty="0">
                <a:latin typeface="Calibri" pitchFamily="34" charset="0"/>
              </a:rPr>
              <a:t>2</a:t>
            </a:r>
            <a:r>
              <a:rPr lang="pt-PT" sz="2400" dirty="0">
                <a:latin typeface="Calibri" pitchFamily="34" charset="0"/>
              </a:rPr>
              <a:t>O</a:t>
            </a:r>
            <a:r>
              <a:rPr lang="pt-PT" sz="2400" baseline="-25000" dirty="0">
                <a:latin typeface="Calibri" pitchFamily="34" charset="0"/>
              </a:rPr>
              <a:t>2</a:t>
            </a:r>
            <a:r>
              <a:rPr lang="pt-PT" sz="2400" dirty="0">
                <a:latin typeface="Calibri" pitchFamily="34" charset="0"/>
              </a:rPr>
              <a:t>H</a:t>
            </a:r>
            <a:r>
              <a:rPr lang="pt-PT" sz="2400" baseline="-25000" dirty="0">
                <a:latin typeface="Calibri" pitchFamily="34" charset="0"/>
              </a:rPr>
              <a:t>6</a:t>
            </a:r>
            <a:r>
              <a:rPr lang="pt-PT" sz="2400" dirty="0">
                <a:latin typeface="Calibri" pitchFamily="34" charset="0"/>
              </a:rPr>
              <a:t>) em 4 kg de água. Calcular a molalidade, fração molar e percentagem em massa do etilenoglicol.</a:t>
            </a:r>
          </a:p>
        </p:txBody>
      </p:sp>
    </p:spTree>
    <p:extLst>
      <p:ext uri="{BB962C8B-B14F-4D97-AF65-F5344CB8AC3E}">
        <p14:creationId xmlns:p14="http://schemas.microsoft.com/office/powerpoint/2010/main" val="96331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5" grpId="0" build="p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99582D-41E2-4EBF-8D56-D19D88024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776" y="1260801"/>
            <a:ext cx="7886700" cy="1325563"/>
          </a:xfrm>
        </p:spPr>
        <p:txBody>
          <a:bodyPr>
            <a:normAutofit/>
          </a:bodyPr>
          <a:lstStyle/>
          <a:p>
            <a:r>
              <a:rPr lang="pt-PT" sz="2400" dirty="0">
                <a:latin typeface="+mn-lt"/>
              </a:rPr>
              <a:t>4. O oceano possui uma concentração de 0.054 mol.L</a:t>
            </a:r>
            <a:r>
              <a:rPr lang="pt-PT" sz="2400" baseline="30000" dirty="0">
                <a:latin typeface="+mn-lt"/>
              </a:rPr>
              <a:t>-1</a:t>
            </a:r>
            <a:r>
              <a:rPr lang="pt-PT" sz="2400" dirty="0">
                <a:latin typeface="+mn-lt"/>
              </a:rPr>
              <a:t> de MgCl</a:t>
            </a:r>
            <a:r>
              <a:rPr lang="pt-PT" sz="2400" baseline="-25000" dirty="0">
                <a:latin typeface="+mn-lt"/>
              </a:rPr>
              <a:t>2</a:t>
            </a:r>
            <a:r>
              <a:rPr lang="pt-PT" sz="2400" dirty="0">
                <a:latin typeface="+mn-lt"/>
              </a:rPr>
              <a:t> . Quantos gramas de MgCl</a:t>
            </a:r>
            <a:r>
              <a:rPr lang="pt-PT" sz="2400" baseline="-25000" dirty="0">
                <a:latin typeface="+mn-lt"/>
              </a:rPr>
              <a:t>2</a:t>
            </a:r>
            <a:r>
              <a:rPr lang="pt-PT" sz="2400" dirty="0">
                <a:latin typeface="+mn-lt"/>
              </a:rPr>
              <a:t> estão presentes em 25 </a:t>
            </a:r>
            <a:r>
              <a:rPr lang="pt-PT" sz="2400" dirty="0" err="1">
                <a:latin typeface="+mn-lt"/>
              </a:rPr>
              <a:t>mL</a:t>
            </a:r>
            <a:r>
              <a:rPr lang="pt-PT" sz="2400" dirty="0">
                <a:latin typeface="+mn-lt"/>
              </a:rPr>
              <a:t> de água do mar?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F267153-0757-4D43-A8B9-39614E6EB8B5}"/>
              </a:ext>
            </a:extLst>
          </p:cNvPr>
          <p:cNvSpPr txBox="1"/>
          <p:nvPr/>
        </p:nvSpPr>
        <p:spPr>
          <a:xfrm>
            <a:off x="414776" y="2718129"/>
            <a:ext cx="8041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5. A concentração do hidrocarboneto C</a:t>
            </a:r>
            <a:r>
              <a:rPr lang="pt-PT" sz="2400" baseline="-25000" dirty="0"/>
              <a:t>29</a:t>
            </a:r>
            <a:r>
              <a:rPr lang="pt-PT" sz="2400" dirty="0"/>
              <a:t>H</a:t>
            </a:r>
            <a:r>
              <a:rPr lang="pt-PT" sz="2400" baseline="-25000" dirty="0"/>
              <a:t>60</a:t>
            </a:r>
            <a:r>
              <a:rPr lang="pt-PT" sz="2400" dirty="0"/>
              <a:t> na água da chuva durante o verão é de 34 ppb. Calcular a concentração molar do hidrocarboneto.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88F351-7B96-4D5C-B7D4-7BB4FF0AF12B}"/>
              </a:ext>
            </a:extLst>
          </p:cNvPr>
          <p:cNvSpPr txBox="1"/>
          <p:nvPr/>
        </p:nvSpPr>
        <p:spPr>
          <a:xfrm>
            <a:off x="414776" y="4351975"/>
            <a:ext cx="7607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6. Calcular a concentração molar de uma solução de </a:t>
            </a:r>
            <a:r>
              <a:rPr lang="pt-PT" sz="2400" dirty="0" err="1"/>
              <a:t>HCl</a:t>
            </a:r>
            <a:r>
              <a:rPr lang="pt-PT" sz="2400" dirty="0"/>
              <a:t> a 37% m/m e densidade 1,19 g.mL</a:t>
            </a:r>
            <a:r>
              <a:rPr lang="pt-PT" sz="2400" baseline="30000" dirty="0"/>
              <a:t>-1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674AD7C-2E08-4C20-A8DC-75C7C3C3274E}"/>
              </a:ext>
            </a:extLst>
          </p:cNvPr>
          <p:cNvSpPr txBox="1"/>
          <p:nvPr/>
        </p:nvSpPr>
        <p:spPr>
          <a:xfrm>
            <a:off x="414776" y="667371"/>
            <a:ext cx="1809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Exercícios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8843B4BB-6591-46BA-8226-E9246995E526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F5B0BE13-ADBF-4A61-8AFD-5BBEA0BF5AA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92C844C2-E598-4177-9C30-450ADEEF5674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0147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99C108E-8759-4AAF-9DB7-8631CD8A95A2}"/>
              </a:ext>
            </a:extLst>
          </p:cNvPr>
          <p:cNvSpPr txBox="1"/>
          <p:nvPr/>
        </p:nvSpPr>
        <p:spPr>
          <a:xfrm>
            <a:off x="414776" y="1265269"/>
            <a:ext cx="82390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7. A concentração molar do </a:t>
            </a:r>
            <a:r>
              <a:rPr lang="pt-PT" sz="2400" dirty="0" err="1"/>
              <a:t>HCl</a:t>
            </a:r>
            <a:r>
              <a:rPr lang="pt-PT" sz="2400" dirty="0"/>
              <a:t> “concentrado” que é vendido para ser usado em laboratório, é de aproximadamente 12 mol.L</a:t>
            </a:r>
            <a:r>
              <a:rPr lang="pt-PT" sz="2400" baseline="30000" dirty="0"/>
              <a:t>-1</a:t>
            </a:r>
            <a:r>
              <a:rPr lang="pt-PT" sz="2400" dirty="0"/>
              <a:t> Quantos mililitros desse reagente devem ser diluídos para se preparar 500 </a:t>
            </a:r>
            <a:r>
              <a:rPr lang="pt-PT" sz="2400" dirty="0" err="1"/>
              <a:t>mL</a:t>
            </a:r>
            <a:r>
              <a:rPr lang="pt-PT" sz="2400" dirty="0"/>
              <a:t> de </a:t>
            </a:r>
            <a:r>
              <a:rPr lang="pt-PT" sz="2400" dirty="0" err="1"/>
              <a:t>HCl</a:t>
            </a:r>
            <a:r>
              <a:rPr lang="pt-PT" sz="2400" dirty="0"/>
              <a:t> 0.1 M?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1B647BC-50AD-4F6C-9123-5096E7058E8A}"/>
              </a:ext>
            </a:extLst>
          </p:cNvPr>
          <p:cNvSpPr txBox="1"/>
          <p:nvPr/>
        </p:nvSpPr>
        <p:spPr>
          <a:xfrm>
            <a:off x="414776" y="4392402"/>
            <a:ext cx="8239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9. Quantos gramas de uma solução 50% m/m de </a:t>
            </a:r>
            <a:r>
              <a:rPr lang="pt-PT" sz="2400" dirty="0" err="1"/>
              <a:t>NaOH</a:t>
            </a:r>
            <a:r>
              <a:rPr lang="pt-PT" sz="2400" dirty="0"/>
              <a:t> devem ser diluídos para preparar 1 L de uma solução de </a:t>
            </a:r>
            <a:r>
              <a:rPr lang="pt-PT" sz="2400" dirty="0" err="1"/>
              <a:t>NaOH</a:t>
            </a:r>
            <a:r>
              <a:rPr lang="pt-PT" sz="2400" dirty="0"/>
              <a:t> 0.1 M?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82BC182-0D20-483B-BC7C-65E79DB3D519}"/>
              </a:ext>
            </a:extLst>
          </p:cNvPr>
          <p:cNvSpPr txBox="1"/>
          <p:nvPr/>
        </p:nvSpPr>
        <p:spPr>
          <a:xfrm>
            <a:off x="414776" y="2952086"/>
            <a:ext cx="8239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8. Quantos gramas de CuSO</a:t>
            </a:r>
            <a:r>
              <a:rPr lang="pt-PT" sz="2400" baseline="-25000" dirty="0"/>
              <a:t>4</a:t>
            </a:r>
            <a:r>
              <a:rPr lang="pt-PT" sz="2400" dirty="0"/>
              <a:t> ·5H</a:t>
            </a:r>
            <a:r>
              <a:rPr lang="pt-PT" sz="2400" baseline="-25000" dirty="0"/>
              <a:t>2</a:t>
            </a:r>
            <a:r>
              <a:rPr lang="pt-PT" sz="2400" dirty="0"/>
              <a:t>O devem ser dissolvidos num balão volumétrico de 500 </a:t>
            </a:r>
            <a:r>
              <a:rPr lang="pt-PT" sz="2400" dirty="0" err="1"/>
              <a:t>mL</a:t>
            </a:r>
            <a:r>
              <a:rPr lang="pt-PT" sz="2400" dirty="0"/>
              <a:t> para preparar uma solução que contém 8 mmol.L</a:t>
            </a:r>
            <a:r>
              <a:rPr lang="pt-PT" sz="2400" baseline="30000" dirty="0"/>
              <a:t>-1</a:t>
            </a:r>
            <a:r>
              <a:rPr lang="pt-PT" sz="2400" dirty="0"/>
              <a:t> de Cu</a:t>
            </a:r>
            <a:r>
              <a:rPr lang="pt-PT" sz="2400" baseline="30000" dirty="0"/>
              <a:t>2+</a:t>
            </a:r>
            <a:r>
              <a:rPr lang="pt-PT" sz="2400" dirty="0"/>
              <a:t>?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20B2DCE-44B6-4CC1-9BF3-E06E85AA525C}"/>
              </a:ext>
            </a:extLst>
          </p:cNvPr>
          <p:cNvSpPr txBox="1"/>
          <p:nvPr/>
        </p:nvSpPr>
        <p:spPr>
          <a:xfrm>
            <a:off x="414776" y="637140"/>
            <a:ext cx="1809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Exercícios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15E266A5-8D75-4FFF-A23B-05BB6683CB9B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F74421B4-8DBF-4E41-991E-78825C671EB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176438F6-1861-4D12-BD9B-75C242BA479A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54752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834</Words>
  <Application>Microsoft Office PowerPoint</Application>
  <PresentationFormat>Apresentação no Ecrã (4:3)</PresentationFormat>
  <Paragraphs>79</Paragraphs>
  <Slides>14</Slides>
  <Notes>1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dos diapositivos</vt:lpstr>
      </vt:variant>
      <vt:variant>
        <vt:i4>14</vt:i4>
      </vt:variant>
    </vt:vector>
  </HeadingPairs>
  <TitlesOfParts>
    <vt:vector size="25" baseType="lpstr">
      <vt:lpstr>Arial</vt:lpstr>
      <vt:lpstr>BryantProMedium</vt:lpstr>
      <vt:lpstr>BryantProRegular</vt:lpstr>
      <vt:lpstr>Calibri</vt:lpstr>
      <vt:lpstr>Calibri Light</vt:lpstr>
      <vt:lpstr>Comic Sans MS</vt:lpstr>
      <vt:lpstr>Wingdings</vt:lpstr>
      <vt:lpstr>Tema do Office</vt:lpstr>
      <vt:lpstr>Equação</vt:lpstr>
      <vt:lpstr>Equation</vt:lpstr>
      <vt:lpstr>Microsoft Equation 3.0</vt:lpstr>
      <vt:lpstr> Química </vt:lpstr>
      <vt:lpstr>Apresentação do PowerPoint</vt:lpstr>
      <vt:lpstr>Apresentação do PowerPoint</vt:lpstr>
      <vt:lpstr>Apresentação do PowerPoint</vt:lpstr>
      <vt:lpstr>Apresentação do PowerPoint</vt:lpstr>
      <vt:lpstr>Soluções</vt:lpstr>
      <vt:lpstr>Unidades de concentração</vt:lpstr>
      <vt:lpstr>Unidades de concentração</vt:lpstr>
      <vt:lpstr>Apresentação do PowerPoint</vt:lpstr>
      <vt:lpstr>Preparação de soluções</vt:lpstr>
      <vt:lpstr>Diluição de soluções</vt:lpstr>
      <vt:lpstr>Apresentação do PowerPoint</vt:lpstr>
      <vt:lpstr>4. O oceano possui uma concentração de 0.054 mol.L-1 de MgCl2 . Quantos gramas de MgCl2 estão presentes em 25 mL de água do mar?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</dc:title>
  <dc:creator>reviewer</dc:creator>
  <cp:lastModifiedBy>Valentim Nunes</cp:lastModifiedBy>
  <cp:revision>23</cp:revision>
  <dcterms:created xsi:type="dcterms:W3CDTF">2020-11-08T16:15:36Z</dcterms:created>
  <dcterms:modified xsi:type="dcterms:W3CDTF">2022-02-14T14:36:36Z</dcterms:modified>
</cp:coreProperties>
</file>