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sldIdLst>
    <p:sldId id="297" r:id="rId2"/>
    <p:sldId id="298" r:id="rId3"/>
    <p:sldId id="299" r:id="rId4"/>
    <p:sldId id="301" r:id="rId5"/>
    <p:sldId id="302" r:id="rId6"/>
    <p:sldId id="304" r:id="rId7"/>
    <p:sldId id="272" r:id="rId8"/>
    <p:sldId id="305" r:id="rId9"/>
    <p:sldId id="306" r:id="rId10"/>
    <p:sldId id="271" r:id="rId11"/>
    <p:sldId id="307" r:id="rId12"/>
    <p:sldId id="308" r:id="rId13"/>
    <p:sldId id="309" r:id="rId14"/>
    <p:sldId id="310" r:id="rId15"/>
    <p:sldId id="317" r:id="rId16"/>
    <p:sldId id="318" r:id="rId17"/>
    <p:sldId id="283" r:id="rId18"/>
    <p:sldId id="256" r:id="rId19"/>
    <p:sldId id="273" r:id="rId20"/>
    <p:sldId id="270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90" r:id="rId32"/>
    <p:sldId id="291" r:id="rId33"/>
    <p:sldId id="269" r:id="rId34"/>
    <p:sldId id="274" r:id="rId35"/>
    <p:sldId id="275" r:id="rId36"/>
    <p:sldId id="276" r:id="rId37"/>
    <p:sldId id="277" r:id="rId38"/>
    <p:sldId id="278" r:id="rId39"/>
    <p:sldId id="279" r:id="rId40"/>
    <p:sldId id="292" r:id="rId41"/>
    <p:sldId id="288" r:id="rId42"/>
    <p:sldId id="289" r:id="rId43"/>
    <p:sldId id="280" r:id="rId44"/>
    <p:sldId id="281" r:id="rId45"/>
    <p:sldId id="282" r:id="rId46"/>
    <p:sldId id="285" r:id="rId47"/>
    <p:sldId id="284" r:id="rId48"/>
    <p:sldId id="295" r:id="rId49"/>
    <p:sldId id="296" r:id="rId5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9" autoAdjust="0"/>
    <p:restoredTop sz="94660"/>
  </p:normalViewPr>
  <p:slideViewPr>
    <p:cSldViewPr>
      <p:cViewPr varScale="1">
        <p:scale>
          <a:sx n="86" d="100"/>
          <a:sy n="86" d="100"/>
        </p:scale>
        <p:origin x="136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0DE3E7-9E60-4A19-BAEF-E3530D01D59E}" type="datetimeFigureOut">
              <a:rPr lang="pt-PT" smtClean="0"/>
              <a:pPr/>
              <a:t>04/03/2022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9A7BB81-EE81-46BB-BFF2-053872AE7E4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915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 do subtítulo do modelo global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E1C-1E2C-439E-BA75-C42C18872313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2B394-5BA0-49B7-88AE-29DE4D484DC9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26E2C-7097-4139-AD43-9DC4B18C28E4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9F8-ACFC-4189-9E43-1AC314F9434E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88D-1E6C-47B7-BE0B-EDEA4B8F8BF9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2511E-D6DF-43FB-99C1-24D34DD1E69C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8608-CB83-4C1F-A639-88407A174514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1873C-8ED2-44E1-A3AF-9BBAF61224E4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7DA-2CBE-4CC9-A5FB-6F8BF4AA3234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42BE5-C9B1-40C0-B27D-55316CADCCAC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32E4-7A3D-462C-B988-EC59630C10D7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388A-7ED6-4D30-9BBE-1E9CB967167F}" type="datetime1">
              <a:rPr lang="en-US" smtClean="0"/>
              <a:pPr/>
              <a:t>3/4/2022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Análises Químicas I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4226827"/>
            <a:ext cx="7395557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2800" b="1" dirty="0" err="1">
                <a:solidFill>
                  <a:srgbClr val="C00000"/>
                </a:solidFill>
              </a:rPr>
              <a:t>Potenciometria</a:t>
            </a:r>
            <a:endParaRPr lang="pt-PT" altLang="en-US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t-PT" altLang="en-US" sz="2800" b="1" dirty="0">
                <a:solidFill>
                  <a:srgbClr val="C00000"/>
                </a:solidFill>
              </a:rPr>
              <a:t>M. Teresa L. Silveira  &amp; Valentim M. B. Nunes</a:t>
            </a:r>
          </a:p>
          <a:p>
            <a:pPr marL="0" indent="0" algn="ctr">
              <a:buNone/>
            </a:pPr>
            <a:r>
              <a:rPr lang="pt-PT" altLang="en-US" sz="28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Fevereiro,2022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69492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Análises Laboratoriais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>
            <a:extLst>
              <a:ext uri="{FF2B5EF4-FFF2-40B4-BE49-F238E27FC236}">
                <a16:creationId xmlns:a16="http://schemas.microsoft.com/office/drawing/2014/main" id="{4D5D5B8D-E694-4C50-BE83-9C8868B72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" y="760438"/>
            <a:ext cx="777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dirty="0">
                <a:latin typeface="+mn-lt"/>
              </a:rPr>
              <a:t>Reacções de oxidação-redução (redox)</a:t>
            </a:r>
          </a:p>
        </p:txBody>
      </p:sp>
      <p:sp>
        <p:nvSpPr>
          <p:cNvPr id="6147" name="Text Box 7">
            <a:extLst>
              <a:ext uri="{FF2B5EF4-FFF2-40B4-BE49-F238E27FC236}">
                <a16:creationId xmlns:a16="http://schemas.microsoft.com/office/drawing/2014/main" id="{9AB4C450-3D3D-4560-A9CF-D66D7FEE4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" y="1499107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Reacções de oxidação-redução são aquelas em que há transferência de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entre espécies.</a:t>
            </a:r>
          </a:p>
        </p:txBody>
      </p:sp>
      <p:sp>
        <p:nvSpPr>
          <p:cNvPr id="6148" name="Text Box 8">
            <a:extLst>
              <a:ext uri="{FF2B5EF4-FFF2-40B4-BE49-F238E27FC236}">
                <a16:creationId xmlns:a16="http://schemas.microsoft.com/office/drawing/2014/main" id="{5EA7239A-3273-4B3D-A87A-5F0EE8C1F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908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Zn (s) + Cu</a:t>
            </a:r>
            <a:r>
              <a:rPr kumimoji="0" lang="pt-PT" altLang="pt-PT" sz="2400" baseline="30000">
                <a:latin typeface="+mn-lt"/>
              </a:rPr>
              <a:t>2+</a:t>
            </a:r>
            <a:r>
              <a:rPr kumimoji="0" lang="pt-PT" altLang="pt-PT" sz="2400">
                <a:latin typeface="+mn-lt"/>
              </a:rPr>
              <a:t>(aq) </a:t>
            </a:r>
            <a:r>
              <a:rPr kumimoji="0" lang="pt-PT" altLang="pt-PT" sz="2400">
                <a:latin typeface="+mn-lt"/>
                <a:sym typeface="Wingdings 3" panose="05040102010807070707" pitchFamily="18" charset="2"/>
              </a:rPr>
              <a:t> Zn</a:t>
            </a:r>
            <a:r>
              <a:rPr kumimoji="0" lang="pt-PT" altLang="pt-PT" sz="2400" baseline="30000">
                <a:latin typeface="+mn-lt"/>
                <a:sym typeface="Wingdings 3" panose="05040102010807070707" pitchFamily="18" charset="2"/>
              </a:rPr>
              <a:t>2+</a:t>
            </a:r>
            <a:r>
              <a:rPr kumimoji="0" lang="pt-PT" altLang="pt-PT" sz="2400">
                <a:latin typeface="+mn-lt"/>
                <a:sym typeface="Wingdings 3" panose="05040102010807070707" pitchFamily="18" charset="2"/>
              </a:rPr>
              <a:t>(aq) + Cu(s)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6149" name="Text Box 9">
            <a:extLst>
              <a:ext uri="{FF2B5EF4-FFF2-40B4-BE49-F238E27FC236}">
                <a16:creationId xmlns:a16="http://schemas.microsoft.com/office/drawing/2014/main" id="{378D7070-314A-41B5-A578-2316F2760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37" y="3160109"/>
            <a:ext cx="7696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Espécie oxidada - perde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(agente redutor!)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Espécie reduzida - ganha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(agente oxidante!)</a:t>
            </a:r>
          </a:p>
        </p:txBody>
      </p:sp>
      <p:pic>
        <p:nvPicPr>
          <p:cNvPr id="6150" name="Picture 10">
            <a:extLst>
              <a:ext uri="{FF2B5EF4-FFF2-40B4-BE49-F238E27FC236}">
                <a16:creationId xmlns:a16="http://schemas.microsoft.com/office/drawing/2014/main" id="{63D73E45-6ED7-4960-A5EF-71692DF85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66" y="4301937"/>
            <a:ext cx="2659834" cy="175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1">
            <a:extLst>
              <a:ext uri="{FF2B5EF4-FFF2-40B4-BE49-F238E27FC236}">
                <a16:creationId xmlns:a16="http://schemas.microsoft.com/office/drawing/2014/main" id="{37146863-460A-45BD-8738-036B8D52C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936" y="4301937"/>
            <a:ext cx="2515140" cy="17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ext Box 12">
            <a:extLst>
              <a:ext uri="{FF2B5EF4-FFF2-40B4-BE49-F238E27FC236}">
                <a16:creationId xmlns:a16="http://schemas.microsoft.com/office/drawing/2014/main" id="{0D960AFC-1BE9-4AF5-BE10-BDD9D82AF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186136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Corrosão!</a:t>
            </a:r>
          </a:p>
        </p:txBody>
      </p:sp>
      <p:sp>
        <p:nvSpPr>
          <p:cNvPr id="6153" name="Text Box 13">
            <a:extLst>
              <a:ext uri="{FF2B5EF4-FFF2-40B4-BE49-F238E27FC236}">
                <a16:creationId xmlns:a16="http://schemas.microsoft.com/office/drawing/2014/main" id="{2D8DF45A-C751-44B2-8DCC-F3C2B8A8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7074" y="6188355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Combustão?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1567EFC3-0CD2-4305-9D28-0E6CEC1D2CEF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82BDCC09-0B80-41C1-8DF2-FF1BA814FA9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114EFE3B-2B3D-4A41-B255-E3C2D65DAD8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>
            <a:extLst>
              <a:ext uri="{FF2B5EF4-FFF2-40B4-BE49-F238E27FC236}">
                <a16:creationId xmlns:a16="http://schemas.microsoft.com/office/drawing/2014/main" id="{15125049-1193-4800-B7CE-97D6A47FB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65582"/>
            <a:ext cx="777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>
                <a:latin typeface="+mn-lt"/>
              </a:rPr>
              <a:t>Número (ou estado) de oxidação</a:t>
            </a:r>
          </a:p>
        </p:txBody>
      </p:sp>
      <p:sp>
        <p:nvSpPr>
          <p:cNvPr id="7171" name="Text Box 7">
            <a:extLst>
              <a:ext uri="{FF2B5EF4-FFF2-40B4-BE49-F238E27FC236}">
                <a16:creationId xmlns:a16="http://schemas.microsoft.com/office/drawing/2014/main" id="{27EBF308-D285-4150-971E-9A90E4C5A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50357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O número de oxidação de um elemento é a carga que ele teria se numa dada ligação química os </a:t>
            </a:r>
            <a:r>
              <a:rPr kumimoji="0" lang="pt-PT" altLang="pt-PT" sz="2400" dirty="0" err="1">
                <a:latin typeface="+mn-lt"/>
              </a:rPr>
              <a:t>electrões</a:t>
            </a:r>
            <a:r>
              <a:rPr kumimoji="0" lang="pt-PT" altLang="pt-PT" sz="2400" dirty="0">
                <a:latin typeface="+mn-lt"/>
              </a:rPr>
              <a:t> fossem todos atribuídos ao átomo mais </a:t>
            </a:r>
            <a:r>
              <a:rPr kumimoji="0" lang="pt-PT" altLang="pt-PT" sz="2400" dirty="0" err="1">
                <a:latin typeface="+mn-lt"/>
              </a:rPr>
              <a:t>electronegativo</a:t>
            </a:r>
            <a:r>
              <a:rPr kumimoji="0" lang="pt-PT" altLang="pt-PT" sz="2400" dirty="0">
                <a:latin typeface="+mn-lt"/>
              </a:rPr>
              <a:t>.</a:t>
            </a:r>
          </a:p>
        </p:txBody>
      </p:sp>
      <p:sp>
        <p:nvSpPr>
          <p:cNvPr id="7172" name="Text Box 8">
            <a:extLst>
              <a:ext uri="{FF2B5EF4-FFF2-40B4-BE49-F238E27FC236}">
                <a16:creationId xmlns:a16="http://schemas.microsoft.com/office/drawing/2014/main" id="{79BE7889-5A5E-49C5-BBCB-472AA47A5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50686"/>
            <a:ext cx="8128262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kumimoji="0" lang="pt-PT" altLang="pt-PT" sz="2000" dirty="0">
                <a:latin typeface="+mn-lt"/>
              </a:rPr>
              <a:t>i) O estado de oxidação de todos os elementos em qualquer forma alotrópica é zero (O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 </a:t>
            </a:r>
            <a:r>
              <a:rPr kumimoji="0" lang="pt-PT" altLang="pt-PT" sz="2000" dirty="0" err="1">
                <a:latin typeface="+mn-lt"/>
              </a:rPr>
              <a:t>Fe</a:t>
            </a:r>
            <a:r>
              <a:rPr kumimoji="0" lang="pt-PT" altLang="pt-PT" sz="2000" dirty="0">
                <a:latin typeface="+mn-lt"/>
              </a:rPr>
              <a:t>, Al, S</a:t>
            </a:r>
            <a:r>
              <a:rPr kumimoji="0" lang="pt-PT" altLang="pt-PT" sz="2000" baseline="-25000" dirty="0">
                <a:latin typeface="+mn-lt"/>
              </a:rPr>
              <a:t>8</a:t>
            </a:r>
            <a:r>
              <a:rPr kumimoji="0" lang="pt-PT" altLang="pt-PT" sz="2000" dirty="0">
                <a:latin typeface="+mn-lt"/>
              </a:rPr>
              <a:t>, </a:t>
            </a:r>
            <a:r>
              <a:rPr kumimoji="0" lang="pt-PT" altLang="pt-PT" sz="2000" dirty="0" err="1">
                <a:latin typeface="+mn-lt"/>
              </a:rPr>
              <a:t>etc</a:t>
            </a:r>
            <a:r>
              <a:rPr kumimoji="0" lang="pt-PT" altLang="pt-PT" sz="2000" dirty="0">
                <a:latin typeface="+mn-lt"/>
              </a:rPr>
              <a:t>…)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pt-PT" altLang="pt-PT" sz="2000" dirty="0" err="1">
                <a:latin typeface="+mn-lt"/>
              </a:rPr>
              <a:t>ii</a:t>
            </a:r>
            <a:r>
              <a:rPr kumimoji="0" lang="pt-PT" altLang="pt-PT" sz="2000" dirty="0">
                <a:latin typeface="+mn-lt"/>
              </a:rPr>
              <a:t>) Num ião monoatómico é a carga do ião.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 err="1">
                <a:latin typeface="+mn-lt"/>
              </a:rPr>
              <a:t>iii</a:t>
            </a:r>
            <a:r>
              <a:rPr kumimoji="0" lang="pt-PT" altLang="pt-PT" sz="2000" dirty="0">
                <a:latin typeface="+mn-lt"/>
              </a:rPr>
              <a:t>) O estado de oxidação do hidrogénio é +1 em todos os compostos </a:t>
            </a:r>
            <a:r>
              <a:rPr kumimoji="0" lang="pt-PT" altLang="pt-PT" sz="2000" dirty="0" err="1">
                <a:latin typeface="+mn-lt"/>
              </a:rPr>
              <a:t>excepto</a:t>
            </a:r>
            <a:r>
              <a:rPr kumimoji="0" lang="pt-PT" altLang="pt-PT" sz="2000" dirty="0">
                <a:latin typeface="+mn-lt"/>
              </a:rPr>
              <a:t> nos hidretos (</a:t>
            </a:r>
            <a:r>
              <a:rPr kumimoji="0" lang="pt-PT" altLang="pt-PT" sz="2000" dirty="0" err="1">
                <a:latin typeface="+mn-lt"/>
              </a:rPr>
              <a:t>LiH</a:t>
            </a:r>
            <a:r>
              <a:rPr kumimoji="0" lang="pt-PT" altLang="pt-PT" sz="2000" dirty="0">
                <a:latin typeface="+mn-lt"/>
              </a:rPr>
              <a:t>, CaH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,..) onde é -1.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 err="1">
                <a:latin typeface="+mn-lt"/>
              </a:rPr>
              <a:t>iv</a:t>
            </a:r>
            <a:r>
              <a:rPr kumimoji="0" lang="pt-PT" altLang="pt-PT" sz="2000" dirty="0">
                <a:latin typeface="+mn-lt"/>
              </a:rPr>
              <a:t>) O estado de oxidação do oxigénio é -2 em todos os compostos </a:t>
            </a:r>
            <a:r>
              <a:rPr kumimoji="0" lang="pt-PT" altLang="pt-PT" sz="2000" dirty="0" err="1">
                <a:latin typeface="+mn-lt"/>
              </a:rPr>
              <a:t>excepto</a:t>
            </a:r>
            <a:r>
              <a:rPr kumimoji="0" lang="pt-PT" altLang="pt-PT" sz="2000" dirty="0">
                <a:latin typeface="+mn-lt"/>
              </a:rPr>
              <a:t> nos peróxidos (H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) onde é -1.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v) Todos os outros estados de oxidação são calculados de forma que a soma algébrica dos estados de oxidação seja igual à carga </a:t>
            </a:r>
            <a:r>
              <a:rPr kumimoji="0" lang="pt-PT" altLang="pt-PT" sz="2000" dirty="0" err="1">
                <a:latin typeface="+mn-lt"/>
              </a:rPr>
              <a:t>efectiva</a:t>
            </a:r>
            <a:r>
              <a:rPr kumimoji="0" lang="pt-PT" altLang="pt-PT" sz="2000" dirty="0">
                <a:latin typeface="+mn-lt"/>
              </a:rPr>
              <a:t> na molécula ou ião (CO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, MnO</a:t>
            </a:r>
            <a:r>
              <a:rPr kumimoji="0" lang="pt-PT" altLang="pt-PT" sz="2000" baseline="-25000" dirty="0">
                <a:latin typeface="+mn-lt"/>
              </a:rPr>
              <a:t>4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,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, NH</a:t>
            </a:r>
            <a:r>
              <a:rPr kumimoji="0" lang="pt-PT" altLang="pt-PT" sz="2000" baseline="-25000" dirty="0">
                <a:latin typeface="+mn-lt"/>
              </a:rPr>
              <a:t>4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, …).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F0D625B-AA7A-4B3F-A379-4E8C53CA2542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FC611EC4-1A2B-4939-88AF-22C0265DD1D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2D5678C2-88F9-45C4-AE3F-2817B064A11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6">
            <a:extLst>
              <a:ext uri="{FF2B5EF4-FFF2-40B4-BE49-F238E27FC236}">
                <a16:creationId xmlns:a16="http://schemas.microsoft.com/office/drawing/2014/main" id="{A80BEBD2-D58D-4E9C-AE47-E324BAC11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58902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Células Galvânicas (produção de energia eléctrica)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9219" name="Text Box 7">
            <a:extLst>
              <a:ext uri="{FF2B5EF4-FFF2-40B4-BE49-F238E27FC236}">
                <a16:creationId xmlns:a16="http://schemas.microsoft.com/office/drawing/2014/main" id="{CAAAF3E8-9EBD-46B9-96C3-B665AD06A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15518"/>
            <a:ext cx="27432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Se a </a:t>
            </a:r>
            <a:r>
              <a:rPr kumimoji="0" lang="pt-PT" altLang="pt-PT" sz="2000" dirty="0" err="1">
                <a:latin typeface="+mn-lt"/>
              </a:rPr>
              <a:t>reacção</a:t>
            </a:r>
            <a:r>
              <a:rPr kumimoji="0" lang="pt-PT" altLang="pt-PT" sz="2000" dirty="0">
                <a:latin typeface="+mn-lt"/>
              </a:rPr>
              <a:t> descrita atrás ocorrer com contacto </a:t>
            </a:r>
            <a:r>
              <a:rPr kumimoji="0" lang="pt-PT" altLang="pt-PT" sz="2000" dirty="0" err="1">
                <a:latin typeface="+mn-lt"/>
              </a:rPr>
              <a:t>directo</a:t>
            </a:r>
            <a:r>
              <a:rPr kumimoji="0" lang="pt-PT" altLang="pt-PT" sz="2000" dirty="0">
                <a:latin typeface="+mn-lt"/>
              </a:rPr>
              <a:t> dos reagentes, não há realização de trabalho útil.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As reacções de oxidação-redução podem ocorrer com os reagentes separados, ligados por um condutor </a:t>
            </a:r>
            <a:r>
              <a:rPr kumimoji="0" lang="pt-PT" altLang="pt-PT" sz="2000" dirty="0" err="1">
                <a:latin typeface="+mn-lt"/>
              </a:rPr>
              <a:t>eléctrico</a:t>
            </a:r>
            <a:r>
              <a:rPr kumimoji="0" lang="pt-PT" altLang="pt-PT" sz="2000" dirty="0">
                <a:latin typeface="+mn-lt"/>
              </a:rPr>
              <a:t>.</a:t>
            </a:r>
          </a:p>
        </p:txBody>
      </p:sp>
      <p:pic>
        <p:nvPicPr>
          <p:cNvPr id="9220" name="Picture 8">
            <a:extLst>
              <a:ext uri="{FF2B5EF4-FFF2-40B4-BE49-F238E27FC236}">
                <a16:creationId xmlns:a16="http://schemas.microsoft.com/office/drawing/2014/main" id="{21DF7FA3-2852-4887-B797-0BD85E77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416998"/>
            <a:ext cx="54864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9">
            <a:extLst>
              <a:ext uri="{FF2B5EF4-FFF2-40B4-BE49-F238E27FC236}">
                <a16:creationId xmlns:a16="http://schemas.microsoft.com/office/drawing/2014/main" id="{99F8E44C-C6D6-4E68-9F03-24080865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674548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Célula de Daniell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21CB7B4-E0E2-4067-8103-328344B8B490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F00F79FC-9264-4B23-90D0-288CAE75A7D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27F2E590-0C57-46D7-A25E-5384F244A73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>
            <a:extLst>
              <a:ext uri="{FF2B5EF4-FFF2-40B4-BE49-F238E27FC236}">
                <a16:creationId xmlns:a16="http://schemas.microsoft.com/office/drawing/2014/main" id="{EAA895C2-E3B5-4F42-8D42-732C76AE0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599" y="783430"/>
            <a:ext cx="312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Funcionamento</a:t>
            </a:r>
            <a:endParaRPr kumimoji="0" lang="pt-PT" altLang="pt-PT" sz="2400" dirty="0">
              <a:latin typeface="+mn-lt"/>
            </a:endParaRPr>
          </a:p>
        </p:txBody>
      </p:sp>
      <p:pic>
        <p:nvPicPr>
          <p:cNvPr id="10243" name="Picture 7">
            <a:extLst>
              <a:ext uri="{FF2B5EF4-FFF2-40B4-BE49-F238E27FC236}">
                <a16:creationId xmlns:a16="http://schemas.microsoft.com/office/drawing/2014/main" id="{F05ACE33-BCEA-4D0E-BC2F-84E3516D1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9" y="1600199"/>
            <a:ext cx="4500401" cy="30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Line 8">
            <a:extLst>
              <a:ext uri="{FF2B5EF4-FFF2-40B4-BE49-F238E27FC236}">
                <a16:creationId xmlns:a16="http://schemas.microsoft.com/office/drawing/2014/main" id="{13DBEFB5-16F2-46C2-9892-8553FCEC6E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209800"/>
            <a:ext cx="1524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5" name="Text Box 9">
            <a:extLst>
              <a:ext uri="{FF2B5EF4-FFF2-40B4-BE49-F238E27FC236}">
                <a16:creationId xmlns:a16="http://schemas.microsoft.com/office/drawing/2014/main" id="{3B7A3E32-4C76-4D5D-9367-5CAA11BB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905000"/>
            <a:ext cx="34290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Cátodo: </a:t>
            </a:r>
            <a:r>
              <a:rPr kumimoji="0" lang="pt-PT" altLang="pt-PT" sz="1800" dirty="0" err="1">
                <a:latin typeface="+mn-lt"/>
              </a:rPr>
              <a:t>eléctrodo</a:t>
            </a:r>
            <a:r>
              <a:rPr kumimoji="0" lang="pt-PT" altLang="pt-PT" sz="1800" dirty="0">
                <a:latin typeface="+mn-lt"/>
              </a:rPr>
              <a:t> onde ocorre a </a:t>
            </a:r>
            <a:r>
              <a:rPr kumimoji="0" lang="pt-PT" altLang="pt-PT" sz="1800" dirty="0" err="1">
                <a:latin typeface="+mn-lt"/>
              </a:rPr>
              <a:t>semi-reacção</a:t>
            </a:r>
            <a:r>
              <a:rPr kumimoji="0" lang="pt-PT" altLang="pt-PT" sz="1800" dirty="0">
                <a:latin typeface="+mn-lt"/>
              </a:rPr>
              <a:t> de redução.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Cu</a:t>
            </a:r>
            <a:r>
              <a:rPr kumimoji="0" lang="pt-PT" altLang="pt-PT" sz="1800" baseline="30000" dirty="0">
                <a:latin typeface="+mn-lt"/>
              </a:rPr>
              <a:t>2+</a:t>
            </a:r>
            <a:r>
              <a:rPr kumimoji="0" lang="pt-PT" altLang="pt-PT" sz="1800" dirty="0">
                <a:latin typeface="+mn-lt"/>
              </a:rPr>
              <a:t>(</a:t>
            </a:r>
            <a:r>
              <a:rPr kumimoji="0" lang="pt-PT" altLang="pt-PT" sz="1800" dirty="0" err="1">
                <a:latin typeface="+mn-lt"/>
              </a:rPr>
              <a:t>aq</a:t>
            </a:r>
            <a:r>
              <a:rPr kumimoji="0" lang="pt-PT" altLang="pt-PT" sz="1800" dirty="0">
                <a:latin typeface="+mn-lt"/>
              </a:rPr>
              <a:t>)  + 2 e</a:t>
            </a:r>
            <a:r>
              <a:rPr kumimoji="0" lang="pt-PT" altLang="pt-PT" sz="1800" baseline="30000" dirty="0">
                <a:latin typeface="+mn-lt"/>
              </a:rPr>
              <a:t>- 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 Cu(s)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0246" name="Line 10">
            <a:extLst>
              <a:ext uri="{FF2B5EF4-FFF2-40B4-BE49-F238E27FC236}">
                <a16:creationId xmlns:a16="http://schemas.microsoft.com/office/drawing/2014/main" id="{D58F4A13-4CA5-4FF7-9241-49A8D30403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28800" y="2971800"/>
            <a:ext cx="304800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7" name="Text Box 12">
            <a:extLst>
              <a:ext uri="{FF2B5EF4-FFF2-40B4-BE49-F238E27FC236}">
                <a16:creationId xmlns:a16="http://schemas.microsoft.com/office/drawing/2014/main" id="{9E0F8F36-2635-42AC-B547-60C2E89B7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937" y="4572000"/>
            <a:ext cx="297180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Ânodo: </a:t>
            </a:r>
            <a:r>
              <a:rPr kumimoji="0" lang="pt-PT" altLang="pt-PT" sz="1800" dirty="0" err="1">
                <a:latin typeface="+mn-lt"/>
              </a:rPr>
              <a:t>eléctrodo</a:t>
            </a:r>
            <a:r>
              <a:rPr kumimoji="0" lang="pt-PT" altLang="pt-PT" sz="1800" dirty="0">
                <a:latin typeface="+mn-lt"/>
              </a:rPr>
              <a:t> onde ocorre a </a:t>
            </a:r>
            <a:r>
              <a:rPr kumimoji="0" lang="pt-PT" altLang="pt-PT" sz="1800" dirty="0" err="1">
                <a:latin typeface="+mn-lt"/>
              </a:rPr>
              <a:t>semi-reacção</a:t>
            </a:r>
            <a:r>
              <a:rPr kumimoji="0" lang="pt-PT" altLang="pt-PT" sz="1800" dirty="0">
                <a:latin typeface="+mn-lt"/>
              </a:rPr>
              <a:t> de oxidação.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 err="1">
                <a:latin typeface="+mn-lt"/>
              </a:rPr>
              <a:t>Zn</a:t>
            </a:r>
            <a:r>
              <a:rPr kumimoji="0" lang="pt-PT" altLang="pt-PT" sz="1800" dirty="0">
                <a:latin typeface="+mn-lt"/>
              </a:rPr>
              <a:t>(s) 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 Zn</a:t>
            </a:r>
            <a:r>
              <a:rPr kumimoji="0" lang="pt-PT" altLang="pt-PT" sz="18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18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1800" dirty="0">
                <a:latin typeface="+mn-lt"/>
                <a:sym typeface="Symbol" panose="05050102010706020507" pitchFamily="18" charset="2"/>
              </a:rPr>
              <a:t>) + 2 e</a:t>
            </a:r>
            <a:r>
              <a:rPr kumimoji="0" lang="pt-PT" altLang="pt-PT" sz="1800" baseline="30000" dirty="0">
                <a:latin typeface="+mn-lt"/>
                <a:sym typeface="Symbol" panose="05050102010706020507" pitchFamily="18" charset="2"/>
              </a:rPr>
              <a:t>-</a:t>
            </a:r>
            <a:endParaRPr kumimoji="0" lang="pt-PT" altLang="pt-PT" sz="1800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10248" name="Line 14">
            <a:extLst>
              <a:ext uri="{FF2B5EF4-FFF2-40B4-BE49-F238E27FC236}">
                <a16:creationId xmlns:a16="http://schemas.microsoft.com/office/drawing/2014/main" id="{0D50B657-2D77-4027-AF4C-5C7B74BDB1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2286000"/>
            <a:ext cx="2438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249" name="Text Box 15">
            <a:extLst>
              <a:ext uri="{FF2B5EF4-FFF2-40B4-BE49-F238E27FC236}">
                <a16:creationId xmlns:a16="http://schemas.microsoft.com/office/drawing/2014/main" id="{57E25E6E-F5B1-4C78-906D-56AA9F13C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429000"/>
            <a:ext cx="327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1800" dirty="0">
                <a:latin typeface="+mn-lt"/>
              </a:rPr>
              <a:t>Ponte salina: mantém a </a:t>
            </a:r>
            <a:r>
              <a:rPr kumimoji="0" lang="pt-PT" altLang="pt-PT" sz="1800" dirty="0" err="1">
                <a:latin typeface="+mn-lt"/>
              </a:rPr>
              <a:t>electroneutralidade</a:t>
            </a:r>
            <a:r>
              <a:rPr kumimoji="0" lang="pt-PT" altLang="pt-PT" sz="1800" dirty="0">
                <a:latin typeface="+mn-lt"/>
              </a:rPr>
              <a:t> das soluções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0250" name="Text Box 16">
            <a:extLst>
              <a:ext uri="{FF2B5EF4-FFF2-40B4-BE49-F238E27FC236}">
                <a16:creationId xmlns:a16="http://schemas.microsoft.com/office/drawing/2014/main" id="{7AE8725D-C986-4E9E-9086-28279EAD1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252912"/>
            <a:ext cx="3733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O facto de os </a:t>
            </a:r>
            <a:r>
              <a:rPr kumimoji="0" lang="pt-PT" altLang="pt-PT" sz="2000" dirty="0" err="1">
                <a:latin typeface="+mn-lt"/>
              </a:rPr>
              <a:t>electrões</a:t>
            </a:r>
            <a:r>
              <a:rPr kumimoji="0" lang="pt-PT" altLang="pt-PT" sz="2000" dirty="0">
                <a:latin typeface="+mn-lt"/>
              </a:rPr>
              <a:t> se moverem indica que existe uma diferença de potencial entre os dois </a:t>
            </a:r>
            <a:r>
              <a:rPr kumimoji="0" lang="pt-PT" altLang="pt-PT" sz="2000" dirty="0" err="1">
                <a:latin typeface="+mn-lt"/>
              </a:rPr>
              <a:t>eléctrodos</a:t>
            </a:r>
            <a:r>
              <a:rPr kumimoji="0" lang="pt-PT" altLang="pt-PT" sz="2000" dirty="0">
                <a:latin typeface="+mn-lt"/>
              </a:rPr>
              <a:t>: potencial de célula ou </a:t>
            </a:r>
            <a:r>
              <a:rPr kumimoji="0" lang="pt-PT" altLang="pt-PT" sz="2000" i="1" dirty="0">
                <a:latin typeface="+mn-lt"/>
              </a:rPr>
              <a:t>força </a:t>
            </a:r>
            <a:r>
              <a:rPr kumimoji="0" lang="pt-PT" altLang="pt-PT" sz="2000" i="1" dirty="0" err="1">
                <a:latin typeface="+mn-lt"/>
              </a:rPr>
              <a:t>electromotriz</a:t>
            </a:r>
            <a:r>
              <a:rPr kumimoji="0" lang="pt-PT" altLang="pt-PT" sz="2000" dirty="0">
                <a:latin typeface="+mn-lt"/>
              </a:rPr>
              <a:t> (</a:t>
            </a:r>
            <a:r>
              <a:rPr kumimoji="0" lang="pt-PT" altLang="pt-PT" sz="2000" i="1" dirty="0" err="1">
                <a:latin typeface="+mn-lt"/>
              </a:rPr>
              <a:t>fem</a:t>
            </a:r>
            <a:r>
              <a:rPr kumimoji="0" lang="pt-PT" altLang="pt-PT" sz="2000" dirty="0">
                <a:latin typeface="+mn-lt"/>
              </a:rPr>
              <a:t>)</a:t>
            </a:r>
            <a:endParaRPr kumimoji="0" lang="pt-PT" altLang="pt-PT" sz="2400" dirty="0">
              <a:latin typeface="+mn-lt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DFDF3D0-D442-4A4E-8438-0BDD1FF53652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E64B1B6B-43A7-4E44-A96D-706C7978000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AC1C968C-C4E2-4570-B9BF-99EBCFFB661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6">
            <a:extLst>
              <a:ext uri="{FF2B5EF4-FFF2-40B4-BE49-F238E27FC236}">
                <a16:creationId xmlns:a16="http://schemas.microsoft.com/office/drawing/2014/main" id="{F46B6010-8E32-454A-B662-8F763B5D9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985913"/>
            <a:ext cx="42420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Acerto de equações redox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2291" name="Text Box 7">
            <a:extLst>
              <a:ext uri="{FF2B5EF4-FFF2-40B4-BE49-F238E27FC236}">
                <a16:creationId xmlns:a16="http://schemas.microsoft.com/office/drawing/2014/main" id="{3695F693-D5C2-4D29-A503-A57CFE71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725074"/>
            <a:ext cx="746760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000" dirty="0">
                <a:latin typeface="+mn-lt"/>
              </a:rPr>
              <a:t>Separar a equação em duas </a:t>
            </a:r>
            <a:r>
              <a:rPr kumimoji="0" lang="pt-PT" altLang="pt-PT" sz="2000" dirty="0" err="1">
                <a:latin typeface="+mn-lt"/>
              </a:rPr>
              <a:t>semi-reacções</a:t>
            </a:r>
            <a:r>
              <a:rPr kumimoji="0" lang="pt-PT" altLang="pt-PT" sz="20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todos os átomos, </a:t>
            </a:r>
            <a:r>
              <a:rPr kumimoji="0" lang="pt-PT" altLang="pt-PT" sz="2000" dirty="0" err="1">
                <a:latin typeface="+mn-lt"/>
              </a:rPr>
              <a:t>excepto</a:t>
            </a:r>
            <a:r>
              <a:rPr kumimoji="0" lang="pt-PT" altLang="pt-PT" sz="2000" dirty="0">
                <a:latin typeface="+mn-lt"/>
              </a:rPr>
              <a:t> o </a:t>
            </a:r>
            <a:r>
              <a:rPr kumimoji="0" lang="pt-PT" altLang="pt-PT" sz="2000" dirty="0" err="1">
                <a:latin typeface="+mn-lt"/>
              </a:rPr>
              <a:t>O</a:t>
            </a:r>
            <a:r>
              <a:rPr kumimoji="0" lang="pt-PT" altLang="pt-PT" sz="2000" dirty="0">
                <a:latin typeface="+mn-lt"/>
              </a:rPr>
              <a:t> e H, separadamente em cada </a:t>
            </a:r>
            <a:r>
              <a:rPr kumimoji="0" lang="pt-PT" altLang="pt-PT" sz="2000" dirty="0" err="1">
                <a:latin typeface="+mn-lt"/>
              </a:rPr>
              <a:t>semi-reacção</a:t>
            </a:r>
            <a:r>
              <a:rPr kumimoji="0" lang="pt-PT" altLang="pt-PT" sz="20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o oxigénio. Para reacções em meio ácido adicionar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O, e para reacções em meio básico adicionar OH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depois o H. Para reacções em meio ácido adicionar H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 e para reacções em meio básico adicionar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Acertar cada </a:t>
            </a:r>
            <a:r>
              <a:rPr kumimoji="0" lang="pt-PT" altLang="pt-PT" sz="2000" dirty="0" err="1">
                <a:latin typeface="+mn-lt"/>
              </a:rPr>
              <a:t>semi-equação</a:t>
            </a:r>
            <a:r>
              <a:rPr kumimoji="0" lang="pt-PT" altLang="pt-PT" sz="2000" dirty="0">
                <a:latin typeface="+mn-lt"/>
              </a:rPr>
              <a:t> </a:t>
            </a:r>
            <a:r>
              <a:rPr kumimoji="0" lang="pt-PT" altLang="pt-PT" sz="2000" dirty="0" err="1">
                <a:latin typeface="+mn-lt"/>
              </a:rPr>
              <a:t>electricamente</a:t>
            </a:r>
            <a:r>
              <a:rPr kumimoji="0" lang="pt-PT" altLang="pt-PT" sz="2000" dirty="0">
                <a:latin typeface="+mn-lt"/>
              </a:rPr>
              <a:t>, adicionando </a:t>
            </a:r>
            <a:r>
              <a:rPr kumimoji="0" lang="pt-PT" altLang="pt-PT" sz="2000" dirty="0" err="1">
                <a:latin typeface="+mn-lt"/>
              </a:rPr>
              <a:t>electrões</a:t>
            </a:r>
            <a:r>
              <a:rPr kumimoji="0" lang="pt-PT" altLang="pt-PT" sz="2000" dirty="0">
                <a:latin typeface="+mn-lt"/>
              </a:rPr>
              <a:t>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000" dirty="0">
                <a:latin typeface="+mn-lt"/>
              </a:rPr>
              <a:t>Somar as duas </a:t>
            </a:r>
            <a:r>
              <a:rPr kumimoji="0" lang="pt-PT" altLang="pt-PT" sz="2000" dirty="0" err="1">
                <a:latin typeface="+mn-lt"/>
              </a:rPr>
              <a:t>semi-reacções</a:t>
            </a:r>
            <a:r>
              <a:rPr kumimoji="0" lang="pt-PT" altLang="pt-PT" sz="2000" dirty="0">
                <a:latin typeface="+mn-lt"/>
              </a:rPr>
              <a:t>, eliminando os </a:t>
            </a:r>
            <a:r>
              <a:rPr kumimoji="0" lang="pt-PT" altLang="pt-PT" sz="2000" dirty="0" err="1">
                <a:latin typeface="+mn-lt"/>
              </a:rPr>
              <a:t>electrões</a:t>
            </a:r>
            <a:r>
              <a:rPr kumimoji="0" lang="pt-PT" altLang="pt-PT" sz="2000" dirty="0">
                <a:latin typeface="+mn-lt"/>
              </a:rPr>
              <a:t> da equação final, por multiplicação por coeficientes apropriados.</a:t>
            </a:r>
            <a:endParaRPr kumimoji="0" lang="pt-PT" altLang="pt-PT" sz="2400" dirty="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Char char="•"/>
            </a:pPr>
            <a:endParaRPr kumimoji="0" lang="pt-PT" altLang="pt-PT" sz="2400" dirty="0">
              <a:latin typeface="+mn-lt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26CFE284-61C1-4F39-B263-E7BEF5AE5080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1E57006C-0CAB-4E8F-B1D8-42C44615595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EA78C5C8-30D1-48E4-A9BC-D08FD47FBC9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>
            <a:extLst>
              <a:ext uri="{FF2B5EF4-FFF2-40B4-BE49-F238E27FC236}">
                <a16:creationId xmlns:a16="http://schemas.microsoft.com/office/drawing/2014/main" id="{0D85FEAD-B27E-4181-A662-46A743E97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985044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Exemplo - acerto de equação em meio ácido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C97CF186-ED1A-4535-A6D5-A6DF3BDA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782724"/>
            <a:ext cx="7696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Acertar a equação para a oxidação do cobre pelo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 em meio ácido. O cobre é oxidado a Cu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e o NO</a:t>
            </a:r>
            <a:r>
              <a:rPr kumimoji="0" lang="pt-PT" altLang="pt-PT" sz="2000" baseline="-25000" dirty="0">
                <a:latin typeface="+mn-lt"/>
              </a:rPr>
              <a:t>3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 reduzido a NO</a:t>
            </a:r>
            <a:r>
              <a:rPr kumimoji="0" lang="pt-PT" altLang="pt-PT" sz="2400" dirty="0">
                <a:latin typeface="+mn-lt"/>
              </a:rPr>
              <a:t>.</a:t>
            </a: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F8AD0CC1-DB26-4896-AAC8-93A58DA6B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2727325"/>
            <a:ext cx="7848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>
                <a:latin typeface="+mn-lt"/>
              </a:rPr>
              <a:t>Cu 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 Cu</a:t>
            </a:r>
            <a:r>
              <a:rPr kumimoji="0" lang="pt-PT" altLang="pt-PT" sz="2000" baseline="30000">
                <a:latin typeface="+mn-lt"/>
                <a:sym typeface="Symbol" panose="05050102010706020507" pitchFamily="18" charset="2"/>
              </a:rPr>
              <a:t>2+</a:t>
            </a:r>
            <a:endParaRPr kumimoji="0" lang="pt-PT" altLang="pt-PT" sz="240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NO</a:t>
            </a:r>
            <a:r>
              <a:rPr kumimoji="0" lang="pt-PT" altLang="pt-PT" sz="2000" baseline="-25000">
                <a:latin typeface="+mn-lt"/>
                <a:sym typeface="Symbol" panose="05050102010706020507" pitchFamily="18" charset="2"/>
              </a:rPr>
              <a:t>3</a:t>
            </a:r>
            <a:r>
              <a:rPr kumimoji="0" lang="pt-PT" altLang="pt-PT" sz="2000" baseline="3000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  NO</a:t>
            </a: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DD4D4E01-D6A4-4AE4-83BB-5DE348EE1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3611562"/>
            <a:ext cx="8001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Cu 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 Cu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+ 2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endParaRPr kumimoji="0" lang="pt-PT" altLang="pt-PT" sz="2000" dirty="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NO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+ 4 H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+ 3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NO + 2 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</a:t>
            </a:r>
          </a:p>
        </p:txBody>
      </p:sp>
      <p:sp>
        <p:nvSpPr>
          <p:cNvPr id="20491" name="Text Box 11">
            <a:extLst>
              <a:ext uri="{FF2B5EF4-FFF2-40B4-BE49-F238E27FC236}">
                <a16:creationId xmlns:a16="http://schemas.microsoft.com/office/drawing/2014/main" id="{37964FFE-EC07-404D-A020-2E8FBEF1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18" y="4439443"/>
            <a:ext cx="8001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( </a:t>
            </a:r>
            <a:r>
              <a:rPr kumimoji="0" lang="pt-PT" altLang="pt-PT" sz="2000" dirty="0">
                <a:solidFill>
                  <a:schemeClr val="accent1"/>
                </a:solidFill>
                <a:latin typeface="+mn-lt"/>
              </a:rPr>
              <a:t>x3</a:t>
            </a:r>
            <a:r>
              <a:rPr kumimoji="0" lang="pt-PT" altLang="pt-PT" sz="2000" dirty="0">
                <a:latin typeface="+mn-lt"/>
              </a:rPr>
              <a:t>)	Cu 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 Cu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+ 2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 </a:t>
            </a:r>
            <a:endParaRPr kumimoji="0" lang="pt-PT" altLang="pt-PT" sz="2000" dirty="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000" dirty="0">
                <a:solidFill>
                  <a:schemeClr val="accent1"/>
                </a:solidFill>
                <a:latin typeface="+mn-lt"/>
                <a:sym typeface="Symbol" panose="05050102010706020507" pitchFamily="18" charset="2"/>
              </a:rPr>
              <a:t> x2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)	NO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3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+ 4 H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+ 3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NO + 2 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</a:t>
            </a:r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6C4E2FC5-0FBC-44FD-82B0-32AF993B3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5425373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8 H</a:t>
            </a:r>
            <a:r>
              <a:rPr kumimoji="0" lang="pt-PT" altLang="pt-PT" sz="2400" baseline="30000">
                <a:latin typeface="+mn-lt"/>
              </a:rPr>
              <a:t>+</a:t>
            </a:r>
            <a:r>
              <a:rPr kumimoji="0" lang="pt-PT" altLang="pt-PT" sz="2400">
                <a:latin typeface="+mn-lt"/>
              </a:rPr>
              <a:t> + 2 NO</a:t>
            </a:r>
            <a:r>
              <a:rPr kumimoji="0" lang="pt-PT" altLang="pt-PT" sz="2400" baseline="-25000">
                <a:latin typeface="+mn-lt"/>
              </a:rPr>
              <a:t>3</a:t>
            </a:r>
            <a:r>
              <a:rPr kumimoji="0" lang="pt-PT" altLang="pt-PT" sz="2400" baseline="30000">
                <a:latin typeface="+mn-lt"/>
              </a:rPr>
              <a:t>- </a:t>
            </a:r>
            <a:r>
              <a:rPr kumimoji="0" lang="pt-PT" altLang="pt-PT" sz="2400">
                <a:latin typeface="+mn-lt"/>
              </a:rPr>
              <a:t>+ 3 Cu 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 2 NO + 3 Cu</a:t>
            </a:r>
            <a:r>
              <a:rPr kumimoji="0" lang="pt-PT" altLang="pt-PT" sz="2400" baseline="3000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 + 4 H</a:t>
            </a:r>
            <a:r>
              <a:rPr kumimoji="0" lang="pt-PT" altLang="pt-PT" sz="24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O</a:t>
            </a:r>
            <a:endParaRPr kumimoji="0" lang="pt-PT" altLang="pt-PT" sz="200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F39070F-4941-4B34-9CB0-CF86C343C17C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CD404672-A4C3-42A1-96E4-ABC206CCE03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6E55C39A-8FF2-4C35-A3FD-19AD70E7698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 build="p" autoUpdateAnimBg="0"/>
      <p:bldP spid="20489" grpId="0" build="p" autoUpdateAnimBg="0"/>
      <p:bldP spid="20490" grpId="0" build="p" autoUpdateAnimBg="0"/>
      <p:bldP spid="20491" grpId="0" build="p" autoUpdateAnimBg="0"/>
      <p:bldP spid="2049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6">
            <a:extLst>
              <a:ext uri="{FF2B5EF4-FFF2-40B4-BE49-F238E27FC236}">
                <a16:creationId xmlns:a16="http://schemas.microsoft.com/office/drawing/2014/main" id="{FD554016-9536-41E0-AAAE-595C72E7F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960438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Exemplo - acerto de equação em meio básico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FF86FE5C-F858-4D71-9611-40B9F52CB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789906"/>
            <a:ext cx="7696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Acertar a equação para a oxidação do Mn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pelo peróxido de hidrogénio em meio básico. O Mn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é oxidado a MnO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 e o peróxido reduzido a H</a:t>
            </a:r>
            <a:r>
              <a:rPr kumimoji="0" lang="pt-PT" altLang="pt-PT" sz="2000" baseline="-25000" dirty="0">
                <a:latin typeface="+mn-lt"/>
              </a:rPr>
              <a:t>2</a:t>
            </a:r>
            <a:r>
              <a:rPr kumimoji="0" lang="pt-PT" altLang="pt-PT" sz="2000" dirty="0">
                <a:latin typeface="+mn-lt"/>
              </a:rPr>
              <a:t>O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B829CA06-D767-4F16-8930-0250BF5BA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2482419"/>
            <a:ext cx="7848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>
                <a:latin typeface="+mn-lt"/>
              </a:rPr>
              <a:t>Mn</a:t>
            </a:r>
            <a:r>
              <a:rPr kumimoji="0" lang="pt-PT" altLang="pt-PT" sz="2000" baseline="30000">
                <a:latin typeface="+mn-lt"/>
              </a:rPr>
              <a:t>2+</a:t>
            </a:r>
            <a:r>
              <a:rPr kumimoji="0" lang="pt-PT" altLang="pt-PT" sz="2000">
                <a:latin typeface="+mn-lt"/>
              </a:rPr>
              <a:t> 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 MnO</a:t>
            </a:r>
            <a:r>
              <a:rPr kumimoji="0" lang="pt-PT" altLang="pt-PT" sz="2000" baseline="-25000">
                <a:latin typeface="+mn-lt"/>
                <a:sym typeface="Symbol" panose="05050102010706020507" pitchFamily="18" charset="2"/>
              </a:rPr>
              <a:t>2</a:t>
            </a:r>
            <a:endParaRPr kumimoji="0" lang="pt-PT" altLang="pt-PT" sz="240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H</a:t>
            </a:r>
            <a:r>
              <a:rPr kumimoji="0" lang="pt-PT" altLang="pt-PT" sz="20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O</a:t>
            </a:r>
            <a:r>
              <a:rPr kumimoji="0" lang="pt-PT" altLang="pt-PT" sz="20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  H</a:t>
            </a:r>
            <a:r>
              <a:rPr kumimoji="0" lang="pt-PT" altLang="pt-PT" sz="20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>
                <a:latin typeface="+mn-lt"/>
                <a:sym typeface="Symbol" panose="05050102010706020507" pitchFamily="18" charset="2"/>
              </a:rPr>
              <a:t>O</a:t>
            </a:r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7CCDF5E6-6EEA-444F-83D0-E01822BFB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9" y="3419044"/>
            <a:ext cx="79248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solidFill>
                  <a:schemeClr val="accent1"/>
                </a:solidFill>
                <a:latin typeface="+mn-lt"/>
              </a:rPr>
              <a:t>TRUQUE</a:t>
            </a:r>
            <a:r>
              <a:rPr kumimoji="0" lang="pt-PT" altLang="pt-PT" sz="2400">
                <a:latin typeface="+mn-lt"/>
              </a:rPr>
              <a:t>: por cada OH</a:t>
            </a:r>
            <a:r>
              <a:rPr kumimoji="0" lang="pt-PT" altLang="pt-PT" sz="2400" baseline="30000">
                <a:latin typeface="+mn-lt"/>
              </a:rPr>
              <a:t>- </a:t>
            </a:r>
            <a:r>
              <a:rPr kumimoji="0" lang="pt-PT" altLang="pt-PT" sz="2400">
                <a:latin typeface="+mn-lt"/>
              </a:rPr>
              <a:t>em falta adicionar de imediato 2 OH</a:t>
            </a:r>
            <a:r>
              <a:rPr kumimoji="0" lang="pt-PT" altLang="pt-PT" sz="2400" baseline="30000">
                <a:latin typeface="+mn-lt"/>
              </a:rPr>
              <a:t>-</a:t>
            </a:r>
            <a:r>
              <a:rPr kumimoji="0" lang="pt-PT" altLang="pt-PT" sz="2400">
                <a:latin typeface="+mn-lt"/>
              </a:rPr>
              <a:t> e uma molécula de H</a:t>
            </a:r>
            <a:r>
              <a:rPr kumimoji="0" lang="pt-PT" altLang="pt-PT" sz="2400" baseline="-25000">
                <a:latin typeface="+mn-lt"/>
              </a:rPr>
              <a:t>2</a:t>
            </a:r>
            <a:r>
              <a:rPr kumimoji="0" lang="pt-PT" altLang="pt-PT" sz="2400">
                <a:latin typeface="+mn-lt"/>
              </a:rPr>
              <a:t>O do outro lado da equação!</a:t>
            </a:r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BE618DAC-04BF-495A-A1EF-FF0A611A8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9" y="4357118"/>
            <a:ext cx="7543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Mn</a:t>
            </a:r>
            <a:r>
              <a:rPr kumimoji="0" lang="pt-PT" altLang="pt-PT" sz="2000" baseline="30000" dirty="0">
                <a:latin typeface="+mn-lt"/>
              </a:rPr>
              <a:t>2+</a:t>
            </a:r>
            <a:r>
              <a:rPr kumimoji="0" lang="pt-PT" altLang="pt-PT" sz="2000" dirty="0">
                <a:latin typeface="+mn-lt"/>
              </a:rPr>
              <a:t> + 4 OH</a:t>
            </a:r>
            <a:r>
              <a:rPr kumimoji="0" lang="pt-PT" altLang="pt-PT" sz="2000" baseline="30000" dirty="0">
                <a:latin typeface="+mn-lt"/>
              </a:rPr>
              <a:t>-</a:t>
            </a:r>
            <a:r>
              <a:rPr kumimoji="0" lang="pt-PT" altLang="pt-PT" sz="2000" dirty="0">
                <a:latin typeface="+mn-lt"/>
              </a:rPr>
              <a:t> 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MnO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+ 2 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 + 2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endParaRPr kumimoji="0" lang="pt-PT" altLang="pt-PT" sz="2000" dirty="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+ 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 + 2 e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  H</a:t>
            </a:r>
            <a:r>
              <a:rPr kumimoji="0" lang="pt-PT" altLang="pt-PT" sz="20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O + 2 OH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-</a:t>
            </a:r>
            <a:r>
              <a:rPr kumimoji="0" lang="pt-PT" altLang="pt-PT" sz="2000" dirty="0">
                <a:latin typeface="+mn-lt"/>
              </a:rPr>
              <a:t> </a:t>
            </a:r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A748C64F-8581-4635-9F3E-3A64BCF9E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438" y="5244484"/>
            <a:ext cx="769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Mn</a:t>
            </a:r>
            <a:r>
              <a:rPr kumimoji="0" lang="pt-PT" altLang="pt-PT" sz="2400" baseline="30000">
                <a:latin typeface="+mn-lt"/>
              </a:rPr>
              <a:t>2+</a:t>
            </a:r>
            <a:r>
              <a:rPr kumimoji="0" lang="pt-PT" altLang="pt-PT" sz="2400">
                <a:latin typeface="+mn-lt"/>
              </a:rPr>
              <a:t> + H</a:t>
            </a:r>
            <a:r>
              <a:rPr kumimoji="0" lang="pt-PT" altLang="pt-PT" sz="2400" baseline="-25000">
                <a:latin typeface="+mn-lt"/>
              </a:rPr>
              <a:t>2</a:t>
            </a:r>
            <a:r>
              <a:rPr kumimoji="0" lang="pt-PT" altLang="pt-PT" sz="2400">
                <a:latin typeface="+mn-lt"/>
              </a:rPr>
              <a:t>O</a:t>
            </a:r>
            <a:r>
              <a:rPr kumimoji="0" lang="pt-PT" altLang="pt-PT" sz="2400" baseline="-25000">
                <a:latin typeface="+mn-lt"/>
              </a:rPr>
              <a:t>2</a:t>
            </a:r>
            <a:r>
              <a:rPr kumimoji="0" lang="pt-PT" altLang="pt-PT" sz="2400">
                <a:latin typeface="+mn-lt"/>
              </a:rPr>
              <a:t> + 2 OH</a:t>
            </a:r>
            <a:r>
              <a:rPr kumimoji="0" lang="pt-PT" altLang="pt-PT" sz="2400" baseline="30000">
                <a:latin typeface="+mn-lt"/>
              </a:rPr>
              <a:t>-</a:t>
            </a:r>
            <a:r>
              <a:rPr kumimoji="0" lang="pt-PT" altLang="pt-PT" sz="2400">
                <a:latin typeface="+mn-lt"/>
              </a:rPr>
              <a:t> 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 MnO</a:t>
            </a:r>
            <a:r>
              <a:rPr kumimoji="0" lang="pt-PT" altLang="pt-PT" sz="24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 + 2 H</a:t>
            </a:r>
            <a:r>
              <a:rPr kumimoji="0" lang="pt-PT" altLang="pt-PT" sz="2400" baseline="-2500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400">
                <a:latin typeface="+mn-lt"/>
                <a:sym typeface="Symbol" panose="05050102010706020507" pitchFamily="18" charset="2"/>
              </a:rPr>
              <a:t>O</a:t>
            </a:r>
            <a:endParaRPr kumimoji="0" lang="pt-PT" altLang="pt-PT" sz="2000">
              <a:latin typeface="+mn-lt"/>
              <a:sym typeface="Symbol" panose="05050102010706020507" pitchFamily="18" charset="2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139FE8A-2A2E-461A-A19E-6270305D9587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1558C51-A35B-4C7B-8715-B18D260DBD5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8BAA9CD6-B5AE-4D1A-ADBF-B337E327B41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 autoUpdateAnimBg="0"/>
      <p:bldP spid="12296" grpId="0" build="p" autoUpdateAnimBg="0"/>
      <p:bldP spid="12297" grpId="0" animBg="1" autoUpdateAnimBg="0"/>
      <p:bldP spid="12298" grpId="0" build="p" autoUpdateAnimBg="0"/>
      <p:bldP spid="1230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>
            <a:extLst>
              <a:ext uri="{FF2B5EF4-FFF2-40B4-BE49-F238E27FC236}">
                <a16:creationId xmlns:a16="http://schemas.microsoft.com/office/drawing/2014/main" id="{BAA4CB67-F270-4D5C-B526-B83CB59F1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37" y="980606"/>
            <a:ext cx="421173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Espontaneidade das reacções</a:t>
            </a:r>
          </a:p>
        </p:txBody>
      </p:sp>
      <p:sp>
        <p:nvSpPr>
          <p:cNvPr id="15363" name="Text Box 7">
            <a:extLst>
              <a:ext uri="{FF2B5EF4-FFF2-40B4-BE49-F238E27FC236}">
                <a16:creationId xmlns:a16="http://schemas.microsoft.com/office/drawing/2014/main" id="{37128658-AFDF-46FF-A6D4-D3699203A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905000"/>
            <a:ext cx="78486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Voltando a tomar como exemplo a Célula de </a:t>
            </a:r>
            <a:r>
              <a:rPr kumimoji="0" lang="pt-PT" altLang="pt-PT" sz="2400" dirty="0" err="1">
                <a:latin typeface="+mn-lt"/>
              </a:rPr>
              <a:t>Daniell</a:t>
            </a:r>
            <a:r>
              <a:rPr kumimoji="0" lang="pt-PT" altLang="pt-PT" sz="2400" dirty="0">
                <a:latin typeface="+mn-lt"/>
              </a:rPr>
              <a:t>, podemos levantar duas questões:	</a:t>
            </a:r>
          </a:p>
          <a:p>
            <a:pPr lvl="1"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 porque motivo o ião de cobre, Cu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, tem tendência a reduzir em contacto com o zinco metálico?</a:t>
            </a:r>
          </a:p>
          <a:p>
            <a:pPr lvl="1">
              <a:spcBef>
                <a:spcPct val="50000"/>
              </a:spcBef>
              <a:buClrTx/>
              <a:buFontTx/>
              <a:buChar char="•"/>
            </a:pPr>
            <a:r>
              <a:rPr kumimoji="0" lang="pt-PT" altLang="pt-PT" sz="2400" dirty="0">
                <a:latin typeface="+mn-lt"/>
              </a:rPr>
              <a:t>Se as concentrações dos iões cobre e zinco forem unitárias ( = 1 M), qual o valor da </a:t>
            </a:r>
            <a:r>
              <a:rPr kumimoji="0" lang="pt-PT" altLang="pt-PT" sz="2400" i="1" dirty="0" err="1">
                <a:latin typeface="+mn-lt"/>
              </a:rPr>
              <a:t>fem</a:t>
            </a:r>
            <a:r>
              <a:rPr kumimoji="0" lang="pt-PT" altLang="pt-PT" sz="2400" dirty="0">
                <a:latin typeface="+mn-lt"/>
              </a:rPr>
              <a:t> da célula?	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E7C81C9D-A48F-4822-B671-7613F083A1CD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7C28A756-42E7-43AB-96F0-97523663ADF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8EC1ED53-67F4-45C9-900F-BED4EC0D776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>
            <a:extLst>
              <a:ext uri="{FF2B5EF4-FFF2-40B4-BE49-F238E27FC236}">
                <a16:creationId xmlns:a16="http://schemas.microsoft.com/office/drawing/2014/main" id="{A690245B-3CA3-4C9C-BD28-64CA6A8D7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876877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Potencial de redução padrão, </a:t>
            </a:r>
            <a:r>
              <a:rPr kumimoji="0" lang="pt-PT" altLang="pt-PT" sz="2800">
                <a:solidFill>
                  <a:schemeClr val="accent1"/>
                </a:solidFill>
                <a:latin typeface="+mn-lt"/>
              </a:rPr>
              <a:t>Eº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16387" name="Text Box 7">
            <a:extLst>
              <a:ext uri="{FF2B5EF4-FFF2-40B4-BE49-F238E27FC236}">
                <a16:creationId xmlns:a16="http://schemas.microsoft.com/office/drawing/2014/main" id="{9501AB72-8144-426A-954F-D27558C1C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1685925"/>
            <a:ext cx="7772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É impossível medir o potencial absoluto de um </a:t>
            </a:r>
            <a:r>
              <a:rPr kumimoji="0" lang="pt-PT" altLang="pt-PT" sz="2400" dirty="0" err="1">
                <a:latin typeface="+mn-lt"/>
              </a:rPr>
              <a:t>eléctrodo</a:t>
            </a:r>
            <a:r>
              <a:rPr kumimoji="0" lang="pt-PT" altLang="pt-PT" sz="2400" dirty="0">
                <a:latin typeface="+mn-lt"/>
              </a:rPr>
              <a:t>, mas sim diferenças de potencial. Assim, é necessário um </a:t>
            </a:r>
            <a:r>
              <a:rPr kumimoji="0" lang="pt-PT" altLang="pt-PT" sz="2400" dirty="0" err="1">
                <a:latin typeface="+mn-lt"/>
              </a:rPr>
              <a:t>eléctrodo</a:t>
            </a:r>
            <a:r>
              <a:rPr kumimoji="0" lang="pt-PT" altLang="pt-PT" sz="2400" dirty="0">
                <a:latin typeface="+mn-lt"/>
              </a:rPr>
              <a:t> padrão a partir do qual se determina o potencial de todos os outros pares redox.</a:t>
            </a:r>
          </a:p>
        </p:txBody>
      </p:sp>
      <p:sp>
        <p:nvSpPr>
          <p:cNvPr id="16389" name="Text Box 9">
            <a:extLst>
              <a:ext uri="{FF2B5EF4-FFF2-40B4-BE49-F238E27FC236}">
                <a16:creationId xmlns:a16="http://schemas.microsoft.com/office/drawing/2014/main" id="{4088DE16-2E0F-4AF9-ACAF-F345ABA8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978" y="3528435"/>
            <a:ext cx="51054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O </a:t>
            </a:r>
            <a:r>
              <a:rPr kumimoji="0" lang="pt-PT" altLang="pt-PT" sz="2400" dirty="0" err="1">
                <a:solidFill>
                  <a:schemeClr val="accent2"/>
                </a:solidFill>
                <a:latin typeface="+mn-lt"/>
              </a:rPr>
              <a:t>eléctrodo</a:t>
            </a:r>
            <a:r>
              <a:rPr kumimoji="0" lang="pt-PT" altLang="pt-PT" sz="2400" dirty="0">
                <a:solidFill>
                  <a:schemeClr val="accent2"/>
                </a:solidFill>
                <a:latin typeface="+mn-lt"/>
              </a:rPr>
              <a:t> padrão de hidrogénio</a:t>
            </a:r>
            <a:r>
              <a:rPr kumimoji="0" lang="pt-PT" altLang="pt-PT" sz="2400" dirty="0">
                <a:latin typeface="+mn-lt"/>
              </a:rPr>
              <a:t> (EPH) apresenta, por convenção internacional, um potencial de redução padrão Eº = 0 V, correspondente à </a:t>
            </a:r>
            <a:r>
              <a:rPr kumimoji="0" lang="pt-PT" altLang="pt-PT" sz="2400" dirty="0" err="1">
                <a:latin typeface="+mn-lt"/>
              </a:rPr>
              <a:t>reacção</a:t>
            </a: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400" dirty="0">
                <a:solidFill>
                  <a:schemeClr val="accent1"/>
                </a:solidFill>
                <a:latin typeface="+mn-lt"/>
              </a:rPr>
              <a:t>reversível</a:t>
            </a:r>
            <a:r>
              <a:rPr kumimoji="0" lang="pt-PT" altLang="pt-PT" sz="2400" dirty="0">
                <a:latin typeface="+mn-lt"/>
              </a:rPr>
              <a:t>: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 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, 1M) + 2 e</a:t>
            </a:r>
            <a:r>
              <a:rPr kumimoji="0" lang="pt-PT" altLang="pt-PT" sz="2400" baseline="30000" dirty="0">
                <a:latin typeface="+mn-lt"/>
              </a:rPr>
              <a:t>- </a:t>
            </a:r>
            <a:r>
              <a:rPr kumimoji="0" lang="pt-PT" altLang="pt-PT" sz="2400" dirty="0">
                <a:latin typeface="+mn-lt"/>
              </a:rPr>
              <a:t>        H</a:t>
            </a:r>
            <a:r>
              <a:rPr kumimoji="0" lang="pt-PT" altLang="pt-PT" sz="2400" baseline="-25000" dirty="0">
                <a:latin typeface="+mn-lt"/>
              </a:rPr>
              <a:t>2</a:t>
            </a:r>
            <a:r>
              <a:rPr kumimoji="0" lang="pt-PT" altLang="pt-PT" sz="2400" dirty="0">
                <a:latin typeface="+mn-lt"/>
              </a:rPr>
              <a:t>(g, 1 </a:t>
            </a:r>
            <a:r>
              <a:rPr kumimoji="0" lang="pt-PT" altLang="pt-PT" sz="2400" dirty="0" err="1">
                <a:latin typeface="+mn-lt"/>
              </a:rPr>
              <a:t>atm</a:t>
            </a:r>
            <a:r>
              <a:rPr kumimoji="0" lang="pt-PT" altLang="pt-PT" sz="2400" dirty="0">
                <a:latin typeface="+mn-lt"/>
              </a:rPr>
              <a:t>)</a:t>
            </a:r>
          </a:p>
        </p:txBody>
      </p:sp>
      <p:sp>
        <p:nvSpPr>
          <p:cNvPr id="16390" name="Line 11">
            <a:extLst>
              <a:ext uri="{FF2B5EF4-FFF2-40B4-BE49-F238E27FC236}">
                <a16:creationId xmlns:a16="http://schemas.microsoft.com/office/drawing/2014/main" id="{65BE3B1E-D433-42CD-B7CC-6F8E825990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715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6391" name="Line 12">
            <a:extLst>
              <a:ext uri="{FF2B5EF4-FFF2-40B4-BE49-F238E27FC236}">
                <a16:creationId xmlns:a16="http://schemas.microsoft.com/office/drawing/2014/main" id="{763AFFDF-0415-4001-A608-A06AB3A784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586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2BF7274-FFAD-4632-9896-E682B2F660E5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9A0E2849-D385-4D04-9664-38F5BBC0A74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828E1FED-E354-468E-9314-C9C9755F898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B2490ED-4763-4BD3-A733-9B129E18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8" y="3463263"/>
            <a:ext cx="2993640" cy="2753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6">
            <a:extLst>
              <a:ext uri="{FF2B5EF4-FFF2-40B4-BE49-F238E27FC236}">
                <a16:creationId xmlns:a16="http://schemas.microsoft.com/office/drawing/2014/main" id="{CEDD33A0-31D9-4388-94AA-9E9BF56F1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17561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Medição dos potenciais de redução padrão</a:t>
            </a:r>
            <a:endParaRPr kumimoji="0" lang="pt-PT" altLang="pt-PT" sz="2400">
              <a:latin typeface="+mn-lt"/>
            </a:endParaRPr>
          </a:p>
        </p:txBody>
      </p:sp>
      <p:pic>
        <p:nvPicPr>
          <p:cNvPr id="17411" name="Picture 7">
            <a:extLst>
              <a:ext uri="{FF2B5EF4-FFF2-40B4-BE49-F238E27FC236}">
                <a16:creationId xmlns:a16="http://schemas.microsoft.com/office/drawing/2014/main" id="{5E3C9E25-F672-4F32-B2EC-D4D9BF8D2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8">
            <a:extLst>
              <a:ext uri="{FF2B5EF4-FFF2-40B4-BE49-F238E27FC236}">
                <a16:creationId xmlns:a16="http://schemas.microsoft.com/office/drawing/2014/main" id="{9095D36D-6E03-41AE-B2C7-9AC61EB2C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435" y="1684337"/>
            <a:ext cx="381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Célula (ou pilha) galvânica que permite a determinação do potencial de redução padrão do par redox Cu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/Cu, Eº</a:t>
            </a:r>
            <a:r>
              <a:rPr kumimoji="0" lang="pt-PT" altLang="pt-PT" sz="2400" baseline="-25000" dirty="0">
                <a:latin typeface="+mn-lt"/>
              </a:rPr>
              <a:t>Cu2+/Cu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7413" name="Text Box 9">
            <a:extLst>
              <a:ext uri="{FF2B5EF4-FFF2-40B4-BE49-F238E27FC236}">
                <a16:creationId xmlns:a16="http://schemas.microsoft.com/office/drawing/2014/main" id="{007925AE-441F-47AE-AFA4-B26A5D79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343400"/>
            <a:ext cx="3810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- 0 V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= +0.34 V</a:t>
            </a:r>
          </a:p>
        </p:txBody>
      </p:sp>
      <p:sp>
        <p:nvSpPr>
          <p:cNvPr id="17414" name="Line 10">
            <a:extLst>
              <a:ext uri="{FF2B5EF4-FFF2-40B4-BE49-F238E27FC236}">
                <a16:creationId xmlns:a16="http://schemas.microsoft.com/office/drawing/2014/main" id="{E2963F99-74CF-42FE-BCE9-2037AD8368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47244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7415" name="Text Box 12">
            <a:extLst>
              <a:ext uri="{FF2B5EF4-FFF2-40B4-BE49-F238E27FC236}">
                <a16:creationId xmlns:a16="http://schemas.microsoft.com/office/drawing/2014/main" id="{E197A8D3-DB42-447C-B603-DB005627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7150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cátodo</a:t>
            </a:r>
          </a:p>
        </p:txBody>
      </p:sp>
      <p:sp>
        <p:nvSpPr>
          <p:cNvPr id="17416" name="Line 13">
            <a:extLst>
              <a:ext uri="{FF2B5EF4-FFF2-40B4-BE49-F238E27FC236}">
                <a16:creationId xmlns:a16="http://schemas.microsoft.com/office/drawing/2014/main" id="{D5659F23-466F-4376-A5D8-CD71BECECF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47244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7417" name="Text Box 14">
            <a:extLst>
              <a:ext uri="{FF2B5EF4-FFF2-40B4-BE49-F238E27FC236}">
                <a16:creationId xmlns:a16="http://schemas.microsoft.com/office/drawing/2014/main" id="{9F49B06A-1340-40A1-A18D-AB9C076D0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867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ânodo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10F7C3C9-1193-4479-AE78-1336BF89713A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96202783-1C1F-498F-9110-103DCB14ADC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94D0AC02-384B-4CC8-9146-5054451BFC1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6">
            <a:extLst>
              <a:ext uri="{FF2B5EF4-FFF2-40B4-BE49-F238E27FC236}">
                <a16:creationId xmlns:a16="http://schemas.microsoft.com/office/drawing/2014/main" id="{37DF1971-AF7F-43CB-8434-E65BAC7C6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9143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 Tabela de potenciais de redução padrão, a 25 ºC</a:t>
            </a:r>
            <a:endParaRPr kumimoji="0" lang="pt-PT" altLang="pt-PT" sz="2400">
              <a:latin typeface="+mn-lt"/>
            </a:endParaRPr>
          </a:p>
        </p:txBody>
      </p:sp>
      <p:sp>
        <p:nvSpPr>
          <p:cNvPr id="18435" name="Text Box 18">
            <a:extLst>
              <a:ext uri="{FF2B5EF4-FFF2-40B4-BE49-F238E27FC236}">
                <a16:creationId xmlns:a16="http://schemas.microsoft.com/office/drawing/2014/main" id="{1CBBCEE4-C0EE-4EB1-AF90-1228B2559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943600"/>
            <a:ext cx="754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Quanto maior o Eº maior a tendência para sofrer redução!</a:t>
            </a:r>
          </a:p>
        </p:txBody>
      </p:sp>
      <p:pic>
        <p:nvPicPr>
          <p:cNvPr id="18436" name="Picture 19">
            <a:extLst>
              <a:ext uri="{FF2B5EF4-FFF2-40B4-BE49-F238E27FC236}">
                <a16:creationId xmlns:a16="http://schemas.microsoft.com/office/drawing/2014/main" id="{7A4C7DC9-ED8A-4437-A0FF-B728C5A33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51816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20">
            <a:extLst>
              <a:ext uri="{FF2B5EF4-FFF2-40B4-BE49-F238E27FC236}">
                <a16:creationId xmlns:a16="http://schemas.microsoft.com/office/drawing/2014/main" id="{E08F39F0-AC3D-4D18-894B-FA77DFF9F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752600"/>
            <a:ext cx="2362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>
                <a:latin typeface="+mn-lt"/>
              </a:rPr>
              <a:t>Condições padrão: espécies dissolvidas, concentração 1M e gases, p = 1 atm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BF0AA3F-8AEB-412B-A305-D58E193DA960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A267740D-E497-4EA5-988D-B52BD0BB23A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0B84FDEF-7162-413B-94F7-897C1307B60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>
            <a:extLst>
              <a:ext uri="{FF2B5EF4-FFF2-40B4-BE49-F238E27FC236}">
                <a16:creationId xmlns:a16="http://schemas.microsoft.com/office/drawing/2014/main" id="{876D6D94-C148-4066-86E8-2B30150CC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43345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 Cálculo da força </a:t>
            </a:r>
            <a:r>
              <a:rPr kumimoji="0" lang="pt-PT" altLang="pt-PT" sz="2800" dirty="0" err="1">
                <a:latin typeface="+mn-lt"/>
              </a:rPr>
              <a:t>electromotriz</a:t>
            </a:r>
            <a:r>
              <a:rPr kumimoji="0" lang="pt-PT" altLang="pt-PT" sz="2800" dirty="0">
                <a:latin typeface="+mn-lt"/>
              </a:rPr>
              <a:t> de uma célula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19459" name="Text Box 7">
            <a:extLst>
              <a:ext uri="{FF2B5EF4-FFF2-40B4-BE49-F238E27FC236}">
                <a16:creationId xmlns:a16="http://schemas.microsoft.com/office/drawing/2014/main" id="{E9ABEA96-B6C9-4DBF-B511-C010824FF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99" y="1676400"/>
            <a:ext cx="73152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Célula de Daniell: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Zn2+/Zn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0.34 V - (-0.76 V) = 1.10 V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9952606-510E-42E9-BDC8-7F1BB0285062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D1AED579-EF79-420B-85EE-8DCFC673EA6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CB95912A-C370-49B1-BA36-311EC924C4E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">
            <a:extLst>
              <a:ext uri="{FF2B5EF4-FFF2-40B4-BE49-F238E27FC236}">
                <a16:creationId xmlns:a16="http://schemas.microsoft.com/office/drawing/2014/main" id="{8FB82AEB-BE26-4259-B115-28DF0E285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62" y="745331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>
                <a:latin typeface="+mn-lt"/>
              </a:rPr>
              <a:t>Outro exemplo</a:t>
            </a:r>
            <a:endParaRPr kumimoji="0" lang="pt-PT" altLang="pt-PT" sz="2400">
              <a:latin typeface="+mn-lt"/>
            </a:endParaRPr>
          </a:p>
        </p:txBody>
      </p:sp>
      <p:pic>
        <p:nvPicPr>
          <p:cNvPr id="20483" name="Picture 9">
            <a:extLst>
              <a:ext uri="{FF2B5EF4-FFF2-40B4-BE49-F238E27FC236}">
                <a16:creationId xmlns:a16="http://schemas.microsoft.com/office/drawing/2014/main" id="{F1250464-F402-4927-B1CB-1A787E01E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24860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12">
            <a:extLst>
              <a:ext uri="{FF2B5EF4-FFF2-40B4-BE49-F238E27FC236}">
                <a16:creationId xmlns:a16="http://schemas.microsoft.com/office/drawing/2014/main" id="{F7BBF4CD-27B7-4BE7-8152-7F30D9C7E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09800"/>
            <a:ext cx="381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20485" name="Text Box 13">
            <a:extLst>
              <a:ext uri="{FF2B5EF4-FFF2-40B4-BE49-F238E27FC236}">
                <a16:creationId xmlns:a16="http://schemas.microsoft.com/office/drawing/2014/main" id="{A3FF1E01-6623-4357-816D-6BC72360A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828800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Ag+/Ag</a:t>
            </a:r>
            <a:r>
              <a:rPr kumimoji="0" lang="pt-PT" altLang="pt-PT" sz="2400">
                <a:latin typeface="+mn-lt"/>
              </a:rPr>
              <a:t> &gt; Eº</a:t>
            </a:r>
            <a:r>
              <a:rPr kumimoji="0" lang="pt-PT" altLang="pt-PT" sz="2400" baseline="-25000">
                <a:latin typeface="+mn-lt"/>
              </a:rPr>
              <a:t>Cu2+/Cu</a:t>
            </a:r>
            <a:r>
              <a:rPr kumimoji="0" lang="pt-PT" altLang="pt-PT" sz="2400">
                <a:latin typeface="+mn-lt"/>
              </a:rPr>
              <a:t>, logo no eléctrodo de prata ocorre a redução (cátodo) e no de cobre a oxidação (ânodo)</a:t>
            </a:r>
          </a:p>
        </p:txBody>
      </p:sp>
      <p:sp>
        <p:nvSpPr>
          <p:cNvPr id="20486" name="Text Box 16">
            <a:extLst>
              <a:ext uri="{FF2B5EF4-FFF2-40B4-BE49-F238E27FC236}">
                <a16:creationId xmlns:a16="http://schemas.microsoft.com/office/drawing/2014/main" id="{5826EDA2-3708-4EEE-ADE0-41E1028DD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4290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000" dirty="0">
                <a:latin typeface="+mn-lt"/>
              </a:rPr>
              <a:t>2 </a:t>
            </a:r>
            <a:r>
              <a:rPr kumimoji="0" lang="pt-PT" altLang="pt-PT" sz="2000" dirty="0" err="1">
                <a:latin typeface="+mn-lt"/>
              </a:rPr>
              <a:t>Ag</a:t>
            </a:r>
            <a:r>
              <a:rPr kumimoji="0" lang="pt-PT" altLang="pt-PT" sz="2000" baseline="30000" dirty="0">
                <a:latin typeface="+mn-lt"/>
              </a:rPr>
              <a:t>+</a:t>
            </a:r>
            <a:r>
              <a:rPr kumimoji="0" lang="pt-PT" altLang="pt-PT" sz="2000" dirty="0">
                <a:latin typeface="+mn-lt"/>
              </a:rPr>
              <a:t>(</a:t>
            </a:r>
            <a:r>
              <a:rPr kumimoji="0" lang="pt-PT" altLang="pt-PT" sz="2000" dirty="0" err="1">
                <a:latin typeface="+mn-lt"/>
              </a:rPr>
              <a:t>aq</a:t>
            </a:r>
            <a:r>
              <a:rPr kumimoji="0" lang="pt-PT" altLang="pt-PT" sz="2000" dirty="0">
                <a:latin typeface="+mn-lt"/>
              </a:rPr>
              <a:t>) + Cu(s) 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 Cu</a:t>
            </a:r>
            <a:r>
              <a:rPr kumimoji="0" lang="pt-PT" altLang="pt-PT" sz="20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0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) + 2 </a:t>
            </a:r>
            <a:r>
              <a:rPr kumimoji="0" lang="pt-PT" altLang="pt-PT" sz="2000" dirty="0" err="1">
                <a:latin typeface="+mn-lt"/>
                <a:sym typeface="Symbol" panose="05050102010706020507" pitchFamily="18" charset="2"/>
              </a:rPr>
              <a:t>Ag</a:t>
            </a:r>
            <a:r>
              <a:rPr kumimoji="0" lang="pt-PT" altLang="pt-PT" sz="2000" dirty="0">
                <a:latin typeface="+mn-lt"/>
                <a:sym typeface="Symbol" panose="05050102010706020507" pitchFamily="18" charset="2"/>
              </a:rPr>
              <a:t>(s)</a:t>
            </a:r>
            <a:endParaRPr kumimoji="0" lang="pt-PT" altLang="pt-PT" sz="2000" dirty="0">
              <a:latin typeface="+mn-lt"/>
            </a:endParaRPr>
          </a:p>
        </p:txBody>
      </p:sp>
      <p:sp>
        <p:nvSpPr>
          <p:cNvPr id="20487" name="Text Box 17">
            <a:extLst>
              <a:ext uri="{FF2B5EF4-FFF2-40B4-BE49-F238E27FC236}">
                <a16:creationId xmlns:a16="http://schemas.microsoft.com/office/drawing/2014/main" id="{995DA4D5-6409-4516-B842-2573E72E6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6477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</a:t>
            </a:r>
            <a:r>
              <a:rPr kumimoji="0" lang="pt-PT" altLang="pt-PT" sz="2400">
                <a:latin typeface="+mn-lt"/>
              </a:rPr>
              <a:t> = Eº</a:t>
            </a:r>
            <a:r>
              <a:rPr kumimoji="0" lang="pt-PT" altLang="pt-PT" sz="2400" baseline="-25000">
                <a:latin typeface="+mn-lt"/>
              </a:rPr>
              <a:t>cátodo</a:t>
            </a:r>
            <a:r>
              <a:rPr kumimoji="0" lang="pt-PT" altLang="pt-PT" sz="2400">
                <a:latin typeface="+mn-lt"/>
              </a:rPr>
              <a:t> - Eº</a:t>
            </a:r>
            <a:r>
              <a:rPr kumimoji="0" lang="pt-PT" altLang="pt-PT" sz="2400" baseline="-25000">
                <a:latin typeface="+mn-lt"/>
              </a:rPr>
              <a:t>ânodo</a:t>
            </a:r>
            <a:endParaRPr kumimoji="0" lang="pt-PT" altLang="pt-PT" sz="240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Eº</a:t>
            </a:r>
            <a:r>
              <a:rPr kumimoji="0" lang="pt-PT" altLang="pt-PT" sz="2400" baseline="-25000">
                <a:latin typeface="+mn-lt"/>
              </a:rPr>
              <a:t>célula </a:t>
            </a:r>
            <a:r>
              <a:rPr kumimoji="0" lang="pt-PT" altLang="pt-PT" sz="2400">
                <a:latin typeface="+mn-lt"/>
              </a:rPr>
              <a:t>= 0.80 V - 0.34 V = 0.46 V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5F80185-B9F5-4D1A-AA0A-EFE839A94303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D4E022BA-DD41-4029-9D74-FC44804C952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BAFEAB9F-C015-4653-A4F8-3773EC00112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8">
            <a:extLst>
              <a:ext uri="{FF2B5EF4-FFF2-40B4-BE49-F238E27FC236}">
                <a16:creationId xmlns:a16="http://schemas.microsoft.com/office/drawing/2014/main" id="{63E9C458-B209-4032-98E1-8C5B43A9A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25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D010824-DD96-4C61-9FD0-86A94F47E854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97B41256-EAD7-4F45-BEF7-EBACA50DF52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584D313B-6FF4-4798-B975-2A64DA97B0E9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507E3021-6CAB-44A7-8A9D-937D672B6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43249"/>
            <a:ext cx="8229600" cy="487175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03C5C367-2BC9-4196-9DEE-512696102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38" y="904081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Exemplo(s) de cálculo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E4023E1B-AF3C-4C5C-B8D3-2AFB1BC0E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25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D89E23EE-7FE2-4842-AD88-E8C19E455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38" y="1574800"/>
            <a:ext cx="7696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1.Qual a equação de </a:t>
            </a:r>
            <a:r>
              <a:rPr kumimoji="0" lang="pt-PT" altLang="pt-PT" sz="2400" dirty="0" err="1">
                <a:latin typeface="+mn-lt"/>
              </a:rPr>
              <a:t>Nernst</a:t>
            </a:r>
            <a:r>
              <a:rPr kumimoji="0" lang="pt-PT" altLang="pt-PT" sz="2400" dirty="0">
                <a:latin typeface="+mn-lt"/>
              </a:rPr>
              <a:t> para a </a:t>
            </a:r>
            <a:r>
              <a:rPr kumimoji="0" lang="pt-PT" altLang="pt-PT" sz="2400" dirty="0" err="1">
                <a:latin typeface="+mn-lt"/>
              </a:rPr>
              <a:t>reacção</a:t>
            </a:r>
            <a:r>
              <a:rPr kumimoji="0" lang="pt-PT" altLang="pt-PT" sz="2400" dirty="0">
                <a:latin typeface="+mn-lt"/>
              </a:rPr>
              <a:t> que ocorre na pilha de </a:t>
            </a:r>
            <a:r>
              <a:rPr kumimoji="0" lang="pt-PT" altLang="pt-PT" sz="2400" dirty="0" err="1">
                <a:latin typeface="+mn-lt"/>
              </a:rPr>
              <a:t>Daniell</a:t>
            </a:r>
            <a:r>
              <a:rPr kumimoji="0" lang="pt-PT" altLang="pt-PT" sz="2400" dirty="0">
                <a:latin typeface="+mn-lt"/>
              </a:rPr>
              <a:t>?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 dirty="0">
              <a:latin typeface="+mn-lt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pt-PT" altLang="pt-PT" sz="2400" dirty="0">
              <a:latin typeface="+mn-lt"/>
            </a:endParaRPr>
          </a:p>
        </p:txBody>
      </p:sp>
      <p:graphicFrame>
        <p:nvGraphicFramePr>
          <p:cNvPr id="45067" name="Object 11">
            <a:extLst>
              <a:ext uri="{FF2B5EF4-FFF2-40B4-BE49-F238E27FC236}">
                <a16:creationId xmlns:a16="http://schemas.microsoft.com/office/drawing/2014/main" id="{C0A28FCA-7DA4-4BA0-935A-0FA10286D8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2514600"/>
          <a:ext cx="41465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Equação" r:id="rId3" imgW="2044700" imgH="444500" progId="Equation.3">
                  <p:embed/>
                </p:oleObj>
              </mc:Choice>
              <mc:Fallback>
                <p:oleObj name="Equação" r:id="rId3" imgW="2044700" imgH="444500" progId="Equation.3">
                  <p:embed/>
                  <p:pic>
                    <p:nvPicPr>
                      <p:cNvPr id="45067" name="Object 11">
                        <a:extLst>
                          <a:ext uri="{FF2B5EF4-FFF2-40B4-BE49-F238E27FC236}">
                            <a16:creationId xmlns:a16="http://schemas.microsoft.com/office/drawing/2014/main" id="{C0A28FCA-7DA4-4BA0-935A-0FA10286D8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514600"/>
                        <a:ext cx="41465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8" name="Text Box 12">
            <a:extLst>
              <a:ext uri="{FF2B5EF4-FFF2-40B4-BE49-F238E27FC236}">
                <a16:creationId xmlns:a16="http://schemas.microsoft.com/office/drawing/2014/main" id="{05E2EB4F-AF61-476D-8E2C-F4188A06A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49559"/>
            <a:ext cx="7391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2. Prever se a </a:t>
            </a:r>
            <a:r>
              <a:rPr kumimoji="0" lang="pt-PT" altLang="pt-PT" sz="2400" dirty="0" err="1">
                <a:latin typeface="+mn-lt"/>
              </a:rPr>
              <a:t>reacção</a:t>
            </a:r>
            <a:r>
              <a:rPr kumimoji="0" lang="pt-PT" altLang="pt-PT" sz="2400" dirty="0">
                <a:latin typeface="+mn-lt"/>
              </a:rPr>
              <a:t> Cd(s) + Fe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) 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 Cd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) + 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Fe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(s) ocorre espontaneamente a 25 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ºC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 quando [Fe2+]=0.6 M e [Cd2+] = 0.01 M.</a:t>
            </a:r>
            <a:endParaRPr kumimoji="0" lang="pt-PT" altLang="pt-PT" sz="2400" dirty="0">
              <a:latin typeface="+mn-lt"/>
            </a:endParaRPr>
          </a:p>
        </p:txBody>
      </p:sp>
      <p:graphicFrame>
        <p:nvGraphicFramePr>
          <p:cNvPr id="45069" name="Object 13">
            <a:extLst>
              <a:ext uri="{FF2B5EF4-FFF2-40B4-BE49-F238E27FC236}">
                <a16:creationId xmlns:a16="http://schemas.microsoft.com/office/drawing/2014/main" id="{1C8D41D4-D5F6-4220-9A65-DA731DC101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100256"/>
              </p:ext>
            </p:extLst>
          </p:nvPr>
        </p:nvGraphicFramePr>
        <p:xfrm>
          <a:off x="1371600" y="4876800"/>
          <a:ext cx="4191000" cy="143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Equação" r:id="rId5" imgW="2527300" imgH="863600" progId="Equation.3">
                  <p:embed/>
                </p:oleObj>
              </mc:Choice>
              <mc:Fallback>
                <p:oleObj name="Equação" r:id="rId5" imgW="2527300" imgH="863600" progId="Equation.3">
                  <p:embed/>
                  <p:pic>
                    <p:nvPicPr>
                      <p:cNvPr id="45069" name="Object 13">
                        <a:extLst>
                          <a:ext uri="{FF2B5EF4-FFF2-40B4-BE49-F238E27FC236}">
                            <a16:creationId xmlns:a16="http://schemas.microsoft.com/office/drawing/2014/main" id="{1C8D41D4-D5F6-4220-9A65-DA731DC101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876800"/>
                        <a:ext cx="4191000" cy="143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0" name="Text Box 14">
            <a:extLst>
              <a:ext uri="{FF2B5EF4-FFF2-40B4-BE49-F238E27FC236}">
                <a16:creationId xmlns:a16="http://schemas.microsoft.com/office/drawing/2014/main" id="{9AF9B4A8-3B4D-40DE-9D77-A3991A13F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953000"/>
            <a:ext cx="2971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Como E &gt; 0, a reacção é espontânea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E3C53AA-C324-4482-AEE7-65B8583F5331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D117F0AD-F74C-4EA5-8983-F9570104551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E814313F-8A4A-41E4-9C38-981B804E6CC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 build="p" autoUpdateAnimBg="0"/>
      <p:bldP spid="45068" grpId="0" build="p" autoUpdateAnimBg="0"/>
      <p:bldP spid="4507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E0DA7CF5-B954-41FA-81C0-F2444515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71217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800" dirty="0">
                <a:latin typeface="+mn-lt"/>
              </a:rPr>
              <a:t>Envolvendo gases</a:t>
            </a:r>
            <a:endParaRPr kumimoji="0" lang="pt-PT" altLang="pt-PT" sz="2400" dirty="0">
              <a:latin typeface="+mn-lt"/>
            </a:endParaRPr>
          </a:p>
        </p:txBody>
      </p:sp>
      <p:sp>
        <p:nvSpPr>
          <p:cNvPr id="29699" name="Text Box 9">
            <a:extLst>
              <a:ext uri="{FF2B5EF4-FFF2-40B4-BE49-F238E27FC236}">
                <a16:creationId xmlns:a16="http://schemas.microsoft.com/office/drawing/2014/main" id="{86A64AAF-6F73-4846-BDD7-0CAF9F669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00243"/>
            <a:ext cx="7543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>
                <a:latin typeface="+mn-lt"/>
              </a:rPr>
              <a:t>Se existirem gases envolvidos na reacção as concentrações devem ser expressas em atmosferas.</a:t>
            </a:r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FF573C7C-9C95-4DE1-B8BC-7F7821B56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2481"/>
            <a:ext cx="7696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Qual é a </a:t>
            </a:r>
            <a:r>
              <a:rPr kumimoji="0" lang="pt-PT" altLang="pt-PT" sz="2400" dirty="0" err="1">
                <a:latin typeface="+mn-lt"/>
              </a:rPr>
              <a:t>fem</a:t>
            </a:r>
            <a:r>
              <a:rPr kumimoji="0" lang="pt-PT" altLang="pt-PT" sz="2400" dirty="0">
                <a:latin typeface="+mn-lt"/>
              </a:rPr>
              <a:t> de uma célula constituída pela </a:t>
            </a:r>
            <a:r>
              <a:rPr kumimoji="0" lang="pt-PT" altLang="pt-PT" sz="2400" dirty="0" err="1">
                <a:latin typeface="+mn-lt"/>
              </a:rPr>
              <a:t>semi-célula</a:t>
            </a:r>
            <a:r>
              <a:rPr kumimoji="0" lang="pt-PT" altLang="pt-PT" sz="2400" dirty="0">
                <a:latin typeface="+mn-lt"/>
              </a:rPr>
              <a:t> Cd/Cd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 e pela </a:t>
            </a:r>
            <a:r>
              <a:rPr kumimoji="0" lang="pt-PT" altLang="pt-PT" sz="2400" dirty="0" err="1">
                <a:latin typeface="+mn-lt"/>
              </a:rPr>
              <a:t>semi-célula</a:t>
            </a:r>
            <a:r>
              <a:rPr kumimoji="0" lang="pt-PT" altLang="pt-PT" sz="2400" dirty="0">
                <a:latin typeface="+mn-lt"/>
              </a:rPr>
              <a:t> </a:t>
            </a:r>
            <a:r>
              <a:rPr kumimoji="0" lang="pt-PT" altLang="pt-PT" sz="2400" dirty="0" err="1">
                <a:latin typeface="+mn-lt"/>
              </a:rPr>
              <a:t>Pt</a:t>
            </a:r>
            <a:r>
              <a:rPr kumimoji="0" lang="pt-PT" altLang="pt-PT" sz="2400" dirty="0">
                <a:latin typeface="+mn-lt"/>
              </a:rPr>
              <a:t>/H</a:t>
            </a:r>
            <a:r>
              <a:rPr kumimoji="0" lang="pt-PT" altLang="pt-PT" sz="2400" baseline="-25000" dirty="0">
                <a:latin typeface="+mn-lt"/>
              </a:rPr>
              <a:t>2</a:t>
            </a:r>
            <a:r>
              <a:rPr kumimoji="0" lang="pt-PT" altLang="pt-PT" sz="2400" dirty="0">
                <a:latin typeface="+mn-lt"/>
              </a:rPr>
              <a:t>/H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 se [Cd</a:t>
            </a:r>
            <a:r>
              <a:rPr kumimoji="0" lang="pt-PT" altLang="pt-PT" sz="2400" baseline="30000" dirty="0">
                <a:latin typeface="+mn-lt"/>
              </a:rPr>
              <a:t>2+</a:t>
            </a:r>
            <a:r>
              <a:rPr kumimoji="0" lang="pt-PT" altLang="pt-PT" sz="2400" dirty="0">
                <a:latin typeface="+mn-lt"/>
              </a:rPr>
              <a:t>] = 0.2 M, [H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] = 0.16 M e P</a:t>
            </a:r>
            <a:r>
              <a:rPr kumimoji="0" lang="pt-PT" altLang="pt-PT" sz="2400" baseline="-25000" dirty="0">
                <a:latin typeface="+mn-lt"/>
              </a:rPr>
              <a:t>H2 </a:t>
            </a:r>
            <a:r>
              <a:rPr kumimoji="0" lang="pt-PT" altLang="pt-PT" sz="2400" dirty="0">
                <a:latin typeface="+mn-lt"/>
              </a:rPr>
              <a:t>= 0.8 </a:t>
            </a:r>
            <a:r>
              <a:rPr kumimoji="0" lang="pt-PT" altLang="pt-PT" sz="2400" dirty="0" err="1">
                <a:latin typeface="+mn-lt"/>
              </a:rPr>
              <a:t>atm</a:t>
            </a:r>
            <a:r>
              <a:rPr kumimoji="0" lang="pt-PT" altLang="pt-PT" sz="2400" dirty="0">
                <a:latin typeface="+mn-lt"/>
              </a:rPr>
              <a:t>?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pt-PT" altLang="pt-PT" sz="2400" dirty="0">
                <a:latin typeface="+mn-lt"/>
              </a:rPr>
              <a:t>2 H</a:t>
            </a:r>
            <a:r>
              <a:rPr kumimoji="0" lang="pt-PT" altLang="pt-PT" sz="2400" baseline="30000" dirty="0">
                <a:latin typeface="+mn-lt"/>
              </a:rPr>
              <a:t>+</a:t>
            </a:r>
            <a:r>
              <a:rPr kumimoji="0" lang="pt-PT" altLang="pt-PT" sz="2400" dirty="0">
                <a:latin typeface="+mn-lt"/>
              </a:rPr>
              <a:t>(</a:t>
            </a:r>
            <a:r>
              <a:rPr kumimoji="0" lang="pt-PT" altLang="pt-PT" sz="2400" dirty="0" err="1">
                <a:latin typeface="+mn-lt"/>
              </a:rPr>
              <a:t>aq</a:t>
            </a:r>
            <a:r>
              <a:rPr kumimoji="0" lang="pt-PT" altLang="pt-PT" sz="2400" dirty="0">
                <a:latin typeface="+mn-lt"/>
              </a:rPr>
              <a:t>) + Cd(s) 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 Cd</a:t>
            </a:r>
            <a:r>
              <a:rPr kumimoji="0" lang="pt-PT" altLang="pt-PT" sz="2400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</a:t>
            </a:r>
            <a:r>
              <a:rPr kumimoji="0" lang="pt-PT" altLang="pt-PT" sz="2400" dirty="0" err="1">
                <a:latin typeface="+mn-lt"/>
                <a:sym typeface="Symbol" panose="05050102010706020507" pitchFamily="18" charset="2"/>
              </a:rPr>
              <a:t>aq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) + H</a:t>
            </a:r>
            <a:r>
              <a:rPr kumimoji="0" lang="pt-PT" altLang="pt-PT" sz="2400" baseline="-25000" dirty="0">
                <a:latin typeface="+mn-lt"/>
                <a:sym typeface="Symbol" panose="05050102010706020507" pitchFamily="18" charset="2"/>
              </a:rPr>
              <a:t>2</a:t>
            </a:r>
            <a:r>
              <a:rPr kumimoji="0" lang="pt-PT" altLang="pt-PT" sz="2400" dirty="0">
                <a:latin typeface="+mn-lt"/>
                <a:sym typeface="Symbol" panose="05050102010706020507" pitchFamily="18" charset="2"/>
              </a:rPr>
              <a:t>(g)</a:t>
            </a:r>
            <a:endParaRPr kumimoji="0" lang="pt-PT" altLang="pt-PT" sz="2400" dirty="0">
              <a:latin typeface="+mn-lt"/>
            </a:endParaRPr>
          </a:p>
        </p:txBody>
      </p:sp>
      <p:graphicFrame>
        <p:nvGraphicFramePr>
          <p:cNvPr id="46091" name="Object 11">
            <a:extLst>
              <a:ext uri="{FF2B5EF4-FFF2-40B4-BE49-F238E27FC236}">
                <a16:creationId xmlns:a16="http://schemas.microsoft.com/office/drawing/2014/main" id="{FD908966-2ED3-482E-8E6B-FDFD818C2E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900823"/>
              </p:ext>
            </p:extLst>
          </p:nvPr>
        </p:nvGraphicFramePr>
        <p:xfrm>
          <a:off x="1866900" y="4425389"/>
          <a:ext cx="5410200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ção" r:id="rId3" imgW="2857500" imgH="1143000" progId="Equation.3">
                  <p:embed/>
                </p:oleObj>
              </mc:Choice>
              <mc:Fallback>
                <p:oleObj name="Equação" r:id="rId3" imgW="2857500" imgH="1143000" progId="Equation.3">
                  <p:embed/>
                  <p:pic>
                    <p:nvPicPr>
                      <p:cNvPr id="46091" name="Object 11">
                        <a:extLst>
                          <a:ext uri="{FF2B5EF4-FFF2-40B4-BE49-F238E27FC236}">
                            <a16:creationId xmlns:a16="http://schemas.microsoft.com/office/drawing/2014/main" id="{FD908966-2ED3-482E-8E6B-FDFD818C2E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425389"/>
                        <a:ext cx="5410200" cy="216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Agrupar 5">
            <a:extLst>
              <a:ext uri="{FF2B5EF4-FFF2-40B4-BE49-F238E27FC236}">
                <a16:creationId xmlns:a16="http://schemas.microsoft.com/office/drawing/2014/main" id="{64DB903A-AC1D-4560-A399-14AF079AD0AE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36C36629-E435-4FEB-841F-8FC9984CDA7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5E54E438-E4BB-4634-91E8-D12068F03A5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37674" y="593350"/>
            <a:ext cx="8120062" cy="930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57188" algn="l" fontAlgn="base">
              <a:spcAft>
                <a:spcPct val="0"/>
              </a:spcAft>
            </a:pPr>
            <a:br>
              <a:rPr lang="pt-PT" altLang="pt-PT" sz="2800" dirty="0"/>
            </a:br>
            <a:r>
              <a:rPr lang="pt-PT" altLang="pt-PT" sz="2800" dirty="0"/>
              <a:t> </a:t>
            </a:r>
            <a:br>
              <a:rPr lang="pt-PT" altLang="pt-PT" sz="2800" dirty="0"/>
            </a:br>
            <a:br>
              <a:rPr lang="pt-PT" altLang="pt-PT" sz="2800" dirty="0"/>
            </a:br>
            <a:r>
              <a:rPr lang="pt-PT" altLang="pt-PT" sz="11200" b="1" dirty="0" err="1">
                <a:solidFill>
                  <a:schemeClr val="tx2"/>
                </a:solidFill>
              </a:rPr>
              <a:t>Potenciometria</a:t>
            </a:r>
            <a:br>
              <a:rPr lang="pt-PT" altLang="pt-PT" sz="11200" b="1" dirty="0">
                <a:solidFill>
                  <a:schemeClr val="tx2"/>
                </a:solidFill>
              </a:rPr>
            </a:br>
            <a:r>
              <a:rPr lang="pt-PT" altLang="pt-PT" sz="11200" b="1" dirty="0">
                <a:solidFill>
                  <a:schemeClr val="tx2"/>
                </a:solidFill>
              </a:rPr>
              <a:t>Células potenciométricas</a:t>
            </a:r>
          </a:p>
        </p:txBody>
      </p:sp>
      <p:sp>
        <p:nvSpPr>
          <p:cNvPr id="9" name="Marcador de Posição de Conteúdo 4"/>
          <p:cNvSpPr txBox="1">
            <a:spLocks/>
          </p:cNvSpPr>
          <p:nvPr/>
        </p:nvSpPr>
        <p:spPr>
          <a:xfrm>
            <a:off x="433975" y="2356398"/>
            <a:ext cx="770648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400" u="sng" dirty="0">
                <a:cs typeface="Arial" panose="020B0604020202020204" pitchFamily="34" charset="0"/>
              </a:rPr>
              <a:t>Elétrodos de 1ª ordem</a:t>
            </a:r>
            <a:r>
              <a:rPr lang="pt-PT" sz="2400" dirty="0">
                <a:cs typeface="Arial" panose="020B0604020202020204" pitchFamily="34" charset="0"/>
              </a:rPr>
              <a:t>: reação de elétrodo envolve o equilíbrio entre o metal e os seus iões.</a:t>
            </a:r>
          </a:p>
          <a:p>
            <a:pPr marL="0" indent="355600" algn="just">
              <a:buFont typeface="Arial" pitchFamily="34" charset="0"/>
              <a:buNone/>
            </a:pPr>
            <a:endParaRPr lang="pt-PT" sz="1050" b="1" dirty="0">
              <a:solidFill>
                <a:schemeClr val="tx2"/>
              </a:solidFill>
              <a:ea typeface="+mj-ea"/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r>
              <a:rPr lang="pt-PT" sz="2400" dirty="0">
                <a:cs typeface="Arial" panose="020B0604020202020204" pitchFamily="34" charset="0"/>
              </a:rPr>
              <a:t>Exemplos:</a:t>
            </a:r>
          </a:p>
          <a:p>
            <a:pPr algn="just"/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prata</a:t>
            </a:r>
          </a:p>
          <a:p>
            <a:pPr algn="just"/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mercúrio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860101D0-73B6-456F-BA99-5F73AAF32AD2}"/>
              </a:ext>
            </a:extLst>
          </p:cNvPr>
          <p:cNvGrpSpPr/>
          <p:nvPr/>
        </p:nvGrpSpPr>
        <p:grpSpPr>
          <a:xfrm>
            <a:off x="152400" y="266969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AFA6030B-2B78-4519-92F5-8D9A919ED17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3A8B163A-117E-4E2B-8907-418ECD23B2C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CC197B0D-14A6-42A3-A61A-1F37C8E9DA75}"/>
              </a:ext>
            </a:extLst>
          </p:cNvPr>
          <p:cNvSpPr txBox="1"/>
          <p:nvPr/>
        </p:nvSpPr>
        <p:spPr>
          <a:xfrm>
            <a:off x="482338" y="1593817"/>
            <a:ext cx="642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altLang="pt-PT" sz="1800" b="1" dirty="0">
                <a:solidFill>
                  <a:schemeClr val="tx2"/>
                </a:solidFill>
              </a:rPr>
              <a:t>Elétrodos indicadores de 1ª, 2ª e 3ª ordem</a:t>
            </a:r>
            <a:endParaRPr lang="pt-P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482338" y="838200"/>
            <a:ext cx="8356862" cy="561586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Elétrodo de prata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1050" dirty="0">
              <a:cs typeface="Arial" pitchFamily="34" charset="0"/>
            </a:endParaRPr>
          </a:p>
          <a:p>
            <a:pPr indent="3556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Este elétrodo é constituído simplesmente por uma barra de prata metálica.</a:t>
            </a: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1050" dirty="0">
              <a:cs typeface="Arial" pitchFamily="34" charset="0"/>
            </a:endParaRPr>
          </a:p>
          <a:p>
            <a:pPr marR="0" lvl="0" indent="355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2400" dirty="0">
                <a:cs typeface="Arial" pitchFamily="34" charset="0"/>
              </a:rPr>
              <a:t>Neste caso, a reação de </a:t>
            </a:r>
            <a:r>
              <a:rPr lang="pt-PT" sz="2400" dirty="0" err="1">
                <a:cs typeface="Arial" pitchFamily="34" charset="0"/>
              </a:rPr>
              <a:t>elétrodo</a:t>
            </a:r>
            <a:r>
              <a:rPr lang="pt-PT" sz="2400" dirty="0">
                <a:cs typeface="Arial" pitchFamily="34" charset="0"/>
              </a:rPr>
              <a:t> é</a:t>
            </a:r>
          </a:p>
          <a:p>
            <a:pPr marR="0" lvl="0" indent="355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300" dirty="0">
              <a:cs typeface="Arial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e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 err="1">
                <a:cs typeface="Arial" pitchFamily="34" charset="0"/>
              </a:rPr>
              <a:t>Ag</a:t>
            </a:r>
            <a:endParaRPr lang="pt-PT" sz="2400" dirty="0">
              <a:cs typeface="Arial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3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3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300" dirty="0">
              <a:cs typeface="Arial" pitchFamily="34" charset="0"/>
            </a:endParaRPr>
          </a:p>
          <a:p>
            <a:pPr indent="3556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Neste caso, o potencial do elétrodo é dada por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a 25⁰C</a:t>
            </a:r>
          </a:p>
          <a:p>
            <a:pPr lvl="0" algn="just">
              <a:spcBef>
                <a:spcPct val="20000"/>
              </a:spcBef>
              <a:defRPr/>
            </a:pPr>
            <a:endParaRPr lang="pt-PT" sz="300" dirty="0">
              <a:cs typeface="Arial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= 0,80 + 0,0591 log[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]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129366"/>
              </p:ext>
            </p:extLst>
          </p:nvPr>
        </p:nvGraphicFramePr>
        <p:xfrm>
          <a:off x="3200400" y="4267200"/>
          <a:ext cx="24130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6" name="Equação" r:id="rId3" imgW="1282700" imgH="431800" progId="">
                  <p:embed/>
                </p:oleObj>
              </mc:Choice>
              <mc:Fallback>
                <p:oleObj name="Equação" r:id="rId3" imgW="1282700" imgH="43180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267200"/>
                        <a:ext cx="241300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Agrupar 4">
            <a:extLst>
              <a:ext uri="{FF2B5EF4-FFF2-40B4-BE49-F238E27FC236}">
                <a16:creationId xmlns:a16="http://schemas.microsoft.com/office/drawing/2014/main" id="{265D7A9A-FB94-4A38-995A-BB330BC657B5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D30E246-A01D-4918-9DA6-A52D49FF3BF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2D6E7622-2CAC-4628-8ACC-22D7D75E751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 descr="C:\Users\Teresa Silveira\Desktop\Complexometria\novo 2.jpg"/>
          <p:cNvPicPr>
            <a:picLocks noChangeAspect="1" noChangeArrowheads="1"/>
          </p:cNvPicPr>
          <p:nvPr/>
        </p:nvPicPr>
        <p:blipFill rotWithShape="1">
          <a:blip r:embed="rId3" cstate="print"/>
          <a:srcRect l="15718" t="4509" r="4828" b="3059"/>
          <a:stretch/>
        </p:blipFill>
        <p:spPr bwMode="auto">
          <a:xfrm>
            <a:off x="3766783" y="2062892"/>
            <a:ext cx="1872018" cy="1720213"/>
          </a:xfrm>
          <a:prstGeom prst="rect">
            <a:avLst/>
          </a:prstGeom>
          <a:noFill/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246062" y="838200"/>
            <a:ext cx="8496300" cy="5883272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Elétrodo de mercúrio</a:t>
            </a:r>
          </a:p>
          <a:p>
            <a:pPr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Um elétrodo de mercúrio é constituído por: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</a:endParaRP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PT" sz="2400" dirty="0">
              <a:cs typeface="Arial" pitchFamily="34" charset="0"/>
            </a:endParaRPr>
          </a:p>
          <a:p>
            <a:pPr marL="0" marR="0" lvl="0" indent="1778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2400" dirty="0">
                <a:cs typeface="Arial" pitchFamily="34" charset="0"/>
              </a:rPr>
              <a:t>Se se mergulhar este elétrodo numa solução contendo iões Hg</a:t>
            </a:r>
            <a:r>
              <a:rPr lang="pt-PT" sz="2400" baseline="30000" dirty="0">
                <a:cs typeface="Arial" pitchFamily="34" charset="0"/>
              </a:rPr>
              <a:t>2+</a:t>
            </a:r>
            <a:r>
              <a:rPr lang="pt-PT" sz="2400" dirty="0">
                <a:cs typeface="Arial" pitchFamily="34" charset="0"/>
              </a:rPr>
              <a:t>, o elétrodo terá um potencial:</a:t>
            </a:r>
          </a:p>
          <a:p>
            <a:pPr lvl="0" indent="177800" algn="just">
              <a:spcBef>
                <a:spcPct val="20000"/>
              </a:spcBef>
              <a:defRPr/>
            </a:pPr>
            <a:endParaRPr lang="pt-PT" sz="2400" dirty="0">
              <a:cs typeface="Arial" pitchFamily="34" charset="0"/>
              <a:sym typeface="Symbol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1100" dirty="0">
              <a:cs typeface="Arial" pitchFamily="34" charset="0"/>
              <a:sym typeface="Symbol"/>
            </a:endParaRP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  <a:sym typeface="Symbol"/>
              </a:rPr>
              <a:t>Admitindo que as atividades são iguais às concentrações e à temperatura de 25ºC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  <a:sym typeface="Symbol"/>
              </a:rPr>
              <a:t>							</a:t>
            </a: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091422"/>
              </p:ext>
            </p:extLst>
          </p:nvPr>
        </p:nvGraphicFramePr>
        <p:xfrm>
          <a:off x="2711450" y="4599016"/>
          <a:ext cx="33496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Equação" r:id="rId4" imgW="1752600" imgH="431800" progId="">
                  <p:embed/>
                </p:oleObj>
              </mc:Choice>
              <mc:Fallback>
                <p:oleObj name="Equação" r:id="rId4" imgW="1752600" imgH="431800" progId="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4599016"/>
                        <a:ext cx="33496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496127"/>
              </p:ext>
            </p:extLst>
          </p:nvPr>
        </p:nvGraphicFramePr>
        <p:xfrm>
          <a:off x="2710655" y="5930914"/>
          <a:ext cx="35671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3" name="Equação" r:id="rId6" imgW="1866900" imgH="419100" progId="">
                  <p:embed/>
                </p:oleObj>
              </mc:Choice>
              <mc:Fallback>
                <p:oleObj name="Equação" r:id="rId6" imgW="1866900" imgH="41910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0655" y="5930914"/>
                        <a:ext cx="3567113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CAE9A2C-7058-405C-99F6-5FF488CE53F6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0DAC4144-9BFA-4A6E-B967-E7C3E3F5A95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B4A89EF6-CBA2-40AE-BE7A-D3CCCDE4DB8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4020481"/>
            <a:ext cx="8121600" cy="18060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2000" dirty="0">
                <a:cs typeface="Arial" panose="020B0604020202020204" pitchFamily="34" charset="0"/>
              </a:rPr>
              <a:t>A  </a:t>
            </a:r>
            <a:r>
              <a:rPr lang="pt-PT" sz="2000" dirty="0" err="1">
                <a:cs typeface="Arial" panose="020B0604020202020204" pitchFamily="34" charset="0"/>
              </a:rPr>
              <a:t>actividade</a:t>
            </a:r>
            <a:r>
              <a:rPr lang="pt-PT" sz="2000" dirty="0">
                <a:cs typeface="Arial" panose="020B0604020202020204" pitchFamily="34" charset="0"/>
              </a:rPr>
              <a:t> de (</a:t>
            </a:r>
            <a:r>
              <a:rPr lang="pt-PT" sz="2000" dirty="0" err="1">
                <a:cs typeface="Arial" panose="020B0604020202020204" pitchFamily="34" charset="0"/>
              </a:rPr>
              <a:t>Ag</a:t>
            </a:r>
            <a:r>
              <a:rPr lang="pt-PT" sz="2000" baseline="30000" dirty="0">
                <a:cs typeface="Arial" panose="020B0604020202020204" pitchFamily="34" charset="0"/>
              </a:rPr>
              <a:t>+</a:t>
            </a:r>
            <a:r>
              <a:rPr lang="pt-PT" sz="2000" dirty="0">
                <a:cs typeface="Arial" panose="020B0604020202020204" pitchFamily="34" charset="0"/>
              </a:rPr>
              <a:t>) na presença de </a:t>
            </a:r>
            <a:r>
              <a:rPr lang="pt-PT" sz="2000" dirty="0" err="1">
                <a:cs typeface="Arial" panose="020B0604020202020204" pitchFamily="34" charset="0"/>
              </a:rPr>
              <a:t>AgCl</a:t>
            </a:r>
            <a:r>
              <a:rPr lang="pt-PT" sz="2000" dirty="0">
                <a:cs typeface="Arial" panose="020B0604020202020204" pitchFamily="34" charset="0"/>
              </a:rPr>
              <a:t> sólido depende da (Cl</a:t>
            </a:r>
            <a:r>
              <a:rPr lang="pt-PT" sz="2000" baseline="30000" dirty="0">
                <a:cs typeface="Arial" panose="020B0604020202020204" pitchFamily="34" charset="0"/>
              </a:rPr>
              <a:t>-</a:t>
            </a:r>
            <a:r>
              <a:rPr lang="pt-PT" sz="2000" dirty="0">
                <a:cs typeface="Arial" panose="020B0604020202020204" pitchFamily="34" charset="0"/>
              </a:rPr>
              <a:t>) através do seu </a:t>
            </a:r>
            <a:r>
              <a:rPr lang="pt-PT" sz="2000" dirty="0" err="1">
                <a:cs typeface="Arial" panose="020B0604020202020204" pitchFamily="34" charset="0"/>
              </a:rPr>
              <a:t>K</a:t>
            </a:r>
            <a:r>
              <a:rPr lang="pt-PT" sz="2000" baseline="-25000" dirty="0" err="1">
                <a:cs typeface="Arial" panose="020B0604020202020204" pitchFamily="34" charset="0"/>
              </a:rPr>
              <a:t>sp</a:t>
            </a:r>
            <a:r>
              <a:rPr lang="pt-PT" sz="2000" dirty="0"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PT" sz="2000" dirty="0">
                <a:cs typeface="Arial" panose="020B0604020202020204" pitchFamily="34" charset="0"/>
              </a:rPr>
              <a:t>O elétrodo de 2ª ordem é constituído por um de 1ª ordem reversível à concentração dum dado ião e um sal ligeiramente solúvel cujo </a:t>
            </a:r>
            <a:r>
              <a:rPr lang="pt-PT" sz="2000" dirty="0" err="1">
                <a:cs typeface="Arial" panose="020B0604020202020204" pitchFamily="34" charset="0"/>
              </a:rPr>
              <a:t>K</a:t>
            </a:r>
            <a:r>
              <a:rPr lang="pt-PT" sz="2000" baseline="-25000" dirty="0" err="1">
                <a:cs typeface="Arial" panose="020B0604020202020204" pitchFamily="34" charset="0"/>
              </a:rPr>
              <a:t>sp</a:t>
            </a:r>
            <a:r>
              <a:rPr lang="pt-PT" sz="2000" dirty="0">
                <a:cs typeface="Arial" panose="020B0604020202020204" pitchFamily="34" charset="0"/>
              </a:rPr>
              <a:t> relaciona a concentração dessa espécie com a concentração do outro ião do sal.</a:t>
            </a:r>
          </a:p>
          <a:p>
            <a:pPr marL="0" indent="0" algn="just">
              <a:buNone/>
            </a:pPr>
            <a:endParaRPr lang="pt-PT" sz="20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Marcador de Posição de Conteúdo 4"/>
          <p:cNvSpPr txBox="1">
            <a:spLocks/>
          </p:cNvSpPr>
          <p:nvPr/>
        </p:nvSpPr>
        <p:spPr>
          <a:xfrm>
            <a:off x="323850" y="775734"/>
            <a:ext cx="7706480" cy="177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0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000" u="sng" dirty="0" err="1">
                <a:cs typeface="Arial" panose="020B0604020202020204" pitchFamily="34" charset="0"/>
              </a:rPr>
              <a:t>Elétrodo</a:t>
            </a:r>
            <a:r>
              <a:rPr lang="pt-PT" sz="2000" u="sng" dirty="0">
                <a:cs typeface="Arial" panose="020B0604020202020204" pitchFamily="34" charset="0"/>
              </a:rPr>
              <a:t> de 2ª ordem</a:t>
            </a:r>
            <a:r>
              <a:rPr lang="pt-PT" sz="2000" dirty="0">
                <a:cs typeface="Arial" panose="020B0604020202020204" pitchFamily="34" charset="0"/>
              </a:rPr>
              <a:t>: envolve a </a:t>
            </a:r>
            <a:r>
              <a:rPr lang="pt-PT" sz="2000" dirty="0" err="1">
                <a:cs typeface="Arial" panose="020B0604020202020204" pitchFamily="34" charset="0"/>
              </a:rPr>
              <a:t>reação</a:t>
            </a:r>
            <a:r>
              <a:rPr lang="pt-PT" sz="2000" dirty="0">
                <a:cs typeface="Arial" panose="020B0604020202020204" pitchFamily="34" charset="0"/>
              </a:rPr>
              <a:t> entre o ião em questão e um sal ligeiramente solúvel desse ião e o metal correspondente </a:t>
            </a:r>
            <a:r>
              <a:rPr lang="pt-PT" sz="2000" dirty="0">
                <a:cs typeface="Arial" panose="020B0604020202020204" pitchFamily="34" charset="0"/>
                <a:sym typeface="Symbol"/>
              </a:rPr>
              <a:t></a:t>
            </a:r>
            <a:r>
              <a:rPr lang="pt-PT" sz="2000" dirty="0">
                <a:cs typeface="Arial" panose="020B0604020202020204" pitchFamily="34" charset="0"/>
              </a:rPr>
              <a:t> são usados para medir a concentração de aniões. </a:t>
            </a:r>
          </a:p>
          <a:p>
            <a:pPr marL="0" indent="177800" algn="just"/>
            <a:endParaRPr lang="pt-PT" sz="2000" b="1" dirty="0">
              <a:solidFill>
                <a:schemeClr val="tx2"/>
              </a:solidFill>
              <a:ea typeface="+mj-ea"/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r>
              <a:rPr lang="pt-PT" sz="2000" dirty="0">
                <a:cs typeface="Arial" panose="020B0604020202020204" pitchFamily="34" charset="0"/>
              </a:rPr>
              <a:t>Ex: determinação da concentração de cloretos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323850" y="2762536"/>
            <a:ext cx="849630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000" u="sng" dirty="0">
                <a:solidFill>
                  <a:schemeClr val="tx2"/>
                </a:solidFill>
                <a:cs typeface="Arial" pitchFamily="34" charset="0"/>
              </a:rPr>
              <a:t>Elétrodo de prata</a:t>
            </a:r>
            <a:r>
              <a:rPr lang="pt-PT" sz="2000" dirty="0">
                <a:solidFill>
                  <a:schemeClr val="tx2"/>
                </a:solidFill>
                <a:cs typeface="Arial" pitchFamily="34" charset="0"/>
              </a:rPr>
              <a:t> – </a:t>
            </a:r>
            <a:r>
              <a:rPr lang="pt-PT" sz="2000" dirty="0">
                <a:cs typeface="Arial" panose="020B0604020202020204" pitchFamily="34" charset="0"/>
              </a:rPr>
              <a:t>cloreto de prata (</a:t>
            </a:r>
            <a:r>
              <a:rPr lang="pt-PT" sz="2000" dirty="0" err="1">
                <a:cs typeface="Arial" panose="020B0604020202020204" pitchFamily="34" charset="0"/>
              </a:rPr>
              <a:t>Ag</a:t>
            </a:r>
            <a:r>
              <a:rPr lang="pt-PT" sz="2000" dirty="0">
                <a:cs typeface="Arial" panose="020B0604020202020204" pitchFamily="34" charset="0"/>
              </a:rPr>
              <a:t>, </a:t>
            </a:r>
            <a:r>
              <a:rPr lang="pt-PT" sz="2000" dirty="0" err="1">
                <a:cs typeface="Arial" panose="020B0604020202020204" pitchFamily="34" charset="0"/>
              </a:rPr>
              <a:t>AgCl</a:t>
            </a:r>
            <a:r>
              <a:rPr lang="pt-PT" sz="2000" dirty="0">
                <a:cs typeface="Arial" panose="020B0604020202020204" pitchFamily="34" charset="0"/>
              </a:rPr>
              <a:t>)</a:t>
            </a: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u="sng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000" u="sng" dirty="0">
                <a:solidFill>
                  <a:schemeClr val="tx2"/>
                </a:solidFill>
                <a:cs typeface="Arial" panose="020B0604020202020204" pitchFamily="34" charset="0"/>
              </a:rPr>
              <a:t> de mercúrio</a:t>
            </a:r>
            <a:r>
              <a:rPr lang="pt-PT" sz="2000" dirty="0">
                <a:solidFill>
                  <a:schemeClr val="tx2"/>
                </a:solidFill>
                <a:cs typeface="Arial" panose="020B0604020202020204" pitchFamily="34" charset="0"/>
              </a:rPr>
              <a:t> – </a:t>
            </a:r>
            <a:r>
              <a:rPr lang="pt-PT" sz="2000" dirty="0">
                <a:cs typeface="Arial" panose="020B0604020202020204" pitchFamily="34" charset="0"/>
              </a:rPr>
              <a:t>cloreto de mercúrio (Hg, Hg</a:t>
            </a:r>
            <a:r>
              <a:rPr lang="pt-PT" sz="2000" baseline="-25000" dirty="0">
                <a:cs typeface="Arial" panose="020B0604020202020204" pitchFamily="34" charset="0"/>
              </a:rPr>
              <a:t>2</a:t>
            </a:r>
            <a:r>
              <a:rPr lang="pt-PT" sz="2000" dirty="0">
                <a:cs typeface="Arial" panose="020B0604020202020204" pitchFamily="34" charset="0"/>
              </a:rPr>
              <a:t>Cl</a:t>
            </a:r>
            <a:r>
              <a:rPr lang="pt-PT" sz="2000" baseline="-25000" dirty="0">
                <a:cs typeface="Arial" panose="020B0604020202020204" pitchFamily="34" charset="0"/>
              </a:rPr>
              <a:t>2</a:t>
            </a:r>
            <a:r>
              <a:rPr lang="pt-PT" sz="2000" dirty="0">
                <a:cs typeface="Arial" panose="020B0604020202020204" pitchFamily="34" charset="0"/>
              </a:rPr>
              <a:t>)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u="sng" dirty="0">
              <a:solidFill>
                <a:schemeClr val="tx2"/>
              </a:solidFill>
              <a:cs typeface="Arial" pitchFamily="34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BD26A01-82D4-4603-B665-41B55BDA0B09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3D966E7-A637-495A-B6B3-C1DF776C54E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04CC18DE-EECC-4CD1-BE5A-E026E0B353D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Marcador de Posição de Conteúdo 4"/>
          <p:cNvSpPr txBox="1">
            <a:spLocks/>
          </p:cNvSpPr>
          <p:nvPr/>
        </p:nvSpPr>
        <p:spPr>
          <a:xfrm>
            <a:off x="477899" y="954169"/>
            <a:ext cx="7706480" cy="2093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/>
            <a:r>
              <a:rPr lang="pt-PT" sz="26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pt-PT" sz="2400" u="sng" dirty="0" err="1">
                <a:cs typeface="Arial" panose="020B0604020202020204" pitchFamily="34" charset="0"/>
              </a:rPr>
              <a:t>Elétrodo</a:t>
            </a:r>
            <a:r>
              <a:rPr lang="pt-PT" sz="2400" u="sng" dirty="0">
                <a:cs typeface="Arial" panose="020B0604020202020204" pitchFamily="34" charset="0"/>
              </a:rPr>
              <a:t> de 3ª ordem</a:t>
            </a:r>
            <a:r>
              <a:rPr lang="pt-PT" sz="2400" dirty="0">
                <a:cs typeface="Arial" panose="020B0604020202020204" pitchFamily="34" charset="0"/>
              </a:rPr>
              <a:t>: são usados para determinar concentrações de catiões no caso de não haver </a:t>
            </a:r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1ª ordem.</a:t>
            </a:r>
          </a:p>
          <a:p>
            <a:pPr marL="0" indent="355600" algn="just">
              <a:buNone/>
            </a:pPr>
            <a:r>
              <a:rPr lang="pt-PT" sz="2600" dirty="0">
                <a:cs typeface="Arial" panose="020B0604020202020204" pitchFamily="34" charset="0"/>
              </a:rPr>
              <a:t>Exemplos: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Pb, PbC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2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O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4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(s), CaC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2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O</a:t>
            </a:r>
            <a:r>
              <a:rPr lang="pt-PT" sz="2400" baseline="-25000" dirty="0">
                <a:cs typeface="Arial" panose="020B0604020202020204" pitchFamily="34" charset="0"/>
                <a:sym typeface="Symbol"/>
              </a:rPr>
              <a:t>4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(s) Ca</a:t>
            </a:r>
            <a:r>
              <a:rPr lang="pt-PT" sz="2400" baseline="30000" dirty="0">
                <a:cs typeface="Arial" panose="020B0604020202020204" pitchFamily="34" charset="0"/>
                <a:sym typeface="Symbol"/>
              </a:rPr>
              <a:t>2+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</a:t>
            </a:r>
            <a:endParaRPr lang="pt-PT" sz="2400" dirty="0">
              <a:cs typeface="Arial" panose="020B0604020202020204" pitchFamily="34" charset="0"/>
            </a:endParaRPr>
          </a:p>
          <a:p>
            <a:pPr marL="0" indent="355600" algn="just">
              <a:buFont typeface="Arial" pitchFamily="34" charset="0"/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B83DC71F-DBC7-4C2F-9670-6D590BF6EF62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FD3ACACC-7CDC-4300-AF1E-5137FDE9C80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278F70D5-EF2E-4FDC-A7DB-1E9FF04D849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992020"/>
            <a:ext cx="8121600" cy="3429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a) </a:t>
            </a:r>
            <a:r>
              <a:rPr lang="pt-PT" sz="2400" dirty="0">
                <a:cs typeface="Arial" panose="020B0604020202020204" pitchFamily="34" charset="0"/>
              </a:rPr>
              <a:t>elétrodo de precipitado ou estado sólido</a:t>
            </a:r>
          </a:p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b) </a:t>
            </a:r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vidro</a:t>
            </a:r>
          </a:p>
          <a:p>
            <a:pPr>
              <a:buNone/>
            </a:pP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c) </a:t>
            </a:r>
            <a:r>
              <a:rPr lang="pt-PT" sz="2400" dirty="0" err="1">
                <a:cs typeface="Arial" panose="020B0604020202020204" pitchFamily="34" charset="0"/>
              </a:rPr>
              <a:t>elétrodo</a:t>
            </a:r>
            <a:r>
              <a:rPr lang="pt-PT" sz="2400" dirty="0">
                <a:cs typeface="Arial" panose="020B0604020202020204" pitchFamily="34" charset="0"/>
              </a:rPr>
              <a:t> de membrana líquida</a:t>
            </a:r>
          </a:p>
          <a:p>
            <a:endParaRPr lang="pt-PT" sz="1200" dirty="0">
              <a:cs typeface="Arial" panose="020B0604020202020204" pitchFamily="34" charset="0"/>
            </a:endParaRPr>
          </a:p>
          <a:p>
            <a:pPr marL="0" indent="355600" algn="just">
              <a:buAutoNum type="alphaLcParenR"/>
            </a:pPr>
            <a:r>
              <a:rPr lang="pt-PT" sz="2400" b="1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 de precipitado ou estado sólido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Membranas de estado sólido, em </a:t>
            </a:r>
            <a:r>
              <a:rPr lang="pt-PT" sz="2400" dirty="0" err="1">
                <a:cs typeface="Arial" panose="020B0604020202020204" pitchFamily="34" charset="0"/>
              </a:rPr>
              <a:t>elétrodos</a:t>
            </a:r>
            <a:r>
              <a:rPr lang="pt-PT" sz="2400" dirty="0">
                <a:cs typeface="Arial" panose="020B0604020202020204" pitchFamily="34" charset="0"/>
              </a:rPr>
              <a:t> </a:t>
            </a:r>
            <a:r>
              <a:rPr lang="pt-PT" sz="2400" dirty="0" err="1">
                <a:cs typeface="Arial" panose="020B0604020202020204" pitchFamily="34" charset="0"/>
              </a:rPr>
              <a:t>seletivos</a:t>
            </a:r>
            <a:r>
              <a:rPr lang="pt-PT" sz="2400" dirty="0">
                <a:cs typeface="Arial" panose="020B0604020202020204" pitchFamily="34" charset="0"/>
              </a:rPr>
              <a:t> para catiões ou aniões, podem permutar iões com carga e raios iguais, ou semelhantes aos da rede cristalina.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2338" y="838200"/>
            <a:ext cx="8121600" cy="816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Elétrodos indicadores de membrana (elétrodos específicos)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D498617-5935-4EAC-A76E-19B50607E504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590DA64-7EE2-4B26-AD4D-2569114BA71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66C5B3B3-8359-4249-87BB-704A8B73B2B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516901"/>
            <a:ext cx="8121600" cy="236220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membrana sólida é um cristal de fluoreto de lantânio com um pouco de európio (II) para baixar a resistência elétrica e facilitar o transporte de iões. Selado no interior está o elétrodo de referência prata-cloreto de prata, imerso numa solução contendo iões fluoreto e iões cloreto (0.1M </a:t>
            </a:r>
            <a:r>
              <a:rPr lang="pt-PT" sz="2400" dirty="0" err="1">
                <a:cs typeface="Arial" panose="020B0604020202020204" pitchFamily="34" charset="0"/>
              </a:rPr>
              <a:t>NaCl</a:t>
            </a:r>
            <a:r>
              <a:rPr lang="pt-PT" sz="2400" dirty="0">
                <a:cs typeface="Arial" panose="020B0604020202020204" pitchFamily="34" charset="0"/>
              </a:rPr>
              <a:t> e 0.1 M </a:t>
            </a:r>
            <a:r>
              <a:rPr lang="pt-PT" sz="2400" dirty="0" err="1">
                <a:cs typeface="Arial" panose="020B0604020202020204" pitchFamily="34" charset="0"/>
              </a:rPr>
              <a:t>NaF</a:t>
            </a:r>
            <a:r>
              <a:rPr lang="pt-PT" sz="2400" dirty="0"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86472" y="838499"/>
            <a:ext cx="81216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u="sng" dirty="0">
                <a:solidFill>
                  <a:schemeClr val="tx2"/>
                </a:solidFill>
                <a:cs typeface="Arial" pitchFamily="34" charset="0"/>
              </a:rPr>
              <a:t>Exemplo:</a:t>
            </a:r>
            <a:r>
              <a:rPr lang="pt-PT" sz="2400" dirty="0">
                <a:solidFill>
                  <a:schemeClr val="tx2"/>
                </a:solidFill>
                <a:cs typeface="Arial" pitchFamily="34" charset="0"/>
              </a:rPr>
              <a:t> </a:t>
            </a:r>
            <a:r>
              <a:rPr lang="pt-PT" sz="2400" dirty="0" err="1">
                <a:cs typeface="Arial" pitchFamily="34" charset="0"/>
              </a:rPr>
              <a:t>elétrodo</a:t>
            </a:r>
            <a:r>
              <a:rPr lang="pt-PT" sz="2400" dirty="0">
                <a:cs typeface="Arial" pitchFamily="34" charset="0"/>
              </a:rPr>
              <a:t> de fluoreto</a:t>
            </a:r>
            <a:endParaRPr lang="pt-PT" sz="2400" u="sng" dirty="0">
              <a:cs typeface="Arial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8B5B39F5-F139-4006-92DE-F03184EEC4BE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6724A0A-3F11-4B7B-9CBD-0A025DBC56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C934045-1263-4BF7-8A34-D26D4894E96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304800" y="690565"/>
            <a:ext cx="8121600" cy="49587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lphaLcParenR" startAt="2"/>
            </a:pPr>
            <a:r>
              <a:rPr lang="pt-PT" sz="2400" b="1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 de vidro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para determinação do pH é constituído por uma membrana de vidro, no interior da qual está uma solução de </a:t>
            </a:r>
            <a:r>
              <a:rPr lang="pt-PT" sz="2400" dirty="0" err="1">
                <a:cs typeface="Arial" panose="020B0604020202020204" pitchFamily="34" charset="0"/>
              </a:rPr>
              <a:t>HCl</a:t>
            </a:r>
            <a:r>
              <a:rPr lang="pt-PT" sz="2400" dirty="0">
                <a:cs typeface="Arial" panose="020B0604020202020204" pitchFamily="34" charset="0"/>
              </a:rPr>
              <a:t> (0,1M), onde mergulha um elétrodo de 2ª ordem prata-cloreto de prata.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membrana interna subdivide-se em várias zonas: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solução interna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gel hidratado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vidro seco (maior parte da espessura da membrana)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camada de gel hidratado</a:t>
            </a:r>
          </a:p>
          <a:p>
            <a:pPr marL="627063" indent="-271463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solução externa.</a:t>
            </a:r>
          </a:p>
          <a:p>
            <a:pPr marL="0" indent="355600" algn="just">
              <a:buFont typeface="Arial" pitchFamily="34" charset="0"/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789579"/>
              </p:ext>
            </p:extLst>
          </p:nvPr>
        </p:nvGraphicFramePr>
        <p:xfrm>
          <a:off x="914400" y="5838190"/>
          <a:ext cx="76962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346"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Solução interna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 de gel hidratado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vidro seco</a:t>
                      </a:r>
                      <a:endParaRPr lang="pt-PT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Camada de gel hidratado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Solução externa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" name="Agrupar 4">
            <a:extLst>
              <a:ext uri="{FF2B5EF4-FFF2-40B4-BE49-F238E27FC236}">
                <a16:creationId xmlns:a16="http://schemas.microsoft.com/office/drawing/2014/main" id="{F7DA3CD9-FB74-4617-AB9E-823329073108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DE16E56-115A-4500-882B-BEE2F98C594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F9DE90F-B843-4474-B206-B0A202ED222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143001"/>
            <a:ext cx="8121600" cy="3505198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Quando se introduz um elétrodo de vidro seco numa solução aquosa, a formação da camada hidratada externa provoca o inchamento da membrana; depois dá-se a dissolução constante da camada hidratada, com hidratação adicional do vidro seco, de modo a manter a espessura da camada.</a:t>
            </a:r>
          </a:p>
          <a:p>
            <a:pPr marL="0" indent="355600" algn="just">
              <a:buNone/>
            </a:pPr>
            <a:endParaRPr lang="pt-PT" sz="16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A velocidade de dissolução desta camada depende da composição do vidro e da natureza da solução e determina o tempo de vida do elétrodo.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F0C67D1-67E7-4AC0-942A-187514395308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C9D0292-536A-497A-A0D9-C5B1FAAD34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140054C3-D0CA-470A-8118-EACB9A9D48A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1200" y="1476241"/>
            <a:ext cx="8121600" cy="403860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Estes elétrodos respondem a determinados iões em solução devido ao potencial que se estabelece na interfase da solução aquosa a ser analisada e do composto orgânico no estado líquido incorporado no elétrodo, que se liga seletivamente ao ião a determinar por um mecanismo de troca iónica.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seu funcionamento é idêntico ao dos elétrodos de estado sólido.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u="sng" dirty="0">
                <a:solidFill>
                  <a:schemeClr val="tx2"/>
                </a:solidFill>
                <a:cs typeface="Arial" panose="020B0604020202020204" pitchFamily="34" charset="0"/>
              </a:rPr>
              <a:t>Exemplo</a:t>
            </a:r>
            <a:r>
              <a:rPr lang="pt-PT" sz="2400" dirty="0">
                <a:solidFill>
                  <a:schemeClr val="tx2"/>
                </a:solidFill>
                <a:cs typeface="Arial" panose="020B0604020202020204" pitchFamily="34" charset="0"/>
              </a:rPr>
              <a:t>: </a:t>
            </a:r>
            <a:r>
              <a:rPr lang="pt-PT" sz="2400" dirty="0">
                <a:cs typeface="Arial" panose="020B0604020202020204" pitchFamily="34" charset="0"/>
              </a:rPr>
              <a:t>elétrodo para a determinação de nitrato.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511200" y="748352"/>
            <a:ext cx="8121600" cy="542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lphaLcParenR" startAt="3"/>
            </a:pPr>
            <a:r>
              <a:rPr lang="pt-PT" sz="2400" b="1" dirty="0" err="1">
                <a:solidFill>
                  <a:schemeClr val="tx2"/>
                </a:solidFill>
                <a:cs typeface="Arial" panose="020B0604020202020204" pitchFamily="34" charset="0"/>
              </a:rPr>
              <a:t>elétrodo</a:t>
            </a: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 de membrana líquida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B82D7CEB-F642-4842-80CF-E2BDCB367A92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99AE9F27-2AB6-44F6-8183-4142157B821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571373F-B018-4503-B429-19BEA64DF6D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1000" y="1461446"/>
            <a:ext cx="8121600" cy="3935107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potencial de um dos elementos de pilha não deve depender da composição da solução – elétrodo de referência. </a:t>
            </a:r>
          </a:p>
          <a:p>
            <a:pPr marL="0" indent="355600" algn="just"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indicador tem uma resposta que depende das variações de concentração da solução amostra.</a:t>
            </a:r>
          </a:p>
          <a:p>
            <a:pPr marL="0" indent="355600" algn="just">
              <a:buNone/>
            </a:pPr>
            <a:endParaRPr lang="pt-PT" sz="11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de referência deve ser fácil de preparar, deve dar valores de potencial reprodutíveis e exatos por longos períodos de tempo, deve ter histerese desprezável e dar um valor de potencial que permaneça inalterável quando da passagem de corrente de pequena intensidade.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759375"/>
            <a:ext cx="63246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900" b="1" u="sng" dirty="0">
                <a:solidFill>
                  <a:schemeClr val="tx2"/>
                </a:solidFill>
                <a:latin typeface="+mn-lt"/>
              </a:rPr>
              <a:t>Elétrodos de referência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1BD89C3-EE03-4C19-8870-3300AED66F9D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0A4601C-0776-4AB9-87EE-E30A3E81108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8283811-417D-4BE5-9573-4A24A66DABF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559438"/>
            <a:ext cx="8121600" cy="41364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O elemento de pilha é: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-165100">
              <a:buNone/>
            </a:pPr>
            <a:r>
              <a:rPr lang="pt-PT" sz="2400" dirty="0">
                <a:cs typeface="Arial" panose="020B0604020202020204" pitchFamily="34" charset="0"/>
              </a:rPr>
              <a:t>Hg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Cl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(</a:t>
            </a:r>
            <a:r>
              <a:rPr lang="pt-PT" sz="2400" dirty="0" err="1">
                <a:cs typeface="Arial" panose="020B0604020202020204" pitchFamily="34" charset="0"/>
              </a:rPr>
              <a:t>sat</a:t>
            </a:r>
            <a:r>
              <a:rPr lang="pt-PT" sz="2400" dirty="0">
                <a:cs typeface="Arial" panose="020B0604020202020204" pitchFamily="34" charset="0"/>
              </a:rPr>
              <a:t>),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(</a:t>
            </a:r>
            <a:r>
              <a:rPr lang="pt-PT" sz="2400" dirty="0" err="1">
                <a:cs typeface="Arial" panose="020B0604020202020204" pitchFamily="34" charset="0"/>
              </a:rPr>
              <a:t>xM</a:t>
            </a:r>
            <a:r>
              <a:rPr lang="pt-PT" sz="2400" dirty="0">
                <a:cs typeface="Arial" panose="020B0604020202020204" pitchFamily="34" charset="0"/>
              </a:rPr>
              <a:t>) </a:t>
            </a:r>
            <a:r>
              <a:rPr lang="pt-PT" sz="2400" b="1" dirty="0">
                <a:cs typeface="Arial" panose="020B0604020202020204" pitchFamily="34" charset="0"/>
                <a:sym typeface="Symbol"/>
              </a:rPr>
              <a:t></a:t>
            </a:r>
            <a:r>
              <a:rPr lang="pt-PT" sz="2400" dirty="0">
                <a:cs typeface="Arial" panose="020B0604020202020204" pitchFamily="34" charset="0"/>
              </a:rPr>
              <a:t> Hg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A reação de </a:t>
            </a:r>
            <a:r>
              <a:rPr lang="pt-PT" sz="2400" dirty="0" err="1">
                <a:cs typeface="Arial" panose="020B0604020202020204" pitchFamily="34" charset="0"/>
              </a:rPr>
              <a:t>elétrodo</a:t>
            </a:r>
            <a:endParaRPr lang="pt-PT" sz="24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-165100">
              <a:buNone/>
            </a:pPr>
            <a:r>
              <a:rPr lang="pt-PT" sz="2400" dirty="0">
                <a:cs typeface="Arial" panose="020B0604020202020204" pitchFamily="34" charset="0"/>
              </a:rPr>
              <a:t>Hg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Cl</a:t>
            </a:r>
            <a:r>
              <a:rPr lang="pt-PT" sz="2400" baseline="-25000" dirty="0">
                <a:cs typeface="Arial" panose="020B0604020202020204" pitchFamily="34" charset="0"/>
              </a:rPr>
              <a:t>2</a:t>
            </a:r>
            <a:r>
              <a:rPr lang="pt-PT" sz="2400" dirty="0">
                <a:cs typeface="Arial" panose="020B0604020202020204" pitchFamily="34" charset="0"/>
              </a:rPr>
              <a:t>+ 2e-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 </a:t>
            </a:r>
            <a:r>
              <a:rPr lang="pt-PT" sz="2400" dirty="0">
                <a:cs typeface="Arial" panose="020B0604020202020204" pitchFamily="34" charset="0"/>
              </a:rPr>
              <a:t>2Hg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+ 2 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</a:p>
          <a:p>
            <a:pPr>
              <a:buNone/>
            </a:pPr>
            <a:endParaRPr lang="pt-PT" sz="1050" baseline="30000" dirty="0">
              <a:cs typeface="Arial" panose="020B0604020202020204" pitchFamily="34" charset="0"/>
            </a:endParaRPr>
          </a:p>
          <a:p>
            <a:pPr indent="12700">
              <a:buNone/>
            </a:pPr>
            <a:r>
              <a:rPr lang="pt-PT" sz="2400" dirty="0">
                <a:cs typeface="Arial" panose="020B0604020202020204" pitchFamily="34" charset="0"/>
              </a:rPr>
              <a:t>O potencial vem dado por: E = E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– 0,059 log (Cl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  <a:r>
              <a:rPr lang="pt-PT" sz="2400" dirty="0">
                <a:cs typeface="Arial" panose="020B0604020202020204" pitchFamily="34" charset="0"/>
              </a:rPr>
              <a:t>)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Pelo que depende da concentração da solução de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 elétrodos saturados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4,2M), elétrodos normais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1M) e elétrodos decinormais (</a:t>
            </a:r>
            <a:r>
              <a:rPr lang="pt-PT" sz="2400" dirty="0" err="1">
                <a:cs typeface="Arial" panose="020B0604020202020204" pitchFamily="34" charset="0"/>
                <a:sym typeface="Symbol"/>
              </a:rPr>
              <a:t>KCl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 0,1M).</a:t>
            </a: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2338" y="689059"/>
            <a:ext cx="6324600" cy="651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 fontAlgn="base">
              <a:spcAft>
                <a:spcPct val="0"/>
              </a:spcAft>
              <a:buFont typeface="+mj-lt"/>
              <a:buAutoNum type="alphaLcParenR"/>
            </a:pPr>
            <a:r>
              <a:rPr lang="pt-PT" altLang="pt-PT" sz="2900" b="1" dirty="0" err="1">
                <a:solidFill>
                  <a:schemeClr val="tx2"/>
                </a:solidFill>
                <a:latin typeface="+mn-lt"/>
              </a:rPr>
              <a:t>Elétrodo</a:t>
            </a: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 de calomelanos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4D5A5AC-C45F-48A5-8D6F-41DACFCF98EA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0858397B-7B40-4B99-AF12-989F2BBD475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2252EAAA-D094-4C0B-B49F-EEB6984B777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00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O elemento de pilha é:</a:t>
            </a: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 indent="107950">
              <a:buNone/>
            </a:pP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baseline="-25000" dirty="0">
                <a:cs typeface="Arial" panose="020B0604020202020204" pitchFamily="34" charset="0"/>
              </a:rPr>
              <a:t> </a:t>
            </a:r>
            <a:r>
              <a:rPr lang="pt-PT" sz="2400" dirty="0">
                <a:cs typeface="Arial" panose="020B0604020202020204" pitchFamily="34" charset="0"/>
              </a:rPr>
              <a:t>(</a:t>
            </a:r>
            <a:r>
              <a:rPr lang="pt-PT" sz="2400" dirty="0" err="1">
                <a:cs typeface="Arial" panose="020B0604020202020204" pitchFamily="34" charset="0"/>
              </a:rPr>
              <a:t>sat</a:t>
            </a:r>
            <a:r>
              <a:rPr lang="pt-PT" sz="2400" dirty="0">
                <a:cs typeface="Arial" panose="020B0604020202020204" pitchFamily="34" charset="0"/>
              </a:rPr>
              <a:t>), </a:t>
            </a:r>
            <a:r>
              <a:rPr lang="pt-PT" sz="2400" dirty="0" err="1">
                <a:cs typeface="Arial" panose="020B0604020202020204" pitchFamily="34" charset="0"/>
              </a:rPr>
              <a:t>KCl</a:t>
            </a:r>
            <a:r>
              <a:rPr lang="pt-PT" sz="2400" dirty="0">
                <a:cs typeface="Arial" panose="020B0604020202020204" pitchFamily="34" charset="0"/>
              </a:rPr>
              <a:t> (</a:t>
            </a:r>
            <a:r>
              <a:rPr lang="pt-PT" sz="2400" dirty="0" err="1">
                <a:cs typeface="Arial" panose="020B0604020202020204" pitchFamily="34" charset="0"/>
              </a:rPr>
              <a:t>xM</a:t>
            </a:r>
            <a:r>
              <a:rPr lang="pt-PT" sz="2400" dirty="0">
                <a:cs typeface="Arial" panose="020B0604020202020204" pitchFamily="34" charset="0"/>
              </a:rPr>
              <a:t>) </a:t>
            </a:r>
            <a:r>
              <a:rPr lang="pt-PT" sz="2400" b="1" dirty="0">
                <a:cs typeface="Arial" panose="020B0604020202020204" pitchFamily="34" charset="0"/>
                <a:sym typeface="Symbol"/>
              </a:rPr>
              <a:t></a:t>
            </a:r>
            <a:r>
              <a:rPr lang="pt-PT" sz="2400" b="1" dirty="0">
                <a:cs typeface="Arial" panose="020B0604020202020204" pitchFamily="34" charset="0"/>
              </a:rPr>
              <a:t>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endParaRPr lang="pt-PT" sz="24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105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pt-PT" sz="2400" dirty="0">
                <a:cs typeface="Arial" panose="020B0604020202020204" pitchFamily="34" charset="0"/>
              </a:rPr>
              <a:t>Sendo a reação</a:t>
            </a:r>
          </a:p>
          <a:p>
            <a:pPr indent="12700">
              <a:buNone/>
            </a:pP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+ e- </a:t>
            </a:r>
            <a:r>
              <a:rPr lang="pt-PT" sz="2400" dirty="0">
                <a:cs typeface="Arial" panose="020B0604020202020204" pitchFamily="34" charset="0"/>
                <a:sym typeface="Symbol"/>
              </a:rPr>
              <a:t> </a:t>
            </a:r>
            <a:r>
              <a:rPr lang="pt-PT" sz="2400" dirty="0">
                <a:cs typeface="Arial" panose="020B0604020202020204" pitchFamily="34" charset="0"/>
              </a:rPr>
              <a:t>Ag</a:t>
            </a:r>
            <a:r>
              <a:rPr lang="pt-PT" sz="2400" baseline="30000" dirty="0">
                <a:cs typeface="Arial" panose="020B0604020202020204" pitchFamily="34" charset="0"/>
              </a:rPr>
              <a:t>0</a:t>
            </a:r>
            <a:r>
              <a:rPr lang="pt-PT" sz="2400" dirty="0">
                <a:cs typeface="Arial" panose="020B0604020202020204" pitchFamily="34" charset="0"/>
              </a:rPr>
              <a:t> +  Cl</a:t>
            </a:r>
            <a:r>
              <a:rPr lang="pt-PT" sz="2400" baseline="30000" dirty="0">
                <a:cs typeface="Arial" panose="020B0604020202020204" pitchFamily="34" charset="0"/>
              </a:rPr>
              <a:t>-</a:t>
            </a:r>
          </a:p>
          <a:p>
            <a:pPr>
              <a:buNone/>
            </a:pPr>
            <a:endParaRPr lang="pt-PT" sz="1050" baseline="300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PT" sz="2400" dirty="0">
                <a:cs typeface="Arial" panose="020B0604020202020204" pitchFamily="34" charset="0"/>
              </a:rPr>
              <a:t>O elétrodo é preparado com solução saturada de cloreto de potássio.</a:t>
            </a:r>
          </a:p>
          <a:p>
            <a:pPr>
              <a:buNone/>
            </a:pPr>
            <a:endParaRPr lang="pt-PT" sz="2400" baseline="300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2400" baseline="30000" dirty="0">
              <a:cs typeface="Arial" panose="020B0604020202020204" pitchFamily="34" charset="0"/>
            </a:endParaRPr>
          </a:p>
          <a:p>
            <a:pPr>
              <a:buNone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792185"/>
            <a:ext cx="6324600" cy="424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 fontAlgn="base">
              <a:spcAft>
                <a:spcPct val="0"/>
              </a:spcAft>
              <a:buFont typeface="+mj-lt"/>
              <a:buAutoNum type="alphaLcParenR" startAt="2"/>
            </a:pPr>
            <a:r>
              <a:rPr lang="pt-PT" altLang="pt-PT" sz="2900" b="1" dirty="0">
                <a:solidFill>
                  <a:schemeClr val="tx2"/>
                </a:solidFill>
                <a:latin typeface="+mn-lt"/>
              </a:rPr>
              <a:t>Elétrodo de prata-cloreto de prata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E0357CE-916D-44E6-8978-5F6788490635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DA31813E-969D-48C5-82A1-CB169D1E194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2FDCA8A2-DABA-4F37-A685-D92C3BD3B55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985044"/>
            <a:ext cx="8121600" cy="4958556"/>
          </a:xfrm>
        </p:spPr>
        <p:txBody>
          <a:bodyPr>
            <a:normAutofit lnSpcReduction="10000"/>
          </a:bodyPr>
          <a:lstStyle/>
          <a:p>
            <a:pPr marL="95250" indent="260350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O elétrodo de referência de prata /cloreto de prata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) consiste de uma haste de prata recoberta com cloreto de prata imerso diretamente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única) ou em contato através de junção (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dupla) no/com eletrólito cloreto de potássio 3M saturado com cloreto de prata contido por um </a:t>
            </a:r>
            <a:r>
              <a:rPr lang="pt-PT" sz="2400" dirty="0" err="1">
                <a:cs typeface="Arial" panose="020B0604020202020204" pitchFamily="34" charset="0"/>
              </a:rPr>
              <a:t>bulbo</a:t>
            </a:r>
            <a:r>
              <a:rPr lang="pt-PT" sz="2400" dirty="0">
                <a:cs typeface="Arial" panose="020B0604020202020204" pitchFamily="34" charset="0"/>
              </a:rPr>
              <a:t> provido de junção.</a:t>
            </a:r>
          </a:p>
          <a:p>
            <a:pPr algn="just">
              <a:buClr>
                <a:schemeClr val="tx2"/>
              </a:buClr>
            </a:pPr>
            <a:endParaRPr lang="pt-PT" sz="1050" dirty="0">
              <a:cs typeface="Arial" panose="020B0604020202020204" pitchFamily="34" charset="0"/>
            </a:endParaRPr>
          </a:p>
          <a:p>
            <a:pPr marL="95250" indent="260350" algn="just">
              <a:buClr>
                <a:schemeClr val="tx2"/>
              </a:buClr>
            </a:pPr>
            <a:r>
              <a:rPr lang="pt-PT" sz="2400" dirty="0">
                <a:cs typeface="Arial" panose="020B0604020202020204" pitchFamily="34" charset="0"/>
              </a:rPr>
              <a:t>O elétrodo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única tem sido referido como bom para a maioria das aplicações de laboratório ou de campo. O elétrodo </a:t>
            </a:r>
            <a:r>
              <a:rPr lang="pt-PT" sz="2400" dirty="0" err="1">
                <a:cs typeface="Arial" panose="020B0604020202020204" pitchFamily="34" charset="0"/>
              </a:rPr>
              <a:t>Ag</a:t>
            </a:r>
            <a:r>
              <a:rPr lang="pt-PT" sz="2400" dirty="0">
                <a:cs typeface="Arial" panose="020B0604020202020204" pitchFamily="34" charset="0"/>
              </a:rPr>
              <a:t> / </a:t>
            </a:r>
            <a:r>
              <a:rPr lang="pt-PT" sz="2400" dirty="0" err="1">
                <a:cs typeface="Arial" panose="020B0604020202020204" pitchFamily="34" charset="0"/>
              </a:rPr>
              <a:t>AgCl</a:t>
            </a:r>
            <a:r>
              <a:rPr lang="pt-PT" sz="2400" dirty="0">
                <a:cs typeface="Arial" panose="020B0604020202020204" pitchFamily="34" charset="0"/>
              </a:rPr>
              <a:t> junção dupla é apresentado como possuindo as mesmas vantagens que o calomelano, mas sem suas limitações com relação a temperatura, por exemplo, podendo ser usado, com vantagem, como referência em amostras para as quais o calomelano é frequentemente recomendado.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81F50C6-08AC-40C7-8600-C4CAEBEF3618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32A7C18B-01B2-41FD-BDD0-2E3376CF428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1279B9FD-9395-4405-A764-4A42E46C46D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2226" name="Picture 2" descr="http://www.dec.ufcg.edu.br/saneamento/Image29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219200"/>
            <a:ext cx="4533900" cy="4210051"/>
          </a:xfrm>
          <a:prstGeom prst="rect">
            <a:avLst/>
          </a:prstGeom>
          <a:noFill/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554E15A3-7725-4ACD-BBAC-5789EE2434FC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7537F70B-88F9-461A-A597-F87CE28729A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30F0D879-548D-4A19-9F45-F31E2318F76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2338" y="1789395"/>
            <a:ext cx="8128262" cy="42672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pt-PT" sz="2400" u="sng" dirty="0">
                <a:solidFill>
                  <a:schemeClr val="tx2"/>
                </a:solidFill>
                <a:cs typeface="Arial" panose="020B0604020202020204" pitchFamily="34" charset="0"/>
              </a:rPr>
              <a:t>Potenciómetro</a:t>
            </a: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É um aparelho de deteção do ponto zero de intensidade de corrente, em que o potencial desconhecido é contrabalançado por um potencial padrão, cujo valor se conhece </a:t>
            </a:r>
            <a:r>
              <a:rPr lang="pt-PT" sz="2400" dirty="0" err="1">
                <a:cs typeface="Arial" panose="020B0604020202020204" pitchFamily="34" charset="0"/>
              </a:rPr>
              <a:t>exatamente</a:t>
            </a:r>
            <a:r>
              <a:rPr lang="pt-PT" sz="2400" dirty="0">
                <a:cs typeface="Arial" panose="020B0604020202020204" pitchFamily="34" charset="0"/>
              </a:rPr>
              <a:t>.</a:t>
            </a:r>
          </a:p>
          <a:p>
            <a:pPr marL="0" indent="355600" algn="just">
              <a:buNone/>
            </a:pPr>
            <a:endParaRPr lang="pt-PT" sz="2400" dirty="0">
              <a:cs typeface="Arial" panose="020B0604020202020204" pitchFamily="34" charset="0"/>
            </a:endParaRPr>
          </a:p>
          <a:p>
            <a:pPr marL="0" indent="355600" algn="just">
              <a:buNone/>
            </a:pPr>
            <a:r>
              <a:rPr lang="pt-PT" sz="2400" dirty="0">
                <a:cs typeface="Arial" panose="020B0604020202020204" pitchFamily="34" charset="0"/>
              </a:rPr>
              <a:t>É constituído por uma bateria de </a:t>
            </a:r>
            <a:r>
              <a:rPr lang="pt-PT" sz="2400" dirty="0" err="1">
                <a:cs typeface="Arial" panose="020B0604020202020204" pitchFamily="34" charset="0"/>
              </a:rPr>
              <a:t>f.e.m</a:t>
            </a:r>
            <a:r>
              <a:rPr lang="pt-PT" sz="2400" dirty="0">
                <a:cs typeface="Arial" panose="020B0604020202020204" pitchFamily="34" charset="0"/>
              </a:rPr>
              <a:t>. maior ou igual à </a:t>
            </a:r>
            <a:r>
              <a:rPr lang="pt-PT" sz="2400" dirty="0" err="1">
                <a:cs typeface="Arial" panose="020B0604020202020204" pitchFamily="34" charset="0"/>
              </a:rPr>
              <a:t>f.e.m</a:t>
            </a:r>
            <a:r>
              <a:rPr lang="pt-PT" sz="2400" dirty="0">
                <a:cs typeface="Arial" panose="020B0604020202020204" pitchFamily="34" charset="0"/>
              </a:rPr>
              <a:t>. da célula de medida e por um voltímetro de corrente contínua  que mede o potencial entre dois pontos.</a:t>
            </a:r>
          </a:p>
          <a:p>
            <a:pPr marL="0" indent="355600" algn="just">
              <a:buNone/>
            </a:pPr>
            <a:endParaRPr lang="pt-PT" sz="2400" dirty="0">
              <a:cs typeface="Arial" panose="020B0604020202020204" pitchFamily="34" charset="0"/>
            </a:endParaRPr>
          </a:p>
          <a:p>
            <a:pPr>
              <a:buClr>
                <a:schemeClr val="tx2"/>
              </a:buClr>
            </a:pPr>
            <a:r>
              <a:rPr lang="pt-PT" sz="2400" u="sng" dirty="0">
                <a:solidFill>
                  <a:schemeClr val="tx2"/>
                </a:solidFill>
                <a:cs typeface="Arial" panose="020B0604020202020204" pitchFamily="34" charset="0"/>
              </a:rPr>
              <a:t>Voltímetro eletrónico de leitura </a:t>
            </a:r>
            <a:r>
              <a:rPr lang="pt-PT" sz="2400" u="sng" dirty="0" err="1">
                <a:solidFill>
                  <a:schemeClr val="tx2"/>
                </a:solidFill>
                <a:cs typeface="Arial" panose="020B0604020202020204" pitchFamily="34" charset="0"/>
              </a:rPr>
              <a:t>direta</a:t>
            </a: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8307" y="801405"/>
            <a:ext cx="7620000" cy="646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400" b="1" dirty="0">
                <a:solidFill>
                  <a:schemeClr val="tx2"/>
                </a:solidFill>
                <a:latin typeface="+mn-lt"/>
              </a:rPr>
              <a:t>Equipamento para medições potenciométricas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D9291BFD-452D-4596-B93D-93811C2DA666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69205A2-5583-44CD-AF5B-A3B999FD04E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9E83BC8C-311B-434D-A36D-A62A32429C6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51408" y="1676400"/>
            <a:ext cx="825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Para o ião hidrogénio, a equação de </a:t>
            </a:r>
            <a:r>
              <a:rPr lang="pt-PT" sz="2400" dirty="0" err="1">
                <a:cs typeface="Arial" pitchFamily="34" charset="0"/>
              </a:rPr>
              <a:t>Nernst</a:t>
            </a:r>
            <a:r>
              <a:rPr lang="pt-PT" sz="2400" dirty="0">
                <a:cs typeface="Arial" pitchFamily="34" charset="0"/>
              </a:rPr>
              <a:t> é</a:t>
            </a:r>
          </a:p>
        </p:txBody>
      </p:sp>
      <p:graphicFrame>
        <p:nvGraphicFramePr>
          <p:cNvPr id="1105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293888"/>
              </p:ext>
            </p:extLst>
          </p:nvPr>
        </p:nvGraphicFramePr>
        <p:xfrm>
          <a:off x="2514600" y="2319366"/>
          <a:ext cx="3419288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8" name="Equação" r:id="rId3" imgW="1523880" imgH="253800" progId="">
                  <p:embed/>
                </p:oleObj>
              </mc:Choice>
              <mc:Fallback>
                <p:oleObj name="Equação" r:id="rId3" imgW="1523880" imgH="253800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319366"/>
                        <a:ext cx="3419288" cy="5540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51408" y="2981025"/>
            <a:ext cx="8259192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O elétrodo que mergulha na solução é o de platina coberta de esponja de platina que tem a propriedade de adsorver o hidrogénio gasoso que se faz borbulhar à sua superfície. A platina atua apenas como transporte inerte de eletrões.</a:t>
            </a:r>
          </a:p>
          <a:p>
            <a:pPr indent="177800" algn="just"/>
            <a:endParaRPr lang="pt-PT" sz="1050" dirty="0">
              <a:cs typeface="Arial" pitchFamily="34" charset="0"/>
            </a:endParaRPr>
          </a:p>
          <a:p>
            <a:pPr indent="177800" algn="just"/>
            <a:r>
              <a:rPr lang="pt-PT" sz="2400" dirty="0">
                <a:cs typeface="Arial" pitchFamily="34" charset="0"/>
              </a:rPr>
              <a:t>Considere-se a associação de dois sistemas idênticos sendo um deles o de referência, (H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) = 1 e pH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 = 1, de modo a formar uma pilha.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1408" y="694685"/>
            <a:ext cx="8763000" cy="827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2800" b="1" dirty="0">
                <a:solidFill>
                  <a:schemeClr val="tx2"/>
                </a:solidFill>
              </a:rPr>
              <a:t>O conceito de pH</a:t>
            </a:r>
          </a:p>
          <a:p>
            <a:pPr algn="l" fontAlgn="base">
              <a:spcAft>
                <a:spcPct val="0"/>
              </a:spcAft>
            </a:pPr>
            <a:r>
              <a:rPr lang="pt-PT" altLang="pt-PT" sz="2800" b="1" dirty="0">
                <a:solidFill>
                  <a:schemeClr val="tx2"/>
                </a:solidFill>
              </a:rPr>
              <a:t>Significado físico do pH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2C0CD02-4E59-41D5-9B23-ADDB963790B5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5CDFDB7-E906-4A56-A3FB-360030796FD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F9AEB70D-A668-4144-86E4-D403383C5CF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81000" y="771143"/>
            <a:ext cx="812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Considerando a pressão do hidrogénio de 1 </a:t>
            </a:r>
            <a:r>
              <a:rPr lang="pt-PT" sz="2400" dirty="0" err="1">
                <a:cs typeface="Arial" pitchFamily="34" charset="0"/>
              </a:rPr>
              <a:t>atm</a:t>
            </a:r>
            <a:r>
              <a:rPr lang="pt-PT" sz="2400" dirty="0">
                <a:cs typeface="Arial" pitchFamily="34" charset="0"/>
              </a:rPr>
              <a:t>, a </a:t>
            </a:r>
            <a:r>
              <a:rPr lang="pt-PT" sz="2400" dirty="0" err="1">
                <a:cs typeface="Arial" pitchFamily="34" charset="0"/>
              </a:rPr>
              <a:t>f.e.m</a:t>
            </a:r>
            <a:r>
              <a:rPr lang="pt-PT" sz="2400" dirty="0">
                <a:cs typeface="Arial" pitchFamily="34" charset="0"/>
              </a:rPr>
              <a:t>. da pilha escreve-se</a:t>
            </a:r>
          </a:p>
        </p:txBody>
      </p:sp>
      <p:graphicFrame>
        <p:nvGraphicFramePr>
          <p:cNvPr id="1116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432783"/>
              </p:ext>
            </p:extLst>
          </p:nvPr>
        </p:nvGraphicFramePr>
        <p:xfrm>
          <a:off x="1547019" y="1804920"/>
          <a:ext cx="60499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0" name="Equação" r:id="rId3" imgW="2743200" imgH="279400" progId="">
                  <p:embed/>
                </p:oleObj>
              </mc:Choice>
              <mc:Fallback>
                <p:oleObj name="Equação" r:id="rId3" imgW="2743200" imgH="27940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019" y="1804920"/>
                        <a:ext cx="60499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ângulo 3"/>
          <p:cNvSpPr/>
          <p:nvPr/>
        </p:nvSpPr>
        <p:spPr>
          <a:xfrm>
            <a:off x="511200" y="2678123"/>
            <a:ext cx="812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portanto</a:t>
            </a:r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266953"/>
              </p:ext>
            </p:extLst>
          </p:nvPr>
        </p:nvGraphicFramePr>
        <p:xfrm>
          <a:off x="3505200" y="3139788"/>
          <a:ext cx="1652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1" name="Equação" r:id="rId5" imgW="749300" imgH="419100" progId="">
                  <p:embed/>
                </p:oleObj>
              </mc:Choice>
              <mc:Fallback>
                <p:oleObj name="Equação" r:id="rId5" imgW="749300" imgH="41910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139788"/>
                        <a:ext cx="165258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ângulo 5"/>
          <p:cNvSpPr/>
          <p:nvPr/>
        </p:nvSpPr>
        <p:spPr>
          <a:xfrm>
            <a:off x="511200" y="4662527"/>
            <a:ext cx="812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O pH é pois, a menos de uma constante, um potencial, o potencial de hidrogénio. A constante é o valor de E</a:t>
            </a:r>
            <a:r>
              <a:rPr lang="pt-PT" sz="2400" baseline="30000" dirty="0">
                <a:cs typeface="Arial" pitchFamily="34" charset="0"/>
              </a:rPr>
              <a:t>0</a:t>
            </a:r>
            <a:r>
              <a:rPr lang="pt-PT" sz="2400" dirty="0">
                <a:cs typeface="Arial" pitchFamily="34" charset="0"/>
              </a:rPr>
              <a:t> que se considera igual a zero.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23F9C18-1376-412F-9527-7B6687058104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4D7A831C-E7F9-4F74-90E4-934E3ED80DA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4" name="Conexão reta 13">
              <a:extLst>
                <a:ext uri="{FF2B5EF4-FFF2-40B4-BE49-F238E27FC236}">
                  <a16:creationId xmlns:a16="http://schemas.microsoft.com/office/drawing/2014/main" id="{FA925CB9-A249-47FD-8C5F-9F482FEC78A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432" y="2209800"/>
            <a:ext cx="3276600" cy="3824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480034" y="1188918"/>
            <a:ext cx="812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177800" algn="just"/>
            <a:r>
              <a:rPr lang="pt-PT" sz="2400" dirty="0">
                <a:cs typeface="Arial" pitchFamily="34" charset="0"/>
              </a:rPr>
              <a:t>O elétrodo de hidrogénio não é utilizado na prática, utiliza-se como referência o elétrodo saturado de calomelanos (ESC)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065633" y="2133600"/>
            <a:ext cx="4536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pt-PT" sz="2400" dirty="0">
                <a:cs typeface="Arial" pitchFamily="34" charset="0"/>
              </a:rPr>
              <a:t>Baseado na redução de Hg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Cl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 a Hg em soluções aquosas saturadas com </a:t>
            </a:r>
            <a:r>
              <a:rPr lang="pt-PT" sz="2400" dirty="0" err="1">
                <a:cs typeface="Arial" pitchFamily="34" charset="0"/>
              </a:rPr>
              <a:t>KCl</a:t>
            </a:r>
            <a:r>
              <a:rPr lang="pt-PT" sz="2400" dirty="0">
                <a:cs typeface="Arial" pitchFamily="34" charset="0"/>
              </a:rPr>
              <a:t>:</a:t>
            </a:r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44375" t="36000" r="20239" b="44000"/>
          <a:stretch/>
        </p:blipFill>
        <p:spPr bwMode="auto">
          <a:xfrm>
            <a:off x="4051732" y="3429000"/>
            <a:ext cx="4536000" cy="160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318104"/>
            <a:ext cx="8763000" cy="556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endParaRPr lang="pt-PT" altLang="pt-PT" sz="3200" b="1" dirty="0">
              <a:solidFill>
                <a:schemeClr val="bg1"/>
              </a:solidFill>
              <a:latin typeface="+mn-lt"/>
            </a:endParaRPr>
          </a:p>
          <a:p>
            <a:pPr indent="82550" algn="l" fontAlgn="base">
              <a:spcAft>
                <a:spcPct val="0"/>
              </a:spcAft>
            </a:pPr>
            <a:r>
              <a:rPr lang="pt-PT" altLang="pt-PT" sz="3200" b="1" dirty="0">
                <a:solidFill>
                  <a:schemeClr val="tx2"/>
                </a:solidFill>
                <a:latin typeface="+mn-lt"/>
              </a:rPr>
              <a:t>Determinação do pH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220B515-E8BF-4AD0-BF95-1E65B0056838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977CF9FC-D794-4730-AE15-FF4E5FD24B4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2C15ABB0-16C8-4E97-B345-B7C1F762644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81000" y="882770"/>
            <a:ext cx="812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355600" algn="just"/>
            <a:r>
              <a:rPr lang="pt-PT" dirty="0">
                <a:cs typeface="Arial" pitchFamily="34" charset="0"/>
              </a:rPr>
              <a:t>No que diz respeito ao elétrodo de medida utiliza-se o elétrodo de vidro. Este é constituído por um bolbo de uma membrana muito fina de um vidro especial permeável aos protões e contém uma solução 0,1 M de </a:t>
            </a:r>
            <a:r>
              <a:rPr lang="pt-PT" dirty="0" err="1">
                <a:cs typeface="Arial" pitchFamily="34" charset="0"/>
              </a:rPr>
              <a:t>HCl</a:t>
            </a:r>
            <a:r>
              <a:rPr lang="pt-PT" dirty="0">
                <a:cs typeface="Arial" pitchFamily="34" charset="0"/>
              </a:rPr>
              <a:t>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A diferença de potencial estabelecida através desta membrana é proporcional ao pH da solução na qual o elétrodo mergulha.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O conjunto de medida será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algn="ctr"/>
            <a:r>
              <a:rPr lang="pt-PT" dirty="0" err="1">
                <a:cs typeface="Arial" pitchFamily="34" charset="0"/>
              </a:rPr>
              <a:t>Ag</a:t>
            </a:r>
            <a:r>
              <a:rPr lang="pt-PT" dirty="0">
                <a:cs typeface="Arial" pitchFamily="34" charset="0"/>
              </a:rPr>
              <a:t>, </a:t>
            </a:r>
            <a:r>
              <a:rPr lang="pt-PT" dirty="0" err="1">
                <a:cs typeface="Arial" pitchFamily="34" charset="0"/>
              </a:rPr>
              <a:t>AgCl</a:t>
            </a:r>
            <a:r>
              <a:rPr lang="pt-PT" dirty="0">
                <a:cs typeface="Arial" pitchFamily="34" charset="0"/>
              </a:rPr>
              <a:t> </a:t>
            </a:r>
            <a:r>
              <a:rPr lang="pt-PT" dirty="0" err="1">
                <a:cs typeface="Arial" pitchFamily="34" charset="0"/>
              </a:rPr>
              <a:t>HCl</a:t>
            </a:r>
            <a:r>
              <a:rPr lang="pt-PT" dirty="0">
                <a:cs typeface="Arial" pitchFamily="34" charset="0"/>
              </a:rPr>
              <a:t> (0,1 M)|vidro | solução || elétrodo de referência</a:t>
            </a:r>
          </a:p>
          <a:p>
            <a:pPr marL="0" lvl="1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O potencial do elétrodo de vidro é dada por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indent="177800" algn="ctr"/>
            <a:r>
              <a:rPr lang="pt-PT" dirty="0">
                <a:cs typeface="Arial" pitchFamily="34" charset="0"/>
              </a:rPr>
              <a:t>E = 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– 0,059 pH</a:t>
            </a:r>
          </a:p>
          <a:p>
            <a:pPr marL="0" lvl="1" indent="177800" algn="ctr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não é constante, depende das condições físicas do vidro.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A </a:t>
            </a:r>
            <a:r>
              <a:rPr lang="pt-PT" dirty="0" err="1">
                <a:cs typeface="Arial" pitchFamily="34" charset="0"/>
              </a:rPr>
              <a:t>f.e.m</a:t>
            </a:r>
            <a:r>
              <a:rPr lang="pt-PT" dirty="0">
                <a:cs typeface="Arial" pitchFamily="34" charset="0"/>
              </a:rPr>
              <a:t>. do conjunto de medida não é rigorosamente</a:t>
            </a:r>
          </a:p>
          <a:p>
            <a:pPr marL="0" lvl="1" indent="355600" algn="just"/>
            <a:endParaRPr lang="pt-PT" dirty="0">
              <a:cs typeface="Arial" pitchFamily="34" charset="0"/>
            </a:endParaRPr>
          </a:p>
          <a:p>
            <a:pPr marL="0" lvl="1" indent="177800" algn="ctr"/>
            <a:r>
              <a:rPr lang="pt-PT" dirty="0">
                <a:cs typeface="Arial" pitchFamily="34" charset="0"/>
              </a:rPr>
              <a:t>E =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vidro</a:t>
            </a:r>
            <a:r>
              <a:rPr lang="pt-PT" dirty="0">
                <a:cs typeface="Arial" pitchFamily="34" charset="0"/>
              </a:rPr>
              <a:t> –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ref</a:t>
            </a:r>
            <a:endParaRPr lang="pt-PT" baseline="-25000" dirty="0">
              <a:cs typeface="Arial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DC533FB-3B8F-4989-99BD-1DE9AD544F3A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BD6BF652-C648-4473-9909-C54A2EB10C4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0A8982CE-6160-4C5D-B63F-17ACB110A38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2338" y="740454"/>
            <a:ext cx="8121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355600" algn="just"/>
            <a:r>
              <a:rPr lang="pt-PT" dirty="0">
                <a:cs typeface="Arial" pitchFamily="34" charset="0"/>
              </a:rPr>
              <a:t>Há potenciais de junção líquida nos pontos de contato da ponte salina com os eletrólitos dos dois elementos que têm de ser eliminados com a aferição do instrumento de medida.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Estes potenciais de contato são corrigidos obrigando o aparelho a indicar o valor de pH correspondente à solução tampão a utilizar.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Considerando a </a:t>
            </a:r>
            <a:r>
              <a:rPr lang="pt-PT" dirty="0" err="1">
                <a:cs typeface="Arial" pitchFamily="34" charset="0"/>
              </a:rPr>
              <a:t>f.e.m</a:t>
            </a:r>
            <a:r>
              <a:rPr lang="pt-PT" dirty="0">
                <a:cs typeface="Arial" pitchFamily="34" charset="0"/>
              </a:rPr>
              <a:t>. </a:t>
            </a:r>
            <a:r>
              <a:rPr lang="pt-PT" dirty="0" err="1">
                <a:cs typeface="Arial" pitchFamily="34" charset="0"/>
              </a:rPr>
              <a:t>E</a:t>
            </a:r>
            <a:r>
              <a:rPr lang="pt-PT" baseline="-25000" dirty="0" err="1">
                <a:cs typeface="Arial" pitchFamily="34" charset="0"/>
              </a:rPr>
              <a:t>p</a:t>
            </a:r>
            <a:r>
              <a:rPr lang="pt-PT" dirty="0">
                <a:cs typeface="Arial" pitchFamily="34" charset="0"/>
              </a:rPr>
              <a:t> na aferição com o padrão e E</a:t>
            </a:r>
            <a:r>
              <a:rPr lang="pt-PT" baseline="-25000" dirty="0">
                <a:cs typeface="Arial" pitchFamily="34" charset="0"/>
              </a:rPr>
              <a:t>x</a:t>
            </a:r>
            <a:r>
              <a:rPr lang="pt-PT" dirty="0">
                <a:cs typeface="Arial" pitchFamily="34" charset="0"/>
              </a:rPr>
              <a:t> na medida da solução desconhecida tem-se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indent="355600" algn="just"/>
            <a:r>
              <a:rPr lang="pt-PT" dirty="0">
                <a:cs typeface="Arial" pitchFamily="34" charset="0"/>
              </a:rPr>
              <a:t>Donde</a:t>
            </a:r>
          </a:p>
          <a:p>
            <a:pPr marL="0" lvl="1" indent="177800" algn="just"/>
            <a:endParaRPr lang="pt-PT" dirty="0">
              <a:cs typeface="Arial" pitchFamily="34" charset="0"/>
            </a:endParaRPr>
          </a:p>
          <a:p>
            <a:pPr marL="0" lvl="1" algn="just"/>
            <a:r>
              <a:rPr lang="pt-PT" dirty="0">
                <a:cs typeface="Arial" pitchFamily="34" charset="0"/>
              </a:rPr>
              <a:t>valor independente de E</a:t>
            </a:r>
            <a:r>
              <a:rPr lang="pt-PT" baseline="30000" dirty="0">
                <a:cs typeface="Arial" pitchFamily="34" charset="0"/>
              </a:rPr>
              <a:t>0</a:t>
            </a:r>
            <a:r>
              <a:rPr lang="pt-PT" dirty="0">
                <a:cs typeface="Arial" pitchFamily="34" charset="0"/>
              </a:rPr>
              <a:t> mas que depende do pH convencionado para o padrão. </a:t>
            </a:r>
          </a:p>
        </p:txBody>
      </p:sp>
      <p:graphicFrame>
        <p:nvGraphicFramePr>
          <p:cNvPr id="1136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847121"/>
              </p:ext>
            </p:extLst>
          </p:nvPr>
        </p:nvGraphicFramePr>
        <p:xfrm>
          <a:off x="2162967" y="3352800"/>
          <a:ext cx="48180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2" name="Equação" r:id="rId3" imgW="2184400" imgH="241300" progId="">
                  <p:embed/>
                </p:oleObj>
              </mc:Choice>
              <mc:Fallback>
                <p:oleObj name="Equação" r:id="rId3" imgW="2184400" imgH="24130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967" y="3352800"/>
                        <a:ext cx="4818063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581385"/>
              </p:ext>
            </p:extLst>
          </p:nvPr>
        </p:nvGraphicFramePr>
        <p:xfrm>
          <a:off x="3278187" y="4953000"/>
          <a:ext cx="2587625" cy="862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3" name="Equação" r:id="rId5" imgW="1282700" imgH="431800" progId="">
                  <p:embed/>
                </p:oleObj>
              </mc:Choice>
              <mc:Fallback>
                <p:oleObj name="Equação" r:id="rId5" imgW="1282700" imgH="43180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187" y="4953000"/>
                        <a:ext cx="2587625" cy="8625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Agrupar 4">
            <a:extLst>
              <a:ext uri="{FF2B5EF4-FFF2-40B4-BE49-F238E27FC236}">
                <a16:creationId xmlns:a16="http://schemas.microsoft.com/office/drawing/2014/main" id="{BADD6355-2B0A-41C5-B2C5-9EB75EBFABE5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63CCFCA0-41CB-4EFD-B58E-93ADC41E143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399BAEB2-2F7B-4FFC-9C0D-C745BA907A7A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54965" y="706348"/>
            <a:ext cx="812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Os aparelhos medidores de pH transformam as diferenças de potencial em valores absolutos de pH.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Devido a incertezas nos coeficientes de atividade e nos potenciais de contato, os valores de pH lidos correspondem a valores de pH operacionais.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pt-PT" sz="2000" dirty="0">
                <a:cs typeface="Arial" pitchFamily="34" charset="0"/>
              </a:rPr>
              <a:t>A diferença entre estes e os verdadeiros valores de pH diferem da ordem dos décimos de pH.</a:t>
            </a:r>
          </a:p>
        </p:txBody>
      </p:sp>
      <p:grpSp>
        <p:nvGrpSpPr>
          <p:cNvPr id="3" name="Grupo 4"/>
          <p:cNvGrpSpPr/>
          <p:nvPr/>
        </p:nvGrpSpPr>
        <p:grpSpPr>
          <a:xfrm>
            <a:off x="3086100" y="2938461"/>
            <a:ext cx="2057400" cy="3829051"/>
            <a:chOff x="914400" y="2819400"/>
            <a:chExt cx="2057400" cy="3829051"/>
          </a:xfrm>
        </p:grpSpPr>
        <p:pic>
          <p:nvPicPr>
            <p:cNvPr id="123906" name="Picture 2" descr="http://www.dec.ufcg.edu.br/saneamento/Image293.gif"/>
            <p:cNvPicPr>
              <a:picLocks noChangeAspect="1" noChangeArrowheads="1"/>
            </p:cNvPicPr>
            <p:nvPr/>
          </p:nvPicPr>
          <p:blipFill>
            <a:blip r:embed="rId2" cstate="print"/>
            <a:srcRect r="54622"/>
            <a:stretch>
              <a:fillRect/>
            </a:stretch>
          </p:blipFill>
          <p:spPr bwMode="auto">
            <a:xfrm>
              <a:off x="914400" y="2819400"/>
              <a:ext cx="2057400" cy="3829051"/>
            </a:xfrm>
            <a:prstGeom prst="rect">
              <a:avLst/>
            </a:prstGeom>
            <a:noFill/>
          </p:spPr>
        </p:pic>
        <p:sp>
          <p:nvSpPr>
            <p:cNvPr id="4" name="Rectângulo 3"/>
            <p:cNvSpPr/>
            <p:nvPr/>
          </p:nvSpPr>
          <p:spPr>
            <a:xfrm>
              <a:off x="990600" y="6400800"/>
              <a:ext cx="685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" name="Grupo 8"/>
          <p:cNvGrpSpPr/>
          <p:nvPr/>
        </p:nvGrpSpPr>
        <p:grpSpPr>
          <a:xfrm>
            <a:off x="5486400" y="2953117"/>
            <a:ext cx="1866900" cy="3705225"/>
            <a:chOff x="5486400" y="2895600"/>
            <a:chExt cx="1866900" cy="3705225"/>
          </a:xfrm>
        </p:grpSpPr>
        <p:pic>
          <p:nvPicPr>
            <p:cNvPr id="123908" name="Picture 4" descr="http://s3.amazonaws.com/magoo/ABAAABs1EAI-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86400" y="2895600"/>
              <a:ext cx="1866900" cy="3705225"/>
            </a:xfrm>
            <a:prstGeom prst="rect">
              <a:avLst/>
            </a:prstGeom>
            <a:noFill/>
          </p:spPr>
        </p:pic>
        <p:sp>
          <p:nvSpPr>
            <p:cNvPr id="8" name="Rectângulo 7"/>
            <p:cNvSpPr/>
            <p:nvPr/>
          </p:nvSpPr>
          <p:spPr>
            <a:xfrm>
              <a:off x="5486400" y="6248400"/>
              <a:ext cx="685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CB3C552-A428-4AB2-A61D-0B9E956C372D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776F4BDB-CF27-4FED-AC4A-B67D1C909F8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1" name="Conexão reta 10">
              <a:extLst>
                <a:ext uri="{FF2B5EF4-FFF2-40B4-BE49-F238E27FC236}">
                  <a16:creationId xmlns:a16="http://schemas.microsoft.com/office/drawing/2014/main" id="{91867734-F01C-4E0A-8E8F-BBE57777D52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2226" name="Picture 2" descr="http://www.dec.ufcg.edu.br/saneamento/Image29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50" y="1323975"/>
            <a:ext cx="4533900" cy="4210051"/>
          </a:xfrm>
          <a:prstGeom prst="rect">
            <a:avLst/>
          </a:prstGeom>
          <a:noFill/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892F1A74-57C4-414A-9968-5EA7176086DE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5A06BE03-D306-45E2-BE9F-995A8755CC5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786ED2A4-B1F0-47EB-9ED6-58B6271A9D5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A9263F-7996-4DE0-8340-DA5B7F00338C}" type="slidenum">
              <a:rPr lang="pt-PT" altLang="en-US" smtClean="0"/>
              <a:pPr/>
              <a:t>41</a:t>
            </a:fld>
            <a:endParaRPr lang="pt-PT" alt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24000"/>
            <a:ext cx="8229600" cy="2590800"/>
          </a:xfrm>
        </p:spPr>
        <p:txBody>
          <a:bodyPr>
            <a:noAutofit/>
          </a:bodyPr>
          <a:lstStyle/>
          <a:p>
            <a:pPr marL="0" indent="273050" algn="just" eaLnBrk="1" hangingPunct="1">
              <a:buClr>
                <a:schemeClr val="tx2"/>
              </a:buClr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Como se realiza uma titulação potenciométrica?</a:t>
            </a:r>
          </a:p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Adiciona-se a </a:t>
            </a:r>
            <a:r>
              <a:rPr lang="pt-PT" sz="2400" i="1" dirty="0">
                <a:cs typeface="Arial" panose="020B0604020202020204" pitchFamily="34" charset="0"/>
              </a:rPr>
              <a:t>solução titulante</a:t>
            </a:r>
            <a:r>
              <a:rPr lang="pt-PT" sz="2400" dirty="0">
                <a:cs typeface="Arial" panose="020B0604020202020204" pitchFamily="34" charset="0"/>
              </a:rPr>
              <a:t> contida numa bureta a uma </a:t>
            </a:r>
            <a:r>
              <a:rPr lang="pt-PT" sz="2400" i="1" dirty="0">
                <a:cs typeface="Arial" panose="020B0604020202020204" pitchFamily="34" charset="0"/>
              </a:rPr>
              <a:t>solução titulada</a:t>
            </a:r>
            <a:r>
              <a:rPr lang="pt-PT" sz="2400" dirty="0">
                <a:cs typeface="Arial" panose="020B0604020202020204" pitchFamily="34" charset="0"/>
              </a:rPr>
              <a:t> contida num  copo.</a:t>
            </a:r>
          </a:p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O volume da solução titulada tem de ser rigorosamente medido e o titulante vai sendo adicionado a pouco e pouco até se atingir o ponto de equivalência.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pt-PT" sz="2400" dirty="0"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850" y="736908"/>
            <a:ext cx="84963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pt-PT" altLang="pt-PT" sz="3200" b="1" dirty="0">
                <a:solidFill>
                  <a:schemeClr val="tx2"/>
                </a:solidFill>
              </a:rPr>
              <a:t>Titulação Potenciométrica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F4CDC9B-7B28-4613-BB94-83A4A5325FC6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A3C63354-F019-43EE-BD9F-7F2C5807660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E71CB818-9CE3-478A-AA9D-2DDF2DE49099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2F11A0-13CF-4D9C-8B4B-00A7DEB32C5E}" type="slidenum">
              <a:rPr lang="pt-PT" altLang="en-US" smtClean="0"/>
              <a:pPr/>
              <a:t>42</a:t>
            </a:fld>
            <a:endParaRPr lang="pt-PT" altLang="en-US"/>
          </a:p>
        </p:txBody>
      </p:sp>
      <p:pic>
        <p:nvPicPr>
          <p:cNvPr id="9219" name="Picture 4" descr="D2E52FEC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2699147" y="1350169"/>
            <a:ext cx="3745706" cy="503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718344"/>
            <a:ext cx="48387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pt-PT" altLang="pt-PT" sz="3200" b="1" dirty="0">
                <a:solidFill>
                  <a:schemeClr val="tx2"/>
                </a:solidFill>
              </a:rPr>
              <a:t>Titulação Potenciométrica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4A479F5-5361-447D-95A0-24C32717E661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A3F7CEF1-D026-4D4C-9C25-4EF130300D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36890B7A-4EC3-4D68-8D15-16351B879FC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F73061-97A0-4EC6-8C13-5D7AD6A7F3DA}" type="slidenum">
              <a:rPr lang="pt-PT" altLang="en-US" smtClean="0"/>
              <a:pPr/>
              <a:t>43</a:t>
            </a:fld>
            <a:endParaRPr lang="pt-PT" alt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338" y="1824023"/>
            <a:ext cx="8121600" cy="2443177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O pH do ponto de equivalência é sete.</a:t>
            </a:r>
          </a:p>
          <a:p>
            <a:pPr algn="just" eaLnBrk="1" hangingPunct="1">
              <a:defRPr/>
            </a:pPr>
            <a:r>
              <a:rPr lang="pt-PT" sz="2400" dirty="0">
                <a:cs typeface="Arial" panose="020B0604020202020204" pitchFamily="34" charset="0"/>
              </a:rPr>
              <a:t>A variação do pH é de tal maneira acentuada que a adição de uma ou duas gotas de titulante é suficiente para provocar a alteração de cor de um indicador. Permite identificar o ponto final da titulação com um indicador cuja zona de viragem não inclua o pH do ponto de equivalência.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0500" y="381000"/>
            <a:ext cx="87630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endParaRPr lang="pt-PT" altLang="pt-PT" sz="3200" b="1" dirty="0">
              <a:solidFill>
                <a:schemeClr val="tx2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82338" y="757223"/>
            <a:ext cx="8121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273050" algn="just">
              <a:buClr>
                <a:schemeClr val="tx2"/>
              </a:buClr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Curvas de titulação e seleção o indicador</a:t>
            </a:r>
          </a:p>
          <a:p>
            <a:pPr marL="0" indent="268288" algn="just">
              <a:buClr>
                <a:schemeClr val="tx2"/>
              </a:buClr>
              <a:buNone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Titulação ácido forte – base forte</a:t>
            </a:r>
            <a:endParaRPr lang="pt-PT" dirty="0">
              <a:cs typeface="Arial" panose="020B0604020202020204" pitchFamily="34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7A81A90-05B4-49B9-9A0E-64034A2B1601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F39A1C24-6304-40D4-9279-DF5B2A75409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6048F2EA-F10C-4298-AA31-C103F26DFE76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158E0E-EADF-4432-B238-9DA67CDA07A8}" type="slidenum">
              <a:rPr lang="pt-PT" altLang="en-US" smtClean="0"/>
              <a:pPr/>
              <a:t>44</a:t>
            </a:fld>
            <a:endParaRPr lang="pt-PT" altLang="en-US"/>
          </a:p>
        </p:txBody>
      </p:sp>
      <p:pic>
        <p:nvPicPr>
          <p:cNvPr id="19459" name="Picture 4" descr="B65A63E1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575469" y="1220788"/>
            <a:ext cx="7993062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6813E628-A8C8-4D2B-901D-F1B4DC438A87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1F161E06-41E2-42EA-8DCB-41C3DE5725C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A787AABC-82C5-431A-BDB3-1AF46E766DA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2F8CBA3C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1444013" y="2979565"/>
            <a:ext cx="6255974" cy="353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ED4BE1-CE30-4B52-AB5F-D68AE2E6BDA6}" type="slidenum">
              <a:rPr lang="pt-PT" altLang="en-US" smtClean="0"/>
              <a:pPr/>
              <a:t>45</a:t>
            </a:fld>
            <a:endParaRPr lang="pt-PT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121600" cy="1836565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pt-PT" sz="2000" dirty="0">
                <a:cs typeface="Arial" panose="020B0604020202020204" pitchFamily="34" charset="0"/>
              </a:rPr>
              <a:t>O pH do ponto de equivalência é maior que sete</a:t>
            </a:r>
          </a:p>
          <a:p>
            <a:pPr algn="just" eaLnBrk="1" hangingPunct="1">
              <a:defRPr/>
            </a:pPr>
            <a:r>
              <a:rPr lang="pt-PT" sz="2000" dirty="0">
                <a:cs typeface="Arial" panose="020B0604020202020204" pitchFamily="34" charset="0"/>
              </a:rPr>
              <a:t>Não se pode utilizar um indicador com zona de viragem de valores de pH inferiores</a:t>
            </a:r>
          </a:p>
          <a:p>
            <a:pPr algn="just" eaLnBrk="1" hangingPunct="1">
              <a:defRPr/>
            </a:pPr>
            <a:r>
              <a:rPr lang="pt-PT" sz="2000" dirty="0">
                <a:cs typeface="Arial" panose="020B0604020202020204" pitchFamily="34" charset="0"/>
              </a:rPr>
              <a:t>Deve usar-se indicador com zona de viragem de valores próximos do pH do ponto de equivalência (fenolftaleína pH 8,3-10,0)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031" y="673681"/>
            <a:ext cx="8121600" cy="569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268288" algn="just">
              <a:buClr>
                <a:schemeClr val="tx2"/>
              </a:buClr>
              <a:buNone/>
              <a:defRPr/>
            </a:pPr>
            <a:r>
              <a:rPr lang="pt-PT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Titulação ácido fraco – base forte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A7724E5-2C31-4A3A-AEBF-9D460A8FE25F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2321FE0-9178-45BA-9872-F63CD8ACF81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2B1A3AAA-C845-4600-A79D-8806B195297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0FD56D3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 l="70" b="2354"/>
          <a:stretch>
            <a:fillRect/>
          </a:stretch>
        </p:blipFill>
        <p:spPr bwMode="auto">
          <a:xfrm>
            <a:off x="1346800" y="2962714"/>
            <a:ext cx="6167438" cy="341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BBF3E3-2EA4-4969-AFCC-4C0933496052}" type="slidenum">
              <a:rPr lang="pt-PT" altLang="en-US" smtClean="0"/>
              <a:pPr/>
              <a:t>46</a:t>
            </a:fld>
            <a:endParaRPr lang="pt-PT" alt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501" y="1232526"/>
            <a:ext cx="7920037" cy="17301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pt-PT" sz="2000" dirty="0">
                <a:cs typeface="Arial" panose="020B0604020202020204" pitchFamily="34" charset="0"/>
              </a:rPr>
              <a:t>O pH do ponto de equivalência é inferior a sete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pt-PT" sz="2000" dirty="0">
                <a:cs typeface="Arial" panose="020B0604020202020204" pitchFamily="34" charset="0"/>
              </a:rPr>
              <a:t>Não se pode utilizar um indicador com zona de viragem de valores de pH superiores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pt-PT" sz="2000" dirty="0">
                <a:cs typeface="Arial" panose="020B0604020202020204" pitchFamily="34" charset="0"/>
              </a:rPr>
              <a:t>Deve usar-se indicador com zona de viragem de valores próximos do pH do ponto de equivalência (alaranjado de metilo pH 3,1-4,4)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" y="700414"/>
            <a:ext cx="8121600" cy="569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268288" algn="just">
              <a:buClr>
                <a:schemeClr val="tx2"/>
              </a:buClr>
              <a:buNone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Titulação ácido forte – base fraca</a:t>
            </a:r>
            <a:endParaRPr lang="pt-PT" dirty="0">
              <a:cs typeface="Arial" panose="020B0604020202020204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BF861A8-1157-4B57-83F5-6F1238F4AB99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1FD59629-DF52-48B4-8353-B4EC8DE75C1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0E1E0E90-1880-49A7-9958-6B51C7B9FF1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288E9E-544E-42C1-9316-B1C5066C6487}" type="slidenum">
              <a:rPr lang="pt-PT" altLang="en-US" smtClean="0"/>
              <a:pPr/>
              <a:t>47</a:t>
            </a:fld>
            <a:endParaRPr lang="pt-PT" alt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200" y="1600200"/>
            <a:ext cx="8121600" cy="3124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Método da 1ª derivada</a:t>
            </a:r>
          </a:p>
          <a:p>
            <a:pPr marL="363538" indent="-188913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pt-PT" sz="2400" dirty="0">
                <a:cs typeface="Arial" panose="020B0604020202020204" pitchFamily="34" charset="0"/>
              </a:rPr>
              <a:t>Calcula-se: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cs typeface="Arial" panose="020B0604020202020204" pitchFamily="34" charset="0"/>
              </a:rPr>
              <a:t>-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pH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b="1" dirty="0">
                <a:cs typeface="Arial" panose="020B0604020202020204" pitchFamily="34" charset="0"/>
              </a:rPr>
              <a:t>-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endParaRPr lang="pt-PT" sz="2400" dirty="0">
              <a:cs typeface="Arial" panose="020B0604020202020204" pitchFamily="34" charset="0"/>
            </a:endParaRP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dirty="0">
                <a:cs typeface="Arial" panose="020B0604020202020204" pitchFamily="34" charset="0"/>
              </a:rPr>
              <a:t>- Traça-se o gráfico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pH/ </a:t>
            </a:r>
            <a:r>
              <a:rPr lang="el-GR" sz="2400" b="1" dirty="0">
                <a:cs typeface="Arial" panose="020B0604020202020204" pitchFamily="34" charset="0"/>
              </a:rPr>
              <a:t>Δ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r>
              <a:rPr lang="pt-PT" sz="2400" dirty="0">
                <a:cs typeface="Arial" panose="020B0604020202020204" pitchFamily="34" charset="0"/>
              </a:rPr>
              <a:t> vs </a:t>
            </a:r>
            <a:r>
              <a:rPr lang="pt-PT" sz="2400" b="1" dirty="0">
                <a:cs typeface="Arial" panose="020B0604020202020204" pitchFamily="34" charset="0"/>
              </a:rPr>
              <a:t>V</a:t>
            </a:r>
            <a:r>
              <a:rPr lang="pt-PT" sz="2400" dirty="0">
                <a:cs typeface="Arial" panose="020B0604020202020204" pitchFamily="34" charset="0"/>
              </a:rPr>
              <a:t> médio do intervalo considerado</a:t>
            </a:r>
          </a:p>
          <a:p>
            <a:pPr marL="0" indent="363538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PT" sz="2400" dirty="0">
                <a:cs typeface="Arial" panose="020B0604020202020204" pitchFamily="34" charset="0"/>
              </a:rPr>
              <a:t>- Máximo indica o volume de titulante correspondente ao ponto de equivalência</a:t>
            </a:r>
            <a:endParaRPr lang="el-GR" sz="2400" dirty="0">
              <a:cs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619918"/>
            <a:ext cx="8121600" cy="909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t-PT" sz="2400" b="1" dirty="0">
                <a:solidFill>
                  <a:schemeClr val="tx2"/>
                </a:solidFill>
                <a:cs typeface="Arial" panose="020B0604020202020204" pitchFamily="34" charset="0"/>
              </a:rPr>
              <a:t>Traçada a curva de titulação potenciométrica como se localiza o ponto de equivalência?</a:t>
            </a:r>
            <a:endParaRPr lang="pt-PT" dirty="0">
              <a:cs typeface="Arial" panose="020B0604020202020204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D271E50-4046-4265-9FBB-A2EDF8CAFED0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606705C4-3E32-48EB-A7B8-8E109A71B4F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7D81A2D6-8AE1-4F40-B6F8-ED6EC03CEA9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48</a:t>
            </a:fld>
            <a:endParaRPr lang="en-US"/>
          </a:p>
        </p:txBody>
      </p:sp>
      <p:grpSp>
        <p:nvGrpSpPr>
          <p:cNvPr id="11" name="Grupo 10"/>
          <p:cNvGrpSpPr/>
          <p:nvPr/>
        </p:nvGrpSpPr>
        <p:grpSpPr>
          <a:xfrm>
            <a:off x="1614488" y="885825"/>
            <a:ext cx="5915025" cy="5086350"/>
            <a:chOff x="1614487" y="885825"/>
            <a:chExt cx="5915025" cy="5086350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487" y="885825"/>
              <a:ext cx="5915025" cy="5086350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 rot="16200000">
              <a:off x="6774187" y="3143482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∆pH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 rot="16200000">
              <a:off x="1670566" y="2777609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pH</a:t>
              </a: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F812ACD-343F-48A1-B801-6CC58C8B4B1F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4D4B3CEA-2AB8-44B7-AC81-0D851FAF474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63C9C385-D1F5-456D-9441-28013E92043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74630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49</a:t>
            </a:fld>
            <a:endParaRPr lang="en-US"/>
          </a:p>
        </p:txBody>
      </p:sp>
      <p:grpSp>
        <p:nvGrpSpPr>
          <p:cNvPr id="8" name="Grupo 7"/>
          <p:cNvGrpSpPr/>
          <p:nvPr/>
        </p:nvGrpSpPr>
        <p:grpSpPr>
          <a:xfrm>
            <a:off x="1723653" y="1912349"/>
            <a:ext cx="5696693" cy="4352738"/>
            <a:chOff x="2105025" y="1666875"/>
            <a:chExt cx="4933950" cy="352425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5025" y="1666875"/>
              <a:ext cx="4933950" cy="3524250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 rot="16200000">
              <a:off x="1873154" y="3059166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pH</a:t>
              </a:r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66802" y="732361"/>
            <a:ext cx="8121600" cy="114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pt-PT" sz="2400" dirty="0">
                <a:cs typeface="Arial" panose="020B0604020202020204" pitchFamily="34" charset="0"/>
              </a:rPr>
              <a:t>Fazendo a segunda derivada, a curva obtida corta, no eixo das abcissas, o volume que corresponde ao ponto de equivalência da titulação.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0664BA7F-30FB-4C48-8EF1-84471909A11E}"/>
              </a:ext>
            </a:extLst>
          </p:cNvPr>
          <p:cNvGrpSpPr/>
          <p:nvPr/>
        </p:nvGrpSpPr>
        <p:grpSpPr>
          <a:xfrm>
            <a:off x="152400" y="254792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F67F8CCB-54CE-4A6D-BF78-D75A86B2005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58A1C5A6-3935-45CE-8336-FAA88FB8F92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81073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3300</Words>
  <Application>Microsoft Office PowerPoint</Application>
  <PresentationFormat>Apresentação no Ecrã (4:3)</PresentationFormat>
  <Paragraphs>352</Paragraphs>
  <Slides>49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49</vt:i4>
      </vt:variant>
    </vt:vector>
  </HeadingPairs>
  <TitlesOfParts>
    <vt:vector size="56" baseType="lpstr">
      <vt:lpstr>Arial</vt:lpstr>
      <vt:lpstr>Calibri</vt:lpstr>
      <vt:lpstr>Monotype Sorts</vt:lpstr>
      <vt:lpstr>Times New Roman</vt:lpstr>
      <vt:lpstr>Wingdings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CTeSP  Qualidade Alimentar</dc:title>
  <dc:creator>Valentim Nunes</dc:creator>
  <cp:lastModifiedBy>Valentim Nunes</cp:lastModifiedBy>
  <cp:revision>84</cp:revision>
  <dcterms:modified xsi:type="dcterms:W3CDTF">2022-03-04T11:27:15Z</dcterms:modified>
</cp:coreProperties>
</file>