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3" r:id="rId3"/>
    <p:sldId id="265" r:id="rId4"/>
    <p:sldId id="264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7" r:id="rId15"/>
    <p:sldId id="276" r:id="rId16"/>
    <p:sldId id="278" r:id="rId17"/>
    <p:sldId id="279" r:id="rId18"/>
    <p:sldId id="280" r:id="rId19"/>
    <p:sldId id="281" r:id="rId20"/>
    <p:sldId id="282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2F137-291A-4D6F-9AE4-FED09BE205E0}" type="datetimeFigureOut">
              <a:rPr lang="pt-PT" smtClean="0"/>
              <a:t>24/02/2022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14BEB-7DBB-479A-A79B-5F72B78DE2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931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C839-3CE5-4D45-A5D0-81B0287B70F9}" type="datetimeFigureOut">
              <a:rPr lang="pt-PT" smtClean="0"/>
              <a:t>24/02/2022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27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CCCA50-CDD9-4CC8-81C4-546665CE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17D725-8F4F-4B73-8530-2D40822A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07433D-8787-4C81-97F2-FECD0017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A3A7E-356F-4208-9925-D979F2A01587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9558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C839-3CE5-4D45-A5D0-81B0287B70F9}" type="datetimeFigureOut">
              <a:rPr lang="pt-PT" smtClean="0"/>
              <a:t>24/02/2022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11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r="51031"/>
          <a:stretch/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33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Análises Químicas I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754144" y="4226827"/>
            <a:ext cx="7409468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Volumetria de Precipitação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Valentim M B Nunes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6082903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Fevereiro,2022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24656" y="3669492"/>
            <a:ext cx="8207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PT" altLang="en-US" sz="2400" b="1" dirty="0" err="1">
                <a:latin typeface="Arial" panose="020B0604020202020204" pitchFamily="34" charset="0"/>
                <a:cs typeface="Times New Roman" panose="02020603050405020304" pitchFamily="18" charset="0"/>
              </a:rPr>
              <a:t>CTeSP</a:t>
            </a:r>
            <a:r>
              <a:rPr lang="pt-PT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Análises Laboratoriais </a:t>
            </a:r>
            <a:endParaRPr lang="pt-PT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Marcador de Posição do Número do Diapositivo 3">
            <a:extLst>
              <a:ext uri="{FF2B5EF4-FFF2-40B4-BE49-F238E27FC236}">
                <a16:creationId xmlns:a16="http://schemas.microsoft.com/office/drawing/2014/main" id="{DDD2DB60-87B5-4755-9132-26BCFB0A1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097CCF-4107-4128-A909-7A95809066D5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6D7A184-AB44-41DB-9972-5D6C07E93746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978D982-D2BF-48D2-AD24-678A77EE627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60906361-B9F0-4F3D-B894-FDB501BFE1D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E3E41B37-E211-402C-8259-17038F217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66"/>
          <a:stretch/>
        </p:blipFill>
        <p:spPr>
          <a:xfrm>
            <a:off x="414776" y="979450"/>
            <a:ext cx="8100574" cy="376071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F45A3B2-1AE1-447A-B13F-EBD8F35C3BB1}"/>
              </a:ext>
            </a:extLst>
          </p:cNvPr>
          <p:cNvSpPr/>
          <p:nvPr/>
        </p:nvSpPr>
        <p:spPr>
          <a:xfrm>
            <a:off x="4817686" y="3429000"/>
            <a:ext cx="3280528" cy="933253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C602066E-F86B-43C7-9A44-F15DC6902F01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B134F964-6A7D-4B5C-9871-9E65D750F92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9F471714-48C0-4FEE-B497-E6662AB6A5B2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 Box 8">
            <a:extLst>
              <a:ext uri="{FF2B5EF4-FFF2-40B4-BE49-F238E27FC236}">
                <a16:creationId xmlns:a16="http://schemas.microsoft.com/office/drawing/2014/main" id="{F2584C96-E455-4D2F-9334-55EC2A860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70010"/>
            <a:ext cx="5040313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400" dirty="0">
                <a:latin typeface="Calibri" panose="020F0502020204030204" pitchFamily="34" charset="0"/>
              </a:rPr>
              <a:t>Os equilíbrios ácido - base são exemplos de </a:t>
            </a:r>
            <a:r>
              <a:rPr lang="pt-PT" altLang="pt-PT" sz="2400" u="sng" dirty="0">
                <a:latin typeface="Calibri" panose="020F0502020204030204" pitchFamily="34" charset="0"/>
              </a:rPr>
              <a:t>equilíbrio homogéneo</a:t>
            </a:r>
            <a:r>
              <a:rPr lang="pt-PT" altLang="pt-PT" sz="2400" dirty="0">
                <a:latin typeface="Calibri" panose="020F0502020204030204" pitchFamily="34" charset="0"/>
              </a:rPr>
              <a:t> (ocorrem numa única fase). O equilíbrio de solubilidade é um exemplo de </a:t>
            </a:r>
            <a:r>
              <a:rPr lang="pt-PT" altLang="pt-PT" sz="2400" u="sng" dirty="0">
                <a:latin typeface="Calibri" panose="020F0502020204030204" pitchFamily="34" charset="0"/>
              </a:rPr>
              <a:t>equilíbrio heterogéneo</a:t>
            </a:r>
            <a:r>
              <a:rPr lang="pt-PT" altLang="pt-PT" sz="2400" dirty="0">
                <a:latin typeface="Calibri" panose="020F0502020204030204" pitchFamily="34" charset="0"/>
              </a:rPr>
              <a:t>, que envolve a dissolução e precipitação de sais pouco solúveis.</a:t>
            </a:r>
          </a:p>
        </p:txBody>
      </p:sp>
      <p:pic>
        <p:nvPicPr>
          <p:cNvPr id="7" name="Picture 16" descr="Imagem 021">
            <a:extLst>
              <a:ext uri="{FF2B5EF4-FFF2-40B4-BE49-F238E27FC236}">
                <a16:creationId xmlns:a16="http://schemas.microsoft.com/office/drawing/2014/main" id="{086D407A-DF3A-480B-8950-9B4C1EC10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7" t="1945" r="2481" b="5879"/>
          <a:stretch>
            <a:fillRect/>
          </a:stretch>
        </p:blipFill>
        <p:spPr bwMode="auto">
          <a:xfrm>
            <a:off x="5455089" y="613853"/>
            <a:ext cx="2128021" cy="267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22">
            <a:extLst>
              <a:ext uri="{FF2B5EF4-FFF2-40B4-BE49-F238E27FC236}">
                <a16:creationId xmlns:a16="http://schemas.microsoft.com/office/drawing/2014/main" id="{CEFE33B3-4FA7-43B2-A709-F0F447C09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99" y="3347718"/>
            <a:ext cx="83534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400" dirty="0">
                <a:latin typeface="Calibri" panose="020F0502020204030204" pitchFamily="34" charset="0"/>
              </a:rPr>
              <a:t>Considere-se uma solução saturada de cloreto de prata em contacto com </a:t>
            </a:r>
            <a:r>
              <a:rPr lang="pt-PT" altLang="pt-PT" sz="2400" dirty="0" err="1">
                <a:latin typeface="Calibri" panose="020F0502020204030204" pitchFamily="34" charset="0"/>
              </a:rPr>
              <a:t>AgCl</a:t>
            </a:r>
            <a:r>
              <a:rPr lang="pt-PT" altLang="pt-PT" sz="2400" dirty="0">
                <a:latin typeface="Calibri" panose="020F0502020204030204" pitchFamily="34" charset="0"/>
              </a:rPr>
              <a:t>(s)</a:t>
            </a:r>
          </a:p>
        </p:txBody>
      </p:sp>
      <p:sp>
        <p:nvSpPr>
          <p:cNvPr id="9" name="Text Box 23">
            <a:extLst>
              <a:ext uri="{FF2B5EF4-FFF2-40B4-BE49-F238E27FC236}">
                <a16:creationId xmlns:a16="http://schemas.microsoft.com/office/drawing/2014/main" id="{F2EFA4F7-DF21-4AF5-9EA9-C5143FB7A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601" y="4343089"/>
            <a:ext cx="4032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400" dirty="0" err="1">
                <a:latin typeface="Calibri" panose="020F0502020204030204" pitchFamily="34" charset="0"/>
              </a:rPr>
              <a:t>AgCl</a:t>
            </a:r>
            <a:r>
              <a:rPr lang="pt-PT" altLang="pt-PT" sz="2400" dirty="0">
                <a:latin typeface="Calibri" panose="020F0502020204030204" pitchFamily="34" charset="0"/>
              </a:rPr>
              <a:t>(s) </a:t>
            </a:r>
            <a:r>
              <a:rPr lang="pt-PT" altLang="pt-PT" sz="2400" dirty="0">
                <a:latin typeface="Calibri" panose="020F0502020204030204" pitchFamily="34" charset="0"/>
                <a:sym typeface="Symbol" panose="05050102010706020507" pitchFamily="18" charset="2"/>
              </a:rPr>
              <a:t> </a:t>
            </a:r>
            <a:r>
              <a:rPr lang="pt-PT" altLang="pt-PT" sz="2400" dirty="0" err="1">
                <a:latin typeface="Calibri" panose="020F0502020204030204" pitchFamily="34" charset="0"/>
                <a:sym typeface="Symbol" panose="05050102010706020507" pitchFamily="18" charset="2"/>
              </a:rPr>
              <a:t>Ag</a:t>
            </a:r>
            <a:r>
              <a:rPr lang="pt-PT" altLang="pt-PT" sz="2400" baseline="30000" dirty="0">
                <a:latin typeface="Calibri" panose="020F0502020204030204" pitchFamily="34" charset="0"/>
                <a:sym typeface="Symbol" panose="05050102010706020507" pitchFamily="18" charset="2"/>
              </a:rPr>
              <a:t>+</a:t>
            </a:r>
            <a:r>
              <a:rPr lang="pt-PT" altLang="pt-PT" sz="2400" dirty="0">
                <a:latin typeface="Calibri" panose="020F0502020204030204" pitchFamily="34" charset="0"/>
                <a:sym typeface="Symbol" panose="05050102010706020507" pitchFamily="18" charset="2"/>
              </a:rPr>
              <a:t>(</a:t>
            </a:r>
            <a:r>
              <a:rPr lang="pt-PT" altLang="pt-PT" sz="2400" dirty="0" err="1">
                <a:latin typeface="Calibri" panose="020F0502020204030204" pitchFamily="34" charset="0"/>
                <a:sym typeface="Symbol" panose="05050102010706020507" pitchFamily="18" charset="2"/>
              </a:rPr>
              <a:t>aq</a:t>
            </a:r>
            <a:r>
              <a:rPr lang="pt-PT" altLang="pt-PT" sz="2400" dirty="0">
                <a:latin typeface="Calibri" panose="020F0502020204030204" pitchFamily="34" charset="0"/>
                <a:sym typeface="Symbol" panose="05050102010706020507" pitchFamily="18" charset="2"/>
              </a:rPr>
              <a:t>) + Cl</a:t>
            </a:r>
            <a:r>
              <a:rPr lang="pt-PT" altLang="pt-PT" sz="2400" baseline="30000" dirty="0">
                <a:latin typeface="Calibri" panose="020F0502020204030204" pitchFamily="34" charset="0"/>
                <a:sym typeface="Symbol" panose="05050102010706020507" pitchFamily="18" charset="2"/>
              </a:rPr>
              <a:t>-</a:t>
            </a:r>
            <a:r>
              <a:rPr lang="pt-PT" altLang="pt-PT" sz="2400" dirty="0">
                <a:latin typeface="Calibri" panose="020F0502020204030204" pitchFamily="34" charset="0"/>
                <a:sym typeface="Symbol" panose="05050102010706020507" pitchFamily="18" charset="2"/>
              </a:rPr>
              <a:t>(</a:t>
            </a:r>
            <a:r>
              <a:rPr lang="pt-PT" altLang="pt-PT" sz="2400" dirty="0" err="1">
                <a:latin typeface="Calibri" panose="020F0502020204030204" pitchFamily="34" charset="0"/>
                <a:sym typeface="Symbol" panose="05050102010706020507" pitchFamily="18" charset="2"/>
              </a:rPr>
              <a:t>aq</a:t>
            </a:r>
            <a:r>
              <a:rPr lang="pt-PT" altLang="pt-PT" sz="2400" dirty="0">
                <a:latin typeface="Calibri" panose="020F0502020204030204" pitchFamily="34" charset="0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10" name="Line 24">
            <a:extLst>
              <a:ext uri="{FF2B5EF4-FFF2-40B4-BE49-F238E27FC236}">
                <a16:creationId xmlns:a16="http://schemas.microsoft.com/office/drawing/2014/main" id="{8A50D3C2-366A-44B3-B097-401D3A6FAC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45996" y="4782638"/>
            <a:ext cx="884271" cy="36439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1" name="AutoShape 26">
            <a:extLst>
              <a:ext uri="{FF2B5EF4-FFF2-40B4-BE49-F238E27FC236}">
                <a16:creationId xmlns:a16="http://schemas.microsoft.com/office/drawing/2014/main" id="{19108C5C-89AD-4154-AC4C-4FC7BC716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120" y="4978905"/>
            <a:ext cx="305880" cy="692616"/>
          </a:xfrm>
          <a:prstGeom prst="downArrow">
            <a:avLst>
              <a:gd name="adj1" fmla="val 50000"/>
              <a:gd name="adj2" fmla="val 6581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pt-PT"/>
          </a:p>
        </p:txBody>
      </p:sp>
      <p:graphicFrame>
        <p:nvGraphicFramePr>
          <p:cNvPr id="12" name="Object 27">
            <a:extLst>
              <a:ext uri="{FF2B5EF4-FFF2-40B4-BE49-F238E27FC236}">
                <a16:creationId xmlns:a16="http://schemas.microsoft.com/office/drawing/2014/main" id="{E4B19A7F-9D3D-4D93-9551-1A29AB3156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329512"/>
              </p:ext>
            </p:extLst>
          </p:nvPr>
        </p:nvGraphicFramePr>
        <p:xfrm>
          <a:off x="2886301" y="5847272"/>
          <a:ext cx="325755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ção" r:id="rId4" imgW="1040948" imgH="253890" progId="Equation.3">
                  <p:embed/>
                </p:oleObj>
              </mc:Choice>
              <mc:Fallback>
                <p:oleObj name="Equação" r:id="rId4" imgW="1040948" imgH="253890" progId="Equation.3">
                  <p:embed/>
                  <p:pic>
                    <p:nvPicPr>
                      <p:cNvPr id="11" name="Object 27">
                        <a:extLst>
                          <a:ext uri="{FF2B5EF4-FFF2-40B4-BE49-F238E27FC236}">
                            <a16:creationId xmlns:a16="http://schemas.microsoft.com/office/drawing/2014/main" id="{F34B33D8-6C55-428E-8CD7-647971B024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6301" y="5847272"/>
                        <a:ext cx="3257550" cy="7937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25">
            <a:extLst>
              <a:ext uri="{FF2B5EF4-FFF2-40B4-BE49-F238E27FC236}">
                <a16:creationId xmlns:a16="http://schemas.microsoft.com/office/drawing/2014/main" id="{A4608243-784F-43B5-A6F8-171E77A03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164" y="5038569"/>
            <a:ext cx="266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400" dirty="0">
                <a:latin typeface="Calibri" panose="020F0502020204030204" pitchFamily="34" charset="0"/>
              </a:rPr>
              <a:t>Fase condensada</a:t>
            </a:r>
          </a:p>
        </p:txBody>
      </p:sp>
    </p:spTree>
    <p:extLst>
      <p:ext uri="{BB962C8B-B14F-4D97-AF65-F5344CB8AC3E}">
        <p14:creationId xmlns:p14="http://schemas.microsoft.com/office/powerpoint/2010/main" val="361620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50FC20-387B-4497-947F-0CBE51C99B85}"/>
              </a:ext>
            </a:extLst>
          </p:cNvPr>
          <p:cNvSpPr txBox="1">
            <a:spLocks noChangeArrowheads="1"/>
          </p:cNvSpPr>
          <p:nvPr/>
        </p:nvSpPr>
        <p:spPr>
          <a:xfrm>
            <a:off x="414775" y="579841"/>
            <a:ext cx="4799798" cy="5762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PT" altLang="pt-PT" sz="3200" kern="0" dirty="0"/>
              <a:t>Volumetria por precipitação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C68CF2A-BE40-401B-8288-86482E1731F2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C05CFB80-E64E-4EB9-8622-309B54BCA46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53F207C4-0583-45A4-AC7A-39FFD96083B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96C3356-CA2C-42E4-9C40-DAECA094965F}"/>
              </a:ext>
            </a:extLst>
          </p:cNvPr>
          <p:cNvSpPr txBox="1"/>
          <p:nvPr/>
        </p:nvSpPr>
        <p:spPr>
          <a:xfrm>
            <a:off x="414775" y="1233097"/>
            <a:ext cx="8267311" cy="5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A volumetria de precipitação é baseada em reações que geram compostos de baixa solubilidade.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Velocidade de formação de muitos precipitados limita o uso de reagentes que podem ser usados nas titulações de precipitação e ainda </a:t>
            </a:r>
            <a:r>
              <a:rPr lang="pt-PT" altLang="pt-PT" sz="2400" dirty="0">
                <a:cs typeface="Arial" panose="020B0604020202020204" pitchFamily="34" charset="0"/>
              </a:rPr>
              <a:t>poderão ocorrer fenómenos secundários como a adsorção de iões presentes na solução pelo precipitado formado.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cs typeface="Arial" panose="020B0604020202020204" pitchFamily="34" charset="0"/>
              </a:rPr>
              <a:t>Uma reação de precipitação pode ser utilizada num método volumétrico, para tal deve ser praticamente completa (e com estequiometria bem definida), deve ser rápida e deve existir um método adequado para detetar o ponto de equivalência.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cs typeface="Arial" panose="020B0604020202020204" pitchFamily="34" charset="0"/>
              </a:rPr>
              <a:t>Número limitado de exemplos de aplicação prática das titulações por precipitação. </a:t>
            </a:r>
            <a:r>
              <a:rPr lang="pt-PT" sz="2400" dirty="0"/>
              <a:t>Reagente mais utilizado é o nitrato de prata: AgNO</a:t>
            </a:r>
            <a:r>
              <a:rPr lang="pt-PT" sz="2400" baseline="-25000" dirty="0"/>
              <a:t>3</a:t>
            </a:r>
            <a:r>
              <a:rPr lang="pt-PT" sz="240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194075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BA7F0CD-66B2-4FF2-8ADA-118FF0FDBF22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E284EFB7-C45D-4F55-985B-33A1DCFB6BF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339695CE-AEC7-4D52-B604-A98BF800539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2">
            <a:extLst>
              <a:ext uri="{FF2B5EF4-FFF2-40B4-BE49-F238E27FC236}">
                <a16:creationId xmlns:a16="http://schemas.microsoft.com/office/drawing/2014/main" id="{135B5BDD-E8F2-4355-8B31-E8B1C00FB4AB}"/>
              </a:ext>
            </a:extLst>
          </p:cNvPr>
          <p:cNvSpPr txBox="1">
            <a:spLocks noChangeArrowheads="1"/>
          </p:cNvSpPr>
          <p:nvPr/>
        </p:nvSpPr>
        <p:spPr>
          <a:xfrm>
            <a:off x="414776" y="579841"/>
            <a:ext cx="5978427" cy="5762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PT" altLang="pt-PT" sz="3200" kern="0" dirty="0"/>
              <a:t>Deteção do ponto de equivalência</a:t>
            </a:r>
          </a:p>
        </p:txBody>
      </p:sp>
      <p:sp>
        <p:nvSpPr>
          <p:cNvPr id="8" name="Rectângulo 2">
            <a:extLst>
              <a:ext uri="{FF2B5EF4-FFF2-40B4-BE49-F238E27FC236}">
                <a16:creationId xmlns:a16="http://schemas.microsoft.com/office/drawing/2014/main" id="{29E838E9-EC4C-4EE0-A89A-84DAF27A9BCE}"/>
              </a:ext>
            </a:extLst>
          </p:cNvPr>
          <p:cNvSpPr/>
          <p:nvPr/>
        </p:nvSpPr>
        <p:spPr>
          <a:xfrm flipH="1">
            <a:off x="414776" y="1462308"/>
            <a:ext cx="8121650" cy="39333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método potenciométrico pode ser usado para determinar experimentalmente curvas de titulação.</a:t>
            </a:r>
            <a:endParaRPr lang="pt-PT" sz="105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Podem ser usadas titulações </a:t>
            </a:r>
            <a:r>
              <a:rPr lang="pt-PT" sz="2400" dirty="0" err="1">
                <a:cs typeface="Arial" pitchFamily="34" charset="0"/>
              </a:rPr>
              <a:t>condutimétricas</a:t>
            </a:r>
            <a:r>
              <a:rPr lang="pt-PT" sz="2400" dirty="0">
                <a:cs typeface="Arial" pitchFamily="34" charset="0"/>
              </a:rPr>
              <a:t> pois na reação de precipitação os iões constituintes do precipitado vão deixar de contribuir para a condutividade da solução.</a:t>
            </a:r>
            <a:endParaRPr lang="pt-PT" sz="105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uso de indicadores v</a:t>
            </a:r>
            <a:r>
              <a:rPr lang="pt-PT" sz="2400" dirty="0"/>
              <a:t>isuais ou químicos que causam mudança de cor próximo do ponto de equivalência e que  </a:t>
            </a:r>
            <a:r>
              <a:rPr lang="pt-PT" sz="2400" dirty="0">
                <a:cs typeface="Arial" pitchFamily="34" charset="0"/>
              </a:rPr>
              <a:t> correspondem aos três métodos que ilustram os vários mecanismos de atuação dos indicadores: Métodos de </a:t>
            </a:r>
            <a:r>
              <a:rPr lang="pt-PT" sz="2400" b="1" dirty="0" err="1">
                <a:cs typeface="Arial" pitchFamily="34" charset="0"/>
              </a:rPr>
              <a:t>Mohr</a:t>
            </a:r>
            <a:r>
              <a:rPr lang="pt-PT" sz="2400" dirty="0">
                <a:cs typeface="Arial" pitchFamily="34" charset="0"/>
              </a:rPr>
              <a:t>, </a:t>
            </a:r>
            <a:r>
              <a:rPr lang="pt-PT" sz="2400" b="1" dirty="0" err="1">
                <a:cs typeface="Arial" pitchFamily="34" charset="0"/>
              </a:rPr>
              <a:t>Volhard</a:t>
            </a:r>
            <a:r>
              <a:rPr lang="pt-PT" sz="2400" dirty="0">
                <a:cs typeface="Arial" pitchFamily="34" charset="0"/>
              </a:rPr>
              <a:t> e </a:t>
            </a:r>
            <a:r>
              <a:rPr lang="pt-PT" sz="2400" b="1" dirty="0" err="1">
                <a:cs typeface="Arial" pitchFamily="34" charset="0"/>
              </a:rPr>
              <a:t>Fajans</a:t>
            </a:r>
            <a:r>
              <a:rPr lang="pt-PT" sz="2400" dirty="0">
                <a:cs typeface="Arial" pitchFamily="34" charset="0"/>
              </a:rPr>
              <a:t> para o doseamento de halogenetos.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11459DC-BD07-4F50-B16F-FB50AFEF232B}"/>
              </a:ext>
            </a:extLst>
          </p:cNvPr>
          <p:cNvSpPr txBox="1"/>
          <p:nvPr/>
        </p:nvSpPr>
        <p:spPr>
          <a:xfrm>
            <a:off x="3115559" y="5440286"/>
            <a:ext cx="2238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i="1" dirty="0"/>
              <a:t>(Cl </a:t>
            </a:r>
            <a:r>
              <a:rPr lang="pt-PT" sz="2800" i="1" baseline="30000" dirty="0"/>
              <a:t>-</a:t>
            </a:r>
            <a:r>
              <a:rPr lang="pt-PT" sz="2800" i="1" dirty="0"/>
              <a:t> , Br </a:t>
            </a:r>
            <a:r>
              <a:rPr lang="pt-PT" sz="2800" i="1" baseline="30000" dirty="0"/>
              <a:t>- </a:t>
            </a:r>
            <a:r>
              <a:rPr lang="pt-PT" sz="2800" i="1" dirty="0"/>
              <a:t>, I </a:t>
            </a:r>
            <a:r>
              <a:rPr lang="pt-PT" sz="2800" i="1" baseline="30000" dirty="0"/>
              <a:t>-</a:t>
            </a:r>
            <a:r>
              <a:rPr lang="pt-PT" sz="2800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5409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6FE960D0-4CFF-44EC-B47D-5BD89804D503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052B522D-6E0D-41B4-8F52-67DD2F0C86C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51AE17FA-4F81-4E68-8D50-F52D229348BC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0550E3-5286-4F02-A9BB-B432A0C7C641}"/>
              </a:ext>
            </a:extLst>
          </p:cNvPr>
          <p:cNvSpPr txBox="1"/>
          <p:nvPr/>
        </p:nvSpPr>
        <p:spPr>
          <a:xfrm>
            <a:off x="377070" y="1198468"/>
            <a:ext cx="8125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Vamos considerar a titulação de 50 </a:t>
            </a:r>
            <a:r>
              <a:rPr lang="pt-PT" dirty="0" err="1"/>
              <a:t>mL</a:t>
            </a:r>
            <a:r>
              <a:rPr lang="pt-PT" dirty="0"/>
              <a:t> de uma solução de </a:t>
            </a:r>
            <a:r>
              <a:rPr lang="pt-PT" dirty="0" err="1"/>
              <a:t>NaCl</a:t>
            </a:r>
            <a:r>
              <a:rPr lang="pt-PT" dirty="0"/>
              <a:t> 0.05 mol.L</a:t>
            </a:r>
            <a:r>
              <a:rPr lang="pt-PT" baseline="30000" dirty="0"/>
              <a:t>-1 </a:t>
            </a:r>
            <a:r>
              <a:rPr lang="pt-PT" dirty="0"/>
              <a:t>com AgNO</a:t>
            </a:r>
            <a:r>
              <a:rPr lang="pt-PT" baseline="-25000" dirty="0"/>
              <a:t>3</a:t>
            </a:r>
            <a:r>
              <a:rPr lang="pt-PT" dirty="0"/>
              <a:t> 0.1 mol.L</a:t>
            </a:r>
            <a:r>
              <a:rPr lang="pt-PT" baseline="30000" dirty="0"/>
              <a:t>-1 </a:t>
            </a:r>
            <a:r>
              <a:rPr lang="pt-PT" dirty="0"/>
              <a:t>. (</a:t>
            </a:r>
            <a:r>
              <a:rPr lang="pt-PT" dirty="0" err="1"/>
              <a:t>AgCl</a:t>
            </a:r>
            <a:r>
              <a:rPr lang="pt-PT" dirty="0"/>
              <a:t>: </a:t>
            </a:r>
            <a:r>
              <a:rPr lang="pt-PT" dirty="0" err="1"/>
              <a:t>K</a:t>
            </a:r>
            <a:r>
              <a:rPr lang="pt-PT" baseline="-25000" dirty="0" err="1"/>
              <a:t>ps</a:t>
            </a:r>
            <a:r>
              <a:rPr lang="pt-PT" dirty="0"/>
              <a:t> = 1.82 </a:t>
            </a:r>
            <a:r>
              <a:rPr lang="pt-PT" dirty="0">
                <a:sym typeface="Symbol" panose="05050102010706020507" pitchFamily="18" charset="2"/>
              </a:rPr>
              <a:t> </a:t>
            </a:r>
            <a:r>
              <a:rPr lang="pt-PT" dirty="0"/>
              <a:t>10</a:t>
            </a:r>
            <a:r>
              <a:rPr lang="pt-PT" baseline="30000" dirty="0"/>
              <a:t>-10</a:t>
            </a:r>
            <a:r>
              <a:rPr lang="pt-PT" dirty="0"/>
              <a:t>)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FE7CC6-06B0-4A51-8D7F-E8FFD5352B66}"/>
              </a:ext>
            </a:extLst>
          </p:cNvPr>
          <p:cNvSpPr txBox="1"/>
          <p:nvPr/>
        </p:nvSpPr>
        <p:spPr>
          <a:xfrm>
            <a:off x="2587658" y="1961778"/>
            <a:ext cx="29553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 err="1"/>
              <a:t>Ag</a:t>
            </a:r>
            <a:r>
              <a:rPr lang="pt-PT" baseline="30000" dirty="0"/>
              <a:t>+</a:t>
            </a:r>
            <a:r>
              <a:rPr lang="pt-PT" dirty="0"/>
              <a:t> (</a:t>
            </a:r>
            <a:r>
              <a:rPr lang="pt-PT" dirty="0" err="1"/>
              <a:t>aq</a:t>
            </a:r>
            <a:r>
              <a:rPr lang="pt-PT" dirty="0"/>
              <a:t>) + Cl</a:t>
            </a:r>
            <a:r>
              <a:rPr lang="pt-PT" baseline="30000" dirty="0"/>
              <a:t> - </a:t>
            </a:r>
            <a:r>
              <a:rPr lang="pt-PT" dirty="0"/>
              <a:t>(</a:t>
            </a:r>
            <a:r>
              <a:rPr lang="pt-PT" dirty="0" err="1"/>
              <a:t>aq</a:t>
            </a:r>
            <a:r>
              <a:rPr lang="pt-PT" dirty="0"/>
              <a:t>) ⇌ </a:t>
            </a:r>
            <a:r>
              <a:rPr lang="pt-PT" dirty="0" err="1"/>
              <a:t>AgCl</a:t>
            </a:r>
            <a:r>
              <a:rPr lang="pt-PT" dirty="0"/>
              <a:t>(s)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34BC594-E82E-44C8-B85A-443FE8C83CC0}"/>
              </a:ext>
            </a:extLst>
          </p:cNvPr>
          <p:cNvSpPr txBox="1"/>
          <p:nvPr/>
        </p:nvSpPr>
        <p:spPr>
          <a:xfrm>
            <a:off x="414776" y="2448089"/>
            <a:ext cx="80881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Antes do início da titulação a concentração de Cl</a:t>
            </a:r>
            <a:r>
              <a:rPr lang="pt-PT" baseline="30000" dirty="0"/>
              <a:t>-</a:t>
            </a:r>
            <a:r>
              <a:rPr lang="pt-PT" dirty="0"/>
              <a:t> é: </a:t>
            </a:r>
            <a:r>
              <a:rPr lang="pt-PT" dirty="0">
                <a:sym typeface="Symbol" panose="05050102010706020507" pitchFamily="18" charset="2"/>
              </a:rPr>
              <a:t>Cl</a:t>
            </a:r>
            <a:r>
              <a:rPr lang="pt-PT" baseline="30000" dirty="0">
                <a:sym typeface="Symbol" panose="05050102010706020507" pitchFamily="18" charset="2"/>
              </a:rPr>
              <a:t>-</a:t>
            </a:r>
            <a:r>
              <a:rPr lang="pt-PT" dirty="0">
                <a:sym typeface="Symbol" panose="05050102010706020507" pitchFamily="18" charset="2"/>
              </a:rPr>
              <a:t> = 0.05 mol.L</a:t>
            </a:r>
            <a:r>
              <a:rPr lang="pt-PT" baseline="30000" dirty="0">
                <a:sym typeface="Symbol" panose="05050102010706020507" pitchFamily="18" charset="2"/>
              </a:rPr>
              <a:t>-1</a:t>
            </a:r>
            <a:r>
              <a:rPr lang="pt-PT" dirty="0"/>
              <a:t> . A concentração de </a:t>
            </a:r>
            <a:r>
              <a:rPr lang="pt-PT" dirty="0" err="1"/>
              <a:t>Ag</a:t>
            </a:r>
            <a:r>
              <a:rPr lang="pt-PT" baseline="30000" dirty="0"/>
              <a:t>+</a:t>
            </a:r>
            <a:r>
              <a:rPr lang="pt-PT" dirty="0"/>
              <a:t> é nula.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560D8F7-06BE-485D-8314-D70BC5C9E951}"/>
              </a:ext>
            </a:extLst>
          </p:cNvPr>
          <p:cNvSpPr txBox="1"/>
          <p:nvPr/>
        </p:nvSpPr>
        <p:spPr>
          <a:xfrm>
            <a:off x="377070" y="619824"/>
            <a:ext cx="7027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Métodos de titulação com base no nitrato de prata.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6458D63-485D-4010-B1E8-524ED10F75E1}"/>
                  </a:ext>
                </a:extLst>
              </p:cNvPr>
              <p:cNvSpPr txBox="1"/>
              <p:nvPr/>
            </p:nvSpPr>
            <p:spPr>
              <a:xfrm>
                <a:off x="414776" y="3211399"/>
                <a:ext cx="7984503" cy="1496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PT" dirty="0"/>
                  <a:t>Antes de atingir o ponto de equivalência, por exemplo após adição de 10 </a:t>
                </a:r>
                <a:r>
                  <a:rPr lang="pt-PT" dirty="0" err="1"/>
                  <a:t>mL</a:t>
                </a:r>
                <a:r>
                  <a:rPr lang="pt-PT" dirty="0"/>
                  <a:t> de AgNO</a:t>
                </a:r>
                <a:r>
                  <a:rPr lang="pt-PT" baseline="-25000" dirty="0"/>
                  <a:t>3</a:t>
                </a:r>
                <a:r>
                  <a:rPr lang="pt-PT" dirty="0"/>
                  <a:t>:</a:t>
                </a:r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𝐶𝑙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𝑁𝑎𝐶𝑙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𝑖𝑛𝑖𝑐𝑖𝑎𝑙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𝐴𝑔𝑁𝑂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3,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𝑎𝑑𝑖𝑐𝑖𝑜𝑛𝑎𝑑𝑜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0.0025−0.001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0.06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=0.025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6458D63-485D-4010-B1E8-524ED10F7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3211399"/>
                <a:ext cx="7984503" cy="1496115"/>
              </a:xfrm>
              <a:prstGeom prst="rect">
                <a:avLst/>
              </a:prstGeom>
              <a:blipFill>
                <a:blip r:embed="rId2"/>
                <a:stretch>
                  <a:fillRect l="-611" t="-244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5C3BE15-8AB4-417C-97D9-F956B8458757}"/>
                  </a:ext>
                </a:extLst>
              </p:cNvPr>
              <p:cNvSpPr txBox="1"/>
              <p:nvPr/>
            </p:nvSpPr>
            <p:spPr>
              <a:xfrm>
                <a:off x="1284401" y="4824493"/>
                <a:ext cx="5788057" cy="667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𝑝𝑠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𝐶𝑙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≈7.28×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5C3BE15-8AB4-417C-97D9-F956B8458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401" y="4824493"/>
                <a:ext cx="5788057" cy="6677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7462874A-2E9E-45C0-81C4-84E14AA639D4}"/>
                  </a:ext>
                </a:extLst>
              </p:cNvPr>
              <p:cNvSpPr txBox="1"/>
              <p:nvPr/>
            </p:nvSpPr>
            <p:spPr>
              <a:xfrm>
                <a:off x="1857077" y="5755089"/>
                <a:ext cx="46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𝑝𝐴𝑔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7.28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−9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≈8.14</m:t>
                          </m:r>
                        </m:e>
                      </m:func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7462874A-2E9E-45C0-81C4-84E14AA63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077" y="5755089"/>
                <a:ext cx="4600281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151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8248F465-B486-4BFF-994D-8FB868559620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92A3CA4A-4D8A-4C72-8AF3-99B849C48C2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D638A82E-523E-4329-8FD7-276D9F621F79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8BB476F2-2A19-442A-BE4B-F79EB4A6ECDA}"/>
              </a:ext>
            </a:extLst>
          </p:cNvPr>
          <p:cNvSpPr txBox="1"/>
          <p:nvPr/>
        </p:nvSpPr>
        <p:spPr>
          <a:xfrm>
            <a:off x="414776" y="782425"/>
            <a:ext cx="8154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No ponto de equivalência, o volume total será aproximadamente 75 </a:t>
            </a:r>
            <a:r>
              <a:rPr lang="pt-PT" dirty="0" err="1"/>
              <a:t>mL</a:t>
            </a:r>
            <a:r>
              <a:rPr lang="pt-PT" dirty="0"/>
              <a:t>, e a concentração de </a:t>
            </a:r>
            <a:r>
              <a:rPr lang="pt-PT" dirty="0" err="1"/>
              <a:t>Ag</a:t>
            </a:r>
            <a:r>
              <a:rPr lang="pt-PT" baseline="30000" dirty="0"/>
              <a:t>+</a:t>
            </a:r>
            <a:r>
              <a:rPr lang="pt-PT" dirty="0"/>
              <a:t> igual à concentração de Cl</a:t>
            </a:r>
            <a:r>
              <a:rPr lang="pt-PT" baseline="30000" dirty="0"/>
              <a:t>-</a:t>
            </a:r>
            <a:r>
              <a:rPr lang="pt-PT" dirty="0"/>
              <a:t>, logo: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F850D5D-2F7F-40C0-9983-1D26FAD1A7D7}"/>
                  </a:ext>
                </a:extLst>
              </p:cNvPr>
              <p:cNvSpPr txBox="1"/>
              <p:nvPr/>
            </p:nvSpPr>
            <p:spPr>
              <a:xfrm>
                <a:off x="1668540" y="1510945"/>
                <a:ext cx="5241303" cy="427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𝑝𝑠</m:t>
                              </m:r>
                            </m:sub>
                          </m:sSub>
                        </m:e>
                      </m:rad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≈1.35×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F850D5D-2F7F-40C0-9983-1D26FAD1A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8540" y="1510945"/>
                <a:ext cx="5241303" cy="427874"/>
              </a:xfrm>
              <a:prstGeom prst="rect">
                <a:avLst/>
              </a:prstGeom>
              <a:blipFill>
                <a:blip r:embed="rId2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F2BE210-012A-4C79-81D0-B2CFA142A45F}"/>
                  </a:ext>
                </a:extLst>
              </p:cNvPr>
              <p:cNvSpPr txBox="1"/>
              <p:nvPr/>
            </p:nvSpPr>
            <p:spPr>
              <a:xfrm>
                <a:off x="1989050" y="2088062"/>
                <a:ext cx="46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𝑝𝐴𝑔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pt-PT" b="0" i="0" smtClean="0">
                              <a:latin typeface="Cambria Math" panose="02040503050406030204" pitchFamily="18" charset="0"/>
                            </a:rPr>
                            <m:t> 1.35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fName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≈4.87</m:t>
                          </m:r>
                        </m:e>
                      </m:func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F2BE210-012A-4C79-81D0-B2CFA142A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050" y="2088062"/>
                <a:ext cx="4600281" cy="369332"/>
              </a:xfrm>
              <a:prstGeom prst="rect">
                <a:avLst/>
              </a:prstGeom>
              <a:blipFill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>
            <a:extLst>
              <a:ext uri="{FF2B5EF4-FFF2-40B4-BE49-F238E27FC236}">
                <a16:creationId xmlns:a16="http://schemas.microsoft.com/office/drawing/2014/main" id="{E8A06D9D-5644-4B89-8320-7A7E8D632428}"/>
              </a:ext>
            </a:extLst>
          </p:cNvPr>
          <p:cNvSpPr txBox="1"/>
          <p:nvPr/>
        </p:nvSpPr>
        <p:spPr>
          <a:xfrm>
            <a:off x="414776" y="2768666"/>
            <a:ext cx="8154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Após o ponto de equivalência, por exemplo, após a adição de 26 </a:t>
            </a:r>
            <a:r>
              <a:rPr lang="pt-PT" dirty="0" err="1"/>
              <a:t>mL</a:t>
            </a:r>
            <a:r>
              <a:rPr lang="pt-PT" dirty="0"/>
              <a:t> de AgNO</a:t>
            </a:r>
            <a:r>
              <a:rPr lang="pt-PT" baseline="-25000" dirty="0"/>
              <a:t>3</a:t>
            </a:r>
            <a:r>
              <a:rPr lang="pt-PT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791898-45E3-48CF-8333-9B4A912539C6}"/>
                  </a:ext>
                </a:extLst>
              </p:cNvPr>
              <p:cNvSpPr txBox="1"/>
              <p:nvPr/>
            </p:nvSpPr>
            <p:spPr>
              <a:xfrm>
                <a:off x="414776" y="3387444"/>
                <a:ext cx="8154190" cy="665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𝐴𝑔𝑁𝑂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3, 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𝑎𝑑𝑖𝑐𝑖𝑜𝑛𝑎𝑑𝑜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𝑁𝑎𝐶𝑙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𝑖𝑛𝑖𝑐𝑖𝑎𝑙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0.0026−0.0025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0.076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pt-PT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1.32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791898-45E3-48CF-8333-9B4A91253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3387444"/>
                <a:ext cx="8154190" cy="665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FCF98ED-0E52-4B5D-8C87-7E92E45F3348}"/>
                  </a:ext>
                </a:extLst>
              </p:cNvPr>
              <p:cNvSpPr txBox="1"/>
              <p:nvPr/>
            </p:nvSpPr>
            <p:spPr>
              <a:xfrm>
                <a:off x="1866504" y="4293242"/>
                <a:ext cx="46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𝑝𝐴𝑔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1.32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≈2.88</m:t>
                          </m:r>
                        </m:e>
                      </m:func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FCF98ED-0E52-4B5D-8C87-7E92E45F33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504" y="4293242"/>
                <a:ext cx="4600281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226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785EB54C-951C-44CB-AACE-26BF8D288CC0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CA893B50-DE33-4A13-BCB5-B75CA79407D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65BC7AB5-B111-48AA-BB54-498B3589A15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19A50CA-A0F9-4643-A9A4-731053B57744}"/>
              </a:ext>
            </a:extLst>
          </p:cNvPr>
          <p:cNvSpPr txBox="1"/>
          <p:nvPr/>
        </p:nvSpPr>
        <p:spPr>
          <a:xfrm>
            <a:off x="339361" y="78544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Efeito da concentração do titulante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044A4F6-D283-4F1E-A398-B571A1FF2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601" y="1529698"/>
            <a:ext cx="4241950" cy="515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07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421D200-CFA0-48E1-BA5E-F8C0CF29DACB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BD473E1D-62AC-4436-B10F-AA44CD5793A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67049CCB-23FB-4499-AAEE-AE7E8CA57B36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31F614-D69C-4A5E-B0A5-CB8F999AA90D}"/>
              </a:ext>
            </a:extLst>
          </p:cNvPr>
          <p:cNvSpPr txBox="1"/>
          <p:nvPr/>
        </p:nvSpPr>
        <p:spPr>
          <a:xfrm>
            <a:off x="414776" y="73916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Efeito do valor de </a:t>
            </a:r>
            <a:r>
              <a:rPr lang="pt-PT" sz="2400" dirty="0" err="1">
                <a:solidFill>
                  <a:srgbClr val="7030A0"/>
                </a:solidFill>
              </a:rPr>
              <a:t>K</a:t>
            </a:r>
            <a:r>
              <a:rPr lang="pt-PT" sz="2400" baseline="-25000" dirty="0" err="1">
                <a:solidFill>
                  <a:srgbClr val="7030A0"/>
                </a:solidFill>
              </a:rPr>
              <a:t>ps</a:t>
            </a:r>
            <a:endParaRPr lang="pt-PT" sz="2400" baseline="-25000" dirty="0">
              <a:solidFill>
                <a:srgbClr val="7030A0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3B4D781-F5D7-463D-9C97-0448897F4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422" y="1200825"/>
            <a:ext cx="4003156" cy="522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760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50D7019-6018-4D2B-86B4-797A47E73C25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98F5F70C-143C-42C3-9CF2-110E1F25F43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851F0C3D-3F9A-406C-8F98-2F7CE2D8295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3CDB521B-CD4B-4878-B2E1-0960D5DFE055}"/>
              </a:ext>
            </a:extLst>
          </p:cNvPr>
          <p:cNvSpPr txBox="1">
            <a:spLocks noChangeArrowheads="1"/>
          </p:cNvSpPr>
          <p:nvPr/>
        </p:nvSpPr>
        <p:spPr>
          <a:xfrm>
            <a:off x="414776" y="698517"/>
            <a:ext cx="8280400" cy="5778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pt-PT" altLang="pt-PT" sz="2200" kern="0" dirty="0"/>
              <a:t>Método </a:t>
            </a:r>
            <a:r>
              <a:rPr lang="pt-PT" altLang="pt-PT" sz="2200" kern="0" dirty="0" err="1"/>
              <a:t>Mohr</a:t>
            </a:r>
            <a:r>
              <a:rPr lang="pt-PT" altLang="pt-PT" sz="2200" kern="0" dirty="0"/>
              <a:t>. Formação de um segundo precipitado</a:t>
            </a:r>
          </a:p>
        </p:txBody>
      </p:sp>
      <p:sp>
        <p:nvSpPr>
          <p:cNvPr id="7" name="Rectângulo 1">
            <a:extLst>
              <a:ext uri="{FF2B5EF4-FFF2-40B4-BE49-F238E27FC236}">
                <a16:creationId xmlns:a16="http://schemas.microsoft.com/office/drawing/2014/main" id="{6579CAD8-5733-481F-B10E-501FE280D450}"/>
              </a:ext>
            </a:extLst>
          </p:cNvPr>
          <p:cNvSpPr/>
          <p:nvPr/>
        </p:nvSpPr>
        <p:spPr>
          <a:xfrm flipH="1">
            <a:off x="414776" y="1191526"/>
            <a:ext cx="8121650" cy="42380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Neste método usam-se soluções de nitrato de prata para titular cloreto ou brometo e utiliza-se como indicador o ião cromato.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105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ponto final da titulação é indicado pelo aparecimento de um </a:t>
            </a:r>
            <a:r>
              <a:rPr lang="pt-PT" sz="2400" dirty="0">
                <a:solidFill>
                  <a:srgbClr val="C00000"/>
                </a:solidFill>
                <a:cs typeface="Arial" pitchFamily="34" charset="0"/>
              </a:rPr>
              <a:t>precipitado vermelho </a:t>
            </a:r>
            <a:r>
              <a:rPr lang="pt-PT" sz="2400" dirty="0">
                <a:cs typeface="Arial" pitchFamily="34" charset="0"/>
              </a:rPr>
              <a:t>de cromato de prata.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1200" dirty="0">
              <a:cs typeface="Arial" pitchFamily="34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200" dirty="0">
                <a:cs typeface="Arial" pitchFamily="34" charset="0"/>
              </a:rPr>
              <a:t>2 </a:t>
            </a:r>
            <a:r>
              <a:rPr lang="pt-PT" sz="2200" dirty="0" err="1">
                <a:cs typeface="Arial" pitchFamily="34" charset="0"/>
              </a:rPr>
              <a:t>Ag</a:t>
            </a:r>
            <a:r>
              <a:rPr lang="pt-PT" sz="2200" baseline="30000" dirty="0">
                <a:cs typeface="Arial" pitchFamily="34" charset="0"/>
              </a:rPr>
              <a:t>+</a:t>
            </a:r>
            <a:r>
              <a:rPr lang="pt-PT" sz="2200" dirty="0">
                <a:cs typeface="Arial" pitchFamily="34" charset="0"/>
              </a:rPr>
              <a:t> + CrO</a:t>
            </a:r>
            <a:r>
              <a:rPr lang="pt-PT" sz="2200" baseline="-25000" dirty="0">
                <a:cs typeface="Arial" pitchFamily="34" charset="0"/>
              </a:rPr>
              <a:t>4</a:t>
            </a:r>
            <a:r>
              <a:rPr lang="pt-PT" sz="2200" baseline="30000" dirty="0">
                <a:cs typeface="Arial" pitchFamily="34" charset="0"/>
              </a:rPr>
              <a:t>2-</a:t>
            </a:r>
            <a:r>
              <a:rPr lang="pt-PT" sz="2200" dirty="0">
                <a:cs typeface="Arial" pitchFamily="34" charset="0"/>
              </a:rPr>
              <a:t> </a:t>
            </a:r>
            <a:r>
              <a:rPr lang="pt-PT" sz="2200" dirty="0">
                <a:latin typeface="Wingdings 3" pitchFamily="18" charset="2"/>
              </a:rPr>
              <a:t>g</a:t>
            </a:r>
            <a:r>
              <a:rPr lang="pt-PT" sz="2200" dirty="0">
                <a:latin typeface="Arial" charset="0"/>
              </a:rPr>
              <a:t> </a:t>
            </a:r>
            <a:r>
              <a:rPr lang="pt-PT" sz="2200" dirty="0">
                <a:cs typeface="Arial" pitchFamily="34" charset="0"/>
              </a:rPr>
              <a:t>Ag</a:t>
            </a:r>
            <a:r>
              <a:rPr lang="pt-PT" sz="2200" baseline="-25000" dirty="0">
                <a:cs typeface="Arial" pitchFamily="34" charset="0"/>
              </a:rPr>
              <a:t>2</a:t>
            </a:r>
            <a:r>
              <a:rPr lang="pt-PT" sz="2200" dirty="0">
                <a:cs typeface="Arial" pitchFamily="34" charset="0"/>
              </a:rPr>
              <a:t>CrO</a:t>
            </a:r>
            <a:r>
              <a:rPr lang="pt-PT" sz="2200" baseline="-25000" dirty="0">
                <a:cs typeface="Arial" pitchFamily="34" charset="0"/>
              </a:rPr>
              <a:t>4</a:t>
            </a:r>
            <a:r>
              <a:rPr lang="pt-PT" sz="2200" dirty="0">
                <a:cs typeface="Arial" pitchFamily="34" charset="0"/>
              </a:rPr>
              <a:t> (s)</a:t>
            </a:r>
            <a:endParaRPr lang="pt-PT" sz="2400" dirty="0">
              <a:cs typeface="Arial" pitchFamily="34" charset="0"/>
            </a:endParaRP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12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Controlando devidamente a concentração do ião cromato é possível fazer coincidir o aparecimento da cor vermelha com o ponto de equivalência da titulação do halogeneto.</a:t>
            </a:r>
          </a:p>
        </p:txBody>
      </p:sp>
    </p:spTree>
    <p:extLst>
      <p:ext uri="{BB962C8B-B14F-4D97-AF65-F5344CB8AC3E}">
        <p14:creationId xmlns:p14="http://schemas.microsoft.com/office/powerpoint/2010/main" val="242251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856EC83-F634-458A-9069-DA62CE6B36E1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D1C3B6DA-FEB4-463C-A03C-1E34755526C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59E95F6A-2040-4805-AAD6-FEE19BE40C3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5C92E5EE-839A-40CE-883D-FEA8132D7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6" y="514491"/>
            <a:ext cx="8425388" cy="175560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229A200-D7C5-4B7C-880E-A8256C0F41EC}"/>
              </a:ext>
            </a:extLst>
          </p:cNvPr>
          <p:cNvSpPr txBox="1"/>
          <p:nvPr/>
        </p:nvSpPr>
        <p:spPr>
          <a:xfrm>
            <a:off x="414776" y="2281736"/>
            <a:ext cx="7984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A concentração de </a:t>
            </a:r>
            <a:r>
              <a:rPr lang="pt-PT" dirty="0" err="1"/>
              <a:t>Ag</a:t>
            </a:r>
            <a:r>
              <a:rPr lang="pt-PT" baseline="30000" dirty="0"/>
              <a:t>+</a:t>
            </a:r>
            <a:r>
              <a:rPr lang="pt-PT" dirty="0"/>
              <a:t> no ponto de equivalência numa titulação de cloreto com AgNO</a:t>
            </a:r>
            <a:r>
              <a:rPr lang="pt-PT" baseline="-25000" dirty="0"/>
              <a:t>3</a:t>
            </a:r>
            <a:r>
              <a:rPr lang="pt-PT" dirty="0"/>
              <a:t> é (ver atrás):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DE4701D-45B6-4DA0-8C44-947ABE01B32A}"/>
                  </a:ext>
                </a:extLst>
              </p:cNvPr>
              <p:cNvSpPr txBox="1"/>
              <p:nvPr/>
            </p:nvSpPr>
            <p:spPr>
              <a:xfrm>
                <a:off x="1404590" y="2849551"/>
                <a:ext cx="5241303" cy="427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𝑝𝑠</m:t>
                              </m:r>
                            </m:sub>
                          </m:sSub>
                        </m:e>
                      </m:rad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≈1.35×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DE4701D-45B6-4DA0-8C44-947ABE01B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590" y="2849551"/>
                <a:ext cx="5241303" cy="427874"/>
              </a:xfrm>
              <a:prstGeom prst="rect">
                <a:avLst/>
              </a:prstGeom>
              <a:blipFill>
                <a:blip r:embed="rId3"/>
                <a:stretch>
                  <a:fillRect b="-704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4F92B7B9-B56A-4373-A87F-037EF19D623F}"/>
              </a:ext>
            </a:extLst>
          </p:cNvPr>
          <p:cNvSpPr txBox="1"/>
          <p:nvPr/>
        </p:nvSpPr>
        <p:spPr>
          <a:xfrm>
            <a:off x="414776" y="3447705"/>
            <a:ext cx="8217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A concentração de CrO</a:t>
            </a:r>
            <a:r>
              <a:rPr lang="pt-PT" baseline="-25000" dirty="0"/>
              <a:t>4</a:t>
            </a:r>
            <a:r>
              <a:rPr lang="pt-PT" baseline="30000" dirty="0"/>
              <a:t>2- </a:t>
            </a:r>
            <a:r>
              <a:rPr lang="pt-PT" dirty="0"/>
              <a:t>necessária para a formação de Ag</a:t>
            </a:r>
            <a:r>
              <a:rPr lang="pt-PT" baseline="-25000" dirty="0"/>
              <a:t>2</a:t>
            </a:r>
            <a:r>
              <a:rPr lang="pt-PT" dirty="0"/>
              <a:t>CrO</a:t>
            </a:r>
            <a:r>
              <a:rPr lang="pt-PT" baseline="-25000" dirty="0"/>
              <a:t>4</a:t>
            </a:r>
            <a:r>
              <a:rPr lang="pt-PT" dirty="0"/>
              <a:t> é: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1F70AC9-FF0B-4D54-B178-65180CBF2152}"/>
                  </a:ext>
                </a:extLst>
              </p:cNvPr>
              <p:cNvSpPr txBox="1"/>
              <p:nvPr/>
            </p:nvSpPr>
            <p:spPr>
              <a:xfrm>
                <a:off x="1098219" y="4031143"/>
                <a:ext cx="6353665" cy="696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𝐶𝑟</m:t>
                          </m:r>
                          <m:sSubSup>
                            <m:sSub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</m:sup>
                          </m:sSub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𝑝𝑠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𝐴𝑔</m:t>
                                      </m:r>
                                    </m:e>
                                    <m:sup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1.2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1.35</m:t>
                                  </m:r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pt-P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−5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≈6.6×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1F70AC9-FF0B-4D54-B178-65180CBF2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219" y="4031143"/>
                <a:ext cx="6353665" cy="6967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>
            <a:extLst>
              <a:ext uri="{FF2B5EF4-FFF2-40B4-BE49-F238E27FC236}">
                <a16:creationId xmlns:a16="http://schemas.microsoft.com/office/drawing/2014/main" id="{E71FAF09-BB8F-4EA9-AD12-848C3EDB124E}"/>
              </a:ext>
            </a:extLst>
          </p:cNvPr>
          <p:cNvSpPr txBox="1"/>
          <p:nvPr/>
        </p:nvSpPr>
        <p:spPr>
          <a:xfrm>
            <a:off x="414776" y="5111661"/>
            <a:ext cx="821799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Esta quantidade de CrO</a:t>
            </a:r>
            <a:r>
              <a:rPr lang="pt-PT" baseline="-25000" dirty="0"/>
              <a:t>4</a:t>
            </a:r>
            <a:r>
              <a:rPr lang="pt-PT" baseline="30000" dirty="0"/>
              <a:t>2-</a:t>
            </a:r>
            <a:r>
              <a:rPr lang="pt-PT" dirty="0"/>
              <a:t> deveria ser adicionada antes do ponto de equivalência do </a:t>
            </a:r>
            <a:r>
              <a:rPr lang="pt-PT" dirty="0" err="1"/>
              <a:t>AgCl</a:t>
            </a:r>
            <a:r>
              <a:rPr lang="pt-PT" dirty="0"/>
              <a:t>. No entanto, a solução de cromato produz uma cor amarela que mascara a  formação do precipitado vermelho. Assim sendo, concentrações menores de cromato são adicionadas e um excesso de AgNO</a:t>
            </a:r>
            <a:r>
              <a:rPr lang="pt-PT" baseline="-25000" dirty="0"/>
              <a:t>3</a:t>
            </a:r>
            <a:r>
              <a:rPr lang="pt-PT" dirty="0"/>
              <a:t> é necessário antes que a precipitação de Ag</a:t>
            </a:r>
            <a:r>
              <a:rPr lang="pt-PT" baseline="-25000" dirty="0"/>
              <a:t>2</a:t>
            </a:r>
            <a:r>
              <a:rPr lang="pt-PT" dirty="0"/>
              <a:t>CrO</a:t>
            </a:r>
            <a:r>
              <a:rPr lang="pt-PT" baseline="-25000" dirty="0"/>
              <a:t>4</a:t>
            </a:r>
            <a:r>
              <a:rPr lang="pt-PT" dirty="0"/>
              <a:t> ocorra</a:t>
            </a:r>
            <a:r>
              <a:rPr lang="pt-PT" dirty="0">
                <a:sym typeface="Wingdings" panose="05000000000000000000" pitchFamily="2" charset="2"/>
              </a:rPr>
              <a:t> </a:t>
            </a:r>
            <a:r>
              <a:rPr lang="pt-PT" dirty="0"/>
              <a:t>ERRO SISTEMÁTICO POSITIVO!</a:t>
            </a:r>
          </a:p>
        </p:txBody>
      </p:sp>
    </p:spTree>
    <p:extLst>
      <p:ext uri="{BB962C8B-B14F-4D97-AF65-F5344CB8AC3E}">
        <p14:creationId xmlns:p14="http://schemas.microsoft.com/office/powerpoint/2010/main" val="3089749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62DA775E-F2CA-49C6-ACD7-F6AD01E31311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1370961B-9511-4D9F-8A32-CCA79E64848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1C38F77B-FD6D-4C32-84E9-5D5568FBFDF2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ângulo 3">
            <a:extLst>
              <a:ext uri="{FF2B5EF4-FFF2-40B4-BE49-F238E27FC236}">
                <a16:creationId xmlns:a16="http://schemas.microsoft.com/office/drawing/2014/main" id="{82ADDCD8-F3DC-4C7D-BE25-856D1F58FD78}"/>
              </a:ext>
            </a:extLst>
          </p:cNvPr>
          <p:cNvSpPr/>
          <p:nvPr/>
        </p:nvSpPr>
        <p:spPr>
          <a:xfrm>
            <a:off x="414776" y="686711"/>
            <a:ext cx="8121650" cy="45981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método de </a:t>
            </a:r>
            <a:r>
              <a:rPr lang="pt-PT" sz="2400" dirty="0" err="1">
                <a:cs typeface="Arial" pitchFamily="34" charset="0"/>
              </a:rPr>
              <a:t>Mohr</a:t>
            </a:r>
            <a:r>
              <a:rPr lang="pt-PT" sz="2400" dirty="0">
                <a:cs typeface="Arial" pitchFamily="34" charset="0"/>
              </a:rPr>
              <a:t> não pode ser usado para a titulação do iodeto ou de </a:t>
            </a:r>
            <a:r>
              <a:rPr lang="pt-PT" sz="2400" dirty="0" err="1">
                <a:cs typeface="Arial" pitchFamily="34" charset="0"/>
              </a:rPr>
              <a:t>tiocianato</a:t>
            </a:r>
            <a:r>
              <a:rPr lang="pt-PT" sz="2400" dirty="0">
                <a:cs typeface="Arial" pitchFamily="34" charset="0"/>
              </a:rPr>
              <a:t> com soluções de prata pois o ião cromato é fortemente adsorvido pelos precipitados dando pontos de equivalência falsos.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Quando se usa este método </a:t>
            </a:r>
            <a:r>
              <a:rPr lang="pt-PT" sz="2400" dirty="0">
                <a:highlight>
                  <a:srgbClr val="FFFF00"/>
                </a:highlight>
                <a:cs typeface="Arial" pitchFamily="34" charset="0"/>
              </a:rPr>
              <a:t>o pH deve estar compreendido entre 7 e 10.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 pH baixo forma-se dicromato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2 H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 +  2 CrO</a:t>
            </a:r>
            <a:r>
              <a:rPr lang="pt-PT" sz="2400" baseline="-25000" dirty="0">
                <a:cs typeface="Arial" pitchFamily="34" charset="0"/>
              </a:rPr>
              <a:t>4</a:t>
            </a:r>
            <a:r>
              <a:rPr lang="pt-PT" sz="2400" baseline="30000" dirty="0">
                <a:cs typeface="Arial" pitchFamily="34" charset="0"/>
              </a:rPr>
              <a:t>2-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Cr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O</a:t>
            </a:r>
            <a:r>
              <a:rPr lang="pt-PT" sz="2400" baseline="-25000" dirty="0">
                <a:cs typeface="Arial" pitchFamily="34" charset="0"/>
              </a:rPr>
              <a:t>7</a:t>
            </a:r>
            <a:r>
              <a:rPr lang="pt-PT" sz="2400" baseline="30000" dirty="0">
                <a:cs typeface="Arial" pitchFamily="34" charset="0"/>
              </a:rPr>
              <a:t>2-</a:t>
            </a:r>
            <a:r>
              <a:rPr lang="pt-PT" sz="2400" dirty="0">
                <a:cs typeface="Arial" pitchFamily="34" charset="0"/>
              </a:rPr>
              <a:t> + H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O</a:t>
            </a:r>
          </a:p>
          <a:p>
            <a:pPr indent="174625" algn="just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e o dicromato de prata é mais solúvel que o cromato.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 pH elevado pode precipitar a prata:</a:t>
            </a:r>
          </a:p>
          <a:p>
            <a:pPr indent="174625" algn="ctr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2 </a:t>
            </a: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 +  2 OH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2 </a:t>
            </a: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dirty="0">
                <a:cs typeface="Arial" pitchFamily="34" charset="0"/>
              </a:rPr>
              <a:t>(OH) (s) </a:t>
            </a:r>
            <a:r>
              <a:rPr lang="pt-PT" sz="2400" dirty="0">
                <a:cs typeface="Arial" pitchFamily="34" charset="0"/>
                <a:sym typeface="Symbol"/>
              </a:rPr>
              <a:t> Ag</a:t>
            </a:r>
            <a:r>
              <a:rPr lang="pt-PT" sz="2400" baseline="-25000" dirty="0">
                <a:cs typeface="Arial" pitchFamily="34" charset="0"/>
                <a:sym typeface="Symbol"/>
              </a:rPr>
              <a:t>2</a:t>
            </a:r>
            <a:r>
              <a:rPr lang="pt-PT" sz="2400" dirty="0">
                <a:cs typeface="Arial" pitchFamily="34" charset="0"/>
                <a:sym typeface="Symbol"/>
              </a:rPr>
              <a:t>O (s) + </a:t>
            </a:r>
            <a:r>
              <a:rPr lang="pt-PT" sz="2400" dirty="0">
                <a:cs typeface="Arial" pitchFamily="34" charset="0"/>
              </a:rPr>
              <a:t>H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532056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10B62B9-1434-4215-9813-558B80D92E45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CF6593C5-4187-437F-AB24-057AB96D40F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0763C921-CEDC-46A7-9AAF-B3D6624AE70B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98268C9D-8F3B-4A59-BFB1-CAB05A713A1D}"/>
              </a:ext>
            </a:extLst>
          </p:cNvPr>
          <p:cNvSpPr txBox="1">
            <a:spLocks noChangeArrowheads="1"/>
          </p:cNvSpPr>
          <p:nvPr/>
        </p:nvSpPr>
        <p:spPr>
          <a:xfrm>
            <a:off x="271544" y="656276"/>
            <a:ext cx="8280400" cy="5762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pt-PT" altLang="pt-PT" sz="2200" kern="0" dirty="0"/>
              <a:t>Método </a:t>
            </a:r>
            <a:r>
              <a:rPr lang="pt-PT" altLang="pt-PT" sz="2200" kern="0" dirty="0" err="1"/>
              <a:t>Volhard</a:t>
            </a:r>
            <a:r>
              <a:rPr lang="pt-PT" altLang="pt-PT" sz="2200" kern="0" dirty="0"/>
              <a:t>. Formação de um complexo corado</a:t>
            </a:r>
          </a:p>
        </p:txBody>
      </p:sp>
      <p:sp>
        <p:nvSpPr>
          <p:cNvPr id="7" name="Rectângulo 2">
            <a:extLst>
              <a:ext uri="{FF2B5EF4-FFF2-40B4-BE49-F238E27FC236}">
                <a16:creationId xmlns:a16="http://schemas.microsoft.com/office/drawing/2014/main" id="{00A3B93A-7EA9-466C-8F21-8EFBD2298582}"/>
              </a:ext>
            </a:extLst>
          </p:cNvPr>
          <p:cNvSpPr/>
          <p:nvPr/>
        </p:nvSpPr>
        <p:spPr>
          <a:xfrm flipH="1">
            <a:off x="271543" y="1149544"/>
            <a:ext cx="841054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85738" algn="l"/>
              </a:tabLst>
              <a:defRPr/>
            </a:pPr>
            <a:r>
              <a:rPr lang="pt-PT" sz="2000" dirty="0">
                <a:cs typeface="Arial" pitchFamily="34" charset="0"/>
              </a:rPr>
              <a:t>Neste método o ião prata (I) é titulado com uma solução de </a:t>
            </a:r>
            <a:r>
              <a:rPr lang="pt-PT" sz="2000" dirty="0" err="1">
                <a:cs typeface="Arial" pitchFamily="34" charset="0"/>
              </a:rPr>
              <a:t>tiocianato</a:t>
            </a:r>
            <a:r>
              <a:rPr lang="pt-PT" sz="2000" dirty="0">
                <a:cs typeface="Arial" pitchFamily="34" charset="0"/>
              </a:rPr>
              <a:t> utilizando como indicador o ião ferro (III).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000" dirty="0">
                <a:cs typeface="Arial" pitchFamily="34" charset="0"/>
              </a:rPr>
              <a:t>O ponto final da titulação é indicado pelo aparecimento da </a:t>
            </a:r>
            <a:r>
              <a:rPr lang="pt-PT" sz="2000" dirty="0">
                <a:solidFill>
                  <a:srgbClr val="C00000"/>
                </a:solidFill>
                <a:cs typeface="Arial" pitchFamily="34" charset="0"/>
              </a:rPr>
              <a:t>cor vermelha </a:t>
            </a:r>
            <a:r>
              <a:rPr lang="pt-PT" sz="2000" dirty="0">
                <a:cs typeface="Arial" pitchFamily="34" charset="0"/>
              </a:rPr>
              <a:t>do complexo de ferro com </a:t>
            </a:r>
            <a:r>
              <a:rPr lang="pt-PT" sz="2000" dirty="0" err="1">
                <a:cs typeface="Arial" pitchFamily="34" charset="0"/>
              </a:rPr>
              <a:t>tiocianato</a:t>
            </a:r>
            <a:r>
              <a:rPr lang="pt-PT" sz="2000" dirty="0">
                <a:cs typeface="Arial" pitchFamily="34" charset="0"/>
              </a:rPr>
              <a:t>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Fe</a:t>
            </a:r>
            <a:r>
              <a:rPr lang="pt-PT" sz="2000" baseline="30000" dirty="0">
                <a:cs typeface="Arial" pitchFamily="34" charset="0"/>
              </a:rPr>
              <a:t>3+</a:t>
            </a:r>
            <a:r>
              <a:rPr lang="pt-PT" sz="2000" dirty="0">
                <a:cs typeface="Arial" pitchFamily="34" charset="0"/>
              </a:rPr>
              <a:t> + SCN</a:t>
            </a:r>
            <a:r>
              <a:rPr lang="pt-PT" sz="2000" baseline="30000" dirty="0">
                <a:cs typeface="Arial" pitchFamily="34" charset="0"/>
              </a:rPr>
              <a:t>-</a:t>
            </a:r>
            <a:r>
              <a:rPr lang="pt-PT" sz="2000" dirty="0">
                <a:cs typeface="Arial" pitchFamily="34" charset="0"/>
              </a:rPr>
              <a:t> </a:t>
            </a:r>
            <a:r>
              <a:rPr lang="pt-PT" sz="2000" dirty="0">
                <a:cs typeface="Arial" pitchFamily="34" charset="0"/>
                <a:sym typeface="Symbol"/>
              </a:rPr>
              <a:t></a:t>
            </a:r>
            <a:r>
              <a:rPr lang="pt-PT" sz="2000" dirty="0">
                <a:cs typeface="Arial" pitchFamily="34" charset="0"/>
              </a:rPr>
              <a:t> FeSCN</a:t>
            </a:r>
            <a:r>
              <a:rPr lang="pt-PT" sz="2000" baseline="30000" dirty="0">
                <a:cs typeface="Arial" pitchFamily="34" charset="0"/>
              </a:rPr>
              <a:t>2+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000" dirty="0">
                <a:cs typeface="Arial" pitchFamily="34" charset="0"/>
              </a:rPr>
              <a:t>Para impedir a precipitação de </a:t>
            </a:r>
            <a:r>
              <a:rPr lang="pt-PT" sz="2000" dirty="0" err="1">
                <a:cs typeface="Arial" pitchFamily="34" charset="0"/>
              </a:rPr>
              <a:t>Fe</a:t>
            </a:r>
            <a:r>
              <a:rPr lang="pt-PT" sz="2000" dirty="0">
                <a:cs typeface="Arial" pitchFamily="34" charset="0"/>
              </a:rPr>
              <a:t>(OH)</a:t>
            </a:r>
            <a:r>
              <a:rPr lang="pt-PT" sz="2000" baseline="-25000" dirty="0">
                <a:cs typeface="Arial" pitchFamily="34" charset="0"/>
              </a:rPr>
              <a:t>3</a:t>
            </a:r>
            <a:r>
              <a:rPr lang="pt-PT" sz="2000" dirty="0">
                <a:cs typeface="Arial" pitchFamily="34" charset="0"/>
              </a:rPr>
              <a:t> </a:t>
            </a:r>
            <a:r>
              <a:rPr lang="pt-PT" sz="2000" dirty="0">
                <a:highlight>
                  <a:srgbClr val="FFFF00"/>
                </a:highlight>
                <a:cs typeface="Arial" pitchFamily="34" charset="0"/>
              </a:rPr>
              <a:t>a titulação tem de ser feita em meio ácido.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000" dirty="0">
                <a:cs typeface="Arial" pitchFamily="34" charset="0"/>
              </a:rPr>
              <a:t>Este método pode ser usado para o doseamento de prata mas as suas aplicações mais importantes consistem em titulações de Cl</a:t>
            </a:r>
            <a:r>
              <a:rPr lang="pt-PT" sz="2000" baseline="30000" dirty="0">
                <a:cs typeface="Arial" pitchFamily="34" charset="0"/>
              </a:rPr>
              <a:t>-</a:t>
            </a:r>
            <a:r>
              <a:rPr lang="pt-PT" sz="2000" dirty="0">
                <a:cs typeface="Arial" pitchFamily="34" charset="0"/>
              </a:rPr>
              <a:t>, Br</a:t>
            </a:r>
            <a:r>
              <a:rPr lang="pt-PT" sz="2000" baseline="30000" dirty="0">
                <a:cs typeface="Arial" pitchFamily="34" charset="0"/>
              </a:rPr>
              <a:t>-</a:t>
            </a:r>
            <a:r>
              <a:rPr lang="pt-PT" sz="2000" dirty="0">
                <a:cs typeface="Arial" pitchFamily="34" charset="0"/>
              </a:rPr>
              <a:t> e I</a:t>
            </a:r>
            <a:r>
              <a:rPr lang="pt-PT" sz="2000" baseline="30000" dirty="0">
                <a:cs typeface="Arial" pitchFamily="34" charset="0"/>
              </a:rPr>
              <a:t>-</a:t>
            </a:r>
            <a:r>
              <a:rPr lang="pt-PT" sz="2000" dirty="0">
                <a:cs typeface="Arial" pitchFamily="34" charset="0"/>
              </a:rPr>
              <a:t> que são feitas por retorno: junta-se à solução de halogeneto um excesso de solução de nitrato de prata (de concentração conhecida) e o excesso de prata é titulado com a solução de </a:t>
            </a:r>
            <a:r>
              <a:rPr lang="pt-PT" sz="2000" dirty="0" err="1">
                <a:cs typeface="Arial" pitchFamily="34" charset="0"/>
              </a:rPr>
              <a:t>tiocianato</a:t>
            </a:r>
            <a:r>
              <a:rPr lang="pt-PT" sz="2000" dirty="0">
                <a:cs typeface="Arial" pitchFamily="34" charset="0"/>
              </a:rPr>
              <a:t> usando o ião férrico como indicador.</a:t>
            </a:r>
          </a:p>
        </p:txBody>
      </p:sp>
    </p:spTree>
    <p:extLst>
      <p:ext uri="{BB962C8B-B14F-4D97-AF65-F5344CB8AC3E}">
        <p14:creationId xmlns:p14="http://schemas.microsoft.com/office/powerpoint/2010/main" val="1289717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946FB478-52D1-4F3A-9368-197F95BA0B5F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7FA69DD0-4935-43C9-AD91-04C74DCF0E7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8F814941-3A24-4FDB-8FCE-87FFA59B781A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34B8C39D-318C-41CC-B29D-DEF991C6D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42" y="753301"/>
            <a:ext cx="8446715" cy="300544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05E58A3-59A3-4ABD-8083-323271D0C8E5}"/>
              </a:ext>
            </a:extLst>
          </p:cNvPr>
          <p:cNvSpPr txBox="1"/>
          <p:nvPr/>
        </p:nvSpPr>
        <p:spPr>
          <a:xfrm>
            <a:off x="414776" y="3639864"/>
            <a:ext cx="830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Erro por defeito → </a:t>
            </a:r>
            <a:r>
              <a:rPr lang="pt-PT" dirty="0" err="1"/>
              <a:t>AgCl</a:t>
            </a:r>
            <a:r>
              <a:rPr lang="pt-PT" dirty="0"/>
              <a:t> é mais solúvel que </a:t>
            </a:r>
            <a:r>
              <a:rPr lang="pt-PT" dirty="0" err="1"/>
              <a:t>AgSCN</a:t>
            </a:r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10088BB-59DC-4718-A5B7-9FABA5687901}"/>
              </a:ext>
            </a:extLst>
          </p:cNvPr>
          <p:cNvSpPr txBox="1"/>
          <p:nvPr/>
        </p:nvSpPr>
        <p:spPr>
          <a:xfrm>
            <a:off x="2361415" y="421267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 err="1"/>
              <a:t>AgCl</a:t>
            </a:r>
            <a:r>
              <a:rPr lang="pt-PT" dirty="0"/>
              <a:t>(s) + SCN</a:t>
            </a:r>
            <a:r>
              <a:rPr lang="pt-PT" baseline="30000" dirty="0"/>
              <a:t>- </a:t>
            </a:r>
            <a:r>
              <a:rPr lang="pt-PT" dirty="0"/>
              <a:t>(</a:t>
            </a:r>
            <a:r>
              <a:rPr lang="pt-PT" dirty="0" err="1"/>
              <a:t>aq</a:t>
            </a:r>
            <a:r>
              <a:rPr lang="pt-PT" dirty="0"/>
              <a:t>) ⇌ </a:t>
            </a:r>
            <a:r>
              <a:rPr lang="pt-PT" dirty="0" err="1"/>
              <a:t>AgSCN</a:t>
            </a:r>
            <a:r>
              <a:rPr lang="pt-PT" dirty="0"/>
              <a:t>(s) + Cl </a:t>
            </a:r>
            <a:r>
              <a:rPr lang="pt-PT" baseline="30000" dirty="0"/>
              <a:t>-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DC49054-3FF8-4F25-A520-11FA275044A7}"/>
              </a:ext>
            </a:extLst>
          </p:cNvPr>
          <p:cNvSpPr txBox="1"/>
          <p:nvPr/>
        </p:nvSpPr>
        <p:spPr>
          <a:xfrm>
            <a:off x="414776" y="4985142"/>
            <a:ext cx="83003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Esta reação prejudica a determinação do ponto de equivalência porque causa um “desbotamento” da cor vermelha e consumo excessivo de </a:t>
            </a:r>
            <a:r>
              <a:rPr lang="pt-PT" dirty="0" err="1"/>
              <a:t>tiocianato</a:t>
            </a:r>
            <a:r>
              <a:rPr lang="pt-PT" dirty="0"/>
              <a:t> resultando em valores baixos de cloreto.</a:t>
            </a:r>
          </a:p>
        </p:txBody>
      </p:sp>
    </p:spTree>
    <p:extLst>
      <p:ext uri="{BB962C8B-B14F-4D97-AF65-F5344CB8AC3E}">
        <p14:creationId xmlns:p14="http://schemas.microsoft.com/office/powerpoint/2010/main" val="3002782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F6AAD0D2-4946-43EE-B9B0-7476F4982DBD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E1FD751B-D2B2-4393-8999-6012EEF6DC9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91383D3D-885E-432B-BCE6-4DE10D60FDBA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ângulo 1">
            <a:extLst>
              <a:ext uri="{FF2B5EF4-FFF2-40B4-BE49-F238E27FC236}">
                <a16:creationId xmlns:a16="http://schemas.microsoft.com/office/drawing/2014/main" id="{34D29F2C-597B-478D-81C2-A96F180C1C95}"/>
              </a:ext>
            </a:extLst>
          </p:cNvPr>
          <p:cNvSpPr/>
          <p:nvPr/>
        </p:nvSpPr>
        <p:spPr>
          <a:xfrm>
            <a:off x="414776" y="611138"/>
            <a:ext cx="8121650" cy="592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método de </a:t>
            </a:r>
            <a:r>
              <a:rPr lang="pt-PT" sz="2400" dirty="0" err="1">
                <a:cs typeface="Arial" pitchFamily="34" charset="0"/>
              </a:rPr>
              <a:t>Volhard</a:t>
            </a:r>
            <a:r>
              <a:rPr lang="pt-PT" sz="2400" dirty="0">
                <a:cs typeface="Arial" pitchFamily="34" charset="0"/>
              </a:rPr>
              <a:t> é mais usado para o doseamento de brometo.</a:t>
            </a:r>
            <a:endParaRPr lang="pt-PT" sz="2400" dirty="0">
              <a:cs typeface="Arial" pitchFamily="34" charset="0"/>
              <a:sym typeface="Symbol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  <a:sym typeface="Symbol"/>
              </a:rPr>
              <a:t>Na determinação de iodeto só se deve adicionar o indicador no final para evitar a reação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2 Fe</a:t>
            </a:r>
            <a:r>
              <a:rPr lang="pt-PT" sz="2400" baseline="30000" dirty="0">
                <a:cs typeface="Arial" pitchFamily="34" charset="0"/>
              </a:rPr>
              <a:t>3+</a:t>
            </a:r>
            <a:r>
              <a:rPr lang="pt-PT" sz="2400" dirty="0">
                <a:cs typeface="Arial" pitchFamily="34" charset="0"/>
              </a:rPr>
              <a:t> + 2 I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2 Fe</a:t>
            </a:r>
            <a:r>
              <a:rPr lang="pt-PT" sz="2400" baseline="30000" dirty="0">
                <a:cs typeface="Arial" pitchFamily="34" charset="0"/>
              </a:rPr>
              <a:t>2+</a:t>
            </a:r>
            <a:r>
              <a:rPr lang="pt-PT" sz="2400" dirty="0">
                <a:cs typeface="Arial" pitchFamily="34" charset="0"/>
              </a:rPr>
              <a:t> + I</a:t>
            </a:r>
            <a:r>
              <a:rPr lang="pt-PT" sz="2400" baseline="-25000" dirty="0">
                <a:cs typeface="Arial" pitchFamily="34" charset="0"/>
              </a:rPr>
              <a:t>2</a:t>
            </a:r>
            <a:endParaRPr lang="pt-PT" sz="2400" dirty="0">
              <a:cs typeface="Arial" pitchFamily="34" charset="0"/>
              <a:sym typeface="Symbol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  <a:sym typeface="Symbol"/>
              </a:rPr>
              <a:t>No doseamento do cloreto, pode ocorrer erro na titulação se se der a reação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400" dirty="0" err="1">
                <a:cs typeface="Arial" pitchFamily="34" charset="0"/>
              </a:rPr>
              <a:t>AgCl</a:t>
            </a:r>
            <a:r>
              <a:rPr lang="pt-PT" sz="2400" dirty="0">
                <a:cs typeface="Arial" pitchFamily="34" charset="0"/>
              </a:rPr>
              <a:t> (s) + SCN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dirty="0">
                <a:cs typeface="Arial" pitchFamily="34" charset="0"/>
              </a:rPr>
              <a:t>(SCN) (s) + Cl</a:t>
            </a:r>
            <a:r>
              <a:rPr lang="pt-PT" sz="2400" baseline="30000" dirty="0">
                <a:cs typeface="Arial" pitchFamily="34" charset="0"/>
              </a:rPr>
              <a:t>-</a:t>
            </a:r>
          </a:p>
          <a:p>
            <a:pPr algn="ctr" eaLnBrk="1" hangingPunct="1">
              <a:spcBef>
                <a:spcPct val="20000"/>
              </a:spcBef>
              <a:defRPr/>
            </a:pPr>
            <a:endParaRPr lang="pt-PT" sz="2400" baseline="300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  <a:sym typeface="Symbol"/>
              </a:rPr>
              <a:t>Para evitar este erro pode separar-se o precipitado cloreto de prata por filtração antes de se proceder à titulação com </a:t>
            </a:r>
            <a:r>
              <a:rPr lang="pt-PT" sz="2400" dirty="0" err="1">
                <a:cs typeface="Arial" pitchFamily="34" charset="0"/>
                <a:sym typeface="Symbol"/>
              </a:rPr>
              <a:t>tiocianato</a:t>
            </a:r>
            <a:r>
              <a:rPr lang="pt-PT" sz="2400" dirty="0">
                <a:cs typeface="Arial" pitchFamily="34" charset="0"/>
                <a:sym typeface="Symbol"/>
              </a:rPr>
              <a:t> ou juntar à solução em que se vai fazer a titulação uma pequena quantidade de nitrobenzeno (os cristais de cloreto de prata ficam cobertos por uma camada de nitrobenzeno que impede o seu contato com a solução).</a:t>
            </a:r>
            <a:endParaRPr lang="pt-PT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149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B9F64113-FA1E-4650-804A-11E4A3212249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0751C416-07D8-44E5-A5B6-CFD7FD0E596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B4934784-F674-4C3B-9DA2-7A732C05974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B8E0B31A-C924-4A7B-A8A2-E3473BEFB7A7}"/>
              </a:ext>
            </a:extLst>
          </p:cNvPr>
          <p:cNvSpPr txBox="1">
            <a:spLocks noChangeArrowheads="1"/>
          </p:cNvSpPr>
          <p:nvPr/>
        </p:nvSpPr>
        <p:spPr>
          <a:xfrm>
            <a:off x="414776" y="700316"/>
            <a:ext cx="8280400" cy="5762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pt-PT" altLang="pt-PT" sz="2200" kern="0" dirty="0"/>
              <a:t>Método de </a:t>
            </a:r>
            <a:r>
              <a:rPr lang="pt-PT" altLang="pt-PT" sz="2200" kern="0" dirty="0" err="1"/>
              <a:t>Fajans</a:t>
            </a:r>
            <a:r>
              <a:rPr lang="pt-PT" altLang="pt-PT" sz="2200" kern="0" dirty="0"/>
              <a:t>. Indicadores de adsorção</a:t>
            </a:r>
          </a:p>
        </p:txBody>
      </p:sp>
      <p:sp>
        <p:nvSpPr>
          <p:cNvPr id="7" name="Rectângulo 1">
            <a:extLst>
              <a:ext uri="{FF2B5EF4-FFF2-40B4-BE49-F238E27FC236}">
                <a16:creationId xmlns:a16="http://schemas.microsoft.com/office/drawing/2014/main" id="{21FBC9FA-7EC6-48CC-9341-767706137495}"/>
              </a:ext>
            </a:extLst>
          </p:cNvPr>
          <p:cNvSpPr/>
          <p:nvPr/>
        </p:nvSpPr>
        <p:spPr>
          <a:xfrm flipH="1">
            <a:off x="414776" y="1443428"/>
            <a:ext cx="8121650" cy="49117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Na titulação de cloreto com nitrato de prata usa-se como indicador a fluoresceína ou a </a:t>
            </a:r>
            <a:r>
              <a:rPr lang="pt-PT" sz="2400" dirty="0" err="1">
                <a:cs typeface="Arial" pitchFamily="34" charset="0"/>
              </a:rPr>
              <a:t>diclorofluoresceína</a:t>
            </a:r>
            <a:r>
              <a:rPr lang="pt-PT" sz="2400" dirty="0">
                <a:cs typeface="Arial" pitchFamily="34" charset="0"/>
              </a:rPr>
              <a:t>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8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Ao ser adsorvido pelo precipitado, o indicador transmite ao precipitado uma </a:t>
            </a:r>
            <a:r>
              <a:rPr lang="pt-PT" sz="2400" dirty="0">
                <a:solidFill>
                  <a:srgbClr val="C00000"/>
                </a:solidFill>
                <a:cs typeface="Arial" pitchFamily="34" charset="0"/>
              </a:rPr>
              <a:t>cor vermelha </a:t>
            </a:r>
            <a:r>
              <a:rPr lang="pt-PT" sz="2400" dirty="0">
                <a:cs typeface="Arial" pitchFamily="34" charset="0"/>
              </a:rPr>
              <a:t>que permite assinalar o ponto final da titulação.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8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 </a:t>
            </a:r>
            <a:r>
              <a:rPr lang="pt-PT" sz="2400" dirty="0" err="1">
                <a:cs typeface="Arial" pitchFamily="34" charset="0"/>
              </a:rPr>
              <a:t>diclorofluoresceína</a:t>
            </a:r>
            <a:r>
              <a:rPr lang="pt-PT" sz="2400" dirty="0">
                <a:cs typeface="Arial" pitchFamily="34" charset="0"/>
              </a:rPr>
              <a:t> que se representa por </a:t>
            </a:r>
            <a:r>
              <a:rPr lang="pt-PT" sz="2400" dirty="0" err="1">
                <a:cs typeface="Arial" pitchFamily="34" charset="0"/>
              </a:rPr>
              <a:t>HDf</a:t>
            </a:r>
            <a:r>
              <a:rPr lang="pt-PT" sz="2400" dirty="0">
                <a:cs typeface="Arial" pitchFamily="34" charset="0"/>
              </a:rPr>
              <a:t> é um ácido fraco que se dissocia segundo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400" dirty="0" err="1">
                <a:cs typeface="Arial" pitchFamily="34" charset="0"/>
              </a:rPr>
              <a:t>HDf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H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+ </a:t>
            </a:r>
            <a:r>
              <a:rPr lang="pt-PT" sz="2400" dirty="0" err="1">
                <a:cs typeface="Arial" pitchFamily="34" charset="0"/>
              </a:rPr>
              <a:t>Df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endParaRPr lang="pt-PT" sz="2400" baseline="30000" dirty="0">
              <a:cs typeface="Arial" pitchFamily="34" charset="0"/>
            </a:endParaRP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8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Antes do ponto de equivalência, o precipitado de cloreto de prata adsorve preferencialmente os iões Cl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e o </a:t>
            </a:r>
            <a:r>
              <a:rPr lang="pt-PT" sz="2400" dirty="0" err="1">
                <a:cs typeface="Arial" pitchFamily="34" charset="0"/>
              </a:rPr>
              <a:t>diclorofluoresceinato</a:t>
            </a:r>
            <a:r>
              <a:rPr lang="pt-PT" sz="2400" dirty="0">
                <a:cs typeface="Arial" pitchFamily="34" charset="0"/>
              </a:rPr>
              <a:t> não tem tendência a ser adsorvido.</a:t>
            </a:r>
          </a:p>
        </p:txBody>
      </p:sp>
    </p:spTree>
    <p:extLst>
      <p:ext uri="{BB962C8B-B14F-4D97-AF65-F5344CB8AC3E}">
        <p14:creationId xmlns:p14="http://schemas.microsoft.com/office/powerpoint/2010/main" val="3652450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3BB0F19B-F5EF-441F-81D1-94BCE4029370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94B25FF2-A405-4763-A8E5-DBC13FDCF7D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9DA7A447-F9DE-4016-A79F-79D21784D52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ângulo 1">
            <a:extLst>
              <a:ext uri="{FF2B5EF4-FFF2-40B4-BE49-F238E27FC236}">
                <a16:creationId xmlns:a16="http://schemas.microsoft.com/office/drawing/2014/main" id="{EFE78E4B-89C9-4728-97F1-58A92ED42E0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1175" y="723900"/>
            <a:ext cx="8121650" cy="504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7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latin typeface="+mn-lt"/>
                <a:cs typeface="Arial" panose="020B0604020202020204" pitchFamily="34" charset="0"/>
              </a:rPr>
              <a:t>Depois do ponto de equivalência haverá </a:t>
            </a:r>
            <a:r>
              <a:rPr lang="pt-PT" altLang="pt-PT" sz="2000" dirty="0" err="1">
                <a:latin typeface="+mn-lt"/>
                <a:cs typeface="Arial" panose="020B0604020202020204" pitchFamily="34" charset="0"/>
              </a:rPr>
              <a:t>Ag</a:t>
            </a:r>
            <a:r>
              <a:rPr lang="pt-PT" altLang="pt-PT" sz="2000" baseline="30000" dirty="0">
                <a:latin typeface="+mn-lt"/>
                <a:cs typeface="Arial" panose="020B0604020202020204" pitchFamily="34" charset="0"/>
              </a:rPr>
              <a:t>+</a:t>
            </a:r>
            <a:r>
              <a:rPr lang="pt-PT" altLang="pt-PT" sz="2000" dirty="0">
                <a:latin typeface="+mn-lt"/>
                <a:cs typeface="Arial" panose="020B0604020202020204" pitchFamily="34" charset="0"/>
              </a:rPr>
              <a:t> em excesso e será este o ião preferencialmente adsorvido.</a:t>
            </a:r>
          </a:p>
          <a:p>
            <a:pPr algn="just" eaLnBrk="1" hangingPunct="1">
              <a:spcBef>
                <a:spcPct val="20000"/>
              </a:spcBef>
            </a:pPr>
            <a:endParaRPr lang="pt-PT" altLang="pt-PT" sz="2000" dirty="0">
              <a:latin typeface="+mn-lt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latin typeface="+mn-lt"/>
                <a:cs typeface="Arial" panose="020B0604020202020204" pitchFamily="34" charset="0"/>
              </a:rPr>
              <a:t>O precipitado tem carga positiva e o ião </a:t>
            </a:r>
            <a:r>
              <a:rPr lang="pt-PT" altLang="pt-PT" sz="2000" dirty="0" err="1">
                <a:latin typeface="+mn-lt"/>
                <a:cs typeface="Arial" panose="020B0604020202020204" pitchFamily="34" charset="0"/>
              </a:rPr>
              <a:t>diclorofluoresceinato</a:t>
            </a:r>
            <a:r>
              <a:rPr lang="pt-PT" altLang="pt-PT" sz="2000" dirty="0">
                <a:latin typeface="+mn-lt"/>
                <a:cs typeface="Arial" panose="020B0604020202020204" pitchFamily="34" charset="0"/>
              </a:rPr>
              <a:t> irá participar na camada de </a:t>
            </a:r>
            <a:r>
              <a:rPr lang="pt-PT" altLang="pt-PT" sz="2000" dirty="0" err="1">
                <a:latin typeface="+mn-lt"/>
                <a:cs typeface="Arial" panose="020B0604020202020204" pitchFamily="34" charset="0"/>
              </a:rPr>
              <a:t>contra-iões</a:t>
            </a:r>
            <a:r>
              <a:rPr lang="pt-PT" altLang="pt-PT" sz="2000" dirty="0">
                <a:latin typeface="+mn-lt"/>
                <a:cs typeface="Arial" panose="020B0604020202020204" pitchFamily="34" charset="0"/>
              </a:rPr>
              <a:t> </a:t>
            </a:r>
            <a:r>
              <a:rPr lang="pt-PT" altLang="pt-PT" sz="20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 desta adsorção resulta uma coloração rósea do precipitado.</a:t>
            </a:r>
          </a:p>
          <a:p>
            <a:pPr algn="just" eaLnBrk="1" hangingPunct="1">
              <a:spcBef>
                <a:spcPct val="20000"/>
              </a:spcBef>
            </a:pPr>
            <a:endParaRPr lang="pt-PT" altLang="pt-PT" sz="2000" dirty="0">
              <a:latin typeface="+mn-lt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O pH não deverá ser baixo para não impedir a dissociação do indicador.</a:t>
            </a:r>
          </a:p>
          <a:p>
            <a:pPr algn="just" eaLnBrk="1" hangingPunct="1">
              <a:spcBef>
                <a:spcPct val="20000"/>
              </a:spcBef>
            </a:pPr>
            <a:endParaRPr lang="pt-PT" altLang="pt-PT" sz="2000" dirty="0">
              <a:latin typeface="+mn-lt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highlight>
                  <a:srgbClr val="FFFF00"/>
                </a:highlight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Assim, pH &gt; 7 quando se usa a fluoresceína e pH &gt; 4 quando o indicador é </a:t>
            </a:r>
            <a:r>
              <a:rPr lang="pt-PT" altLang="pt-PT" sz="2000" dirty="0" err="1">
                <a:highlight>
                  <a:srgbClr val="FFFF00"/>
                </a:highlight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diclorofluoresceína</a:t>
            </a:r>
            <a:r>
              <a:rPr lang="pt-PT" altLang="pt-PT" sz="2000" dirty="0">
                <a:highlight>
                  <a:srgbClr val="FFFF00"/>
                </a:highlight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.</a:t>
            </a:r>
          </a:p>
          <a:p>
            <a:pPr algn="just" eaLnBrk="1" hangingPunct="1">
              <a:spcBef>
                <a:spcPct val="20000"/>
              </a:spcBef>
            </a:pPr>
            <a:endParaRPr lang="pt-PT" altLang="pt-PT" sz="2000" dirty="0">
              <a:latin typeface="+mn-lt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Para a titulação de iodeto, brometo e </a:t>
            </a:r>
            <a:r>
              <a:rPr lang="pt-PT" altLang="pt-PT" sz="2000" dirty="0" err="1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tiocianato</a:t>
            </a:r>
            <a:r>
              <a:rPr lang="pt-PT" altLang="pt-PT" sz="20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, o pH deve ser maior que 2 e usar-se como indicador a eosina.</a:t>
            </a:r>
            <a:endParaRPr lang="pt-PT" altLang="pt-PT" sz="20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151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84423B2C-02E3-445C-BCA6-248446B44402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ED6C2681-7A69-4847-9FAF-A354CC177D3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3E98D9FC-34B5-4F8A-8E8A-ABCA4893FF80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BB81B5E3-5162-40F3-BBFD-59A433C53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77" y="640681"/>
            <a:ext cx="3003836" cy="2700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BA62F08-E07D-4BBF-9E29-70A2BA580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007" y="820681"/>
            <a:ext cx="2741689" cy="234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C0FBE49-4C1A-4C59-B558-1BF230381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665" y="3863335"/>
            <a:ext cx="2644539" cy="237468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18D3D9A-8FBD-4CCD-BF23-FCADB6E8FA76}"/>
              </a:ext>
            </a:extLst>
          </p:cNvPr>
          <p:cNvSpPr txBox="1"/>
          <p:nvPr/>
        </p:nvSpPr>
        <p:spPr>
          <a:xfrm>
            <a:off x="414776" y="3339465"/>
            <a:ext cx="319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Antes do ponto de equivalência – verde amarelado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C5E69A3-C1FA-479C-AED3-C61663EB071F}"/>
              </a:ext>
            </a:extLst>
          </p:cNvPr>
          <p:cNvSpPr txBox="1"/>
          <p:nvPr/>
        </p:nvSpPr>
        <p:spPr>
          <a:xfrm>
            <a:off x="5648223" y="3195369"/>
            <a:ext cx="31956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Após o ponto de equivalência – surge  a cor vermelha do </a:t>
            </a:r>
            <a:r>
              <a:rPr lang="pt-PT" dirty="0" err="1"/>
              <a:t>fluoresceinato</a:t>
            </a:r>
            <a:r>
              <a:rPr lang="pt-PT" dirty="0"/>
              <a:t> de prata na camada superficial da solução ao redor do sólido</a:t>
            </a:r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7084EC8B-6959-4CA2-810B-9377FFC5EFB3}"/>
              </a:ext>
            </a:extLst>
          </p:cNvPr>
          <p:cNvSpPr/>
          <p:nvPr/>
        </p:nvSpPr>
        <p:spPr>
          <a:xfrm>
            <a:off x="3610467" y="1791093"/>
            <a:ext cx="1140642" cy="216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883E924C-6492-41E8-951C-0DD89FF69BD4}"/>
              </a:ext>
            </a:extLst>
          </p:cNvPr>
          <p:cNvSpPr/>
          <p:nvPr/>
        </p:nvSpPr>
        <p:spPr>
          <a:xfrm rot="6588888">
            <a:off x="4476105" y="3252323"/>
            <a:ext cx="1140642" cy="216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9756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621984EA-C7BF-400A-AEB2-C1D2B569D5CB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9DD6CFC5-1179-4D00-B200-7D85BF06396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F77862FA-3F42-4849-A7CD-2C4534B7969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567C69F7-1270-4A8E-9482-6F01E5E63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76" y="1262395"/>
            <a:ext cx="8232022" cy="324361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71FE20-E372-48C7-9556-88BF0860A332}"/>
              </a:ext>
            </a:extLst>
          </p:cNvPr>
          <p:cNvSpPr txBox="1"/>
          <p:nvPr/>
        </p:nvSpPr>
        <p:spPr>
          <a:xfrm>
            <a:off x="999238" y="3182638"/>
            <a:ext cx="1112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Antes da adição de </a:t>
            </a:r>
            <a:r>
              <a:rPr lang="pt-PT" dirty="0" err="1"/>
              <a:t>Ag</a:t>
            </a:r>
            <a:r>
              <a:rPr lang="pt-PT" dirty="0"/>
              <a:t>+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9680B8-F1F3-4861-9721-9E8EA337EACE}"/>
              </a:ext>
            </a:extLst>
          </p:cNvPr>
          <p:cNvSpPr txBox="1"/>
          <p:nvPr/>
        </p:nvSpPr>
        <p:spPr>
          <a:xfrm>
            <a:off x="2905027" y="3182638"/>
            <a:ext cx="123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Após adição de </a:t>
            </a:r>
            <a:r>
              <a:rPr lang="pt-PT" dirty="0" err="1"/>
              <a:t>Ag</a:t>
            </a:r>
            <a:r>
              <a:rPr lang="pt-PT" dirty="0"/>
              <a:t>+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1576BD0-5974-41CC-B012-B6463BAF7981}"/>
              </a:ext>
            </a:extLst>
          </p:cNvPr>
          <p:cNvSpPr txBox="1"/>
          <p:nvPr/>
        </p:nvSpPr>
        <p:spPr>
          <a:xfrm>
            <a:off x="4716545" y="3321137"/>
            <a:ext cx="1363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No ponto de equivalência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DFFA041-445B-4BBC-B63F-EA2CABFF27E7}"/>
              </a:ext>
            </a:extLst>
          </p:cNvPr>
          <p:cNvSpPr txBox="1"/>
          <p:nvPr/>
        </p:nvSpPr>
        <p:spPr>
          <a:xfrm>
            <a:off x="6681671" y="3321137"/>
            <a:ext cx="1363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No ponto final</a:t>
            </a:r>
          </a:p>
        </p:txBody>
      </p:sp>
    </p:spTree>
    <p:extLst>
      <p:ext uri="{BB962C8B-B14F-4D97-AF65-F5344CB8AC3E}">
        <p14:creationId xmlns:p14="http://schemas.microsoft.com/office/powerpoint/2010/main" val="1814036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860101D0-73B6-456F-BA99-5F73AAF32AD2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AFA6030B-2B78-4519-92F5-8D9A919ED17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3A8B163A-117E-4E2B-8907-418ECD23B2C0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F37ADB51-C15E-4EC2-A409-A77786034D9F}"/>
              </a:ext>
            </a:extLst>
          </p:cNvPr>
          <p:cNvSpPr txBox="1"/>
          <p:nvPr/>
        </p:nvSpPr>
        <p:spPr>
          <a:xfrm>
            <a:off x="414776" y="810705"/>
            <a:ext cx="1536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075569-4AEE-4524-BC08-F6EC3B4585A9}"/>
              </a:ext>
            </a:extLst>
          </p:cNvPr>
          <p:cNvSpPr txBox="1"/>
          <p:nvPr/>
        </p:nvSpPr>
        <p:spPr>
          <a:xfrm>
            <a:off x="414776" y="1391793"/>
            <a:ext cx="80222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1. Uma solução de 10 </a:t>
            </a:r>
            <a:r>
              <a:rPr lang="pt-PT" dirty="0" err="1"/>
              <a:t>mL</a:t>
            </a:r>
            <a:r>
              <a:rPr lang="pt-PT" dirty="0"/>
              <a:t> de </a:t>
            </a:r>
            <a:r>
              <a:rPr lang="pt-PT" dirty="0" err="1"/>
              <a:t>NaCl</a:t>
            </a:r>
            <a:r>
              <a:rPr lang="pt-PT" dirty="0"/>
              <a:t> 0.05 mol.L</a:t>
            </a:r>
            <a:r>
              <a:rPr lang="pt-PT" baseline="30000" dirty="0"/>
              <a:t>-1 </a:t>
            </a:r>
            <a:r>
              <a:rPr lang="pt-PT" dirty="0"/>
              <a:t>foi titulada com AgNO</a:t>
            </a:r>
            <a:r>
              <a:rPr lang="pt-PT" baseline="-25000" dirty="0"/>
              <a:t>3 </a:t>
            </a:r>
            <a:r>
              <a:rPr lang="pt-PT" dirty="0"/>
              <a:t>0.1 </a:t>
            </a:r>
            <a:r>
              <a:rPr lang="pt-PT" dirty="0" err="1"/>
              <a:t>mol.L</a:t>
            </a:r>
            <a:r>
              <a:rPr lang="pt-PT" baseline="30000" dirty="0"/>
              <a:t> -1</a:t>
            </a:r>
            <a:r>
              <a:rPr lang="pt-PT" dirty="0"/>
              <a:t>.</a:t>
            </a:r>
            <a:r>
              <a:rPr lang="pt-PT" baseline="30000" dirty="0"/>
              <a:t> </a:t>
            </a:r>
            <a:r>
              <a:rPr lang="pt-PT" dirty="0"/>
              <a:t>Calcule a concentração de </a:t>
            </a:r>
            <a:r>
              <a:rPr lang="pt-PT" dirty="0" err="1"/>
              <a:t>NaCl</a:t>
            </a:r>
            <a:r>
              <a:rPr lang="pt-PT" dirty="0"/>
              <a:t> ainda restante quando o volume de AgNO</a:t>
            </a:r>
            <a:r>
              <a:rPr lang="pt-PT" baseline="-25000" dirty="0"/>
              <a:t>3</a:t>
            </a:r>
            <a:r>
              <a:rPr lang="pt-PT" dirty="0"/>
              <a:t> adicionado foi 8 </a:t>
            </a:r>
            <a:r>
              <a:rPr lang="pt-PT" dirty="0" err="1"/>
              <a:t>mL</a:t>
            </a:r>
            <a:r>
              <a:rPr lang="pt-PT" dirty="0"/>
              <a:t>. (</a:t>
            </a:r>
            <a:r>
              <a:rPr lang="pt-PT" dirty="0" err="1"/>
              <a:t>AgCl</a:t>
            </a:r>
            <a:r>
              <a:rPr lang="pt-PT" dirty="0"/>
              <a:t>: </a:t>
            </a:r>
            <a:r>
              <a:rPr lang="pt-PT" dirty="0" err="1"/>
              <a:t>K</a:t>
            </a:r>
            <a:r>
              <a:rPr lang="pt-PT" baseline="-25000" dirty="0" err="1"/>
              <a:t>ps</a:t>
            </a:r>
            <a:r>
              <a:rPr lang="pt-PT" baseline="-25000" dirty="0"/>
              <a:t> </a:t>
            </a:r>
            <a:r>
              <a:rPr lang="pt-PT" dirty="0"/>
              <a:t>= 1.82 x 10</a:t>
            </a:r>
            <a:r>
              <a:rPr lang="pt-PT" baseline="30000" dirty="0"/>
              <a:t>-10</a:t>
            </a:r>
            <a:r>
              <a:rPr lang="pt-PT" dirty="0"/>
              <a:t>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610E8E1-778C-4D07-93E6-57B8787F2F55}"/>
              </a:ext>
            </a:extLst>
          </p:cNvPr>
          <p:cNvSpPr txBox="1"/>
          <p:nvPr/>
        </p:nvSpPr>
        <p:spPr>
          <a:xfrm>
            <a:off x="414776" y="2692692"/>
            <a:ext cx="80222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2. Calcule o </a:t>
            </a:r>
            <a:r>
              <a:rPr lang="pt-PT" dirty="0" err="1"/>
              <a:t>pAg</a:t>
            </a:r>
            <a:r>
              <a:rPr lang="pt-PT" dirty="0"/>
              <a:t> para a titulação de 25 </a:t>
            </a:r>
            <a:r>
              <a:rPr lang="pt-PT" dirty="0" err="1"/>
              <a:t>mL</a:t>
            </a:r>
            <a:r>
              <a:rPr lang="pt-PT" dirty="0"/>
              <a:t> de NH</a:t>
            </a:r>
            <a:r>
              <a:rPr lang="pt-PT" baseline="-25000" dirty="0"/>
              <a:t>4</a:t>
            </a:r>
            <a:r>
              <a:rPr lang="pt-PT" dirty="0"/>
              <a:t>SCN 0.1 mol.L</a:t>
            </a:r>
            <a:r>
              <a:rPr lang="pt-PT" baseline="30000" dirty="0"/>
              <a:t>-1 </a:t>
            </a:r>
            <a:r>
              <a:rPr lang="pt-PT" dirty="0"/>
              <a:t> com AgNO</a:t>
            </a:r>
            <a:r>
              <a:rPr lang="pt-PT" baseline="-25000" dirty="0"/>
              <a:t>3</a:t>
            </a:r>
            <a:r>
              <a:rPr lang="pt-PT" dirty="0"/>
              <a:t>         0.2 mol.L</a:t>
            </a:r>
            <a:r>
              <a:rPr lang="pt-PT" baseline="30000" dirty="0"/>
              <a:t>-1 </a:t>
            </a:r>
            <a:r>
              <a:rPr lang="pt-PT" dirty="0"/>
              <a:t>nos seguintes volumes adicionados de titulante: 2 </a:t>
            </a:r>
            <a:r>
              <a:rPr lang="pt-PT" dirty="0" err="1"/>
              <a:t>mL</a:t>
            </a:r>
            <a:r>
              <a:rPr lang="pt-PT" dirty="0"/>
              <a:t>; 12.5 </a:t>
            </a:r>
            <a:r>
              <a:rPr lang="pt-PT" dirty="0" err="1"/>
              <a:t>mL</a:t>
            </a:r>
            <a:r>
              <a:rPr lang="pt-PT" dirty="0"/>
              <a:t> e 40 </a:t>
            </a:r>
            <a:r>
              <a:rPr lang="pt-PT" dirty="0" err="1"/>
              <a:t>mL</a:t>
            </a:r>
            <a:r>
              <a:rPr lang="pt-PT" dirty="0"/>
              <a:t>.                       (</a:t>
            </a:r>
            <a:r>
              <a:rPr lang="pt-PT" dirty="0" err="1"/>
              <a:t>AgSCN</a:t>
            </a:r>
            <a:r>
              <a:rPr lang="pt-PT" dirty="0"/>
              <a:t>: </a:t>
            </a:r>
            <a:r>
              <a:rPr lang="pt-PT" dirty="0" err="1"/>
              <a:t>K</a:t>
            </a:r>
            <a:r>
              <a:rPr lang="pt-PT" baseline="-25000" dirty="0" err="1"/>
              <a:t>ps</a:t>
            </a:r>
            <a:r>
              <a:rPr lang="pt-PT" dirty="0"/>
              <a:t> = 1.1 x 10</a:t>
            </a:r>
            <a:r>
              <a:rPr lang="pt-PT" baseline="30000" dirty="0"/>
              <a:t>-12</a:t>
            </a:r>
            <a:r>
              <a:rPr lang="pt-PT" dirty="0"/>
              <a:t>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12A9F2-B664-4DEA-9F89-EE18726E981D}"/>
              </a:ext>
            </a:extLst>
          </p:cNvPr>
          <p:cNvSpPr txBox="1"/>
          <p:nvPr/>
        </p:nvSpPr>
        <p:spPr>
          <a:xfrm>
            <a:off x="414776" y="3837801"/>
            <a:ext cx="80222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3. O arsénio em 9.13 g de um pesticida foi convertido em AsO</a:t>
            </a:r>
            <a:r>
              <a:rPr lang="pt-PT" baseline="-25000" dirty="0"/>
              <a:t>4</a:t>
            </a:r>
            <a:r>
              <a:rPr lang="pt-PT" baseline="30000" dirty="0"/>
              <a:t>3-</a:t>
            </a:r>
            <a:r>
              <a:rPr lang="pt-PT" dirty="0"/>
              <a:t> e precipitado como Ag</a:t>
            </a:r>
            <a:r>
              <a:rPr lang="pt-PT" baseline="-25000" dirty="0"/>
              <a:t>3</a:t>
            </a:r>
            <a:r>
              <a:rPr lang="pt-PT" dirty="0"/>
              <a:t>AsO</a:t>
            </a:r>
            <a:r>
              <a:rPr lang="pt-PT" baseline="-25000" dirty="0"/>
              <a:t>4</a:t>
            </a:r>
            <a:r>
              <a:rPr lang="pt-PT" dirty="0"/>
              <a:t> com 50 </a:t>
            </a:r>
            <a:r>
              <a:rPr lang="pt-PT" dirty="0" err="1"/>
              <a:t>mL</a:t>
            </a:r>
            <a:r>
              <a:rPr lang="pt-PT" dirty="0"/>
              <a:t> de uma solução de AgNO</a:t>
            </a:r>
            <a:r>
              <a:rPr lang="pt-PT" baseline="-25000" dirty="0"/>
              <a:t>3</a:t>
            </a:r>
            <a:r>
              <a:rPr lang="pt-PT" dirty="0"/>
              <a:t> 0.02105 mol.L</a:t>
            </a:r>
            <a:r>
              <a:rPr lang="pt-PT" baseline="30000" dirty="0"/>
              <a:t>-1 </a:t>
            </a:r>
            <a:r>
              <a:rPr lang="pt-PT" dirty="0"/>
              <a:t>. O excesso de </a:t>
            </a:r>
            <a:r>
              <a:rPr lang="pt-PT" dirty="0" err="1"/>
              <a:t>Ag</a:t>
            </a:r>
            <a:r>
              <a:rPr lang="pt-PT" baseline="30000" dirty="0"/>
              <a:t>+ </a:t>
            </a:r>
            <a:r>
              <a:rPr lang="pt-PT" dirty="0"/>
              <a:t>foi então titulado com 4.75 </a:t>
            </a:r>
            <a:r>
              <a:rPr lang="pt-PT" dirty="0" err="1"/>
              <a:t>mL</a:t>
            </a:r>
            <a:r>
              <a:rPr lang="pt-PT" dirty="0"/>
              <a:t> de solução de KSCN 0.04321 mol.L</a:t>
            </a:r>
            <a:r>
              <a:rPr lang="pt-PT" baseline="30000" dirty="0"/>
              <a:t>-1 </a:t>
            </a:r>
            <a:r>
              <a:rPr lang="pt-PT" dirty="0"/>
              <a:t>. Calcule a % As</a:t>
            </a:r>
            <a:r>
              <a:rPr lang="pt-PT" baseline="-25000" dirty="0"/>
              <a:t>2</a:t>
            </a:r>
            <a:r>
              <a:rPr lang="pt-PT" dirty="0"/>
              <a:t>O</a:t>
            </a:r>
            <a:r>
              <a:rPr lang="pt-PT" baseline="-25000" dirty="0"/>
              <a:t>3</a:t>
            </a:r>
            <a:r>
              <a:rPr lang="pt-PT" dirty="0"/>
              <a:t> na amostra.</a:t>
            </a:r>
          </a:p>
        </p:txBody>
      </p:sp>
    </p:spTree>
    <p:extLst>
      <p:ext uri="{BB962C8B-B14F-4D97-AF65-F5344CB8AC3E}">
        <p14:creationId xmlns:p14="http://schemas.microsoft.com/office/powerpoint/2010/main" val="38090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1646</Words>
  <Application>Microsoft Office PowerPoint</Application>
  <PresentationFormat>Apresentação no Ecrã (4:3)</PresentationFormat>
  <Paragraphs>124</Paragraphs>
  <Slides>20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Comic Sans MS</vt:lpstr>
      <vt:lpstr>Times New Roman</vt:lpstr>
      <vt:lpstr>Wingdings</vt:lpstr>
      <vt:lpstr>Wingdings 3</vt:lpstr>
      <vt:lpstr>Tema do Office</vt:lpstr>
      <vt:lpstr>Equação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</dc:title>
  <dc:creator>reviewer</dc:creator>
  <cp:lastModifiedBy>Valentim Nunes</cp:lastModifiedBy>
  <cp:revision>61</cp:revision>
  <dcterms:created xsi:type="dcterms:W3CDTF">2020-11-08T16:15:36Z</dcterms:created>
  <dcterms:modified xsi:type="dcterms:W3CDTF">2022-02-24T09:39:09Z</dcterms:modified>
</cp:coreProperties>
</file>