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5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2F137-291A-4D6F-9AE4-FED09BE205E0}" type="datetimeFigureOut">
              <a:rPr lang="pt-PT" smtClean="0"/>
              <a:t>24/02/2022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14BEB-7DBB-479A-A79B-5F72B78DE2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93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24/02/2022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CCA50-CDD9-4CC8-81C4-546665C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17D725-8F4F-4B73-8530-2D40822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07433D-8787-4C81-97F2-FECD0017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A3A7E-356F-4208-9925-D979F2A01587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9558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24/02/2022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Análises Químicas I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754144" y="4226827"/>
            <a:ext cx="7409468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Análise Gravimétrica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Fevereiro,2022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24656" y="3669492"/>
            <a:ext cx="8207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PT" altLang="en-US" sz="2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CTeSP</a:t>
            </a:r>
            <a:r>
              <a:rPr lang="pt-PT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Análises Laboratoriais </a:t>
            </a:r>
            <a:endParaRPr lang="pt-PT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Marcador de Posição do Número do Diapositivo 3">
            <a:extLst>
              <a:ext uri="{FF2B5EF4-FFF2-40B4-BE49-F238E27FC236}">
                <a16:creationId xmlns:a16="http://schemas.microsoft.com/office/drawing/2014/main" id="{DDD2DB60-87B5-4755-9132-26BCFB0A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097CCF-4107-4128-A909-7A95809066D5}" type="slidenum">
              <a:rPr lang="pt-PT" altLang="pt-PT" sz="1200">
                <a:solidFill>
                  <a:srgbClr val="898989"/>
                </a:solidFill>
                <a:latin typeface="Comic Sans MS" panose="030F0702030302020204" pitchFamily="66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pt-PT" altLang="pt-PT" sz="1200">
              <a:solidFill>
                <a:srgbClr val="898989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6D7A184-AB44-41DB-9972-5D6C07E93746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978D982-D2BF-48D2-AD24-678A77EE627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0906361-B9F0-4F3D-B894-FDB501BFE1D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E3E41B37-E211-402C-8259-17038F217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66"/>
          <a:stretch/>
        </p:blipFill>
        <p:spPr>
          <a:xfrm>
            <a:off x="414776" y="979450"/>
            <a:ext cx="8100574" cy="376071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F45A3B2-1AE1-447A-B13F-EBD8F35C3BB1}"/>
              </a:ext>
            </a:extLst>
          </p:cNvPr>
          <p:cNvSpPr/>
          <p:nvPr/>
        </p:nvSpPr>
        <p:spPr>
          <a:xfrm>
            <a:off x="4817686" y="3429000"/>
            <a:ext cx="3280528" cy="933253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7160978-D0D2-490E-BF12-786B40D55738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E5DC67AA-C507-4889-A0C6-1E13AE7A19E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8F336C44-6B00-4FE6-A72A-09392F12D6AE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DF917600-2840-4023-B648-8118DFF54D50}"/>
              </a:ext>
            </a:extLst>
          </p:cNvPr>
          <p:cNvSpPr txBox="1"/>
          <p:nvPr/>
        </p:nvSpPr>
        <p:spPr>
          <a:xfrm>
            <a:off x="414776" y="2661535"/>
            <a:ext cx="838043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>
                <a:solidFill>
                  <a:srgbClr val="C00000"/>
                </a:solidFill>
              </a:rPr>
              <a:t>Gravimetria por precipitação</a:t>
            </a:r>
            <a:r>
              <a:rPr lang="pt-PT" sz="2000" dirty="0"/>
              <a:t>: o analito é separado de uma solução da amostra como um precipitado e é convertido numa espécie de composição conhecida que pode ser pesada.</a:t>
            </a:r>
          </a:p>
          <a:p>
            <a:r>
              <a:rPr lang="pt-PT" sz="20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>
                <a:solidFill>
                  <a:srgbClr val="C00000"/>
                </a:solidFill>
              </a:rPr>
              <a:t>Gravimetria por volatilização</a:t>
            </a:r>
            <a:r>
              <a:rPr lang="pt-PT" sz="2000" dirty="0"/>
              <a:t>: ocorre a libertação de um gás de composição química conhecida. A massa desse gás serve então como uma medida da concentração do analito. </a:t>
            </a:r>
          </a:p>
          <a:p>
            <a:endParaRPr lang="pt-PT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rgbClr val="C00000"/>
                </a:solidFill>
              </a:rPr>
              <a:t>Eletrogravimetria</a:t>
            </a:r>
            <a:r>
              <a:rPr lang="pt-PT" sz="2000" dirty="0"/>
              <a:t>: o analito é separado por deposição num elétrodo por meio do uso de uma corrente elétrica (</a:t>
            </a:r>
            <a:r>
              <a:rPr lang="pt-PT" sz="2000" dirty="0" err="1"/>
              <a:t>electrólise</a:t>
            </a:r>
            <a:r>
              <a:rPr lang="pt-PT" sz="2000" dirty="0"/>
              <a:t>). A massa desse produto fornece uma medida da concentração do analito.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A622964-D6A6-4A83-8438-77D84D12346F}"/>
              </a:ext>
            </a:extLst>
          </p:cNvPr>
          <p:cNvSpPr txBox="1"/>
          <p:nvPr/>
        </p:nvSpPr>
        <p:spPr>
          <a:xfrm>
            <a:off x="414776" y="725864"/>
            <a:ext cx="8135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A Análise Gravimétrica ou Gravimetria é um método analítico quantitativo que se baseia na medição da massa de um composto puro com o qual o analito está quimicamente relacionado.</a:t>
            </a:r>
          </a:p>
        </p:txBody>
      </p:sp>
    </p:spTree>
    <p:extLst>
      <p:ext uri="{BB962C8B-B14F-4D97-AF65-F5344CB8AC3E}">
        <p14:creationId xmlns:p14="http://schemas.microsoft.com/office/powerpoint/2010/main" val="3087517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0656E861-3167-458B-A981-D383E1AB7121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FA56A59D-AFC0-4BB7-B45A-AC003FFE1B8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1A1FECAC-A4AD-4336-B074-D13AF8F8417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96E1744F-9B79-43FE-914C-A032A6204DCD}"/>
              </a:ext>
            </a:extLst>
          </p:cNvPr>
          <p:cNvSpPr txBox="1">
            <a:spLocks noChangeArrowheads="1"/>
          </p:cNvSpPr>
          <p:nvPr/>
        </p:nvSpPr>
        <p:spPr>
          <a:xfrm>
            <a:off x="414776" y="609210"/>
            <a:ext cx="4303336" cy="5175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altLang="pt-PT" sz="2800" kern="0" dirty="0"/>
              <a:t>Gravimetria por precipitação</a:t>
            </a:r>
          </a:p>
        </p:txBody>
      </p:sp>
      <p:sp>
        <p:nvSpPr>
          <p:cNvPr id="7" name="Rectângulo 2">
            <a:extLst>
              <a:ext uri="{FF2B5EF4-FFF2-40B4-BE49-F238E27FC236}">
                <a16:creationId xmlns:a16="http://schemas.microsoft.com/office/drawing/2014/main" id="{B3592508-265A-4781-A5D5-5F35C784A89E}"/>
              </a:ext>
            </a:extLst>
          </p:cNvPr>
          <p:cNvSpPr/>
          <p:nvPr/>
        </p:nvSpPr>
        <p:spPr>
          <a:xfrm flipH="1">
            <a:off x="457200" y="1341438"/>
            <a:ext cx="812165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A gravimetria por precipitação é usada para o doseamento de </a:t>
            </a:r>
            <a:r>
              <a:rPr lang="pt-PT" sz="2400" dirty="0" err="1">
                <a:cs typeface="Arial" pitchFamily="34" charset="0"/>
              </a:rPr>
              <a:t>macroconstituintes</a:t>
            </a:r>
            <a:r>
              <a:rPr lang="pt-PT" sz="2400" dirty="0">
                <a:cs typeface="Arial" pitchFamily="34" charset="0"/>
              </a:rPr>
              <a:t>, ou seja, componentes que ocorrem em teores superiores a 1% e não deve ser usada para teores inferiores a 0.1%.</a:t>
            </a:r>
            <a:endParaRPr lang="pt-PT" sz="1050" dirty="0">
              <a:cs typeface="Arial" pitchFamily="34" charset="0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1C44BAF4-9DE0-4152-A17D-B7100728CEAD}"/>
              </a:ext>
            </a:extLst>
          </p:cNvPr>
          <p:cNvGrpSpPr>
            <a:grpSpLocks/>
          </p:cNvGrpSpPr>
          <p:nvPr/>
        </p:nvGrpSpPr>
        <p:grpSpPr bwMode="auto">
          <a:xfrm>
            <a:off x="413543" y="3537589"/>
            <a:ext cx="8208963" cy="1866900"/>
            <a:chOff x="611560" y="3933056"/>
            <a:chExt cx="8208911" cy="1866914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9457564-FC7B-4B90-B363-C2C075CB4B98}"/>
                </a:ext>
              </a:extLst>
            </p:cNvPr>
            <p:cNvSpPr txBox="1"/>
            <p:nvPr/>
          </p:nvSpPr>
          <p:spPr>
            <a:xfrm>
              <a:off x="7020257" y="5385629"/>
              <a:ext cx="1282692" cy="338141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anchor="ctr" anchorCtr="1">
              <a:spAutoFit/>
            </a:bodyPr>
            <a:lstStyle/>
            <a:p>
              <a:pPr>
                <a:defRPr/>
              </a:pPr>
              <a:r>
                <a:rPr lang="pt-PT" sz="1600" b="1" dirty="0">
                  <a:latin typeface="Century Gothic" panose="020B0502020202020204" pitchFamily="34" charset="0"/>
                </a:rPr>
                <a:t>FILTRAÇÃO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B11B7C9B-3A89-43A3-B260-6BB2460F785D}"/>
                </a:ext>
              </a:extLst>
            </p:cNvPr>
            <p:cNvSpPr txBox="1"/>
            <p:nvPr/>
          </p:nvSpPr>
          <p:spPr>
            <a:xfrm>
              <a:off x="4161188" y="5374517"/>
              <a:ext cx="1643053" cy="338140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anchor="ctr" anchorCtr="1">
              <a:spAutoFit/>
            </a:bodyPr>
            <a:lstStyle/>
            <a:p>
              <a:pPr>
                <a:defRPr/>
              </a:pPr>
              <a:r>
                <a:rPr lang="pt-PT" sz="1600" b="1" dirty="0">
                  <a:latin typeface="Century Gothic" panose="020B0502020202020204" pitchFamily="34" charset="0"/>
                </a:rPr>
                <a:t>CALCINAÇÃO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6146B9A1-3437-4CC0-850A-E489B6C437D6}"/>
                </a:ext>
              </a:extLst>
            </p:cNvPr>
            <p:cNvSpPr txBox="1"/>
            <p:nvPr/>
          </p:nvSpPr>
          <p:spPr>
            <a:xfrm>
              <a:off x="2062526" y="5374517"/>
              <a:ext cx="1285867" cy="338140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anchor="ctr" anchorCtr="1">
              <a:spAutoFit/>
            </a:bodyPr>
            <a:lstStyle/>
            <a:p>
              <a:pPr>
                <a:defRPr/>
              </a:pPr>
              <a:r>
                <a:rPr lang="pt-PT" sz="1600" b="1" dirty="0">
                  <a:latin typeface="Century Gothic" panose="020B0502020202020204" pitchFamily="34" charset="0"/>
                </a:rPr>
                <a:t>PESAGEM</a:t>
              </a:r>
            </a:p>
          </p:txBody>
        </p:sp>
        <p:grpSp>
          <p:nvGrpSpPr>
            <p:cNvPr id="12" name="Grupo 5">
              <a:extLst>
                <a:ext uri="{FF2B5EF4-FFF2-40B4-BE49-F238E27FC236}">
                  <a16:creationId xmlns:a16="http://schemas.microsoft.com/office/drawing/2014/main" id="{3EFA2721-2952-45DE-9A8B-1315FCF5CE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1560" y="3933056"/>
              <a:ext cx="8208911" cy="1501716"/>
              <a:chOff x="611560" y="4325034"/>
              <a:chExt cx="8208911" cy="1501716"/>
            </a:xfrm>
            <a:grpFill/>
          </p:grpSpPr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B03393D-6910-49EB-90CD-30222EA751C0}"/>
                  </a:ext>
                </a:extLst>
              </p:cNvPr>
              <p:cNvSpPr txBox="1"/>
              <p:nvPr/>
            </p:nvSpPr>
            <p:spPr>
              <a:xfrm>
                <a:off x="611560" y="4380596"/>
                <a:ext cx="1152518" cy="338140"/>
              </a:xfrm>
              <a:prstGeom prst="rect">
                <a:avLst/>
              </a:prstGeom>
              <a:grp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anchor="ctr" anchorCtr="1">
                <a:spAutoFit/>
              </a:bodyPr>
              <a:lstStyle/>
              <a:p>
                <a:pPr>
                  <a:defRPr/>
                </a:pPr>
                <a:r>
                  <a:rPr lang="pt-PT" sz="1600" b="1" dirty="0">
                    <a:latin typeface="Century Gothic" panose="020B0502020202020204" pitchFamily="34" charset="0"/>
                  </a:rPr>
                  <a:t>Amostra</a:t>
                </a:r>
              </a:p>
            </p:txBody>
          </p:sp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7719B5B7-929B-4351-9FC3-6086B78BACBC}"/>
                  </a:ext>
                </a:extLst>
              </p:cNvPr>
              <p:cNvSpPr txBox="1"/>
              <p:nvPr/>
            </p:nvSpPr>
            <p:spPr>
              <a:xfrm>
                <a:off x="2062526" y="4380596"/>
                <a:ext cx="1285867" cy="338140"/>
              </a:xfrm>
              <a:prstGeom prst="rect">
                <a:avLst/>
              </a:prstGeom>
              <a:grp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anchor="ctr" anchorCtr="1">
                <a:spAutoFit/>
              </a:bodyPr>
              <a:lstStyle/>
              <a:p>
                <a:pPr>
                  <a:defRPr/>
                </a:pPr>
                <a:r>
                  <a:rPr lang="pt-PT" sz="1600" b="1" dirty="0">
                    <a:latin typeface="Century Gothic" panose="020B0502020202020204" pitchFamily="34" charset="0"/>
                  </a:rPr>
                  <a:t>PESAGEM</a:t>
                </a:r>
              </a:p>
            </p:txBody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05470B07-2429-4883-9195-7FD5DA383143}"/>
                  </a:ext>
                </a:extLst>
              </p:cNvPr>
              <p:cNvSpPr txBox="1"/>
              <p:nvPr/>
            </p:nvSpPr>
            <p:spPr>
              <a:xfrm>
                <a:off x="3635729" y="4380596"/>
                <a:ext cx="2693970" cy="338140"/>
              </a:xfrm>
              <a:prstGeom prst="rect">
                <a:avLst/>
              </a:prstGeom>
              <a:grp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anchor="ctr" anchorCtr="1">
                <a:spAutoFit/>
              </a:bodyPr>
              <a:lstStyle/>
              <a:p>
                <a:pPr>
                  <a:defRPr/>
                </a:pPr>
                <a:r>
                  <a:rPr lang="pt-PT" sz="1600" b="1" dirty="0">
                    <a:latin typeface="Century Gothic" panose="020B0502020202020204" pitchFamily="34" charset="0"/>
                  </a:rPr>
                  <a:t>ATAQUE/SOLUBILIZAÇÃO</a:t>
                </a:r>
              </a:p>
            </p:txBody>
          </p:sp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D018FFD5-7F0C-4CEB-9C4E-271B9D266D52}"/>
                  </a:ext>
                </a:extLst>
              </p:cNvPr>
              <p:cNvSpPr txBox="1"/>
              <p:nvPr/>
            </p:nvSpPr>
            <p:spPr>
              <a:xfrm>
                <a:off x="6588460" y="4367896"/>
                <a:ext cx="2232011" cy="1077921"/>
              </a:xfrm>
              <a:prstGeom prst="rect">
                <a:avLst/>
              </a:prstGeom>
              <a:grp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anchor="ctr" anchorCtr="1">
                <a:spAutoFit/>
              </a:bodyPr>
              <a:lstStyle/>
              <a:p>
                <a:pPr algn="just">
                  <a:defRPr/>
                </a:pPr>
                <a:r>
                  <a:rPr lang="pt-PT" sz="1600" b="1" dirty="0" err="1">
                    <a:latin typeface="Century Gothic" panose="020B0502020202020204" pitchFamily="34" charset="0"/>
                  </a:rPr>
                  <a:t>Reacções</a:t>
                </a:r>
                <a:r>
                  <a:rPr lang="pt-PT" sz="1600" b="1" dirty="0">
                    <a:latin typeface="Century Gothic" panose="020B0502020202020204" pitchFamily="34" charset="0"/>
                  </a:rPr>
                  <a:t> químicas diversas sendo a última uma</a:t>
                </a:r>
              </a:p>
              <a:p>
                <a:pPr algn="just">
                  <a:defRPr/>
                </a:pPr>
                <a:r>
                  <a:rPr lang="pt-PT" sz="1600" b="1" dirty="0">
                    <a:latin typeface="Century Gothic" panose="020B0502020202020204" pitchFamily="34" charset="0"/>
                  </a:rPr>
                  <a:t>PRECIPITAÇÃO</a:t>
                </a:r>
              </a:p>
            </p:txBody>
          </p:sp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6B008A6F-1629-44C5-901B-F44CE26E6782}"/>
                  </a:ext>
                </a:extLst>
              </p:cNvPr>
              <p:cNvSpPr txBox="1"/>
              <p:nvPr/>
            </p:nvSpPr>
            <p:spPr>
              <a:xfrm>
                <a:off x="1691053" y="4325034"/>
                <a:ext cx="433385" cy="400053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t-PT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→</a:t>
                </a:r>
              </a:p>
            </p:txBody>
          </p: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FA418747-D19D-423A-95B8-DABBDFB19FF9}"/>
                  </a:ext>
                </a:extLst>
              </p:cNvPr>
              <p:cNvSpPr txBox="1"/>
              <p:nvPr/>
            </p:nvSpPr>
            <p:spPr>
              <a:xfrm>
                <a:off x="3275368" y="4337734"/>
                <a:ext cx="431797" cy="400053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t-PT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→</a:t>
                </a:r>
              </a:p>
            </p:txBody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0A9D6292-8B38-442F-8032-E6717A5E3AC8}"/>
                  </a:ext>
                </a:extLst>
              </p:cNvPr>
              <p:cNvSpPr txBox="1"/>
              <p:nvPr/>
            </p:nvSpPr>
            <p:spPr>
              <a:xfrm>
                <a:off x="6228099" y="4337734"/>
                <a:ext cx="431797" cy="400053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t-PT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→</a:t>
                </a:r>
              </a:p>
            </p:txBody>
          </p:sp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6829B220-E653-4FB6-9518-4F188517C9AF}"/>
                  </a:ext>
                </a:extLst>
              </p:cNvPr>
              <p:cNvSpPr txBox="1"/>
              <p:nvPr/>
            </p:nvSpPr>
            <p:spPr>
              <a:xfrm rot="5400000">
                <a:off x="7488563" y="5410895"/>
                <a:ext cx="431803" cy="400047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t-PT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→</a:t>
                </a:r>
              </a:p>
            </p:txBody>
          </p:sp>
        </p:grp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8F66B477-9643-4CF1-95F5-48DB645214BB}"/>
                </a:ext>
              </a:extLst>
            </p:cNvPr>
            <p:cNvSpPr txBox="1"/>
            <p:nvPr/>
          </p:nvSpPr>
          <p:spPr>
            <a:xfrm rot="10800000">
              <a:off x="6228099" y="5399917"/>
              <a:ext cx="431797" cy="40005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PT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→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0485393-0A69-40CF-95C3-9F4940A77F23}"/>
                </a:ext>
              </a:extLst>
            </p:cNvPr>
            <p:cNvSpPr txBox="1"/>
            <p:nvPr/>
          </p:nvSpPr>
          <p:spPr>
            <a:xfrm rot="10800000">
              <a:off x="3584929" y="5385629"/>
              <a:ext cx="431797" cy="40005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PT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3707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5D838F01-9BF0-4F8B-A557-FF1AA42365EF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D69B5DD0-7CBE-4901-A0D1-87890B2C3FF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F6653D3E-661E-4C99-9AE3-35F64FE66BE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ângulo 1">
            <a:extLst>
              <a:ext uri="{FF2B5EF4-FFF2-40B4-BE49-F238E27FC236}">
                <a16:creationId xmlns:a16="http://schemas.microsoft.com/office/drawing/2014/main" id="{1E58A788-4219-4195-B7C0-02A6E49D84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14776" y="800837"/>
            <a:ext cx="8121650" cy="5558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7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O método gravimétrico é necessariamente demorado pois contém duas operações obrigatórias – filtração e calcinação – que levam bastante tempo.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O rigor no resultado final não é limitado pelo instrumento de medida (a balança analítica) o que é uma vantagem da gravimetria.</a:t>
            </a:r>
            <a:endParaRPr lang="pt-PT" altLang="pt-PT" sz="2400" b="1" i="1" dirty="0">
              <a:latin typeface="+mn-lt"/>
              <a:cs typeface="Arial" panose="020B0604020202020204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Neste método não é necessário dispor de curvas de calibração e o material necessário é relativamente simples. 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A filtração e a calcinação são muito morosas mas não requerem a atenção constante do operador que pode ir realizando outras tarefas.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No caso de ser necessário fazer um pequeno número de análises e não houver limitações de tempo poder-se-á usar o método. </a:t>
            </a:r>
          </a:p>
        </p:txBody>
      </p:sp>
    </p:spTree>
    <p:extLst>
      <p:ext uri="{BB962C8B-B14F-4D97-AF65-F5344CB8AC3E}">
        <p14:creationId xmlns:p14="http://schemas.microsoft.com/office/powerpoint/2010/main" val="418949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2144F314-68D5-4A68-92C4-5945860AB079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CF289D29-B82E-40F1-A567-F672B80E7E1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7E315B26-7174-4ADB-9CF7-A0BD41EB90E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ângulo 2">
            <a:extLst>
              <a:ext uri="{FF2B5EF4-FFF2-40B4-BE49-F238E27FC236}">
                <a16:creationId xmlns:a16="http://schemas.microsoft.com/office/drawing/2014/main" id="{5CCA140E-E528-4C6D-AC31-A6AEF693A1ED}"/>
              </a:ext>
            </a:extLst>
          </p:cNvPr>
          <p:cNvSpPr/>
          <p:nvPr/>
        </p:nvSpPr>
        <p:spPr>
          <a:xfrm flipH="1">
            <a:off x="414776" y="738728"/>
            <a:ext cx="812165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200" b="1" u="sng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Pesagem de precipitados. </a:t>
            </a:r>
            <a:r>
              <a:rPr lang="pt-PT" sz="2200" b="1" u="sng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Termogravimetria</a:t>
            </a:r>
            <a:r>
              <a:rPr lang="pt-PT" sz="2200" b="1" u="sng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A simples pesagem do precipitado depois de seco não é suficiente para garantir um bom resultado porque é difícil assegurar a composição do sólido.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Uma calcinação até peso constante nem sempre é aplicável e quando o for há que ter presente a gama de temperaturas em que é realizada.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Um método de análise por gravimetria obriga a um estudo da evolução do precipitado com o aumento de temperatura, o que se faz utilizando </a:t>
            </a:r>
            <a:r>
              <a:rPr lang="pt-PT" sz="2000" dirty="0" err="1">
                <a:cs typeface="Arial" pitchFamily="34" charset="0"/>
              </a:rPr>
              <a:t>termobalanças</a:t>
            </a:r>
            <a:r>
              <a:rPr lang="pt-PT" sz="2000" dirty="0">
                <a:cs typeface="Arial" pitchFamily="34" charset="0"/>
              </a:rPr>
              <a:t>.</a:t>
            </a:r>
          </a:p>
        </p:txBody>
      </p:sp>
      <p:pic>
        <p:nvPicPr>
          <p:cNvPr id="8" name="Picture 2" descr="C:\Users\Inês Silveira\Desktop\1278414_487992041297572_1236434899_n.jpg">
            <a:extLst>
              <a:ext uri="{FF2B5EF4-FFF2-40B4-BE49-F238E27FC236}">
                <a16:creationId xmlns:a16="http://schemas.microsoft.com/office/drawing/2014/main" id="{E595A711-BDD2-4FF1-8541-28ACB0A4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 t="4205" r="2248"/>
          <a:stretch>
            <a:fillRect/>
          </a:stretch>
        </p:blipFill>
        <p:spPr bwMode="auto">
          <a:xfrm>
            <a:off x="1943362" y="3508716"/>
            <a:ext cx="5051327" cy="308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7B4C194-E8D0-4469-9B36-5C9CAB5A699E}"/>
              </a:ext>
            </a:extLst>
          </p:cNvPr>
          <p:cNvSpPr txBox="1"/>
          <p:nvPr/>
        </p:nvSpPr>
        <p:spPr>
          <a:xfrm>
            <a:off x="5377992" y="4509882"/>
            <a:ext cx="2408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altLang="pt-PT" sz="1800" b="1" i="1" dirty="0">
                <a:cs typeface="Arial" panose="020B0604020202020204" pitchFamily="34" charset="0"/>
              </a:rPr>
              <a:t>curva </a:t>
            </a:r>
            <a:r>
              <a:rPr lang="pt-PT" altLang="pt-PT" sz="1800" b="1" i="1" dirty="0" err="1">
                <a:cs typeface="Arial" panose="020B0604020202020204" pitchFamily="34" charset="0"/>
              </a:rPr>
              <a:t>termogravimétrica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88197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44AEAB1-E78D-45E3-8470-EAD6F2AF32E3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2CE36B47-DA16-4F2B-800D-1E6A4CDBF19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1C48905E-E4C7-4CB9-9BA5-73132F6CCF3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DDB1F8-A98C-49C1-8077-9DA58B5A6890}"/>
              </a:ext>
            </a:extLst>
          </p:cNvPr>
          <p:cNvSpPr txBox="1"/>
          <p:nvPr/>
        </p:nvSpPr>
        <p:spPr>
          <a:xfrm>
            <a:off x="414775" y="1520148"/>
            <a:ext cx="824845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Determinação de </a:t>
            </a:r>
            <a:r>
              <a:rPr lang="pt-PT" sz="2400" dirty="0" err="1"/>
              <a:t>Fe</a:t>
            </a:r>
            <a:r>
              <a:rPr lang="pt-PT" sz="2400" dirty="0"/>
              <a:t> (III) em minérios: Tratamento com NH</a:t>
            </a:r>
            <a:r>
              <a:rPr lang="pt-PT" sz="2400" baseline="-25000" dirty="0"/>
              <a:t>4</a:t>
            </a:r>
            <a:r>
              <a:rPr lang="pt-PT" sz="2400" dirty="0"/>
              <a:t>OH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Determinação de Ca</a:t>
            </a:r>
            <a:r>
              <a:rPr lang="pt-PT" sz="2400" baseline="30000" dirty="0"/>
              <a:t>2+ </a:t>
            </a:r>
            <a:r>
              <a:rPr lang="pt-PT" sz="2400" dirty="0"/>
              <a:t>em águas naturais: Tratamento com C</a:t>
            </a:r>
            <a:r>
              <a:rPr lang="pt-PT" sz="2400" baseline="-25000" dirty="0"/>
              <a:t>2</a:t>
            </a:r>
            <a:r>
              <a:rPr lang="pt-PT" sz="2400" dirty="0"/>
              <a:t>O</a:t>
            </a:r>
            <a:r>
              <a:rPr lang="pt-PT" sz="2400" baseline="-25000" dirty="0"/>
              <a:t>4</a:t>
            </a:r>
            <a:r>
              <a:rPr lang="pt-PT" sz="2400" baseline="30000" dirty="0"/>
              <a:t>2-</a:t>
            </a:r>
            <a:r>
              <a:rPr lang="pt-PT" sz="2400" dirty="0"/>
              <a:t> </a:t>
            </a:r>
          </a:p>
          <a:p>
            <a:endParaRPr lang="pt-P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Determinação de Ba</a:t>
            </a:r>
            <a:r>
              <a:rPr lang="pt-PT" sz="2400" baseline="30000" dirty="0"/>
              <a:t>2+</a:t>
            </a:r>
            <a:r>
              <a:rPr lang="pt-PT" sz="2400" dirty="0"/>
              <a:t>: Tratamento com SO</a:t>
            </a:r>
            <a:r>
              <a:rPr lang="pt-PT" sz="2400" baseline="-25000" dirty="0"/>
              <a:t>4 </a:t>
            </a:r>
            <a:r>
              <a:rPr lang="pt-PT" sz="2400" baseline="30000" dirty="0"/>
              <a:t>2- </a:t>
            </a:r>
          </a:p>
          <a:p>
            <a:endParaRPr lang="pt-PT" sz="2400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Determinação de Cl</a:t>
            </a:r>
            <a:r>
              <a:rPr lang="pt-PT" sz="2400" baseline="30000" dirty="0"/>
              <a:t>-</a:t>
            </a:r>
            <a:r>
              <a:rPr lang="pt-PT" sz="2400" dirty="0"/>
              <a:t> em água do mar: Tratamento com AgNO</a:t>
            </a:r>
            <a:r>
              <a:rPr lang="pt-PT" sz="2400" baseline="-25000" dirty="0"/>
              <a:t>3</a:t>
            </a:r>
            <a:r>
              <a:rPr lang="pt-PT" sz="24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12C65D-2A11-416F-9E7C-1DFED7A10591}"/>
              </a:ext>
            </a:extLst>
          </p:cNvPr>
          <p:cNvSpPr txBox="1"/>
          <p:nvPr/>
        </p:nvSpPr>
        <p:spPr>
          <a:xfrm>
            <a:off x="414776" y="829558"/>
            <a:ext cx="176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EXEMPLOS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2E4F283-D778-43B7-96BD-22FF5519B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97" y="2054313"/>
            <a:ext cx="7777113" cy="94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79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722C34D-DD2D-4170-980D-8ABDF76876BB}"/>
              </a:ext>
            </a:extLst>
          </p:cNvPr>
          <p:cNvGrpSpPr/>
          <p:nvPr/>
        </p:nvGrpSpPr>
        <p:grpSpPr>
          <a:xfrm>
            <a:off x="84838" y="118867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49D197E0-55C1-4C43-83D3-6D6EC594D3B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BB062952-A878-4AE7-89B6-63648A4C5DCE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F463BB79-6CB4-46E5-BB3D-B37C66C13E21}"/>
              </a:ext>
            </a:extLst>
          </p:cNvPr>
          <p:cNvSpPr txBox="1"/>
          <p:nvPr/>
        </p:nvSpPr>
        <p:spPr>
          <a:xfrm>
            <a:off x="414776" y="635270"/>
            <a:ext cx="3619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AGENTES PRECIPITANTES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5F2D197-33FF-4C54-8CA9-9139914A323D}"/>
              </a:ext>
            </a:extLst>
          </p:cNvPr>
          <p:cNvSpPr txBox="1"/>
          <p:nvPr/>
        </p:nvSpPr>
        <p:spPr>
          <a:xfrm>
            <a:off x="414776" y="1184594"/>
            <a:ext cx="83050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Um agente precipitante gravimétrico deve reagir especificamente, ou pelo menos seletivamente com o analito.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726152F-3F97-4DC7-8A18-91F4E385A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01" y="2103250"/>
            <a:ext cx="4176074" cy="201659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5EB89F8-F0C0-4921-B4D5-04221D2A3C71}"/>
              </a:ext>
            </a:extLst>
          </p:cNvPr>
          <p:cNvSpPr txBox="1"/>
          <p:nvPr/>
        </p:nvSpPr>
        <p:spPr>
          <a:xfrm>
            <a:off x="414776" y="4077428"/>
            <a:ext cx="8144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Além da especificidade e da seletividade, o reagente precipitante ideal deve reagir com o analito para formar um produto que seja: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Facilmente filtrado e lavado para remoção de contaminantes (formar produto puro)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 De solubilidade suficientemente baixa para que não haja perda significativa do analito durante a filtração e a lavagem (precipitado obtido deve ser altamente insolúvel)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 Não-reativo com os constituintes da atmosfera</a:t>
            </a:r>
          </a:p>
        </p:txBody>
      </p:sp>
    </p:spTree>
    <p:extLst>
      <p:ext uri="{BB962C8B-B14F-4D97-AF65-F5344CB8AC3E}">
        <p14:creationId xmlns:p14="http://schemas.microsoft.com/office/powerpoint/2010/main" val="3863063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6E65F7C-348F-4A23-9614-FCD79B90B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81" y="2421471"/>
            <a:ext cx="7616858" cy="4436529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E425A7C7-FBC0-499D-A68A-9599F984AD68}"/>
              </a:ext>
            </a:extLst>
          </p:cNvPr>
          <p:cNvGrpSpPr/>
          <p:nvPr/>
        </p:nvGrpSpPr>
        <p:grpSpPr>
          <a:xfrm>
            <a:off x="84838" y="118867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EC112A6A-CD8E-4871-B9F6-06EC6960EF2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10C0BD6E-9DA2-4135-B8B3-872D790461D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B7209B4A-5C0B-4FE6-B9E5-5B3CDAA66D25}"/>
              </a:ext>
            </a:extLst>
          </p:cNvPr>
          <p:cNvSpPr txBox="1"/>
          <p:nvPr/>
        </p:nvSpPr>
        <p:spPr>
          <a:xfrm>
            <a:off x="490193" y="852568"/>
            <a:ext cx="79373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De composição química conhecida após sua secagem ou, se necessário, calcinação (estável, não higroscópico, não ser volátil)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Reação completa nas condições de análise 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CAF59931-4265-4DE2-BA28-F89301288332}"/>
              </a:ext>
            </a:extLst>
          </p:cNvPr>
          <p:cNvSpPr/>
          <p:nvPr/>
        </p:nvSpPr>
        <p:spPr>
          <a:xfrm>
            <a:off x="3963971" y="1868231"/>
            <a:ext cx="801278" cy="940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4405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6C533FB-91C0-4D1B-9538-C2BA476700CD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7771B981-6CC9-4167-B113-E4584A01FDC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DFBE5C13-5E3C-4B53-AD90-36C08299C359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8F601C-724B-4108-BA7B-0C4406FE068C}"/>
              </a:ext>
            </a:extLst>
          </p:cNvPr>
          <p:cNvSpPr txBox="1"/>
          <p:nvPr/>
        </p:nvSpPr>
        <p:spPr>
          <a:xfrm>
            <a:off x="414776" y="673173"/>
            <a:ext cx="48972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>
                <a:solidFill>
                  <a:srgbClr val="7030A0"/>
                </a:solidFill>
              </a:rPr>
              <a:t>Cálculos em análise gravimétrica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107CEEB-6627-4CF3-A994-D46F649BC198}"/>
              </a:ext>
            </a:extLst>
          </p:cNvPr>
          <p:cNvSpPr txBox="1"/>
          <p:nvPr/>
        </p:nvSpPr>
        <p:spPr>
          <a:xfrm>
            <a:off x="414776" y="1164960"/>
            <a:ext cx="84087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Os resultados de uma análise gravimétrica são geralmente calculados a partir de medidas experimentais: massa da amostra e a massa de um produto de composição conhecida.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42A052A-BD0F-424F-B0F6-B0064ACA18B4}"/>
              </a:ext>
            </a:extLst>
          </p:cNvPr>
          <p:cNvSpPr txBox="1"/>
          <p:nvPr/>
        </p:nvSpPr>
        <p:spPr>
          <a:xfrm>
            <a:off x="414776" y="2503133"/>
            <a:ext cx="829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A percentagem em massa de um constituinte ou analito na amostra é dada por: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63C9B6D-506D-48F6-B4FC-C4516246D26D}"/>
                  </a:ext>
                </a:extLst>
              </p:cNvPr>
              <p:cNvSpPr txBox="1"/>
              <p:nvPr/>
            </p:nvSpPr>
            <p:spPr>
              <a:xfrm>
                <a:off x="1857077" y="3035366"/>
                <a:ext cx="4892511" cy="787267"/>
              </a:xfrm>
              <a:prstGeom prst="rect">
                <a:avLst/>
              </a:prstGeom>
              <a:solidFill>
                <a:srgbClr val="F3F676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𝑚𝑎𝑠𝑠𝑎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𝑎𝑛𝑎𝑙𝑖𝑡𝑜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𝑚𝑎𝑠𝑠𝑎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𝑎𝑚𝑜𝑠𝑡𝑟𝑎</m:t>
                              </m:r>
                            </m:sub>
                          </m:sSub>
                        </m:den>
                      </m:f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63C9B6D-506D-48F6-B4FC-C4516246D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077" y="3035366"/>
                <a:ext cx="4892511" cy="7872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8C62BD50-7600-4451-8C76-05AF97F577BB}"/>
              </a:ext>
            </a:extLst>
          </p:cNvPr>
          <p:cNvSpPr txBox="1"/>
          <p:nvPr/>
        </p:nvSpPr>
        <p:spPr>
          <a:xfrm>
            <a:off x="414776" y="3937030"/>
            <a:ext cx="82955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Quando o constituinte não é pesado na forma química em que o resultado será expresso, é necessário utilizar </a:t>
            </a:r>
            <a:r>
              <a:rPr lang="pt-PT" dirty="0">
                <a:solidFill>
                  <a:srgbClr val="C00000"/>
                </a:solidFill>
              </a:rPr>
              <a:t>o fator gravimétrico </a:t>
            </a:r>
            <a:r>
              <a:rPr lang="pt-PT" dirty="0"/>
              <a:t>para converter para a forma química desejada: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B1894C5-1315-4893-BFE5-2F7ABFC8D2B3}"/>
                  </a:ext>
                </a:extLst>
              </p:cNvPr>
              <p:cNvSpPr txBox="1"/>
              <p:nvPr/>
            </p:nvSpPr>
            <p:spPr>
              <a:xfrm>
                <a:off x="2290712" y="5005633"/>
                <a:ext cx="4157220" cy="886781"/>
              </a:xfrm>
              <a:prstGeom prst="rect">
                <a:avLst/>
              </a:prstGeom>
              <a:solidFill>
                <a:srgbClr val="F3F676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𝑎𝑛𝑎𝑙𝑖𝑡𝑜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𝑠𝑢𝑏𝑠𝑡</m:t>
                              </m:r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â</m:t>
                              </m:r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𝑛𝑐𝑖𝑎</m:t>
                              </m:r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𝑝𝑒𝑠𝑎𝑑𝑎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B1894C5-1315-4893-BFE5-2F7ABFC8D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712" y="5005633"/>
                <a:ext cx="4157220" cy="8867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3F5E5E-0027-4647-B8B4-E31E806A7F2B}"/>
              </a:ext>
            </a:extLst>
          </p:cNvPr>
          <p:cNvSpPr txBox="1"/>
          <p:nvPr/>
        </p:nvSpPr>
        <p:spPr>
          <a:xfrm>
            <a:off x="414776" y="6166818"/>
            <a:ext cx="5665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 – massa atómica ou molecular.</a:t>
            </a:r>
          </a:p>
        </p:txBody>
      </p:sp>
    </p:spTree>
    <p:extLst>
      <p:ext uri="{BB962C8B-B14F-4D97-AF65-F5344CB8AC3E}">
        <p14:creationId xmlns:p14="http://schemas.microsoft.com/office/powerpoint/2010/main" val="1216197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01168960-DB39-48DF-BB3D-E041E749FA1B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FE4E2562-0730-4F62-8505-1560DB0315C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3D11759F-EDC5-433B-AA6B-781CB449A39C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5CE896C-5B29-43F9-839B-CDC9D87AF006}"/>
              </a:ext>
            </a:extLst>
          </p:cNvPr>
          <p:cNvSpPr txBox="1"/>
          <p:nvPr/>
        </p:nvSpPr>
        <p:spPr>
          <a:xfrm>
            <a:off x="414776" y="637140"/>
            <a:ext cx="176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EXEMPLOS</a:t>
            </a:r>
          </a:p>
        </p:txBody>
      </p:sp>
      <p:graphicFrame>
        <p:nvGraphicFramePr>
          <p:cNvPr id="10" name="Tabela 10">
            <a:extLst>
              <a:ext uri="{FF2B5EF4-FFF2-40B4-BE49-F238E27FC236}">
                <a16:creationId xmlns:a16="http://schemas.microsoft.com/office/drawing/2014/main" id="{BF196EB4-5CA3-4250-B0E3-DF4D2AFAB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99410"/>
              </p:ext>
            </p:extLst>
          </p:nvPr>
        </p:nvGraphicFramePr>
        <p:xfrm>
          <a:off x="414776" y="1233097"/>
          <a:ext cx="8399286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166">
                  <a:extLst>
                    <a:ext uri="{9D8B030D-6E8A-4147-A177-3AD203B41FA5}">
                      <a16:colId xmlns:a16="http://schemas.microsoft.com/office/drawing/2014/main" val="2510307300"/>
                    </a:ext>
                  </a:extLst>
                </a:gridCol>
                <a:gridCol w="2658358">
                  <a:extLst>
                    <a:ext uri="{9D8B030D-6E8A-4147-A177-3AD203B41FA5}">
                      <a16:colId xmlns:a16="http://schemas.microsoft.com/office/drawing/2014/main" val="2266386192"/>
                    </a:ext>
                  </a:extLst>
                </a:gridCol>
                <a:gridCol w="2799762">
                  <a:extLst>
                    <a:ext uri="{9D8B030D-6E8A-4147-A177-3AD203B41FA5}">
                      <a16:colId xmlns:a16="http://schemas.microsoft.com/office/drawing/2014/main" val="3359838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Substância a analisar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Substância pesada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69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err="1"/>
                        <a:t>CaO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M(Ca)/M(</a:t>
                      </a:r>
                      <a:r>
                        <a:rPr lang="pt-PT" sz="2000" dirty="0" err="1"/>
                        <a:t>CaO</a:t>
                      </a:r>
                      <a:r>
                        <a:rPr lang="pt-PT" sz="2000" dirty="0"/>
                        <a:t>) ≈ 0.714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18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err="1"/>
                        <a:t>Fe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Fe</a:t>
                      </a:r>
                      <a:r>
                        <a:rPr lang="pt-PT" sz="2000" baseline="-25000" dirty="0"/>
                        <a:t>2</a:t>
                      </a:r>
                      <a:r>
                        <a:rPr lang="pt-PT" sz="2000" dirty="0"/>
                        <a:t>O</a:t>
                      </a:r>
                      <a:r>
                        <a:rPr lang="pt-PT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M(</a:t>
                      </a:r>
                      <a:r>
                        <a:rPr lang="pt-PT" sz="2000" dirty="0" err="1"/>
                        <a:t>Fe</a:t>
                      </a:r>
                      <a:r>
                        <a:rPr lang="pt-PT" sz="2000" dirty="0"/>
                        <a:t>)/M(Fe</a:t>
                      </a:r>
                      <a:r>
                        <a:rPr lang="pt-PT" sz="2000" baseline="-25000" dirty="0"/>
                        <a:t>2</a:t>
                      </a:r>
                      <a:r>
                        <a:rPr lang="pt-PT" sz="2000" dirty="0"/>
                        <a:t>O</a:t>
                      </a:r>
                      <a:r>
                        <a:rPr lang="pt-PT" sz="2000" baseline="-25000" dirty="0"/>
                        <a:t>3</a:t>
                      </a:r>
                      <a:r>
                        <a:rPr lang="pt-PT" sz="2000" dirty="0"/>
                        <a:t>) ≈ 0.35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30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err="1"/>
                        <a:t>NaCl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err="1"/>
                        <a:t>AgCl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M(</a:t>
                      </a:r>
                      <a:r>
                        <a:rPr lang="pt-PT" sz="2000" dirty="0" err="1"/>
                        <a:t>NaCl</a:t>
                      </a:r>
                      <a:r>
                        <a:rPr lang="pt-PT" sz="2000" dirty="0"/>
                        <a:t>)/M(</a:t>
                      </a:r>
                      <a:r>
                        <a:rPr lang="pt-PT" sz="2000" dirty="0" err="1"/>
                        <a:t>AgCl</a:t>
                      </a:r>
                      <a:r>
                        <a:rPr lang="pt-PT" sz="2000" dirty="0"/>
                        <a:t>) ≈ 0.41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1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Mg</a:t>
                      </a:r>
                      <a:r>
                        <a:rPr lang="pt-PT" sz="2000" baseline="-25000" dirty="0"/>
                        <a:t>2</a:t>
                      </a:r>
                      <a:r>
                        <a:rPr lang="pt-PT" sz="2000" dirty="0"/>
                        <a:t>P</a:t>
                      </a:r>
                      <a:r>
                        <a:rPr lang="pt-PT" sz="2000" baseline="-25000" dirty="0"/>
                        <a:t>2</a:t>
                      </a:r>
                      <a:r>
                        <a:rPr lang="pt-PT" sz="2000" dirty="0"/>
                        <a:t>O</a:t>
                      </a:r>
                      <a:r>
                        <a:rPr lang="pt-PT" sz="2000" baseline="-25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M(Mg)/M(Mg</a:t>
                      </a:r>
                      <a:r>
                        <a:rPr lang="pt-PT" sz="1800" baseline="-25000" dirty="0"/>
                        <a:t>2</a:t>
                      </a:r>
                      <a:r>
                        <a:rPr lang="pt-PT" sz="1800" dirty="0"/>
                        <a:t>P</a:t>
                      </a:r>
                      <a:r>
                        <a:rPr lang="pt-PT" sz="1800" baseline="-25000" dirty="0"/>
                        <a:t>2</a:t>
                      </a:r>
                      <a:r>
                        <a:rPr lang="pt-PT" sz="1800" dirty="0"/>
                        <a:t>O</a:t>
                      </a:r>
                      <a:r>
                        <a:rPr lang="pt-PT" sz="1800" baseline="-25000" dirty="0"/>
                        <a:t>7</a:t>
                      </a:r>
                      <a:r>
                        <a:rPr lang="pt-PT" sz="1800" dirty="0"/>
                        <a:t>) ≈ 0.11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74009"/>
                  </a:ext>
                </a:extLst>
              </a:tr>
            </a:tbl>
          </a:graphicData>
        </a:graphic>
      </p:graphicFrame>
      <p:sp>
        <p:nvSpPr>
          <p:cNvPr id="12" name="CaixaDeTexto 11">
            <a:extLst>
              <a:ext uri="{FF2B5EF4-FFF2-40B4-BE49-F238E27FC236}">
                <a16:creationId xmlns:a16="http://schemas.microsoft.com/office/drawing/2014/main" id="{2A073204-EDAC-4116-8105-F6CBD50381C5}"/>
              </a:ext>
            </a:extLst>
          </p:cNvPr>
          <p:cNvSpPr txBox="1"/>
          <p:nvPr/>
        </p:nvSpPr>
        <p:spPr>
          <a:xfrm>
            <a:off x="414775" y="3348589"/>
            <a:ext cx="83992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Exemplo: O cálcio presente em uma amostra de 200 </a:t>
            </a:r>
            <a:r>
              <a:rPr lang="pt-PT" sz="2000" dirty="0" err="1"/>
              <a:t>mL</a:t>
            </a:r>
            <a:r>
              <a:rPr lang="pt-PT" sz="2000" dirty="0"/>
              <a:t> de água natural foi determinado pela precipitação do catião como CaC</a:t>
            </a:r>
            <a:r>
              <a:rPr lang="pt-PT" sz="2000" baseline="-25000" dirty="0"/>
              <a:t>2</a:t>
            </a:r>
            <a:r>
              <a:rPr lang="pt-PT" sz="2000" dirty="0"/>
              <a:t>O</a:t>
            </a:r>
            <a:r>
              <a:rPr lang="pt-PT" sz="2000" baseline="-25000" dirty="0"/>
              <a:t>4</a:t>
            </a:r>
            <a:r>
              <a:rPr lang="pt-PT" sz="2000" dirty="0"/>
              <a:t> . O precipitado foi filtrado, lavado e calcinado num cadinho com uma massa de 26,6002 g quando vazio. A massa do cadinho mais </a:t>
            </a:r>
            <a:r>
              <a:rPr lang="pt-PT" sz="2000" dirty="0" err="1"/>
              <a:t>CaO</a:t>
            </a:r>
            <a:r>
              <a:rPr lang="pt-PT" sz="2000" dirty="0"/>
              <a:t> foi de 26,7134 g. Calcule a concentração de Ca na água em gramas por 100 </a:t>
            </a:r>
            <a:r>
              <a:rPr lang="pt-PT" sz="2000" dirty="0" err="1"/>
              <a:t>mL</a:t>
            </a:r>
            <a:r>
              <a:rPr lang="pt-PT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E1711A3-D7D4-472C-A7DF-D14CB26C6131}"/>
                  </a:ext>
                </a:extLst>
              </p:cNvPr>
              <p:cNvSpPr txBox="1"/>
              <p:nvPr/>
            </p:nvSpPr>
            <p:spPr>
              <a:xfrm>
                <a:off x="2271859" y="5064428"/>
                <a:ext cx="43363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𝐶𝑎𝑂</m:t>
                          </m:r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=26.7134−26.6002=0.1132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E1711A3-D7D4-472C-A7DF-D14CB26C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859" y="5064428"/>
                <a:ext cx="4336330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B8A57E7-8263-4B5F-84E8-D9F6E5CA11DC}"/>
                  </a:ext>
                </a:extLst>
              </p:cNvPr>
              <p:cNvSpPr txBox="1"/>
              <p:nvPr/>
            </p:nvSpPr>
            <p:spPr>
              <a:xfrm>
                <a:off x="2526384" y="5561816"/>
                <a:ext cx="38744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𝐶𝑎</m:t>
                          </m:r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=0.714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×0.1132≈0.0808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B8A57E7-8263-4B5F-84E8-D9F6E5CA1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384" y="5561816"/>
                <a:ext cx="3874416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1488B7-D22E-4C21-9CE8-871EC8377D13}"/>
                  </a:ext>
                </a:extLst>
              </p:cNvPr>
              <p:cNvSpPr txBox="1"/>
              <p:nvPr/>
            </p:nvSpPr>
            <p:spPr>
              <a:xfrm>
                <a:off x="2460396" y="6110708"/>
                <a:ext cx="3657600" cy="456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𝐶𝑎</m:t>
                          </m:r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=0.0404 </m:t>
                      </m:r>
                      <m:f>
                        <m:fPr>
                          <m:type m:val="skw"/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100 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𝑚𝐿</m:t>
                          </m:r>
                        </m:den>
                      </m:f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1488B7-D22E-4C21-9CE8-871EC8377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396" y="6110708"/>
                <a:ext cx="3657600" cy="456856"/>
              </a:xfrm>
              <a:prstGeom prst="rect">
                <a:avLst/>
              </a:prstGeom>
              <a:blipFill>
                <a:blip r:embed="rId4"/>
                <a:stretch>
                  <a:fillRect t="-118667" b="-184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119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B66A1758-BA7E-46E0-AAED-8428C2B6B3AC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DCB882D2-B349-410F-94C6-E00C9F63E94C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88FCE285-EE3B-428B-B86F-D5254B6FD88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2F33D3B0-FD63-4BAE-8374-E948FC058D4C}"/>
              </a:ext>
            </a:extLst>
          </p:cNvPr>
          <p:cNvSpPr txBox="1"/>
          <p:nvPr/>
        </p:nvSpPr>
        <p:spPr>
          <a:xfrm>
            <a:off x="339361" y="637140"/>
            <a:ext cx="1951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DC523CC-38A4-4663-B086-C2FA8DC817A9}"/>
              </a:ext>
            </a:extLst>
          </p:cNvPr>
          <p:cNvSpPr txBox="1"/>
          <p:nvPr/>
        </p:nvSpPr>
        <p:spPr>
          <a:xfrm>
            <a:off x="339361" y="1233097"/>
            <a:ext cx="83615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1. Um minério de ferro foi analisado pela dissolução de uma amostra de 1.1324 g em </a:t>
            </a:r>
            <a:r>
              <a:rPr lang="pt-PT" dirty="0" err="1"/>
              <a:t>HCl</a:t>
            </a:r>
            <a:r>
              <a:rPr lang="pt-PT" dirty="0"/>
              <a:t> concentrado. A solução resultante foi diluída em água e o ferro(III) foi precipitado na forma de óxido de ferro hidratado Fe</a:t>
            </a:r>
            <a:r>
              <a:rPr lang="pt-PT" baseline="-25000" dirty="0"/>
              <a:t>2</a:t>
            </a:r>
            <a:r>
              <a:rPr lang="pt-PT" dirty="0"/>
              <a:t>O</a:t>
            </a:r>
            <a:r>
              <a:rPr lang="pt-PT" baseline="-25000" dirty="0"/>
              <a:t>3</a:t>
            </a:r>
            <a:r>
              <a:rPr lang="pt-PT" dirty="0"/>
              <a:t>.xH</a:t>
            </a:r>
            <a:r>
              <a:rPr lang="pt-PT" baseline="-25000" dirty="0"/>
              <a:t>2</a:t>
            </a:r>
            <a:r>
              <a:rPr lang="pt-PT" dirty="0"/>
              <a:t>O. Após a filtração e a lavagem, o resíduo foi calcinado a alta temperatura para gerar 0.5394 g de Fe</a:t>
            </a:r>
            <a:r>
              <a:rPr lang="pt-PT" baseline="-25000" dirty="0"/>
              <a:t>2</a:t>
            </a:r>
            <a:r>
              <a:rPr lang="pt-PT" dirty="0"/>
              <a:t>O</a:t>
            </a:r>
            <a:r>
              <a:rPr lang="pt-PT" baseline="-25000" dirty="0"/>
              <a:t>3</a:t>
            </a:r>
            <a:r>
              <a:rPr lang="pt-PT" dirty="0"/>
              <a:t> puro. Calcule a % de </a:t>
            </a:r>
            <a:r>
              <a:rPr lang="pt-PT" dirty="0" err="1"/>
              <a:t>Fe</a:t>
            </a:r>
            <a:r>
              <a:rPr lang="pt-PT" dirty="0"/>
              <a:t> presente na amostra.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97242B6-5C02-4C3C-B448-29D064A2AEE9}"/>
              </a:ext>
            </a:extLst>
          </p:cNvPr>
          <p:cNvSpPr txBox="1"/>
          <p:nvPr/>
        </p:nvSpPr>
        <p:spPr>
          <a:xfrm>
            <a:off x="339361" y="3034960"/>
            <a:ext cx="81918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2. Uma massa de 0.5 g de uma amostra de sal comum (</a:t>
            </a:r>
            <a:r>
              <a:rPr lang="pt-PT" dirty="0" err="1"/>
              <a:t>NaCl</a:t>
            </a:r>
            <a:r>
              <a:rPr lang="pt-PT" dirty="0"/>
              <a:t>) foram dissolvidos em água. À solução resultante adicionou-se um excesso de nitrato de prata. O precipitado obtido depois de lavado e seco pesou 1.10 g. Calcular o teor de cloreto de sódio no sal analisado.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1560E02-D30F-4CC4-A2B5-7C3E90DCE4BE}"/>
              </a:ext>
            </a:extLst>
          </p:cNvPr>
          <p:cNvSpPr txBox="1"/>
          <p:nvPr/>
        </p:nvSpPr>
        <p:spPr>
          <a:xfrm>
            <a:off x="414776" y="4423603"/>
            <a:ext cx="80222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3. Uma amostra de 50 </a:t>
            </a:r>
            <a:r>
              <a:rPr lang="pt-PT" dirty="0" err="1"/>
              <a:t>mL</a:t>
            </a:r>
            <a:r>
              <a:rPr lang="pt-PT" dirty="0"/>
              <a:t> de uma solução contendo </a:t>
            </a:r>
            <a:r>
              <a:rPr lang="pt-PT" dirty="0" err="1"/>
              <a:t>Fe</a:t>
            </a:r>
            <a:r>
              <a:rPr lang="pt-PT" dirty="0"/>
              <a:t> (II) é oxidado a </a:t>
            </a:r>
            <a:r>
              <a:rPr lang="pt-PT" dirty="0" err="1"/>
              <a:t>Fe</a:t>
            </a:r>
            <a:r>
              <a:rPr lang="pt-PT" dirty="0"/>
              <a:t> (III) com água de bromo e em seguida precipitado com excesso de NH</a:t>
            </a:r>
            <a:r>
              <a:rPr lang="pt-PT" baseline="-25000" dirty="0"/>
              <a:t>4</a:t>
            </a:r>
            <a:r>
              <a:rPr lang="pt-PT" dirty="0"/>
              <a:t>OH. O precipitado obtido depois de lavado, secado e calcinado pesou 0.640 g. Calcular a quantidade de ferro (g/L) na solução.</a:t>
            </a:r>
          </a:p>
        </p:txBody>
      </p:sp>
    </p:spTree>
    <p:extLst>
      <p:ext uri="{BB962C8B-B14F-4D97-AF65-F5344CB8AC3E}">
        <p14:creationId xmlns:p14="http://schemas.microsoft.com/office/powerpoint/2010/main" val="122851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91ECCEB9-B9BC-44D9-9273-619E2722A929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B0C5FE2C-0AB9-40E4-A7B2-2537AAF3975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8113CA34-55AD-47F6-93E1-5703DA534CB3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DEBC5A5E-84B9-4243-9FD4-3B0B4652D62C}"/>
              </a:ext>
            </a:extLst>
          </p:cNvPr>
          <p:cNvSpPr txBox="1"/>
          <p:nvPr/>
        </p:nvSpPr>
        <p:spPr>
          <a:xfrm>
            <a:off x="339361" y="845248"/>
            <a:ext cx="827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4. Uma amostra de pirite (FeS</a:t>
            </a:r>
            <a:r>
              <a:rPr lang="pt-PT" baseline="-25000" dirty="0"/>
              <a:t>2</a:t>
            </a:r>
            <a:r>
              <a:rPr lang="pt-PT" dirty="0"/>
              <a:t>) foi oxidada com bromo e ácido nítrico. O sulfato obtido foi precipitado e pesado na forma de BaSO</a:t>
            </a:r>
            <a:r>
              <a:rPr lang="pt-PT" baseline="-25000" dirty="0"/>
              <a:t>4</a:t>
            </a:r>
            <a:r>
              <a:rPr lang="pt-PT" dirty="0"/>
              <a:t>. Se 0.331 g de pirite originarem 0.831 g de BaSO</a:t>
            </a:r>
            <a:r>
              <a:rPr lang="pt-PT" baseline="-25000" dirty="0"/>
              <a:t>4</a:t>
            </a:r>
            <a:r>
              <a:rPr lang="pt-PT" dirty="0"/>
              <a:t>, qual a percentagem de S e de FeS</a:t>
            </a:r>
            <a:r>
              <a:rPr lang="pt-PT" baseline="-25000" dirty="0"/>
              <a:t>2</a:t>
            </a:r>
            <a:r>
              <a:rPr lang="pt-PT" dirty="0"/>
              <a:t> na amostra?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5657264-1E75-452F-B14E-AA6341C57C27}"/>
              </a:ext>
            </a:extLst>
          </p:cNvPr>
          <p:cNvSpPr txBox="1"/>
          <p:nvPr/>
        </p:nvSpPr>
        <p:spPr>
          <a:xfrm>
            <a:off x="414776" y="2110978"/>
            <a:ext cx="8333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5. Uma amostra de calcite (CaCO</a:t>
            </a:r>
            <a:r>
              <a:rPr lang="pt-PT" baseline="-25000" dirty="0"/>
              <a:t>3</a:t>
            </a:r>
            <a:r>
              <a:rPr lang="pt-PT" dirty="0"/>
              <a:t>) impura que pesa 1.0168 g foi dissolvida e precipitada na forma de oxalato de cálcio obtendo-se 1.2504 g de precipitado. Calcular o teor de carbonato de cálcio na amostra de minério analisada</a:t>
            </a:r>
          </a:p>
        </p:txBody>
      </p:sp>
    </p:spTree>
    <p:extLst>
      <p:ext uri="{BB962C8B-B14F-4D97-AF65-F5344CB8AC3E}">
        <p14:creationId xmlns:p14="http://schemas.microsoft.com/office/powerpoint/2010/main" val="293079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1131</Words>
  <Application>Microsoft Office PowerPoint</Application>
  <PresentationFormat>Apresentação no Ecrã (4:3)</PresentationFormat>
  <Paragraphs>105</Paragraphs>
  <Slides>13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Century Gothic</vt:lpstr>
      <vt:lpstr>Comic Sans MS</vt:lpstr>
      <vt:lpstr>Wingdings</vt:lpstr>
      <vt:lpstr>Tema do Office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67</cp:revision>
  <dcterms:created xsi:type="dcterms:W3CDTF">2020-11-08T16:15:36Z</dcterms:created>
  <dcterms:modified xsi:type="dcterms:W3CDTF">2022-02-24T10:16:23Z</dcterms:modified>
</cp:coreProperties>
</file>