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63" r:id="rId3"/>
    <p:sldId id="277" r:id="rId4"/>
    <p:sldId id="262" r:id="rId5"/>
    <p:sldId id="284" r:id="rId6"/>
    <p:sldId id="264" r:id="rId7"/>
    <p:sldId id="268" r:id="rId8"/>
    <p:sldId id="265" r:id="rId9"/>
    <p:sldId id="266" r:id="rId10"/>
    <p:sldId id="267" r:id="rId11"/>
    <p:sldId id="269" r:id="rId12"/>
    <p:sldId id="272" r:id="rId13"/>
    <p:sldId id="273" r:id="rId14"/>
    <p:sldId id="275" r:id="rId15"/>
    <p:sldId id="285" r:id="rId16"/>
    <p:sldId id="278" r:id="rId17"/>
    <p:sldId id="279" r:id="rId18"/>
    <p:sldId id="280" r:id="rId19"/>
    <p:sldId id="281" r:id="rId20"/>
    <p:sldId id="282" r:id="rId21"/>
    <p:sldId id="286" r:id="rId22"/>
    <p:sldId id="283" r:id="rId23"/>
    <p:sldId id="287" r:id="rId24"/>
    <p:sldId id="288" r:id="rId25"/>
    <p:sldId id="289" r:id="rId26"/>
    <p:sldId id="276" r:id="rId27"/>
    <p:sldId id="290" r:id="rId28"/>
    <p:sldId id="291" r:id="rId29"/>
    <p:sldId id="292" r:id="rId3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94660"/>
  </p:normalViewPr>
  <p:slideViewPr>
    <p:cSldViewPr snapToGrid="0">
      <p:cViewPr varScale="1">
        <p:scale>
          <a:sx n="81" d="100"/>
          <a:sy n="81" d="100"/>
        </p:scale>
        <p:origin x="170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04T10:05:32.00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1,'0'57,"10"82,-7-118,2-1,0 0,0 0,2 0,1-1,0 0,16 26,2-7,1-2,2 0,50 48,-71-77,0-1,0 0,1 0,-1-1,1 0,1-1,-1 0,0 0,1-1,0 0,0-1,0 0,11 1,18 0,-1-3,47-4,-13 1,902 0,-528 4,-426 1,1 0,-1 1,0 1,0 1,-1 1,1 0,33 17,39 13,-60-28,0-2,0-1,1-2,0-1,-1-2,36-3,-29 0,1 3,0 1,58 9,-15 6,0-4,143 3,44-16,-254 2,0 1,0 0,-1 1,1 1,-1 1,0 0,16 8,-9-4,-1-1,34 7,-4-7,-1-3,1-2,99-7,-138 3,0-1,0 0,-1-1,1 0,-1-1,0 0,0-1,0 0,-1-1,0 0,0 0,0-1,-1-1,0 1,0-2,-1 1,0-1,0 0,-1-1,0 0,-1 0,0 0,-1-1,0 0,-1 0,0 0,0 0,-1-1,-1 1,0-1,0-18,-7-153,5 181,-1-1,1 0,-1 1,0-1,0 1,0-1,-1 1,1-1,-1 1,1 0,-1 0,0-1,1 1,-1 0,0 1,0-1,-1 0,1 1,0-1,-1 1,1-1,0 1,-1 0,0 0,1 0,-1 1,1-1,-1 1,-3-1,-11-1,0 0,-1 1,-26 3,24-1,-562 3,424-4,130-2,0-1,0-1,1-2,0-1,-30-11,28 8,0 1,-1 2,0 0,-40-2,-292 9,148 3,14-5,-225 5,388 0,2 2,-47 13,-20 2,32-13,0-4,-76-5,25-1,20 4,-113-3,201 0,0-1,0 0,1-1,-1 0,1-1,0-1,0 0,0 0,1-1,-18-14,8 6,-31-16,-84-50,70 38,43 31,0 0,-1 2,-30-9,19 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04T09:13:23.272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810 213,'-2'4,"1"-1,0 1,-1-1,0 1,0-1,0 0,0 1,0-1,-1 0,1-1,-5 5,-2 2,-16 19,-34 28,36-35,1 0,-31 39,47-51,0-1,1 1,0 1,0-1,1 1,0 0,1 0,0 0,1 0,0 1,-1 16,2-14,0 0,2 0,0 0,0 0,1 0,1 0,6 20,-6-25,1-1,-1 0,1 0,0-1,1 1,0-1,0 0,0 0,1-1,-1 1,2-1,-1 0,0-1,8 4,1 0,0-1,1 0,0-2,0 0,1-1,-1 0,1-1,17 0,141-3,-96-3,611 0,-652 6,0 1,-1 2,67 19,-58-13,83 12,-60-20,-42-3,-1 0,0 2,0 1,0 1,30 10,5 4,0-2,1-4,121 11,210-18,-214-8,1707 2,-1858-1,1-2,-1 0,0-2,29-9,107-40,-72 22,-27 12,65-24,-110 36,-1-1,0 0,-1-2,25-17,85-63,-75 56,83-73,-130 102,0 0,0 0,-1 0,0-1,0 0,-1 0,7-14,-10 19,0 0,-1 0,1 0,0 0,-1-1,0 1,1 0,-1 0,0-1,0 1,0 0,0 0,-1-1,1 1,-1 0,1 0,-1 0,0 0,0-1,0 1,0 0,0 0,0 1,-1-1,1 0,0 0,-1 1,0-1,1 1,-1-1,0 1,-4-3,0 1,0 0,-1 0,0 0,1 0,-1 1,0 1,0-1,-9 0,-63-1,56 3,-1608 5,1427-7,-236 6,193 21,-24 1,-301-25,263-3,239 0,0-3,-99-20,-136-55,220 45,58 23,-55-17,8 14,50 11,-1-1,1-1,-36-14,21 2,-14-5,-59-19,-5 3,63 19,-1 3,-1 2,-75-10,-390 15,340 13,158-4,15 0,0 1,0 0,0 0,1 0,-1 1,0 0,0 1,1 0,-15 5,22-7,-1 0,1 0,0 1,-1-1,1 0,0 0,-1 0,1 0,0 1,0-1,-1 0,1 0,0 0,0 1,-1-1,1 0,0 0,0 1,0-1,-1 0,1 1,0-1,0 0,0 1,0-1,0 0,0 1,0-1,0 0,0 1,0-1,0 0,0 1,0-1,0 0,0 1,0-1,0 1,14 7,20 1,58 2,1-5,96-5,14 0,-167 0,3 0,70 11,-99-10,0 0,0 1,0 0,-1 0,1 1,-1 0,0 1,0 0,0 1,-1 0,16 13,6 15,-24-26,0-1,0 1,1-1,0 0,0-1,1 0,0 0,0 0,0-1,1 0,0-1,0 0,13 4,18-1,0-3,-1-1,74-4,-29 0,248 11,45 1,-274-12,-25-1,-1 3,83 13,-128-6,-1 1,0 1,0 2,50 27,-45-21,0-2,59 19,64-5,-47-11,-39-7,143 7,77-20,-115-2,805 3,-963 0,37 1,-54-1,1 1,-1-1,0 1,1 0,-1 0,0 0,0 0,0 1,0-1,0 1,0 0,0 0,3 3,-5-5,-1 1,1 0,0 0,0 0,-1 0,1 0,-1 0,1 0,-1 0,1 0,-1 0,0 0,0 0,1 0,-1 0,0 1,0-1,0 0,0 0,0 0,0 0,-1 0,1 0,0 0,-1 2,0 0,-1 0,1 0,-1 0,0 0,0-1,0 1,-1-1,-3 5,-5 1,1 1,-2-2,-15 10,1-5,0-1,-1-1,0-1,0-2,-1-1,0 0,-38 1,-207-7,153-3,-111-8,-479-7,518 19,-1567 0,1553-2,-270-38,389 29,54 8,0-2,1-1,-1-1,-33-13,-9-4,43 14,-39-15,62 20,-1-1,1 0,0-1,0 1,0-2,1 1,0-1,-8-9,9 8,-2-3,0 1,-1 0,-1 0,-11-8,20 16,-1 1,1-1,-1 1,1-1,-1 1,0 0,0 0,0 0,1 0,-1 0,0 1,0 0,0-1,0 1,0 0,0 0,0 0,0 1,0-1,0 1,0 0,1 0,-1 0,0 0,-3 2,3-1,0 0,1 0,0 0,-1 1,1-1,0 1,0-1,1 1,-1 0,0 0,1 0,0 0,0 0,0 0,0 0,0 0,0 0,1 5,-2 8,1 0,3 24,-2-25,0-11,0 0,1 0,-1 0,1 0,0 1,0-1,0 0,0 0,1 0,-1-1,1 1,0 0,0-1,1 1,-1-1,1 1,0-1,-1 0,1 0,1-1,-1 1,0 0,1-1,-1 0,1 0,6 3,18 8,0 0,1-2,0-1,1-2,52 9,-52-10,57 22,-7-2,-15-9,0-3,2-3,-1-3,103 2,-37-13,-95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2F137-291A-4D6F-9AE4-FED09BE205E0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14BEB-7DBB-479A-A79B-5F72B78DE2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9317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214BEB-7DBB-479A-A79B-5F72B78DE25C}" type="slidenum">
              <a:rPr lang="pt-PT" smtClean="0"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33349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C839-3CE5-4D45-A5D0-81B0287B70F9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6275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FCCCA50-CDD9-4CC8-81C4-546665CEB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617D725-8F4F-4B73-8530-2D40822A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907433D-8787-4C81-97F2-FECD0017C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A3A7E-356F-4208-9925-D979F2A01587}" type="slidenum">
              <a:rPr lang="pt-PT" altLang="pt-PT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09558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4D185A5-95B8-4C49-A9A7-CE9DD13CBC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6501DF-AA0E-476C-B16A-1C1697F94C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1930D6E-4FF4-4C57-A1B9-612C3AD0CB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10C267-0C52-417D-B3FF-470E7299EF46}" type="slidenum">
              <a:rPr lang="pt-PT" altLang="pt-PT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359265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4C839-3CE5-4D45-A5D0-81B0287B70F9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911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tibolas.eu/images/aluminio.jpg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customXml" Target="../ink/ink1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r="51031"/>
          <a:stretch/>
        </p:blipFill>
        <p:spPr>
          <a:xfrm>
            <a:off x="0" y="-11907"/>
            <a:ext cx="9144000" cy="2571750"/>
          </a:xfrm>
          <a:prstGeom prst="rect">
            <a:avLst/>
          </a:prstGeom>
        </p:spPr>
      </p:pic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en-US"/>
              <a:t> Química 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989814" y="2409580"/>
            <a:ext cx="6843860" cy="1332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Análises Químicas I</a:t>
            </a: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754144" y="4226827"/>
            <a:ext cx="7409468" cy="1756171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Volumetria de Complexação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Valentim M B Nunes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Unidade Departamental de Engenharias</a:t>
            </a:r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132012" y="6082903"/>
            <a:ext cx="4879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en-US" sz="1800" b="1" dirty="0"/>
              <a:t>Instituto Politécnico de Tomar, Abril, 2022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24656" y="3669492"/>
            <a:ext cx="8207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71500" algn="r"/>
                <a:tab pos="2700338" algn="ctr"/>
                <a:tab pos="5400675" algn="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71500" algn="r"/>
                <a:tab pos="2700338" algn="ctr"/>
                <a:tab pos="5400675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71500" algn="r"/>
                <a:tab pos="2700338" algn="ctr"/>
                <a:tab pos="5400675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PT" altLang="en-US" sz="2400" b="1" dirty="0" err="1">
                <a:latin typeface="Arial" panose="020B0604020202020204" pitchFamily="34" charset="0"/>
                <a:cs typeface="Times New Roman" panose="02020603050405020304" pitchFamily="18" charset="0"/>
              </a:rPr>
              <a:t>CTeSP</a:t>
            </a:r>
            <a:r>
              <a:rPr lang="pt-PT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 Análises Laboratoriais </a:t>
            </a:r>
            <a:endParaRPr lang="pt-PT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37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Marcador de Posição do Número do Diapositivo 3">
            <a:extLst>
              <a:ext uri="{FF2B5EF4-FFF2-40B4-BE49-F238E27FC236}">
                <a16:creationId xmlns:a16="http://schemas.microsoft.com/office/drawing/2014/main" id="{DDD2DB60-87B5-4755-9132-26BCFB0A1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097CCF-4107-4128-A909-7A95809066D5}" type="slidenum">
              <a:rPr lang="pt-PT" altLang="pt-PT" sz="1200">
                <a:solidFill>
                  <a:srgbClr val="898989"/>
                </a:solidFill>
                <a:latin typeface="Comic Sans MS" panose="030F0702030302020204" pitchFamily="66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pt-PT" altLang="pt-PT" sz="1200">
              <a:solidFill>
                <a:srgbClr val="898989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06D7A184-AB44-41DB-9972-5D6C07E93746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B978D982-D2BF-48D2-AD24-678A77EE627C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60906361-B9F0-4F3D-B894-FDB501BFE1D5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E3E41B37-E211-402C-8259-17038F217E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66"/>
          <a:stretch/>
        </p:blipFill>
        <p:spPr>
          <a:xfrm>
            <a:off x="414776" y="979450"/>
            <a:ext cx="8100574" cy="376071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F45A3B2-1AE1-447A-B13F-EBD8F35C3BB1}"/>
              </a:ext>
            </a:extLst>
          </p:cNvPr>
          <p:cNvSpPr/>
          <p:nvPr/>
        </p:nvSpPr>
        <p:spPr>
          <a:xfrm>
            <a:off x="4817686" y="3429000"/>
            <a:ext cx="3280528" cy="933253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C6E5D30E-9DD0-4EAD-AD11-960F8E7E9A79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DFDA0C8C-1A3D-477E-A6E6-85826E3EF72C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CCCD9B89-D123-4CE4-B4CA-212B1853722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FFC374A8-2DCC-4D67-90DD-F4FBA037D401}"/>
              </a:ext>
            </a:extLst>
          </p:cNvPr>
          <p:cNvSpPr txBox="1"/>
          <p:nvPr/>
        </p:nvSpPr>
        <p:spPr>
          <a:xfrm>
            <a:off x="414776" y="873528"/>
            <a:ext cx="822960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Numa </a:t>
            </a:r>
            <a:r>
              <a:rPr lang="pt-PT" sz="2400" dirty="0">
                <a:solidFill>
                  <a:srgbClr val="FF0000"/>
                </a:solidFill>
              </a:rPr>
              <a:t>titulação </a:t>
            </a:r>
            <a:r>
              <a:rPr lang="pt-PT" sz="2400" dirty="0" err="1">
                <a:solidFill>
                  <a:srgbClr val="FF0000"/>
                </a:solidFill>
              </a:rPr>
              <a:t>complexométrica</a:t>
            </a:r>
            <a:r>
              <a:rPr lang="pt-PT" sz="2400" dirty="0"/>
              <a:t>, um ião metálico reage com um ligante adequado para formar um </a:t>
            </a:r>
            <a:r>
              <a:rPr lang="pt-PT" sz="2400" dirty="0">
                <a:solidFill>
                  <a:srgbClr val="FF0000"/>
                </a:solidFill>
              </a:rPr>
              <a:t>complexo</a:t>
            </a:r>
            <a:r>
              <a:rPr lang="pt-PT" sz="2400" dirty="0"/>
              <a:t>, e o ponto de equivalência é determinado por um indicador ou por um método instrumental apropriado.</a:t>
            </a: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E2AAD56F-D5CE-47B4-9B71-9EBB3DB5AE1E}"/>
              </a:ext>
            </a:extLst>
          </p:cNvPr>
          <p:cNvSpPr/>
          <p:nvPr/>
        </p:nvSpPr>
        <p:spPr>
          <a:xfrm>
            <a:off x="3921551" y="2469823"/>
            <a:ext cx="744717" cy="95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Explosão: 14 Pontos 8">
            <a:extLst>
              <a:ext uri="{FF2B5EF4-FFF2-40B4-BE49-F238E27FC236}">
                <a16:creationId xmlns:a16="http://schemas.microsoft.com/office/drawing/2014/main" id="{5B6E29FE-B313-49DD-A7AD-621CA171E22D}"/>
              </a:ext>
            </a:extLst>
          </p:cNvPr>
          <p:cNvSpPr/>
          <p:nvPr/>
        </p:nvSpPr>
        <p:spPr>
          <a:xfrm>
            <a:off x="1498859" y="3405531"/>
            <a:ext cx="6589339" cy="3108391"/>
          </a:xfrm>
          <a:prstGeom prst="irregularSeal2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D369673-1D82-4FE7-84CD-C82A8D8FEE45}"/>
              </a:ext>
            </a:extLst>
          </p:cNvPr>
          <p:cNvSpPr txBox="1"/>
          <p:nvPr/>
        </p:nvSpPr>
        <p:spPr>
          <a:xfrm>
            <a:off x="2714920" y="4648295"/>
            <a:ext cx="4081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Necessário revisão sobre Complexos</a:t>
            </a:r>
          </a:p>
        </p:txBody>
      </p:sp>
    </p:spTree>
    <p:extLst>
      <p:ext uri="{BB962C8B-B14F-4D97-AF65-F5344CB8AC3E}">
        <p14:creationId xmlns:p14="http://schemas.microsoft.com/office/powerpoint/2010/main" val="423979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Text Box 17">
            <a:extLst>
              <a:ext uri="{FF2B5EF4-FFF2-40B4-BE49-F238E27FC236}">
                <a16:creationId xmlns:a16="http://schemas.microsoft.com/office/drawing/2014/main" id="{7C181408-0E16-4417-8119-7F7B357E2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738188"/>
            <a:ext cx="31957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Complexos metálicos</a:t>
            </a:r>
          </a:p>
        </p:txBody>
      </p:sp>
      <p:sp>
        <p:nvSpPr>
          <p:cNvPr id="8195" name="Text Box 34">
            <a:extLst>
              <a:ext uri="{FF2B5EF4-FFF2-40B4-BE49-F238E27FC236}">
                <a16:creationId xmlns:a16="http://schemas.microsoft.com/office/drawing/2014/main" id="{3D294DFA-1B33-42B0-9C8C-5CD75C0A5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5" y="1451164"/>
            <a:ext cx="805992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Os metais de transição têm uma tendência bastante forte para formar complexos. Um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complexo metálico</a:t>
            </a:r>
            <a:r>
              <a:rPr lang="pt-PT" altLang="pt-PT" dirty="0">
                <a:latin typeface="+mn-lt"/>
              </a:rPr>
              <a:t> é um ião contendo um catião metálico central, ligado a uma ou mais moléculas ou iões.</a:t>
            </a:r>
            <a:endParaRPr lang="en-GB" altLang="pt-PT" dirty="0">
              <a:latin typeface="+mn-lt"/>
            </a:endParaRPr>
          </a:p>
        </p:txBody>
      </p:sp>
      <p:sp>
        <p:nvSpPr>
          <p:cNvPr id="8196" name="Text Box 35">
            <a:extLst>
              <a:ext uri="{FF2B5EF4-FFF2-40B4-BE49-F238E27FC236}">
                <a16:creationId xmlns:a16="http://schemas.microsoft.com/office/drawing/2014/main" id="{72EE4297-5541-49FD-B7C9-03C9188A1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535" y="32766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PT" altLang="pt-PT"/>
              <a:t>Co</a:t>
            </a:r>
            <a:r>
              <a:rPr lang="pt-PT" altLang="pt-PT" baseline="30000"/>
              <a:t>2+</a:t>
            </a:r>
            <a:r>
              <a:rPr lang="pt-PT" altLang="pt-PT"/>
              <a:t>(aq) + 4 Cl</a:t>
            </a:r>
            <a:r>
              <a:rPr lang="pt-PT" altLang="pt-PT" baseline="30000"/>
              <a:t>-</a:t>
            </a:r>
            <a:r>
              <a:rPr lang="pt-PT" altLang="pt-PT"/>
              <a:t>(aq) </a:t>
            </a:r>
            <a:r>
              <a:rPr lang="pt-PT" altLang="pt-PT">
                <a:sym typeface="Symbol" panose="05050102010706020507" pitchFamily="18" charset="2"/>
              </a:rPr>
              <a:t> CoCl</a:t>
            </a:r>
            <a:r>
              <a:rPr lang="pt-PT" altLang="pt-PT" baseline="-25000">
                <a:sym typeface="Symbol" panose="05050102010706020507" pitchFamily="18" charset="2"/>
              </a:rPr>
              <a:t>4</a:t>
            </a:r>
            <a:r>
              <a:rPr lang="pt-PT" altLang="pt-PT" baseline="30000">
                <a:sym typeface="Symbol" panose="05050102010706020507" pitchFamily="18" charset="2"/>
              </a:rPr>
              <a:t>2-</a:t>
            </a:r>
            <a:r>
              <a:rPr lang="pt-PT" altLang="pt-PT">
                <a:sym typeface="Symbol" panose="05050102010706020507" pitchFamily="18" charset="2"/>
              </a:rPr>
              <a:t>(aq)</a:t>
            </a:r>
            <a:endParaRPr lang="en-GB" altLang="pt-PT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7464EF49-BC68-4386-B8A7-374C6502D53A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3A19D3A3-00A7-4A08-8B8B-F21FF897341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820519D7-20B7-4C8B-A6FD-D1BEEFD937AD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3" name="Text Box 18">
            <a:extLst>
              <a:ext uri="{FF2B5EF4-FFF2-40B4-BE49-F238E27FC236}">
                <a16:creationId xmlns:a16="http://schemas.microsoft.com/office/drawing/2014/main" id="{49A0FA74-4F1A-4479-8E1B-B930846AF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708623"/>
            <a:ext cx="494234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Constante de estabilidade</a:t>
            </a:r>
          </a:p>
        </p:txBody>
      </p:sp>
      <p:sp>
        <p:nvSpPr>
          <p:cNvPr id="9219" name="Text Box 32">
            <a:extLst>
              <a:ext uri="{FF2B5EF4-FFF2-40B4-BE49-F238E27FC236}">
                <a16:creationId xmlns:a16="http://schemas.microsoft.com/office/drawing/2014/main" id="{FB582875-5AFC-4F65-AB73-279E0BC42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1371598"/>
            <a:ext cx="8305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A tendência da formação de um complexo é medida pela respetiva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constante de formação</a:t>
            </a:r>
            <a:r>
              <a:rPr lang="pt-PT" altLang="pt-PT" dirty="0">
                <a:latin typeface="+mn-lt"/>
              </a:rPr>
              <a:t>, </a:t>
            </a:r>
            <a:r>
              <a:rPr lang="pt-PT" altLang="pt-PT" i="1" dirty="0" err="1">
                <a:latin typeface="+mn-lt"/>
              </a:rPr>
              <a:t>K</a:t>
            </a:r>
            <a:r>
              <a:rPr lang="pt-PT" altLang="pt-PT" i="1" baseline="-25000" dirty="0" err="1">
                <a:latin typeface="+mn-lt"/>
              </a:rPr>
              <a:t>f</a:t>
            </a:r>
            <a:r>
              <a:rPr lang="pt-PT" altLang="pt-PT" dirty="0">
                <a:latin typeface="+mn-lt"/>
              </a:rPr>
              <a:t>, ou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constante de estabilidade</a:t>
            </a:r>
            <a:r>
              <a:rPr lang="pt-PT" altLang="pt-PT" dirty="0">
                <a:latin typeface="+mn-lt"/>
              </a:rPr>
              <a:t>, que não é mais do que a constante de equilíbrio para a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reação de complexação</a:t>
            </a:r>
            <a:r>
              <a:rPr lang="pt-PT" altLang="pt-PT" dirty="0">
                <a:latin typeface="+mn-lt"/>
              </a:rPr>
              <a:t>.</a:t>
            </a:r>
            <a:endParaRPr lang="en-GB" altLang="pt-PT" dirty="0">
              <a:latin typeface="+mn-lt"/>
            </a:endParaRPr>
          </a:p>
        </p:txBody>
      </p:sp>
      <p:graphicFrame>
        <p:nvGraphicFramePr>
          <p:cNvPr id="16465" name="Group 81">
            <a:extLst>
              <a:ext uri="{FF2B5EF4-FFF2-40B4-BE49-F238E27FC236}">
                <a16:creationId xmlns:a16="http://schemas.microsoft.com/office/drawing/2014/main" id="{8ABCCB1B-9FF7-4656-836C-5B43293664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014431"/>
              </p:ext>
            </p:extLst>
          </p:nvPr>
        </p:nvGraphicFramePr>
        <p:xfrm>
          <a:off x="1135926" y="3345730"/>
          <a:ext cx="6553200" cy="2209800"/>
        </p:xfrm>
        <a:graphic>
          <a:graphicData uri="http://schemas.openxmlformats.org/drawingml/2006/table">
            <a:tbl>
              <a:tblPr/>
              <a:tblGrid>
                <a:gridCol w="4422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Reacção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K</a:t>
                      </a:r>
                      <a:r>
                        <a:rPr kumimoji="0" lang="pt-PT" altLang="pt-PT" sz="24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f</a:t>
                      </a:r>
                      <a:endParaRPr kumimoji="0" lang="en-GB" altLang="pt-PT" sz="2400" b="0" i="1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Ag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+ 2 NH</a:t>
                      </a:r>
                      <a:r>
                        <a:rPr kumimoji="0" lang="pt-PT" alt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 Ag(NH</a:t>
                      </a:r>
                      <a:r>
                        <a:rPr kumimoji="0" lang="pt-PT" alt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3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)</a:t>
                      </a:r>
                      <a:r>
                        <a:rPr kumimoji="0" lang="pt-PT" alt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2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+</a:t>
                      </a:r>
                      <a:endParaRPr kumimoji="0" lang="en-GB" altLang="pt-PT" sz="24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1.5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10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7</a:t>
                      </a:r>
                      <a:endParaRPr kumimoji="0" lang="en-GB" altLang="pt-PT" sz="24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Cu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2+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+ 4 NH</a:t>
                      </a:r>
                      <a:r>
                        <a:rPr kumimoji="0" lang="pt-PT" alt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 Cu(NH</a:t>
                      </a:r>
                      <a:r>
                        <a:rPr kumimoji="0" lang="pt-PT" alt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3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)</a:t>
                      </a:r>
                      <a:r>
                        <a:rPr kumimoji="0" lang="pt-PT" alt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4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2+</a:t>
                      </a:r>
                      <a:endParaRPr kumimoji="0" lang="en-GB" altLang="pt-PT" sz="24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 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10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13</a:t>
                      </a:r>
                      <a:endParaRPr kumimoji="0" lang="en-GB" altLang="pt-PT" sz="24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Hg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2+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+ 4 CN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 Hg(CN)</a:t>
                      </a:r>
                      <a:r>
                        <a:rPr kumimoji="0" lang="pt-PT" alt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4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2-</a:t>
                      </a:r>
                      <a:endParaRPr kumimoji="0" lang="en-GB" altLang="pt-PT" sz="24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2.5 </a:t>
                      </a:r>
                      <a:r>
                        <a:rPr kumimoji="0" lang="pt-PT" alt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10</a:t>
                      </a:r>
                      <a:r>
                        <a:rPr kumimoji="0" lang="pt-PT" altLang="pt-PT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41</a:t>
                      </a:r>
                      <a:endParaRPr kumimoji="0" lang="en-GB" altLang="pt-PT" sz="2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7" name="Agrupar 6">
            <a:extLst>
              <a:ext uri="{FF2B5EF4-FFF2-40B4-BE49-F238E27FC236}">
                <a16:creationId xmlns:a16="http://schemas.microsoft.com/office/drawing/2014/main" id="{5440B789-D2FF-4E6F-8B55-2AD81ACC1953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DD3C8A2B-3160-46EB-A49E-65E0473D4290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BA237217-F610-4EC1-A02C-1AC0C172B3A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A7A7439B-4373-48A7-98CC-329EA1C524B1}"/>
              </a:ext>
            </a:extLst>
          </p:cNvPr>
          <p:cNvSpPr/>
          <p:nvPr/>
        </p:nvSpPr>
        <p:spPr>
          <a:xfrm>
            <a:off x="5390122" y="3003615"/>
            <a:ext cx="2498885" cy="2894029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63F9A11-98C5-4727-9520-B375025E4CC8}"/>
              </a:ext>
            </a:extLst>
          </p:cNvPr>
          <p:cNvSpPr txBox="1"/>
          <p:nvPr/>
        </p:nvSpPr>
        <p:spPr>
          <a:xfrm>
            <a:off x="5419185" y="5870427"/>
            <a:ext cx="2806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Valores bastante elevados!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9" name="Text Box 16">
            <a:extLst>
              <a:ext uri="{FF2B5EF4-FFF2-40B4-BE49-F238E27FC236}">
                <a16:creationId xmlns:a16="http://schemas.microsoft.com/office/drawing/2014/main" id="{58035194-6559-4761-B4BA-74FB8070D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248" y="669925"/>
            <a:ext cx="140537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Exemplo </a:t>
            </a:r>
          </a:p>
        </p:txBody>
      </p:sp>
      <p:sp>
        <p:nvSpPr>
          <p:cNvPr id="10243" name="Text Box 36">
            <a:extLst>
              <a:ext uri="{FF2B5EF4-FFF2-40B4-BE49-F238E27FC236}">
                <a16:creationId xmlns:a16="http://schemas.microsoft.com/office/drawing/2014/main" id="{CB0421FA-864D-4E1B-A1A5-7BB2C3714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1219994"/>
            <a:ext cx="825788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Dissolve-se 0.2 moles de CuSO</a:t>
            </a:r>
            <a:r>
              <a:rPr lang="pt-PT" altLang="pt-PT" baseline="-25000" dirty="0">
                <a:latin typeface="+mn-lt"/>
              </a:rPr>
              <a:t>4</a:t>
            </a:r>
            <a:r>
              <a:rPr lang="pt-PT" altLang="pt-PT" dirty="0">
                <a:latin typeface="+mn-lt"/>
              </a:rPr>
              <a:t> num litro de uma solução 1.20 M de NH</a:t>
            </a:r>
            <a:r>
              <a:rPr lang="pt-PT" altLang="pt-PT" baseline="-25000" dirty="0">
                <a:latin typeface="+mn-lt"/>
              </a:rPr>
              <a:t>3</a:t>
            </a:r>
            <a:r>
              <a:rPr lang="pt-PT" altLang="pt-PT" dirty="0">
                <a:latin typeface="+mn-lt"/>
              </a:rPr>
              <a:t>. Qual a concentração de Cu</a:t>
            </a:r>
            <a:r>
              <a:rPr lang="pt-PT" altLang="pt-PT" baseline="30000" dirty="0">
                <a:latin typeface="+mn-lt"/>
              </a:rPr>
              <a:t>2+ </a:t>
            </a:r>
            <a:r>
              <a:rPr lang="pt-PT" altLang="pt-PT" dirty="0">
                <a:latin typeface="+mn-lt"/>
              </a:rPr>
              <a:t>livre em solução?</a:t>
            </a:r>
            <a:endParaRPr lang="en-GB" altLang="pt-PT" dirty="0">
              <a:latin typeface="+mn-lt"/>
            </a:endParaRPr>
          </a:p>
        </p:txBody>
      </p:sp>
      <p:sp>
        <p:nvSpPr>
          <p:cNvPr id="10244" name="Text Box 37">
            <a:extLst>
              <a:ext uri="{FF2B5EF4-FFF2-40B4-BE49-F238E27FC236}">
                <a16:creationId xmlns:a16="http://schemas.microsoft.com/office/drawing/2014/main" id="{8382C518-3649-4CFA-B4B0-477116BA8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2681288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A constante de formação é:</a:t>
            </a:r>
            <a:endParaRPr lang="en-GB" altLang="pt-PT">
              <a:latin typeface="+mn-lt"/>
            </a:endParaRPr>
          </a:p>
        </p:txBody>
      </p:sp>
      <p:graphicFrame>
        <p:nvGraphicFramePr>
          <p:cNvPr id="10245" name="Object 38">
            <a:extLst>
              <a:ext uri="{FF2B5EF4-FFF2-40B4-BE49-F238E27FC236}">
                <a16:creationId xmlns:a16="http://schemas.microsoft.com/office/drawing/2014/main" id="{820738B5-58E5-45E5-92B6-ABF7F664E9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943091"/>
              </p:ext>
            </p:extLst>
          </p:nvPr>
        </p:nvGraphicFramePr>
        <p:xfrm>
          <a:off x="4495800" y="2362200"/>
          <a:ext cx="30480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ção" r:id="rId3" imgW="1219200" imgH="469900" progId="Equation.3">
                  <p:embed/>
                </p:oleObj>
              </mc:Choice>
              <mc:Fallback>
                <p:oleObj name="Equação" r:id="rId3" imgW="1219200" imgH="469900" progId="Equation.3">
                  <p:embed/>
                  <p:pic>
                    <p:nvPicPr>
                      <p:cNvPr id="10245" name="Object 38">
                        <a:extLst>
                          <a:ext uri="{FF2B5EF4-FFF2-40B4-BE49-F238E27FC236}">
                            <a16:creationId xmlns:a16="http://schemas.microsoft.com/office/drawing/2014/main" id="{820738B5-58E5-45E5-92B6-ABF7F664E9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362200"/>
                        <a:ext cx="3048000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39">
            <a:extLst>
              <a:ext uri="{FF2B5EF4-FFF2-40B4-BE49-F238E27FC236}">
                <a16:creationId xmlns:a16="http://schemas.microsoft.com/office/drawing/2014/main" id="{F5179B19-2DC6-4146-9329-6C8546CD9A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130619"/>
              </p:ext>
            </p:extLst>
          </p:nvPr>
        </p:nvGraphicFramePr>
        <p:xfrm>
          <a:off x="414776" y="3657600"/>
          <a:ext cx="3149600" cy="146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ção" r:id="rId5" imgW="1422400" imgH="660400" progId="Equation.3">
                  <p:embed/>
                </p:oleObj>
              </mc:Choice>
              <mc:Fallback>
                <p:oleObj name="Equação" r:id="rId5" imgW="1422400" imgH="660400" progId="Equation.3">
                  <p:embed/>
                  <p:pic>
                    <p:nvPicPr>
                      <p:cNvPr id="10246" name="Object 39">
                        <a:extLst>
                          <a:ext uri="{FF2B5EF4-FFF2-40B4-BE49-F238E27FC236}">
                            <a16:creationId xmlns:a16="http://schemas.microsoft.com/office/drawing/2014/main" id="{F5179B19-2DC6-4146-9329-6C8546CD9A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776" y="3657600"/>
                        <a:ext cx="3149600" cy="146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Text Box 41">
            <a:extLst>
              <a:ext uri="{FF2B5EF4-FFF2-40B4-BE49-F238E27FC236}">
                <a16:creationId xmlns:a16="http://schemas.microsoft.com/office/drawing/2014/main" id="{D59B3F7D-E067-4D2E-8D57-1096FA899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5497398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A concentração é praticamente nula!</a:t>
            </a:r>
            <a:endParaRPr lang="en-GB" altLang="pt-PT">
              <a:latin typeface="+mn-lt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A79EAE6B-7451-4200-A287-76673746972A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11" name="Título 1">
              <a:extLst>
                <a:ext uri="{FF2B5EF4-FFF2-40B4-BE49-F238E27FC236}">
                  <a16:creationId xmlns:a16="http://schemas.microsoft.com/office/drawing/2014/main" id="{52F70BD6-317E-4D6B-ADEE-1C3F16D86A2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2" name="Conexão reta 11">
              <a:extLst>
                <a:ext uri="{FF2B5EF4-FFF2-40B4-BE49-F238E27FC236}">
                  <a16:creationId xmlns:a16="http://schemas.microsoft.com/office/drawing/2014/main" id="{A90C9C38-0C10-4EA4-9B8B-F50AF681E5AD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5" name="Text Box 53">
            <a:extLst>
              <a:ext uri="{FF2B5EF4-FFF2-40B4-BE49-F238E27FC236}">
                <a16:creationId xmlns:a16="http://schemas.microsoft.com/office/drawing/2014/main" id="{4062A861-1825-4294-85FF-F6D8AD13B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655247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Compostos de coordenação</a:t>
            </a:r>
          </a:p>
        </p:txBody>
      </p:sp>
      <p:sp>
        <p:nvSpPr>
          <p:cNvPr id="29752" name="Text Box 56">
            <a:extLst>
              <a:ext uri="{FF2B5EF4-FFF2-40B4-BE49-F238E27FC236}">
                <a16:creationId xmlns:a16="http://schemas.microsoft.com/office/drawing/2014/main" id="{67067AB4-3546-4932-8696-7D9B1C697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1219193"/>
            <a:ext cx="78486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Os complexos podem, por sua vez, combinar-se com iões simples ou complexos para formar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compostos de coordenação</a:t>
            </a:r>
            <a:r>
              <a:rPr lang="pt-PT" altLang="pt-PT" dirty="0">
                <a:latin typeface="+mn-lt"/>
              </a:rPr>
              <a:t>. Um composto de coordenação é uma espécie neutra que contem pelo menos um ião complexo.</a:t>
            </a:r>
            <a:endParaRPr lang="en-GB" altLang="pt-PT" dirty="0">
              <a:latin typeface="+mn-lt"/>
            </a:endParaRPr>
          </a:p>
        </p:txBody>
      </p:sp>
      <p:sp>
        <p:nvSpPr>
          <p:cNvPr id="29753" name="Text Box 57">
            <a:extLst>
              <a:ext uri="{FF2B5EF4-FFF2-40B4-BE49-F238E27FC236}">
                <a16:creationId xmlns:a16="http://schemas.microsoft.com/office/drawing/2014/main" id="{176B9AF1-723C-4815-9795-98BAC9519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2819394"/>
            <a:ext cx="76962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 que conhecemos sobre ligação química nestes compostos é devido a </a:t>
            </a:r>
            <a:r>
              <a:rPr lang="pt-PT" altLang="pt-PT" dirty="0" err="1">
                <a:solidFill>
                  <a:schemeClr val="accent1"/>
                </a:solidFill>
                <a:latin typeface="+mn-lt"/>
              </a:rPr>
              <a:t>Alfred</a:t>
            </a:r>
            <a:r>
              <a:rPr lang="pt-PT" altLang="pt-PT" dirty="0">
                <a:solidFill>
                  <a:schemeClr val="accent1"/>
                </a:solidFill>
                <a:latin typeface="+mn-lt"/>
              </a:rPr>
              <a:t> Werner</a:t>
            </a:r>
            <a:r>
              <a:rPr lang="pt-PT" altLang="pt-PT" dirty="0">
                <a:latin typeface="+mn-lt"/>
              </a:rPr>
              <a:t> (prémio Nobel da Química). Este postulou que os elementos possuem dois tipos de valência: primária e secundária. Isto equivale ao </a:t>
            </a:r>
            <a:r>
              <a:rPr lang="pt-PT" altLang="pt-PT" dirty="0">
                <a:solidFill>
                  <a:schemeClr val="accent2"/>
                </a:solidFill>
                <a:latin typeface="+mn-lt"/>
              </a:rPr>
              <a:t>nº de oxidação</a:t>
            </a:r>
            <a:r>
              <a:rPr lang="pt-PT" altLang="pt-PT" dirty="0">
                <a:latin typeface="+mn-lt"/>
              </a:rPr>
              <a:t> e ao </a:t>
            </a:r>
            <a:r>
              <a:rPr lang="pt-PT" altLang="pt-PT" dirty="0">
                <a:solidFill>
                  <a:schemeClr val="accent2"/>
                </a:solidFill>
                <a:latin typeface="+mn-lt"/>
              </a:rPr>
              <a:t>nº de coordenação</a:t>
            </a:r>
            <a:r>
              <a:rPr lang="pt-PT" altLang="pt-PT" dirty="0">
                <a:latin typeface="+mn-lt"/>
              </a:rPr>
              <a:t> do elemento.</a:t>
            </a:r>
            <a:endParaRPr lang="en-GB" altLang="pt-PT" dirty="0">
              <a:latin typeface="+mn-lt"/>
            </a:endParaRPr>
          </a:p>
        </p:txBody>
      </p:sp>
      <p:sp>
        <p:nvSpPr>
          <p:cNvPr id="29754" name="Text Box 58">
            <a:extLst>
              <a:ext uri="{FF2B5EF4-FFF2-40B4-BE49-F238E27FC236}">
                <a16:creationId xmlns:a16="http://schemas.microsoft.com/office/drawing/2014/main" id="{D1C4747C-EC5D-4F0B-BA87-43FE8C831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181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pt-PT" dirty="0">
                <a:latin typeface="+mn-lt"/>
                <a:sym typeface="Symbol" panose="05050102010706020507" pitchFamily="18" charset="2"/>
              </a:rPr>
              <a:t>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Co(NH</a:t>
            </a:r>
            <a:r>
              <a:rPr lang="pt-PT" altLang="pt-PT" baseline="-25000" dirty="0">
                <a:latin typeface="+mn-lt"/>
                <a:sym typeface="Symbol" panose="05050102010706020507" pitchFamily="18" charset="2"/>
              </a:rPr>
              <a:t>3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)</a:t>
            </a:r>
            <a:r>
              <a:rPr lang="pt-PT" altLang="pt-PT" baseline="-25000" dirty="0">
                <a:latin typeface="+mn-lt"/>
                <a:sym typeface="Symbol" panose="05050102010706020507" pitchFamily="18" charset="2"/>
              </a:rPr>
              <a:t>6</a:t>
            </a:r>
            <a:r>
              <a:rPr lang="en-GB" altLang="pt-PT" dirty="0">
                <a:latin typeface="+mn-lt"/>
                <a:sym typeface="Symbol" panose="05050102010706020507" pitchFamily="18" charset="2"/>
              </a:rPr>
              <a:t>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Cl</a:t>
            </a:r>
            <a:r>
              <a:rPr lang="pt-PT" altLang="pt-PT" baseline="-25000" dirty="0">
                <a:latin typeface="+mn-lt"/>
                <a:sym typeface="Symbol" panose="05050102010706020507" pitchFamily="18" charset="2"/>
              </a:rPr>
              <a:t>3</a:t>
            </a:r>
            <a:endParaRPr lang="en-GB" altLang="pt-PT" baseline="-25000" dirty="0">
              <a:latin typeface="+mn-lt"/>
            </a:endParaRPr>
          </a:p>
        </p:txBody>
      </p:sp>
      <p:sp>
        <p:nvSpPr>
          <p:cNvPr id="29755" name="Line 59">
            <a:extLst>
              <a:ext uri="{FF2B5EF4-FFF2-40B4-BE49-F238E27FC236}">
                <a16:creationId xmlns:a16="http://schemas.microsoft.com/office/drawing/2014/main" id="{2371F9BA-6EF5-4F25-9C4D-CFA03D5632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47800" y="5105400"/>
            <a:ext cx="396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29756" name="Text Box 60">
            <a:extLst>
              <a:ext uri="{FF2B5EF4-FFF2-40B4-BE49-F238E27FC236}">
                <a16:creationId xmlns:a16="http://schemas.microsoft.com/office/drawing/2014/main" id="{2ABEA871-CBAD-4200-BEA8-2C5D8C8D0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4906962"/>
            <a:ext cx="2819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2000" dirty="0">
                <a:latin typeface="+mn-lt"/>
              </a:rPr>
              <a:t>Valência primária: 3</a:t>
            </a:r>
            <a:endParaRPr lang="en-GB" altLang="pt-PT" sz="2000" dirty="0">
              <a:latin typeface="+mn-lt"/>
            </a:endParaRPr>
          </a:p>
        </p:txBody>
      </p:sp>
      <p:sp>
        <p:nvSpPr>
          <p:cNvPr id="29757" name="Line 61">
            <a:extLst>
              <a:ext uri="{FF2B5EF4-FFF2-40B4-BE49-F238E27FC236}">
                <a16:creationId xmlns:a16="http://schemas.microsoft.com/office/drawing/2014/main" id="{9D9109A3-2D91-456F-97F6-65BC93A93A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5638800"/>
            <a:ext cx="327660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29758" name="Text Box 62">
            <a:extLst>
              <a:ext uri="{FF2B5EF4-FFF2-40B4-BE49-F238E27FC236}">
                <a16:creationId xmlns:a16="http://schemas.microsoft.com/office/drawing/2014/main" id="{2758CAA7-6DDB-48E4-8686-334EEB0F9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638800"/>
            <a:ext cx="297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2000" dirty="0">
                <a:latin typeface="+mn-lt"/>
              </a:rPr>
              <a:t>Valência secundária: 6</a:t>
            </a:r>
            <a:endParaRPr lang="en-GB" altLang="pt-PT" sz="2000" dirty="0">
              <a:latin typeface="+mn-lt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5642D8E5-B465-4F53-B087-E855B19A0098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F009BC9E-AB77-4C4B-918E-054F23FAF4B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4" name="Conexão reta 13">
              <a:extLst>
                <a:ext uri="{FF2B5EF4-FFF2-40B4-BE49-F238E27FC236}">
                  <a16:creationId xmlns:a16="http://schemas.microsoft.com/office/drawing/2014/main" id="{BF2C6A1E-90EB-4C72-896C-82C6B4E5F56A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52" grpId="0" build="p" autoUpdateAnimBg="0"/>
      <p:bldP spid="29753" grpId="0" build="p" autoUpdateAnimBg="0"/>
      <p:bldP spid="29754" grpId="0" build="p" autoUpdateAnimBg="0"/>
      <p:bldP spid="29756" grpId="0" build="p" autoUpdateAnimBg="0"/>
      <p:bldP spid="29758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ext Box 4">
            <a:extLst>
              <a:ext uri="{FF2B5EF4-FFF2-40B4-BE49-F238E27FC236}">
                <a16:creationId xmlns:a16="http://schemas.microsoft.com/office/drawing/2014/main" id="{F24D604E-CB64-4EA4-A5C0-CD7C985B6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700088"/>
            <a:ext cx="149726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Ligandos</a:t>
            </a:r>
          </a:p>
        </p:txBody>
      </p:sp>
      <p:sp>
        <p:nvSpPr>
          <p:cNvPr id="12291" name="Text Box 26">
            <a:extLst>
              <a:ext uri="{FF2B5EF4-FFF2-40B4-BE49-F238E27FC236}">
                <a16:creationId xmlns:a16="http://schemas.microsoft.com/office/drawing/2014/main" id="{4C14967D-3260-4264-9FFD-B65BDD242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5" y="1354528"/>
            <a:ext cx="801278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Chamam-se </a:t>
            </a:r>
            <a:r>
              <a:rPr lang="pt-PT" altLang="pt-PT" dirty="0" err="1">
                <a:solidFill>
                  <a:srgbClr val="FF6600"/>
                </a:solidFill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 às moléculas ou iões que rodeiam o metal num ião complexo. Os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 possuem pelo menos um par de </a:t>
            </a:r>
            <a:r>
              <a:rPr lang="pt-PT" altLang="pt-PT" dirty="0" err="1">
                <a:latin typeface="+mn-lt"/>
              </a:rPr>
              <a:t>electrões</a:t>
            </a:r>
            <a:r>
              <a:rPr lang="pt-PT" altLang="pt-PT" dirty="0">
                <a:latin typeface="+mn-lt"/>
              </a:rPr>
              <a:t> de valência não partilhados - funcionam como bases de Lewis.</a:t>
            </a:r>
            <a:endParaRPr lang="en-GB" altLang="pt-PT" dirty="0">
              <a:latin typeface="+mn-lt"/>
            </a:endParaRPr>
          </a:p>
        </p:txBody>
      </p:sp>
      <p:sp>
        <p:nvSpPr>
          <p:cNvPr id="12292" name="Text Box 27">
            <a:extLst>
              <a:ext uri="{FF2B5EF4-FFF2-40B4-BE49-F238E27FC236}">
                <a16:creationId xmlns:a16="http://schemas.microsoft.com/office/drawing/2014/main" id="{6CBACF80-F0FA-42BA-BEF5-70E2295AD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3121428"/>
            <a:ext cx="7467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As ligações químicas são ligações covalentes coordenadas ou </a:t>
            </a:r>
            <a:r>
              <a:rPr lang="pt-PT" altLang="pt-PT" dirty="0">
                <a:solidFill>
                  <a:schemeClr val="accent2"/>
                </a:solidFill>
                <a:latin typeface="+mn-lt"/>
              </a:rPr>
              <a:t>dativas</a:t>
            </a:r>
            <a:r>
              <a:rPr lang="pt-PT" altLang="pt-PT" dirty="0">
                <a:latin typeface="+mn-lt"/>
              </a:rPr>
              <a:t>.</a:t>
            </a:r>
            <a:endParaRPr lang="en-GB" altLang="pt-PT" dirty="0">
              <a:latin typeface="+mn-lt"/>
            </a:endParaRP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C0BF4AA6-9E81-41E5-B685-4B01BD0F2EF0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721AF2E9-C70B-48F3-B891-05568FD10B1C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FB2ED4F0-A832-4B04-BAE1-C003E56CBC6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 Box 4">
            <a:extLst>
              <a:ext uri="{FF2B5EF4-FFF2-40B4-BE49-F238E27FC236}">
                <a16:creationId xmlns:a16="http://schemas.microsoft.com/office/drawing/2014/main" id="{1DC1FCC5-791A-485B-AAB5-A39765964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631825"/>
            <a:ext cx="47047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Exemplos de ligando </a:t>
            </a:r>
          </a:p>
        </p:txBody>
      </p:sp>
      <p:sp>
        <p:nvSpPr>
          <p:cNvPr id="13315" name="Text Box 21">
            <a:extLst>
              <a:ext uri="{FF2B5EF4-FFF2-40B4-BE49-F238E27FC236}">
                <a16:creationId xmlns:a16="http://schemas.microsoft.com/office/drawing/2014/main" id="{193B686B-DC8D-4D7A-954E-937F1D767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29540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n-GB" altLang="pt-PT"/>
          </a:p>
        </p:txBody>
      </p:sp>
      <p:pic>
        <p:nvPicPr>
          <p:cNvPr id="13316" name="Picture 25">
            <a:extLst>
              <a:ext uri="{FF2B5EF4-FFF2-40B4-BE49-F238E27FC236}">
                <a16:creationId xmlns:a16="http://schemas.microsoft.com/office/drawing/2014/main" id="{4A211E79-5AA9-4A45-9EEC-0B90CC832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38" y="1371600"/>
            <a:ext cx="7837362" cy="5122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D185882F-EB2E-4534-AE18-B259D7BC133D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CC61D03D-9E0F-435C-A0A8-B547849B3003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918DF0A3-8418-446C-B2A4-D8185D48F53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ext Box 4">
            <a:extLst>
              <a:ext uri="{FF2B5EF4-FFF2-40B4-BE49-F238E27FC236}">
                <a16:creationId xmlns:a16="http://schemas.microsoft.com/office/drawing/2014/main" id="{C3B86C38-7E84-4408-9341-278E90CA1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639373"/>
            <a:ext cx="47047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Ligando polidentado (EDTA) </a:t>
            </a:r>
          </a:p>
        </p:txBody>
      </p:sp>
      <p:pic>
        <p:nvPicPr>
          <p:cNvPr id="14339" name="Picture 21">
            <a:extLst>
              <a:ext uri="{FF2B5EF4-FFF2-40B4-BE49-F238E27FC236}">
                <a16:creationId xmlns:a16="http://schemas.microsoft.com/office/drawing/2014/main" id="{4F5D91E6-D3E6-4663-83CF-9E6535136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77" y="1447799"/>
            <a:ext cx="8566851" cy="438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0003B27C-719D-4584-9C3A-DEA17807AED6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F4878849-7915-48F1-B925-CCFB5F4707C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0BA62990-8657-4E98-BFC9-757F0A9F5FB2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Text Box 4">
            <a:extLst>
              <a:ext uri="{FF2B5EF4-FFF2-40B4-BE49-F238E27FC236}">
                <a16:creationId xmlns:a16="http://schemas.microsoft.com/office/drawing/2014/main" id="{56E331A3-130B-493A-B9E4-180B8438A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615950"/>
            <a:ext cx="494234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Algumas definições</a:t>
            </a:r>
          </a:p>
        </p:txBody>
      </p:sp>
      <p:sp>
        <p:nvSpPr>
          <p:cNvPr id="30729" name="Text Box 9">
            <a:extLst>
              <a:ext uri="{FF2B5EF4-FFF2-40B4-BE49-F238E27FC236}">
                <a16:creationId xmlns:a16="http://schemas.microsoft.com/office/drawing/2014/main" id="{DA3CD348-B2B4-484C-9933-4E1F9EE67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1177925"/>
            <a:ext cx="819582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 átomo de um ligando que se encontra diretamente ligado ao átomo metálico chama-se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átomo dador</a:t>
            </a:r>
            <a:r>
              <a:rPr lang="pt-PT" altLang="pt-PT" dirty="0">
                <a:latin typeface="+mn-lt"/>
              </a:rPr>
              <a:t>. Define-se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número de coordenação</a:t>
            </a:r>
            <a:r>
              <a:rPr lang="pt-PT" altLang="pt-PT" dirty="0">
                <a:latin typeface="+mn-lt"/>
              </a:rPr>
              <a:t> ao número de átomos dadores que rodeiam o átomo central metálico num ião complexo. Os mais comuns são 4 e 6 (mas também 2 e 5).</a:t>
            </a:r>
            <a:endParaRPr lang="en-GB" altLang="pt-PT" dirty="0">
              <a:latin typeface="+mn-lt"/>
            </a:endParaRPr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457D8EF2-48B2-4AC6-88EE-452C389A9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3221692"/>
            <a:ext cx="7772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pt-PT">
                <a:latin typeface="+mn-lt"/>
                <a:sym typeface="Symbol" panose="05050102010706020507" pitchFamily="18" charset="2"/>
              </a:rPr>
              <a:t></a:t>
            </a:r>
            <a:r>
              <a:rPr lang="pt-PT" altLang="pt-PT">
                <a:latin typeface="+mn-lt"/>
                <a:sym typeface="Symbol" panose="05050102010706020507" pitchFamily="18" charset="2"/>
              </a:rPr>
              <a:t>Fe(CN)</a:t>
            </a:r>
            <a:r>
              <a:rPr lang="pt-PT" altLang="pt-PT" baseline="-25000">
                <a:latin typeface="+mn-lt"/>
                <a:sym typeface="Symbol" panose="05050102010706020507" pitchFamily="18" charset="2"/>
              </a:rPr>
              <a:t>6</a:t>
            </a:r>
            <a:r>
              <a:rPr lang="en-GB" altLang="pt-PT">
                <a:latin typeface="+mn-lt"/>
                <a:sym typeface="Symbol" panose="05050102010706020507" pitchFamily="18" charset="2"/>
              </a:rPr>
              <a:t></a:t>
            </a:r>
            <a:r>
              <a:rPr lang="pt-PT" altLang="pt-PT" baseline="30000">
                <a:latin typeface="+mn-lt"/>
                <a:sym typeface="Symbol" panose="05050102010706020507" pitchFamily="18" charset="2"/>
              </a:rPr>
              <a:t>3-</a:t>
            </a:r>
            <a:r>
              <a:rPr lang="pt-PT" altLang="pt-PT">
                <a:latin typeface="+mn-lt"/>
                <a:sym typeface="Symbol" panose="05050102010706020507" pitchFamily="18" charset="2"/>
              </a:rPr>
              <a:t> : nº de coordenação = 6</a:t>
            </a:r>
          </a:p>
          <a:p>
            <a:pPr>
              <a:spcBef>
                <a:spcPct val="50000"/>
              </a:spcBef>
            </a:pPr>
            <a:r>
              <a:rPr lang="en-GB" altLang="pt-PT">
                <a:latin typeface="+mn-lt"/>
                <a:sym typeface="Symbol" panose="05050102010706020507" pitchFamily="18" charset="2"/>
              </a:rPr>
              <a:t></a:t>
            </a:r>
            <a:r>
              <a:rPr lang="pt-PT" altLang="pt-PT">
                <a:latin typeface="+mn-lt"/>
                <a:sym typeface="Symbol" panose="05050102010706020507" pitchFamily="18" charset="2"/>
              </a:rPr>
              <a:t>Ag(NH</a:t>
            </a:r>
            <a:r>
              <a:rPr lang="pt-PT" altLang="pt-PT" baseline="-25000">
                <a:latin typeface="+mn-lt"/>
                <a:sym typeface="Symbol" panose="05050102010706020507" pitchFamily="18" charset="2"/>
              </a:rPr>
              <a:t>3</a:t>
            </a:r>
            <a:r>
              <a:rPr lang="pt-PT" altLang="pt-PT">
                <a:latin typeface="+mn-lt"/>
                <a:sym typeface="Symbol" panose="05050102010706020507" pitchFamily="18" charset="2"/>
              </a:rPr>
              <a:t>)</a:t>
            </a:r>
            <a:r>
              <a:rPr lang="pt-PT" altLang="pt-PT" baseline="-25000">
                <a:latin typeface="+mn-lt"/>
                <a:sym typeface="Symbol" panose="05050102010706020507" pitchFamily="18" charset="2"/>
              </a:rPr>
              <a:t>2</a:t>
            </a:r>
            <a:r>
              <a:rPr lang="en-GB" altLang="pt-PT">
                <a:latin typeface="+mn-lt"/>
                <a:sym typeface="Symbol" panose="05050102010706020507" pitchFamily="18" charset="2"/>
              </a:rPr>
              <a:t></a:t>
            </a:r>
            <a:r>
              <a:rPr lang="pt-PT" altLang="pt-PT" baseline="30000">
                <a:latin typeface="+mn-lt"/>
                <a:sym typeface="Symbol" panose="05050102010706020507" pitchFamily="18" charset="2"/>
              </a:rPr>
              <a:t>+</a:t>
            </a:r>
            <a:r>
              <a:rPr lang="pt-PT" altLang="pt-PT">
                <a:latin typeface="+mn-lt"/>
                <a:sym typeface="Symbol" panose="05050102010706020507" pitchFamily="18" charset="2"/>
              </a:rPr>
              <a:t> : nº de coordenação = 2</a:t>
            </a:r>
            <a:endParaRPr lang="en-GB" altLang="pt-PT">
              <a:latin typeface="+mn-lt"/>
              <a:sym typeface="Symbol" panose="05050102010706020507" pitchFamily="18" charset="2"/>
            </a:endParaRPr>
          </a:p>
        </p:txBody>
      </p:sp>
      <p:sp>
        <p:nvSpPr>
          <p:cNvPr id="30731" name="Text Box 11">
            <a:extLst>
              <a:ext uri="{FF2B5EF4-FFF2-40B4-BE49-F238E27FC236}">
                <a16:creationId xmlns:a16="http://schemas.microsoft.com/office/drawing/2014/main" id="{F07107C5-D43A-406B-8194-0BA8E6AC9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4" y="4439238"/>
            <a:ext cx="819582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Os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 podem ser </a:t>
            </a:r>
            <a:r>
              <a:rPr lang="pt-PT" altLang="pt-PT" dirty="0" err="1">
                <a:solidFill>
                  <a:schemeClr val="accent2"/>
                </a:solidFill>
                <a:latin typeface="+mn-lt"/>
              </a:rPr>
              <a:t>monodentados</a:t>
            </a:r>
            <a:r>
              <a:rPr lang="pt-PT" altLang="pt-PT" dirty="0">
                <a:latin typeface="+mn-lt"/>
              </a:rPr>
              <a:t>, </a:t>
            </a:r>
            <a:r>
              <a:rPr lang="pt-PT" altLang="pt-PT" dirty="0">
                <a:solidFill>
                  <a:schemeClr val="accent2"/>
                </a:solidFill>
                <a:latin typeface="+mn-lt"/>
              </a:rPr>
              <a:t>bidentados </a:t>
            </a:r>
            <a:r>
              <a:rPr lang="pt-PT" altLang="pt-PT" dirty="0">
                <a:latin typeface="+mn-lt"/>
              </a:rPr>
              <a:t>ou </a:t>
            </a:r>
            <a:r>
              <a:rPr lang="pt-PT" altLang="pt-PT" dirty="0" err="1">
                <a:solidFill>
                  <a:schemeClr val="accent2"/>
                </a:solidFill>
                <a:latin typeface="+mn-lt"/>
              </a:rPr>
              <a:t>polidentados</a:t>
            </a:r>
            <a:r>
              <a:rPr lang="pt-PT" altLang="pt-PT" dirty="0">
                <a:latin typeface="+mn-lt"/>
              </a:rPr>
              <a:t>, consoante o nº de átomos dadores presentes. Os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 bidentados e </a:t>
            </a:r>
            <a:r>
              <a:rPr lang="pt-PT" altLang="pt-PT" dirty="0" err="1">
                <a:latin typeface="+mn-lt"/>
              </a:rPr>
              <a:t>polidentados</a:t>
            </a:r>
            <a:r>
              <a:rPr lang="pt-PT" altLang="pt-PT" dirty="0">
                <a:latin typeface="+mn-lt"/>
              </a:rPr>
              <a:t> são também designados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agentes quelantes</a:t>
            </a:r>
            <a:r>
              <a:rPr lang="pt-PT" altLang="pt-PT" dirty="0">
                <a:latin typeface="+mn-lt"/>
              </a:rPr>
              <a:t>.</a:t>
            </a:r>
            <a:endParaRPr lang="en-GB" altLang="pt-PT" dirty="0">
              <a:latin typeface="+mn-lt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F687034E-A328-4013-8647-D33661C0BF50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1082D280-8143-4847-846D-9E2111916D7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4BA135DC-2B99-474B-9D93-BED6E7F516F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 build="p" autoUpdateAnimBg="0"/>
      <p:bldP spid="30730" grpId="0" build="p" autoUpdateAnimBg="0"/>
      <p:bldP spid="3073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1" name="Text Box 4">
            <a:extLst>
              <a:ext uri="{FF2B5EF4-FFF2-40B4-BE49-F238E27FC236}">
                <a16:creationId xmlns:a16="http://schemas.microsoft.com/office/drawing/2014/main" id="{98787E37-AA66-4D69-B592-4D9973134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00" y="639373"/>
            <a:ext cx="47047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Nomenclatura</a:t>
            </a:r>
          </a:p>
        </p:txBody>
      </p:sp>
      <p:grpSp>
        <p:nvGrpSpPr>
          <p:cNvPr id="18435" name="Group 9">
            <a:extLst>
              <a:ext uri="{FF2B5EF4-FFF2-40B4-BE49-F238E27FC236}">
                <a16:creationId xmlns:a16="http://schemas.microsoft.com/office/drawing/2014/main" id="{782B2F6A-4F1E-454E-A703-41C59C4F7851}"/>
              </a:ext>
            </a:extLst>
          </p:cNvPr>
          <p:cNvGrpSpPr>
            <a:grpSpLocks/>
          </p:cNvGrpSpPr>
          <p:nvPr/>
        </p:nvGrpSpPr>
        <p:grpSpPr bwMode="auto">
          <a:xfrm>
            <a:off x="0" y="2954338"/>
            <a:ext cx="9144000" cy="946150"/>
            <a:chOff x="0" y="43"/>
            <a:chExt cx="5760" cy="596"/>
          </a:xfrm>
        </p:grpSpPr>
        <p:sp>
          <p:nvSpPr>
            <p:cNvPr id="18438" name="Rectangle 6">
              <a:extLst>
                <a:ext uri="{FF2B5EF4-FFF2-40B4-BE49-F238E27FC236}">
                  <a16:creationId xmlns:a16="http://schemas.microsoft.com/office/drawing/2014/main" id="{C8A95812-9E3C-4238-9861-95D2E2414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3"/>
              <a:ext cx="576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pt-PT" altLang="pt-PT"/>
            </a:p>
          </p:txBody>
        </p:sp>
        <p:sp>
          <p:nvSpPr>
            <p:cNvPr id="18439" name="Rectangle 7">
              <a:extLst>
                <a:ext uri="{FF2B5EF4-FFF2-40B4-BE49-F238E27FC236}">
                  <a16:creationId xmlns:a16="http://schemas.microsoft.com/office/drawing/2014/main" id="{9FA63415-533D-4C14-ACCF-2D1A9B6E7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3"/>
              <a:ext cx="5760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pt-PT" sz="1100">
                  <a:hlinkClick r:id="rId2"/>
                </a:rPr>
                <a:t>  </a:t>
              </a:r>
              <a:r>
                <a:rPr lang="en-US" altLang="pt-PT" sz="5600"/>
                <a:t> </a:t>
              </a:r>
              <a:r>
                <a:rPr lang="en-US" altLang="pt-PT" sz="1100"/>
                <a:t>                        </a:t>
              </a:r>
            </a:p>
          </p:txBody>
        </p:sp>
      </p:grpSp>
      <p:sp>
        <p:nvSpPr>
          <p:cNvPr id="18436" name="Text Box 12">
            <a:extLst>
              <a:ext uri="{FF2B5EF4-FFF2-40B4-BE49-F238E27FC236}">
                <a16:creationId xmlns:a16="http://schemas.microsoft.com/office/drawing/2014/main" id="{4D1EA91A-21F5-43C3-9C1B-7C56F7010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088" y="1149165"/>
            <a:ext cx="8229599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2000" dirty="0">
                <a:latin typeface="+mn-lt"/>
              </a:rPr>
              <a:t>A designação sistemática dos compostos de coordenação obedece às seguintes regras:</a:t>
            </a:r>
            <a:endParaRPr lang="en-GB" altLang="pt-PT" sz="2000" dirty="0">
              <a:latin typeface="+mn-lt"/>
            </a:endParaRPr>
          </a:p>
        </p:txBody>
      </p:sp>
      <p:sp>
        <p:nvSpPr>
          <p:cNvPr id="33805" name="Text Box 13">
            <a:extLst>
              <a:ext uri="{FF2B5EF4-FFF2-40B4-BE49-F238E27FC236}">
                <a16:creationId xmlns:a16="http://schemas.microsoft.com/office/drawing/2014/main" id="{84A351D8-0BF5-4EDC-98E6-7781DF5DF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00" y="2013407"/>
            <a:ext cx="8229600" cy="438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1800" dirty="0">
                <a:latin typeface="+mn-lt"/>
              </a:rPr>
              <a:t>&gt;&gt;&gt; O nome do anião surge antes do catião (tal como nos compostos iónicos.</a:t>
            </a:r>
          </a:p>
          <a:p>
            <a:pPr>
              <a:spcBef>
                <a:spcPct val="50000"/>
              </a:spcBef>
            </a:pPr>
            <a:r>
              <a:rPr lang="pt-PT" altLang="pt-PT" sz="1800" dirty="0">
                <a:latin typeface="+mn-lt"/>
              </a:rPr>
              <a:t>&gt;&gt;&gt; Dentro do ião complexo, o nome dos </a:t>
            </a:r>
            <a:r>
              <a:rPr lang="pt-PT" altLang="pt-PT" sz="1800" dirty="0" err="1">
                <a:latin typeface="+mn-lt"/>
              </a:rPr>
              <a:t>ligandos</a:t>
            </a:r>
            <a:r>
              <a:rPr lang="pt-PT" altLang="pt-PT" sz="1800" dirty="0">
                <a:latin typeface="+mn-lt"/>
              </a:rPr>
              <a:t> surge em primeiro lugar, por ordem alfabética, e no final o nome do metal.</a:t>
            </a:r>
          </a:p>
          <a:p>
            <a:pPr>
              <a:spcBef>
                <a:spcPct val="50000"/>
              </a:spcBef>
            </a:pPr>
            <a:r>
              <a:rPr lang="pt-PT" altLang="pt-PT" sz="1800" dirty="0">
                <a:latin typeface="+mn-lt"/>
              </a:rPr>
              <a:t>&gt;&gt;&gt; os nomes dos </a:t>
            </a:r>
            <a:r>
              <a:rPr lang="pt-PT" altLang="pt-PT" sz="1800" dirty="0" err="1">
                <a:latin typeface="+mn-lt"/>
              </a:rPr>
              <a:t>ligandos</a:t>
            </a:r>
            <a:r>
              <a:rPr lang="pt-PT" altLang="pt-PT" sz="1800" dirty="0">
                <a:latin typeface="+mn-lt"/>
              </a:rPr>
              <a:t> têm terminação</a:t>
            </a:r>
            <a:r>
              <a:rPr lang="pt-PT" altLang="pt-PT" sz="1800" u="sng" dirty="0">
                <a:latin typeface="+mn-lt"/>
              </a:rPr>
              <a:t> o</a:t>
            </a:r>
            <a:r>
              <a:rPr lang="pt-PT" altLang="pt-PT" sz="1800" dirty="0">
                <a:latin typeface="+mn-lt"/>
              </a:rPr>
              <a:t>  se forem aniões ou não têm designação especial se forem neutros ou catiões, </a:t>
            </a:r>
            <a:r>
              <a:rPr lang="pt-PT" altLang="pt-PT" sz="1800" dirty="0" err="1">
                <a:latin typeface="+mn-lt"/>
              </a:rPr>
              <a:t>excepto</a:t>
            </a:r>
            <a:r>
              <a:rPr lang="pt-PT" altLang="pt-PT" sz="1800" dirty="0">
                <a:latin typeface="+mn-lt"/>
              </a:rPr>
              <a:t> H</a:t>
            </a:r>
            <a:r>
              <a:rPr lang="pt-PT" altLang="pt-PT" sz="1800" baseline="-25000" dirty="0">
                <a:latin typeface="+mn-lt"/>
              </a:rPr>
              <a:t>2</a:t>
            </a:r>
            <a:r>
              <a:rPr lang="pt-PT" altLang="pt-PT" sz="1800" dirty="0">
                <a:latin typeface="+mn-lt"/>
              </a:rPr>
              <a:t>O (</a:t>
            </a:r>
            <a:r>
              <a:rPr lang="pt-PT" altLang="pt-PT" sz="1800" dirty="0" err="1">
                <a:latin typeface="+mn-lt"/>
              </a:rPr>
              <a:t>aquo</a:t>
            </a:r>
            <a:r>
              <a:rPr lang="pt-PT" altLang="pt-PT" sz="1800" dirty="0">
                <a:latin typeface="+mn-lt"/>
              </a:rPr>
              <a:t>), CO (carbonilo) e NH</a:t>
            </a:r>
            <a:r>
              <a:rPr lang="pt-PT" altLang="pt-PT" sz="1800" baseline="-25000" dirty="0">
                <a:latin typeface="+mn-lt"/>
              </a:rPr>
              <a:t>3 </a:t>
            </a:r>
            <a:r>
              <a:rPr lang="pt-PT" altLang="pt-PT" sz="1800" dirty="0">
                <a:latin typeface="+mn-lt"/>
              </a:rPr>
              <a:t>(</a:t>
            </a:r>
            <a:r>
              <a:rPr lang="pt-PT" altLang="pt-PT" sz="1800" dirty="0" err="1">
                <a:latin typeface="+mn-lt"/>
              </a:rPr>
              <a:t>amino</a:t>
            </a:r>
            <a:r>
              <a:rPr lang="pt-PT" altLang="pt-PT" sz="1800" dirty="0">
                <a:latin typeface="+mn-lt"/>
              </a:rPr>
              <a:t>).</a:t>
            </a:r>
          </a:p>
          <a:p>
            <a:pPr>
              <a:spcBef>
                <a:spcPct val="50000"/>
              </a:spcBef>
            </a:pPr>
            <a:r>
              <a:rPr lang="pt-PT" altLang="pt-PT" sz="1800" dirty="0">
                <a:latin typeface="+mn-lt"/>
              </a:rPr>
              <a:t>&gt;&gt;&gt; Quando os compostos contêm vários </a:t>
            </a:r>
            <a:r>
              <a:rPr lang="pt-PT" altLang="pt-PT" sz="1800" dirty="0" err="1">
                <a:latin typeface="+mn-lt"/>
              </a:rPr>
              <a:t>ligandos</a:t>
            </a:r>
            <a:r>
              <a:rPr lang="pt-PT" altLang="pt-PT" sz="1800" dirty="0">
                <a:latin typeface="+mn-lt"/>
              </a:rPr>
              <a:t> iguais utilizamos os prefixos </a:t>
            </a:r>
            <a:r>
              <a:rPr lang="pt-PT" altLang="pt-PT" sz="1800" u="sng" dirty="0" err="1">
                <a:latin typeface="+mn-lt"/>
              </a:rPr>
              <a:t>di</a:t>
            </a:r>
            <a:r>
              <a:rPr lang="pt-PT" altLang="pt-PT" sz="1800" dirty="0">
                <a:latin typeface="+mn-lt"/>
              </a:rPr>
              <a:t>, </a:t>
            </a:r>
            <a:r>
              <a:rPr lang="pt-PT" altLang="pt-PT" sz="1800" u="sng" dirty="0" err="1">
                <a:latin typeface="+mn-lt"/>
              </a:rPr>
              <a:t>tri</a:t>
            </a:r>
            <a:r>
              <a:rPr lang="pt-PT" altLang="pt-PT" sz="1800" dirty="0">
                <a:latin typeface="+mn-lt"/>
              </a:rPr>
              <a:t>, </a:t>
            </a:r>
            <a:r>
              <a:rPr lang="pt-PT" altLang="pt-PT" sz="1800" u="sng" dirty="0">
                <a:latin typeface="+mn-lt"/>
              </a:rPr>
              <a:t>tetra</a:t>
            </a:r>
            <a:r>
              <a:rPr lang="pt-PT" altLang="pt-PT" sz="1800" dirty="0">
                <a:latin typeface="+mn-lt"/>
              </a:rPr>
              <a:t>, </a:t>
            </a:r>
            <a:r>
              <a:rPr lang="pt-PT" altLang="pt-PT" sz="1800" u="sng" dirty="0">
                <a:latin typeface="+mn-lt"/>
              </a:rPr>
              <a:t>penta</a:t>
            </a:r>
            <a:r>
              <a:rPr lang="pt-PT" altLang="pt-PT" sz="1800" dirty="0">
                <a:latin typeface="+mn-lt"/>
              </a:rPr>
              <a:t> e </a:t>
            </a:r>
            <a:r>
              <a:rPr lang="pt-PT" altLang="pt-PT" sz="1800" u="sng" dirty="0" err="1">
                <a:latin typeface="+mn-lt"/>
              </a:rPr>
              <a:t>hexa</a:t>
            </a:r>
            <a:r>
              <a:rPr lang="pt-PT" altLang="pt-PT" sz="1800" dirty="0">
                <a:latin typeface="+mn-lt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pt-PT" altLang="pt-PT" sz="1800" dirty="0">
                <a:latin typeface="+mn-lt"/>
              </a:rPr>
              <a:t>&gt;&gt;&gt;Se o ligando possui ele próprio um prefixo grego utilizamos os prefixos </a:t>
            </a:r>
            <a:r>
              <a:rPr lang="pt-PT" altLang="pt-PT" sz="1800" u="sng" dirty="0">
                <a:latin typeface="+mn-lt"/>
              </a:rPr>
              <a:t>bis</a:t>
            </a:r>
            <a:r>
              <a:rPr lang="pt-PT" altLang="pt-PT" sz="1800" dirty="0">
                <a:latin typeface="+mn-lt"/>
              </a:rPr>
              <a:t>, </a:t>
            </a:r>
            <a:r>
              <a:rPr lang="pt-PT" altLang="pt-PT" sz="1800" u="sng" dirty="0">
                <a:latin typeface="+mn-lt"/>
              </a:rPr>
              <a:t>tris</a:t>
            </a:r>
            <a:r>
              <a:rPr lang="pt-PT" altLang="pt-PT" sz="1800" dirty="0">
                <a:latin typeface="+mn-lt"/>
              </a:rPr>
              <a:t> e </a:t>
            </a:r>
            <a:r>
              <a:rPr lang="pt-PT" altLang="pt-PT" sz="1800" u="sng" dirty="0" err="1">
                <a:latin typeface="+mn-lt"/>
              </a:rPr>
              <a:t>tetraquis</a:t>
            </a:r>
            <a:r>
              <a:rPr lang="pt-PT" altLang="pt-PT" sz="1800" dirty="0">
                <a:latin typeface="+mn-lt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pt-PT" altLang="pt-PT" sz="1800" dirty="0">
                <a:latin typeface="+mn-lt"/>
              </a:rPr>
              <a:t>&gt;&gt;&gt; O número de oxidação é indicado em numeração romana a seguir ao nome do metal. Se o complexo é anião a terminação do nome é o nome do metal seguido de </a:t>
            </a:r>
            <a:r>
              <a:rPr lang="pt-PT" altLang="pt-PT" sz="1800" u="sng" dirty="0">
                <a:latin typeface="+mn-lt"/>
              </a:rPr>
              <a:t>ato</a:t>
            </a:r>
            <a:r>
              <a:rPr lang="pt-PT" altLang="pt-PT" sz="1800" dirty="0">
                <a:latin typeface="+mn-lt"/>
              </a:rPr>
              <a:t>.</a:t>
            </a:r>
            <a:endParaRPr lang="en-GB" altLang="pt-PT" sz="1800" dirty="0">
              <a:latin typeface="+mn-lt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8CD9583D-A02C-4135-AFFB-13024BF31A7E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11" name="Título 1">
              <a:extLst>
                <a:ext uri="{FF2B5EF4-FFF2-40B4-BE49-F238E27FC236}">
                  <a16:creationId xmlns:a16="http://schemas.microsoft.com/office/drawing/2014/main" id="{8F952034-61D8-4FBB-978A-B0ADE531CEE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2" name="Conexão reta 11">
              <a:extLst>
                <a:ext uri="{FF2B5EF4-FFF2-40B4-BE49-F238E27FC236}">
                  <a16:creationId xmlns:a16="http://schemas.microsoft.com/office/drawing/2014/main" id="{5DC6331F-FFCA-439B-92FC-A2A0833916DE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2" name="Text Box 4">
            <a:extLst>
              <a:ext uri="{FF2B5EF4-FFF2-40B4-BE49-F238E27FC236}">
                <a16:creationId xmlns:a16="http://schemas.microsoft.com/office/drawing/2014/main" id="{43F6C51C-387E-40F8-8659-3E48DE29C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639373"/>
            <a:ext cx="47047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/>
              <a:t>Nomes de alguns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/>
              <a:t> comuns </a:t>
            </a:r>
          </a:p>
        </p:txBody>
      </p:sp>
      <p:graphicFrame>
        <p:nvGraphicFramePr>
          <p:cNvPr id="35044" name="Group 228">
            <a:extLst>
              <a:ext uri="{FF2B5EF4-FFF2-40B4-BE49-F238E27FC236}">
                <a16:creationId xmlns:a16="http://schemas.microsoft.com/office/drawing/2014/main" id="{7064F3CC-3300-41F1-B3CF-E573CC46A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956974"/>
              </p:ext>
            </p:extLst>
          </p:nvPr>
        </p:nvGraphicFramePr>
        <p:xfrm>
          <a:off x="2038547" y="1233098"/>
          <a:ext cx="5638800" cy="5535608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Ligando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Nome do ligando 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Água, H</a:t>
                      </a:r>
                      <a:r>
                        <a:rPr kumimoji="0" lang="pt-PT" altLang="pt-PT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kumimoji="0" lang="pt-PT" altLang="pt-P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</a:t>
                      </a:r>
                      <a:endParaRPr kumimoji="0" lang="en-GB" altLang="pt-P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Aquo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Amoníaco, NH</a:t>
                      </a:r>
                      <a:r>
                        <a:rPr kumimoji="0" lang="pt-PT" altLang="pt-PT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kumimoji="0" lang="en-GB" altLang="pt-PT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Amino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3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Brometo, Br</a:t>
                      </a:r>
                      <a:r>
                        <a:rPr kumimoji="0" lang="pt-PT" altLang="pt-PT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en-GB" altLang="pt-PT" sz="1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Bromo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Carbonato, CO</a:t>
                      </a:r>
                      <a:r>
                        <a:rPr kumimoji="0" lang="pt-PT" altLang="pt-PT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kumimoji="0" lang="pt-PT" altLang="pt-PT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2-</a:t>
                      </a:r>
                      <a:endParaRPr kumimoji="0" lang="en-GB" altLang="pt-PT" sz="1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Carbonato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Cianeto, CN</a:t>
                      </a:r>
                      <a:r>
                        <a:rPr kumimoji="0" lang="pt-PT" altLang="pt-PT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en-GB" altLang="pt-PT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Ciano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Cloreto, Cl</a:t>
                      </a:r>
                      <a:r>
                        <a:rPr kumimoji="0" lang="pt-PT" altLang="pt-PT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en-GB" altLang="pt-PT" sz="1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Cloro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Etilenodiamina</a:t>
                      </a:r>
                      <a:endParaRPr kumimoji="0" lang="en-GB" altLang="pt-P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Etilenodiamina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Etilenodiaminotetraacetato</a:t>
                      </a:r>
                      <a:endParaRPr kumimoji="0" lang="en-GB" altLang="pt-P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Etilenodiaminotetraacetato</a:t>
                      </a:r>
                      <a:endParaRPr kumimoji="0" lang="en-GB" altLang="pt-P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Hidróxido, OH</a:t>
                      </a:r>
                      <a:r>
                        <a:rPr kumimoji="0" lang="pt-PT" altLang="pt-PT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en-GB" altLang="pt-PT" sz="1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Hidroxo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Monóxido de carbono, CO</a:t>
                      </a:r>
                      <a:endParaRPr kumimoji="0" lang="en-GB" altLang="pt-P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Carbonilo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Nitrito, NO</a:t>
                      </a:r>
                      <a:r>
                        <a:rPr kumimoji="0" lang="pt-PT" altLang="pt-PT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kumimoji="0" lang="pt-PT" altLang="pt-PT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en-GB" altLang="pt-PT" sz="1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Nitro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Oxalato, C</a:t>
                      </a:r>
                      <a:r>
                        <a:rPr kumimoji="0" lang="pt-PT" altLang="pt-PT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kumimoji="0" lang="pt-PT" altLang="pt-P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</a:t>
                      </a:r>
                      <a:r>
                        <a:rPr kumimoji="0" lang="pt-PT" altLang="pt-PT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kumimoji="0" lang="pt-PT" altLang="pt-PT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2-</a:t>
                      </a:r>
                      <a:endParaRPr kumimoji="0" lang="en-GB" altLang="pt-PT" sz="1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Oxalato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Óxido, O</a:t>
                      </a:r>
                      <a:r>
                        <a:rPr kumimoji="0" lang="pt-PT" altLang="pt-PT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2-</a:t>
                      </a:r>
                      <a:endParaRPr kumimoji="0" lang="en-GB" altLang="pt-PT" sz="1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Oxo</a:t>
                      </a:r>
                      <a:endParaRPr kumimoji="0" lang="en-GB" altLang="pt-P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pSp>
        <p:nvGrpSpPr>
          <p:cNvPr id="6" name="Agrupar 5">
            <a:extLst>
              <a:ext uri="{FF2B5EF4-FFF2-40B4-BE49-F238E27FC236}">
                <a16:creationId xmlns:a16="http://schemas.microsoft.com/office/drawing/2014/main" id="{F2D00F51-125B-4AD3-9FDF-15733BEEBACC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C34BEA0B-B2DF-4138-B2CF-BB22FFBE8B7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43014AC0-5CF2-4D7D-B23F-8581C05232F9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8" name="Text Box 4">
            <a:extLst>
              <a:ext uri="{FF2B5EF4-FFF2-40B4-BE49-F238E27FC236}">
                <a16:creationId xmlns:a16="http://schemas.microsoft.com/office/drawing/2014/main" id="{4F2525C7-377B-4FFE-BFD8-F0EFC9C06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609600"/>
            <a:ext cx="80434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Terminação do nome de aniões que contêm átomos metálicos</a:t>
            </a:r>
          </a:p>
        </p:txBody>
      </p:sp>
      <p:graphicFrame>
        <p:nvGraphicFramePr>
          <p:cNvPr id="36990" name="Group 126">
            <a:extLst>
              <a:ext uri="{FF2B5EF4-FFF2-40B4-BE49-F238E27FC236}">
                <a16:creationId xmlns:a16="http://schemas.microsoft.com/office/drawing/2014/main" id="{505C4E92-9481-4EAC-82B1-EC116979F9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788967"/>
              </p:ext>
            </p:extLst>
          </p:nvPr>
        </p:nvGraphicFramePr>
        <p:xfrm>
          <a:off x="480767" y="1447800"/>
          <a:ext cx="7663992" cy="5029200"/>
        </p:xfrm>
        <a:graphic>
          <a:graphicData uri="http://schemas.openxmlformats.org/drawingml/2006/table">
            <a:tbl>
              <a:tblPr/>
              <a:tblGrid>
                <a:gridCol w="2322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1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Metal</a:t>
                      </a:r>
                      <a:endParaRPr kumimoji="0" lang="en-GB" altLang="pt-PT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Nome do metal no complexo aniónico</a:t>
                      </a:r>
                      <a:endParaRPr kumimoji="0" lang="en-GB" altLang="pt-PT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Alumínio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Aluminato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Cobalto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Cobaltato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Cobre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Cuprato</a:t>
                      </a:r>
                      <a:endParaRPr kumimoji="0" lang="en-GB" altLang="pt-P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Crómio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Cromato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Chumbo</a:t>
                      </a:r>
                      <a:endParaRPr kumimoji="0" lang="en-GB" altLang="pt-P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Plumbato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Estanho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Estanato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Ferro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Ferrato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Manganês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Manganato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Molibdénio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Molibdato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Níquel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Niquelato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Ouro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Aurato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Prata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Argentato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Tungsténio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Tungstato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Zinco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Zincato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pSp>
        <p:nvGrpSpPr>
          <p:cNvPr id="6" name="Agrupar 5">
            <a:extLst>
              <a:ext uri="{FF2B5EF4-FFF2-40B4-BE49-F238E27FC236}">
                <a16:creationId xmlns:a16="http://schemas.microsoft.com/office/drawing/2014/main" id="{A0236E0B-52A8-4600-91D8-77EAC2715E83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C3400202-C86B-48A0-9ECB-CCD48D516453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8CC2BBA8-BFAF-4DE4-9AA3-91602F403C8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Text Box 4">
            <a:extLst>
              <a:ext uri="{FF2B5EF4-FFF2-40B4-BE49-F238E27FC236}">
                <a16:creationId xmlns:a16="http://schemas.microsoft.com/office/drawing/2014/main" id="{429A2382-4965-47E1-BBBB-0552A823B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571500"/>
            <a:ext cx="47047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Exemplos</a:t>
            </a:r>
          </a:p>
        </p:txBody>
      </p:sp>
      <p:sp>
        <p:nvSpPr>
          <p:cNvPr id="21507" name="Text Box 5">
            <a:extLst>
              <a:ext uri="{FF2B5EF4-FFF2-40B4-BE49-F238E27FC236}">
                <a16:creationId xmlns:a16="http://schemas.microsoft.com/office/drawing/2014/main" id="{72B914DA-46BE-4D61-9C65-48928624C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3716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n-GB" altLang="pt-PT"/>
          </a:p>
        </p:txBody>
      </p:sp>
      <p:sp>
        <p:nvSpPr>
          <p:cNvPr id="21508" name="Text Box 6">
            <a:extLst>
              <a:ext uri="{FF2B5EF4-FFF2-40B4-BE49-F238E27FC236}">
                <a16:creationId xmlns:a16="http://schemas.microsoft.com/office/drawing/2014/main" id="{E47F3A87-9C6A-42C2-89B6-050CB5931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1270443"/>
            <a:ext cx="78486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2000" dirty="0">
                <a:latin typeface="+mn-lt"/>
              </a:rPr>
              <a:t>K</a:t>
            </a:r>
            <a:r>
              <a:rPr lang="pt-PT" altLang="pt-PT" sz="2000" baseline="-25000" dirty="0">
                <a:latin typeface="+mn-lt"/>
              </a:rPr>
              <a:t>4</a:t>
            </a: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</a:t>
            </a:r>
            <a:r>
              <a:rPr lang="pt-PT" altLang="pt-PT" sz="2000" dirty="0" err="1">
                <a:latin typeface="+mn-lt"/>
                <a:sym typeface="Symbol" panose="05050102010706020507" pitchFamily="18" charset="2"/>
              </a:rPr>
              <a:t>Fe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(CN)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6</a:t>
            </a: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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 : hexacianoferrato(II) de potássio</a:t>
            </a:r>
          </a:p>
          <a:p>
            <a:pPr>
              <a:spcBef>
                <a:spcPct val="50000"/>
              </a:spcBef>
            </a:pP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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Co(NH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3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)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4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Cl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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Cl : cloreto de </a:t>
            </a:r>
            <a:r>
              <a:rPr lang="pt-PT" altLang="pt-PT" sz="2000" dirty="0" err="1">
                <a:latin typeface="+mn-lt"/>
                <a:sym typeface="Symbol" panose="05050102010706020507" pitchFamily="18" charset="2"/>
              </a:rPr>
              <a:t>tetraaminodiclorocobalto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(III)</a:t>
            </a:r>
          </a:p>
          <a:p>
            <a:pPr>
              <a:spcBef>
                <a:spcPct val="50000"/>
              </a:spcBef>
            </a:pP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</a:t>
            </a:r>
            <a:r>
              <a:rPr lang="pt-PT" altLang="pt-PT" sz="2000" dirty="0" err="1">
                <a:latin typeface="+mn-lt"/>
                <a:sym typeface="Symbol" panose="05050102010706020507" pitchFamily="18" charset="2"/>
              </a:rPr>
              <a:t>Cr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(</a:t>
            </a:r>
            <a:r>
              <a:rPr lang="pt-PT" altLang="pt-PT" sz="2000" dirty="0" err="1">
                <a:latin typeface="+mn-lt"/>
                <a:sym typeface="Symbol" panose="05050102010706020507" pitchFamily="18" charset="2"/>
              </a:rPr>
              <a:t>en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)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3</a:t>
            </a: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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Cl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3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 : cloreto de tris(etilenodiamina)crómio(III)</a:t>
            </a:r>
          </a:p>
          <a:p>
            <a:pPr>
              <a:spcBef>
                <a:spcPct val="50000"/>
              </a:spcBef>
            </a:pP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</a:t>
            </a:r>
            <a:r>
              <a:rPr lang="pt-PT" altLang="pt-PT" sz="2000" dirty="0" err="1">
                <a:latin typeface="+mn-lt"/>
                <a:sym typeface="Symbol" panose="05050102010706020507" pitchFamily="18" charset="2"/>
              </a:rPr>
              <a:t>Cr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(H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O)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4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Cl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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Cl : cloreto de </a:t>
            </a:r>
            <a:r>
              <a:rPr lang="pt-PT" altLang="pt-PT" sz="2000" dirty="0" err="1">
                <a:latin typeface="+mn-lt"/>
                <a:sym typeface="Symbol" panose="05050102010706020507" pitchFamily="18" charset="2"/>
              </a:rPr>
              <a:t>tetraaquodiclorocrómio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(III)</a:t>
            </a:r>
            <a:endParaRPr lang="en-GB" altLang="pt-PT" sz="2000" dirty="0">
              <a:latin typeface="+mn-lt"/>
              <a:sym typeface="Symbol" panose="05050102010706020507" pitchFamily="18" charset="2"/>
            </a:endParaRPr>
          </a:p>
        </p:txBody>
      </p:sp>
      <p:sp>
        <p:nvSpPr>
          <p:cNvPr id="21509" name="Text Box 7">
            <a:extLst>
              <a:ext uri="{FF2B5EF4-FFF2-40B4-BE49-F238E27FC236}">
                <a16:creationId xmlns:a16="http://schemas.microsoft.com/office/drawing/2014/main" id="{CC5CA01E-6A76-4C7C-BBE9-6E9C4807F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426" y="3505985"/>
            <a:ext cx="7620000" cy="2657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 err="1">
                <a:latin typeface="+mn-lt"/>
              </a:rPr>
              <a:t>Hexanitrocobaltato</a:t>
            </a:r>
            <a:r>
              <a:rPr lang="pt-PT" altLang="pt-PT" dirty="0">
                <a:latin typeface="+mn-lt"/>
              </a:rPr>
              <a:t>(III) de sódio?</a:t>
            </a:r>
          </a:p>
          <a:p>
            <a:pPr>
              <a:spcBef>
                <a:spcPct val="50000"/>
              </a:spcBef>
            </a:pPr>
            <a:endParaRPr lang="pt-PT" altLang="pt-PT" dirty="0">
              <a:latin typeface="+mn-lt"/>
            </a:endParaRPr>
          </a:p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Nitrato de </a:t>
            </a:r>
            <a:r>
              <a:rPr lang="pt-PT" altLang="pt-PT" dirty="0" err="1">
                <a:latin typeface="+mn-lt"/>
              </a:rPr>
              <a:t>diclorobis</a:t>
            </a:r>
            <a:r>
              <a:rPr lang="pt-PT" altLang="pt-PT" dirty="0">
                <a:latin typeface="+mn-lt"/>
              </a:rPr>
              <a:t>(etilenodiamina)platina(IV)?</a:t>
            </a:r>
          </a:p>
          <a:p>
            <a:pPr>
              <a:spcBef>
                <a:spcPct val="50000"/>
              </a:spcBef>
            </a:pPr>
            <a:endParaRPr lang="pt-PT" altLang="pt-PT" dirty="0">
              <a:latin typeface="+mn-lt"/>
            </a:endParaRPr>
          </a:p>
          <a:p>
            <a:pPr>
              <a:spcBef>
                <a:spcPct val="50000"/>
              </a:spcBef>
            </a:pPr>
            <a:endParaRPr lang="en-GB" altLang="pt-PT" dirty="0">
              <a:latin typeface="+mn-lt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73D7CC92-8758-44F0-9500-ABCED8DD4B37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4ECA436C-64A8-415C-A9BA-B32B05BE246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6A097AA1-AB6C-47FF-9A92-AD481CF8E78B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52617B4-E0C0-413C-B31C-D94AFCC272B4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8EB93D62-A0E8-475B-A61C-5CA90F394A3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36AED575-4E59-4D54-9934-25A626C2447B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58D40E38-6790-83F6-EABA-8C3D7AFAEE18}"/>
              </a:ext>
            </a:extLst>
          </p:cNvPr>
          <p:cNvSpPr txBox="1"/>
          <p:nvPr/>
        </p:nvSpPr>
        <p:spPr>
          <a:xfrm>
            <a:off x="414775" y="786294"/>
            <a:ext cx="27337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7030A0"/>
                </a:solidFill>
              </a:rPr>
              <a:t>CARACTERÍSTICAS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E4C4C15-0B52-C9C6-AA94-F6E8840AC5EA}"/>
              </a:ext>
            </a:extLst>
          </p:cNvPr>
          <p:cNvSpPr txBox="1"/>
          <p:nvPr/>
        </p:nvSpPr>
        <p:spPr>
          <a:xfrm>
            <a:off x="414775" y="1446197"/>
            <a:ext cx="824845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Para efeitos de </a:t>
            </a:r>
            <a:r>
              <a:rPr lang="pt-PT" sz="2400" dirty="0">
                <a:highlight>
                  <a:srgbClr val="FFFF00"/>
                </a:highlight>
              </a:rPr>
              <a:t>Análise Química </a:t>
            </a:r>
            <a:r>
              <a:rPr lang="pt-PT" sz="2400" dirty="0"/>
              <a:t>um complexo deve ter as seguintes características: </a:t>
            </a:r>
          </a:p>
          <a:p>
            <a:r>
              <a:rPr lang="pt-PT" sz="2400" dirty="0"/>
              <a:t>✓ter elevada ESTABILIDADE, associando-se à estabilidade boas propriedades como: óticas, de precipitação, de extração líquido-líquido, entre outras propriedades; </a:t>
            </a:r>
          </a:p>
          <a:p>
            <a:r>
              <a:rPr lang="pt-PT" sz="2400" dirty="0"/>
              <a:t>✓ter composição constante; </a:t>
            </a:r>
          </a:p>
          <a:p>
            <a:r>
              <a:rPr lang="pt-PT" sz="2400" dirty="0"/>
              <a:t>✓apresentar outras propriedades tais como capacidade de absorver radiações UV, visível, para utilização em análise espectrofotométrica e colorimétrica;</a:t>
            </a:r>
          </a:p>
          <a:p>
            <a:r>
              <a:rPr lang="pt-PT" sz="2400" dirty="0"/>
              <a:t>✓ mostrar boas condições de reação, reatividade elevada em função do tempo (cinética favorável), etc.</a:t>
            </a:r>
          </a:p>
        </p:txBody>
      </p:sp>
    </p:spTree>
    <p:extLst>
      <p:ext uri="{BB962C8B-B14F-4D97-AF65-F5344CB8AC3E}">
        <p14:creationId xmlns:p14="http://schemas.microsoft.com/office/powerpoint/2010/main" val="3576395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1F1E11A3-2ED6-407F-A1FE-3E656BE2C390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DF268DD9-1B92-4647-93E4-DA87E7D3455C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FE95CD83-9C6E-4BF1-AFDB-C385D1BB33F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11CAAA95-D1C1-AC52-8268-6C2CBC4C558B}"/>
              </a:ext>
            </a:extLst>
          </p:cNvPr>
          <p:cNvSpPr txBox="1"/>
          <p:nvPr/>
        </p:nvSpPr>
        <p:spPr>
          <a:xfrm>
            <a:off x="414776" y="867973"/>
            <a:ext cx="33040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7030A0"/>
                </a:solidFill>
              </a:rPr>
              <a:t>COMPLEXOS COM EDTA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F0F9CFA-A339-8DB2-49CA-FE65A26F1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815" y="867973"/>
            <a:ext cx="3624188" cy="369835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544D274-C594-B1D5-4F56-01B90F1EE55B}"/>
              </a:ext>
            </a:extLst>
          </p:cNvPr>
          <p:cNvSpPr txBox="1"/>
          <p:nvPr/>
        </p:nvSpPr>
        <p:spPr>
          <a:xfrm>
            <a:off x="414776" y="1329638"/>
            <a:ext cx="38272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EDTA É UM LIGANTE HEXADENTADO ➢um dos reagentes mais importantes e mais usados.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4F54DE-5046-6D71-4398-176C81BCC0C2}"/>
              </a:ext>
            </a:extLst>
          </p:cNvPr>
          <p:cNvSpPr txBox="1"/>
          <p:nvPr/>
        </p:nvSpPr>
        <p:spPr>
          <a:xfrm>
            <a:off x="414776" y="2767280"/>
            <a:ext cx="36241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O EDTA combina com iões metálicos na proporção 1:1 não importando a carga do catião.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6C4B7D06-D172-4CBA-9FA4-62695B0FB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91" y="4030600"/>
            <a:ext cx="3227552" cy="2324553"/>
          </a:xfrm>
          <a:prstGeom prst="rect">
            <a:avLst/>
          </a:prstGeom>
        </p:spPr>
      </p:pic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35978321-18C8-353B-16B8-40BFE60A974D}"/>
              </a:ext>
            </a:extLst>
          </p:cNvPr>
          <p:cNvSpPr/>
          <p:nvPr/>
        </p:nvSpPr>
        <p:spPr>
          <a:xfrm>
            <a:off x="3867343" y="5192876"/>
            <a:ext cx="1409316" cy="3354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BE789359-CAF6-7BAF-EB4A-003067BC8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1307" y="4845749"/>
            <a:ext cx="2777929" cy="123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712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B00878A5-4709-4E50-8BB9-08B8C20AC88E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976D3F1B-A4BF-4DAB-9011-42960134ABA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57E66495-926B-4B93-A539-FA9443384DE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BEED5A58-3A10-A8A5-9B60-469F58A42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39" y="1038644"/>
            <a:ext cx="8342722" cy="298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68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F85378E9-FA5D-48BA-820F-5AE0A38713DC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9D1A01AE-E6AF-41FD-84D7-A99F75CE5B3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182E883A-2FEB-45E2-96FF-BAA5284A4508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CA01D7-EDC0-7D17-C434-EA9CDECCA57E}"/>
              </a:ext>
            </a:extLst>
          </p:cNvPr>
          <p:cNvSpPr txBox="1"/>
          <p:nvPr/>
        </p:nvSpPr>
        <p:spPr>
          <a:xfrm>
            <a:off x="325224" y="97483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PROPRIEDADES ÁCIDO-BASE DO EDTA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164466A-521A-2D1E-5BD4-D3C8777ED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839" y="1653509"/>
            <a:ext cx="7607431" cy="444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61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21577D73-4713-4830-BBBB-85CDD0EB88C7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C6056744-B7F3-4640-B2F4-8C7E424A394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562757F1-D970-4417-9FC9-9BEA3726C4F4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12957CEC-D9F4-7FC7-C333-D21293507759}"/>
              </a:ext>
            </a:extLst>
          </p:cNvPr>
          <p:cNvSpPr txBox="1"/>
          <p:nvPr/>
        </p:nvSpPr>
        <p:spPr>
          <a:xfrm>
            <a:off x="296944" y="76744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DISTRIBUIÇÃO DAS ESPÉCIES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91185A3-4DCA-3802-5D2E-46282CDB3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76" y="1401364"/>
            <a:ext cx="8210750" cy="79617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5ED0142-854B-ECBC-C012-53F5F9A5D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70" y="2763517"/>
            <a:ext cx="1762174" cy="352434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C5E6F0FC-1706-AA63-5514-054D15D00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5763" y="2696230"/>
            <a:ext cx="4725491" cy="365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16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9867431-BCD6-F49A-6699-583315237CF1}"/>
              </a:ext>
            </a:extLst>
          </p:cNvPr>
          <p:cNvSpPr txBox="1"/>
          <p:nvPr/>
        </p:nvSpPr>
        <p:spPr>
          <a:xfrm>
            <a:off x="414776" y="84841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CONSTANTE DE FORMAÇÃO CONDICIONAL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BEE3878-2EF4-4B15-E011-ABFE98C2C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926" y="1341346"/>
            <a:ext cx="6384892" cy="116439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2D5277A-149E-B027-48CD-E081F5F65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43" y="2629344"/>
            <a:ext cx="6934200" cy="1771650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11938A31-EC07-8D68-BCB2-3411656418A4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A5EEB427-58E7-0FEC-E04A-AE65B042EA60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79554F06-1D0A-2BB7-8667-BA0EF9CB0E45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B9DFC458-2AD7-AA8B-C8B2-56C4EED48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1283" y="4236937"/>
            <a:ext cx="3959356" cy="20824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BE59B710-B3E2-1071-5D3E-E4F64302B9E8}"/>
                  </a:ext>
                </a:extLst>
              </p14:cNvPr>
              <p14:cNvContentPartPr/>
              <p14:nvPr/>
            </p14:nvContentPartPr>
            <p14:xfrm>
              <a:off x="4505445" y="5089892"/>
              <a:ext cx="1529280" cy="31320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BE59B710-B3E2-1071-5D3E-E4F64302B9E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51805" y="4982252"/>
                <a:ext cx="1636920" cy="52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11492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B98ED104-5F73-4C5D-B593-27B1DFE536DE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142615CC-7732-4694-BE53-B233BA4AE06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A248292A-640A-4426-9B59-E2D0FDBED4DE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387370D6-420A-4F02-BA0D-0B98341F8A05}"/>
              </a:ext>
            </a:extLst>
          </p:cNvPr>
          <p:cNvSpPr txBox="1"/>
          <p:nvPr/>
        </p:nvSpPr>
        <p:spPr>
          <a:xfrm>
            <a:off x="414776" y="74459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>
                <a:solidFill>
                  <a:srgbClr val="7030A0"/>
                </a:solidFill>
              </a:rPr>
              <a:t>TIPOS DE TITULAÇÕES COMPLEXOMÉTRICAS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B03EF62-3DB9-DEC7-AD5E-7FA26D401C0B}"/>
              </a:ext>
            </a:extLst>
          </p:cNvPr>
          <p:cNvSpPr txBox="1"/>
          <p:nvPr/>
        </p:nvSpPr>
        <p:spPr>
          <a:xfrm>
            <a:off x="414776" y="1098508"/>
            <a:ext cx="75885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dirty="0"/>
              <a:t>TITULAÇÕES COMPLEXOMÉTRICAS DIRETAS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dirty="0"/>
              <a:t>TITULAÇÕES COMPLEXOMÉTRICAS DE DESLOCAMENTO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dirty="0"/>
              <a:t>TITULAÇÕES COMPLEXOMÉTRICAS DE RETORNO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0DEE6EF-ECF1-1931-96BD-2F47AA41C6E0}"/>
              </a:ext>
            </a:extLst>
          </p:cNvPr>
          <p:cNvSpPr txBox="1"/>
          <p:nvPr/>
        </p:nvSpPr>
        <p:spPr>
          <a:xfrm>
            <a:off x="414776" y="2375749"/>
            <a:ext cx="803163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As </a:t>
            </a:r>
            <a:r>
              <a:rPr lang="pt-PT" sz="2400" dirty="0">
                <a:highlight>
                  <a:srgbClr val="FFFF00"/>
                </a:highlight>
              </a:rPr>
              <a:t>titulações diretas </a:t>
            </a:r>
            <a:r>
              <a:rPr lang="pt-PT" sz="2400" dirty="0"/>
              <a:t>não constituem a maior parte das aplicações em </a:t>
            </a:r>
            <a:r>
              <a:rPr lang="pt-PT" sz="2400" dirty="0" err="1"/>
              <a:t>complexometria</a:t>
            </a:r>
            <a:r>
              <a:rPr lang="pt-PT" sz="2400" dirty="0"/>
              <a:t>, embora mais de trinta iões formem complexos estáveis, só com o ligante EDTA.</a:t>
            </a:r>
          </a:p>
          <a:p>
            <a:r>
              <a:rPr lang="pt-PT" sz="2400" dirty="0"/>
              <a:t> ➢As aplicações diretas requerem controle do meio para que se aumente o grau de seletividade, sendo a acidez o principal parâmetro de controle operacional.</a:t>
            </a:r>
          </a:p>
          <a:p>
            <a:r>
              <a:rPr lang="pt-PT" sz="2400" dirty="0"/>
              <a:t> ➢Alguns metais formam complexos estáveis em meio ácido, outros em meio básico.</a:t>
            </a:r>
          </a:p>
        </p:txBody>
      </p:sp>
    </p:spTree>
    <p:extLst>
      <p:ext uri="{BB962C8B-B14F-4D97-AF65-F5344CB8AC3E}">
        <p14:creationId xmlns:p14="http://schemas.microsoft.com/office/powerpoint/2010/main" val="33570550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02ADD4F-66BD-05FC-C6AA-BF7E6A88E5F9}"/>
              </a:ext>
            </a:extLst>
          </p:cNvPr>
          <p:cNvSpPr txBox="1"/>
          <p:nvPr/>
        </p:nvSpPr>
        <p:spPr>
          <a:xfrm>
            <a:off x="414776" y="723955"/>
            <a:ext cx="839928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Numa </a:t>
            </a:r>
            <a:r>
              <a:rPr lang="pt-PT" sz="2000" dirty="0">
                <a:highlight>
                  <a:srgbClr val="FFFF00"/>
                </a:highlight>
              </a:rPr>
              <a:t>titulação indireta ou de retorno  </a:t>
            </a:r>
            <a:r>
              <a:rPr lang="pt-PT" sz="2000" dirty="0"/>
              <a:t>usa-se um excesso de ligante e utiliza-se uma solução padronizada de um ião “fraco” incapaz de provocar deslocamentos do ligante mais fortemente unido à espécie analítica . </a:t>
            </a:r>
          </a:p>
          <a:p>
            <a:r>
              <a:rPr lang="pt-PT" sz="2000" dirty="0"/>
              <a:t>Estas aplicações </a:t>
            </a:r>
            <a:r>
              <a:rPr lang="pt-PT" sz="2000" dirty="0" err="1"/>
              <a:t>complexométricas</a:t>
            </a:r>
            <a:r>
              <a:rPr lang="pt-PT" sz="2000" dirty="0"/>
              <a:t> também requerem o conhecimento das melhores condições de formação do complexo com o ligante colocado em excesso, por </a:t>
            </a:r>
            <a:r>
              <a:rPr lang="pt-PT" sz="2000" dirty="0" err="1"/>
              <a:t>ex</a:t>
            </a:r>
            <a:r>
              <a:rPr lang="pt-PT" sz="2000" dirty="0"/>
              <a:t>: o ajuste de um meio tamponado em um valor de pH correto para a utilização de um indicador metalocrómico.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8CE047D1-D54C-4B09-B821-5C97AEFB8EC2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DDC16684-C773-04A5-C735-D69976C65EC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66517D60-1827-4F8B-3410-3438B02B1ED6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aixaDeTexto 7">
            <a:extLst>
              <a:ext uri="{FF2B5EF4-FFF2-40B4-BE49-F238E27FC236}">
                <a16:creationId xmlns:a16="http://schemas.microsoft.com/office/drawing/2014/main" id="{6F24419C-3AF8-8C0C-7111-F6412C56B8A9}"/>
              </a:ext>
            </a:extLst>
          </p:cNvPr>
          <p:cNvSpPr txBox="1"/>
          <p:nvPr/>
        </p:nvSpPr>
        <p:spPr>
          <a:xfrm>
            <a:off x="414776" y="3429000"/>
            <a:ext cx="839928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Numa </a:t>
            </a:r>
            <a:r>
              <a:rPr lang="pt-PT" sz="2000" dirty="0">
                <a:highlight>
                  <a:srgbClr val="FFFF00"/>
                </a:highlight>
              </a:rPr>
              <a:t>titulação de deslocamento </a:t>
            </a:r>
            <a:r>
              <a:rPr lang="pt-PT" sz="2000" dirty="0"/>
              <a:t>pode ser utilizada uma solução de um complexo menos estável como substituinte da espécie analítica. Ocorre então o deslocamento do metal substituinte pela espécie analítica, permitindo o uso de uma reação indicadora disponível (adequada para o metal deslocado em equilíbrio).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78FA3B2-5FD0-3CF0-145C-A5264DB86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747" y="4946961"/>
            <a:ext cx="43338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90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4E6FDA0-D22A-C4F2-4BDC-4D62B6C00256}"/>
              </a:ext>
            </a:extLst>
          </p:cNvPr>
          <p:cNvSpPr txBox="1"/>
          <p:nvPr/>
        </p:nvSpPr>
        <p:spPr>
          <a:xfrm>
            <a:off x="414776" y="723136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7030A0"/>
                </a:solidFill>
              </a:rPr>
              <a:t>TITULAÇÕES COM EDTA 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F4E756B-C0B7-DF82-57A0-154F32150315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9E49046F-F620-0259-5723-DE242BCC33D4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78902457-81E5-2CE9-3A87-678E9CCEBD28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A1A7E8FA-0672-147D-10D4-4AC62A044514}"/>
              </a:ext>
            </a:extLst>
          </p:cNvPr>
          <p:cNvSpPr txBox="1"/>
          <p:nvPr/>
        </p:nvSpPr>
        <p:spPr>
          <a:xfrm>
            <a:off x="414776" y="1310326"/>
            <a:ext cx="82013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Vamos considerar a titulação de 50 </a:t>
            </a:r>
            <a:r>
              <a:rPr lang="pt-PT" sz="2000" dirty="0" err="1"/>
              <a:t>mL</a:t>
            </a:r>
            <a:r>
              <a:rPr lang="pt-PT" sz="2000" dirty="0"/>
              <a:t> de uma solução de Ca</a:t>
            </a:r>
            <a:r>
              <a:rPr lang="pt-PT" sz="2000" baseline="30000" dirty="0"/>
              <a:t>2+ </a:t>
            </a:r>
            <a:r>
              <a:rPr lang="pt-PT" sz="2000" dirty="0"/>
              <a:t>0.005 mol.L</a:t>
            </a:r>
            <a:r>
              <a:rPr lang="pt-PT" sz="2000" baseline="30000" dirty="0"/>
              <a:t>-1</a:t>
            </a:r>
            <a:r>
              <a:rPr lang="pt-PT" sz="2000" dirty="0"/>
              <a:t> com EDTA 0.01 mol.L</a:t>
            </a:r>
            <a:r>
              <a:rPr lang="pt-PT" sz="2000" baseline="30000" dirty="0"/>
              <a:t>-1</a:t>
            </a:r>
            <a:r>
              <a:rPr lang="pt-PT" sz="2000" dirty="0"/>
              <a:t> em meio tamponizado a pH = 10.</a:t>
            </a:r>
          </a:p>
          <a:p>
            <a:r>
              <a:rPr lang="pt-PT" sz="2000" dirty="0"/>
              <a:t>A constante condicional é K’</a:t>
            </a:r>
            <a:r>
              <a:rPr lang="pt-PT" sz="2000" baseline="-25000" dirty="0"/>
              <a:t>MY</a:t>
            </a:r>
            <a:r>
              <a:rPr lang="pt-PT" sz="2000" dirty="0"/>
              <a:t> = </a:t>
            </a:r>
            <a:r>
              <a:rPr lang="pt-PT" sz="2000" dirty="0">
                <a:sym typeface="Symbol" panose="05050102010706020507" pitchFamily="18" charset="2"/>
              </a:rPr>
              <a:t></a:t>
            </a:r>
            <a:r>
              <a:rPr lang="pt-PT" sz="2000" baseline="-25000" dirty="0">
                <a:sym typeface="Symbol" panose="05050102010706020507" pitchFamily="18" charset="2"/>
              </a:rPr>
              <a:t>4</a:t>
            </a:r>
            <a:r>
              <a:rPr lang="pt-PT" sz="2000" dirty="0">
                <a:sym typeface="Symbol" panose="05050102010706020507" pitchFamily="18" charset="2"/>
              </a:rPr>
              <a:t>K</a:t>
            </a:r>
            <a:r>
              <a:rPr lang="pt-PT" sz="2000" baseline="-25000" dirty="0">
                <a:sym typeface="Symbol" panose="05050102010706020507" pitchFamily="18" charset="2"/>
              </a:rPr>
              <a:t>MY</a:t>
            </a:r>
            <a:r>
              <a:rPr lang="pt-PT" sz="2000" dirty="0">
                <a:sym typeface="Symbol" panose="05050102010706020507" pitchFamily="18" charset="2"/>
              </a:rPr>
              <a:t> = 0.35  510</a:t>
            </a:r>
            <a:r>
              <a:rPr lang="pt-PT" sz="2000" baseline="30000" dirty="0">
                <a:sym typeface="Symbol" panose="05050102010706020507" pitchFamily="18" charset="2"/>
              </a:rPr>
              <a:t>10</a:t>
            </a:r>
            <a:r>
              <a:rPr lang="pt-PT" sz="2000" dirty="0">
                <a:sym typeface="Symbol" panose="05050102010706020507" pitchFamily="18" charset="2"/>
              </a:rPr>
              <a:t> = 1.7510</a:t>
            </a:r>
            <a:r>
              <a:rPr lang="pt-PT" sz="2000" baseline="30000" dirty="0">
                <a:sym typeface="Symbol" panose="05050102010706020507" pitchFamily="18" charset="2"/>
              </a:rPr>
              <a:t>10</a:t>
            </a:r>
            <a:r>
              <a:rPr lang="pt-PT" sz="2000" dirty="0">
                <a:sym typeface="Symbol" panose="05050102010706020507" pitchFamily="18" charset="2"/>
              </a:rPr>
              <a:t>.</a:t>
            </a:r>
            <a:endParaRPr lang="pt-PT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63CD63A-9A2C-4392-A567-CCDA107383E2}"/>
                  </a:ext>
                </a:extLst>
              </p:cNvPr>
              <p:cNvSpPr txBox="1"/>
              <p:nvPr/>
            </p:nvSpPr>
            <p:spPr>
              <a:xfrm>
                <a:off x="414776" y="2533379"/>
                <a:ext cx="798450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dirty="0"/>
                  <a:t>No início a concentração de Ca</a:t>
                </a:r>
                <a:r>
                  <a:rPr lang="pt-PT" sz="2000" baseline="30000" dirty="0"/>
                  <a:t>2+ </a:t>
                </a:r>
                <a:r>
                  <a:rPr lang="pt-PT" sz="2000" dirty="0"/>
                  <a:t>será </a:t>
                </a:r>
                <a:r>
                  <a:rPr lang="pt-PT" sz="2000" dirty="0">
                    <a:sym typeface="Symbol" panose="05050102010706020507" pitchFamily="18" charset="2"/>
                  </a:rPr>
                  <a:t>Ca</a:t>
                </a:r>
                <a:r>
                  <a:rPr lang="pt-PT" sz="2000" baseline="30000" dirty="0">
                    <a:sym typeface="Symbol" panose="05050102010706020507" pitchFamily="18" charset="2"/>
                  </a:rPr>
                  <a:t>2+</a:t>
                </a:r>
                <a:r>
                  <a:rPr lang="pt-PT" sz="2000" dirty="0">
                    <a:sym typeface="Symbol" panose="05050102010706020507" pitchFamily="18" charset="2"/>
                  </a:rPr>
                  <a:t> = 0.005 mol.L</a:t>
                </a:r>
                <a:r>
                  <a:rPr lang="pt-PT" sz="2000" baseline="30000" dirty="0">
                    <a:sym typeface="Symbol" panose="05050102010706020507" pitchFamily="18" charset="2"/>
                  </a:rPr>
                  <a:t>-1</a:t>
                </a:r>
                <a:r>
                  <a:rPr lang="pt-PT" sz="2000" dirty="0">
                    <a:sym typeface="Symbol" panose="05050102010706020507" pitchFamily="18" charset="2"/>
                  </a:rPr>
                  <a:t>, logo o </a:t>
                </a:r>
                <a:r>
                  <a:rPr lang="pt-PT" sz="2000" i="1" dirty="0" err="1">
                    <a:sym typeface="Symbol" panose="05050102010706020507" pitchFamily="18" charset="2"/>
                  </a:rPr>
                  <a:t>p</a:t>
                </a:r>
                <a:r>
                  <a:rPr lang="pt-PT" sz="2000" dirty="0" err="1">
                    <a:sym typeface="Symbol" panose="05050102010706020507" pitchFamily="18" charset="2"/>
                  </a:rPr>
                  <a:t>Ca</a:t>
                </a:r>
                <a:r>
                  <a:rPr lang="pt-PT" sz="2000" dirty="0">
                    <a:sym typeface="Symbol" panose="05050102010706020507" pitchFamily="18" charset="2"/>
                  </a:rPr>
                  <a:t> será:</a:t>
                </a:r>
              </a:p>
              <a:p>
                <a:endParaRPr lang="pt-PT" sz="2000" dirty="0">
                  <a:sym typeface="Symbol" panose="05050102010706020507" pitchFamily="18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𝑝𝐶𝑎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begChr m:val="["/>
                          <m:endChr m:val="]"/>
                          <m:ctrlPr>
                            <a:rPr lang="pt-PT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=2.30</m:t>
                      </m:r>
                    </m:oMath>
                  </m:oMathPara>
                </a14:m>
                <a:endParaRPr lang="pt-PT" sz="2000" dirty="0"/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63CD63A-9A2C-4392-A567-CCDA10738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6" y="2533379"/>
                <a:ext cx="7984503" cy="1015663"/>
              </a:xfrm>
              <a:prstGeom prst="rect">
                <a:avLst/>
              </a:prstGeom>
              <a:blipFill>
                <a:blip r:embed="rId2"/>
                <a:stretch>
                  <a:fillRect l="-763" t="-4819" r="-687" b="-542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1619E4D9-EA70-392F-4552-AFC60AC5FD39}"/>
                  </a:ext>
                </a:extLst>
              </p:cNvPr>
              <p:cNvSpPr txBox="1"/>
              <p:nvPr/>
            </p:nvSpPr>
            <p:spPr>
              <a:xfrm>
                <a:off x="414776" y="4015819"/>
                <a:ext cx="7663992" cy="25754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dirty="0"/>
                  <a:t>Antes do ponto de equivalência, por exemplo após a adição de 10 </a:t>
                </a:r>
                <a:r>
                  <a:rPr lang="pt-PT" sz="2000" dirty="0" err="1"/>
                  <a:t>mL</a:t>
                </a:r>
                <a:r>
                  <a:rPr lang="pt-PT" sz="2000" dirty="0"/>
                  <a:t> da solução de EDTA, temos:</a:t>
                </a:r>
              </a:p>
              <a:p>
                <a:endParaRPr lang="pt-PT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𝐶𝑎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𝑖𝑛𝑖𝑐𝑖𝑎𝑙</m:t>
                              </m:r>
                            </m:sub>
                          </m:sSub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𝐶𝑎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𝑟𝑒𝑎𝑔𝑖𝑢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0.00025−0.0001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0.060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≈0.0025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sz="2000" dirty="0"/>
              </a:p>
              <a:p>
                <a:endParaRPr lang="pt-PT" sz="2000" dirty="0"/>
              </a:p>
              <a:p>
                <a:r>
                  <a:rPr lang="pt-PT" sz="2000" dirty="0"/>
                  <a:t>Logo o </a:t>
                </a:r>
                <a:r>
                  <a:rPr lang="pt-PT" sz="2000" i="1" dirty="0" err="1"/>
                  <a:t>p</a:t>
                </a:r>
                <a:r>
                  <a:rPr lang="pt-PT" sz="2000" dirty="0" err="1"/>
                  <a:t>Ca</a:t>
                </a:r>
                <a:r>
                  <a:rPr lang="pt-PT" sz="2000" dirty="0"/>
                  <a:t> = 2.60</a:t>
                </a: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1619E4D9-EA70-392F-4552-AFC60AC5F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6" y="4015819"/>
                <a:ext cx="7663992" cy="2575449"/>
              </a:xfrm>
              <a:prstGeom prst="rect">
                <a:avLst/>
              </a:prstGeom>
              <a:blipFill>
                <a:blip r:embed="rId3"/>
                <a:stretch>
                  <a:fillRect l="-796" t="-1422" r="-1034" b="-331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14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EBFC1323-2046-D4C6-5959-5D461236C36A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27AB07BF-73BF-5AB4-29D5-8F906B697AE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4D9463B9-3838-B714-F2CE-80DB85245BE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7D44BF8-BB75-AF08-9F12-D1A4C27A9142}"/>
                  </a:ext>
                </a:extLst>
              </p:cNvPr>
              <p:cNvSpPr txBox="1"/>
              <p:nvPr/>
            </p:nvSpPr>
            <p:spPr>
              <a:xfrm>
                <a:off x="414776" y="735291"/>
                <a:ext cx="7663992" cy="252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dirty="0"/>
                  <a:t>No ponto de equivalência, após a adição de 25 </a:t>
                </a:r>
                <a:r>
                  <a:rPr lang="pt-PT" sz="2000" dirty="0" err="1"/>
                  <a:t>mL</a:t>
                </a:r>
                <a:r>
                  <a:rPr lang="pt-PT" sz="2000" dirty="0"/>
                  <a:t> da solução de EDTA, temos:</a:t>
                </a:r>
              </a:p>
              <a:p>
                <a:r>
                  <a:rPr lang="pt-PT" sz="2000" dirty="0">
                    <a:sym typeface="Symbol" panose="05050102010706020507" pitchFamily="18" charset="2"/>
                  </a:rPr>
                  <a:t>                                                Ca</a:t>
                </a:r>
                <a:r>
                  <a:rPr lang="pt-PT" sz="2000" baseline="30000" dirty="0">
                    <a:sym typeface="Symbol" panose="05050102010706020507" pitchFamily="18" charset="2"/>
                  </a:rPr>
                  <a:t>2+</a:t>
                </a:r>
                <a:r>
                  <a:rPr lang="pt-PT" sz="2000" dirty="0">
                    <a:sym typeface="Symbol" panose="05050102010706020507" pitchFamily="18" charset="2"/>
                  </a:rPr>
                  <a:t> = C</a:t>
                </a:r>
                <a:r>
                  <a:rPr lang="pt-PT" sz="2000" baseline="-25000" dirty="0">
                    <a:sym typeface="Symbol" panose="05050102010706020507" pitchFamily="18" charset="2"/>
                  </a:rPr>
                  <a:t>T </a:t>
                </a:r>
              </a:p>
              <a:p>
                <a:r>
                  <a:rPr lang="pt-PT" sz="2000" dirty="0">
                    <a:sym typeface="Symbol" panose="05050102010706020507" pitchFamily="18" charset="2"/>
                  </a:rPr>
                  <a:t>e</a:t>
                </a:r>
                <a:endParaRPr lang="pt-PT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𝐶𝑎𝑌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</m:sup>
                          </m:sSup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𝑐𝐶𝑎𝑌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pt-PT" sz="2000" dirty="0">
                          <a:sym typeface="Symbol" panose="05050102010706020507" pitchFamily="18" charset="2"/>
                        </a:rPr>
                        <m:t></m:t>
                      </m:r>
                      <m:r>
                        <m:rPr>
                          <m:nor/>
                        </m:rPr>
                        <a:rPr lang="pt-PT" sz="2000" dirty="0">
                          <a:sym typeface="Symbol" panose="05050102010706020507" pitchFamily="18" charset="2"/>
                        </a:rPr>
                        <m:t>Ca</m:t>
                      </m:r>
                      <m:r>
                        <m:rPr>
                          <m:nor/>
                        </m:rPr>
                        <a:rPr lang="pt-PT" sz="2000" baseline="30000" dirty="0">
                          <a:sym typeface="Symbol" panose="05050102010706020507" pitchFamily="18" charset="2"/>
                        </a:rPr>
                        <m:t>2+</m:t>
                      </m:r>
                      <m:r>
                        <m:rPr>
                          <m:nor/>
                        </m:rPr>
                        <a:rPr lang="pt-PT" sz="2000" dirty="0">
                          <a:sym typeface="Symbol" panose="05050102010706020507" pitchFamily="18" charset="2"/>
                        </a:rPr>
                        <m:t></m:t>
                      </m:r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≈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0.00025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0.075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≈0.0033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sz="2000" dirty="0"/>
              </a:p>
              <a:p>
                <a:endParaRPr lang="pt-PT" sz="2000" dirty="0"/>
              </a:p>
              <a:p>
                <a:r>
                  <a:rPr lang="pt-PT" sz="2000" dirty="0"/>
                  <a:t>Logo a concentração de Ca</a:t>
                </a:r>
                <a:r>
                  <a:rPr lang="pt-PT" sz="2000" baseline="30000" dirty="0"/>
                  <a:t>2+ </a:t>
                </a:r>
                <a:r>
                  <a:rPr lang="pt-PT" sz="2000" dirty="0"/>
                  <a:t>será: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7D44BF8-BB75-AF08-9F12-D1A4C27A9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6" y="735291"/>
                <a:ext cx="7663992" cy="2523511"/>
              </a:xfrm>
              <a:prstGeom prst="rect">
                <a:avLst/>
              </a:prstGeom>
              <a:blipFill>
                <a:blip r:embed="rId2"/>
                <a:stretch>
                  <a:fillRect l="-796" t="-1449" b="-33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Conexão reta unidirecional 6">
            <a:extLst>
              <a:ext uri="{FF2B5EF4-FFF2-40B4-BE49-F238E27FC236}">
                <a16:creationId xmlns:a16="http://schemas.microsoft.com/office/drawing/2014/main" id="{6BE22C42-07FC-B2C2-4FD8-732BF5C6CBC1}"/>
              </a:ext>
            </a:extLst>
          </p:cNvPr>
          <p:cNvCxnSpPr/>
          <p:nvPr/>
        </p:nvCxnSpPr>
        <p:spPr>
          <a:xfrm flipV="1">
            <a:off x="3525625" y="2007909"/>
            <a:ext cx="584462" cy="584462"/>
          </a:xfrm>
          <a:prstGeom prst="straightConnector1">
            <a:avLst/>
          </a:prstGeom>
          <a:ln w="3492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70ECE68-700F-98CC-5059-01DC2986CFD8}"/>
                  </a:ext>
                </a:extLst>
              </p:cNvPr>
              <p:cNvSpPr txBox="1"/>
              <p:nvPr/>
            </p:nvSpPr>
            <p:spPr>
              <a:xfrm>
                <a:off x="414776" y="3582186"/>
                <a:ext cx="7833678" cy="1369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t-PT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𝑀𝑌</m:t>
                          </m:r>
                        </m:sub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=1.75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3.33×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𝐶𝑎</m:t>
                                      </m:r>
                                    </m:e>
                                    <m:sup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2+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000" b="0" dirty="0">
                  <a:ea typeface="Cambria Math" panose="02040503050406030204" pitchFamily="18" charset="0"/>
                </a:endParaRPr>
              </a:p>
              <a:p>
                <a:endParaRPr lang="pt-PT" sz="2000" dirty="0"/>
              </a:p>
              <a:p>
                <a:r>
                  <a:rPr lang="pt-PT" sz="2000" dirty="0"/>
                  <a:t>                                  </a:t>
                </a:r>
                <a:r>
                  <a:rPr lang="pt-PT" sz="2000" dirty="0">
                    <a:sym typeface="Symbol" panose="05050102010706020507" pitchFamily="18" charset="2"/>
                  </a:rPr>
                  <a:t>Ca</a:t>
                </a:r>
                <a:r>
                  <a:rPr lang="pt-PT" sz="2000" baseline="30000" dirty="0">
                    <a:sym typeface="Symbol" panose="05050102010706020507" pitchFamily="18" charset="2"/>
                  </a:rPr>
                  <a:t>2+</a:t>
                </a:r>
                <a:r>
                  <a:rPr lang="pt-PT" sz="2000" dirty="0">
                    <a:sym typeface="Symbol" panose="05050102010706020507" pitchFamily="18" charset="2"/>
                  </a:rPr>
                  <a:t> ≈ 4.3610</a:t>
                </a:r>
                <a:r>
                  <a:rPr lang="pt-PT" sz="2000" baseline="30000" dirty="0">
                    <a:sym typeface="Symbol" panose="05050102010706020507" pitchFamily="18" charset="2"/>
                  </a:rPr>
                  <a:t>-7</a:t>
                </a:r>
                <a:r>
                  <a:rPr lang="pt-PT" sz="2000" dirty="0">
                    <a:sym typeface="Symbol" panose="05050102010706020507" pitchFamily="18" charset="2"/>
                  </a:rPr>
                  <a:t> mol/L, e </a:t>
                </a:r>
                <a:r>
                  <a:rPr lang="pt-PT" sz="2000" dirty="0" err="1">
                    <a:sym typeface="Symbol" panose="05050102010706020507" pitchFamily="18" charset="2"/>
                  </a:rPr>
                  <a:t>pCa</a:t>
                </a:r>
                <a:r>
                  <a:rPr lang="pt-PT" sz="2000" dirty="0">
                    <a:sym typeface="Symbol" panose="05050102010706020507" pitchFamily="18" charset="2"/>
                  </a:rPr>
                  <a:t> = 6.36</a:t>
                </a:r>
                <a:endParaRPr lang="pt-PT" sz="2000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70ECE68-700F-98CC-5059-01DC2986C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6" y="3582186"/>
                <a:ext cx="7833678" cy="1369606"/>
              </a:xfrm>
              <a:prstGeom prst="rect">
                <a:avLst/>
              </a:prstGeom>
              <a:blipFill>
                <a:blip r:embed="rId3"/>
                <a:stretch>
                  <a:fillRect b="-758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712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FF41C4F1-447D-427C-B727-FD6B8FA2977F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F9747033-C460-4021-A505-4342FABA8E8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62FF1ADA-5304-421C-AEF7-F4E3BE17C705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A411A5BA-95E9-D8B0-AE5D-A840A2D73A87}"/>
                  </a:ext>
                </a:extLst>
              </p:cNvPr>
              <p:cNvSpPr txBox="1"/>
              <p:nvPr/>
            </p:nvSpPr>
            <p:spPr>
              <a:xfrm>
                <a:off x="414776" y="838986"/>
                <a:ext cx="8220177" cy="25925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dirty="0"/>
                  <a:t>Após o ponto de equivalência, por exemplo após a dição de 35 </a:t>
                </a:r>
                <a:r>
                  <a:rPr lang="pt-PT" dirty="0" err="1"/>
                  <a:t>mL</a:t>
                </a:r>
                <a:r>
                  <a:rPr lang="pt-PT" dirty="0"/>
                  <a:t> de EDTA temos:</a:t>
                </a:r>
              </a:p>
              <a:p>
                <a:endParaRPr lang="pt-PT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𝐶𝑎𝑌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</m:sup>
                          </m:s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𝐶𝑎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𝑖𝑛𝑖𝑐𝑖𝑎𝑙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0.00025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0.085</m:t>
                          </m:r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≈0.00294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dirty="0"/>
              </a:p>
              <a:p>
                <a:endParaRPr lang="pt-PT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𝐸𝐷𝑇𝐴</m:t>
                          </m:r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𝐸𝐷𝑇𝐴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𝑎𝑑𝑖𝑐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𝐸𝐷𝑇𝐴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𝑟𝑒𝑎𝑔𝑖𝑢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≈0.00118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pt-PT" dirty="0"/>
              </a:p>
              <a:p>
                <a:endParaRPr lang="pt-PT" dirty="0"/>
              </a:p>
              <a:p>
                <a:endParaRPr lang="pt-PT" dirty="0"/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A411A5BA-95E9-D8B0-AE5D-A840A2D73A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6" y="838986"/>
                <a:ext cx="8220177" cy="2592569"/>
              </a:xfrm>
              <a:prstGeom prst="rect">
                <a:avLst/>
              </a:prstGeom>
              <a:blipFill>
                <a:blip r:embed="rId2"/>
                <a:stretch>
                  <a:fillRect l="-593" t="-141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D9D57C0-E13C-35DF-4387-BAFD7297106B}"/>
                  </a:ext>
                </a:extLst>
              </p:cNvPr>
              <p:cNvSpPr txBox="1"/>
              <p:nvPr/>
            </p:nvSpPr>
            <p:spPr>
              <a:xfrm>
                <a:off x="603312" y="3035432"/>
                <a:ext cx="7663992" cy="674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𝐶𝑎𝑌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</m:sup>
                          </m:sSup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𝑐𝐶𝑎𝑌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pt-PT" sz="2000" dirty="0">
                          <a:sym typeface="Symbol" panose="05050102010706020507" pitchFamily="18" charset="2"/>
                        </a:rPr>
                        <m:t></m:t>
                      </m:r>
                      <m:r>
                        <m:rPr>
                          <m:nor/>
                        </m:rPr>
                        <a:rPr lang="pt-PT" sz="2000" dirty="0">
                          <a:sym typeface="Symbol" panose="05050102010706020507" pitchFamily="18" charset="2"/>
                        </a:rPr>
                        <m:t>Ca</m:t>
                      </m:r>
                      <m:r>
                        <m:rPr>
                          <m:nor/>
                        </m:rPr>
                        <a:rPr lang="pt-PT" sz="2000" baseline="30000" dirty="0">
                          <a:sym typeface="Symbol" panose="05050102010706020507" pitchFamily="18" charset="2"/>
                        </a:rPr>
                        <m:t>2+</m:t>
                      </m:r>
                      <m:r>
                        <m:rPr>
                          <m:nor/>
                        </m:rPr>
                        <a:rPr lang="pt-PT" sz="2000" dirty="0">
                          <a:sym typeface="Symbol" panose="05050102010706020507" pitchFamily="18" charset="2"/>
                        </a:rPr>
                        <m:t></m:t>
                      </m:r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≈</m:t>
                      </m:r>
                      <m:r>
                        <a:rPr lang="pt-PT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0.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00294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𝑚𝑜𝑙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pt-PT" sz="2000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D9D57C0-E13C-35DF-4387-BAFD729710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12" y="3035432"/>
                <a:ext cx="7663992" cy="6746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50436C4-C2F0-420E-E143-7F8E9C67698A}"/>
                  </a:ext>
                </a:extLst>
              </p:cNvPr>
              <p:cNvSpPr txBox="1"/>
              <p:nvPr/>
            </p:nvSpPr>
            <p:spPr>
              <a:xfrm>
                <a:off x="603312" y="4081806"/>
                <a:ext cx="7663992" cy="17561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dirty="0"/>
                  <a:t>Logo a concentração de Ca</a:t>
                </a:r>
                <a:r>
                  <a:rPr lang="pt-PT" baseline="30000" dirty="0"/>
                  <a:t>2+ </a:t>
                </a:r>
                <a:r>
                  <a:rPr lang="pt-PT" dirty="0"/>
                  <a:t>virá:</a:t>
                </a:r>
              </a:p>
              <a:p>
                <a:endParaRPr lang="pt-PT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2.94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1.75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×1.18×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≈1.42×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−10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b="0" dirty="0">
                  <a:ea typeface="Cambria Math" panose="02040503050406030204" pitchFamily="18" charset="0"/>
                </a:endParaRPr>
              </a:p>
              <a:p>
                <a:endParaRPr lang="pt-PT" dirty="0"/>
              </a:p>
              <a:p>
                <a:r>
                  <a:rPr lang="pt-PT" dirty="0"/>
                  <a:t>E </a:t>
                </a:r>
                <a:r>
                  <a:rPr lang="pt-PT" i="1" dirty="0" err="1"/>
                  <a:t>p</a:t>
                </a:r>
                <a:r>
                  <a:rPr lang="pt-PT" dirty="0" err="1"/>
                  <a:t>Ca</a:t>
                </a:r>
                <a:r>
                  <a:rPr lang="pt-PT" dirty="0"/>
                  <a:t> = 9.85</a:t>
                </a:r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50436C4-C2F0-420E-E143-7F8E9C676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12" y="4081806"/>
                <a:ext cx="7663992" cy="1756186"/>
              </a:xfrm>
              <a:prstGeom prst="rect">
                <a:avLst/>
              </a:prstGeom>
              <a:blipFill>
                <a:blip r:embed="rId4"/>
                <a:stretch>
                  <a:fillRect l="-716" t="-2083" b="-451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5041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37A8DE1-4AE4-74E2-6E3D-6D4DDF96F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561" y="924258"/>
            <a:ext cx="5386878" cy="557552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6609EC4-8084-9C72-066E-52674C062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439" y="3712020"/>
            <a:ext cx="1585912" cy="523875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372CAE76-2901-B1B6-5A9F-CDBA384CB7D5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F73343F3-FA52-E7D9-E7E7-E1E716495D5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9ADBA983-6DEB-0231-4FA6-82844C6658A2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299940B-0BF3-A1FE-A60C-D29CEFF96004}"/>
              </a:ext>
            </a:extLst>
          </p:cNvPr>
          <p:cNvSpPr txBox="1"/>
          <p:nvPr/>
        </p:nvSpPr>
        <p:spPr>
          <a:xfrm>
            <a:off x="7114609" y="1894788"/>
            <a:ext cx="1736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K’</a:t>
            </a:r>
            <a:r>
              <a:rPr lang="pt-PT" baseline="-25000" dirty="0"/>
              <a:t>MY</a:t>
            </a:r>
            <a:r>
              <a:rPr lang="pt-PT" dirty="0"/>
              <a:t> = 1.72</a:t>
            </a:r>
            <a:r>
              <a:rPr lang="pt-PT" dirty="0">
                <a:sym typeface="Symbol" panose="05050102010706020507" pitchFamily="18" charset="2"/>
              </a:rPr>
              <a:t>10</a:t>
            </a:r>
            <a:r>
              <a:rPr lang="pt-PT" baseline="30000" dirty="0">
                <a:sym typeface="Symbol" panose="05050102010706020507" pitchFamily="18" charset="2"/>
              </a:rPr>
              <a:t>8</a:t>
            </a:r>
            <a:endParaRPr lang="pt-PT" baseline="30000" dirty="0"/>
          </a:p>
        </p:txBody>
      </p:sp>
    </p:spTree>
    <p:extLst>
      <p:ext uri="{BB962C8B-B14F-4D97-AF65-F5344CB8AC3E}">
        <p14:creationId xmlns:p14="http://schemas.microsoft.com/office/powerpoint/2010/main" val="1235473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5061A8F-03B7-CBB4-19BF-985498388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055" y="1018095"/>
            <a:ext cx="4922550" cy="5069778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B09FC28C-7BC3-39C1-F384-D58903B22D4A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DF580220-DD33-B245-04A7-DA871463C86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5CF15C26-26A1-1D0B-D000-F371366262E3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3AA7ABB4-9AB1-46AD-8288-64F4002DFAC3}"/>
              </a:ext>
            </a:extLst>
          </p:cNvPr>
          <p:cNvSpPr txBox="1"/>
          <p:nvPr/>
        </p:nvSpPr>
        <p:spPr>
          <a:xfrm>
            <a:off x="414775" y="636817"/>
            <a:ext cx="2526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Influência do pH</a:t>
            </a:r>
          </a:p>
        </p:txBody>
      </p:sp>
    </p:spTree>
    <p:extLst>
      <p:ext uri="{BB962C8B-B14F-4D97-AF65-F5344CB8AC3E}">
        <p14:creationId xmlns:p14="http://schemas.microsoft.com/office/powerpoint/2010/main" val="366831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E9467ADE-53BA-1332-CB9E-5E14ADC6D7AC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CDFCA19A-1A22-4DE3-CA9F-54BC82AF9140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C7301B6C-3E6C-3F05-B192-F85A6EBCDBC4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EBA4C5BC-54F9-9539-C290-D76C0E705727}"/>
              </a:ext>
            </a:extLst>
          </p:cNvPr>
          <p:cNvSpPr txBox="1"/>
          <p:nvPr/>
        </p:nvSpPr>
        <p:spPr>
          <a:xfrm>
            <a:off x="414776" y="770477"/>
            <a:ext cx="5335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7030A0"/>
                </a:solidFill>
              </a:rPr>
              <a:t>INDICADORES PARA TITULAÇÕES COM EDTA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5C55494-6C46-A4CD-4FEB-CA2F1A9977EF}"/>
              </a:ext>
            </a:extLst>
          </p:cNvPr>
          <p:cNvSpPr txBox="1"/>
          <p:nvPr/>
        </p:nvSpPr>
        <p:spPr>
          <a:xfrm>
            <a:off x="348788" y="1268688"/>
            <a:ext cx="82484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Os indicadores mais comuns são corantes orgânicos que formam </a:t>
            </a:r>
            <a:r>
              <a:rPr lang="pt-PT" dirty="0" err="1"/>
              <a:t>quelatos</a:t>
            </a:r>
            <a:r>
              <a:rPr lang="pt-PT" dirty="0"/>
              <a:t> com os iões metálicos numa gama de </a:t>
            </a:r>
            <a:r>
              <a:rPr lang="pt-PT" dirty="0" err="1"/>
              <a:t>pM</a:t>
            </a:r>
            <a:r>
              <a:rPr lang="pt-PT" dirty="0"/>
              <a:t> característica de cada catião e do corante.</a:t>
            </a:r>
          </a:p>
          <a:p>
            <a:r>
              <a:rPr lang="pt-PT" dirty="0"/>
              <a:t>Os complexos são normalmente intensamente coloridos e sua presença pode ser detetada visualmente em concentrações entre 10</a:t>
            </a:r>
            <a:r>
              <a:rPr lang="pt-PT" baseline="30000" dirty="0"/>
              <a:t>-6</a:t>
            </a:r>
            <a:r>
              <a:rPr lang="pt-PT" dirty="0"/>
              <a:t> e 10</a:t>
            </a:r>
            <a:r>
              <a:rPr lang="pt-PT" baseline="30000" dirty="0"/>
              <a:t>-7</a:t>
            </a:r>
            <a:r>
              <a:rPr lang="pt-PT" dirty="0"/>
              <a:t> mol.L</a:t>
            </a:r>
            <a:r>
              <a:rPr lang="pt-PT" baseline="30000" dirty="0"/>
              <a:t>-1</a:t>
            </a:r>
            <a:r>
              <a:rPr lang="pt-PT" dirty="0"/>
              <a:t> 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DCDF47C-1025-E365-FE00-2E3FCCE6B43A}"/>
              </a:ext>
            </a:extLst>
          </p:cNvPr>
          <p:cNvSpPr txBox="1"/>
          <p:nvPr/>
        </p:nvSpPr>
        <p:spPr>
          <a:xfrm>
            <a:off x="414776" y="2658359"/>
            <a:ext cx="8248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O negro de </a:t>
            </a:r>
            <a:r>
              <a:rPr lang="pt-PT" dirty="0" err="1"/>
              <a:t>eriocromo</a:t>
            </a:r>
            <a:r>
              <a:rPr lang="pt-PT" dirty="0"/>
              <a:t> T é um indicador típico de iões metálicos que é utilizado na titulação de diversos catiões.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0721D252-FA1C-5A31-004F-47B82D64887F}"/>
                  </a:ext>
                </a:extLst>
              </p14:cNvPr>
              <p14:cNvContentPartPr/>
              <p14:nvPr/>
            </p14:nvContentPartPr>
            <p14:xfrm>
              <a:off x="528525" y="2619212"/>
              <a:ext cx="2278440" cy="37008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0721D252-FA1C-5A31-004F-47B82D6488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4885" y="2511572"/>
                <a:ext cx="2386080" cy="58572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Imagem 13">
            <a:extLst>
              <a:ext uri="{FF2B5EF4-FFF2-40B4-BE49-F238E27FC236}">
                <a16:creationId xmlns:a16="http://schemas.microsoft.com/office/drawing/2014/main" id="{CDD46307-575B-C66E-9723-2239527FC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1601" y="3553311"/>
            <a:ext cx="4091233" cy="2979835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4821DBB-4D9A-1848-D5D7-BB05A0AC22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6185" y="5969819"/>
            <a:ext cx="2412428" cy="46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2049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1673</TotalTime>
  <Words>1657</Words>
  <Application>Microsoft Office PowerPoint</Application>
  <PresentationFormat>Apresentação no Ecrã (4:3)</PresentationFormat>
  <Paragraphs>209</Paragraphs>
  <Slides>29</Slides>
  <Notes>1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29</vt:i4>
      </vt:variant>
    </vt:vector>
  </HeadingPairs>
  <TitlesOfParts>
    <vt:vector size="38" baseType="lpstr">
      <vt:lpstr>Arial</vt:lpstr>
      <vt:lpstr>Calibri</vt:lpstr>
      <vt:lpstr>Calibri Light</vt:lpstr>
      <vt:lpstr>Cambria Math</vt:lpstr>
      <vt:lpstr>Comic Sans MS</vt:lpstr>
      <vt:lpstr>Times New Roman</vt:lpstr>
      <vt:lpstr>Wingdings</vt:lpstr>
      <vt:lpstr>Tema do Office</vt:lpstr>
      <vt:lpstr>Equação</vt:lpstr>
      <vt:lpstr> Química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</dc:title>
  <dc:creator>reviewer</dc:creator>
  <cp:lastModifiedBy>Valentim Nunes</cp:lastModifiedBy>
  <cp:revision>106</cp:revision>
  <dcterms:created xsi:type="dcterms:W3CDTF">2020-11-08T16:15:36Z</dcterms:created>
  <dcterms:modified xsi:type="dcterms:W3CDTF">2022-05-05T07:42:27Z</dcterms:modified>
</cp:coreProperties>
</file>