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56" r:id="rId2"/>
    <p:sldId id="260" r:id="rId3"/>
    <p:sldId id="261" r:id="rId4"/>
    <p:sldId id="262" r:id="rId5"/>
    <p:sldId id="263" r:id="rId6"/>
    <p:sldId id="275" r:id="rId7"/>
    <p:sldId id="283" r:id="rId8"/>
    <p:sldId id="284" r:id="rId9"/>
    <p:sldId id="264" r:id="rId10"/>
    <p:sldId id="265" r:id="rId11"/>
    <p:sldId id="287" r:id="rId12"/>
    <p:sldId id="266" r:id="rId13"/>
    <p:sldId id="268" r:id="rId14"/>
    <p:sldId id="285" r:id="rId15"/>
    <p:sldId id="269" r:id="rId16"/>
    <p:sldId id="286" r:id="rId17"/>
    <p:sldId id="270" r:id="rId18"/>
    <p:sldId id="271" r:id="rId19"/>
    <p:sldId id="295" r:id="rId20"/>
    <p:sldId id="296" r:id="rId21"/>
    <p:sldId id="272" r:id="rId22"/>
    <p:sldId id="288" r:id="rId23"/>
    <p:sldId id="297" r:id="rId24"/>
    <p:sldId id="289" r:id="rId25"/>
    <p:sldId id="290" r:id="rId26"/>
    <p:sldId id="291" r:id="rId27"/>
    <p:sldId id="292" r:id="rId28"/>
    <p:sldId id="293" r:id="rId29"/>
    <p:sldId id="294" r:id="rId30"/>
    <p:sldId id="280" r:id="rId31"/>
  </p:sldIdLst>
  <p:sldSz cx="9144000" cy="6858000" type="screen4x3"/>
  <p:notesSz cx="6858000" cy="9144000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7" autoAdjust="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A:\paint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1828800"/>
            <a:ext cx="8229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7216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Faça clique para editar o estilo do título do diapositivo principal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pt-PT"/>
              <a:t>Faça clique para editar o estilo do subtítulo do diapositivo principal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04000" y="6229350"/>
            <a:ext cx="1828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740A546A-2E06-484F-B3AF-C94EE7385CD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BD4E5-05FD-455D-A847-521E9BB2AAB9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ED271-9C10-4B86-9A8E-3FE7AC7B630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07753-416C-49AB-B331-13A97A102FC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06B9E-A409-4793-BA8F-D7E1680D6409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1A9DD2-BF5D-4965-9C08-E0E0E4E73E5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E6A56-0CFC-4A14-87D4-FFEC465DA41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566C7-A5C9-4310-8628-BACC8AF5935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C4C76-893C-4389-A497-99C4D4EE0A69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10FA6-5DA3-48AD-B652-C2A4DA1DBA7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76200"/>
            <a:ext cx="2057400" cy="5981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76200"/>
            <a:ext cx="6019800" cy="5981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4D85E-892C-42A8-969B-5DD89842FD80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76200"/>
            <a:ext cx="7772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Faça clique para editar o estilo do título do diapositivo principal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Faça clique para editar os estilos de texto do diapositivo principal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2293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fld id="{39B87D24-A484-485A-B81F-085CA731ECE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pic>
        <p:nvPicPr>
          <p:cNvPr id="14343" name="Picture 7" descr="A:\paint.GIF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1314450"/>
            <a:ext cx="8229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z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y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x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9.bin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20.bin"/><Relationship Id="rId4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899400" cy="990600"/>
          </a:xfrm>
        </p:spPr>
        <p:txBody>
          <a:bodyPr/>
          <a:lstStyle/>
          <a:p>
            <a:r>
              <a:rPr lang="pt-PT" dirty="0" smtClean="0">
                <a:latin typeface="Arial" charset="0"/>
              </a:rPr>
              <a:t>Química Geral - </a:t>
            </a:r>
            <a:r>
              <a:rPr lang="pt-PT" dirty="0" smtClean="0">
                <a:latin typeface="Arial" charset="0"/>
              </a:rPr>
              <a:t>2018/2019</a:t>
            </a:r>
            <a:r>
              <a:rPr lang="pt-PT" dirty="0" smtClean="0"/>
              <a:t> </a:t>
            </a:r>
            <a:endParaRPr lang="pt-PT" dirty="0" smtClean="0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714349" y="1857375"/>
            <a:ext cx="764384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/>
              <a:t>Professor Valentim Nunes, </a:t>
            </a:r>
            <a:r>
              <a:rPr lang="pt-PT" sz="2400" dirty="0" smtClean="0"/>
              <a:t>Unidade Departamental </a:t>
            </a:r>
            <a:r>
              <a:rPr lang="pt-PT" sz="2400" dirty="0"/>
              <a:t>de Engenharia </a:t>
            </a:r>
            <a:r>
              <a:rPr lang="pt-PT" sz="2400" dirty="0" smtClean="0"/>
              <a:t> - Secção de Química</a:t>
            </a:r>
            <a:endParaRPr lang="pt-PT" sz="2400" dirty="0"/>
          </a:p>
          <a:p>
            <a:pPr>
              <a:spcBef>
                <a:spcPct val="50000"/>
              </a:spcBef>
            </a:pPr>
            <a:r>
              <a:rPr lang="pt-PT" sz="2400" dirty="0"/>
              <a:t>email: </a:t>
            </a:r>
            <a:r>
              <a:rPr lang="pt-PT" sz="2400" dirty="0" err="1"/>
              <a:t>valentim@ipt.pt</a:t>
            </a:r>
            <a:r>
              <a:rPr lang="pt-PT" sz="2400" dirty="0"/>
              <a:t> </a:t>
            </a:r>
          </a:p>
          <a:p>
            <a:pPr>
              <a:spcBef>
                <a:spcPct val="50000"/>
              </a:spcBef>
            </a:pPr>
            <a:r>
              <a:rPr lang="pt-PT" sz="2400" dirty="0"/>
              <a:t>Gabinete: J207 </a:t>
            </a:r>
          </a:p>
          <a:p>
            <a:pPr>
              <a:spcBef>
                <a:spcPct val="50000"/>
              </a:spcBef>
            </a:pPr>
            <a:r>
              <a:rPr lang="pt-PT" sz="2400" dirty="0" err="1"/>
              <a:t>Pág.</a:t>
            </a:r>
            <a:r>
              <a:rPr lang="pt-PT" sz="2400" dirty="0"/>
              <a:t> Web: http://www.docentes.ipt.pt/valentim/ensino/quimica1.htm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9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7620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Equilíbrio Ácido-Base</a:t>
            </a: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971550" y="1916113"/>
            <a:ext cx="7561263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F"/>
            </a:pPr>
            <a:r>
              <a:rPr lang="pt-PT" sz="2800"/>
              <a:t>As reacções ácido-base têm grande importância em Química, intervindo em numerosos processos químicos industriais e em processos biológicos.</a:t>
            </a:r>
          </a:p>
          <a:p>
            <a:pPr>
              <a:spcBef>
                <a:spcPct val="50000"/>
              </a:spcBef>
              <a:buFont typeface="Wingdings" pitchFamily="2" charset="2"/>
              <a:buChar char="F"/>
            </a:pPr>
            <a:r>
              <a:rPr lang="pt-PT" sz="2800"/>
              <a:t> Em muitos destes processos é fundamental o controlo das características ácido-base do meio.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7620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Ácidos e Bases de Arrhenius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1066800" y="1828800"/>
            <a:ext cx="6705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PT"/>
          </a:p>
          <a:p>
            <a:pPr>
              <a:spcBef>
                <a:spcPct val="50000"/>
              </a:spcBef>
            </a:pPr>
            <a:endParaRPr lang="pt-PT" sz="2400"/>
          </a:p>
        </p:txBody>
      </p:sp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4419600" y="2209800"/>
            <a:ext cx="403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PT" sz="2400"/>
          </a:p>
        </p:txBody>
      </p:sp>
      <p:sp>
        <p:nvSpPr>
          <p:cNvPr id="18437" name="Text Box 12"/>
          <p:cNvSpPr txBox="1">
            <a:spLocks noChangeArrowheads="1"/>
          </p:cNvSpPr>
          <p:nvPr/>
        </p:nvSpPr>
        <p:spPr bwMode="auto">
          <a:xfrm>
            <a:off x="914400" y="1828800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PT"/>
          </a:p>
        </p:txBody>
      </p:sp>
      <p:sp>
        <p:nvSpPr>
          <p:cNvPr id="18438" name="Text Box 11"/>
          <p:cNvSpPr txBox="1">
            <a:spLocks noChangeArrowheads="1"/>
          </p:cNvSpPr>
          <p:nvPr/>
        </p:nvSpPr>
        <p:spPr bwMode="auto">
          <a:xfrm>
            <a:off x="827088" y="1628775"/>
            <a:ext cx="784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/>
              <a:t>Definições de Arrhenius  </a:t>
            </a:r>
          </a:p>
        </p:txBody>
      </p:sp>
      <p:sp>
        <p:nvSpPr>
          <p:cNvPr id="18439" name="Text Box 12"/>
          <p:cNvSpPr txBox="1">
            <a:spLocks noChangeArrowheads="1"/>
          </p:cNvSpPr>
          <p:nvPr/>
        </p:nvSpPr>
        <p:spPr bwMode="auto">
          <a:xfrm>
            <a:off x="900113" y="2133600"/>
            <a:ext cx="7704137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dirty="0"/>
              <a:t>Um ácido é uma substância que quando dissolvida em água liberta iões hidrogénio, H</a:t>
            </a:r>
            <a:r>
              <a:rPr lang="pt-PT" baseline="30000" dirty="0"/>
              <a:t>+</a:t>
            </a:r>
            <a:r>
              <a:rPr lang="pt-PT" dirty="0"/>
              <a:t>.</a:t>
            </a:r>
          </a:p>
          <a:p>
            <a:pPr>
              <a:spcBef>
                <a:spcPct val="50000"/>
              </a:spcBef>
            </a:pPr>
            <a:r>
              <a:rPr lang="pt-PT" dirty="0"/>
              <a:t>Uma base é uma substância que, quando dissolvida em água (ou reagindo com água), origina iões OH</a:t>
            </a:r>
            <a:r>
              <a:rPr lang="pt-PT" sz="2400" baseline="30000" dirty="0"/>
              <a:t>-</a:t>
            </a:r>
            <a:r>
              <a:rPr lang="pt-PT" dirty="0"/>
              <a:t>.</a:t>
            </a:r>
          </a:p>
        </p:txBody>
      </p:sp>
      <p:sp>
        <p:nvSpPr>
          <p:cNvPr id="18440" name="Text Box 13"/>
          <p:cNvSpPr txBox="1">
            <a:spLocks noChangeArrowheads="1"/>
          </p:cNvSpPr>
          <p:nvPr/>
        </p:nvSpPr>
        <p:spPr bwMode="auto">
          <a:xfrm>
            <a:off x="2357438" y="3643313"/>
            <a:ext cx="4752975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/>
              <a:t>HCl (aq) </a:t>
            </a:r>
            <a:r>
              <a:rPr lang="pt-PT" sz="2400">
                <a:sym typeface="Wingdings" pitchFamily="2" charset="2"/>
              </a:rPr>
              <a:t> </a:t>
            </a:r>
            <a:r>
              <a:rPr lang="pt-PT" sz="2400"/>
              <a:t>H</a:t>
            </a:r>
            <a:r>
              <a:rPr lang="pt-PT" sz="2400" baseline="30000"/>
              <a:t>+</a:t>
            </a:r>
            <a:r>
              <a:rPr lang="pt-PT" sz="2400"/>
              <a:t> (aq) + Cl</a:t>
            </a:r>
            <a:r>
              <a:rPr lang="pt-PT" sz="2400" baseline="30000"/>
              <a:t>- </a:t>
            </a:r>
            <a:r>
              <a:rPr lang="pt-PT" sz="2400"/>
              <a:t> (aq)</a:t>
            </a:r>
          </a:p>
          <a:p>
            <a:pPr>
              <a:spcBef>
                <a:spcPct val="50000"/>
              </a:spcBef>
            </a:pPr>
            <a:r>
              <a:rPr lang="pt-PT" sz="2400"/>
              <a:t>NaOH (aq) </a:t>
            </a:r>
            <a:r>
              <a:rPr lang="pt-PT" sz="2400">
                <a:sym typeface="Wingdings" pitchFamily="2" charset="2"/>
              </a:rPr>
              <a:t> Na</a:t>
            </a:r>
            <a:r>
              <a:rPr lang="pt-PT" sz="2400" baseline="30000">
                <a:sym typeface="Wingdings" pitchFamily="2" charset="2"/>
              </a:rPr>
              <a:t>+</a:t>
            </a:r>
            <a:r>
              <a:rPr lang="pt-PT" sz="2400">
                <a:sym typeface="Wingdings" pitchFamily="2" charset="2"/>
              </a:rPr>
              <a:t> (aq) + OH</a:t>
            </a:r>
            <a:r>
              <a:rPr lang="pt-PT" sz="2400" baseline="30000">
                <a:sym typeface="Wingdings" pitchFamily="2" charset="2"/>
              </a:rPr>
              <a:t>- </a:t>
            </a:r>
            <a:r>
              <a:rPr lang="pt-PT" sz="2400">
                <a:sym typeface="Wingdings" pitchFamily="2" charset="2"/>
              </a:rPr>
              <a:t> (aq)</a:t>
            </a:r>
            <a:endParaRPr lang="pt-PT" sz="2400"/>
          </a:p>
        </p:txBody>
      </p:sp>
      <p:sp>
        <p:nvSpPr>
          <p:cNvPr id="18441" name="Text Box 14"/>
          <p:cNvSpPr txBox="1">
            <a:spLocks noChangeArrowheads="1"/>
          </p:cNvSpPr>
          <p:nvPr/>
        </p:nvSpPr>
        <p:spPr bwMode="auto">
          <a:xfrm>
            <a:off x="971550" y="5084763"/>
            <a:ext cx="7632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/>
              <a:t>As definições de Arrhenius são limitadas pois aplicam-se apenas a soluções aquosas.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914400" y="4572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kumimoji="1" lang="pt-PT" sz="3200">
                <a:solidFill>
                  <a:schemeClr val="tx2"/>
                </a:solidFill>
                <a:latin typeface="Arial" charset="0"/>
              </a:rPr>
              <a:t>Ácidos e Bases de Bronsted</a:t>
            </a:r>
          </a:p>
        </p:txBody>
      </p:sp>
      <p:sp>
        <p:nvSpPr>
          <p:cNvPr id="19459" name="Text Box 10"/>
          <p:cNvSpPr txBox="1">
            <a:spLocks noChangeArrowheads="1"/>
          </p:cNvSpPr>
          <p:nvPr/>
        </p:nvSpPr>
        <p:spPr bwMode="auto">
          <a:xfrm>
            <a:off x="971550" y="1844675"/>
            <a:ext cx="7272338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/>
              <a:t>Definições mais gerais foram propostas pelo Químico Johannes Bronsted:</a:t>
            </a:r>
          </a:p>
          <a:p>
            <a:pPr>
              <a:spcBef>
                <a:spcPct val="50000"/>
              </a:spcBef>
            </a:pPr>
            <a:r>
              <a:rPr lang="pt-PT" sz="2400"/>
              <a:t>Um ácido é um dador de protões e uma base é um aceitador de protões.</a:t>
            </a:r>
          </a:p>
          <a:p>
            <a:pPr algn="ctr">
              <a:spcBef>
                <a:spcPct val="50000"/>
              </a:spcBef>
            </a:pPr>
            <a:r>
              <a:rPr lang="pt-PT"/>
              <a:t>HCl </a:t>
            </a:r>
            <a:r>
              <a:rPr lang="pt-PT">
                <a:sym typeface="Wingdings" pitchFamily="2" charset="2"/>
              </a:rPr>
              <a:t> </a:t>
            </a:r>
            <a:r>
              <a:rPr lang="pt-PT"/>
              <a:t>H</a:t>
            </a:r>
            <a:r>
              <a:rPr lang="pt-PT" baseline="30000"/>
              <a:t>+</a:t>
            </a:r>
            <a:r>
              <a:rPr lang="pt-PT"/>
              <a:t> + Cl</a:t>
            </a:r>
            <a:r>
              <a:rPr lang="pt-PT" baseline="30000"/>
              <a:t>-</a:t>
            </a:r>
          </a:p>
          <a:p>
            <a:pPr>
              <a:spcBef>
                <a:spcPct val="50000"/>
              </a:spcBef>
            </a:pPr>
            <a:endParaRPr lang="pt-PT" sz="2400"/>
          </a:p>
        </p:txBody>
      </p:sp>
      <p:sp>
        <p:nvSpPr>
          <p:cNvPr id="19460" name="Text Box 11"/>
          <p:cNvSpPr txBox="1">
            <a:spLocks noChangeArrowheads="1"/>
          </p:cNvSpPr>
          <p:nvPr/>
        </p:nvSpPr>
        <p:spPr bwMode="auto">
          <a:xfrm>
            <a:off x="971550" y="4076700"/>
            <a:ext cx="7488238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/>
              <a:t>Na realidade, o ião H</a:t>
            </a:r>
            <a:r>
              <a:rPr lang="pt-PT" baseline="30000"/>
              <a:t>+</a:t>
            </a:r>
            <a:r>
              <a:rPr lang="pt-PT"/>
              <a:t> não existe “livre” em solução, mas hidratado por moléculas de água. Assim a reacção deve escrever-se:</a:t>
            </a:r>
          </a:p>
          <a:p>
            <a:pPr>
              <a:spcBef>
                <a:spcPct val="50000"/>
              </a:spcBef>
            </a:pPr>
            <a:endParaRPr lang="pt-PT"/>
          </a:p>
          <a:p>
            <a:pPr algn="ctr">
              <a:spcBef>
                <a:spcPct val="50000"/>
              </a:spcBef>
            </a:pPr>
            <a:r>
              <a:rPr lang="pt-PT"/>
              <a:t>HCl (aq) + H</a:t>
            </a:r>
            <a:r>
              <a:rPr lang="pt-PT" baseline="-25000"/>
              <a:t>2</a:t>
            </a:r>
            <a:r>
              <a:rPr lang="pt-PT"/>
              <a:t>O (l) </a:t>
            </a:r>
            <a:r>
              <a:rPr lang="pt-PT">
                <a:sym typeface="Wingdings" pitchFamily="2" charset="2"/>
              </a:rPr>
              <a:t> </a:t>
            </a:r>
            <a:r>
              <a:rPr lang="pt-PT"/>
              <a:t>H</a:t>
            </a:r>
            <a:r>
              <a:rPr lang="pt-PT" baseline="-25000"/>
              <a:t>3</a:t>
            </a:r>
            <a:r>
              <a:rPr lang="pt-PT"/>
              <a:t>O</a:t>
            </a:r>
            <a:r>
              <a:rPr lang="pt-PT" baseline="30000"/>
              <a:t>+</a:t>
            </a:r>
            <a:r>
              <a:rPr lang="pt-PT"/>
              <a:t> (aq) + Cl</a:t>
            </a:r>
            <a:r>
              <a:rPr lang="pt-PT" baseline="30000"/>
              <a:t>-</a:t>
            </a:r>
            <a:r>
              <a:rPr lang="pt-PT"/>
              <a:t> (aq)</a:t>
            </a:r>
          </a:p>
          <a:p>
            <a:pPr>
              <a:spcBef>
                <a:spcPct val="50000"/>
              </a:spcBef>
            </a:pPr>
            <a:endParaRPr lang="pt-PT"/>
          </a:p>
        </p:txBody>
      </p:sp>
      <p:cxnSp>
        <p:nvCxnSpPr>
          <p:cNvPr id="19461" name="Straight Connector 5"/>
          <p:cNvCxnSpPr>
            <a:cxnSpLocks noChangeShapeType="1"/>
          </p:cNvCxnSpPr>
          <p:nvPr/>
        </p:nvCxnSpPr>
        <p:spPr bwMode="auto">
          <a:xfrm rot="5400000" flipH="1" flipV="1">
            <a:off x="4857751" y="857250"/>
            <a:ext cx="285750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3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7620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Pares ácido/base conjugados</a:t>
            </a:r>
          </a:p>
        </p:txBody>
      </p:sp>
      <p:sp>
        <p:nvSpPr>
          <p:cNvPr id="20483" name="TextBox 5"/>
          <p:cNvSpPr txBox="1">
            <a:spLocks noChangeArrowheads="1"/>
          </p:cNvSpPr>
          <p:nvPr/>
        </p:nvSpPr>
        <p:spPr bwMode="auto">
          <a:xfrm>
            <a:off x="1000125" y="1714500"/>
            <a:ext cx="77152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Define-se par ácido-base conjugado, como um ácido e a sua base conjugada e vice-versa. A base conjugada é a espécie que resulta da remoção de um protão a um ácido. Um ácido conjugado resulta da adição de um protão a uma base de Bronsted.</a:t>
            </a:r>
          </a:p>
        </p:txBody>
      </p:sp>
      <p:sp>
        <p:nvSpPr>
          <p:cNvPr id="20484" name="TextBox 6"/>
          <p:cNvSpPr txBox="1">
            <a:spLocks noChangeArrowheads="1"/>
          </p:cNvSpPr>
          <p:nvPr/>
        </p:nvSpPr>
        <p:spPr bwMode="auto">
          <a:xfrm>
            <a:off x="1143000" y="3143250"/>
            <a:ext cx="728662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/>
              <a:t>NH</a:t>
            </a:r>
            <a:r>
              <a:rPr lang="pt-PT" baseline="-25000"/>
              <a:t>3</a:t>
            </a:r>
            <a:r>
              <a:rPr lang="pt-PT"/>
              <a:t> (aq)+ H</a:t>
            </a:r>
            <a:r>
              <a:rPr lang="pt-PT" baseline="-25000"/>
              <a:t>2</a:t>
            </a:r>
            <a:r>
              <a:rPr lang="pt-PT"/>
              <a:t>O (l)            NH</a:t>
            </a:r>
            <a:r>
              <a:rPr lang="pt-PT" baseline="-25000"/>
              <a:t>4</a:t>
            </a:r>
            <a:r>
              <a:rPr lang="pt-PT" baseline="30000"/>
              <a:t>+</a:t>
            </a:r>
            <a:r>
              <a:rPr lang="pt-PT"/>
              <a:t> (aq) + OH</a:t>
            </a:r>
            <a:r>
              <a:rPr lang="pt-PT" baseline="30000"/>
              <a:t>-</a:t>
            </a:r>
            <a:r>
              <a:rPr lang="pt-PT"/>
              <a:t> (aq)</a:t>
            </a:r>
          </a:p>
          <a:p>
            <a:r>
              <a:rPr lang="pt-PT"/>
              <a:t>	   </a:t>
            </a:r>
            <a:r>
              <a:rPr lang="pt-PT">
                <a:solidFill>
                  <a:srgbClr val="00B0F0"/>
                </a:solidFill>
              </a:rPr>
              <a:t>base1	      ácido2             ácido1           base2</a:t>
            </a:r>
          </a:p>
          <a:p>
            <a:endParaRPr lang="pt-PT"/>
          </a:p>
          <a:p>
            <a:pPr algn="ctr"/>
            <a:r>
              <a:rPr lang="pt-PT"/>
              <a:t>CH</a:t>
            </a:r>
            <a:r>
              <a:rPr lang="pt-PT" baseline="-25000"/>
              <a:t>3</a:t>
            </a:r>
            <a:r>
              <a:rPr lang="pt-PT"/>
              <a:t>COOH(aq) + H</a:t>
            </a:r>
            <a:r>
              <a:rPr lang="pt-PT" baseline="-25000"/>
              <a:t>2</a:t>
            </a:r>
            <a:r>
              <a:rPr lang="pt-PT"/>
              <a:t>O (l)             CH</a:t>
            </a:r>
            <a:r>
              <a:rPr lang="pt-PT" baseline="-25000"/>
              <a:t>3</a:t>
            </a:r>
            <a:r>
              <a:rPr lang="pt-PT"/>
              <a:t>COO</a:t>
            </a:r>
            <a:r>
              <a:rPr lang="pt-PT" baseline="30000"/>
              <a:t>-</a:t>
            </a:r>
            <a:r>
              <a:rPr lang="pt-PT"/>
              <a:t> (aq) + H</a:t>
            </a:r>
            <a:r>
              <a:rPr lang="pt-PT" baseline="-25000"/>
              <a:t>3</a:t>
            </a:r>
            <a:r>
              <a:rPr lang="pt-PT"/>
              <a:t>O</a:t>
            </a:r>
            <a:r>
              <a:rPr lang="pt-PT" baseline="30000"/>
              <a:t>+</a:t>
            </a:r>
            <a:r>
              <a:rPr lang="pt-PT"/>
              <a:t> (aq)</a:t>
            </a:r>
          </a:p>
          <a:p>
            <a:r>
              <a:rPr lang="pt-PT"/>
              <a:t>           </a:t>
            </a:r>
            <a:r>
              <a:rPr lang="pt-PT">
                <a:solidFill>
                  <a:srgbClr val="00B0F0"/>
                </a:solidFill>
              </a:rPr>
              <a:t>ácido1              base2                   base1              ácido2</a:t>
            </a:r>
          </a:p>
          <a:p>
            <a:endParaRPr lang="pt-PT">
              <a:solidFill>
                <a:srgbClr val="00B0F0"/>
              </a:solidFill>
            </a:endParaRPr>
          </a:p>
        </p:txBody>
      </p:sp>
      <p:grpSp>
        <p:nvGrpSpPr>
          <p:cNvPr id="20485" name="Group 11"/>
          <p:cNvGrpSpPr>
            <a:grpSpLocks/>
          </p:cNvGrpSpPr>
          <p:nvPr/>
        </p:nvGrpSpPr>
        <p:grpSpPr bwMode="auto">
          <a:xfrm>
            <a:off x="4357688" y="3357563"/>
            <a:ext cx="571500" cy="73025"/>
            <a:chOff x="4357686" y="3571876"/>
            <a:chExt cx="571504" cy="73026"/>
          </a:xfrm>
        </p:grpSpPr>
        <p:cxnSp>
          <p:nvCxnSpPr>
            <p:cNvPr id="20490" name="Straight Arrow Connector 8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0491" name="Straight Arrow Connector 10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20486" name="Group 12"/>
          <p:cNvGrpSpPr>
            <a:grpSpLocks/>
          </p:cNvGrpSpPr>
          <p:nvPr/>
        </p:nvGrpSpPr>
        <p:grpSpPr bwMode="auto">
          <a:xfrm>
            <a:off x="4357688" y="4286250"/>
            <a:ext cx="571500" cy="73025"/>
            <a:chOff x="4357686" y="3571876"/>
            <a:chExt cx="571504" cy="73026"/>
          </a:xfrm>
        </p:grpSpPr>
        <p:cxnSp>
          <p:nvCxnSpPr>
            <p:cNvPr id="20488" name="Straight Arrow Connector 13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0489" name="Straight Arrow Connector 14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20487" name="TextBox 15"/>
          <p:cNvSpPr txBox="1">
            <a:spLocks noChangeArrowheads="1"/>
          </p:cNvSpPr>
          <p:nvPr/>
        </p:nvSpPr>
        <p:spPr bwMode="auto">
          <a:xfrm>
            <a:off x="1143000" y="4929188"/>
            <a:ext cx="757237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Se um ácido é forte, a força da respectiva base conjugada não é mensurável. A base conjugada de um ácido fraco é igualmente uma base fraca!</a:t>
            </a:r>
          </a:p>
          <a:p>
            <a:endParaRPr lang="pt-PT"/>
          </a:p>
          <a:p>
            <a:r>
              <a:rPr lang="pt-PT"/>
              <a:t>A água é uma substância </a:t>
            </a:r>
            <a:r>
              <a:rPr lang="pt-PT" u="sng"/>
              <a:t>anfotérica</a:t>
            </a:r>
            <a:r>
              <a:rPr lang="pt-PT"/>
              <a:t>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3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762000"/>
          </a:xfrm>
          <a:noFill/>
        </p:spPr>
        <p:txBody>
          <a:bodyPr/>
          <a:lstStyle/>
          <a:p>
            <a:r>
              <a:rPr lang="pt-PT" sz="2800" smtClean="0">
                <a:latin typeface="Arial" charset="0"/>
              </a:rPr>
              <a:t>Força relativa de ácidos </a:t>
            </a:r>
          </a:p>
        </p:txBody>
      </p:sp>
      <p:sp>
        <p:nvSpPr>
          <p:cNvPr id="1029" name="TextBox 6"/>
          <p:cNvSpPr txBox="1">
            <a:spLocks noChangeArrowheads="1"/>
          </p:cNvSpPr>
          <p:nvPr/>
        </p:nvSpPr>
        <p:spPr bwMode="auto">
          <a:xfrm>
            <a:off x="1000125" y="1643063"/>
            <a:ext cx="72866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Considere-se a seguinte reacção ácido-base:</a:t>
            </a:r>
          </a:p>
          <a:p>
            <a:endParaRPr lang="pt-PT"/>
          </a:p>
          <a:p>
            <a:pPr algn="ctr"/>
            <a:r>
              <a:rPr lang="pt-PT"/>
              <a:t>A + H</a:t>
            </a:r>
            <a:r>
              <a:rPr lang="pt-PT" baseline="-25000"/>
              <a:t>2</a:t>
            </a:r>
            <a:r>
              <a:rPr lang="pt-PT"/>
              <a:t>O           B + H</a:t>
            </a:r>
            <a:r>
              <a:rPr lang="pt-PT" baseline="-25000"/>
              <a:t>3</a:t>
            </a:r>
            <a:r>
              <a:rPr lang="pt-PT"/>
              <a:t>O</a:t>
            </a:r>
            <a:r>
              <a:rPr lang="pt-PT" baseline="30000"/>
              <a:t>+</a:t>
            </a:r>
            <a:r>
              <a:rPr lang="pt-PT"/>
              <a:t> </a:t>
            </a:r>
          </a:p>
          <a:p>
            <a:endParaRPr lang="pt-PT"/>
          </a:p>
        </p:txBody>
      </p:sp>
      <p:grpSp>
        <p:nvGrpSpPr>
          <p:cNvPr id="1030" name="Group 8"/>
          <p:cNvGrpSpPr>
            <a:grpSpLocks/>
          </p:cNvGrpSpPr>
          <p:nvPr/>
        </p:nvGrpSpPr>
        <p:grpSpPr bwMode="auto">
          <a:xfrm>
            <a:off x="4286250" y="2428875"/>
            <a:ext cx="571500" cy="73025"/>
            <a:chOff x="4357686" y="3571876"/>
            <a:chExt cx="571504" cy="73026"/>
          </a:xfrm>
        </p:grpSpPr>
        <p:cxnSp>
          <p:nvCxnSpPr>
            <p:cNvPr id="1034" name="Straight Arrow Connector 9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035" name="Straight Arrow Connector 10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1031" name="TextBox 11"/>
          <p:cNvSpPr txBox="1">
            <a:spLocks noChangeArrowheads="1"/>
          </p:cNvSpPr>
          <p:nvPr/>
        </p:nvSpPr>
        <p:spPr bwMode="auto">
          <a:xfrm>
            <a:off x="1071563" y="2786063"/>
            <a:ext cx="72866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Podemos escrever a constante de equilíbrio:</a:t>
            </a:r>
          </a:p>
          <a:p>
            <a:endParaRPr lang="pt-PT"/>
          </a:p>
          <a:p>
            <a:endParaRPr lang="pt-PT"/>
          </a:p>
        </p:txBody>
      </p:sp>
      <p:graphicFrame>
        <p:nvGraphicFramePr>
          <p:cNvPr id="1026" name="Object 8"/>
          <p:cNvGraphicFramePr>
            <a:graphicFrameLocks noChangeAspect="1"/>
          </p:cNvGraphicFramePr>
          <p:nvPr/>
        </p:nvGraphicFramePr>
        <p:xfrm>
          <a:off x="3714750" y="3286125"/>
          <a:ext cx="1643063" cy="788988"/>
        </p:xfrm>
        <a:graphic>
          <a:graphicData uri="http://schemas.openxmlformats.org/presentationml/2006/ole">
            <p:oleObj spid="_x0000_s1026" name="Equação" r:id="rId3" imgW="952200" imgH="457200" progId="Equation.3">
              <p:embed/>
            </p:oleObj>
          </a:graphicData>
        </a:graphic>
      </p:graphicFrame>
      <p:sp>
        <p:nvSpPr>
          <p:cNvPr id="1032" name="TextBox 13"/>
          <p:cNvSpPr txBox="1">
            <a:spLocks noChangeArrowheads="1"/>
          </p:cNvSpPr>
          <p:nvPr/>
        </p:nvSpPr>
        <p:spPr bwMode="auto">
          <a:xfrm>
            <a:off x="1143000" y="4357688"/>
            <a:ext cx="73580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Em soluções diluídas a concentração de água é aproximadamente constante, logo:</a:t>
            </a:r>
          </a:p>
        </p:txBody>
      </p:sp>
      <p:graphicFrame>
        <p:nvGraphicFramePr>
          <p:cNvPr id="1027" name="Object 9"/>
          <p:cNvGraphicFramePr>
            <a:graphicFrameLocks noChangeAspect="1"/>
          </p:cNvGraphicFramePr>
          <p:nvPr/>
        </p:nvGraphicFramePr>
        <p:xfrm>
          <a:off x="3571875" y="4929188"/>
          <a:ext cx="1935163" cy="857250"/>
        </p:xfrm>
        <a:graphic>
          <a:graphicData uri="http://schemas.openxmlformats.org/presentationml/2006/ole">
            <p:oleObj spid="_x0000_s1027" name="Equação" r:id="rId4" imgW="1002960" imgH="444240" progId="Equation.3">
              <p:embed/>
            </p:oleObj>
          </a:graphicData>
        </a:graphic>
      </p:graphicFrame>
      <p:sp>
        <p:nvSpPr>
          <p:cNvPr id="1033" name="TextBox 15"/>
          <p:cNvSpPr txBox="1">
            <a:spLocks noChangeArrowheads="1"/>
          </p:cNvSpPr>
          <p:nvPr/>
        </p:nvSpPr>
        <p:spPr bwMode="auto">
          <a:xfrm>
            <a:off x="1285875" y="5929313"/>
            <a:ext cx="69294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i="1"/>
              <a:t>K</a:t>
            </a:r>
            <a:r>
              <a:rPr lang="pt-PT" i="1" baseline="-25000"/>
              <a:t>a</a:t>
            </a:r>
            <a:r>
              <a:rPr lang="pt-PT"/>
              <a:t> é a constante de ionização do ácido ou </a:t>
            </a:r>
            <a:r>
              <a:rPr lang="pt-PT">
                <a:solidFill>
                  <a:srgbClr val="FF0000"/>
                </a:solidFill>
              </a:rPr>
              <a:t>constante de acidez</a:t>
            </a:r>
            <a:r>
              <a:rPr lang="pt-PT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3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762000"/>
          </a:xfrm>
          <a:noFill/>
        </p:spPr>
        <p:txBody>
          <a:bodyPr/>
          <a:lstStyle/>
          <a:p>
            <a:r>
              <a:rPr lang="pt-PT" sz="2800" smtClean="0">
                <a:latin typeface="Arial" charset="0"/>
              </a:rPr>
              <a:t>Ácidos fortes </a:t>
            </a:r>
            <a:r>
              <a:rPr lang="pt-PT" sz="2800" i="1" smtClean="0">
                <a:latin typeface="Arial" charset="0"/>
              </a:rPr>
              <a:t>versus</a:t>
            </a:r>
            <a:r>
              <a:rPr lang="pt-PT" sz="2800" smtClean="0">
                <a:latin typeface="Arial" charset="0"/>
              </a:rPr>
              <a:t> ácidos fracos</a:t>
            </a:r>
          </a:p>
        </p:txBody>
      </p:sp>
      <p:pic>
        <p:nvPicPr>
          <p:cNvPr id="21507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63" y="1928813"/>
            <a:ext cx="4700587" cy="359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3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762000"/>
          </a:xfrm>
          <a:noFill/>
        </p:spPr>
        <p:txBody>
          <a:bodyPr/>
          <a:lstStyle/>
          <a:p>
            <a:r>
              <a:rPr lang="pt-PT" sz="2800" smtClean="0">
                <a:latin typeface="Arial" charset="0"/>
              </a:rPr>
              <a:t>Força relativa de bases </a:t>
            </a:r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1071563" y="2000250"/>
            <a:ext cx="72151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Para uma base fraca obtemos:</a:t>
            </a:r>
          </a:p>
          <a:p>
            <a:endParaRPr lang="pt-PT"/>
          </a:p>
          <a:p>
            <a:endParaRPr lang="pt-PT"/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2887663" y="2643188"/>
          <a:ext cx="2160587" cy="1008062"/>
        </p:xfrm>
        <a:graphic>
          <a:graphicData uri="http://schemas.openxmlformats.org/presentationml/2006/ole">
            <p:oleObj spid="_x0000_s2050" name="Equação" r:id="rId3" imgW="952200" imgH="444240" progId="Equation.3">
              <p:embed/>
            </p:oleObj>
          </a:graphicData>
        </a:graphic>
      </p:graphicFrame>
      <p:sp>
        <p:nvSpPr>
          <p:cNvPr id="2053" name="TextBox 8"/>
          <p:cNvSpPr txBox="1">
            <a:spLocks noChangeArrowheads="1"/>
          </p:cNvSpPr>
          <p:nvPr/>
        </p:nvSpPr>
        <p:spPr bwMode="auto">
          <a:xfrm>
            <a:off x="1214438" y="4071938"/>
            <a:ext cx="69294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i="1"/>
              <a:t>K</a:t>
            </a:r>
            <a:r>
              <a:rPr lang="pt-PT" i="1" baseline="-25000"/>
              <a:t>b</a:t>
            </a:r>
            <a:r>
              <a:rPr lang="pt-PT" baseline="-25000"/>
              <a:t> </a:t>
            </a:r>
            <a:r>
              <a:rPr lang="pt-PT"/>
              <a:t>é a constante de ionização da base ou </a:t>
            </a:r>
            <a:r>
              <a:rPr lang="pt-PT">
                <a:solidFill>
                  <a:srgbClr val="FF0000"/>
                </a:solidFill>
              </a:rPr>
              <a:t>constante de basicidade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3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7620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Produto iónico da água</a:t>
            </a:r>
          </a:p>
        </p:txBody>
      </p:sp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928688" y="1714500"/>
            <a:ext cx="75723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Para a reacção de autoionização da água:</a:t>
            </a:r>
          </a:p>
          <a:p>
            <a:endParaRPr lang="pt-PT"/>
          </a:p>
          <a:p>
            <a:pPr algn="ctr"/>
            <a:r>
              <a:rPr lang="pt-PT"/>
              <a:t>2 H</a:t>
            </a:r>
            <a:r>
              <a:rPr lang="pt-PT" baseline="-25000"/>
              <a:t>2</a:t>
            </a:r>
            <a:r>
              <a:rPr lang="pt-PT"/>
              <a:t>0 (l)           OH</a:t>
            </a:r>
            <a:r>
              <a:rPr lang="pt-PT" baseline="30000"/>
              <a:t>-</a:t>
            </a:r>
            <a:r>
              <a:rPr lang="pt-PT"/>
              <a:t> (aq) + H</a:t>
            </a:r>
            <a:r>
              <a:rPr lang="pt-PT" baseline="-25000"/>
              <a:t>3</a:t>
            </a:r>
            <a:r>
              <a:rPr lang="pt-PT"/>
              <a:t>O</a:t>
            </a:r>
            <a:r>
              <a:rPr lang="pt-PT" baseline="30000"/>
              <a:t>+</a:t>
            </a:r>
            <a:r>
              <a:rPr lang="pt-PT"/>
              <a:t>(aq)</a:t>
            </a:r>
          </a:p>
        </p:txBody>
      </p:sp>
      <p:grpSp>
        <p:nvGrpSpPr>
          <p:cNvPr id="3078" name="Group 6"/>
          <p:cNvGrpSpPr>
            <a:grpSpLocks/>
          </p:cNvGrpSpPr>
          <p:nvPr/>
        </p:nvGrpSpPr>
        <p:grpSpPr bwMode="auto">
          <a:xfrm>
            <a:off x="3857625" y="2500313"/>
            <a:ext cx="571500" cy="73025"/>
            <a:chOff x="4357686" y="3571876"/>
            <a:chExt cx="571504" cy="73026"/>
          </a:xfrm>
        </p:grpSpPr>
        <p:cxnSp>
          <p:nvCxnSpPr>
            <p:cNvPr id="3081" name="Straight Arrow Connector 7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082" name="Straight Arrow Connector 8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aphicFrame>
        <p:nvGraphicFramePr>
          <p:cNvPr id="3074" name="Object 7"/>
          <p:cNvGraphicFramePr>
            <a:graphicFrameLocks noChangeAspect="1"/>
          </p:cNvGraphicFramePr>
          <p:nvPr/>
        </p:nvGraphicFramePr>
        <p:xfrm>
          <a:off x="2786063" y="2928938"/>
          <a:ext cx="2659062" cy="549275"/>
        </p:xfrm>
        <a:graphic>
          <a:graphicData uri="http://schemas.openxmlformats.org/presentationml/2006/ole">
            <p:oleObj spid="_x0000_s3074" name="Equação" r:id="rId3" imgW="1168200" imgH="241200" progId="Equation.3">
              <p:embed/>
            </p:oleObj>
          </a:graphicData>
        </a:graphic>
      </p:graphicFrame>
      <p:sp>
        <p:nvSpPr>
          <p:cNvPr id="3079" name="TextBox 10"/>
          <p:cNvSpPr txBox="1">
            <a:spLocks noChangeArrowheads="1"/>
          </p:cNvSpPr>
          <p:nvPr/>
        </p:nvSpPr>
        <p:spPr bwMode="auto">
          <a:xfrm>
            <a:off x="1071563" y="3714750"/>
            <a:ext cx="7643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i="1"/>
              <a:t>K</a:t>
            </a:r>
            <a:r>
              <a:rPr lang="pt-PT" i="1" baseline="-25000"/>
              <a:t>w</a:t>
            </a:r>
            <a:r>
              <a:rPr lang="pt-PT"/>
              <a:t> é o produto iónico da água. A 25 ºC, </a:t>
            </a:r>
            <a:r>
              <a:rPr lang="pt-PT" i="1"/>
              <a:t>K</a:t>
            </a:r>
            <a:r>
              <a:rPr lang="pt-PT" i="1" baseline="-25000"/>
              <a:t>w</a:t>
            </a:r>
            <a:r>
              <a:rPr lang="pt-PT"/>
              <a:t> = 1× 10</a:t>
            </a:r>
            <a:r>
              <a:rPr lang="pt-PT" baseline="30000"/>
              <a:t>-14</a:t>
            </a:r>
          </a:p>
        </p:txBody>
      </p:sp>
      <p:sp>
        <p:nvSpPr>
          <p:cNvPr id="3080" name="TextBox 11"/>
          <p:cNvSpPr txBox="1">
            <a:spLocks noChangeArrowheads="1"/>
          </p:cNvSpPr>
          <p:nvPr/>
        </p:nvSpPr>
        <p:spPr bwMode="auto">
          <a:xfrm>
            <a:off x="1143000" y="4572000"/>
            <a:ext cx="7143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Para um par ácido-base conjugado, obtem-se:</a:t>
            </a:r>
          </a:p>
          <a:p>
            <a:endParaRPr lang="pt-PT"/>
          </a:p>
        </p:txBody>
      </p:sp>
      <p:graphicFrame>
        <p:nvGraphicFramePr>
          <p:cNvPr id="3075" name="Object 8"/>
          <p:cNvGraphicFramePr>
            <a:graphicFrameLocks noChangeAspect="1"/>
          </p:cNvGraphicFramePr>
          <p:nvPr/>
        </p:nvGraphicFramePr>
        <p:xfrm>
          <a:off x="3071813" y="5357813"/>
          <a:ext cx="2286000" cy="614362"/>
        </p:xfrm>
        <a:graphic>
          <a:graphicData uri="http://schemas.openxmlformats.org/presentationml/2006/ole">
            <p:oleObj spid="_x0000_s3075" name="Equação" r:id="rId4" imgW="8506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9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772400" cy="6858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Constantes de ionização a 25 ºC</a:t>
            </a:r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313" y="1785938"/>
            <a:ext cx="6672262" cy="472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9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772400" cy="6858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Conceito de pH</a:t>
            </a:r>
          </a:p>
        </p:txBody>
      </p:sp>
      <p:sp>
        <p:nvSpPr>
          <p:cNvPr id="4101" name="TextBox 7"/>
          <p:cNvSpPr txBox="1">
            <a:spLocks noChangeArrowheads="1"/>
          </p:cNvSpPr>
          <p:nvPr/>
        </p:nvSpPr>
        <p:spPr bwMode="auto">
          <a:xfrm>
            <a:off x="928688" y="1785938"/>
            <a:ext cx="74295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A escala de Sorensen permite traduzir a concentração de iões H</a:t>
            </a:r>
            <a:r>
              <a:rPr lang="pt-PT" baseline="30000"/>
              <a:t>+</a:t>
            </a:r>
            <a:r>
              <a:rPr lang="pt-PT"/>
              <a:t> através da relação:</a:t>
            </a:r>
          </a:p>
          <a:p>
            <a:endParaRPr lang="pt-PT"/>
          </a:p>
          <a:p>
            <a:r>
              <a:rPr lang="pt-PT"/>
              <a:t> </a:t>
            </a:r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2500313" y="2571750"/>
          <a:ext cx="3657600" cy="763588"/>
        </p:xfrm>
        <a:graphic>
          <a:graphicData uri="http://schemas.openxmlformats.org/presentationml/2006/ole">
            <p:oleObj spid="_x0000_s4098" name="Equação" r:id="rId3" imgW="1155600" imgH="241200" progId="Equation.3">
              <p:embed/>
            </p:oleObj>
          </a:graphicData>
        </a:graphic>
      </p:graphicFrame>
      <p:sp>
        <p:nvSpPr>
          <p:cNvPr id="4102" name="TextBox 9"/>
          <p:cNvSpPr txBox="1">
            <a:spLocks noChangeArrowheads="1"/>
          </p:cNvSpPr>
          <p:nvPr/>
        </p:nvSpPr>
        <p:spPr bwMode="auto">
          <a:xfrm>
            <a:off x="1143000" y="3786188"/>
            <a:ext cx="700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A 25  ºC, para a água pura obtemos:</a:t>
            </a:r>
          </a:p>
        </p:txBody>
      </p:sp>
      <p:graphicFrame>
        <p:nvGraphicFramePr>
          <p:cNvPr id="4099" name="Object 9"/>
          <p:cNvGraphicFramePr>
            <a:graphicFrameLocks noChangeAspect="1"/>
          </p:cNvGraphicFramePr>
          <p:nvPr/>
        </p:nvGraphicFramePr>
        <p:xfrm>
          <a:off x="2571750" y="4429125"/>
          <a:ext cx="3763963" cy="1143000"/>
        </p:xfrm>
        <a:graphic>
          <a:graphicData uri="http://schemas.openxmlformats.org/presentationml/2006/ole">
            <p:oleObj spid="_x0000_s4099" name="Equação" r:id="rId4" imgW="2425680" imgH="736560" progId="Equation.3">
              <p:embed/>
            </p:oleObj>
          </a:graphicData>
        </a:graphic>
      </p:graphicFrame>
      <p:sp>
        <p:nvSpPr>
          <p:cNvPr id="4103" name="TextBox 11"/>
          <p:cNvSpPr txBox="1">
            <a:spLocks noChangeArrowheads="1"/>
          </p:cNvSpPr>
          <p:nvPr/>
        </p:nvSpPr>
        <p:spPr bwMode="auto">
          <a:xfrm>
            <a:off x="1285875" y="5929313"/>
            <a:ext cx="4143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pH = 7 é o pH neutro.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Escala de pH</a:t>
            </a:r>
          </a:p>
        </p:txBody>
      </p:sp>
      <p:graphicFrame>
        <p:nvGraphicFramePr>
          <p:cNvPr id="5122" name="Object 1024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p:oleObj spid="_x0000_s5122" name="Equação" r:id="rId3" imgW="114120" imgH="215640" progId="Equation.3">
              <p:embed/>
            </p:oleObj>
          </a:graphicData>
        </a:graphic>
      </p:graphicFrame>
      <p:pic>
        <p:nvPicPr>
          <p:cNvPr id="5125" name="Picture 8" descr="http://upload.wikimedia.org/wikipedia/commons/thumb/6/6e/EscalapH.png/700px-Escalap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1857375"/>
            <a:ext cx="666750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3" name="Object 9"/>
          <p:cNvGraphicFramePr>
            <a:graphicFrameLocks noChangeAspect="1"/>
          </p:cNvGraphicFramePr>
          <p:nvPr/>
        </p:nvGraphicFramePr>
        <p:xfrm>
          <a:off x="3500438" y="5429250"/>
          <a:ext cx="2532062" cy="500063"/>
        </p:xfrm>
        <a:graphic>
          <a:graphicData uri="http://schemas.openxmlformats.org/presentationml/2006/ole">
            <p:oleObj spid="_x0000_s5123" name="Equação" r:id="rId5" imgW="102852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7772400" cy="6096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pH de líquidos comuns</a:t>
            </a:r>
          </a:p>
        </p:txBody>
      </p:sp>
      <p:sp>
        <p:nvSpPr>
          <p:cNvPr id="23555" name="TextBox 5"/>
          <p:cNvSpPr txBox="1">
            <a:spLocks noChangeArrowheads="1"/>
          </p:cNvSpPr>
          <p:nvPr/>
        </p:nvSpPr>
        <p:spPr bwMode="auto">
          <a:xfrm>
            <a:off x="1643063" y="1785938"/>
            <a:ext cx="5786437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Líquido				pH</a:t>
            </a:r>
          </a:p>
          <a:p>
            <a:r>
              <a:rPr lang="pt-PT"/>
              <a:t/>
            </a:r>
            <a:br>
              <a:rPr lang="pt-PT"/>
            </a:br>
            <a:r>
              <a:rPr lang="pt-PT"/>
              <a:t>Suco gástrico			1.0 – 2.0</a:t>
            </a:r>
            <a:br>
              <a:rPr lang="pt-PT"/>
            </a:br>
            <a:r>
              <a:rPr lang="pt-PT"/>
              <a:t>Sumo de Limão			2.4</a:t>
            </a:r>
            <a:br>
              <a:rPr lang="pt-PT"/>
            </a:br>
            <a:r>
              <a:rPr lang="pt-PT"/>
              <a:t>Vinagre				3.0</a:t>
            </a:r>
          </a:p>
          <a:p>
            <a:r>
              <a:rPr lang="pt-PT"/>
              <a:t>Sumo de Laranja			3.5</a:t>
            </a:r>
            <a:br>
              <a:rPr lang="pt-PT"/>
            </a:br>
            <a:r>
              <a:rPr lang="pt-PT"/>
              <a:t>Urina				4.8 – 7.5</a:t>
            </a:r>
            <a:br>
              <a:rPr lang="pt-PT"/>
            </a:br>
            <a:r>
              <a:rPr lang="pt-PT"/>
              <a:t>Água exposta ao ar		5.5</a:t>
            </a:r>
            <a:br>
              <a:rPr lang="pt-PT"/>
            </a:br>
            <a:r>
              <a:rPr lang="pt-PT"/>
              <a:t>Saliva				6.4 – 6.9</a:t>
            </a:r>
            <a:br>
              <a:rPr lang="pt-PT"/>
            </a:br>
            <a:r>
              <a:rPr lang="pt-PT"/>
              <a:t>Leite				6.5</a:t>
            </a:r>
          </a:p>
          <a:p>
            <a:r>
              <a:rPr lang="pt-PT"/>
              <a:t>Água pura			7.0</a:t>
            </a:r>
          </a:p>
          <a:p>
            <a:r>
              <a:rPr lang="pt-PT"/>
              <a:t>Sangue				7.35 – 7.45</a:t>
            </a:r>
            <a:br>
              <a:rPr lang="pt-PT"/>
            </a:br>
            <a:r>
              <a:rPr lang="pt-PT"/>
              <a:t>Lágrimas			7.4</a:t>
            </a:r>
            <a:br>
              <a:rPr lang="pt-PT"/>
            </a:br>
            <a:r>
              <a:rPr lang="pt-PT"/>
              <a:t>Produtos de limpeza (amónia)	11.5</a:t>
            </a:r>
          </a:p>
          <a:p>
            <a:endParaRPr lang="pt-PT"/>
          </a:p>
        </p:txBody>
      </p:sp>
      <p:cxnSp>
        <p:nvCxnSpPr>
          <p:cNvPr id="23556" name="Straight Connector 7"/>
          <p:cNvCxnSpPr>
            <a:cxnSpLocks noChangeShapeType="1"/>
          </p:cNvCxnSpPr>
          <p:nvPr/>
        </p:nvCxnSpPr>
        <p:spPr bwMode="auto">
          <a:xfrm>
            <a:off x="1785938" y="2286000"/>
            <a:ext cx="4643437" cy="158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557" name="Straight Connector 8"/>
          <p:cNvCxnSpPr>
            <a:cxnSpLocks noChangeShapeType="1"/>
          </p:cNvCxnSpPr>
          <p:nvPr/>
        </p:nvCxnSpPr>
        <p:spPr bwMode="auto">
          <a:xfrm>
            <a:off x="1785938" y="6143625"/>
            <a:ext cx="4714875" cy="158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7772400" cy="609600"/>
          </a:xfrm>
          <a:noFill/>
        </p:spPr>
        <p:txBody>
          <a:bodyPr/>
          <a:lstStyle/>
          <a:p>
            <a:r>
              <a:rPr lang="pt-PT" sz="3200" smtClean="0">
                <a:latin typeface="Arial" charset="0"/>
              </a:rPr>
              <a:t>Cálculos de equilíbrio </a:t>
            </a:r>
          </a:p>
        </p:txBody>
      </p:sp>
      <p:sp>
        <p:nvSpPr>
          <p:cNvPr id="6148" name="TextBox 9"/>
          <p:cNvSpPr txBox="1">
            <a:spLocks noChangeArrowheads="1"/>
          </p:cNvSpPr>
          <p:nvPr/>
        </p:nvSpPr>
        <p:spPr bwMode="auto">
          <a:xfrm>
            <a:off x="857250" y="1857375"/>
            <a:ext cx="75009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Considere-se a reacção: HCOOH (aq)           H</a:t>
            </a:r>
            <a:r>
              <a:rPr lang="pt-PT" baseline="30000"/>
              <a:t>+</a:t>
            </a:r>
            <a:r>
              <a:rPr lang="pt-PT"/>
              <a:t> (aq) + HCOO</a:t>
            </a:r>
            <a:r>
              <a:rPr lang="pt-PT" baseline="30000"/>
              <a:t>-</a:t>
            </a:r>
            <a:r>
              <a:rPr lang="pt-PT"/>
              <a:t> (aq)</a:t>
            </a:r>
          </a:p>
          <a:p>
            <a:r>
              <a:rPr lang="pt-PT"/>
              <a:t>Calcular o pH de uma solução 0.1 M de HCOOH sabendo que </a:t>
            </a:r>
            <a:r>
              <a:rPr lang="pt-PT" i="1"/>
              <a:t>K</a:t>
            </a:r>
            <a:r>
              <a:rPr lang="pt-PT" i="1" baseline="-25000"/>
              <a:t>a</a:t>
            </a:r>
            <a:r>
              <a:rPr lang="pt-PT"/>
              <a:t> = 1.7× 10</a:t>
            </a:r>
            <a:r>
              <a:rPr lang="pt-PT" baseline="30000"/>
              <a:t>-4</a:t>
            </a:r>
            <a:r>
              <a:rPr lang="pt-PT"/>
              <a:t>. </a:t>
            </a:r>
          </a:p>
        </p:txBody>
      </p:sp>
      <p:cxnSp>
        <p:nvCxnSpPr>
          <p:cNvPr id="6149" name="Straight Arrow Connector 10"/>
          <p:cNvCxnSpPr>
            <a:cxnSpLocks noChangeShapeType="1"/>
          </p:cNvCxnSpPr>
          <p:nvPr/>
        </p:nvCxnSpPr>
        <p:spPr bwMode="auto">
          <a:xfrm rot="10800000">
            <a:off x="4857750" y="2071688"/>
            <a:ext cx="500063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6150" name="Straight Arrow Connector 12"/>
          <p:cNvCxnSpPr>
            <a:cxnSpLocks noChangeShapeType="1"/>
          </p:cNvCxnSpPr>
          <p:nvPr/>
        </p:nvCxnSpPr>
        <p:spPr bwMode="auto">
          <a:xfrm>
            <a:off x="4929188" y="2143125"/>
            <a:ext cx="500062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6151" name="TextBox 15"/>
          <p:cNvSpPr txBox="1">
            <a:spLocks noChangeArrowheads="1"/>
          </p:cNvSpPr>
          <p:nvPr/>
        </p:nvSpPr>
        <p:spPr bwMode="auto">
          <a:xfrm>
            <a:off x="857250" y="2928938"/>
            <a:ext cx="757237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			HCOOH		H</a:t>
            </a:r>
            <a:r>
              <a:rPr lang="pt-PT" baseline="30000"/>
              <a:t>+</a:t>
            </a:r>
            <a:r>
              <a:rPr lang="pt-PT"/>
              <a:t>		HCOO</a:t>
            </a:r>
            <a:r>
              <a:rPr lang="pt-PT" baseline="30000"/>
              <a:t>-</a:t>
            </a:r>
            <a:r>
              <a:rPr lang="pt-PT"/>
              <a:t/>
            </a:r>
            <a:br>
              <a:rPr lang="pt-PT"/>
            </a:br>
            <a:r>
              <a:rPr lang="pt-PT"/>
              <a:t>início			0.1		0		0</a:t>
            </a:r>
            <a:br>
              <a:rPr lang="pt-PT"/>
            </a:br>
            <a:r>
              <a:rPr lang="pt-PT"/>
              <a:t>equilíbrio		0.1 – </a:t>
            </a:r>
            <a:r>
              <a:rPr lang="pt-PT" i="1"/>
              <a:t>x</a:t>
            </a:r>
            <a:r>
              <a:rPr lang="pt-PT"/>
              <a:t>		</a:t>
            </a:r>
            <a:r>
              <a:rPr lang="pt-PT" i="1"/>
              <a:t>x</a:t>
            </a:r>
            <a:r>
              <a:rPr lang="pt-PT"/>
              <a:t>		</a:t>
            </a:r>
            <a:r>
              <a:rPr lang="pt-PT" i="1"/>
              <a:t>x</a:t>
            </a:r>
            <a:r>
              <a:rPr lang="pt-PT"/>
              <a:t/>
            </a:r>
            <a:br>
              <a:rPr lang="pt-PT"/>
            </a:br>
            <a:endParaRPr lang="pt-PT"/>
          </a:p>
          <a:p>
            <a:endParaRPr lang="pt-PT"/>
          </a:p>
        </p:txBody>
      </p:sp>
      <p:cxnSp>
        <p:nvCxnSpPr>
          <p:cNvPr id="6152" name="Straight Connector 17"/>
          <p:cNvCxnSpPr>
            <a:cxnSpLocks noChangeShapeType="1"/>
          </p:cNvCxnSpPr>
          <p:nvPr/>
        </p:nvCxnSpPr>
        <p:spPr bwMode="auto">
          <a:xfrm>
            <a:off x="928688" y="3286125"/>
            <a:ext cx="7215187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53" name="Straight Connector 19"/>
          <p:cNvCxnSpPr>
            <a:cxnSpLocks noChangeShapeType="1"/>
          </p:cNvCxnSpPr>
          <p:nvPr/>
        </p:nvCxnSpPr>
        <p:spPr bwMode="auto">
          <a:xfrm>
            <a:off x="1000125" y="3929063"/>
            <a:ext cx="7215188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graphicFrame>
        <p:nvGraphicFramePr>
          <p:cNvPr id="6146" name="Object 11"/>
          <p:cNvGraphicFramePr>
            <a:graphicFrameLocks noChangeAspect="1"/>
          </p:cNvGraphicFramePr>
          <p:nvPr/>
        </p:nvGraphicFramePr>
        <p:xfrm>
          <a:off x="1336675" y="4214813"/>
          <a:ext cx="3184525" cy="1703387"/>
        </p:xfrm>
        <a:graphic>
          <a:graphicData uri="http://schemas.openxmlformats.org/presentationml/2006/ole">
            <p:oleObj spid="_x0000_s6146" name="Equação" r:id="rId3" imgW="2184120" imgH="1168200" progId="Equation.3">
              <p:embed/>
            </p:oleObj>
          </a:graphicData>
        </a:graphic>
      </p:graphicFrame>
      <p:sp>
        <p:nvSpPr>
          <p:cNvPr id="6154" name="TextBox 21"/>
          <p:cNvSpPr txBox="1">
            <a:spLocks noChangeArrowheads="1"/>
          </p:cNvSpPr>
          <p:nvPr/>
        </p:nvSpPr>
        <p:spPr bwMode="auto">
          <a:xfrm>
            <a:off x="4643438" y="4214813"/>
            <a:ext cx="3714750" cy="152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Aproximação é válida quando 100×</a:t>
            </a:r>
            <a:r>
              <a:rPr lang="pt-PT" i="1"/>
              <a:t>K</a:t>
            </a:r>
            <a:r>
              <a:rPr lang="pt-PT" i="1" baseline="-25000"/>
              <a:t>a</a:t>
            </a:r>
            <a:r>
              <a:rPr lang="pt-PT"/>
              <a:t> &lt; C</a:t>
            </a:r>
            <a:r>
              <a:rPr lang="pt-PT" baseline="-25000"/>
              <a:t>inicial</a:t>
            </a:r>
          </a:p>
          <a:p>
            <a:endParaRPr lang="pt-PT" baseline="-25000"/>
          </a:p>
          <a:p>
            <a:r>
              <a:rPr lang="pt-PT"/>
              <a:t>Desprezou-se a auto-ionização da água!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 build="p"/>
      <p:bldP spid="6151" grpId="1" build="allAtOnce"/>
      <p:bldP spid="615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Outro exemplo</a:t>
            </a:r>
          </a:p>
        </p:txBody>
      </p:sp>
      <p:sp>
        <p:nvSpPr>
          <p:cNvPr id="7172" name="TextBox 7"/>
          <p:cNvSpPr txBox="1">
            <a:spLocks noChangeArrowheads="1"/>
          </p:cNvSpPr>
          <p:nvPr/>
        </p:nvSpPr>
        <p:spPr bwMode="auto">
          <a:xfrm>
            <a:off x="928688" y="1857375"/>
            <a:ext cx="72866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Calcular o pH de uma solução de metilamina 0.26 M, sabendo que   </a:t>
            </a:r>
            <a:r>
              <a:rPr lang="pt-PT" i="1"/>
              <a:t>K</a:t>
            </a:r>
            <a:r>
              <a:rPr lang="pt-PT" i="1" baseline="-25000"/>
              <a:t>b</a:t>
            </a:r>
            <a:r>
              <a:rPr lang="pt-PT" i="1"/>
              <a:t> </a:t>
            </a:r>
            <a:r>
              <a:rPr lang="pt-PT"/>
              <a:t>= 4.4×10</a:t>
            </a:r>
            <a:r>
              <a:rPr lang="pt-PT" baseline="30000"/>
              <a:t>-4</a:t>
            </a:r>
          </a:p>
          <a:p>
            <a:pPr algn="ctr"/>
            <a:r>
              <a:rPr lang="pt-PT"/>
              <a:t>CH</a:t>
            </a:r>
            <a:r>
              <a:rPr lang="pt-PT" baseline="-25000"/>
              <a:t>3</a:t>
            </a:r>
            <a:r>
              <a:rPr lang="pt-PT"/>
              <a:t>NH</a:t>
            </a:r>
            <a:r>
              <a:rPr lang="pt-PT" baseline="-25000"/>
              <a:t>2</a:t>
            </a:r>
            <a:r>
              <a:rPr lang="pt-PT"/>
              <a:t> + H</a:t>
            </a:r>
            <a:r>
              <a:rPr lang="pt-PT" baseline="-25000"/>
              <a:t>2</a:t>
            </a:r>
            <a:r>
              <a:rPr lang="pt-PT"/>
              <a:t>O          CH</a:t>
            </a:r>
            <a:r>
              <a:rPr lang="pt-PT" baseline="-25000"/>
              <a:t>3</a:t>
            </a:r>
            <a:r>
              <a:rPr lang="pt-PT"/>
              <a:t>NH</a:t>
            </a:r>
            <a:r>
              <a:rPr lang="pt-PT" baseline="-25000"/>
              <a:t>3</a:t>
            </a:r>
            <a:r>
              <a:rPr lang="pt-PT" baseline="30000"/>
              <a:t>+</a:t>
            </a:r>
            <a:r>
              <a:rPr lang="pt-PT"/>
              <a:t> + OH</a:t>
            </a:r>
            <a:r>
              <a:rPr lang="pt-PT" baseline="30000"/>
              <a:t>-</a:t>
            </a:r>
          </a:p>
        </p:txBody>
      </p:sp>
      <p:cxnSp>
        <p:nvCxnSpPr>
          <p:cNvPr id="7173" name="Straight Arrow Connector 8"/>
          <p:cNvCxnSpPr>
            <a:cxnSpLocks noChangeShapeType="1"/>
          </p:cNvCxnSpPr>
          <p:nvPr/>
        </p:nvCxnSpPr>
        <p:spPr bwMode="auto">
          <a:xfrm rot="10800000">
            <a:off x="4286250" y="2714625"/>
            <a:ext cx="500063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174" name="Straight Arrow Connector 9"/>
          <p:cNvCxnSpPr>
            <a:cxnSpLocks noChangeShapeType="1"/>
          </p:cNvCxnSpPr>
          <p:nvPr/>
        </p:nvCxnSpPr>
        <p:spPr bwMode="auto">
          <a:xfrm>
            <a:off x="4286250" y="2643188"/>
            <a:ext cx="500063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175" name="TextBox 10"/>
          <p:cNvSpPr txBox="1">
            <a:spLocks noChangeArrowheads="1"/>
          </p:cNvSpPr>
          <p:nvPr/>
        </p:nvSpPr>
        <p:spPr bwMode="auto">
          <a:xfrm>
            <a:off x="857250" y="3214688"/>
            <a:ext cx="7143750" cy="152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		CH</a:t>
            </a:r>
            <a:r>
              <a:rPr lang="pt-PT" baseline="-25000"/>
              <a:t>3</a:t>
            </a:r>
            <a:r>
              <a:rPr lang="pt-PT"/>
              <a:t>NH</a:t>
            </a:r>
            <a:r>
              <a:rPr lang="pt-PT" baseline="-25000"/>
              <a:t>2</a:t>
            </a:r>
            <a:r>
              <a:rPr lang="pt-PT"/>
              <a:t>		CH</a:t>
            </a:r>
            <a:r>
              <a:rPr lang="pt-PT" baseline="-25000"/>
              <a:t>3</a:t>
            </a:r>
            <a:r>
              <a:rPr lang="pt-PT"/>
              <a:t>NH</a:t>
            </a:r>
            <a:r>
              <a:rPr lang="pt-PT" baseline="-25000"/>
              <a:t>3</a:t>
            </a:r>
            <a:r>
              <a:rPr lang="pt-PT" baseline="30000"/>
              <a:t>+</a:t>
            </a:r>
            <a:r>
              <a:rPr lang="pt-PT"/>
              <a:t>	OH</a:t>
            </a:r>
            <a:r>
              <a:rPr lang="pt-PT" baseline="30000"/>
              <a:t>-  </a:t>
            </a:r>
            <a:r>
              <a:rPr lang="pt-PT"/>
              <a:t> </a:t>
            </a:r>
          </a:p>
          <a:p>
            <a:r>
              <a:rPr lang="pt-PT"/>
              <a:t> início		0.26		0		0</a:t>
            </a:r>
            <a:br>
              <a:rPr lang="pt-PT"/>
            </a:br>
            <a:r>
              <a:rPr lang="pt-PT"/>
              <a:t>equilíbrio	0.26 – </a:t>
            </a:r>
            <a:r>
              <a:rPr lang="pt-PT" i="1"/>
              <a:t>x</a:t>
            </a:r>
            <a:r>
              <a:rPr lang="pt-PT"/>
              <a:t>		</a:t>
            </a:r>
            <a:r>
              <a:rPr lang="pt-PT" i="1"/>
              <a:t>x</a:t>
            </a:r>
            <a:r>
              <a:rPr lang="pt-PT"/>
              <a:t>		</a:t>
            </a:r>
            <a:r>
              <a:rPr lang="pt-PT" i="1"/>
              <a:t>x</a:t>
            </a:r>
            <a:r>
              <a:rPr lang="pt-PT"/>
              <a:t/>
            </a:r>
            <a:br>
              <a:rPr lang="pt-PT"/>
            </a:br>
            <a:r>
              <a:rPr lang="pt-PT" baseline="30000"/>
              <a:t> </a:t>
            </a:r>
            <a:endParaRPr lang="pt-PT"/>
          </a:p>
          <a:p>
            <a:r>
              <a:rPr lang="pt-PT" baseline="30000"/>
              <a:t>  </a:t>
            </a:r>
          </a:p>
        </p:txBody>
      </p:sp>
      <p:cxnSp>
        <p:nvCxnSpPr>
          <p:cNvPr id="7176" name="Straight Connector 12"/>
          <p:cNvCxnSpPr>
            <a:cxnSpLocks noChangeShapeType="1"/>
          </p:cNvCxnSpPr>
          <p:nvPr/>
        </p:nvCxnSpPr>
        <p:spPr bwMode="auto">
          <a:xfrm>
            <a:off x="1000125" y="3571875"/>
            <a:ext cx="6143625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177" name="Straight Connector 14"/>
          <p:cNvCxnSpPr>
            <a:cxnSpLocks noChangeShapeType="1"/>
          </p:cNvCxnSpPr>
          <p:nvPr/>
        </p:nvCxnSpPr>
        <p:spPr bwMode="auto">
          <a:xfrm>
            <a:off x="1000125" y="4214813"/>
            <a:ext cx="6143625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graphicFrame>
        <p:nvGraphicFramePr>
          <p:cNvPr id="7170" name="Object 9"/>
          <p:cNvGraphicFramePr>
            <a:graphicFrameLocks noChangeAspect="1"/>
          </p:cNvGraphicFramePr>
          <p:nvPr/>
        </p:nvGraphicFramePr>
        <p:xfrm>
          <a:off x="2714625" y="4286250"/>
          <a:ext cx="3357563" cy="2014538"/>
        </p:xfrm>
        <a:graphic>
          <a:graphicData uri="http://schemas.openxmlformats.org/presentationml/2006/ole">
            <p:oleObj spid="_x0000_s7170" name="Equação" r:id="rId3" imgW="2286000" imgH="1371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Ácidos dipróticos e polipróticos</a:t>
            </a:r>
          </a:p>
        </p:txBody>
      </p:sp>
      <p:sp>
        <p:nvSpPr>
          <p:cNvPr id="24579" name="TextBox 7"/>
          <p:cNvSpPr txBox="1">
            <a:spLocks noChangeArrowheads="1"/>
          </p:cNvSpPr>
          <p:nvPr/>
        </p:nvSpPr>
        <p:spPr bwMode="auto">
          <a:xfrm>
            <a:off x="857250" y="1928813"/>
            <a:ext cx="75723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H</a:t>
            </a:r>
            <a:r>
              <a:rPr lang="pt-PT" baseline="-25000"/>
              <a:t>2</a:t>
            </a:r>
            <a:r>
              <a:rPr lang="pt-PT"/>
              <a:t>CO</a:t>
            </a:r>
            <a:r>
              <a:rPr lang="pt-PT" baseline="-25000"/>
              <a:t>3</a:t>
            </a:r>
            <a:r>
              <a:rPr lang="pt-PT"/>
              <a:t>       	H</a:t>
            </a:r>
            <a:r>
              <a:rPr lang="pt-PT" baseline="30000"/>
              <a:t>+</a:t>
            </a:r>
            <a:r>
              <a:rPr lang="pt-PT"/>
              <a:t> + HCO</a:t>
            </a:r>
            <a:r>
              <a:rPr lang="pt-PT" baseline="-25000"/>
              <a:t>3</a:t>
            </a:r>
            <a:r>
              <a:rPr lang="pt-PT" baseline="30000"/>
              <a:t>-</a:t>
            </a:r>
            <a:r>
              <a:rPr lang="pt-PT"/>
              <a:t> 		</a:t>
            </a:r>
            <a:r>
              <a:rPr lang="pt-PT" i="1"/>
              <a:t>K</a:t>
            </a:r>
            <a:r>
              <a:rPr lang="pt-PT" i="1" baseline="-25000"/>
              <a:t>a1</a:t>
            </a:r>
            <a:r>
              <a:rPr lang="pt-PT"/>
              <a:t> = 6.5x10</a:t>
            </a:r>
            <a:r>
              <a:rPr lang="pt-PT" baseline="30000"/>
              <a:t>-2</a:t>
            </a:r>
          </a:p>
          <a:p>
            <a:r>
              <a:rPr lang="pt-PT"/>
              <a:t>HCO</a:t>
            </a:r>
            <a:r>
              <a:rPr lang="pt-PT" baseline="-25000"/>
              <a:t>3</a:t>
            </a:r>
            <a:r>
              <a:rPr lang="pt-PT" baseline="30000"/>
              <a:t>-</a:t>
            </a:r>
            <a:r>
              <a:rPr lang="pt-PT"/>
              <a:t>       	 H</a:t>
            </a:r>
            <a:r>
              <a:rPr lang="pt-PT" baseline="30000"/>
              <a:t>+</a:t>
            </a:r>
            <a:r>
              <a:rPr lang="pt-PT"/>
              <a:t> + CO</a:t>
            </a:r>
            <a:r>
              <a:rPr lang="pt-PT" baseline="-25000"/>
              <a:t>3</a:t>
            </a:r>
            <a:r>
              <a:rPr lang="pt-PT" baseline="30000"/>
              <a:t>2-</a:t>
            </a:r>
            <a:r>
              <a:rPr lang="pt-PT"/>
              <a:t>		</a:t>
            </a:r>
            <a:r>
              <a:rPr lang="pt-PT" i="1"/>
              <a:t>K</a:t>
            </a:r>
            <a:r>
              <a:rPr lang="pt-PT" i="1" baseline="-25000"/>
              <a:t>a2</a:t>
            </a:r>
            <a:r>
              <a:rPr lang="pt-PT"/>
              <a:t> = 6.1x10</a:t>
            </a:r>
            <a:r>
              <a:rPr lang="pt-PT" baseline="30000"/>
              <a:t>-5</a:t>
            </a:r>
          </a:p>
          <a:p>
            <a:endParaRPr lang="pt-PT"/>
          </a:p>
        </p:txBody>
      </p:sp>
      <p:sp>
        <p:nvSpPr>
          <p:cNvPr id="24580" name="TextBox 9"/>
          <p:cNvSpPr txBox="1">
            <a:spLocks noChangeArrowheads="1"/>
          </p:cNvSpPr>
          <p:nvPr/>
        </p:nvSpPr>
        <p:spPr bwMode="auto">
          <a:xfrm>
            <a:off x="928688" y="3071813"/>
            <a:ext cx="77866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H</a:t>
            </a:r>
            <a:r>
              <a:rPr lang="pt-PT" baseline="-25000"/>
              <a:t>3</a:t>
            </a:r>
            <a:r>
              <a:rPr lang="pt-PT"/>
              <a:t>PO</a:t>
            </a:r>
            <a:r>
              <a:rPr lang="pt-PT" baseline="-25000"/>
              <a:t>4</a:t>
            </a:r>
            <a:r>
              <a:rPr lang="pt-PT"/>
              <a:t>      	H</a:t>
            </a:r>
            <a:r>
              <a:rPr lang="pt-PT" baseline="30000"/>
              <a:t>+</a:t>
            </a:r>
            <a:r>
              <a:rPr lang="pt-PT"/>
              <a:t> + H</a:t>
            </a:r>
            <a:r>
              <a:rPr lang="pt-PT" baseline="-25000"/>
              <a:t>2</a:t>
            </a:r>
            <a:r>
              <a:rPr lang="pt-PT"/>
              <a:t>PO</a:t>
            </a:r>
            <a:r>
              <a:rPr lang="pt-PT" baseline="-25000"/>
              <a:t>4</a:t>
            </a:r>
            <a:r>
              <a:rPr lang="pt-PT" baseline="30000"/>
              <a:t>-</a:t>
            </a:r>
            <a:r>
              <a:rPr lang="pt-PT"/>
              <a:t>		</a:t>
            </a:r>
            <a:r>
              <a:rPr lang="pt-PT" i="1"/>
              <a:t>K</a:t>
            </a:r>
            <a:r>
              <a:rPr lang="pt-PT" i="1" baseline="-25000"/>
              <a:t>a1</a:t>
            </a:r>
            <a:r>
              <a:rPr lang="pt-PT"/>
              <a:t> = 7.5x10</a:t>
            </a:r>
            <a:r>
              <a:rPr lang="pt-PT" baseline="30000"/>
              <a:t>-3</a:t>
            </a:r>
          </a:p>
          <a:p>
            <a:r>
              <a:rPr lang="pt-PT"/>
              <a:t>H</a:t>
            </a:r>
            <a:r>
              <a:rPr lang="pt-PT" baseline="-25000"/>
              <a:t>2</a:t>
            </a:r>
            <a:r>
              <a:rPr lang="pt-PT"/>
              <a:t>PO</a:t>
            </a:r>
            <a:r>
              <a:rPr lang="pt-PT" baseline="-25000"/>
              <a:t>4</a:t>
            </a:r>
            <a:r>
              <a:rPr lang="pt-PT" baseline="30000"/>
              <a:t>-</a:t>
            </a:r>
            <a:r>
              <a:rPr lang="pt-PT"/>
              <a:t>     	H</a:t>
            </a:r>
            <a:r>
              <a:rPr lang="pt-PT" baseline="30000"/>
              <a:t>+</a:t>
            </a:r>
            <a:r>
              <a:rPr lang="pt-PT"/>
              <a:t> + HPO</a:t>
            </a:r>
            <a:r>
              <a:rPr lang="pt-PT" baseline="-25000"/>
              <a:t>4</a:t>
            </a:r>
            <a:r>
              <a:rPr lang="pt-PT" baseline="30000"/>
              <a:t>2-</a:t>
            </a:r>
            <a:r>
              <a:rPr lang="pt-PT"/>
              <a:t>		</a:t>
            </a:r>
            <a:r>
              <a:rPr lang="pt-PT" i="1"/>
              <a:t>K</a:t>
            </a:r>
            <a:r>
              <a:rPr lang="pt-PT" i="1" baseline="-25000"/>
              <a:t>a2</a:t>
            </a:r>
            <a:r>
              <a:rPr lang="pt-PT"/>
              <a:t> = 6.2x10</a:t>
            </a:r>
            <a:r>
              <a:rPr lang="pt-PT" baseline="30000"/>
              <a:t>-8</a:t>
            </a:r>
          </a:p>
          <a:p>
            <a:r>
              <a:rPr lang="pt-PT"/>
              <a:t>HPO</a:t>
            </a:r>
            <a:r>
              <a:rPr lang="pt-PT" baseline="-25000"/>
              <a:t>4</a:t>
            </a:r>
            <a:r>
              <a:rPr lang="pt-PT" baseline="30000"/>
              <a:t>2-</a:t>
            </a:r>
            <a:r>
              <a:rPr lang="pt-PT"/>
              <a:t>    	H</a:t>
            </a:r>
            <a:r>
              <a:rPr lang="pt-PT" baseline="30000"/>
              <a:t>+</a:t>
            </a:r>
            <a:r>
              <a:rPr lang="pt-PT"/>
              <a:t> + PO</a:t>
            </a:r>
            <a:r>
              <a:rPr lang="pt-PT" baseline="-25000"/>
              <a:t>4</a:t>
            </a:r>
            <a:r>
              <a:rPr lang="pt-PT" baseline="30000"/>
              <a:t>3-</a:t>
            </a:r>
            <a:r>
              <a:rPr lang="pt-PT"/>
              <a:t>		</a:t>
            </a:r>
            <a:r>
              <a:rPr lang="pt-PT" i="1"/>
              <a:t>K</a:t>
            </a:r>
            <a:r>
              <a:rPr lang="pt-PT" i="1" baseline="-25000"/>
              <a:t>a3</a:t>
            </a:r>
            <a:r>
              <a:rPr lang="pt-PT"/>
              <a:t> = 4.8x10</a:t>
            </a:r>
            <a:r>
              <a:rPr lang="pt-PT" baseline="30000"/>
              <a:t>-13</a:t>
            </a:r>
          </a:p>
        </p:txBody>
      </p:sp>
      <p:grpSp>
        <p:nvGrpSpPr>
          <p:cNvPr id="24581" name="Group 6"/>
          <p:cNvGrpSpPr>
            <a:grpSpLocks/>
          </p:cNvGrpSpPr>
          <p:nvPr/>
        </p:nvGrpSpPr>
        <p:grpSpPr bwMode="auto">
          <a:xfrm>
            <a:off x="1928813" y="2143125"/>
            <a:ext cx="571500" cy="73025"/>
            <a:chOff x="4357686" y="3571876"/>
            <a:chExt cx="571504" cy="73026"/>
          </a:xfrm>
        </p:grpSpPr>
        <p:cxnSp>
          <p:nvCxnSpPr>
            <p:cNvPr id="24595" name="Straight Arrow Connector 7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4596" name="Straight Arrow Connector 8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24582" name="Group 6"/>
          <p:cNvGrpSpPr>
            <a:grpSpLocks/>
          </p:cNvGrpSpPr>
          <p:nvPr/>
        </p:nvGrpSpPr>
        <p:grpSpPr bwMode="auto">
          <a:xfrm>
            <a:off x="1928813" y="2428875"/>
            <a:ext cx="571500" cy="73025"/>
            <a:chOff x="4357686" y="3571876"/>
            <a:chExt cx="571504" cy="73026"/>
          </a:xfrm>
        </p:grpSpPr>
        <p:cxnSp>
          <p:nvCxnSpPr>
            <p:cNvPr id="24593" name="Straight Arrow Connector 7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4594" name="Straight Arrow Connector 8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24583" name="Group 6"/>
          <p:cNvGrpSpPr>
            <a:grpSpLocks/>
          </p:cNvGrpSpPr>
          <p:nvPr/>
        </p:nvGrpSpPr>
        <p:grpSpPr bwMode="auto">
          <a:xfrm>
            <a:off x="1928813" y="3214688"/>
            <a:ext cx="571500" cy="73025"/>
            <a:chOff x="4357686" y="3571876"/>
            <a:chExt cx="571504" cy="73026"/>
          </a:xfrm>
        </p:grpSpPr>
        <p:cxnSp>
          <p:nvCxnSpPr>
            <p:cNvPr id="24591" name="Straight Arrow Connector 7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4592" name="Straight Arrow Connector 8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24584" name="Group 6"/>
          <p:cNvGrpSpPr>
            <a:grpSpLocks/>
          </p:cNvGrpSpPr>
          <p:nvPr/>
        </p:nvGrpSpPr>
        <p:grpSpPr bwMode="auto">
          <a:xfrm>
            <a:off x="1928813" y="3571875"/>
            <a:ext cx="571500" cy="73025"/>
            <a:chOff x="4357686" y="3571876"/>
            <a:chExt cx="571504" cy="73026"/>
          </a:xfrm>
        </p:grpSpPr>
        <p:cxnSp>
          <p:nvCxnSpPr>
            <p:cNvPr id="24589" name="Straight Arrow Connector 7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4590" name="Straight Arrow Connector 8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24585" name="Group 6"/>
          <p:cNvGrpSpPr>
            <a:grpSpLocks/>
          </p:cNvGrpSpPr>
          <p:nvPr/>
        </p:nvGrpSpPr>
        <p:grpSpPr bwMode="auto">
          <a:xfrm>
            <a:off x="1928813" y="3857625"/>
            <a:ext cx="571500" cy="73025"/>
            <a:chOff x="4357686" y="3571876"/>
            <a:chExt cx="571504" cy="73026"/>
          </a:xfrm>
        </p:grpSpPr>
        <p:cxnSp>
          <p:nvCxnSpPr>
            <p:cNvPr id="24587" name="Straight Arrow Connector 7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4588" name="Straight Arrow Connector 8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24586" name="TextBox 19"/>
          <p:cNvSpPr txBox="1">
            <a:spLocks noChangeArrowheads="1"/>
          </p:cNvSpPr>
          <p:nvPr/>
        </p:nvSpPr>
        <p:spPr bwMode="auto">
          <a:xfrm>
            <a:off x="1071563" y="4714875"/>
            <a:ext cx="7286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Se </a:t>
            </a:r>
            <a:r>
              <a:rPr lang="pt-PT" i="1"/>
              <a:t>K</a:t>
            </a:r>
            <a:r>
              <a:rPr lang="pt-PT" i="1" baseline="-25000"/>
              <a:t>a1</a:t>
            </a:r>
            <a:r>
              <a:rPr lang="pt-PT" baseline="-25000"/>
              <a:t> </a:t>
            </a:r>
            <a:r>
              <a:rPr lang="pt-PT"/>
              <a:t>&gt;&gt; </a:t>
            </a:r>
            <a:r>
              <a:rPr lang="pt-PT" i="1"/>
              <a:t>K</a:t>
            </a:r>
            <a:r>
              <a:rPr lang="pt-PT" i="1" baseline="-25000"/>
              <a:t>a2</a:t>
            </a:r>
            <a:r>
              <a:rPr lang="pt-PT"/>
              <a:t>, pode considerar-se apenas o primeiro equilíbrio!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Hidrólise salina</a:t>
            </a:r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785813" y="1857375"/>
            <a:ext cx="8001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O termo hidrólise salina (ou </a:t>
            </a:r>
            <a:r>
              <a:rPr lang="pt-PT" u="sng"/>
              <a:t>hidrólise</a:t>
            </a:r>
            <a:r>
              <a:rPr lang="pt-PT"/>
              <a:t>) descreve a reacção de um anião ou catião de um sal, ou de ambos, com a água. Esta reacção pode afectar o pH!</a:t>
            </a: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857250" y="2928938"/>
            <a:ext cx="7715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/>
              <a:t>NaNO</a:t>
            </a:r>
            <a:r>
              <a:rPr lang="pt-PT" baseline="-25000"/>
              <a:t>3</a:t>
            </a:r>
            <a:r>
              <a:rPr lang="pt-PT"/>
              <a:t>(aq) </a:t>
            </a:r>
            <a:r>
              <a:rPr lang="pt-PT">
                <a:sym typeface="Wingdings" pitchFamily="2" charset="2"/>
              </a:rPr>
              <a:t> Na</a:t>
            </a:r>
            <a:r>
              <a:rPr lang="pt-PT" baseline="30000">
                <a:sym typeface="Wingdings" pitchFamily="2" charset="2"/>
              </a:rPr>
              <a:t>+</a:t>
            </a:r>
            <a:r>
              <a:rPr lang="pt-PT">
                <a:sym typeface="Wingdings" pitchFamily="2" charset="2"/>
              </a:rPr>
              <a:t>(aq) + NO</a:t>
            </a:r>
            <a:r>
              <a:rPr lang="pt-PT" baseline="-25000">
                <a:sym typeface="Wingdings" pitchFamily="2" charset="2"/>
              </a:rPr>
              <a:t>3</a:t>
            </a:r>
            <a:r>
              <a:rPr lang="pt-PT" baseline="30000">
                <a:sym typeface="Wingdings" pitchFamily="2" charset="2"/>
              </a:rPr>
              <a:t>-</a:t>
            </a:r>
            <a:r>
              <a:rPr lang="pt-PT">
                <a:sym typeface="Wingdings" pitchFamily="2" charset="2"/>
              </a:rPr>
              <a:t>(aq)</a:t>
            </a:r>
            <a:endParaRPr lang="pt-PT"/>
          </a:p>
        </p:txBody>
      </p:sp>
      <p:sp>
        <p:nvSpPr>
          <p:cNvPr id="25605" name="TextBox 4"/>
          <p:cNvSpPr txBox="1">
            <a:spLocks noChangeArrowheads="1"/>
          </p:cNvSpPr>
          <p:nvPr/>
        </p:nvSpPr>
        <p:spPr bwMode="auto">
          <a:xfrm>
            <a:off x="571473" y="3857625"/>
            <a:ext cx="800102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dirty="0"/>
              <a:t>O ião NO</a:t>
            </a:r>
            <a:r>
              <a:rPr lang="pt-PT" baseline="-25000" dirty="0"/>
              <a:t>3</a:t>
            </a:r>
            <a:r>
              <a:rPr lang="pt-PT" baseline="30000" dirty="0"/>
              <a:t>-</a:t>
            </a:r>
            <a:r>
              <a:rPr lang="pt-PT" dirty="0"/>
              <a:t> provêm de um ácido forte (HNO</a:t>
            </a:r>
            <a:r>
              <a:rPr lang="pt-PT" baseline="-25000" dirty="0"/>
              <a:t>3</a:t>
            </a:r>
            <a:r>
              <a:rPr lang="pt-PT" dirty="0"/>
              <a:t>) e não tem afinidade com o ião  H</a:t>
            </a:r>
            <a:r>
              <a:rPr lang="pt-PT" baseline="30000" dirty="0"/>
              <a:t>+</a:t>
            </a:r>
            <a:r>
              <a:rPr lang="pt-PT" dirty="0"/>
              <a:t>, logo não reage. O Na</a:t>
            </a:r>
            <a:r>
              <a:rPr lang="pt-PT" baseline="30000" dirty="0"/>
              <a:t>+</a:t>
            </a:r>
            <a:r>
              <a:rPr lang="pt-PT" dirty="0"/>
              <a:t> provêm de uma base forte e também não reage. A solução aquosa de nitrato de sódio é neutra.</a:t>
            </a:r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571473" y="5286375"/>
            <a:ext cx="800102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2400" dirty="0"/>
              <a:t>Geralmente, as soluções aquosas de metais alcalinos ou </a:t>
            </a:r>
            <a:r>
              <a:rPr lang="pt-PT" sz="2400" dirty="0" err="1"/>
              <a:t>alcalino-terrosos</a:t>
            </a:r>
            <a:r>
              <a:rPr lang="pt-PT" sz="2400" dirty="0"/>
              <a:t> são neutras!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Propriedades ácido-base dos sais</a:t>
            </a:r>
          </a:p>
        </p:txBody>
      </p:sp>
      <p:sp>
        <p:nvSpPr>
          <p:cNvPr id="8198" name="TextBox 2"/>
          <p:cNvSpPr txBox="1">
            <a:spLocks noChangeArrowheads="1"/>
          </p:cNvSpPr>
          <p:nvPr/>
        </p:nvSpPr>
        <p:spPr bwMode="auto">
          <a:xfrm>
            <a:off x="857250" y="1714500"/>
            <a:ext cx="76438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Soluções básicas:  CH</a:t>
            </a:r>
            <a:r>
              <a:rPr lang="pt-PT" baseline="-25000"/>
              <a:t>3</a:t>
            </a:r>
            <a:r>
              <a:rPr lang="pt-PT"/>
              <a:t>COONa(aq) </a:t>
            </a:r>
            <a:r>
              <a:rPr lang="pt-PT">
                <a:sym typeface="Wingdings" pitchFamily="2" charset="2"/>
              </a:rPr>
              <a:t> CH</a:t>
            </a:r>
            <a:r>
              <a:rPr lang="pt-PT" baseline="-25000">
                <a:sym typeface="Wingdings" pitchFamily="2" charset="2"/>
              </a:rPr>
              <a:t>3</a:t>
            </a:r>
            <a:r>
              <a:rPr lang="pt-PT">
                <a:sym typeface="Wingdings" pitchFamily="2" charset="2"/>
              </a:rPr>
              <a:t>COO</a:t>
            </a:r>
            <a:r>
              <a:rPr lang="pt-PT" baseline="30000">
                <a:sym typeface="Wingdings" pitchFamily="2" charset="2"/>
              </a:rPr>
              <a:t>-</a:t>
            </a:r>
            <a:r>
              <a:rPr lang="pt-PT">
                <a:sym typeface="Wingdings" pitchFamily="2" charset="2"/>
              </a:rPr>
              <a:t>(aq) + Na</a:t>
            </a:r>
            <a:r>
              <a:rPr lang="pt-PT" baseline="30000">
                <a:sym typeface="Wingdings" pitchFamily="2" charset="2"/>
              </a:rPr>
              <a:t>+</a:t>
            </a:r>
            <a:r>
              <a:rPr lang="pt-PT">
                <a:sym typeface="Wingdings" pitchFamily="2" charset="2"/>
              </a:rPr>
              <a:t>(aq)</a:t>
            </a:r>
            <a:endParaRPr lang="pt-PT"/>
          </a:p>
        </p:txBody>
      </p:sp>
      <p:sp>
        <p:nvSpPr>
          <p:cNvPr id="8199" name="TextBox 3"/>
          <p:cNvSpPr txBox="1">
            <a:spLocks noChangeArrowheads="1"/>
          </p:cNvSpPr>
          <p:nvPr/>
        </p:nvSpPr>
        <p:spPr bwMode="auto">
          <a:xfrm>
            <a:off x="928688" y="2214563"/>
            <a:ext cx="7715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O ião acetato é a base conjugada de um ácido fraco, logo:</a:t>
            </a:r>
          </a:p>
        </p:txBody>
      </p:sp>
      <p:sp>
        <p:nvSpPr>
          <p:cNvPr id="8200" name="TextBox 4"/>
          <p:cNvSpPr txBox="1">
            <a:spLocks noChangeArrowheads="1"/>
          </p:cNvSpPr>
          <p:nvPr/>
        </p:nvSpPr>
        <p:spPr bwMode="auto">
          <a:xfrm>
            <a:off x="928688" y="2643188"/>
            <a:ext cx="7572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/>
              <a:t>CH</a:t>
            </a:r>
            <a:r>
              <a:rPr lang="pt-PT" baseline="-25000"/>
              <a:t>3</a:t>
            </a:r>
            <a:r>
              <a:rPr lang="pt-PT"/>
              <a:t>COO</a:t>
            </a:r>
            <a:r>
              <a:rPr lang="pt-PT" baseline="30000"/>
              <a:t>-</a:t>
            </a:r>
            <a:r>
              <a:rPr lang="pt-PT"/>
              <a:t>(aq) + H</a:t>
            </a:r>
            <a:r>
              <a:rPr lang="pt-PT" baseline="-25000"/>
              <a:t>2</a:t>
            </a:r>
            <a:r>
              <a:rPr lang="pt-PT"/>
              <a:t>O(l)             CH</a:t>
            </a:r>
            <a:r>
              <a:rPr lang="pt-PT" baseline="-25000"/>
              <a:t>3</a:t>
            </a:r>
            <a:r>
              <a:rPr lang="pt-PT"/>
              <a:t>COOH(aq) + OH</a:t>
            </a:r>
            <a:r>
              <a:rPr lang="pt-PT" baseline="30000"/>
              <a:t>-</a:t>
            </a:r>
            <a:r>
              <a:rPr lang="pt-PT"/>
              <a:t>(aq)</a:t>
            </a:r>
          </a:p>
        </p:txBody>
      </p:sp>
      <p:grpSp>
        <p:nvGrpSpPr>
          <p:cNvPr id="8201" name="Group 6"/>
          <p:cNvGrpSpPr>
            <a:grpSpLocks/>
          </p:cNvGrpSpPr>
          <p:nvPr/>
        </p:nvGrpSpPr>
        <p:grpSpPr bwMode="auto">
          <a:xfrm>
            <a:off x="4357688" y="2786063"/>
            <a:ext cx="571500" cy="73025"/>
            <a:chOff x="4357686" y="3571876"/>
            <a:chExt cx="571504" cy="73026"/>
          </a:xfrm>
        </p:grpSpPr>
        <p:cxnSp>
          <p:nvCxnSpPr>
            <p:cNvPr id="8203" name="Straight Arrow Connector 7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8204" name="Straight Arrow Connector 8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2143125" y="3214688"/>
          <a:ext cx="4545013" cy="928687"/>
        </p:xfrm>
        <a:graphic>
          <a:graphicData uri="http://schemas.openxmlformats.org/presentationml/2006/ole">
            <p:oleObj spid="_x0000_s8194" name="Equação" r:id="rId3" imgW="2361960" imgH="482400" progId="Equation.3">
              <p:embed/>
            </p:oleObj>
          </a:graphicData>
        </a:graphic>
      </p:graphicFrame>
      <p:sp>
        <p:nvSpPr>
          <p:cNvPr id="8202" name="TextBox 9"/>
          <p:cNvSpPr txBox="1">
            <a:spLocks noChangeArrowheads="1"/>
          </p:cNvSpPr>
          <p:nvPr/>
        </p:nvSpPr>
        <p:spPr bwMode="auto">
          <a:xfrm>
            <a:off x="1071563" y="4357688"/>
            <a:ext cx="7429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Calcular o pH de uma solução 0.15 M de acetato de sódio.</a:t>
            </a:r>
          </a:p>
        </p:txBody>
      </p:sp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1285875" y="5000625"/>
          <a:ext cx="2428875" cy="1323975"/>
        </p:xfrm>
        <a:graphic>
          <a:graphicData uri="http://schemas.openxmlformats.org/presentationml/2006/ole">
            <p:oleObj spid="_x0000_s8195" name="Equação" r:id="rId4" imgW="1295280" imgH="1143000" progId="Equation.3">
              <p:embed/>
            </p:oleObj>
          </a:graphicData>
        </a:graphic>
      </p:graphicFrame>
      <p:graphicFrame>
        <p:nvGraphicFramePr>
          <p:cNvPr id="8196" name="Object 5"/>
          <p:cNvGraphicFramePr>
            <a:graphicFrameLocks noChangeAspect="1"/>
          </p:cNvGraphicFramePr>
          <p:nvPr/>
        </p:nvGraphicFramePr>
        <p:xfrm>
          <a:off x="4143375" y="5143500"/>
          <a:ext cx="2786063" cy="1071563"/>
        </p:xfrm>
        <a:graphic>
          <a:graphicData uri="http://schemas.openxmlformats.org/presentationml/2006/ole">
            <p:oleObj spid="_x0000_s8196" name="Equação" r:id="rId5" imgW="1295280" imgH="711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Soluções ácidas (produzidas por sais)</a:t>
            </a:r>
          </a:p>
        </p:txBody>
      </p:sp>
      <p:sp>
        <p:nvSpPr>
          <p:cNvPr id="9220" name="TextBox 3"/>
          <p:cNvSpPr txBox="1">
            <a:spLocks noChangeArrowheads="1"/>
          </p:cNvSpPr>
          <p:nvPr/>
        </p:nvSpPr>
        <p:spPr bwMode="auto">
          <a:xfrm>
            <a:off x="857250" y="1857375"/>
            <a:ext cx="73580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/>
              <a:t>NH</a:t>
            </a:r>
            <a:r>
              <a:rPr lang="pt-PT" baseline="-25000"/>
              <a:t>4</a:t>
            </a:r>
            <a:r>
              <a:rPr lang="pt-PT"/>
              <a:t>Cl(aq) </a:t>
            </a:r>
            <a:r>
              <a:rPr lang="pt-PT">
                <a:sym typeface="Wingdings" pitchFamily="2" charset="2"/>
              </a:rPr>
              <a:t> NH</a:t>
            </a:r>
            <a:r>
              <a:rPr lang="pt-PT" baseline="-25000">
                <a:sym typeface="Wingdings" pitchFamily="2" charset="2"/>
              </a:rPr>
              <a:t>4</a:t>
            </a:r>
            <a:r>
              <a:rPr lang="pt-PT" baseline="30000">
                <a:sym typeface="Wingdings" pitchFamily="2" charset="2"/>
              </a:rPr>
              <a:t>+</a:t>
            </a:r>
            <a:r>
              <a:rPr lang="pt-PT">
                <a:sym typeface="Wingdings" pitchFamily="2" charset="2"/>
              </a:rPr>
              <a:t>(aq) + Cl</a:t>
            </a:r>
            <a:r>
              <a:rPr lang="pt-PT" baseline="30000">
                <a:sym typeface="Wingdings" pitchFamily="2" charset="2"/>
              </a:rPr>
              <a:t>-</a:t>
            </a:r>
            <a:r>
              <a:rPr lang="pt-PT">
                <a:sym typeface="Wingdings" pitchFamily="2" charset="2"/>
              </a:rPr>
              <a:t>(aq)</a:t>
            </a:r>
            <a:endParaRPr lang="pt-PT"/>
          </a:p>
        </p:txBody>
      </p:sp>
      <p:sp>
        <p:nvSpPr>
          <p:cNvPr id="9221" name="TextBox 4"/>
          <p:cNvSpPr txBox="1">
            <a:spLocks noChangeArrowheads="1"/>
          </p:cNvSpPr>
          <p:nvPr/>
        </p:nvSpPr>
        <p:spPr bwMode="auto">
          <a:xfrm>
            <a:off x="928688" y="2500313"/>
            <a:ext cx="76438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O ião cloreto não hidrolisa, mas o ião NH</a:t>
            </a:r>
            <a:r>
              <a:rPr lang="pt-PT" baseline="-25000"/>
              <a:t>4</a:t>
            </a:r>
            <a:r>
              <a:rPr lang="pt-PT" baseline="30000"/>
              <a:t>+</a:t>
            </a:r>
            <a:r>
              <a:rPr lang="pt-PT"/>
              <a:t> é um ácido conjugado de uma base fraca, logo:</a:t>
            </a:r>
          </a:p>
        </p:txBody>
      </p:sp>
      <p:sp>
        <p:nvSpPr>
          <p:cNvPr id="9222" name="TextBox 5"/>
          <p:cNvSpPr txBox="1">
            <a:spLocks noChangeArrowheads="1"/>
          </p:cNvSpPr>
          <p:nvPr/>
        </p:nvSpPr>
        <p:spPr bwMode="auto">
          <a:xfrm>
            <a:off x="1000125" y="3571875"/>
            <a:ext cx="7429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/>
              <a:t>NH</a:t>
            </a:r>
            <a:r>
              <a:rPr lang="pt-PT" baseline="-25000"/>
              <a:t>4</a:t>
            </a:r>
            <a:r>
              <a:rPr lang="pt-PT" baseline="30000"/>
              <a:t>+</a:t>
            </a:r>
            <a:r>
              <a:rPr lang="pt-PT"/>
              <a:t>(aq) + H</a:t>
            </a:r>
            <a:r>
              <a:rPr lang="pt-PT" baseline="-25000"/>
              <a:t>2</a:t>
            </a:r>
            <a:r>
              <a:rPr lang="pt-PT"/>
              <a:t>O(l)            NH</a:t>
            </a:r>
            <a:r>
              <a:rPr lang="pt-PT" baseline="-25000"/>
              <a:t>3</a:t>
            </a:r>
            <a:r>
              <a:rPr lang="pt-PT"/>
              <a:t>(aq) + H</a:t>
            </a:r>
            <a:r>
              <a:rPr lang="pt-PT" baseline="-25000"/>
              <a:t>3</a:t>
            </a:r>
            <a:r>
              <a:rPr lang="pt-PT"/>
              <a:t>O</a:t>
            </a:r>
            <a:r>
              <a:rPr lang="pt-PT" baseline="30000"/>
              <a:t>+</a:t>
            </a:r>
            <a:r>
              <a:rPr lang="pt-PT"/>
              <a:t>(aq) </a:t>
            </a:r>
          </a:p>
        </p:txBody>
      </p:sp>
      <p:grpSp>
        <p:nvGrpSpPr>
          <p:cNvPr id="9223" name="Group 6"/>
          <p:cNvGrpSpPr>
            <a:grpSpLocks/>
          </p:cNvGrpSpPr>
          <p:nvPr/>
        </p:nvGrpSpPr>
        <p:grpSpPr bwMode="auto">
          <a:xfrm>
            <a:off x="4357688" y="3714750"/>
            <a:ext cx="571500" cy="73025"/>
            <a:chOff x="4357686" y="3571876"/>
            <a:chExt cx="571504" cy="73026"/>
          </a:xfrm>
        </p:grpSpPr>
        <p:cxnSp>
          <p:nvCxnSpPr>
            <p:cNvPr id="9225" name="Straight Arrow Connector 7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9226" name="Straight Arrow Connector 8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3000375" y="4214813"/>
          <a:ext cx="3536950" cy="785812"/>
        </p:xfrm>
        <a:graphic>
          <a:graphicData uri="http://schemas.openxmlformats.org/presentationml/2006/ole">
            <p:oleObj spid="_x0000_s9218" name="Equação" r:id="rId3" imgW="2057400" imgH="457200" progId="Equation.3">
              <p:embed/>
            </p:oleObj>
          </a:graphicData>
        </a:graphic>
      </p:graphicFrame>
      <p:sp>
        <p:nvSpPr>
          <p:cNvPr id="9224" name="TextBox 11"/>
          <p:cNvSpPr txBox="1">
            <a:spLocks noChangeArrowheads="1"/>
          </p:cNvSpPr>
          <p:nvPr/>
        </p:nvSpPr>
        <p:spPr bwMode="auto">
          <a:xfrm>
            <a:off x="1071563" y="5143500"/>
            <a:ext cx="7072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Dá origem a uma solução ácida!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2800" smtClean="0">
                <a:latin typeface="Arial" charset="0"/>
              </a:rPr>
              <a:t>Propriedades ácido-base dos sais (resumo)</a:t>
            </a:r>
          </a:p>
        </p:txBody>
      </p:sp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785813" y="1643063"/>
            <a:ext cx="7715250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Tipo		Exemplos         Iões que hidrolisam	         pH da solução</a:t>
            </a:r>
            <a:br>
              <a:rPr lang="pt-PT"/>
            </a:br>
            <a:r>
              <a:rPr lang="pt-PT"/>
              <a:t>catião de base	NaCl	           nenhum		         </a:t>
            </a:r>
            <a:r>
              <a:rPr lang="pt-PT">
                <a:sym typeface="Symbol" pitchFamily="18" charset="2"/>
              </a:rPr>
              <a:t> 7</a:t>
            </a:r>
            <a:r>
              <a:rPr lang="pt-PT"/>
              <a:t>	</a:t>
            </a:r>
            <a:br>
              <a:rPr lang="pt-PT"/>
            </a:br>
            <a:r>
              <a:rPr lang="pt-PT"/>
              <a:t>forte e anião de	KNO</a:t>
            </a:r>
            <a:r>
              <a:rPr lang="pt-PT" baseline="-25000"/>
              <a:t>3</a:t>
            </a:r>
            <a:r>
              <a:rPr lang="pt-PT"/>
              <a:t/>
            </a:r>
            <a:br>
              <a:rPr lang="pt-PT"/>
            </a:br>
            <a:r>
              <a:rPr lang="pt-PT"/>
              <a:t>acido forte	etc..</a:t>
            </a:r>
            <a:br>
              <a:rPr lang="pt-PT"/>
            </a:br>
            <a:r>
              <a:rPr lang="pt-PT"/>
              <a:t>Catião de base	CH</a:t>
            </a:r>
            <a:r>
              <a:rPr lang="pt-PT" baseline="-25000"/>
              <a:t>3</a:t>
            </a:r>
            <a:r>
              <a:rPr lang="pt-PT"/>
              <a:t>COONa     anião		         &gt; 7 (básico)</a:t>
            </a:r>
            <a:br>
              <a:rPr lang="pt-PT"/>
            </a:br>
            <a:r>
              <a:rPr lang="pt-PT"/>
              <a:t>forte e anião de	KNO</a:t>
            </a:r>
            <a:r>
              <a:rPr lang="pt-PT" baseline="-25000"/>
              <a:t>2</a:t>
            </a:r>
            <a:r>
              <a:rPr lang="pt-PT"/>
              <a:t/>
            </a:r>
            <a:br>
              <a:rPr lang="pt-PT"/>
            </a:br>
            <a:r>
              <a:rPr lang="pt-PT"/>
              <a:t>ácido fraco	etc.</a:t>
            </a:r>
            <a:br>
              <a:rPr lang="pt-PT"/>
            </a:br>
            <a:r>
              <a:rPr lang="pt-PT"/>
              <a:t>catião de base 	NH</a:t>
            </a:r>
            <a:r>
              <a:rPr lang="pt-PT" baseline="-25000"/>
              <a:t>4</a:t>
            </a:r>
            <a:r>
              <a:rPr lang="pt-PT"/>
              <a:t>Cl	            catião		         &lt; 7 (ácido)</a:t>
            </a:r>
            <a:br>
              <a:rPr lang="pt-PT"/>
            </a:br>
            <a:r>
              <a:rPr lang="pt-PT"/>
              <a:t>fraca e anião de	NH</a:t>
            </a:r>
            <a:r>
              <a:rPr lang="pt-PT" baseline="-25000"/>
              <a:t>4</a:t>
            </a:r>
            <a:r>
              <a:rPr lang="pt-PT"/>
              <a:t>NO</a:t>
            </a:r>
            <a:r>
              <a:rPr lang="pt-PT" baseline="-25000"/>
              <a:t>3</a:t>
            </a:r>
            <a:r>
              <a:rPr lang="pt-PT"/>
              <a:t/>
            </a:r>
            <a:br>
              <a:rPr lang="pt-PT"/>
            </a:br>
            <a:r>
              <a:rPr lang="pt-PT"/>
              <a:t>ácido forte</a:t>
            </a:r>
            <a:br>
              <a:rPr lang="pt-PT"/>
            </a:br>
            <a:r>
              <a:rPr lang="pt-PT"/>
              <a:t>catião de base	NH</a:t>
            </a:r>
            <a:r>
              <a:rPr lang="pt-PT" baseline="-25000"/>
              <a:t>4</a:t>
            </a:r>
            <a:r>
              <a:rPr lang="pt-PT"/>
              <a:t>NO</a:t>
            </a:r>
            <a:r>
              <a:rPr lang="pt-PT" baseline="-25000"/>
              <a:t>2</a:t>
            </a:r>
            <a:r>
              <a:rPr lang="pt-PT"/>
              <a:t>           anião e catião	         &lt; 7 se K</a:t>
            </a:r>
            <a:r>
              <a:rPr lang="pt-PT" baseline="-25000"/>
              <a:t>b </a:t>
            </a:r>
            <a:r>
              <a:rPr lang="pt-PT"/>
              <a:t>&lt; </a:t>
            </a:r>
            <a:r>
              <a:rPr lang="pt-PT" i="1"/>
              <a:t>K</a:t>
            </a:r>
            <a:r>
              <a:rPr lang="pt-PT" i="1" baseline="-25000"/>
              <a:t>a</a:t>
            </a:r>
            <a:r>
              <a:rPr lang="pt-PT" i="1"/>
              <a:t/>
            </a:r>
            <a:br>
              <a:rPr lang="pt-PT" i="1"/>
            </a:br>
            <a:r>
              <a:rPr lang="pt-PT"/>
              <a:t>fraca e anião de	NH</a:t>
            </a:r>
            <a:r>
              <a:rPr lang="pt-PT" baseline="-25000"/>
              <a:t>4</a:t>
            </a:r>
            <a:r>
              <a:rPr lang="pt-PT"/>
              <a:t>CN				         ~ 7 se </a:t>
            </a:r>
            <a:r>
              <a:rPr lang="pt-PT" i="1"/>
              <a:t>K</a:t>
            </a:r>
            <a:r>
              <a:rPr lang="pt-PT" i="1" baseline="-25000"/>
              <a:t>b</a:t>
            </a:r>
            <a:r>
              <a:rPr lang="pt-PT" i="1"/>
              <a:t> </a:t>
            </a:r>
            <a:r>
              <a:rPr lang="pt-PT">
                <a:sym typeface="Symbol" pitchFamily="18" charset="2"/>
              </a:rPr>
              <a:t> </a:t>
            </a:r>
            <a:r>
              <a:rPr lang="pt-PT" i="1">
                <a:sym typeface="Symbol" pitchFamily="18" charset="2"/>
              </a:rPr>
              <a:t>K</a:t>
            </a:r>
            <a:r>
              <a:rPr lang="pt-PT" i="1" baseline="-25000">
                <a:sym typeface="Symbol" pitchFamily="18" charset="2"/>
              </a:rPr>
              <a:t>a</a:t>
            </a:r>
            <a:r>
              <a:rPr lang="pt-PT" i="1"/>
              <a:t/>
            </a:r>
            <a:br>
              <a:rPr lang="pt-PT" i="1"/>
            </a:br>
            <a:r>
              <a:rPr lang="pt-PT"/>
              <a:t>ácido fraco					         &gt; 7 se </a:t>
            </a:r>
            <a:r>
              <a:rPr lang="pt-PT" i="1"/>
              <a:t>K</a:t>
            </a:r>
            <a:r>
              <a:rPr lang="pt-PT" i="1" baseline="-25000"/>
              <a:t>b</a:t>
            </a:r>
            <a:r>
              <a:rPr lang="pt-PT" baseline="-25000"/>
              <a:t> </a:t>
            </a:r>
            <a:r>
              <a:rPr lang="pt-PT"/>
              <a:t>&gt; </a:t>
            </a:r>
            <a:r>
              <a:rPr lang="pt-PT" i="1"/>
              <a:t>K</a:t>
            </a:r>
            <a:r>
              <a:rPr lang="pt-PT" i="1" baseline="-25000"/>
              <a:t>a</a:t>
            </a:r>
            <a:br>
              <a:rPr lang="pt-PT" i="1" baseline="-25000"/>
            </a:br>
            <a:r>
              <a:rPr lang="pt-PT"/>
              <a:t>Catião pequeno 	AlCl</a:t>
            </a:r>
            <a:r>
              <a:rPr lang="pt-PT" baseline="-25000"/>
              <a:t>3</a:t>
            </a:r>
            <a:r>
              <a:rPr lang="pt-PT"/>
              <a:t/>
            </a:r>
            <a:br>
              <a:rPr lang="pt-PT"/>
            </a:br>
            <a:r>
              <a:rPr lang="pt-PT"/>
              <a:t>fortemente	Fe(NO</a:t>
            </a:r>
            <a:r>
              <a:rPr lang="pt-PT" baseline="-25000"/>
              <a:t>3</a:t>
            </a:r>
            <a:r>
              <a:rPr lang="pt-PT"/>
              <a:t>)</a:t>
            </a:r>
            <a:r>
              <a:rPr lang="pt-PT" baseline="-25000"/>
              <a:t>3</a:t>
            </a:r>
            <a:r>
              <a:rPr lang="pt-PT"/>
              <a:t>         catião hidratado	          &lt; 7</a:t>
            </a:r>
            <a:br>
              <a:rPr lang="pt-PT"/>
            </a:br>
            <a:r>
              <a:rPr lang="pt-PT"/>
              <a:t>carregado</a:t>
            </a:r>
            <a:endParaRPr lang="pt-PT" i="1" baseline="-25000"/>
          </a:p>
          <a:p>
            <a:endParaRPr lang="pt-PT"/>
          </a:p>
        </p:txBody>
      </p:sp>
      <p:cxnSp>
        <p:nvCxnSpPr>
          <p:cNvPr id="26628" name="Straight Connector 5"/>
          <p:cNvCxnSpPr>
            <a:cxnSpLocks noChangeShapeType="1"/>
          </p:cNvCxnSpPr>
          <p:nvPr/>
        </p:nvCxnSpPr>
        <p:spPr bwMode="auto">
          <a:xfrm>
            <a:off x="785813" y="1643063"/>
            <a:ext cx="7786687" cy="1587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29" name="Straight Connector 6"/>
          <p:cNvCxnSpPr>
            <a:cxnSpLocks noChangeShapeType="1"/>
          </p:cNvCxnSpPr>
          <p:nvPr/>
        </p:nvCxnSpPr>
        <p:spPr bwMode="auto">
          <a:xfrm>
            <a:off x="785813" y="2000250"/>
            <a:ext cx="7786687" cy="158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30" name="Straight Connector 8"/>
          <p:cNvCxnSpPr>
            <a:cxnSpLocks noChangeShapeType="1"/>
          </p:cNvCxnSpPr>
          <p:nvPr/>
        </p:nvCxnSpPr>
        <p:spPr bwMode="auto">
          <a:xfrm flipV="1">
            <a:off x="857250" y="2857500"/>
            <a:ext cx="7643813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31" name="Straight Connector 13"/>
          <p:cNvCxnSpPr>
            <a:cxnSpLocks noChangeShapeType="1"/>
          </p:cNvCxnSpPr>
          <p:nvPr/>
        </p:nvCxnSpPr>
        <p:spPr bwMode="auto">
          <a:xfrm rot="10800000" flipH="1">
            <a:off x="785813" y="3857625"/>
            <a:ext cx="771525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32" name="Straight Connector 16"/>
          <p:cNvCxnSpPr>
            <a:cxnSpLocks noChangeShapeType="1"/>
          </p:cNvCxnSpPr>
          <p:nvPr/>
        </p:nvCxnSpPr>
        <p:spPr bwMode="auto">
          <a:xfrm flipV="1">
            <a:off x="857250" y="4714875"/>
            <a:ext cx="7643813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33" name="Straight Connector 18"/>
          <p:cNvCxnSpPr>
            <a:cxnSpLocks noChangeShapeType="1"/>
          </p:cNvCxnSpPr>
          <p:nvPr/>
        </p:nvCxnSpPr>
        <p:spPr bwMode="auto">
          <a:xfrm>
            <a:off x="857250" y="5643563"/>
            <a:ext cx="7643813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34" name="Straight Connector 20"/>
          <p:cNvCxnSpPr>
            <a:cxnSpLocks noChangeShapeType="1"/>
          </p:cNvCxnSpPr>
          <p:nvPr/>
        </p:nvCxnSpPr>
        <p:spPr bwMode="auto">
          <a:xfrm flipV="1">
            <a:off x="785813" y="6500813"/>
            <a:ext cx="7715250" cy="71437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7772400" cy="5334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Efeito do ião comum </a:t>
            </a:r>
          </a:p>
        </p:txBody>
      </p:sp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857250" y="1928813"/>
            <a:ext cx="7858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A presença de um ião comum elimina a ionização de um ácido fraco ou de uma base fraca.</a:t>
            </a:r>
          </a:p>
        </p:txBody>
      </p:sp>
      <p:sp>
        <p:nvSpPr>
          <p:cNvPr id="27652" name="TextBox 3"/>
          <p:cNvSpPr txBox="1">
            <a:spLocks noChangeArrowheads="1"/>
          </p:cNvSpPr>
          <p:nvPr/>
        </p:nvSpPr>
        <p:spPr bwMode="auto">
          <a:xfrm>
            <a:off x="785813" y="2571750"/>
            <a:ext cx="7858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/>
              <a:t>CH</a:t>
            </a:r>
            <a:r>
              <a:rPr lang="pt-PT" baseline="-25000"/>
              <a:t>3</a:t>
            </a:r>
            <a:r>
              <a:rPr lang="pt-PT"/>
              <a:t>COONa(s) </a:t>
            </a:r>
            <a:r>
              <a:rPr lang="pt-PT">
                <a:sym typeface="Wingdings" pitchFamily="2" charset="2"/>
              </a:rPr>
              <a:t> CH</a:t>
            </a:r>
            <a:r>
              <a:rPr lang="pt-PT" baseline="-25000">
                <a:sym typeface="Wingdings" pitchFamily="2" charset="2"/>
              </a:rPr>
              <a:t>3</a:t>
            </a:r>
            <a:r>
              <a:rPr lang="pt-PT">
                <a:sym typeface="Wingdings" pitchFamily="2" charset="2"/>
              </a:rPr>
              <a:t>COO</a:t>
            </a:r>
            <a:r>
              <a:rPr lang="pt-PT" baseline="30000">
                <a:sym typeface="Wingdings" pitchFamily="2" charset="2"/>
              </a:rPr>
              <a:t>-</a:t>
            </a:r>
            <a:r>
              <a:rPr lang="pt-PT">
                <a:sym typeface="Wingdings" pitchFamily="2" charset="2"/>
              </a:rPr>
              <a:t>(aq) + Na</a:t>
            </a:r>
            <a:r>
              <a:rPr lang="pt-PT" baseline="30000">
                <a:sym typeface="Wingdings" pitchFamily="2" charset="2"/>
              </a:rPr>
              <a:t>+</a:t>
            </a:r>
            <a:r>
              <a:rPr lang="pt-PT">
                <a:sym typeface="Wingdings" pitchFamily="2" charset="2"/>
              </a:rPr>
              <a:t> (aq)</a:t>
            </a:r>
          </a:p>
          <a:p>
            <a:pPr algn="ctr"/>
            <a:r>
              <a:rPr lang="pt-PT">
                <a:sym typeface="Wingdings" pitchFamily="2" charset="2"/>
              </a:rPr>
              <a:t>CH</a:t>
            </a:r>
            <a:r>
              <a:rPr lang="pt-PT" baseline="-25000">
                <a:sym typeface="Wingdings" pitchFamily="2" charset="2"/>
              </a:rPr>
              <a:t>3</a:t>
            </a:r>
            <a:r>
              <a:rPr lang="pt-PT">
                <a:sym typeface="Wingdings" pitchFamily="2" charset="2"/>
              </a:rPr>
              <a:t>COOH(aq)                CH</a:t>
            </a:r>
            <a:r>
              <a:rPr lang="pt-PT" baseline="-25000">
                <a:sym typeface="Wingdings" pitchFamily="2" charset="2"/>
              </a:rPr>
              <a:t>3</a:t>
            </a:r>
            <a:r>
              <a:rPr lang="pt-PT">
                <a:sym typeface="Wingdings" pitchFamily="2" charset="2"/>
              </a:rPr>
              <a:t>COO</a:t>
            </a:r>
            <a:r>
              <a:rPr lang="pt-PT" baseline="30000">
                <a:sym typeface="Wingdings" pitchFamily="2" charset="2"/>
              </a:rPr>
              <a:t>-</a:t>
            </a:r>
            <a:r>
              <a:rPr lang="pt-PT">
                <a:sym typeface="Wingdings" pitchFamily="2" charset="2"/>
              </a:rPr>
              <a:t>(aq) + H</a:t>
            </a:r>
            <a:r>
              <a:rPr lang="pt-PT" baseline="30000">
                <a:sym typeface="Wingdings" pitchFamily="2" charset="2"/>
              </a:rPr>
              <a:t>+</a:t>
            </a:r>
            <a:r>
              <a:rPr lang="pt-PT">
                <a:sym typeface="Wingdings" pitchFamily="2" charset="2"/>
              </a:rPr>
              <a:t> (aq)</a:t>
            </a:r>
            <a:endParaRPr lang="pt-PT"/>
          </a:p>
        </p:txBody>
      </p:sp>
      <p:grpSp>
        <p:nvGrpSpPr>
          <p:cNvPr id="27653" name="Group 4"/>
          <p:cNvGrpSpPr>
            <a:grpSpLocks/>
          </p:cNvGrpSpPr>
          <p:nvPr/>
        </p:nvGrpSpPr>
        <p:grpSpPr bwMode="auto">
          <a:xfrm>
            <a:off x="3929063" y="3071813"/>
            <a:ext cx="571500" cy="73025"/>
            <a:chOff x="4357686" y="3571876"/>
            <a:chExt cx="571504" cy="73026"/>
          </a:xfrm>
        </p:grpSpPr>
        <p:cxnSp>
          <p:nvCxnSpPr>
            <p:cNvPr id="27657" name="Straight Arrow Connector 5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7658" name="Straight Arrow Connector 6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27654" name="Freeform 8"/>
          <p:cNvSpPr>
            <a:spLocks noChangeArrowheads="1"/>
          </p:cNvSpPr>
          <p:nvPr/>
        </p:nvSpPr>
        <p:spPr bwMode="auto">
          <a:xfrm>
            <a:off x="5434013" y="3238500"/>
            <a:ext cx="1081087" cy="574675"/>
          </a:xfrm>
          <a:custGeom>
            <a:avLst/>
            <a:gdLst>
              <a:gd name="T0" fmla="*/ 1081672 w 1080892"/>
              <a:gd name="T1" fmla="*/ 370291 h 573901"/>
              <a:gd name="T2" fmla="*/ 1043544 w 1080892"/>
              <a:gd name="T3" fmla="*/ 421365 h 573901"/>
              <a:gd name="T4" fmla="*/ 929160 w 1080892"/>
              <a:gd name="T5" fmla="*/ 523514 h 573901"/>
              <a:gd name="T6" fmla="*/ 891034 w 1080892"/>
              <a:gd name="T7" fmla="*/ 536282 h 573901"/>
              <a:gd name="T8" fmla="*/ 636852 w 1080892"/>
              <a:gd name="T9" fmla="*/ 549054 h 573901"/>
              <a:gd name="T10" fmla="*/ 458924 w 1080892"/>
              <a:gd name="T11" fmla="*/ 536282 h 573901"/>
              <a:gd name="T12" fmla="*/ 382668 w 1080892"/>
              <a:gd name="T13" fmla="*/ 485209 h 573901"/>
              <a:gd name="T14" fmla="*/ 344540 w 1080892"/>
              <a:gd name="T15" fmla="*/ 459671 h 573901"/>
              <a:gd name="T16" fmla="*/ 230156 w 1080892"/>
              <a:gd name="T17" fmla="*/ 357522 h 573901"/>
              <a:gd name="T18" fmla="*/ 179320 w 1080892"/>
              <a:gd name="T19" fmla="*/ 280910 h 573901"/>
              <a:gd name="T20" fmla="*/ 52228 w 1080892"/>
              <a:gd name="T21" fmla="*/ 191530 h 573901"/>
              <a:gd name="T22" fmla="*/ 26812 w 1080892"/>
              <a:gd name="T23" fmla="*/ 114918 h 573901"/>
              <a:gd name="T24" fmla="*/ 1392 w 1080892"/>
              <a:gd name="T25" fmla="*/ 25536 h 573901"/>
              <a:gd name="T26" fmla="*/ 1392 w 1080892"/>
              <a:gd name="T27" fmla="*/ 0 h 57390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080892"/>
              <a:gd name="T43" fmla="*/ 0 h 573901"/>
              <a:gd name="T44" fmla="*/ 1080892 w 1080892"/>
              <a:gd name="T45" fmla="*/ 573901 h 57390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080892" h="573901">
                <a:moveTo>
                  <a:pt x="1080892" y="368300"/>
                </a:moveTo>
                <a:cubicBezTo>
                  <a:pt x="1068192" y="385233"/>
                  <a:pt x="1056952" y="403367"/>
                  <a:pt x="1042792" y="419100"/>
                </a:cubicBezTo>
                <a:cubicBezTo>
                  <a:pt x="1015253" y="449699"/>
                  <a:pt x="971217" y="499337"/>
                  <a:pt x="928492" y="520700"/>
                </a:cubicBezTo>
                <a:cubicBezTo>
                  <a:pt x="916518" y="526687"/>
                  <a:pt x="903729" y="532240"/>
                  <a:pt x="890392" y="533400"/>
                </a:cubicBezTo>
                <a:cubicBezTo>
                  <a:pt x="805938" y="540744"/>
                  <a:pt x="721059" y="541867"/>
                  <a:pt x="636392" y="546100"/>
                </a:cubicBezTo>
                <a:cubicBezTo>
                  <a:pt x="564172" y="570173"/>
                  <a:pt x="573345" y="573901"/>
                  <a:pt x="458592" y="533400"/>
                </a:cubicBezTo>
                <a:cubicBezTo>
                  <a:pt x="429805" y="523240"/>
                  <a:pt x="407792" y="499533"/>
                  <a:pt x="382392" y="482600"/>
                </a:cubicBezTo>
                <a:lnTo>
                  <a:pt x="344292" y="457200"/>
                </a:lnTo>
                <a:cubicBezTo>
                  <a:pt x="298483" y="426661"/>
                  <a:pt x="264789" y="407796"/>
                  <a:pt x="229992" y="355600"/>
                </a:cubicBezTo>
                <a:cubicBezTo>
                  <a:pt x="213059" y="330200"/>
                  <a:pt x="204592" y="296333"/>
                  <a:pt x="179192" y="279400"/>
                </a:cubicBezTo>
                <a:cubicBezTo>
                  <a:pt x="85380" y="216859"/>
                  <a:pt x="127414" y="246916"/>
                  <a:pt x="52192" y="190500"/>
                </a:cubicBezTo>
                <a:lnTo>
                  <a:pt x="26792" y="114300"/>
                </a:lnTo>
                <a:cubicBezTo>
                  <a:pt x="16726" y="84103"/>
                  <a:pt x="6708" y="57294"/>
                  <a:pt x="1392" y="25400"/>
                </a:cubicBezTo>
                <a:cubicBezTo>
                  <a:pt x="0" y="17049"/>
                  <a:pt x="1392" y="8467"/>
                  <a:pt x="1392" y="0"/>
                </a:cubicBezTo>
              </a:path>
            </a:pathLst>
          </a:cu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7655" name="TextBox 9"/>
          <p:cNvSpPr txBox="1">
            <a:spLocks noChangeArrowheads="1"/>
          </p:cNvSpPr>
          <p:nvPr/>
        </p:nvSpPr>
        <p:spPr bwMode="auto">
          <a:xfrm>
            <a:off x="6643688" y="3500438"/>
            <a:ext cx="20716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/>
              <a:t>Lei de Le Chatelier!</a:t>
            </a:r>
          </a:p>
        </p:txBody>
      </p:sp>
      <p:sp>
        <p:nvSpPr>
          <p:cNvPr id="27656" name="TextBox 10"/>
          <p:cNvSpPr txBox="1">
            <a:spLocks noChangeArrowheads="1"/>
          </p:cNvSpPr>
          <p:nvPr/>
        </p:nvSpPr>
        <p:spPr bwMode="auto">
          <a:xfrm>
            <a:off x="1071563" y="4143375"/>
            <a:ext cx="5357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Uma solução contendo CH</a:t>
            </a:r>
            <a:r>
              <a:rPr lang="pt-PT" baseline="-25000"/>
              <a:t>3</a:t>
            </a:r>
            <a:r>
              <a:rPr lang="pt-PT"/>
              <a:t>COOH e CH</a:t>
            </a:r>
            <a:r>
              <a:rPr lang="pt-PT" baseline="-25000"/>
              <a:t>3</a:t>
            </a:r>
            <a:r>
              <a:rPr lang="pt-PT"/>
              <a:t>COONa será menos ácida que uma solução contendo apenas CH</a:t>
            </a:r>
            <a:r>
              <a:rPr lang="pt-PT" baseline="-25000"/>
              <a:t>3</a:t>
            </a:r>
            <a:r>
              <a:rPr lang="pt-PT"/>
              <a:t>COOH na mesma concentração!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Equação de Henderson-Hasselbalch</a:t>
            </a:r>
          </a:p>
        </p:txBody>
      </p:sp>
      <p:sp>
        <p:nvSpPr>
          <p:cNvPr id="10245" name="TextBox 2"/>
          <p:cNvSpPr txBox="1">
            <a:spLocks noChangeArrowheads="1"/>
          </p:cNvSpPr>
          <p:nvPr/>
        </p:nvSpPr>
        <p:spPr bwMode="auto">
          <a:xfrm>
            <a:off x="642938" y="1857375"/>
            <a:ext cx="79295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Consideremos um ácido fraco: HA(aq)             H+(aq) + A-(aq)</a:t>
            </a:r>
          </a:p>
        </p:txBody>
      </p:sp>
      <p:grpSp>
        <p:nvGrpSpPr>
          <p:cNvPr id="10246" name="Group 3"/>
          <p:cNvGrpSpPr>
            <a:grpSpLocks/>
          </p:cNvGrpSpPr>
          <p:nvPr/>
        </p:nvGrpSpPr>
        <p:grpSpPr bwMode="auto">
          <a:xfrm>
            <a:off x="4786313" y="2071688"/>
            <a:ext cx="571500" cy="73025"/>
            <a:chOff x="4357686" y="3571876"/>
            <a:chExt cx="571504" cy="73026"/>
          </a:xfrm>
        </p:grpSpPr>
        <p:cxnSp>
          <p:nvCxnSpPr>
            <p:cNvPr id="10247" name="Straight Arrow Connector 4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0248" name="Straight Arrow Connector 5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2500313" y="2500313"/>
          <a:ext cx="3368675" cy="1831975"/>
        </p:xfrm>
        <a:graphic>
          <a:graphicData uri="http://schemas.openxmlformats.org/presentationml/2006/ole">
            <p:oleObj spid="_x0000_s10242" name="Equação" r:id="rId3" imgW="2450880" imgH="1333440" progId="Equation.3">
              <p:embed/>
            </p:oleObj>
          </a:graphicData>
        </a:graphic>
      </p:graphicFrame>
      <p:graphicFrame>
        <p:nvGraphicFramePr>
          <p:cNvPr id="10243" name="Object 4"/>
          <p:cNvGraphicFramePr>
            <a:graphicFrameLocks noChangeAspect="1"/>
          </p:cNvGraphicFramePr>
          <p:nvPr/>
        </p:nvGraphicFramePr>
        <p:xfrm>
          <a:off x="2000250" y="4572000"/>
          <a:ext cx="5041900" cy="1214438"/>
        </p:xfrm>
        <a:graphic>
          <a:graphicData uri="http://schemas.openxmlformats.org/presentationml/2006/ole">
            <p:oleObj spid="_x0000_s10243" name="Equação" r:id="rId4" imgW="173988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Aplicação da equação</a:t>
            </a:r>
          </a:p>
        </p:txBody>
      </p:sp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857250" y="1928813"/>
            <a:ext cx="75723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Geralmente são conhecidas as concentrações iniciais do ácido fraco e do sal. Desde que sejam elevadas ( &gt; 0.1 M) podemos usar as concentrações iniciais como concentrações de equilíbrio.</a:t>
            </a:r>
          </a:p>
          <a:p>
            <a:endParaRPr lang="pt-PT"/>
          </a:p>
        </p:txBody>
      </p:sp>
      <p:sp>
        <p:nvSpPr>
          <p:cNvPr id="11269" name="TextBox 5"/>
          <p:cNvSpPr txBox="1">
            <a:spLocks noChangeArrowheads="1"/>
          </p:cNvSpPr>
          <p:nvPr/>
        </p:nvSpPr>
        <p:spPr bwMode="auto">
          <a:xfrm>
            <a:off x="928688" y="3071813"/>
            <a:ext cx="7643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Qual é o pH de uma solução 0.3 M de HCOOH e 0.52 M em HCOOK?</a:t>
            </a: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2928938" y="3571875"/>
          <a:ext cx="3071812" cy="2032000"/>
        </p:xfrm>
        <a:graphic>
          <a:graphicData uri="http://schemas.openxmlformats.org/presentationml/2006/ole">
            <p:oleObj spid="_x0000_s11266" name="Equação" r:id="rId3" imgW="1688760" imgH="1117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Soluções tampão</a:t>
            </a:r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785813" y="1714500"/>
            <a:ext cx="7929562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/>
              <a:t>Uma solução tampão é uma solução de um ácido ou base fraca, de um seu sal, com ambos os componentes presentes. </a:t>
            </a:r>
            <a:r>
              <a:rPr lang="pt-PT"/>
              <a:t>Tem a capacidade de resistir a variações no pH resultantes da adição de pequenas quantidades de ácidos ou bases. São muito importantes em sistemas químicos e biológicos!</a:t>
            </a:r>
            <a:endParaRPr lang="pt-PT" sz="2400"/>
          </a:p>
        </p:txBody>
      </p:sp>
      <p:pic>
        <p:nvPicPr>
          <p:cNvPr id="28676" name="Picture 4" descr="http://www.medicao.com/buffer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571875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6" descr="http://www.ucs.br/ccet/defq/naeq/material_didatico/textos_interativos_34/hemoglobi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3" y="3500438"/>
            <a:ext cx="28575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Cálculos envolvidos</a:t>
            </a:r>
          </a:p>
        </p:txBody>
      </p:sp>
      <p:sp>
        <p:nvSpPr>
          <p:cNvPr id="12292" name="TextBox 3"/>
          <p:cNvSpPr txBox="1">
            <a:spLocks noChangeArrowheads="1"/>
          </p:cNvSpPr>
          <p:nvPr/>
        </p:nvSpPr>
        <p:spPr bwMode="auto">
          <a:xfrm>
            <a:off x="714375" y="1714500"/>
            <a:ext cx="80724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Calcular o pH de um sistema tampão NH</a:t>
            </a:r>
            <a:r>
              <a:rPr lang="pt-PT" baseline="-25000"/>
              <a:t>3</a:t>
            </a:r>
            <a:r>
              <a:rPr lang="pt-PT"/>
              <a:t>(0.3M)/NH</a:t>
            </a:r>
            <a:r>
              <a:rPr lang="pt-PT" baseline="-25000"/>
              <a:t>4</a:t>
            </a:r>
            <a:r>
              <a:rPr lang="pt-PT"/>
              <a:t>Cl(0.36M).</a:t>
            </a:r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2571750" y="2286000"/>
          <a:ext cx="3714750" cy="2779713"/>
        </p:xfrm>
        <a:graphic>
          <a:graphicData uri="http://schemas.openxmlformats.org/presentationml/2006/ole">
            <p:oleObj spid="_x0000_s12290" name="Equação" r:id="rId3" imgW="1765080" imgH="1320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Curvas de distribuição</a:t>
            </a:r>
          </a:p>
        </p:txBody>
      </p:sp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785813" y="1714500"/>
            <a:ext cx="7643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A relação entre o pH e a quantidade de ácido ou base conjugada presentes percebe-se melhor estudando a curva de distribuição, que mostra a fracção de espécies presentes em função do pH.</a:t>
            </a:r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4572000" y="4143375"/>
            <a:ext cx="39290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800"/>
              <a:t>Gama Tampão:  pH = pKa ± 1.00</a:t>
            </a:r>
          </a:p>
        </p:txBody>
      </p:sp>
      <p:pic>
        <p:nvPicPr>
          <p:cNvPr id="29701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313" y="2786063"/>
            <a:ext cx="3425825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Titulações ácido-base</a:t>
            </a: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3" y="2857500"/>
            <a:ext cx="369093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313" y="2428875"/>
            <a:ext cx="2000250" cy="309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TextBox 4"/>
          <p:cNvSpPr txBox="1">
            <a:spLocks noChangeArrowheads="1"/>
          </p:cNvSpPr>
          <p:nvPr/>
        </p:nvSpPr>
        <p:spPr bwMode="auto">
          <a:xfrm>
            <a:off x="4214813" y="1928813"/>
            <a:ext cx="42862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/>
              <a:t>Como varia o pH durante uma titulação?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Titulação ácido fraco/base forte</a:t>
            </a:r>
          </a:p>
        </p:txBody>
      </p:sp>
      <p:pic>
        <p:nvPicPr>
          <p:cNvPr id="31747" name="Picture 4" descr="http://www.chemicool.com/img1/graphics/titration-strong-weak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38" y="2000250"/>
            <a:ext cx="5286375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TextBox 3"/>
          <p:cNvSpPr txBox="1">
            <a:spLocks noChangeArrowheads="1"/>
          </p:cNvSpPr>
          <p:nvPr/>
        </p:nvSpPr>
        <p:spPr bwMode="auto">
          <a:xfrm>
            <a:off x="1643063" y="5786438"/>
            <a:ext cx="6072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No ponto de equivalência pH &gt; 7.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Indicadores</a:t>
            </a: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88" y="2786063"/>
            <a:ext cx="22860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88" y="4286250"/>
            <a:ext cx="2214562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Box 4"/>
          <p:cNvSpPr txBox="1">
            <a:spLocks noChangeArrowheads="1"/>
          </p:cNvSpPr>
          <p:nvPr/>
        </p:nvSpPr>
        <p:spPr bwMode="auto">
          <a:xfrm>
            <a:off x="1143000" y="1857375"/>
            <a:ext cx="72866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O ponto de equivalência de uma titulação ácido-base é muitas vezes assinalado pela mudança da cor de um </a:t>
            </a:r>
            <a:r>
              <a:rPr lang="pt-PT">
                <a:solidFill>
                  <a:srgbClr val="FF0000"/>
                </a:solidFill>
              </a:rPr>
              <a:t>indicador ácido-base</a:t>
            </a:r>
          </a:p>
        </p:txBody>
      </p:sp>
      <p:sp>
        <p:nvSpPr>
          <p:cNvPr id="13319" name="TextBox 5"/>
          <p:cNvSpPr txBox="1">
            <a:spLocks noChangeArrowheads="1"/>
          </p:cNvSpPr>
          <p:nvPr/>
        </p:nvSpPr>
        <p:spPr bwMode="auto">
          <a:xfrm>
            <a:off x="3714750" y="3000375"/>
            <a:ext cx="42148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HIn             H</a:t>
            </a:r>
            <a:r>
              <a:rPr lang="pt-PT" baseline="30000"/>
              <a:t>+</a:t>
            </a:r>
            <a:r>
              <a:rPr lang="pt-PT"/>
              <a:t> + In</a:t>
            </a:r>
            <a:r>
              <a:rPr lang="pt-PT" baseline="30000"/>
              <a:t>-</a:t>
            </a:r>
          </a:p>
        </p:txBody>
      </p:sp>
      <p:grpSp>
        <p:nvGrpSpPr>
          <p:cNvPr id="13320" name="Group 3"/>
          <p:cNvGrpSpPr>
            <a:grpSpLocks/>
          </p:cNvGrpSpPr>
          <p:nvPr/>
        </p:nvGrpSpPr>
        <p:grpSpPr bwMode="auto">
          <a:xfrm>
            <a:off x="4286250" y="3143250"/>
            <a:ext cx="571500" cy="73025"/>
            <a:chOff x="4357686" y="3571876"/>
            <a:chExt cx="571504" cy="73026"/>
          </a:xfrm>
        </p:grpSpPr>
        <p:cxnSp>
          <p:nvCxnSpPr>
            <p:cNvPr id="13321" name="Straight Arrow Connector 4"/>
            <p:cNvCxnSpPr>
              <a:cxnSpLocks noChangeShapeType="1"/>
            </p:cNvCxnSpPr>
            <p:nvPr/>
          </p:nvCxnSpPr>
          <p:spPr bwMode="auto">
            <a:xfrm>
              <a:off x="4357686" y="3571876"/>
              <a:ext cx="571504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3322" name="Straight Arrow Connector 5"/>
            <p:cNvCxnSpPr>
              <a:cxnSpLocks noChangeShapeType="1"/>
            </p:cNvCxnSpPr>
            <p:nvPr/>
          </p:nvCxnSpPr>
          <p:spPr bwMode="auto">
            <a:xfrm rot="10800000">
              <a:off x="4357686" y="3643314"/>
              <a:ext cx="500066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aphicFrame>
        <p:nvGraphicFramePr>
          <p:cNvPr id="13314" name="Object 5"/>
          <p:cNvGraphicFramePr>
            <a:graphicFrameLocks noChangeAspect="1"/>
          </p:cNvGraphicFramePr>
          <p:nvPr/>
        </p:nvGraphicFramePr>
        <p:xfrm>
          <a:off x="3714750" y="3714750"/>
          <a:ext cx="4184650" cy="2220913"/>
        </p:xfrm>
        <a:graphic>
          <a:graphicData uri="http://schemas.openxmlformats.org/presentationml/2006/ole">
            <p:oleObj spid="_x0000_s13314" name="Equação" r:id="rId5" imgW="2082600" imgH="11048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685800"/>
            <a:ext cx="7772400" cy="609600"/>
          </a:xfrm>
        </p:spPr>
        <p:txBody>
          <a:bodyPr/>
          <a:lstStyle/>
          <a:p>
            <a:r>
              <a:rPr lang="pt-PT" sz="3200" smtClean="0">
                <a:latin typeface="Arial" charset="0"/>
              </a:rPr>
              <a:t>Recomendações Finais </a:t>
            </a:r>
          </a:p>
        </p:txBody>
      </p:sp>
      <p:sp>
        <p:nvSpPr>
          <p:cNvPr id="32771" name="Text Box 4"/>
          <p:cNvSpPr txBox="1">
            <a:spLocks noChangeArrowheads="1"/>
          </p:cNvSpPr>
          <p:nvPr/>
        </p:nvSpPr>
        <p:spPr bwMode="auto">
          <a:xfrm>
            <a:off x="714348" y="1643063"/>
            <a:ext cx="7981977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dirty="0"/>
              <a:t>Utilizem estes “slides” em conjuntos com as vossa notas da lição!</a:t>
            </a:r>
          </a:p>
          <a:p>
            <a:pPr>
              <a:spcBef>
                <a:spcPct val="50000"/>
              </a:spcBef>
            </a:pPr>
            <a:r>
              <a:rPr lang="pt-PT" sz="2400" dirty="0"/>
              <a:t>Complementem o vosso estudo com a leitura dos Capítulos 14 e 15 do </a:t>
            </a:r>
            <a:r>
              <a:rPr lang="pt-PT" sz="2400" dirty="0" err="1"/>
              <a:t>Chang</a:t>
            </a:r>
            <a:r>
              <a:rPr lang="pt-PT" sz="2400" dirty="0"/>
              <a:t> (</a:t>
            </a:r>
            <a:r>
              <a:rPr lang="pt-PT" sz="2400" dirty="0" err="1"/>
              <a:t>R.Chang</a:t>
            </a:r>
            <a:r>
              <a:rPr lang="pt-PT" sz="2400" dirty="0"/>
              <a:t>, Química, </a:t>
            </a:r>
            <a:r>
              <a:rPr lang="pt-PT" sz="2400" dirty="0" smtClean="0"/>
              <a:t>11ª </a:t>
            </a:r>
            <a:r>
              <a:rPr lang="pt-PT" sz="2400" dirty="0"/>
              <a:t>ed., </a:t>
            </a:r>
            <a:r>
              <a:rPr lang="pt-PT" sz="2400" dirty="0" err="1"/>
              <a:t>McGraw-Hill</a:t>
            </a:r>
            <a:r>
              <a:rPr lang="pt-PT" sz="2400" dirty="0"/>
              <a:t>, Lisboa, </a:t>
            </a:r>
            <a:r>
              <a:rPr lang="pt-PT" sz="2400" dirty="0" smtClean="0"/>
              <a:t>2013)</a:t>
            </a:r>
            <a:endParaRPr lang="pt-PT" sz="2400" dirty="0"/>
          </a:p>
          <a:p>
            <a:pPr>
              <a:spcBef>
                <a:spcPct val="50000"/>
              </a:spcBef>
            </a:pPr>
            <a:r>
              <a:rPr lang="pt-PT" sz="2400" dirty="0"/>
              <a:t>Resolvam os exercícios da 4ª série!</a:t>
            </a:r>
          </a:p>
          <a:p>
            <a:pPr>
              <a:spcBef>
                <a:spcPct val="50000"/>
              </a:spcBef>
            </a:pPr>
            <a:r>
              <a:rPr lang="pt-PT" sz="2400" dirty="0"/>
              <a:t>Boa semana!</a:t>
            </a:r>
          </a:p>
        </p:txBody>
      </p:sp>
      <p:pic>
        <p:nvPicPr>
          <p:cNvPr id="3277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8010" y="4214819"/>
            <a:ext cx="1978690" cy="1493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cont">
  <a:themeElements>
    <a:clrScheme name="Retrcon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Retrco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etrcon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rcon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rcon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rcon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rcon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rcon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rcon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C:\Programas\Microsoft Office\Modelos\Estruturas de Apresentação\RETRCONT.POT</Template>
  <TotalTime>2331</TotalTime>
  <Words>1216</Words>
  <Application>Microsoft Office PowerPoint</Application>
  <PresentationFormat>Apresentação no Ecrã (4:3)</PresentationFormat>
  <Paragraphs>130</Paragraphs>
  <Slides>30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2</vt:i4>
      </vt:variant>
      <vt:variant>
        <vt:lpstr>Títulos dos diapositivos</vt:lpstr>
      </vt:variant>
      <vt:variant>
        <vt:i4>30</vt:i4>
      </vt:variant>
    </vt:vector>
  </HeadingPairs>
  <TitlesOfParts>
    <vt:vector size="41" baseType="lpstr">
      <vt:lpstr>Times New Roman</vt:lpstr>
      <vt:lpstr>Arial</vt:lpstr>
      <vt:lpstr>Arial Black</vt:lpstr>
      <vt:lpstr>Tahoma</vt:lpstr>
      <vt:lpstr>Monotype Sorts</vt:lpstr>
      <vt:lpstr>Calibri</vt:lpstr>
      <vt:lpstr>Wingdings</vt:lpstr>
      <vt:lpstr>Symbol</vt:lpstr>
      <vt:lpstr>Retrcont</vt:lpstr>
      <vt:lpstr>Microsoft Equation 3.0</vt:lpstr>
      <vt:lpstr>Microsoft Equação 3.0</vt:lpstr>
      <vt:lpstr>Química Geral - 2018/2019 </vt:lpstr>
      <vt:lpstr>Equilíbrio Ácido-Base</vt:lpstr>
      <vt:lpstr>Ácidos e Bases de Arrhenius</vt:lpstr>
      <vt:lpstr>Diapositivo 4</vt:lpstr>
      <vt:lpstr>Pares ácido/base conjugados</vt:lpstr>
      <vt:lpstr>Força relativa de ácidos </vt:lpstr>
      <vt:lpstr>Ácidos fortes versus ácidos fracos</vt:lpstr>
      <vt:lpstr>Força relativa de bases </vt:lpstr>
      <vt:lpstr>Produto iónico da água</vt:lpstr>
      <vt:lpstr>Constantes de ionização a 25 ºC</vt:lpstr>
      <vt:lpstr>Conceito de pH</vt:lpstr>
      <vt:lpstr>Escala de pH</vt:lpstr>
      <vt:lpstr>pH de líquidos comuns</vt:lpstr>
      <vt:lpstr>Cálculos de equilíbrio </vt:lpstr>
      <vt:lpstr>Outro exemplo</vt:lpstr>
      <vt:lpstr>Ácidos dipróticos e polipróticos</vt:lpstr>
      <vt:lpstr>Hidrólise salina</vt:lpstr>
      <vt:lpstr>Propriedades ácido-base dos sais</vt:lpstr>
      <vt:lpstr>Soluções ácidas (produzidas por sais)</vt:lpstr>
      <vt:lpstr>Propriedades ácido-base dos sais (resumo)</vt:lpstr>
      <vt:lpstr>Efeito do ião comum </vt:lpstr>
      <vt:lpstr>Equação de Henderson-Hasselbalch</vt:lpstr>
      <vt:lpstr>Aplicação da equação</vt:lpstr>
      <vt:lpstr>Soluções tampão</vt:lpstr>
      <vt:lpstr>Cálculos envolvidos</vt:lpstr>
      <vt:lpstr>Curvas de distribuição</vt:lpstr>
      <vt:lpstr>Titulações ácido-base</vt:lpstr>
      <vt:lpstr>Titulação ácido fraco/base forte</vt:lpstr>
      <vt:lpstr>Indicadores</vt:lpstr>
      <vt:lpstr>Recomendações Finais </vt:lpstr>
    </vt:vector>
  </TitlesOfParts>
  <Company>IPT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Química Geral - 2008/2009</dc:title>
  <dc:creator>INSTITUTO POLITECNICO TOMAR</dc:creator>
  <cp:lastModifiedBy>Valentim</cp:lastModifiedBy>
  <cp:revision>115</cp:revision>
  <dcterms:created xsi:type="dcterms:W3CDTF">2008-09-23T08:31:51Z</dcterms:created>
  <dcterms:modified xsi:type="dcterms:W3CDTF">2019-10-08T08:55:52Z</dcterms:modified>
</cp:coreProperties>
</file>