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0693400" cy="7562850"/>
  <p:notesSz cx="10693400" cy="756285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400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que Pinho" userId="0e76a110-0176-4e46-8097-f736bd0d5850" providerId="ADAL" clId="{F14EDE57-2966-49BA-92A7-F74EED8B5DA2}"/>
    <pc:docChg chg="modSld">
      <pc:chgData name="Henrique Pinho" userId="0e76a110-0176-4e46-8097-f736bd0d5850" providerId="ADAL" clId="{F14EDE57-2966-49BA-92A7-F74EED8B5DA2}" dt="2022-10-18T13:41:53.389" v="57" actId="20577"/>
      <pc:docMkLst>
        <pc:docMk/>
      </pc:docMkLst>
      <pc:sldChg chg="modSp mod">
        <pc:chgData name="Henrique Pinho" userId="0e76a110-0176-4e46-8097-f736bd0d5850" providerId="ADAL" clId="{F14EDE57-2966-49BA-92A7-F74EED8B5DA2}" dt="2022-10-18T13:31:54.310" v="7" actId="20577"/>
        <pc:sldMkLst>
          <pc:docMk/>
          <pc:sldMk cId="0" sldId="257"/>
        </pc:sldMkLst>
        <pc:spChg chg="mod">
          <ac:chgData name="Henrique Pinho" userId="0e76a110-0176-4e46-8097-f736bd0d5850" providerId="ADAL" clId="{F14EDE57-2966-49BA-92A7-F74EED8B5DA2}" dt="2022-10-18T13:31:54.310" v="7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2:47.282" v="9" actId="20577"/>
        <pc:sldMkLst>
          <pc:docMk/>
          <pc:sldMk cId="0" sldId="259"/>
        </pc:sldMkLst>
        <pc:spChg chg="mod">
          <ac:chgData name="Henrique Pinho" userId="0e76a110-0176-4e46-8097-f736bd0d5850" providerId="ADAL" clId="{F14EDE57-2966-49BA-92A7-F74EED8B5DA2}" dt="2022-10-18T13:32:47.282" v="9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4:17.038" v="25" actId="20577"/>
        <pc:sldMkLst>
          <pc:docMk/>
          <pc:sldMk cId="0" sldId="263"/>
        </pc:sldMkLst>
        <pc:spChg chg="mod">
          <ac:chgData name="Henrique Pinho" userId="0e76a110-0176-4e46-8097-f736bd0d5850" providerId="ADAL" clId="{F14EDE57-2966-49BA-92A7-F74EED8B5DA2}" dt="2022-10-18T13:34:17.038" v="25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5:26.559" v="33" actId="20577"/>
        <pc:sldMkLst>
          <pc:docMk/>
          <pc:sldMk cId="0" sldId="266"/>
        </pc:sldMkLst>
        <pc:spChg chg="mod">
          <ac:chgData name="Henrique Pinho" userId="0e76a110-0176-4e46-8097-f736bd0d5850" providerId="ADAL" clId="{F14EDE57-2966-49BA-92A7-F74EED8B5DA2}" dt="2022-10-18T13:35:26.559" v="33" actId="20577"/>
          <ac:spMkLst>
            <pc:docMk/>
            <pc:sldMk cId="0" sldId="266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6:28.946" v="39" actId="20577"/>
        <pc:sldMkLst>
          <pc:docMk/>
          <pc:sldMk cId="0" sldId="268"/>
        </pc:sldMkLst>
        <pc:spChg chg="mod">
          <ac:chgData name="Henrique Pinho" userId="0e76a110-0176-4e46-8097-f736bd0d5850" providerId="ADAL" clId="{F14EDE57-2966-49BA-92A7-F74EED8B5DA2}" dt="2022-10-18T13:36:28.946" v="39" actId="20577"/>
          <ac:spMkLst>
            <pc:docMk/>
            <pc:sldMk cId="0" sldId="268"/>
            <ac:spMk id="11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8:14.820" v="43" actId="20577"/>
        <pc:sldMkLst>
          <pc:docMk/>
          <pc:sldMk cId="0" sldId="273"/>
        </pc:sldMkLst>
        <pc:spChg chg="mod">
          <ac:chgData name="Henrique Pinho" userId="0e76a110-0176-4e46-8097-f736bd0d5850" providerId="ADAL" clId="{F14EDE57-2966-49BA-92A7-F74EED8B5DA2}" dt="2022-10-18T13:38:14.820" v="43" actId="20577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40:12.900" v="45" actId="20577"/>
        <pc:sldMkLst>
          <pc:docMk/>
          <pc:sldMk cId="0" sldId="279"/>
        </pc:sldMkLst>
        <pc:spChg chg="mod">
          <ac:chgData name="Henrique Pinho" userId="0e76a110-0176-4e46-8097-f736bd0d5850" providerId="ADAL" clId="{F14EDE57-2966-49BA-92A7-F74EED8B5DA2}" dt="2022-10-18T13:40:12.900" v="45" actId="20577"/>
          <ac:spMkLst>
            <pc:docMk/>
            <pc:sldMk cId="0" sldId="279"/>
            <ac:spMk id="4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41:53.389" v="57" actId="20577"/>
        <pc:sldMkLst>
          <pc:docMk/>
          <pc:sldMk cId="0" sldId="283"/>
        </pc:sldMkLst>
        <pc:spChg chg="mod">
          <ac:chgData name="Henrique Pinho" userId="0e76a110-0176-4e46-8097-f736bd0d5850" providerId="ADAL" clId="{F14EDE57-2966-49BA-92A7-F74EED8B5DA2}" dt="2022-10-18T13:41:53.389" v="57" actId="20577"/>
          <ac:spMkLst>
            <pc:docMk/>
            <pc:sldMk cId="0" sldId="283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0:28.414" v="0" actId="20577"/>
        <pc:sldMkLst>
          <pc:docMk/>
          <pc:sldMk cId="0" sldId="284"/>
        </pc:sldMkLst>
        <pc:spChg chg="mod">
          <ac:chgData name="Henrique Pinho" userId="0e76a110-0176-4e46-8097-f736bd0d5850" providerId="ADAL" clId="{F14EDE57-2966-49BA-92A7-F74EED8B5DA2}" dt="2022-10-18T13:30:28.414" v="0" actId="20577"/>
          <ac:spMkLst>
            <pc:docMk/>
            <pc:sldMk cId="0" sldId="284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F14EDE57-2966-49BA-92A7-F74EED8B5DA2}" dt="2022-10-18T13:31:40.106" v="6" actId="20577"/>
        <pc:sldMkLst>
          <pc:docMk/>
          <pc:sldMk cId="0" sldId="286"/>
        </pc:sldMkLst>
        <pc:spChg chg="mod">
          <ac:chgData name="Henrique Pinho" userId="0e76a110-0176-4e46-8097-f736bd0d5850" providerId="ADAL" clId="{F14EDE57-2966-49BA-92A7-F74EED8B5DA2}" dt="2022-10-18T13:31:24.816" v="2" actId="20577"/>
          <ac:spMkLst>
            <pc:docMk/>
            <pc:sldMk cId="0" sldId="286"/>
            <ac:spMk id="6" creationId="{00000000-0000-0000-0000-000000000000}"/>
          </ac:spMkLst>
        </pc:spChg>
        <pc:spChg chg="mod">
          <ac:chgData name="Henrique Pinho" userId="0e76a110-0176-4e46-8097-f736bd0d5850" providerId="ADAL" clId="{F14EDE57-2966-49BA-92A7-F74EED8B5DA2}" dt="2022-10-18T13:31:40.106" v="6" actId="20577"/>
          <ac:spMkLst>
            <pc:docMk/>
            <pc:sldMk cId="0" sldId="286"/>
            <ac:spMk id="8" creationId="{00000000-0000-0000-0000-000000000000}"/>
          </ac:spMkLst>
        </pc:spChg>
        <pc:spChg chg="mod">
          <ac:chgData name="Henrique Pinho" userId="0e76a110-0176-4e46-8097-f736bd0d5850" providerId="ADAL" clId="{F14EDE57-2966-49BA-92A7-F74EED8B5DA2}" dt="2022-10-18T13:31:36.790" v="4" actId="20577"/>
          <ac:spMkLst>
            <pc:docMk/>
            <pc:sldMk cId="0" sldId="286"/>
            <ac:spMk id="12" creationId="{00000000-0000-0000-0000-000000000000}"/>
          </ac:spMkLst>
        </pc:spChg>
      </pc:sldChg>
    </pc:docChg>
  </pc:docChgLst>
  <pc:docChgLst>
    <pc:chgData name="Henrique Pinho" userId="0e76a110-0176-4e46-8097-f736bd0d5850" providerId="ADAL" clId="{CF7EDDF0-3F0D-44D1-9C7C-0ACF6C474F12}"/>
    <pc:docChg chg="modSld">
      <pc:chgData name="Henrique Pinho" userId="0e76a110-0176-4e46-8097-f736bd0d5850" providerId="ADAL" clId="{CF7EDDF0-3F0D-44D1-9C7C-0ACF6C474F12}" dt="2022-10-27T11:04:49.112" v="19" actId="20577"/>
      <pc:docMkLst>
        <pc:docMk/>
      </pc:docMkLst>
      <pc:sldChg chg="modSp mod">
        <pc:chgData name="Henrique Pinho" userId="0e76a110-0176-4e46-8097-f736bd0d5850" providerId="ADAL" clId="{CF7EDDF0-3F0D-44D1-9C7C-0ACF6C474F12}" dt="2022-10-27T11:04:49.112" v="19" actId="20577"/>
        <pc:sldMkLst>
          <pc:docMk/>
          <pc:sldMk cId="0" sldId="280"/>
        </pc:sldMkLst>
        <pc:spChg chg="mod">
          <ac:chgData name="Henrique Pinho" userId="0e76a110-0176-4e46-8097-f736bd0d5850" providerId="ADAL" clId="{CF7EDDF0-3F0D-44D1-9C7C-0ACF6C474F12}" dt="2022-10-27T11:04:49.112" v="19" actId="20577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Henrique Pinho" userId="0e76a110-0176-4e46-8097-f736bd0d5850" providerId="ADAL" clId="{CF7EDDF0-3F0D-44D1-9C7C-0ACF6C474F12}" dt="2022-10-27T09:46:02.840" v="18" actId="113"/>
        <pc:sldMkLst>
          <pc:docMk/>
          <pc:sldMk cId="0" sldId="284"/>
        </pc:sldMkLst>
        <pc:spChg chg="mod">
          <ac:chgData name="Henrique Pinho" userId="0e76a110-0176-4e46-8097-f736bd0d5850" providerId="ADAL" clId="{CF7EDDF0-3F0D-44D1-9C7C-0ACF6C474F12}" dt="2022-10-27T09:46:02.840" v="18" actId="113"/>
          <ac:spMkLst>
            <pc:docMk/>
            <pc:sldMk cId="0" sldId="284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97853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14325">
              <a:lnSpc>
                <a:spcPct val="100000"/>
              </a:lnSpc>
              <a:spcBef>
                <a:spcPts val="35"/>
              </a:spcBef>
            </a:pPr>
            <a:endParaRPr lang="pt-PT" sz="1200" b="1" spc="-15" dirty="0">
              <a:solidFill>
                <a:srgbClr val="548335"/>
              </a:solidFill>
              <a:latin typeface="Calibri"/>
              <a:cs typeface="Calibri"/>
            </a:endParaRPr>
          </a:p>
          <a:p>
            <a:pPr marL="12700" marR="314325">
              <a:lnSpc>
                <a:spcPct val="100000"/>
              </a:lnSpc>
              <a:spcBef>
                <a:spcPts val="35"/>
              </a:spcBef>
            </a:pPr>
            <a:r>
              <a:rPr sz="1200" b="1" spc="-15" dirty="0" err="1">
                <a:solidFill>
                  <a:srgbClr val="548335"/>
                </a:solidFill>
                <a:latin typeface="Calibri"/>
                <a:cs typeface="Calibri"/>
              </a:rPr>
              <a:t>F</a:t>
            </a:r>
            <a:r>
              <a:rPr sz="1200" b="1" dirty="0" err="1">
                <a:solidFill>
                  <a:srgbClr val="548335"/>
                </a:solidFill>
                <a:latin typeface="Calibri"/>
                <a:cs typeface="Calibri"/>
              </a:rPr>
              <a:t>o</a:t>
            </a:r>
            <a:r>
              <a:rPr sz="1200" b="1" spc="-15" dirty="0" err="1">
                <a:solidFill>
                  <a:srgbClr val="548335"/>
                </a:solidFill>
                <a:latin typeface="Calibri"/>
                <a:cs typeface="Calibri"/>
              </a:rPr>
              <a:t>t</a:t>
            </a:r>
            <a:r>
              <a:rPr sz="1200" b="1" dirty="0" err="1">
                <a:solidFill>
                  <a:srgbClr val="548335"/>
                </a:solidFill>
                <a:latin typeface="Calibri"/>
                <a:cs typeface="Calibri"/>
              </a:rPr>
              <a:t>o</a:t>
            </a:r>
            <a:r>
              <a:rPr sz="1200" b="1" spc="-5" dirty="0" err="1">
                <a:solidFill>
                  <a:srgbClr val="548335"/>
                </a:solidFill>
                <a:latin typeface="Calibri"/>
                <a:cs typeface="Calibri"/>
              </a:rPr>
              <a:t>g</a:t>
            </a:r>
            <a:r>
              <a:rPr sz="1200" b="1" spc="-30" dirty="0" err="1">
                <a:solidFill>
                  <a:srgbClr val="548335"/>
                </a:solidFill>
                <a:latin typeface="Calibri"/>
                <a:cs typeface="Calibri"/>
              </a:rPr>
              <a:t>r</a:t>
            </a:r>
            <a:r>
              <a:rPr sz="1200" b="1" spc="-5" dirty="0" err="1">
                <a:solidFill>
                  <a:srgbClr val="548335"/>
                </a:solidFill>
                <a:latin typeface="Calibri"/>
                <a:cs typeface="Calibri"/>
              </a:rPr>
              <a:t>a</a:t>
            </a:r>
            <a:r>
              <a:rPr sz="1200" b="1" spc="-10" dirty="0" err="1">
                <a:solidFill>
                  <a:srgbClr val="548335"/>
                </a:solidFill>
                <a:latin typeface="Calibri"/>
                <a:cs typeface="Calibri"/>
              </a:rPr>
              <a:t>f</a:t>
            </a:r>
            <a:r>
              <a:rPr sz="1200" b="1" spc="-5" dirty="0" err="1">
                <a:solidFill>
                  <a:srgbClr val="548335"/>
                </a:solidFill>
                <a:latin typeface="Calibri"/>
                <a:cs typeface="Calibri"/>
              </a:rPr>
              <a:t>i</a:t>
            </a:r>
            <a:r>
              <a:rPr sz="1200" b="1" dirty="0" err="1">
                <a:solidFill>
                  <a:srgbClr val="548335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548335"/>
                </a:solidFill>
                <a:latin typeface="Calibri"/>
                <a:cs typeface="Calibri"/>
              </a:rPr>
              <a:t>  </a:t>
            </a:r>
            <a:r>
              <a:rPr sz="1200" b="1" spc="-5" dirty="0">
                <a:solidFill>
                  <a:srgbClr val="548335"/>
                </a:solidFill>
                <a:latin typeface="Calibri"/>
                <a:cs typeface="Calibri"/>
              </a:rPr>
              <a:t>IPT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55900" y="3394710"/>
            <a:ext cx="6324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PT" sz="3200" b="1" spc="-15" dirty="0">
                <a:latin typeface="Calibri"/>
                <a:cs typeface="Calibri"/>
              </a:rPr>
              <a:t>Cap.2 - </a:t>
            </a:r>
            <a:r>
              <a:rPr sz="3200" b="1" spc="-15" dirty="0" err="1">
                <a:latin typeface="Calibri"/>
                <a:cs typeface="Calibri"/>
              </a:rPr>
              <a:t>Ligação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Química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4929" y="2654808"/>
            <a:ext cx="7274559" cy="313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Há </a:t>
            </a:r>
            <a:r>
              <a:rPr sz="1800" spc="-10" dirty="0">
                <a:latin typeface="Calibri"/>
                <a:cs typeface="Calibri"/>
              </a:rPr>
              <a:t>muito </a:t>
            </a:r>
            <a:r>
              <a:rPr sz="1800" spc="-5" dirty="0">
                <a:latin typeface="Calibri"/>
                <a:cs typeface="Calibri"/>
              </a:rPr>
              <a:t>tempo que os </a:t>
            </a:r>
            <a:r>
              <a:rPr sz="1800" spc="-10" dirty="0">
                <a:latin typeface="Calibri"/>
                <a:cs typeface="Calibri"/>
              </a:rPr>
              <a:t>cientistas </a:t>
            </a:r>
            <a:r>
              <a:rPr sz="1800" dirty="0">
                <a:latin typeface="Calibri"/>
                <a:cs typeface="Calibri"/>
              </a:rPr>
              <a:t>sabem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chave para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interpretação </a:t>
            </a:r>
            <a:r>
              <a:rPr sz="1800" spc="-5" dirty="0">
                <a:latin typeface="Calibri"/>
                <a:cs typeface="Calibri"/>
              </a:rPr>
              <a:t>das  propriedades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substância </a:t>
            </a:r>
            <a:r>
              <a:rPr sz="1800" spc="-5" dirty="0">
                <a:latin typeface="Calibri"/>
                <a:cs typeface="Calibri"/>
              </a:rPr>
              <a:t>química inclui o </a:t>
            </a:r>
            <a:r>
              <a:rPr sz="1800" spc="-10" dirty="0">
                <a:latin typeface="Calibri"/>
                <a:cs typeface="Calibri"/>
              </a:rPr>
              <a:t>reconhecimento </a:t>
            </a:r>
            <a:r>
              <a:rPr sz="1800" dirty="0">
                <a:latin typeface="Calibri"/>
                <a:cs typeface="Calibri"/>
              </a:rPr>
              <a:t>e a  </a:t>
            </a:r>
            <a:r>
              <a:rPr sz="1800" spc="-5" dirty="0">
                <a:latin typeface="Calibri"/>
                <a:cs typeface="Calibri"/>
              </a:rPr>
              <a:t>compreensão da sua </a:t>
            </a:r>
            <a:r>
              <a:rPr sz="1800" spc="-10" dirty="0">
                <a:latin typeface="Calibri"/>
                <a:cs typeface="Calibri"/>
              </a:rPr>
              <a:t>estrutura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 err="1">
                <a:latin typeface="Calibri"/>
                <a:cs typeface="Calibri"/>
              </a:rPr>
              <a:t>ligação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lang="pt-PT" sz="1800" spc="-1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79705" indent="-16700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b="1" spc="-10" dirty="0">
                <a:latin typeface="Calibri"/>
                <a:cs typeface="Calibri"/>
              </a:rPr>
              <a:t>estrutura </a:t>
            </a:r>
            <a:r>
              <a:rPr sz="1800" spc="-15" dirty="0">
                <a:latin typeface="Calibri"/>
                <a:cs typeface="Calibri"/>
              </a:rPr>
              <a:t>refere‐se </a:t>
            </a:r>
            <a:r>
              <a:rPr sz="1800" dirty="0">
                <a:latin typeface="Calibri"/>
                <a:cs typeface="Calibri"/>
              </a:rPr>
              <a:t>à </a:t>
            </a:r>
            <a:r>
              <a:rPr sz="1800" spc="-10" dirty="0">
                <a:latin typeface="Calibri"/>
                <a:cs typeface="Calibri"/>
              </a:rPr>
              <a:t>forma como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5" dirty="0">
                <a:latin typeface="Calibri"/>
                <a:cs typeface="Calibri"/>
              </a:rPr>
              <a:t>arranjam no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espaço.</a:t>
            </a:r>
            <a:endParaRPr sz="1800" dirty="0">
              <a:latin typeface="Calibri"/>
              <a:cs typeface="Calibri"/>
            </a:endParaRPr>
          </a:p>
          <a:p>
            <a:pPr marL="179705" indent="-16700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b="1" spc="-10" dirty="0">
                <a:latin typeface="Calibri"/>
                <a:cs typeface="Calibri"/>
              </a:rPr>
              <a:t>ligação </a:t>
            </a:r>
            <a:r>
              <a:rPr sz="1800" spc="-5" dirty="0">
                <a:latin typeface="Calibri"/>
                <a:cs typeface="Calibri"/>
              </a:rPr>
              <a:t>define as </a:t>
            </a:r>
            <a:r>
              <a:rPr sz="1800" spc="-15" dirty="0">
                <a:latin typeface="Calibri"/>
                <a:cs typeface="Calibri"/>
              </a:rPr>
              <a:t>forças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spc="-10" dirty="0">
                <a:latin typeface="Calibri"/>
                <a:cs typeface="Calibri"/>
              </a:rPr>
              <a:t>mantêm átomos </a:t>
            </a:r>
            <a:r>
              <a:rPr sz="1800" spc="-5" dirty="0">
                <a:latin typeface="Calibri"/>
                <a:cs typeface="Calibri"/>
              </a:rPr>
              <a:t>adjacentes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juntos.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 marR="2971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notação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estruturas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pontos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Lewis </a:t>
            </a:r>
            <a:r>
              <a:rPr sz="1800" spc="-5" dirty="0">
                <a:latin typeface="Calibri"/>
                <a:cs typeface="Calibri"/>
              </a:rPr>
              <a:t>ou </a:t>
            </a:r>
            <a:r>
              <a:rPr sz="1800" spc="-10" dirty="0">
                <a:latin typeface="Calibri"/>
                <a:cs typeface="Calibri"/>
              </a:rPr>
              <a:t>simplesmente,  </a:t>
            </a:r>
            <a:r>
              <a:rPr sz="1800" b="1" u="heavy" spc="-10" dirty="0">
                <a:latin typeface="Calibri"/>
                <a:cs typeface="Calibri"/>
              </a:rPr>
              <a:t>estruturas </a:t>
            </a:r>
            <a:r>
              <a:rPr sz="1800" b="1" u="heavy" spc="-5" dirty="0">
                <a:latin typeface="Calibri"/>
                <a:cs typeface="Calibri"/>
              </a:rPr>
              <a:t>de </a:t>
            </a:r>
            <a:r>
              <a:rPr sz="1800" b="1" u="heavy" spc="-10" dirty="0">
                <a:latin typeface="Calibri"/>
                <a:cs typeface="Calibri"/>
              </a:rPr>
              <a:t>Lewis</a:t>
            </a:r>
            <a:r>
              <a:rPr sz="1800" spc="-10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usam‐se </a:t>
            </a:r>
            <a:r>
              <a:rPr sz="1800" spc="-10" dirty="0">
                <a:latin typeface="Calibri"/>
                <a:cs typeface="Calibri"/>
              </a:rPr>
              <a:t>para descrever </a:t>
            </a:r>
            <a:r>
              <a:rPr sz="1800" spc="-5" dirty="0">
                <a:latin typeface="Calibri"/>
                <a:cs typeface="Calibri"/>
              </a:rPr>
              <a:t>moléculas </a:t>
            </a:r>
            <a:r>
              <a:rPr sz="1800" spc="-10" dirty="0">
                <a:latin typeface="Calibri"/>
                <a:cs typeface="Calibri"/>
              </a:rPr>
              <a:t>com </a:t>
            </a:r>
            <a:r>
              <a:rPr sz="1800" u="heavy" spc="-10" dirty="0">
                <a:latin typeface="Calibri"/>
                <a:cs typeface="Calibri"/>
              </a:rPr>
              <a:t>ligações  covalentes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500620" cy="46397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dirty="0" err="1">
                <a:latin typeface="Californian FB"/>
                <a:cs typeface="Californian FB"/>
              </a:rPr>
              <a:t>Formação</a:t>
            </a:r>
            <a:r>
              <a:rPr sz="2400" b="1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da Ligação</a:t>
            </a:r>
            <a:r>
              <a:rPr sz="2400" b="1" spc="-55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Química</a:t>
            </a:r>
            <a:endParaRPr sz="2400" dirty="0">
              <a:latin typeface="Californian FB"/>
              <a:cs typeface="Californian FB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131445" marR="5080">
              <a:lnSpc>
                <a:spcPct val="100000"/>
              </a:lnSpc>
              <a:spcBef>
                <a:spcPts val="1630"/>
              </a:spcBef>
            </a:pPr>
            <a:r>
              <a:rPr sz="1800" spc="-5" dirty="0">
                <a:latin typeface="Calibri"/>
                <a:cs typeface="Calibri"/>
              </a:rPr>
              <a:t>Quando uma </a:t>
            </a:r>
            <a:r>
              <a:rPr sz="1800" spc="-10" dirty="0">
                <a:latin typeface="Calibri"/>
                <a:cs typeface="Calibri"/>
              </a:rPr>
              <a:t>reacção </a:t>
            </a:r>
            <a:r>
              <a:rPr sz="1800" spc="-5" dirty="0">
                <a:latin typeface="Calibri"/>
                <a:cs typeface="Calibri"/>
              </a:rPr>
              <a:t>química </a:t>
            </a:r>
            <a:r>
              <a:rPr sz="1800" spc="-10" dirty="0">
                <a:latin typeface="Calibri"/>
                <a:cs typeface="Calibri"/>
              </a:rPr>
              <a:t>ocorre entre </a:t>
            </a:r>
            <a:r>
              <a:rPr sz="1800" spc="-5" dirty="0">
                <a:latin typeface="Calibri"/>
                <a:cs typeface="Calibri"/>
              </a:rPr>
              <a:t>dois </a:t>
            </a:r>
            <a:r>
              <a:rPr sz="1800" spc="-10" dirty="0">
                <a:latin typeface="Calibri"/>
                <a:cs typeface="Calibri"/>
              </a:rPr>
              <a:t>átomos,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respectivos 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 são </a:t>
            </a:r>
            <a:r>
              <a:rPr sz="1800" spc="-10" dirty="0">
                <a:latin typeface="Calibri"/>
                <a:cs typeface="Calibri"/>
              </a:rPr>
              <a:t>reorganizados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forma </a:t>
            </a:r>
            <a:r>
              <a:rPr sz="1800" spc="-5" dirty="0">
                <a:latin typeface="Calibri"/>
                <a:cs typeface="Calibri"/>
              </a:rPr>
              <a:t>que uma </a:t>
            </a:r>
            <a:r>
              <a:rPr sz="1800" spc="-20" dirty="0">
                <a:latin typeface="Calibri"/>
                <a:cs typeface="Calibri"/>
              </a:rPr>
              <a:t>força </a:t>
            </a:r>
            <a:r>
              <a:rPr sz="1800" spc="-10" dirty="0">
                <a:latin typeface="Calibri"/>
                <a:cs typeface="Calibri"/>
              </a:rPr>
              <a:t>atractiva  (ligação </a:t>
            </a:r>
            <a:r>
              <a:rPr sz="1800" spc="-5" dirty="0">
                <a:latin typeface="Calibri"/>
                <a:cs typeface="Calibri"/>
              </a:rPr>
              <a:t>química) </a:t>
            </a:r>
            <a:r>
              <a:rPr sz="1800" spc="-10" dirty="0">
                <a:latin typeface="Calibri"/>
                <a:cs typeface="Calibri"/>
              </a:rPr>
              <a:t>ocorra entre </a:t>
            </a:r>
            <a:r>
              <a:rPr sz="1800" spc="-5" dirty="0">
                <a:latin typeface="Calibri"/>
                <a:cs typeface="Calibri"/>
              </a:rPr>
              <a:t>eles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lhes permita </a:t>
            </a:r>
            <a:r>
              <a:rPr sz="1800" spc="-10" dirty="0">
                <a:latin typeface="Calibri"/>
                <a:cs typeface="Calibri"/>
              </a:rPr>
              <a:t>chegar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u="heavy" spc="-5" dirty="0">
                <a:latin typeface="Calibri"/>
                <a:cs typeface="Calibri"/>
              </a:rPr>
              <a:t>situação </a:t>
            </a:r>
            <a:r>
              <a:rPr sz="1800" u="heavy" dirty="0">
                <a:latin typeface="Calibri"/>
                <a:cs typeface="Calibri"/>
              </a:rPr>
              <a:t>de  menor </a:t>
            </a:r>
            <a:r>
              <a:rPr sz="1800" u="heavy" spc="-5" dirty="0">
                <a:latin typeface="Calibri"/>
                <a:cs typeface="Calibri"/>
              </a:rPr>
              <a:t>energia (mais </a:t>
            </a:r>
            <a:r>
              <a:rPr sz="1800" u="heavy" spc="-15" dirty="0">
                <a:latin typeface="Calibri"/>
                <a:cs typeface="Calibri"/>
              </a:rPr>
              <a:t>estável) </a:t>
            </a:r>
            <a:r>
              <a:rPr sz="1800" u="heavy" spc="-10" dirty="0">
                <a:latin typeface="Calibri"/>
                <a:cs typeface="Calibri"/>
              </a:rPr>
              <a:t>com </a:t>
            </a:r>
            <a:r>
              <a:rPr sz="1800" u="heavy" spc="-5" dirty="0">
                <a:latin typeface="Calibri"/>
                <a:cs typeface="Calibri"/>
              </a:rPr>
              <a:t>uma camada </a:t>
            </a:r>
            <a:r>
              <a:rPr sz="1800" u="heavy" dirty="0">
                <a:latin typeface="Calibri"/>
                <a:cs typeface="Calibri"/>
              </a:rPr>
              <a:t>de </a:t>
            </a:r>
            <a:r>
              <a:rPr sz="1800" u="heavy" spc="-5" dirty="0">
                <a:latin typeface="Calibri"/>
                <a:cs typeface="Calibri"/>
              </a:rPr>
              <a:t>valência </a:t>
            </a:r>
            <a:r>
              <a:rPr sz="1800" u="heavy" spc="-10" dirty="0">
                <a:latin typeface="Calibri"/>
                <a:cs typeface="Calibri"/>
              </a:rPr>
              <a:t>com </a:t>
            </a:r>
            <a:r>
              <a:rPr sz="1800" u="heavy" dirty="0">
                <a:latin typeface="Calibri"/>
                <a:cs typeface="Calibri"/>
              </a:rPr>
              <a:t>8 </a:t>
            </a:r>
            <a:r>
              <a:rPr sz="1800" u="heavy" spc="-10" dirty="0">
                <a:latin typeface="Calibri"/>
                <a:cs typeface="Calibri"/>
              </a:rPr>
              <a:t>electrões, </a:t>
            </a:r>
            <a:r>
              <a:rPr sz="1800" spc="-5" dirty="0">
                <a:latin typeface="Calibri"/>
                <a:cs typeface="Calibri"/>
              </a:rPr>
              <a:t>ou  </a:t>
            </a:r>
            <a:r>
              <a:rPr sz="1800" dirty="0">
                <a:latin typeface="Calibri"/>
                <a:cs typeface="Calibri"/>
              </a:rPr>
              <a:t>seja,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configuração electrónica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5" dirty="0">
                <a:latin typeface="Calibri"/>
                <a:cs typeface="Calibri"/>
              </a:rPr>
              <a:t>gás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raro.</a:t>
            </a:r>
            <a:endParaRPr sz="1800" dirty="0">
              <a:latin typeface="Calibri"/>
              <a:cs typeface="Calibri"/>
            </a:endParaRPr>
          </a:p>
          <a:p>
            <a:pPr marL="13144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As </a:t>
            </a:r>
            <a:r>
              <a:rPr sz="1800" spc="-10" dirty="0">
                <a:latin typeface="Calibri"/>
                <a:cs typeface="Calibri"/>
              </a:rPr>
              <a:t>ligações </a:t>
            </a:r>
            <a:r>
              <a:rPr sz="1800" spc="-5" dirty="0">
                <a:latin typeface="Calibri"/>
                <a:cs typeface="Calibri"/>
              </a:rPr>
              <a:t>químicas podem </a:t>
            </a:r>
            <a:r>
              <a:rPr sz="1800" spc="-10" dirty="0">
                <a:latin typeface="Calibri"/>
                <a:cs typeface="Calibri"/>
              </a:rPr>
              <a:t>ocorrer </a:t>
            </a:r>
            <a:r>
              <a:rPr sz="1800" spc="-5" dirty="0">
                <a:latin typeface="Calibri"/>
                <a:cs typeface="Calibri"/>
              </a:rPr>
              <a:t>sob </a:t>
            </a:r>
            <a:r>
              <a:rPr sz="1800" spc="-10" dirty="0">
                <a:latin typeface="Calibri"/>
                <a:cs typeface="Calibri"/>
              </a:rPr>
              <a:t>três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formas: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755650" indent="-167005">
              <a:lnSpc>
                <a:spcPct val="100000"/>
              </a:lnSpc>
              <a:buChar char="*"/>
              <a:tabLst>
                <a:tab pos="756285" algn="l"/>
              </a:tabLst>
            </a:pPr>
            <a:r>
              <a:rPr sz="1800" spc="-15" dirty="0">
                <a:latin typeface="Calibri"/>
                <a:cs typeface="Calibri"/>
              </a:rPr>
              <a:t>Ligações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iónicas</a:t>
            </a:r>
            <a:endParaRPr sz="1800" dirty="0">
              <a:latin typeface="Calibri"/>
              <a:cs typeface="Calibri"/>
            </a:endParaRPr>
          </a:p>
          <a:p>
            <a:pPr marL="755650" indent="-167005">
              <a:lnSpc>
                <a:spcPct val="100000"/>
              </a:lnSpc>
              <a:buChar char="*"/>
              <a:tabLst>
                <a:tab pos="756285" algn="l"/>
              </a:tabLst>
            </a:pPr>
            <a:r>
              <a:rPr sz="1800" spc="-15" dirty="0">
                <a:latin typeface="Calibri"/>
                <a:cs typeface="Calibri"/>
              </a:rPr>
              <a:t>Ligações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covalentes.</a:t>
            </a:r>
            <a:endParaRPr sz="1800" dirty="0">
              <a:latin typeface="Calibri"/>
              <a:cs typeface="Calibri"/>
            </a:endParaRPr>
          </a:p>
          <a:p>
            <a:pPr marL="755650" indent="-167005">
              <a:lnSpc>
                <a:spcPct val="100000"/>
              </a:lnSpc>
              <a:buChar char="*"/>
              <a:tabLst>
                <a:tab pos="756285" algn="l"/>
              </a:tabLst>
            </a:pPr>
            <a:r>
              <a:rPr sz="1800" spc="-10" dirty="0">
                <a:latin typeface="Calibri"/>
                <a:cs typeface="Calibri"/>
              </a:rPr>
              <a:t>Ligações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metálicas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44929" y="2239517"/>
            <a:ext cx="6788784" cy="1395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lang="pt-PT" sz="18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covalente resulta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spc="-10" dirty="0">
                <a:latin typeface="Calibri"/>
                <a:cs typeface="Calibri"/>
              </a:rPr>
              <a:t>atracção entre </a:t>
            </a:r>
            <a:r>
              <a:rPr sz="1800" b="1" u="heavy" spc="-10" dirty="0">
                <a:latin typeface="Calibri"/>
                <a:cs typeface="Calibri"/>
              </a:rPr>
              <a:t>elementos </a:t>
            </a:r>
            <a:r>
              <a:rPr sz="1800" b="1" u="heavy" spc="-5" dirty="0">
                <a:latin typeface="Calibri"/>
                <a:cs typeface="Calibri"/>
              </a:rPr>
              <a:t>não</a:t>
            </a:r>
            <a:r>
              <a:rPr sz="1800" b="1" u="heavy" spc="50" dirty="0">
                <a:latin typeface="Calibri"/>
                <a:cs typeface="Calibri"/>
              </a:rPr>
              <a:t> </a:t>
            </a:r>
            <a:r>
              <a:rPr sz="1800" b="1" u="heavy" spc="-10" dirty="0">
                <a:latin typeface="Calibri"/>
                <a:cs typeface="Calibri"/>
              </a:rPr>
              <a:t>metálicos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que partilham electrões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valência.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lang="pt-PT" sz="1800" spc="-10" dirty="0">
                <a:latin typeface="Calibri"/>
                <a:cs typeface="Calibri"/>
              </a:rPr>
              <a:t> </a:t>
            </a:r>
            <a:r>
              <a:rPr sz="1800" spc="-10" dirty="0" err="1">
                <a:latin typeface="Calibri"/>
                <a:cs typeface="Calibri"/>
              </a:rPr>
              <a:t>Basicamente</a:t>
            </a:r>
            <a:r>
              <a:rPr sz="1800" spc="-10" dirty="0">
                <a:latin typeface="Calibri"/>
                <a:cs typeface="Calibri"/>
              </a:rPr>
              <a:t>, </a:t>
            </a:r>
            <a:r>
              <a:rPr sz="1800" spc="-5" dirty="0">
                <a:latin typeface="Calibri"/>
                <a:cs typeface="Calibri"/>
              </a:rPr>
              <a:t>dois </a:t>
            </a:r>
            <a:r>
              <a:rPr sz="1800" spc="-10" dirty="0">
                <a:latin typeface="Calibri"/>
                <a:cs typeface="Calibri"/>
              </a:rPr>
              <a:t>elementos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5" dirty="0">
                <a:latin typeface="Calibri"/>
                <a:cs typeface="Calibri"/>
              </a:rPr>
              <a:t>partilham </a:t>
            </a:r>
            <a:r>
              <a:rPr sz="1800" dirty="0">
                <a:latin typeface="Calibri"/>
                <a:cs typeface="Calibri"/>
              </a:rPr>
              <a:t>um, </a:t>
            </a:r>
            <a:r>
              <a:rPr sz="1800" spc="-5" dirty="0">
                <a:latin typeface="Calibri"/>
                <a:cs typeface="Calibri"/>
              </a:rPr>
              <a:t>dois ou </a:t>
            </a:r>
            <a:r>
              <a:rPr sz="1800" spc="-10" dirty="0">
                <a:latin typeface="Calibri"/>
                <a:cs typeface="Calibri"/>
              </a:rPr>
              <a:t>três  pares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valência, dando origem </a:t>
            </a:r>
            <a:r>
              <a:rPr sz="1800" spc="-10" dirty="0">
                <a:latin typeface="Calibri"/>
                <a:cs typeface="Calibri"/>
              </a:rPr>
              <a:t>respectivamente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ligações  </a:t>
            </a:r>
            <a:r>
              <a:rPr sz="1800" spc="-5" dirty="0">
                <a:latin typeface="Calibri"/>
                <a:cs typeface="Calibri"/>
              </a:rPr>
              <a:t>simples, duplas ou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triplas.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513" y="490728"/>
            <a:ext cx="3180715" cy="1287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spc="-5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spc="-5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spc="-5" dirty="0" err="1">
                <a:latin typeface="Californian FB"/>
                <a:cs typeface="Californian FB"/>
              </a:rPr>
              <a:t>Ligação</a:t>
            </a:r>
            <a:r>
              <a:rPr sz="2400" b="1" spc="-75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Covalente</a:t>
            </a:r>
            <a:endParaRPr sz="2400" dirty="0">
              <a:latin typeface="Californian FB"/>
              <a:cs typeface="Californian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30181" y="3685794"/>
            <a:ext cx="4343400" cy="3162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19782" y="4505705"/>
            <a:ext cx="7174865" cy="112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* </a:t>
            </a:r>
            <a:r>
              <a:rPr sz="1800" spc="-5" dirty="0">
                <a:latin typeface="Calibri"/>
                <a:cs typeface="Calibri"/>
              </a:rPr>
              <a:t>Quando dois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spc="-5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aproximam,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energia </a:t>
            </a:r>
            <a:r>
              <a:rPr sz="1800" spc="-10" dirty="0">
                <a:latin typeface="Calibri"/>
                <a:cs typeface="Calibri"/>
              </a:rPr>
              <a:t>total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par  </a:t>
            </a:r>
            <a:r>
              <a:rPr sz="1800" spc="-10" dirty="0">
                <a:latin typeface="Calibri"/>
                <a:cs typeface="Calibri"/>
              </a:rPr>
              <a:t>começa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baixar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quando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aproximação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suficiente, as nuvens </a:t>
            </a:r>
            <a:r>
              <a:rPr sz="1800" spc="-10" dirty="0">
                <a:latin typeface="Calibri"/>
                <a:cs typeface="Calibri"/>
              </a:rPr>
              <a:t>electrónicas  começam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sobrepor‐se </a:t>
            </a:r>
            <a:r>
              <a:rPr sz="1800" spc="-15" dirty="0">
                <a:latin typeface="Calibri"/>
                <a:cs typeface="Calibri"/>
              </a:rPr>
              <a:t>até </a:t>
            </a:r>
            <a:r>
              <a:rPr sz="1800" spc="-5" dirty="0">
                <a:latin typeface="Calibri"/>
                <a:cs typeface="Calibri"/>
              </a:rPr>
              <a:t>uma posição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energia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mínima  formando‐se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ligação.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513" y="490728"/>
            <a:ext cx="6837680" cy="1654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 marL="363855" marR="5080">
              <a:lnSpc>
                <a:spcPct val="100000"/>
              </a:lnSpc>
              <a:spcBef>
                <a:spcPts val="735"/>
              </a:spcBef>
            </a:pPr>
            <a:endParaRPr lang="pt-PT" sz="1800" dirty="0">
              <a:latin typeface="Calibri"/>
              <a:cs typeface="Calibri"/>
            </a:endParaRPr>
          </a:p>
          <a:p>
            <a:pPr marL="363855" marR="5080">
              <a:lnSpc>
                <a:spcPct val="100000"/>
              </a:lnSpc>
              <a:spcBef>
                <a:spcPts val="735"/>
              </a:spcBef>
            </a:pPr>
            <a:endParaRPr lang="pt-PT" dirty="0">
              <a:latin typeface="Calibri"/>
              <a:cs typeface="Calibri"/>
            </a:endParaRPr>
          </a:p>
          <a:p>
            <a:pPr marL="363855" marR="5080">
              <a:lnSpc>
                <a:spcPct val="100000"/>
              </a:lnSpc>
              <a:spcBef>
                <a:spcPts val="735"/>
              </a:spcBef>
            </a:pPr>
            <a:r>
              <a:rPr sz="1800" dirty="0">
                <a:latin typeface="Calibri"/>
                <a:cs typeface="Calibri"/>
              </a:rPr>
              <a:t>*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spc="-5" dirty="0">
                <a:latin typeface="Calibri"/>
                <a:cs typeface="Calibri"/>
              </a:rPr>
              <a:t>mais simples da </a:t>
            </a:r>
            <a:r>
              <a:rPr sz="1800" spc="-10" dirty="0">
                <a:latin typeface="Calibri"/>
                <a:cs typeface="Calibri"/>
              </a:rPr>
              <a:t>ligação covalente ocorre </a:t>
            </a:r>
            <a:r>
              <a:rPr sz="1800" spc="-5" dirty="0">
                <a:latin typeface="Calibri"/>
                <a:cs typeface="Calibri"/>
              </a:rPr>
              <a:t>aquando da </a:t>
            </a:r>
            <a:r>
              <a:rPr sz="1800" spc="-10" dirty="0">
                <a:latin typeface="Calibri"/>
                <a:cs typeface="Calibri"/>
              </a:rPr>
              <a:t>ligação  entre </a:t>
            </a:r>
            <a:r>
              <a:rPr sz="1800" spc="-5" dirty="0">
                <a:latin typeface="Calibri"/>
                <a:cs typeface="Calibri"/>
              </a:rPr>
              <a:t>dois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hidrogénio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(H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).</a:t>
            </a:r>
          </a:p>
        </p:txBody>
      </p:sp>
      <p:sp>
        <p:nvSpPr>
          <p:cNvPr id="5" name="object 5"/>
          <p:cNvSpPr/>
          <p:nvPr/>
        </p:nvSpPr>
        <p:spPr>
          <a:xfrm>
            <a:off x="3701681" y="2406395"/>
            <a:ext cx="3149345" cy="15956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06829" y="1076705"/>
            <a:ext cx="7461884" cy="2218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* A </a:t>
            </a:r>
            <a:r>
              <a:rPr sz="1800" spc="-10" dirty="0">
                <a:latin typeface="Calibri"/>
                <a:cs typeface="Calibri"/>
              </a:rPr>
              <a:t>ligação covalente </a:t>
            </a:r>
            <a:r>
              <a:rPr sz="1800" spc="-15" dirty="0">
                <a:latin typeface="Calibri"/>
                <a:cs typeface="Calibri"/>
              </a:rPr>
              <a:t>está </a:t>
            </a:r>
            <a:r>
              <a:rPr sz="1800" spc="-10" dirty="0">
                <a:latin typeface="Calibri"/>
                <a:cs typeface="Calibri"/>
              </a:rPr>
              <a:t>formada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resultado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uma molécula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spc="-15" dirty="0">
                <a:latin typeface="Calibri"/>
                <a:cs typeface="Calibri"/>
              </a:rPr>
              <a:t>existe  </a:t>
            </a:r>
            <a:r>
              <a:rPr sz="1800" spc="-5" dirty="0">
                <a:latin typeface="Calibri"/>
                <a:cs typeface="Calibri"/>
              </a:rPr>
              <a:t>um equilíbrio </a:t>
            </a:r>
            <a:r>
              <a:rPr sz="1800" spc="-10" dirty="0">
                <a:latin typeface="Calibri"/>
                <a:cs typeface="Calibri"/>
              </a:rPr>
              <a:t>entre </a:t>
            </a:r>
            <a:r>
              <a:rPr sz="1800" spc="-5" dirty="0">
                <a:latin typeface="Calibri"/>
                <a:cs typeface="Calibri"/>
              </a:rPr>
              <a:t>as </a:t>
            </a:r>
            <a:r>
              <a:rPr sz="1800" spc="-15" dirty="0">
                <a:latin typeface="Calibri"/>
                <a:cs typeface="Calibri"/>
              </a:rPr>
              <a:t>forças </a:t>
            </a:r>
            <a:r>
              <a:rPr sz="1800" spc="-10" dirty="0">
                <a:latin typeface="Calibri"/>
                <a:cs typeface="Calibri"/>
              </a:rPr>
              <a:t>repulsivas resultantes </a:t>
            </a:r>
            <a:r>
              <a:rPr sz="1800" spc="-5" dirty="0">
                <a:latin typeface="Calibri"/>
                <a:cs typeface="Calibri"/>
              </a:rPr>
              <a:t>das </a:t>
            </a:r>
            <a:r>
              <a:rPr sz="1800" spc="-15" dirty="0">
                <a:latin typeface="Calibri"/>
                <a:cs typeface="Calibri"/>
              </a:rPr>
              <a:t>cargas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mesmo </a:t>
            </a:r>
            <a:r>
              <a:rPr sz="1800" spc="-5" dirty="0">
                <a:latin typeface="Calibri"/>
                <a:cs typeface="Calibri"/>
              </a:rPr>
              <a:t>sinal  (núcleo/núcleo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nuvem electrónica/nuvem electrónica)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as </a:t>
            </a:r>
            <a:r>
              <a:rPr sz="1800" spc="-15" dirty="0">
                <a:latin typeface="Calibri"/>
                <a:cs typeface="Calibri"/>
              </a:rPr>
              <a:t>forças atractivas  </a:t>
            </a:r>
            <a:r>
              <a:rPr sz="1800" spc="-10" dirty="0">
                <a:latin typeface="Calibri"/>
                <a:cs typeface="Calibri"/>
              </a:rPr>
              <a:t>resultantes </a:t>
            </a:r>
            <a:r>
              <a:rPr sz="1800" spc="-5" dirty="0">
                <a:latin typeface="Calibri"/>
                <a:cs typeface="Calibri"/>
              </a:rPr>
              <a:t>das </a:t>
            </a:r>
            <a:r>
              <a:rPr sz="1800" spc="-15" dirty="0">
                <a:latin typeface="Calibri"/>
                <a:cs typeface="Calibri"/>
              </a:rPr>
              <a:t>cargas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sinal </a:t>
            </a:r>
            <a:r>
              <a:rPr sz="1800" spc="-10" dirty="0">
                <a:latin typeface="Calibri"/>
                <a:cs typeface="Calibri"/>
              </a:rPr>
              <a:t>contrário </a:t>
            </a:r>
            <a:r>
              <a:rPr sz="1800" spc="-5" dirty="0">
                <a:latin typeface="Calibri"/>
                <a:cs typeface="Calibri"/>
              </a:rPr>
              <a:t>(núcleo/nuvem electrónica).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energia  </a:t>
            </a:r>
            <a:r>
              <a:rPr sz="1800" spc="-15" dirty="0">
                <a:latin typeface="Calibri"/>
                <a:cs typeface="Calibri"/>
              </a:rPr>
              <a:t>total </a:t>
            </a:r>
            <a:r>
              <a:rPr sz="1800" spc="-5" dirty="0">
                <a:latin typeface="Calibri"/>
                <a:cs typeface="Calibri"/>
              </a:rPr>
              <a:t>da molécula </a:t>
            </a:r>
            <a:r>
              <a:rPr sz="1800" dirty="0">
                <a:latin typeface="Calibri"/>
                <a:cs typeface="Calibri"/>
              </a:rPr>
              <a:t>é menor </a:t>
            </a:r>
            <a:r>
              <a:rPr sz="1800" spc="-5" dirty="0">
                <a:latin typeface="Calibri"/>
                <a:cs typeface="Calibri"/>
              </a:rPr>
              <a:t>do que as energias dos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individuais. Se </a:t>
            </a:r>
            <a:r>
              <a:rPr sz="1800" spc="-5" dirty="0">
                <a:latin typeface="Calibri"/>
                <a:cs typeface="Calibri"/>
              </a:rPr>
              <a:t>os  núcleos tivessem tendência </a:t>
            </a:r>
            <a:r>
              <a:rPr sz="1800" spc="-10" dirty="0">
                <a:latin typeface="Calibri"/>
                <a:cs typeface="Calibri"/>
              </a:rPr>
              <a:t>para continuar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aproximar‐se,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energia do  </a:t>
            </a:r>
            <a:r>
              <a:rPr sz="1800" spc="-10" dirty="0">
                <a:latin typeface="Calibri"/>
                <a:cs typeface="Calibri"/>
              </a:rPr>
              <a:t>conjunto </a:t>
            </a:r>
            <a:r>
              <a:rPr sz="1800" spc="-5" dirty="0">
                <a:latin typeface="Calibri"/>
                <a:cs typeface="Calibri"/>
              </a:rPr>
              <a:t>aumentaria </a:t>
            </a:r>
            <a:r>
              <a:rPr sz="1800" spc="-10" dirty="0">
                <a:latin typeface="Calibri"/>
                <a:cs typeface="Calibri"/>
              </a:rPr>
              <a:t>consideravelmente </a:t>
            </a:r>
            <a:r>
              <a:rPr sz="1800" spc="-5" dirty="0">
                <a:latin typeface="Calibri"/>
                <a:cs typeface="Calibri"/>
              </a:rPr>
              <a:t>porque as </a:t>
            </a:r>
            <a:r>
              <a:rPr sz="1800" spc="-15" dirty="0">
                <a:latin typeface="Calibri"/>
                <a:cs typeface="Calibri"/>
              </a:rPr>
              <a:t>forças </a:t>
            </a:r>
            <a:r>
              <a:rPr sz="1800" spc="-5" dirty="0">
                <a:latin typeface="Calibri"/>
                <a:cs typeface="Calibri"/>
              </a:rPr>
              <a:t>repulsivas </a:t>
            </a:r>
            <a:r>
              <a:rPr sz="1800" spc="-10" dirty="0">
                <a:latin typeface="Calibri"/>
                <a:cs typeface="Calibri"/>
              </a:rPr>
              <a:t>começam </a:t>
            </a:r>
            <a:r>
              <a:rPr sz="1800" dirty="0">
                <a:latin typeface="Calibri"/>
                <a:cs typeface="Calibri"/>
              </a:rPr>
              <a:t>a  </a:t>
            </a:r>
            <a:r>
              <a:rPr sz="1800" spc="-25" dirty="0">
                <a:latin typeface="Calibri"/>
                <a:cs typeface="Calibri"/>
              </a:rPr>
              <a:t>prevalecer.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4815" y="3506723"/>
            <a:ext cx="6104382" cy="3601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91491" y="3327653"/>
            <a:ext cx="3002279" cy="13205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801" y="1679447"/>
            <a:ext cx="7666355" cy="1395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Após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20" dirty="0">
                <a:latin typeface="Calibri"/>
                <a:cs typeface="Calibri"/>
              </a:rPr>
              <a:t>estabelecer,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molécula </a:t>
            </a:r>
            <a:r>
              <a:rPr sz="1800" dirty="0">
                <a:latin typeface="Calibri"/>
                <a:cs typeface="Calibri"/>
              </a:rPr>
              <a:t>assume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configuração electrónica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5" dirty="0">
                <a:latin typeface="Calibri"/>
                <a:cs typeface="Calibri"/>
              </a:rPr>
              <a:t>valência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5" dirty="0">
                <a:latin typeface="Calibri"/>
                <a:cs typeface="Calibri"/>
              </a:rPr>
              <a:t>gás </a:t>
            </a:r>
            <a:r>
              <a:rPr sz="1800" spc="-20" dirty="0">
                <a:latin typeface="Calibri"/>
                <a:cs typeface="Calibri"/>
              </a:rPr>
              <a:t>raro, </a:t>
            </a:r>
            <a:r>
              <a:rPr sz="1800" spc="-10" dirty="0">
                <a:latin typeface="Calibri"/>
                <a:cs typeface="Calibri"/>
              </a:rPr>
              <a:t>neste caso </a:t>
            </a:r>
            <a:r>
              <a:rPr sz="1800" spc="-5" dirty="0">
                <a:latin typeface="Calibri"/>
                <a:cs typeface="Calibri"/>
              </a:rPr>
              <a:t>do hélio porque quando os átomos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ligam  </a:t>
            </a:r>
            <a:r>
              <a:rPr sz="1800" spc="-15" dirty="0">
                <a:latin typeface="Calibri"/>
                <a:cs typeface="Calibri"/>
              </a:rPr>
              <a:t>tentam </a:t>
            </a:r>
            <a:r>
              <a:rPr sz="1800" spc="-5" dirty="0">
                <a:latin typeface="Calibri"/>
                <a:cs typeface="Calibri"/>
              </a:rPr>
              <a:t>conseguir um </a:t>
            </a:r>
            <a:r>
              <a:rPr sz="1800" spc="-15" dirty="0">
                <a:latin typeface="Calibri"/>
                <a:cs typeface="Calibri"/>
              </a:rPr>
              <a:t>octeto, </a:t>
            </a:r>
            <a:r>
              <a:rPr sz="1800" spc="-5" dirty="0">
                <a:latin typeface="Calibri"/>
                <a:cs typeface="Calibri"/>
              </a:rPr>
              <a:t>ou seja, uma </a:t>
            </a:r>
            <a:r>
              <a:rPr sz="1800" spc="-10" dirty="0">
                <a:latin typeface="Calibri"/>
                <a:cs typeface="Calibri"/>
              </a:rPr>
              <a:t>configuração </a:t>
            </a:r>
            <a:r>
              <a:rPr sz="1800" spc="-5" dirty="0">
                <a:latin typeface="Calibri"/>
                <a:cs typeface="Calibri"/>
              </a:rPr>
              <a:t>electrónica em que </a:t>
            </a:r>
            <a:r>
              <a:rPr sz="1800" spc="-10" dirty="0">
                <a:latin typeface="Calibri"/>
                <a:cs typeface="Calibri"/>
              </a:rPr>
              <a:t>todos  </a:t>
            </a:r>
            <a:r>
              <a:rPr sz="1800" spc="-5" dirty="0">
                <a:latin typeface="Calibri"/>
                <a:cs typeface="Calibri"/>
              </a:rPr>
              <a:t>os electrões das orbitais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encontram </a:t>
            </a:r>
            <a:r>
              <a:rPr sz="1800" spc="-5" dirty="0">
                <a:latin typeface="Calibri"/>
                <a:cs typeface="Calibri"/>
              </a:rPr>
              <a:t>emparelhados </a:t>
            </a:r>
            <a:r>
              <a:rPr sz="1800" dirty="0">
                <a:latin typeface="Calibri"/>
                <a:cs typeface="Calibri"/>
              </a:rPr>
              <a:t>e, </a:t>
            </a:r>
            <a:r>
              <a:rPr sz="1800" spc="-15" dirty="0">
                <a:latin typeface="Calibri"/>
                <a:cs typeface="Calibri"/>
              </a:rPr>
              <a:t>portanto, </a:t>
            </a:r>
            <a:r>
              <a:rPr sz="1800" spc="-5" dirty="0">
                <a:latin typeface="Calibri"/>
                <a:cs typeface="Calibri"/>
              </a:rPr>
              <a:t>as  orbitais </a:t>
            </a:r>
            <a:r>
              <a:rPr sz="1800" spc="-10" dirty="0">
                <a:latin typeface="Calibri"/>
                <a:cs typeface="Calibri"/>
              </a:rPr>
              <a:t>estão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completas.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51873" y="3585209"/>
            <a:ext cx="2104644" cy="2609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05869" y="3872483"/>
            <a:ext cx="2719577" cy="1994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294880" cy="17620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spc="-5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spc="-5" dirty="0" err="1">
                <a:latin typeface="Californian FB"/>
                <a:cs typeface="Californian FB"/>
              </a:rPr>
              <a:t>Ligação</a:t>
            </a:r>
            <a:r>
              <a:rPr sz="2400" b="1" spc="-75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Iónica</a:t>
            </a:r>
            <a:endParaRPr sz="2400" dirty="0">
              <a:latin typeface="Californian FB"/>
              <a:cs typeface="Californian FB"/>
            </a:endParaRPr>
          </a:p>
          <a:p>
            <a:pPr marL="388620">
              <a:lnSpc>
                <a:spcPct val="100000"/>
              </a:lnSpc>
              <a:spcBef>
                <a:spcPts val="805"/>
              </a:spcBef>
            </a:pPr>
            <a:r>
              <a:rPr sz="1800" dirty="0">
                <a:latin typeface="Calibri"/>
                <a:cs typeface="Calibri"/>
              </a:rPr>
              <a:t>* A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5" dirty="0" err="1">
                <a:latin typeface="Calibri"/>
                <a:cs typeface="Calibri"/>
              </a:rPr>
              <a:t>iónica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pt-PT" sz="1800" spc="-10" dirty="0">
                <a:latin typeface="Calibri"/>
                <a:cs typeface="Calibri"/>
              </a:rPr>
              <a:t>consiste na </a:t>
            </a:r>
            <a:r>
              <a:rPr sz="1800" spc="-10" dirty="0" err="1">
                <a:latin typeface="Calibri"/>
                <a:cs typeface="Calibri"/>
              </a:rPr>
              <a:t>interacção</a:t>
            </a:r>
            <a:r>
              <a:rPr sz="1800" spc="-10" dirty="0">
                <a:latin typeface="Calibri"/>
                <a:cs typeface="Calibri"/>
              </a:rPr>
              <a:t> entre </a:t>
            </a:r>
            <a:r>
              <a:rPr sz="1800" spc="-5" dirty="0">
                <a:latin typeface="Calibri"/>
                <a:cs typeface="Calibri"/>
              </a:rPr>
              <a:t>um </a:t>
            </a:r>
            <a:r>
              <a:rPr sz="1800" b="1" u="heavy" spc="-10" dirty="0">
                <a:latin typeface="Calibri"/>
                <a:cs typeface="Calibri"/>
              </a:rPr>
              <a:t>elemento </a:t>
            </a:r>
            <a:r>
              <a:rPr sz="1800" b="1" u="heavy" spc="-5" dirty="0">
                <a:latin typeface="Calibri"/>
                <a:cs typeface="Calibri"/>
              </a:rPr>
              <a:t>não </a:t>
            </a:r>
            <a:r>
              <a:rPr sz="1800" b="1" u="heavy" spc="-10" dirty="0" err="1">
                <a:latin typeface="Calibri"/>
                <a:cs typeface="Calibri"/>
              </a:rPr>
              <a:t>metálico</a:t>
            </a:r>
            <a:r>
              <a:rPr sz="1800" b="1" u="heavy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lang="pt-PT" sz="1800" dirty="0">
                <a:latin typeface="Calibri"/>
                <a:cs typeface="Calibri"/>
              </a:rPr>
              <a:t> </a:t>
            </a:r>
            <a:r>
              <a:rPr sz="1800" b="1" u="heavy" spc="-5" dirty="0">
                <a:latin typeface="Calibri"/>
                <a:cs typeface="Calibri"/>
              </a:rPr>
              <a:t>um </a:t>
            </a:r>
            <a:r>
              <a:rPr sz="1800" b="1" u="heavy" spc="-10" dirty="0">
                <a:latin typeface="Calibri"/>
                <a:cs typeface="Calibri"/>
              </a:rPr>
              <a:t>elemento </a:t>
            </a:r>
            <a:r>
              <a:rPr sz="1800" b="1" u="heavy" spc="-10" dirty="0" err="1">
                <a:latin typeface="Calibri"/>
                <a:cs typeface="Calibri"/>
              </a:rPr>
              <a:t>metálico</a:t>
            </a:r>
            <a:r>
              <a:rPr sz="1800" b="1" u="heavy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 err="1">
                <a:latin typeface="Calibri"/>
                <a:cs typeface="Calibri"/>
              </a:rPr>
              <a:t>resulta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pt-PT"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transferência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valência.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35287" y="2545080"/>
            <a:ext cx="5023103" cy="3605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1565" y="2665476"/>
            <a:ext cx="6980681" cy="31188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68513" y="490728"/>
            <a:ext cx="7386955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453390" marR="508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5" dirty="0">
                <a:latin typeface="Calibri"/>
                <a:cs typeface="Calibri"/>
              </a:rPr>
              <a:t>iónica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20" dirty="0">
                <a:latin typeface="Calibri"/>
                <a:cs typeface="Calibri"/>
              </a:rPr>
              <a:t>tanto </a:t>
            </a:r>
            <a:r>
              <a:rPr sz="1800" spc="-5" dirty="0">
                <a:latin typeface="Calibri"/>
                <a:cs typeface="Calibri"/>
              </a:rPr>
              <a:t>mais </a:t>
            </a:r>
            <a:r>
              <a:rPr sz="1800" spc="-15" dirty="0">
                <a:latin typeface="Calibri"/>
                <a:cs typeface="Calibri"/>
              </a:rPr>
              <a:t>forte </a:t>
            </a:r>
            <a:r>
              <a:rPr sz="1800" spc="-10" dirty="0">
                <a:latin typeface="Calibri"/>
                <a:cs typeface="Calibri"/>
              </a:rPr>
              <a:t>quanto </a:t>
            </a:r>
            <a:r>
              <a:rPr sz="1800" spc="-5" dirty="0">
                <a:latin typeface="Calibri"/>
                <a:cs typeface="Calibri"/>
              </a:rPr>
              <a:t>maior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diferença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10" dirty="0">
                <a:latin typeface="Calibri"/>
                <a:cs typeface="Calibri"/>
              </a:rPr>
              <a:t>electronegatividade </a:t>
            </a:r>
            <a:r>
              <a:rPr sz="1800" spc="-15" dirty="0">
                <a:latin typeface="Calibri"/>
                <a:cs typeface="Calibri"/>
              </a:rPr>
              <a:t>entre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elemento metálico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elemento</a:t>
            </a:r>
            <a:r>
              <a:rPr sz="1800" spc="2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não‐metálico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788" y="1831085"/>
            <a:ext cx="3576954" cy="3864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492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Uma </a:t>
            </a:r>
            <a:r>
              <a:rPr sz="1800" b="1" spc="-10" dirty="0">
                <a:latin typeface="Calibri"/>
                <a:cs typeface="Calibri"/>
              </a:rPr>
              <a:t>ligação </a:t>
            </a:r>
            <a:r>
              <a:rPr sz="1800" b="1" spc="-5" dirty="0">
                <a:latin typeface="Calibri"/>
                <a:cs typeface="Calibri"/>
              </a:rPr>
              <a:t>iónica </a:t>
            </a:r>
            <a:r>
              <a:rPr sz="1800" spc="-5" dirty="0">
                <a:latin typeface="Calibri"/>
                <a:cs typeface="Calibri"/>
              </a:rPr>
              <a:t>forma‐se quando  um ou mais electrões são </a:t>
            </a:r>
            <a:r>
              <a:rPr sz="1800" spc="-10" dirty="0">
                <a:latin typeface="Calibri"/>
                <a:cs typeface="Calibri"/>
              </a:rPr>
              <a:t>transferidos 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 </a:t>
            </a:r>
            <a:r>
              <a:rPr sz="1800" spc="-10" dirty="0">
                <a:latin typeface="Calibri"/>
                <a:cs typeface="Calibri"/>
              </a:rPr>
              <a:t>átomo para outro </a:t>
            </a:r>
            <a:r>
              <a:rPr sz="1800" spc="-5" dirty="0">
                <a:latin typeface="Calibri"/>
                <a:cs typeface="Calibri"/>
              </a:rPr>
              <a:t>criando iões  </a:t>
            </a:r>
            <a:r>
              <a:rPr sz="1800" spc="-10" dirty="0">
                <a:latin typeface="Calibri"/>
                <a:cs typeface="Calibri"/>
              </a:rPr>
              <a:t>positivos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negativos.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Quando o sódio </a:t>
            </a:r>
            <a:r>
              <a:rPr sz="1800" dirty="0">
                <a:latin typeface="Calibri"/>
                <a:cs typeface="Calibri"/>
              </a:rPr>
              <a:t>(Na) 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cloro </a:t>
            </a:r>
            <a:r>
              <a:rPr sz="1800" spc="-5" dirty="0">
                <a:latin typeface="Calibri"/>
                <a:cs typeface="Calibri"/>
              </a:rPr>
              <a:t>(Cl)  </a:t>
            </a:r>
            <a:r>
              <a:rPr sz="1800" spc="-10" dirty="0">
                <a:latin typeface="Calibri"/>
                <a:cs typeface="Calibri"/>
              </a:rPr>
              <a:t>reagem, </a:t>
            </a:r>
            <a:r>
              <a:rPr sz="1800" spc="-5" dirty="0">
                <a:latin typeface="Calibri"/>
                <a:cs typeface="Calibri"/>
              </a:rPr>
              <a:t>um electrão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10" dirty="0">
                <a:latin typeface="Calibri"/>
                <a:cs typeface="Calibri"/>
              </a:rPr>
              <a:t>transferido </a:t>
            </a:r>
            <a:r>
              <a:rPr sz="1800" spc="-5" dirty="0">
                <a:latin typeface="Calibri"/>
                <a:cs typeface="Calibri"/>
              </a:rPr>
              <a:t>do  </a:t>
            </a:r>
            <a:r>
              <a:rPr sz="1800" spc="-10" dirty="0">
                <a:latin typeface="Calibri"/>
                <a:cs typeface="Calibri"/>
              </a:rPr>
              <a:t>átomo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sódio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átomo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cloro  para formar </a:t>
            </a:r>
            <a:r>
              <a:rPr sz="1800" spc="-5" dirty="0">
                <a:latin typeface="Calibri"/>
                <a:cs typeface="Calibri"/>
              </a:rPr>
              <a:t>os iões Na</a:t>
            </a:r>
            <a:r>
              <a:rPr sz="1800" spc="-7" baseline="25462" dirty="0">
                <a:latin typeface="Calibri"/>
                <a:cs typeface="Calibri"/>
              </a:rPr>
              <a:t>+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</a:t>
            </a:r>
            <a:r>
              <a:rPr sz="1800" spc="-7" baseline="25462" dirty="0">
                <a:latin typeface="Calibri"/>
                <a:cs typeface="Calibri"/>
              </a:rPr>
              <a:t>‐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0289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resulta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spc="-20" dirty="0">
                <a:latin typeface="Calibri"/>
                <a:cs typeface="Calibri"/>
              </a:rPr>
              <a:t>força </a:t>
            </a:r>
            <a:r>
              <a:rPr sz="1800" spc="-10" dirty="0">
                <a:latin typeface="Calibri"/>
                <a:cs typeface="Calibri"/>
              </a:rPr>
              <a:t>atractiva  </a:t>
            </a:r>
            <a:r>
              <a:rPr sz="1800" spc="-5" dirty="0">
                <a:latin typeface="Calibri"/>
                <a:cs typeface="Calibri"/>
              </a:rPr>
              <a:t>que se </a:t>
            </a:r>
            <a:r>
              <a:rPr sz="1800" spc="-15" dirty="0">
                <a:latin typeface="Calibri"/>
                <a:cs typeface="Calibri"/>
              </a:rPr>
              <a:t>gera entre </a:t>
            </a:r>
            <a:r>
              <a:rPr sz="1800" spc="-5" dirty="0">
                <a:latin typeface="Calibri"/>
                <a:cs typeface="Calibri"/>
              </a:rPr>
              <a:t>o ião positivo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  ião </a:t>
            </a:r>
            <a:r>
              <a:rPr sz="1800" spc="-10" dirty="0">
                <a:latin typeface="Calibri"/>
                <a:cs typeface="Calibri"/>
              </a:rPr>
              <a:t>negativo </a:t>
            </a:r>
            <a:r>
              <a:rPr sz="1800" spc="-5" dirty="0">
                <a:latin typeface="Calibri"/>
                <a:cs typeface="Calibri"/>
              </a:rPr>
              <a:t>formando o </a:t>
            </a:r>
            <a:r>
              <a:rPr sz="1800" spc="-10" dirty="0">
                <a:latin typeface="Calibri"/>
                <a:cs typeface="Calibri"/>
              </a:rPr>
              <a:t>composto  </a:t>
            </a:r>
            <a:r>
              <a:rPr sz="1800" spc="-5" dirty="0">
                <a:latin typeface="Calibri"/>
                <a:cs typeface="Calibri"/>
              </a:rPr>
              <a:t>iónico </a:t>
            </a: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Sódio.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25909" y="863345"/>
            <a:ext cx="3994403" cy="58437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829550" cy="3906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spc="-5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spc="-5" dirty="0" err="1">
                <a:latin typeface="Californian FB"/>
                <a:cs typeface="Californian FB"/>
              </a:rPr>
              <a:t>Ligação</a:t>
            </a:r>
            <a:r>
              <a:rPr sz="2400" b="1" spc="-75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Metálica</a:t>
            </a:r>
            <a:endParaRPr sz="2400" dirty="0">
              <a:latin typeface="Californian FB"/>
              <a:cs typeface="Californian FB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metais têm átomos com baixas </a:t>
            </a:r>
            <a:r>
              <a:rPr sz="1800" spc="-5" dirty="0">
                <a:latin typeface="Calibri"/>
                <a:cs typeface="Calibri"/>
              </a:rPr>
              <a:t>energias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ionização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baixa </a:t>
            </a:r>
            <a:r>
              <a:rPr sz="1800" spc="-5" dirty="0">
                <a:latin typeface="Calibri"/>
                <a:cs typeface="Calibri"/>
              </a:rPr>
              <a:t>electronegatividade 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reagem tipicamente com outros elementos para </a:t>
            </a:r>
            <a:r>
              <a:rPr sz="1800" spc="-5" dirty="0">
                <a:latin typeface="Calibri"/>
                <a:cs typeface="Calibri"/>
              </a:rPr>
              <a:t>perder </a:t>
            </a:r>
            <a:r>
              <a:rPr sz="1800" dirty="0">
                <a:latin typeface="Calibri"/>
                <a:cs typeface="Calibri"/>
              </a:rPr>
              <a:t>esses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formar  </a:t>
            </a:r>
            <a:r>
              <a:rPr sz="1800" spc="-5" dirty="0">
                <a:latin typeface="Calibri"/>
                <a:cs typeface="Calibri"/>
              </a:rPr>
              <a:t>iões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positivos.</a:t>
            </a:r>
            <a:endParaRPr sz="1800" dirty="0">
              <a:latin typeface="Calibri"/>
              <a:cs typeface="Calibri"/>
            </a:endParaRPr>
          </a:p>
          <a:p>
            <a:pPr marL="12700" marR="8064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Quando não há </a:t>
            </a:r>
            <a:r>
              <a:rPr sz="1800" spc="-10" dirty="0">
                <a:latin typeface="Calibri"/>
                <a:cs typeface="Calibri"/>
              </a:rPr>
              <a:t>outro elemento presente para </a:t>
            </a:r>
            <a:r>
              <a:rPr sz="1800" spc="-5" dirty="0">
                <a:latin typeface="Calibri"/>
                <a:cs typeface="Calibri"/>
              </a:rPr>
              <a:t>aceitar os electrões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formar </a:t>
            </a:r>
            <a:r>
              <a:rPr sz="1800" spc="-5" dirty="0">
                <a:latin typeface="Calibri"/>
                <a:cs typeface="Calibri"/>
              </a:rPr>
              <a:t>um  </a:t>
            </a:r>
            <a:r>
              <a:rPr sz="1800" spc="-10" dirty="0">
                <a:latin typeface="Calibri"/>
                <a:cs typeface="Calibri"/>
              </a:rPr>
              <a:t>composto </a:t>
            </a:r>
            <a:r>
              <a:rPr sz="1800" spc="-5" dirty="0">
                <a:latin typeface="Calibri"/>
                <a:cs typeface="Calibri"/>
              </a:rPr>
              <a:t>iónico os electrões são deslocalizados, ou seja, </a:t>
            </a:r>
            <a:r>
              <a:rPr sz="1800" spc="-5" dirty="0" err="1">
                <a:latin typeface="Calibri"/>
                <a:cs typeface="Calibri"/>
              </a:rPr>
              <a:t>não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 err="1">
                <a:latin typeface="Calibri"/>
                <a:cs typeface="Calibri"/>
              </a:rPr>
              <a:t>estarão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estreitamente </a:t>
            </a:r>
            <a:r>
              <a:rPr sz="1800" spc="-5" dirty="0">
                <a:latin typeface="Calibri"/>
                <a:cs typeface="Calibri"/>
              </a:rPr>
              <a:t>associados </a:t>
            </a:r>
            <a:r>
              <a:rPr sz="1800" spc="-10" dirty="0">
                <a:latin typeface="Calibri"/>
                <a:cs typeface="Calibri"/>
              </a:rPr>
              <a:t>com </a:t>
            </a:r>
            <a:r>
              <a:rPr sz="1800" spc="-5" dirty="0">
                <a:latin typeface="Calibri"/>
                <a:cs typeface="Calibri"/>
              </a:rPr>
              <a:t>qualquer núcleo </a:t>
            </a:r>
            <a:r>
              <a:rPr sz="1800" spc="-15" dirty="0">
                <a:latin typeface="Calibri"/>
                <a:cs typeface="Calibri"/>
              </a:rPr>
              <a:t>atómico, </a:t>
            </a:r>
            <a:r>
              <a:rPr sz="1800" dirty="0">
                <a:latin typeface="Calibri"/>
                <a:cs typeface="Calibri"/>
              </a:rPr>
              <a:t>mas em </a:t>
            </a:r>
            <a:r>
              <a:rPr sz="1800" spc="-10" dirty="0">
                <a:latin typeface="Calibri"/>
                <a:cs typeface="Calibri"/>
              </a:rPr>
              <a:t>vez disso,  </a:t>
            </a:r>
            <a:r>
              <a:rPr sz="1800" spc="-5" dirty="0">
                <a:latin typeface="Calibri"/>
                <a:cs typeface="Calibri"/>
              </a:rPr>
              <a:t>distribuem‐se </a:t>
            </a:r>
            <a:r>
              <a:rPr sz="1800" spc="-15" dirty="0">
                <a:latin typeface="Calibri"/>
                <a:cs typeface="Calibri"/>
              </a:rPr>
              <a:t>através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spc="-10" dirty="0">
                <a:latin typeface="Calibri"/>
                <a:cs typeface="Calibri"/>
              </a:rPr>
              <a:t>estrutura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metal.</a:t>
            </a:r>
            <a:endParaRPr lang="pt-PT" sz="1800" spc="-10" dirty="0">
              <a:latin typeface="Calibri"/>
              <a:cs typeface="Calibri"/>
            </a:endParaRPr>
          </a:p>
          <a:p>
            <a:pPr marL="12700" marR="8064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Sem esses </a:t>
            </a:r>
            <a:r>
              <a:rPr sz="1800" spc="-5" dirty="0">
                <a:latin typeface="Calibri"/>
                <a:cs typeface="Calibri"/>
              </a:rPr>
              <a:t>electrões associados, </a:t>
            </a:r>
            <a:r>
              <a:rPr sz="1800" spc="-10" dirty="0">
                <a:latin typeface="Calibri"/>
                <a:cs typeface="Calibri"/>
              </a:rPr>
              <a:t>os  metais </a:t>
            </a:r>
            <a:r>
              <a:rPr sz="1800" spc="-5" dirty="0">
                <a:latin typeface="Calibri"/>
                <a:cs typeface="Calibri"/>
              </a:rPr>
              <a:t>tornam‐se iões </a:t>
            </a:r>
            <a:r>
              <a:rPr sz="1800" spc="-10" dirty="0">
                <a:latin typeface="Calibri"/>
                <a:cs typeface="Calibri"/>
              </a:rPr>
              <a:t>carregados positivamente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formam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estrutura cristalina  </a:t>
            </a:r>
            <a:r>
              <a:rPr sz="1800" spc="-20" dirty="0">
                <a:latin typeface="Calibri"/>
                <a:cs typeface="Calibri"/>
              </a:rPr>
              <a:t>através </a:t>
            </a:r>
            <a:r>
              <a:rPr sz="1800" spc="-5" dirty="0">
                <a:latin typeface="Calibri"/>
                <a:cs typeface="Calibri"/>
              </a:rPr>
              <a:t>da qual esses </a:t>
            </a:r>
            <a:r>
              <a:rPr sz="1800" spc="-10" dirty="0">
                <a:latin typeface="Calibri"/>
                <a:cs typeface="Calibri"/>
              </a:rPr>
              <a:t>electrões </a:t>
            </a:r>
            <a:r>
              <a:rPr sz="1800" spc="-5" dirty="0">
                <a:latin typeface="Calibri"/>
                <a:cs typeface="Calibri"/>
              </a:rPr>
              <a:t>se podem mover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livremente.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5053" y="4630673"/>
            <a:ext cx="3489782" cy="2426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76251" y="4630673"/>
            <a:ext cx="3182873" cy="24132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5315" y="1847088"/>
            <a:ext cx="2900045" cy="4138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5875" algn="just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metálica </a:t>
            </a:r>
            <a:r>
              <a:rPr sz="1800" spc="-5" dirty="0">
                <a:latin typeface="Calibri"/>
                <a:cs typeface="Calibri"/>
              </a:rPr>
              <a:t>dá origem </a:t>
            </a:r>
            <a:r>
              <a:rPr sz="1800" dirty="0">
                <a:latin typeface="Calibri"/>
                <a:cs typeface="Calibri"/>
              </a:rPr>
              <a:t>a 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estrutura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por </a:t>
            </a:r>
            <a:r>
              <a:rPr sz="1800" spc="-15" dirty="0">
                <a:latin typeface="Calibri"/>
                <a:cs typeface="Calibri"/>
              </a:rPr>
              <a:t>vezes  referida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u="heavy" spc="-5" dirty="0">
                <a:latin typeface="Calibri"/>
                <a:cs typeface="Calibri"/>
              </a:rPr>
              <a:t>um </a:t>
            </a:r>
            <a:r>
              <a:rPr sz="1800" u="heavy" spc="-10" dirty="0">
                <a:latin typeface="Calibri"/>
                <a:cs typeface="Calibri"/>
              </a:rPr>
              <a:t>conjunto </a:t>
            </a:r>
            <a:r>
              <a:rPr sz="1800" u="heavy" dirty="0">
                <a:latin typeface="Calibri"/>
                <a:cs typeface="Calibri"/>
              </a:rPr>
              <a:t>de  </a:t>
            </a:r>
            <a:r>
              <a:rPr sz="1800" u="heavy" spc="-5" dirty="0">
                <a:latin typeface="Calibri"/>
                <a:cs typeface="Calibri"/>
              </a:rPr>
              <a:t>núcleos num </a:t>
            </a:r>
            <a:r>
              <a:rPr sz="1800" u="heavy" dirty="0">
                <a:latin typeface="Calibri"/>
                <a:cs typeface="Calibri"/>
              </a:rPr>
              <a:t>mar de</a:t>
            </a:r>
            <a:r>
              <a:rPr sz="1800" u="heavy" spc="-5" dirty="0">
                <a:latin typeface="Calibri"/>
                <a:cs typeface="Calibri"/>
              </a:rPr>
              <a:t> electrões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metálica </a:t>
            </a:r>
            <a:r>
              <a:rPr sz="1800" spc="-20" dirty="0">
                <a:latin typeface="Calibri"/>
                <a:cs typeface="Calibri"/>
              </a:rPr>
              <a:t>confere </a:t>
            </a:r>
            <a:r>
              <a:rPr sz="1800" spc="-5" dirty="0">
                <a:latin typeface="Calibri"/>
                <a:cs typeface="Calibri"/>
              </a:rPr>
              <a:t>aos  </a:t>
            </a:r>
            <a:r>
              <a:rPr sz="1800" spc="-10" dirty="0">
                <a:latin typeface="Calibri"/>
                <a:cs typeface="Calibri"/>
              </a:rPr>
              <a:t>materiais </a:t>
            </a:r>
            <a:r>
              <a:rPr sz="1800" spc="-5" dirty="0">
                <a:latin typeface="Calibri"/>
                <a:cs typeface="Calibri"/>
              </a:rPr>
              <a:t>propriedades  específicas que </a:t>
            </a:r>
            <a:r>
              <a:rPr sz="1800" spc="-10" dirty="0">
                <a:latin typeface="Calibri"/>
                <a:cs typeface="Calibri"/>
              </a:rPr>
              <a:t>resultam </a:t>
            </a:r>
            <a:r>
              <a:rPr sz="1800" spc="-5" dirty="0">
                <a:latin typeface="Calibri"/>
                <a:cs typeface="Calibri"/>
              </a:rPr>
              <a:t>da  </a:t>
            </a:r>
            <a:r>
              <a:rPr sz="1800" spc="-10" dirty="0">
                <a:latin typeface="Calibri"/>
                <a:cs typeface="Calibri"/>
              </a:rPr>
              <a:t>existência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 deslocalizados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que variam ao  longo da </a:t>
            </a:r>
            <a:r>
              <a:rPr sz="1800" spc="-10" dirty="0">
                <a:latin typeface="Calibri"/>
                <a:cs typeface="Calibri"/>
              </a:rPr>
              <a:t>tabela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periódica: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626110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Temperatura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fusão,  </a:t>
            </a:r>
            <a:r>
              <a:rPr sz="1800" spc="-5" dirty="0">
                <a:latin typeface="Calibri"/>
                <a:cs typeface="Calibri"/>
              </a:rPr>
              <a:t>Condutividade eléctrica,  Maleabilidade.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58347" y="3381755"/>
            <a:ext cx="5294376" cy="3617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5399" y="575310"/>
            <a:ext cx="3659123" cy="26875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33489" y="1443990"/>
            <a:ext cx="2758439" cy="3438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82910" y="459668"/>
            <a:ext cx="3335654" cy="1472565"/>
          </a:xfrm>
          <a:custGeom>
            <a:avLst/>
            <a:gdLst/>
            <a:ahLst/>
            <a:cxnLst/>
            <a:rect l="l" t="t" r="r" b="b"/>
            <a:pathLst>
              <a:path w="3335654" h="1472564">
                <a:moveTo>
                  <a:pt x="3335280" y="592806"/>
                </a:moveTo>
                <a:lnTo>
                  <a:pt x="3331229" y="541390"/>
                </a:lnTo>
                <a:lnTo>
                  <a:pt x="3314191" y="490077"/>
                </a:lnTo>
                <a:lnTo>
                  <a:pt x="3284014" y="439177"/>
                </a:lnTo>
                <a:lnTo>
                  <a:pt x="3240545" y="389003"/>
                </a:lnTo>
                <a:lnTo>
                  <a:pt x="3183632" y="339864"/>
                </a:lnTo>
                <a:lnTo>
                  <a:pt x="3150088" y="315781"/>
                </a:lnTo>
                <a:lnTo>
                  <a:pt x="3113125" y="292074"/>
                </a:lnTo>
                <a:lnTo>
                  <a:pt x="3072725" y="268782"/>
                </a:lnTo>
                <a:lnTo>
                  <a:pt x="3028870" y="245943"/>
                </a:lnTo>
                <a:lnTo>
                  <a:pt x="2994190" y="229437"/>
                </a:lnTo>
                <a:lnTo>
                  <a:pt x="2958174" y="213479"/>
                </a:lnTo>
                <a:lnTo>
                  <a:pt x="2920871" y="198074"/>
                </a:lnTo>
                <a:lnTo>
                  <a:pt x="2882325" y="183222"/>
                </a:lnTo>
                <a:lnTo>
                  <a:pt x="2842583" y="168928"/>
                </a:lnTo>
                <a:lnTo>
                  <a:pt x="2801690" y="155194"/>
                </a:lnTo>
                <a:lnTo>
                  <a:pt x="2759694" y="142022"/>
                </a:lnTo>
                <a:lnTo>
                  <a:pt x="2716640" y="129416"/>
                </a:lnTo>
                <a:lnTo>
                  <a:pt x="2672573" y="117377"/>
                </a:lnTo>
                <a:lnTo>
                  <a:pt x="2627541" y="105909"/>
                </a:lnTo>
                <a:lnTo>
                  <a:pt x="2581588" y="95014"/>
                </a:lnTo>
                <a:lnTo>
                  <a:pt x="2534762" y="84696"/>
                </a:lnTo>
                <a:lnTo>
                  <a:pt x="2487108" y="74955"/>
                </a:lnTo>
                <a:lnTo>
                  <a:pt x="2438673" y="65797"/>
                </a:lnTo>
                <a:lnTo>
                  <a:pt x="2389501" y="57222"/>
                </a:lnTo>
                <a:lnTo>
                  <a:pt x="2339641" y="49234"/>
                </a:lnTo>
                <a:lnTo>
                  <a:pt x="2289136" y="41835"/>
                </a:lnTo>
                <a:lnTo>
                  <a:pt x="2238035" y="35028"/>
                </a:lnTo>
                <a:lnTo>
                  <a:pt x="2186382" y="28816"/>
                </a:lnTo>
                <a:lnTo>
                  <a:pt x="2134223" y="23202"/>
                </a:lnTo>
                <a:lnTo>
                  <a:pt x="2081605" y="18187"/>
                </a:lnTo>
                <a:lnTo>
                  <a:pt x="2028575" y="13776"/>
                </a:lnTo>
                <a:lnTo>
                  <a:pt x="1975177" y="9970"/>
                </a:lnTo>
                <a:lnTo>
                  <a:pt x="1921457" y="6772"/>
                </a:lnTo>
                <a:lnTo>
                  <a:pt x="1867463" y="4185"/>
                </a:lnTo>
                <a:lnTo>
                  <a:pt x="1813240" y="2212"/>
                </a:lnTo>
                <a:lnTo>
                  <a:pt x="1758834" y="854"/>
                </a:lnTo>
                <a:lnTo>
                  <a:pt x="1704292" y="116"/>
                </a:lnTo>
                <a:lnTo>
                  <a:pt x="1649658" y="0"/>
                </a:lnTo>
                <a:lnTo>
                  <a:pt x="1594980" y="507"/>
                </a:lnTo>
                <a:lnTo>
                  <a:pt x="1540303" y="1642"/>
                </a:lnTo>
                <a:lnTo>
                  <a:pt x="1485574" y="3411"/>
                </a:lnTo>
                <a:lnTo>
                  <a:pt x="1431138" y="5803"/>
                </a:lnTo>
                <a:lnTo>
                  <a:pt x="1376741" y="8835"/>
                </a:lnTo>
                <a:lnTo>
                  <a:pt x="1322531" y="12504"/>
                </a:lnTo>
                <a:lnTo>
                  <a:pt x="1268552" y="16814"/>
                </a:lnTo>
                <a:lnTo>
                  <a:pt x="1214850" y="21767"/>
                </a:lnTo>
                <a:lnTo>
                  <a:pt x="1161473" y="27366"/>
                </a:lnTo>
                <a:lnTo>
                  <a:pt x="1108465" y="33613"/>
                </a:lnTo>
                <a:lnTo>
                  <a:pt x="1055873" y="40512"/>
                </a:lnTo>
                <a:lnTo>
                  <a:pt x="1003744" y="48064"/>
                </a:lnTo>
                <a:lnTo>
                  <a:pt x="952122" y="56273"/>
                </a:lnTo>
                <a:lnTo>
                  <a:pt x="900610" y="65225"/>
                </a:lnTo>
                <a:lnTo>
                  <a:pt x="850587" y="74671"/>
                </a:lnTo>
                <a:lnTo>
                  <a:pt x="800766" y="84866"/>
                </a:lnTo>
                <a:lnTo>
                  <a:pt x="751637" y="95728"/>
                </a:lnTo>
                <a:lnTo>
                  <a:pt x="703246" y="107259"/>
                </a:lnTo>
                <a:lnTo>
                  <a:pt x="640255" y="123690"/>
                </a:lnTo>
                <a:lnTo>
                  <a:pt x="580093" y="140951"/>
                </a:lnTo>
                <a:lnTo>
                  <a:pt x="522779" y="159003"/>
                </a:lnTo>
                <a:lnTo>
                  <a:pt x="468333" y="177808"/>
                </a:lnTo>
                <a:lnTo>
                  <a:pt x="416774" y="197326"/>
                </a:lnTo>
                <a:lnTo>
                  <a:pt x="368121" y="217519"/>
                </a:lnTo>
                <a:lnTo>
                  <a:pt x="322393" y="238348"/>
                </a:lnTo>
                <a:lnTo>
                  <a:pt x="279608" y="259773"/>
                </a:lnTo>
                <a:lnTo>
                  <a:pt x="239787" y="281755"/>
                </a:lnTo>
                <a:lnTo>
                  <a:pt x="202948" y="304255"/>
                </a:lnTo>
                <a:lnTo>
                  <a:pt x="169110" y="327235"/>
                </a:lnTo>
                <a:lnTo>
                  <a:pt x="138292" y="350655"/>
                </a:lnTo>
                <a:lnTo>
                  <a:pt x="85795" y="398660"/>
                </a:lnTo>
                <a:lnTo>
                  <a:pt x="45607" y="447958"/>
                </a:lnTo>
                <a:lnTo>
                  <a:pt x="17883" y="498237"/>
                </a:lnTo>
                <a:lnTo>
                  <a:pt x="2775" y="549184"/>
                </a:lnTo>
                <a:lnTo>
                  <a:pt x="0" y="574810"/>
                </a:lnTo>
                <a:lnTo>
                  <a:pt x="435" y="600487"/>
                </a:lnTo>
                <a:lnTo>
                  <a:pt x="11017" y="651834"/>
                </a:lnTo>
                <a:lnTo>
                  <a:pt x="34672" y="702913"/>
                </a:lnTo>
                <a:lnTo>
                  <a:pt x="71554" y="753411"/>
                </a:lnTo>
                <a:lnTo>
                  <a:pt x="121816" y="803017"/>
                </a:lnTo>
                <a:lnTo>
                  <a:pt x="152012" y="827387"/>
                </a:lnTo>
                <a:lnTo>
                  <a:pt x="185609" y="851417"/>
                </a:lnTo>
                <a:lnTo>
                  <a:pt x="222628" y="875068"/>
                </a:lnTo>
                <a:lnTo>
                  <a:pt x="263088" y="898300"/>
                </a:lnTo>
                <a:lnTo>
                  <a:pt x="307006" y="921075"/>
                </a:lnTo>
                <a:lnTo>
                  <a:pt x="341429" y="937478"/>
                </a:lnTo>
                <a:lnTo>
                  <a:pt x="377261" y="953370"/>
                </a:lnTo>
                <a:lnTo>
                  <a:pt x="414457" y="968746"/>
                </a:lnTo>
                <a:lnTo>
                  <a:pt x="452973" y="983600"/>
                </a:lnTo>
                <a:lnTo>
                  <a:pt x="492761" y="997926"/>
                </a:lnTo>
                <a:lnTo>
                  <a:pt x="533777" y="1011718"/>
                </a:lnTo>
                <a:lnTo>
                  <a:pt x="575974" y="1024970"/>
                </a:lnTo>
                <a:lnTo>
                  <a:pt x="619307" y="1037675"/>
                </a:lnTo>
                <a:lnTo>
                  <a:pt x="663731" y="1049827"/>
                </a:lnTo>
                <a:lnTo>
                  <a:pt x="709200" y="1061421"/>
                </a:lnTo>
                <a:lnTo>
                  <a:pt x="755668" y="1072451"/>
                </a:lnTo>
                <a:lnTo>
                  <a:pt x="803089" y="1082909"/>
                </a:lnTo>
                <a:lnTo>
                  <a:pt x="851419" y="1092791"/>
                </a:lnTo>
                <a:lnTo>
                  <a:pt x="901054" y="1102167"/>
                </a:lnTo>
                <a:lnTo>
                  <a:pt x="950619" y="1110800"/>
                </a:lnTo>
                <a:lnTo>
                  <a:pt x="1001398" y="1118915"/>
                </a:lnTo>
                <a:lnTo>
                  <a:pt x="1052902" y="1126429"/>
                </a:lnTo>
                <a:lnTo>
                  <a:pt x="1105086" y="1133336"/>
                </a:lnTo>
                <a:lnTo>
                  <a:pt x="1157905" y="1139629"/>
                </a:lnTo>
                <a:lnTo>
                  <a:pt x="1211311" y="1145303"/>
                </a:lnTo>
                <a:lnTo>
                  <a:pt x="1265261" y="1150352"/>
                </a:lnTo>
                <a:lnTo>
                  <a:pt x="1319707" y="1154769"/>
                </a:lnTo>
                <a:lnTo>
                  <a:pt x="1374606" y="1158549"/>
                </a:lnTo>
                <a:lnTo>
                  <a:pt x="1429909" y="1161685"/>
                </a:lnTo>
                <a:lnTo>
                  <a:pt x="1485674" y="1164174"/>
                </a:lnTo>
                <a:lnTo>
                  <a:pt x="1541552" y="1166002"/>
                </a:lnTo>
                <a:lnTo>
                  <a:pt x="1597800" y="1167170"/>
                </a:lnTo>
                <a:lnTo>
                  <a:pt x="1654271" y="1167671"/>
                </a:lnTo>
                <a:lnTo>
                  <a:pt x="1710920" y="1167497"/>
                </a:lnTo>
                <a:lnTo>
                  <a:pt x="1767700" y="1166644"/>
                </a:lnTo>
                <a:lnTo>
                  <a:pt x="1824567" y="1165104"/>
                </a:lnTo>
                <a:lnTo>
                  <a:pt x="1881475" y="1162872"/>
                </a:lnTo>
                <a:lnTo>
                  <a:pt x="1938378" y="1159942"/>
                </a:lnTo>
                <a:lnTo>
                  <a:pt x="1995230" y="1156307"/>
                </a:lnTo>
                <a:lnTo>
                  <a:pt x="2051986" y="1151961"/>
                </a:lnTo>
                <a:lnTo>
                  <a:pt x="2631868" y="1395512"/>
                </a:lnTo>
                <a:lnTo>
                  <a:pt x="2631868" y="1060521"/>
                </a:lnTo>
                <a:lnTo>
                  <a:pt x="2694860" y="1044091"/>
                </a:lnTo>
                <a:lnTo>
                  <a:pt x="2755022" y="1026830"/>
                </a:lnTo>
                <a:lnTo>
                  <a:pt x="2812336" y="1008777"/>
                </a:lnTo>
                <a:lnTo>
                  <a:pt x="2866782" y="989972"/>
                </a:lnTo>
                <a:lnTo>
                  <a:pt x="2918342" y="970452"/>
                </a:lnTo>
                <a:lnTo>
                  <a:pt x="2966997" y="950258"/>
                </a:lnTo>
                <a:lnTo>
                  <a:pt x="3012728" y="929427"/>
                </a:lnTo>
                <a:lnTo>
                  <a:pt x="3055515" y="907999"/>
                </a:lnTo>
                <a:lnTo>
                  <a:pt x="3095341" y="886013"/>
                </a:lnTo>
                <a:lnTo>
                  <a:pt x="3132185" y="863508"/>
                </a:lnTo>
                <a:lnTo>
                  <a:pt x="3166028" y="840522"/>
                </a:lnTo>
                <a:lnTo>
                  <a:pt x="3196853" y="817095"/>
                </a:lnTo>
                <a:lnTo>
                  <a:pt x="3249369" y="769072"/>
                </a:lnTo>
                <a:lnTo>
                  <a:pt x="3289580" y="719750"/>
                </a:lnTo>
                <a:lnTo>
                  <a:pt x="3317335" y="669440"/>
                </a:lnTo>
                <a:lnTo>
                  <a:pt x="3332482" y="618455"/>
                </a:lnTo>
                <a:lnTo>
                  <a:pt x="3335280" y="592806"/>
                </a:lnTo>
                <a:close/>
              </a:path>
              <a:path w="3335654" h="1472564">
                <a:moveTo>
                  <a:pt x="2813986" y="1472001"/>
                </a:moveTo>
                <a:lnTo>
                  <a:pt x="2631868" y="1060521"/>
                </a:lnTo>
                <a:lnTo>
                  <a:pt x="2631868" y="1395512"/>
                </a:lnTo>
                <a:lnTo>
                  <a:pt x="2813986" y="1472001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76903" y="453172"/>
            <a:ext cx="3340100" cy="1490980"/>
          </a:xfrm>
          <a:custGeom>
            <a:avLst/>
            <a:gdLst/>
            <a:ahLst/>
            <a:cxnLst/>
            <a:rect l="l" t="t" r="r" b="b"/>
            <a:pathLst>
              <a:path w="3340100" h="1490980">
                <a:moveTo>
                  <a:pt x="3340099" y="634359"/>
                </a:moveTo>
                <a:lnTo>
                  <a:pt x="3340099" y="557870"/>
                </a:lnTo>
                <a:lnTo>
                  <a:pt x="3327399" y="517489"/>
                </a:lnTo>
                <a:lnTo>
                  <a:pt x="3314699" y="475705"/>
                </a:lnTo>
                <a:lnTo>
                  <a:pt x="3301999" y="461227"/>
                </a:lnTo>
                <a:lnTo>
                  <a:pt x="3289299" y="447511"/>
                </a:lnTo>
                <a:lnTo>
                  <a:pt x="3276599" y="433033"/>
                </a:lnTo>
                <a:lnTo>
                  <a:pt x="3251199" y="398755"/>
                </a:lnTo>
                <a:lnTo>
                  <a:pt x="3213099" y="366525"/>
                </a:lnTo>
                <a:lnTo>
                  <a:pt x="3174999" y="336291"/>
                </a:lnTo>
                <a:lnTo>
                  <a:pt x="3136899" y="307998"/>
                </a:lnTo>
                <a:lnTo>
                  <a:pt x="3098799" y="281590"/>
                </a:lnTo>
                <a:lnTo>
                  <a:pt x="3047999" y="257015"/>
                </a:lnTo>
                <a:lnTo>
                  <a:pt x="3009899" y="234218"/>
                </a:lnTo>
                <a:lnTo>
                  <a:pt x="2959099" y="213144"/>
                </a:lnTo>
                <a:lnTo>
                  <a:pt x="2908299" y="193739"/>
                </a:lnTo>
                <a:lnTo>
                  <a:pt x="2857499" y="175949"/>
                </a:lnTo>
                <a:lnTo>
                  <a:pt x="2819399" y="159720"/>
                </a:lnTo>
                <a:lnTo>
                  <a:pt x="2768599" y="144997"/>
                </a:lnTo>
                <a:lnTo>
                  <a:pt x="2717799" y="131725"/>
                </a:lnTo>
                <a:lnTo>
                  <a:pt x="2679699" y="119851"/>
                </a:lnTo>
                <a:lnTo>
                  <a:pt x="2616199" y="103087"/>
                </a:lnTo>
                <a:lnTo>
                  <a:pt x="2552699" y="87847"/>
                </a:lnTo>
                <a:lnTo>
                  <a:pt x="2501899" y="77927"/>
                </a:lnTo>
                <a:lnTo>
                  <a:pt x="2451099" y="68619"/>
                </a:lnTo>
                <a:lnTo>
                  <a:pt x="2400299" y="59919"/>
                </a:lnTo>
                <a:lnTo>
                  <a:pt x="2349499" y="51823"/>
                </a:lnTo>
                <a:lnTo>
                  <a:pt x="2298699" y="44328"/>
                </a:lnTo>
                <a:lnTo>
                  <a:pt x="2247899" y="37431"/>
                </a:lnTo>
                <a:lnTo>
                  <a:pt x="2197099" y="31128"/>
                </a:lnTo>
                <a:lnTo>
                  <a:pt x="2158999" y="25415"/>
                </a:lnTo>
                <a:lnTo>
                  <a:pt x="2108199" y="20289"/>
                </a:lnTo>
                <a:lnTo>
                  <a:pt x="2057399" y="15747"/>
                </a:lnTo>
                <a:lnTo>
                  <a:pt x="2006599" y="11785"/>
                </a:lnTo>
                <a:lnTo>
                  <a:pt x="1955799" y="8400"/>
                </a:lnTo>
                <a:lnTo>
                  <a:pt x="1904999" y="5588"/>
                </a:lnTo>
                <a:lnTo>
                  <a:pt x="1854199" y="3345"/>
                </a:lnTo>
                <a:lnTo>
                  <a:pt x="1803399" y="1668"/>
                </a:lnTo>
                <a:lnTo>
                  <a:pt x="1752599" y="554"/>
                </a:lnTo>
                <a:lnTo>
                  <a:pt x="1701799" y="0"/>
                </a:lnTo>
                <a:lnTo>
                  <a:pt x="1650999" y="0"/>
                </a:lnTo>
                <a:lnTo>
                  <a:pt x="1600199" y="553"/>
                </a:lnTo>
                <a:lnTo>
                  <a:pt x="1549399" y="1655"/>
                </a:lnTo>
                <a:lnTo>
                  <a:pt x="1498599" y="3302"/>
                </a:lnTo>
                <a:lnTo>
                  <a:pt x="1447799" y="5490"/>
                </a:lnTo>
                <a:lnTo>
                  <a:pt x="1396999" y="8217"/>
                </a:lnTo>
                <a:lnTo>
                  <a:pt x="1346199" y="11478"/>
                </a:lnTo>
                <a:lnTo>
                  <a:pt x="1295399" y="15271"/>
                </a:lnTo>
                <a:lnTo>
                  <a:pt x="1244599" y="19591"/>
                </a:lnTo>
                <a:lnTo>
                  <a:pt x="1193799" y="24435"/>
                </a:lnTo>
                <a:lnTo>
                  <a:pt x="1142999" y="29800"/>
                </a:lnTo>
                <a:lnTo>
                  <a:pt x="1092199" y="35683"/>
                </a:lnTo>
                <a:lnTo>
                  <a:pt x="1041399" y="42079"/>
                </a:lnTo>
                <a:lnTo>
                  <a:pt x="990599" y="48985"/>
                </a:lnTo>
                <a:lnTo>
                  <a:pt x="914399" y="61939"/>
                </a:lnTo>
                <a:lnTo>
                  <a:pt x="850899" y="75655"/>
                </a:lnTo>
                <a:lnTo>
                  <a:pt x="774699" y="90895"/>
                </a:lnTo>
                <a:lnTo>
                  <a:pt x="698499" y="107659"/>
                </a:lnTo>
                <a:lnTo>
                  <a:pt x="660399" y="116803"/>
                </a:lnTo>
                <a:lnTo>
                  <a:pt x="634999" y="124353"/>
                </a:lnTo>
                <a:lnTo>
                  <a:pt x="609599" y="133473"/>
                </a:lnTo>
                <a:lnTo>
                  <a:pt x="571499" y="144158"/>
                </a:lnTo>
                <a:lnTo>
                  <a:pt x="533399" y="156400"/>
                </a:lnTo>
                <a:lnTo>
                  <a:pt x="482599" y="170193"/>
                </a:lnTo>
                <a:lnTo>
                  <a:pt x="444499" y="185530"/>
                </a:lnTo>
                <a:lnTo>
                  <a:pt x="406399" y="202405"/>
                </a:lnTo>
                <a:lnTo>
                  <a:pt x="355599" y="220811"/>
                </a:lnTo>
                <a:lnTo>
                  <a:pt x="317499" y="240741"/>
                </a:lnTo>
                <a:lnTo>
                  <a:pt x="279399" y="262189"/>
                </a:lnTo>
                <a:lnTo>
                  <a:pt x="228599" y="285148"/>
                </a:lnTo>
                <a:lnTo>
                  <a:pt x="190499" y="309612"/>
                </a:lnTo>
                <a:lnTo>
                  <a:pt x="152399" y="335573"/>
                </a:lnTo>
                <a:lnTo>
                  <a:pt x="126999" y="363026"/>
                </a:lnTo>
                <a:lnTo>
                  <a:pt x="88899" y="391964"/>
                </a:lnTo>
                <a:lnTo>
                  <a:pt x="63499" y="422379"/>
                </a:lnTo>
                <a:lnTo>
                  <a:pt x="38099" y="454265"/>
                </a:lnTo>
                <a:lnTo>
                  <a:pt x="12699" y="487617"/>
                </a:lnTo>
                <a:lnTo>
                  <a:pt x="0" y="522426"/>
                </a:lnTo>
                <a:lnTo>
                  <a:pt x="0" y="589243"/>
                </a:lnTo>
                <a:lnTo>
                  <a:pt x="343" y="589635"/>
                </a:lnTo>
                <a:lnTo>
                  <a:pt x="12699" y="576289"/>
                </a:lnTo>
                <a:lnTo>
                  <a:pt x="12699" y="522187"/>
                </a:lnTo>
                <a:lnTo>
                  <a:pt x="25399" y="508471"/>
                </a:lnTo>
                <a:lnTo>
                  <a:pt x="25399" y="494755"/>
                </a:lnTo>
                <a:lnTo>
                  <a:pt x="38099" y="481039"/>
                </a:lnTo>
                <a:lnTo>
                  <a:pt x="38099" y="468085"/>
                </a:lnTo>
                <a:lnTo>
                  <a:pt x="50799" y="454369"/>
                </a:lnTo>
                <a:lnTo>
                  <a:pt x="50799" y="455131"/>
                </a:lnTo>
                <a:lnTo>
                  <a:pt x="76199" y="427699"/>
                </a:lnTo>
                <a:lnTo>
                  <a:pt x="76199" y="428461"/>
                </a:lnTo>
                <a:lnTo>
                  <a:pt x="88899" y="414745"/>
                </a:lnTo>
                <a:lnTo>
                  <a:pt x="152399" y="349975"/>
                </a:lnTo>
                <a:lnTo>
                  <a:pt x="177799" y="337783"/>
                </a:lnTo>
                <a:lnTo>
                  <a:pt x="190499" y="324829"/>
                </a:lnTo>
                <a:lnTo>
                  <a:pt x="215899" y="308844"/>
                </a:lnTo>
                <a:lnTo>
                  <a:pt x="266699" y="278216"/>
                </a:lnTo>
                <a:lnTo>
                  <a:pt x="393699" y="218911"/>
                </a:lnTo>
                <a:lnTo>
                  <a:pt x="444499" y="197575"/>
                </a:lnTo>
                <a:lnTo>
                  <a:pt x="482599" y="186907"/>
                </a:lnTo>
                <a:lnTo>
                  <a:pt x="507999" y="177001"/>
                </a:lnTo>
                <a:lnTo>
                  <a:pt x="533399" y="170397"/>
                </a:lnTo>
                <a:lnTo>
                  <a:pt x="533399" y="167095"/>
                </a:lnTo>
                <a:lnTo>
                  <a:pt x="571499" y="157189"/>
                </a:lnTo>
                <a:lnTo>
                  <a:pt x="622299" y="143308"/>
                </a:lnTo>
                <a:lnTo>
                  <a:pt x="660399" y="130322"/>
                </a:lnTo>
                <a:lnTo>
                  <a:pt x="711199" y="118200"/>
                </a:lnTo>
                <a:lnTo>
                  <a:pt x="761999" y="106913"/>
                </a:lnTo>
                <a:lnTo>
                  <a:pt x="812799" y="96430"/>
                </a:lnTo>
                <a:lnTo>
                  <a:pt x="850899" y="86721"/>
                </a:lnTo>
                <a:lnTo>
                  <a:pt x="901699" y="77757"/>
                </a:lnTo>
                <a:lnTo>
                  <a:pt x="952499" y="69506"/>
                </a:lnTo>
                <a:lnTo>
                  <a:pt x="1003299" y="61939"/>
                </a:lnTo>
                <a:lnTo>
                  <a:pt x="1079499" y="50509"/>
                </a:lnTo>
                <a:lnTo>
                  <a:pt x="1079499" y="51271"/>
                </a:lnTo>
                <a:lnTo>
                  <a:pt x="1155699" y="41365"/>
                </a:lnTo>
                <a:lnTo>
                  <a:pt x="1231899" y="32983"/>
                </a:lnTo>
                <a:lnTo>
                  <a:pt x="1308099" y="26125"/>
                </a:lnTo>
                <a:lnTo>
                  <a:pt x="1384299" y="20791"/>
                </a:lnTo>
                <a:lnTo>
                  <a:pt x="1435099" y="18076"/>
                </a:lnTo>
                <a:lnTo>
                  <a:pt x="1485899" y="15954"/>
                </a:lnTo>
                <a:lnTo>
                  <a:pt x="1536699" y="14407"/>
                </a:lnTo>
                <a:lnTo>
                  <a:pt x="1587499" y="13420"/>
                </a:lnTo>
                <a:lnTo>
                  <a:pt x="1625599" y="13087"/>
                </a:lnTo>
                <a:lnTo>
                  <a:pt x="1689099" y="13058"/>
                </a:lnTo>
                <a:lnTo>
                  <a:pt x="1739899" y="13651"/>
                </a:lnTo>
                <a:lnTo>
                  <a:pt x="1790699" y="14737"/>
                </a:lnTo>
                <a:lnTo>
                  <a:pt x="1841499" y="16300"/>
                </a:lnTo>
                <a:lnTo>
                  <a:pt x="1892299" y="18324"/>
                </a:lnTo>
                <a:lnTo>
                  <a:pt x="1943099" y="20791"/>
                </a:lnTo>
                <a:lnTo>
                  <a:pt x="2031999" y="26887"/>
                </a:lnTo>
                <a:lnTo>
                  <a:pt x="2031999" y="26125"/>
                </a:lnTo>
                <a:lnTo>
                  <a:pt x="2108199" y="32983"/>
                </a:lnTo>
                <a:lnTo>
                  <a:pt x="2184399" y="41365"/>
                </a:lnTo>
                <a:lnTo>
                  <a:pt x="2260599" y="50509"/>
                </a:lnTo>
                <a:lnTo>
                  <a:pt x="2336799" y="61177"/>
                </a:lnTo>
                <a:lnTo>
                  <a:pt x="2336799" y="63082"/>
                </a:lnTo>
                <a:lnTo>
                  <a:pt x="2400299" y="72607"/>
                </a:lnTo>
                <a:lnTo>
                  <a:pt x="2476499" y="85561"/>
                </a:lnTo>
                <a:lnTo>
                  <a:pt x="2539999" y="100039"/>
                </a:lnTo>
                <a:lnTo>
                  <a:pt x="2616199" y="115279"/>
                </a:lnTo>
                <a:lnTo>
                  <a:pt x="2679699" y="132805"/>
                </a:lnTo>
                <a:lnTo>
                  <a:pt x="2679699" y="132043"/>
                </a:lnTo>
                <a:lnTo>
                  <a:pt x="2743199" y="150331"/>
                </a:lnTo>
                <a:lnTo>
                  <a:pt x="2806699" y="169381"/>
                </a:lnTo>
                <a:lnTo>
                  <a:pt x="2870199" y="189955"/>
                </a:lnTo>
                <a:lnTo>
                  <a:pt x="2870199" y="194375"/>
                </a:lnTo>
                <a:lnTo>
                  <a:pt x="2920999" y="212053"/>
                </a:lnTo>
                <a:lnTo>
                  <a:pt x="2920999" y="211291"/>
                </a:lnTo>
                <a:lnTo>
                  <a:pt x="2971799" y="234913"/>
                </a:lnTo>
                <a:lnTo>
                  <a:pt x="2971799" y="234151"/>
                </a:lnTo>
                <a:lnTo>
                  <a:pt x="3047999" y="270727"/>
                </a:lnTo>
                <a:lnTo>
                  <a:pt x="3073399" y="283681"/>
                </a:lnTo>
                <a:lnTo>
                  <a:pt x="3073399" y="282919"/>
                </a:lnTo>
                <a:lnTo>
                  <a:pt x="3098799" y="295873"/>
                </a:lnTo>
                <a:lnTo>
                  <a:pt x="3111499" y="308827"/>
                </a:lnTo>
                <a:lnTo>
                  <a:pt x="3149599" y="329241"/>
                </a:lnTo>
                <a:lnTo>
                  <a:pt x="3174999" y="351137"/>
                </a:lnTo>
                <a:lnTo>
                  <a:pt x="3213099" y="374739"/>
                </a:lnTo>
                <a:lnTo>
                  <a:pt x="3238499" y="400267"/>
                </a:lnTo>
                <a:lnTo>
                  <a:pt x="3263899" y="427699"/>
                </a:lnTo>
                <a:lnTo>
                  <a:pt x="3263899" y="426937"/>
                </a:lnTo>
                <a:lnTo>
                  <a:pt x="3276599" y="441415"/>
                </a:lnTo>
                <a:lnTo>
                  <a:pt x="3276599" y="454369"/>
                </a:lnTo>
                <a:lnTo>
                  <a:pt x="3289299" y="468085"/>
                </a:lnTo>
                <a:lnTo>
                  <a:pt x="3301999" y="495517"/>
                </a:lnTo>
                <a:lnTo>
                  <a:pt x="3314699" y="509233"/>
                </a:lnTo>
                <a:lnTo>
                  <a:pt x="3314699" y="522187"/>
                </a:lnTo>
                <a:lnTo>
                  <a:pt x="3327399" y="536665"/>
                </a:lnTo>
                <a:lnTo>
                  <a:pt x="3327399" y="670434"/>
                </a:lnTo>
                <a:lnTo>
                  <a:pt x="3340099" y="634359"/>
                </a:lnTo>
                <a:close/>
              </a:path>
              <a:path w="3340100" h="1490980">
                <a:moveTo>
                  <a:pt x="343" y="589635"/>
                </a:moveTo>
                <a:lnTo>
                  <a:pt x="0" y="589243"/>
                </a:lnTo>
                <a:lnTo>
                  <a:pt x="0" y="590005"/>
                </a:lnTo>
                <a:lnTo>
                  <a:pt x="343" y="589635"/>
                </a:lnTo>
                <a:close/>
              </a:path>
              <a:path w="3340100" h="1490980">
                <a:moveTo>
                  <a:pt x="12699" y="676111"/>
                </a:moveTo>
                <a:lnTo>
                  <a:pt x="12699" y="603721"/>
                </a:lnTo>
                <a:lnTo>
                  <a:pt x="343" y="589635"/>
                </a:lnTo>
                <a:lnTo>
                  <a:pt x="0" y="590005"/>
                </a:lnTo>
                <a:lnTo>
                  <a:pt x="0" y="635536"/>
                </a:lnTo>
                <a:lnTo>
                  <a:pt x="12699" y="676111"/>
                </a:lnTo>
                <a:close/>
              </a:path>
              <a:path w="3340100" h="1490980">
                <a:moveTo>
                  <a:pt x="2806355" y="1480026"/>
                </a:moveTo>
                <a:lnTo>
                  <a:pt x="2798965" y="1463798"/>
                </a:lnTo>
                <a:lnTo>
                  <a:pt x="2057399" y="1151599"/>
                </a:lnTo>
                <a:lnTo>
                  <a:pt x="1993899" y="1156933"/>
                </a:lnTo>
                <a:lnTo>
                  <a:pt x="1943099" y="1160144"/>
                </a:lnTo>
                <a:lnTo>
                  <a:pt x="1892299" y="1162811"/>
                </a:lnTo>
                <a:lnTo>
                  <a:pt x="1841499" y="1164931"/>
                </a:lnTo>
                <a:lnTo>
                  <a:pt x="1777999" y="1166498"/>
                </a:lnTo>
                <a:lnTo>
                  <a:pt x="1727199" y="1167505"/>
                </a:lnTo>
                <a:lnTo>
                  <a:pt x="1625599" y="1167823"/>
                </a:lnTo>
                <a:lnTo>
                  <a:pt x="1574799" y="1167122"/>
                </a:lnTo>
                <a:lnTo>
                  <a:pt x="1523999" y="1165840"/>
                </a:lnTo>
                <a:lnTo>
                  <a:pt x="1473199" y="1163972"/>
                </a:lnTo>
                <a:lnTo>
                  <a:pt x="1422399" y="1161513"/>
                </a:lnTo>
                <a:lnTo>
                  <a:pt x="1308099" y="1154647"/>
                </a:lnTo>
                <a:lnTo>
                  <a:pt x="1193799" y="1143979"/>
                </a:lnTo>
                <a:lnTo>
                  <a:pt x="1130299" y="1137121"/>
                </a:lnTo>
                <a:lnTo>
                  <a:pt x="1079499" y="1130263"/>
                </a:lnTo>
                <a:lnTo>
                  <a:pt x="1028699" y="1122643"/>
                </a:lnTo>
                <a:lnTo>
                  <a:pt x="965199" y="1113499"/>
                </a:lnTo>
                <a:lnTo>
                  <a:pt x="914399" y="1104355"/>
                </a:lnTo>
                <a:lnTo>
                  <a:pt x="863599" y="1094449"/>
                </a:lnTo>
                <a:lnTo>
                  <a:pt x="800099" y="1083781"/>
                </a:lnTo>
                <a:lnTo>
                  <a:pt x="749299" y="1072351"/>
                </a:lnTo>
                <a:lnTo>
                  <a:pt x="698499" y="1060159"/>
                </a:lnTo>
                <a:lnTo>
                  <a:pt x="647699" y="1047205"/>
                </a:lnTo>
                <a:lnTo>
                  <a:pt x="609599" y="1034251"/>
                </a:lnTo>
                <a:lnTo>
                  <a:pt x="507999" y="1005295"/>
                </a:lnTo>
                <a:lnTo>
                  <a:pt x="469899" y="990055"/>
                </a:lnTo>
                <a:lnTo>
                  <a:pt x="431799" y="974053"/>
                </a:lnTo>
                <a:lnTo>
                  <a:pt x="380999" y="957289"/>
                </a:lnTo>
                <a:lnTo>
                  <a:pt x="304799" y="922237"/>
                </a:lnTo>
                <a:lnTo>
                  <a:pt x="279399" y="910045"/>
                </a:lnTo>
                <a:lnTo>
                  <a:pt x="266699" y="897091"/>
                </a:lnTo>
                <a:lnTo>
                  <a:pt x="241299" y="884899"/>
                </a:lnTo>
                <a:lnTo>
                  <a:pt x="215899" y="871945"/>
                </a:lnTo>
                <a:lnTo>
                  <a:pt x="203199" y="858991"/>
                </a:lnTo>
                <a:lnTo>
                  <a:pt x="177799" y="846037"/>
                </a:lnTo>
                <a:lnTo>
                  <a:pt x="165099" y="833083"/>
                </a:lnTo>
                <a:lnTo>
                  <a:pt x="139699" y="820129"/>
                </a:lnTo>
                <a:lnTo>
                  <a:pt x="126999" y="806413"/>
                </a:lnTo>
                <a:lnTo>
                  <a:pt x="126999" y="807175"/>
                </a:lnTo>
                <a:lnTo>
                  <a:pt x="101599" y="779743"/>
                </a:lnTo>
                <a:lnTo>
                  <a:pt x="101599" y="780505"/>
                </a:lnTo>
                <a:lnTo>
                  <a:pt x="63499" y="739357"/>
                </a:lnTo>
                <a:lnTo>
                  <a:pt x="63499" y="740119"/>
                </a:lnTo>
                <a:lnTo>
                  <a:pt x="50799" y="725641"/>
                </a:lnTo>
                <a:lnTo>
                  <a:pt x="50799" y="726403"/>
                </a:lnTo>
                <a:lnTo>
                  <a:pt x="38099" y="712687"/>
                </a:lnTo>
                <a:lnTo>
                  <a:pt x="38099" y="698971"/>
                </a:lnTo>
                <a:lnTo>
                  <a:pt x="25399" y="685255"/>
                </a:lnTo>
                <a:lnTo>
                  <a:pt x="25399" y="671539"/>
                </a:lnTo>
                <a:lnTo>
                  <a:pt x="12699" y="657823"/>
                </a:lnTo>
                <a:lnTo>
                  <a:pt x="12699" y="690589"/>
                </a:lnTo>
                <a:lnTo>
                  <a:pt x="38099" y="719545"/>
                </a:lnTo>
                <a:lnTo>
                  <a:pt x="63499" y="756203"/>
                </a:lnTo>
                <a:lnTo>
                  <a:pt x="88899" y="790427"/>
                </a:lnTo>
                <a:lnTo>
                  <a:pt x="126999" y="822294"/>
                </a:lnTo>
                <a:lnTo>
                  <a:pt x="165099" y="851880"/>
                </a:lnTo>
                <a:lnTo>
                  <a:pt x="203199" y="879261"/>
                </a:lnTo>
                <a:lnTo>
                  <a:pt x="253999" y="904512"/>
                </a:lnTo>
                <a:lnTo>
                  <a:pt x="292099" y="927710"/>
                </a:lnTo>
                <a:lnTo>
                  <a:pt x="330199" y="948930"/>
                </a:lnTo>
                <a:lnTo>
                  <a:pt x="380999" y="968249"/>
                </a:lnTo>
                <a:lnTo>
                  <a:pt x="419099" y="985742"/>
                </a:lnTo>
                <a:lnTo>
                  <a:pt x="469899" y="1001485"/>
                </a:lnTo>
                <a:lnTo>
                  <a:pt x="507999" y="1017487"/>
                </a:lnTo>
                <a:lnTo>
                  <a:pt x="558799" y="1031965"/>
                </a:lnTo>
                <a:lnTo>
                  <a:pt x="596899" y="1045987"/>
                </a:lnTo>
                <a:lnTo>
                  <a:pt x="647699" y="1059228"/>
                </a:lnTo>
                <a:lnTo>
                  <a:pt x="698499" y="1071702"/>
                </a:lnTo>
                <a:lnTo>
                  <a:pt x="749299" y="1083423"/>
                </a:lnTo>
                <a:lnTo>
                  <a:pt x="800099" y="1094402"/>
                </a:lnTo>
                <a:lnTo>
                  <a:pt x="850899" y="1104653"/>
                </a:lnTo>
                <a:lnTo>
                  <a:pt x="901699" y="1114189"/>
                </a:lnTo>
                <a:lnTo>
                  <a:pt x="939799" y="1123022"/>
                </a:lnTo>
                <a:lnTo>
                  <a:pt x="990599" y="1131166"/>
                </a:lnTo>
                <a:lnTo>
                  <a:pt x="1041399" y="1138634"/>
                </a:lnTo>
                <a:lnTo>
                  <a:pt x="1092199" y="1145438"/>
                </a:lnTo>
                <a:lnTo>
                  <a:pt x="1142999" y="1151591"/>
                </a:lnTo>
                <a:lnTo>
                  <a:pt x="1193799" y="1157107"/>
                </a:lnTo>
                <a:lnTo>
                  <a:pt x="1244599" y="1161998"/>
                </a:lnTo>
                <a:lnTo>
                  <a:pt x="1295399" y="1166278"/>
                </a:lnTo>
                <a:lnTo>
                  <a:pt x="1346199" y="1169958"/>
                </a:lnTo>
                <a:lnTo>
                  <a:pt x="1396999" y="1173053"/>
                </a:lnTo>
                <a:lnTo>
                  <a:pt x="1447799" y="1175575"/>
                </a:lnTo>
                <a:lnTo>
                  <a:pt x="1498599" y="1177536"/>
                </a:lnTo>
                <a:lnTo>
                  <a:pt x="1549399" y="1178951"/>
                </a:lnTo>
                <a:lnTo>
                  <a:pt x="1600199" y="1179831"/>
                </a:lnTo>
                <a:lnTo>
                  <a:pt x="1638299" y="1180100"/>
                </a:lnTo>
                <a:lnTo>
                  <a:pt x="1701799" y="1180041"/>
                </a:lnTo>
                <a:lnTo>
                  <a:pt x="1752599" y="1179396"/>
                </a:lnTo>
                <a:lnTo>
                  <a:pt x="1803399" y="1178269"/>
                </a:lnTo>
                <a:lnTo>
                  <a:pt x="1866899" y="1176745"/>
                </a:lnTo>
                <a:lnTo>
                  <a:pt x="1930399" y="1173697"/>
                </a:lnTo>
                <a:lnTo>
                  <a:pt x="2044699" y="1165468"/>
                </a:lnTo>
                <a:lnTo>
                  <a:pt x="2044699" y="1164553"/>
                </a:lnTo>
                <a:lnTo>
                  <a:pt x="2057399" y="1164553"/>
                </a:lnTo>
                <a:lnTo>
                  <a:pt x="2057399" y="1169814"/>
                </a:lnTo>
                <a:lnTo>
                  <a:pt x="2806355" y="1480026"/>
                </a:lnTo>
                <a:close/>
              </a:path>
              <a:path w="3340100" h="1490980">
                <a:moveTo>
                  <a:pt x="546099" y="167095"/>
                </a:moveTo>
                <a:lnTo>
                  <a:pt x="533399" y="167095"/>
                </a:lnTo>
                <a:lnTo>
                  <a:pt x="533399" y="170397"/>
                </a:lnTo>
                <a:lnTo>
                  <a:pt x="546099" y="167095"/>
                </a:lnTo>
                <a:close/>
              </a:path>
              <a:path w="3340100" h="1490980">
                <a:moveTo>
                  <a:pt x="2057399" y="1164553"/>
                </a:moveTo>
                <a:lnTo>
                  <a:pt x="2044699" y="1164553"/>
                </a:lnTo>
                <a:lnTo>
                  <a:pt x="2046580" y="1165332"/>
                </a:lnTo>
                <a:lnTo>
                  <a:pt x="2057399" y="1164553"/>
                </a:lnTo>
                <a:close/>
              </a:path>
              <a:path w="3340100" h="1490980">
                <a:moveTo>
                  <a:pt x="2046580" y="1165332"/>
                </a:moveTo>
                <a:lnTo>
                  <a:pt x="2044699" y="1164553"/>
                </a:lnTo>
                <a:lnTo>
                  <a:pt x="2044699" y="1165468"/>
                </a:lnTo>
                <a:lnTo>
                  <a:pt x="2046580" y="1165332"/>
                </a:lnTo>
                <a:close/>
              </a:path>
              <a:path w="3340100" h="1490980">
                <a:moveTo>
                  <a:pt x="2057399" y="1169814"/>
                </a:moveTo>
                <a:lnTo>
                  <a:pt x="2057399" y="1164553"/>
                </a:lnTo>
                <a:lnTo>
                  <a:pt x="2046580" y="1165332"/>
                </a:lnTo>
                <a:lnTo>
                  <a:pt x="2057399" y="1169814"/>
                </a:lnTo>
                <a:close/>
              </a:path>
              <a:path w="3340100" h="1490980">
                <a:moveTo>
                  <a:pt x="2336799" y="63082"/>
                </a:moveTo>
                <a:lnTo>
                  <a:pt x="2336799" y="61177"/>
                </a:lnTo>
                <a:lnTo>
                  <a:pt x="2324099" y="61177"/>
                </a:lnTo>
                <a:lnTo>
                  <a:pt x="2336799" y="63082"/>
                </a:lnTo>
                <a:close/>
              </a:path>
              <a:path w="3340100" h="1490980">
                <a:moveTo>
                  <a:pt x="3327399" y="670434"/>
                </a:moveTo>
                <a:lnTo>
                  <a:pt x="3327399" y="644869"/>
                </a:lnTo>
                <a:lnTo>
                  <a:pt x="3314699" y="658585"/>
                </a:lnTo>
                <a:lnTo>
                  <a:pt x="3314699" y="672301"/>
                </a:lnTo>
                <a:lnTo>
                  <a:pt x="3301999" y="686017"/>
                </a:lnTo>
                <a:lnTo>
                  <a:pt x="3301999" y="698971"/>
                </a:lnTo>
                <a:lnTo>
                  <a:pt x="3276599" y="726403"/>
                </a:lnTo>
                <a:lnTo>
                  <a:pt x="3276599" y="739357"/>
                </a:lnTo>
                <a:lnTo>
                  <a:pt x="3263899" y="753073"/>
                </a:lnTo>
                <a:lnTo>
                  <a:pt x="3263899" y="752311"/>
                </a:lnTo>
                <a:lnTo>
                  <a:pt x="3251199" y="766027"/>
                </a:lnTo>
                <a:lnTo>
                  <a:pt x="3225799" y="791935"/>
                </a:lnTo>
                <a:lnTo>
                  <a:pt x="3187699" y="823654"/>
                </a:lnTo>
                <a:lnTo>
                  <a:pt x="3149599" y="853343"/>
                </a:lnTo>
                <a:lnTo>
                  <a:pt x="3098799" y="880332"/>
                </a:lnTo>
                <a:lnTo>
                  <a:pt x="3060699" y="903949"/>
                </a:lnTo>
                <a:lnTo>
                  <a:pt x="3035299" y="916141"/>
                </a:lnTo>
                <a:lnTo>
                  <a:pt x="2933699" y="961861"/>
                </a:lnTo>
                <a:lnTo>
                  <a:pt x="2933699" y="961099"/>
                </a:lnTo>
                <a:lnTo>
                  <a:pt x="2908299" y="972529"/>
                </a:lnTo>
                <a:lnTo>
                  <a:pt x="2857499" y="993865"/>
                </a:lnTo>
                <a:lnTo>
                  <a:pt x="2857499" y="993103"/>
                </a:lnTo>
                <a:lnTo>
                  <a:pt x="2832099" y="1003771"/>
                </a:lnTo>
                <a:lnTo>
                  <a:pt x="2781299" y="1016785"/>
                </a:lnTo>
                <a:lnTo>
                  <a:pt x="2743199" y="1029103"/>
                </a:lnTo>
                <a:lnTo>
                  <a:pt x="2705099" y="1040756"/>
                </a:lnTo>
                <a:lnTo>
                  <a:pt x="2666999" y="1051777"/>
                </a:lnTo>
                <a:lnTo>
                  <a:pt x="2616199" y="1062445"/>
                </a:lnTo>
                <a:lnTo>
                  <a:pt x="2628899" y="1090334"/>
                </a:lnTo>
                <a:lnTo>
                  <a:pt x="2628899" y="1073113"/>
                </a:lnTo>
                <a:lnTo>
                  <a:pt x="2641599" y="1063969"/>
                </a:lnTo>
                <a:lnTo>
                  <a:pt x="2644058" y="1069475"/>
                </a:lnTo>
                <a:lnTo>
                  <a:pt x="2705099" y="1054825"/>
                </a:lnTo>
                <a:lnTo>
                  <a:pt x="2730499" y="1045681"/>
                </a:lnTo>
                <a:lnTo>
                  <a:pt x="2768599" y="1036797"/>
                </a:lnTo>
                <a:lnTo>
                  <a:pt x="2806699" y="1026183"/>
                </a:lnTo>
                <a:lnTo>
                  <a:pt x="2832099" y="1013854"/>
                </a:lnTo>
                <a:lnTo>
                  <a:pt x="2882899" y="999827"/>
                </a:lnTo>
                <a:lnTo>
                  <a:pt x="2920999" y="984119"/>
                </a:lnTo>
                <a:lnTo>
                  <a:pt x="2959099" y="966745"/>
                </a:lnTo>
                <a:lnTo>
                  <a:pt x="2997199" y="947723"/>
                </a:lnTo>
                <a:lnTo>
                  <a:pt x="3047999" y="927069"/>
                </a:lnTo>
                <a:lnTo>
                  <a:pt x="3086099" y="904799"/>
                </a:lnTo>
                <a:lnTo>
                  <a:pt x="3124199" y="880929"/>
                </a:lnTo>
                <a:lnTo>
                  <a:pt x="3162299" y="855477"/>
                </a:lnTo>
                <a:lnTo>
                  <a:pt x="3200399" y="828457"/>
                </a:lnTo>
                <a:lnTo>
                  <a:pt x="3238499" y="799888"/>
                </a:lnTo>
                <a:lnTo>
                  <a:pt x="3263900" y="769784"/>
                </a:lnTo>
                <a:lnTo>
                  <a:pt x="3289299" y="738163"/>
                </a:lnTo>
                <a:lnTo>
                  <a:pt x="3314699" y="705041"/>
                </a:lnTo>
                <a:lnTo>
                  <a:pt x="3327399" y="670434"/>
                </a:lnTo>
                <a:close/>
              </a:path>
              <a:path w="3340100" h="1490980">
                <a:moveTo>
                  <a:pt x="2644058" y="1069475"/>
                </a:moveTo>
                <a:lnTo>
                  <a:pt x="2641599" y="1063969"/>
                </a:lnTo>
                <a:lnTo>
                  <a:pt x="2628899" y="1073113"/>
                </a:lnTo>
                <a:lnTo>
                  <a:pt x="2644058" y="1069475"/>
                </a:lnTo>
                <a:close/>
              </a:path>
              <a:path w="3340100" h="1490980">
                <a:moveTo>
                  <a:pt x="2832099" y="1490689"/>
                </a:moveTo>
                <a:lnTo>
                  <a:pt x="2644058" y="1069475"/>
                </a:lnTo>
                <a:lnTo>
                  <a:pt x="2628899" y="1073113"/>
                </a:lnTo>
                <a:lnTo>
                  <a:pt x="2628899" y="1090334"/>
                </a:lnTo>
                <a:lnTo>
                  <a:pt x="2798965" y="1463798"/>
                </a:lnTo>
                <a:lnTo>
                  <a:pt x="2819399" y="1472401"/>
                </a:lnTo>
                <a:lnTo>
                  <a:pt x="2819399" y="1485429"/>
                </a:lnTo>
                <a:lnTo>
                  <a:pt x="2832099" y="1490689"/>
                </a:lnTo>
                <a:close/>
              </a:path>
              <a:path w="3340100" h="1490980">
                <a:moveTo>
                  <a:pt x="2819399" y="1472401"/>
                </a:moveTo>
                <a:lnTo>
                  <a:pt x="2798965" y="1463798"/>
                </a:lnTo>
                <a:lnTo>
                  <a:pt x="2806355" y="1480026"/>
                </a:lnTo>
                <a:lnTo>
                  <a:pt x="2807272" y="1480406"/>
                </a:lnTo>
                <a:lnTo>
                  <a:pt x="2819399" y="1472401"/>
                </a:lnTo>
                <a:close/>
              </a:path>
              <a:path w="3340100" h="1490980">
                <a:moveTo>
                  <a:pt x="2807272" y="1480406"/>
                </a:moveTo>
                <a:lnTo>
                  <a:pt x="2806355" y="1480026"/>
                </a:lnTo>
                <a:lnTo>
                  <a:pt x="2806699" y="1480783"/>
                </a:lnTo>
                <a:lnTo>
                  <a:pt x="2807272" y="1480406"/>
                </a:lnTo>
                <a:close/>
              </a:path>
              <a:path w="3340100" h="1490980">
                <a:moveTo>
                  <a:pt x="2819399" y="1485429"/>
                </a:moveTo>
                <a:lnTo>
                  <a:pt x="2819399" y="1472401"/>
                </a:lnTo>
                <a:lnTo>
                  <a:pt x="2807272" y="1480406"/>
                </a:lnTo>
                <a:lnTo>
                  <a:pt x="2819399" y="1485429"/>
                </a:lnTo>
                <a:close/>
              </a:path>
              <a:path w="3340100" h="1490980">
                <a:moveTo>
                  <a:pt x="2870199" y="194375"/>
                </a:moveTo>
                <a:lnTo>
                  <a:pt x="2870199" y="189955"/>
                </a:lnTo>
                <a:lnTo>
                  <a:pt x="2857499" y="189955"/>
                </a:lnTo>
                <a:lnTo>
                  <a:pt x="2870199" y="194375"/>
                </a:lnTo>
                <a:close/>
              </a:path>
            </a:pathLst>
          </a:custGeom>
          <a:solidFill>
            <a:srgbClr val="4171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87173" y="480059"/>
            <a:ext cx="1924685" cy="112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Nas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Ligações  Covalentes, são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partilhados pares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electrões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40232" y="4913363"/>
            <a:ext cx="242062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Gilbert Lewis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(1875‐1946)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9139" y="3303270"/>
            <a:ext cx="5476494" cy="15148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05973" y="1475232"/>
            <a:ext cx="4675505" cy="18671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7965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“notação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estruturas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pontos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10" dirty="0">
                <a:latin typeface="Calibri"/>
                <a:cs typeface="Calibri"/>
              </a:rPr>
              <a:t>electrões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Lewis” </a:t>
            </a:r>
            <a:r>
              <a:rPr sz="1800" spc="-5" dirty="0">
                <a:latin typeface="Calibri"/>
                <a:cs typeface="Calibri"/>
              </a:rPr>
              <a:t>ou </a:t>
            </a:r>
            <a:r>
              <a:rPr sz="1800" spc="-10" dirty="0">
                <a:latin typeface="Calibri"/>
                <a:cs typeface="Calibri"/>
              </a:rPr>
              <a:t>simplesmente,  </a:t>
            </a:r>
            <a:r>
              <a:rPr sz="1800" b="1" u="heavy" spc="-10" dirty="0">
                <a:latin typeface="Calibri"/>
                <a:cs typeface="Calibri"/>
              </a:rPr>
              <a:t>estruturas </a:t>
            </a:r>
            <a:r>
              <a:rPr sz="1800" b="1" u="heavy" spc="-5" dirty="0">
                <a:latin typeface="Calibri"/>
                <a:cs typeface="Calibri"/>
              </a:rPr>
              <a:t>de </a:t>
            </a:r>
            <a:r>
              <a:rPr sz="1800" b="1" u="heavy" spc="-10" dirty="0">
                <a:latin typeface="Calibri"/>
                <a:cs typeface="Calibri"/>
              </a:rPr>
              <a:t>Lewis</a:t>
            </a:r>
            <a:r>
              <a:rPr sz="1800" spc="-10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usam‐se </a:t>
            </a:r>
            <a:r>
              <a:rPr sz="1800" spc="-10" dirty="0">
                <a:latin typeface="Calibri"/>
                <a:cs typeface="Calibri"/>
              </a:rPr>
              <a:t>pontos para  descrever </a:t>
            </a:r>
            <a:r>
              <a:rPr sz="1800" spc="-5" dirty="0">
                <a:latin typeface="Calibri"/>
                <a:cs typeface="Calibri"/>
              </a:rPr>
              <a:t>as </a:t>
            </a:r>
            <a:r>
              <a:rPr sz="1800" spc="-15" dirty="0">
                <a:latin typeface="Calibri"/>
                <a:cs typeface="Calibri"/>
              </a:rPr>
              <a:t>ligações entre átomos </a:t>
            </a:r>
            <a:r>
              <a:rPr sz="1800" spc="-5" dirty="0">
                <a:latin typeface="Calibri"/>
                <a:cs typeface="Calibri"/>
              </a:rPr>
              <a:t>de  moléculas </a:t>
            </a:r>
            <a:r>
              <a:rPr sz="1800" spc="-10" dirty="0">
                <a:latin typeface="Calibri"/>
                <a:cs typeface="Calibri"/>
              </a:rPr>
              <a:t>com </a:t>
            </a:r>
            <a:r>
              <a:rPr sz="1800" u="heavy" spc="-10" dirty="0" err="1">
                <a:latin typeface="Calibri"/>
                <a:cs typeface="Calibri"/>
              </a:rPr>
              <a:t>ligações</a:t>
            </a:r>
            <a:r>
              <a:rPr sz="1800" u="heavy" spc="-10" dirty="0">
                <a:latin typeface="Calibri"/>
                <a:cs typeface="Calibri"/>
              </a:rPr>
              <a:t> </a:t>
            </a:r>
            <a:r>
              <a:rPr sz="1800" u="heavy" spc="-10" dirty="0" err="1">
                <a:latin typeface="Calibri"/>
                <a:cs typeface="Calibri"/>
              </a:rPr>
              <a:t>covalentes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lang="pt-PT" sz="1800" spc="-10" dirty="0">
              <a:latin typeface="Calibri"/>
              <a:cs typeface="Calibri"/>
            </a:endParaRPr>
          </a:p>
          <a:p>
            <a:pPr marL="227965" marR="5080"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620"/>
              </a:lnSpc>
            </a:pPr>
            <a:r>
              <a:rPr sz="1400" spc="-10" dirty="0">
                <a:latin typeface="Calibri"/>
                <a:cs typeface="Calibri"/>
              </a:rPr>
              <a:t>Representação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valência segundo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Lewis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49053" y="4882895"/>
            <a:ext cx="1276350" cy="21648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39959" y="5615940"/>
            <a:ext cx="259842" cy="4244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33863" y="5610745"/>
            <a:ext cx="273050" cy="436245"/>
          </a:xfrm>
          <a:custGeom>
            <a:avLst/>
            <a:gdLst/>
            <a:ahLst/>
            <a:cxnLst/>
            <a:rect l="l" t="t" r="r" b="b"/>
            <a:pathLst>
              <a:path w="273050" h="436245">
                <a:moveTo>
                  <a:pt x="272796" y="217792"/>
                </a:moveTo>
                <a:lnTo>
                  <a:pt x="272034" y="206362"/>
                </a:lnTo>
                <a:lnTo>
                  <a:pt x="272034" y="195694"/>
                </a:lnTo>
                <a:lnTo>
                  <a:pt x="264926" y="146783"/>
                </a:lnTo>
                <a:lnTo>
                  <a:pt x="253099" y="104855"/>
                </a:lnTo>
                <a:lnTo>
                  <a:pt x="237281" y="69911"/>
                </a:lnTo>
                <a:lnTo>
                  <a:pt x="196579" y="20981"/>
                </a:lnTo>
                <a:lnTo>
                  <a:pt x="148634" y="0"/>
                </a:lnTo>
                <a:lnTo>
                  <a:pt x="123443" y="82"/>
                </a:lnTo>
                <a:lnTo>
                  <a:pt x="75861" y="20945"/>
                </a:lnTo>
                <a:lnTo>
                  <a:pt x="35258" y="69864"/>
                </a:lnTo>
                <a:lnTo>
                  <a:pt x="19511" y="104813"/>
                </a:lnTo>
                <a:lnTo>
                  <a:pt x="7770" y="146756"/>
                </a:lnTo>
                <a:lnTo>
                  <a:pt x="761" y="195694"/>
                </a:lnTo>
                <a:lnTo>
                  <a:pt x="0" y="206362"/>
                </a:lnTo>
                <a:lnTo>
                  <a:pt x="0" y="228460"/>
                </a:lnTo>
                <a:lnTo>
                  <a:pt x="1524" y="250558"/>
                </a:lnTo>
                <a:lnTo>
                  <a:pt x="11438" y="301789"/>
                </a:lnTo>
                <a:lnTo>
                  <a:pt x="12954" y="306294"/>
                </a:lnTo>
                <a:lnTo>
                  <a:pt x="12954" y="196456"/>
                </a:lnTo>
                <a:lnTo>
                  <a:pt x="14477" y="185788"/>
                </a:lnTo>
                <a:lnTo>
                  <a:pt x="15239" y="175120"/>
                </a:lnTo>
                <a:lnTo>
                  <a:pt x="15239" y="175882"/>
                </a:lnTo>
                <a:lnTo>
                  <a:pt x="16763" y="165214"/>
                </a:lnTo>
                <a:lnTo>
                  <a:pt x="18287" y="155308"/>
                </a:lnTo>
                <a:lnTo>
                  <a:pt x="20573" y="145402"/>
                </a:lnTo>
                <a:lnTo>
                  <a:pt x="20573" y="146164"/>
                </a:lnTo>
                <a:lnTo>
                  <a:pt x="22859" y="136258"/>
                </a:lnTo>
                <a:lnTo>
                  <a:pt x="35466" y="98763"/>
                </a:lnTo>
                <a:lnTo>
                  <a:pt x="54101" y="63868"/>
                </a:lnTo>
                <a:lnTo>
                  <a:pt x="58673" y="57010"/>
                </a:lnTo>
                <a:lnTo>
                  <a:pt x="58673" y="57772"/>
                </a:lnTo>
                <a:lnTo>
                  <a:pt x="63245" y="50914"/>
                </a:lnTo>
                <a:lnTo>
                  <a:pt x="63245" y="51676"/>
                </a:lnTo>
                <a:lnTo>
                  <a:pt x="68580" y="45580"/>
                </a:lnTo>
                <a:lnTo>
                  <a:pt x="73151" y="40246"/>
                </a:lnTo>
                <a:lnTo>
                  <a:pt x="89153" y="26530"/>
                </a:lnTo>
                <a:lnTo>
                  <a:pt x="89153" y="27292"/>
                </a:lnTo>
                <a:lnTo>
                  <a:pt x="94488" y="23958"/>
                </a:lnTo>
                <a:lnTo>
                  <a:pt x="94488" y="23482"/>
                </a:lnTo>
                <a:lnTo>
                  <a:pt x="105917" y="17767"/>
                </a:lnTo>
                <a:lnTo>
                  <a:pt x="105917" y="17386"/>
                </a:lnTo>
                <a:lnTo>
                  <a:pt x="112013" y="15100"/>
                </a:lnTo>
                <a:lnTo>
                  <a:pt x="123443" y="12242"/>
                </a:lnTo>
                <a:lnTo>
                  <a:pt x="123443" y="12052"/>
                </a:lnTo>
                <a:lnTo>
                  <a:pt x="129539" y="11375"/>
                </a:lnTo>
                <a:lnTo>
                  <a:pt x="142494" y="11290"/>
                </a:lnTo>
                <a:lnTo>
                  <a:pt x="148634" y="12063"/>
                </a:lnTo>
                <a:lnTo>
                  <a:pt x="154685" y="13576"/>
                </a:lnTo>
                <a:lnTo>
                  <a:pt x="154685" y="13745"/>
                </a:lnTo>
                <a:lnTo>
                  <a:pt x="160781" y="15100"/>
                </a:lnTo>
                <a:lnTo>
                  <a:pt x="160781" y="15354"/>
                </a:lnTo>
                <a:lnTo>
                  <a:pt x="166877" y="17386"/>
                </a:lnTo>
                <a:lnTo>
                  <a:pt x="166877" y="17767"/>
                </a:lnTo>
                <a:lnTo>
                  <a:pt x="172211" y="20434"/>
                </a:lnTo>
                <a:lnTo>
                  <a:pt x="172211" y="20815"/>
                </a:lnTo>
                <a:lnTo>
                  <a:pt x="177545" y="23482"/>
                </a:lnTo>
                <a:lnTo>
                  <a:pt x="182879" y="26816"/>
                </a:lnTo>
                <a:lnTo>
                  <a:pt x="182879" y="26530"/>
                </a:lnTo>
                <a:lnTo>
                  <a:pt x="188976" y="31102"/>
                </a:lnTo>
                <a:lnTo>
                  <a:pt x="188976" y="31673"/>
                </a:lnTo>
                <a:lnTo>
                  <a:pt x="194310" y="35674"/>
                </a:lnTo>
                <a:lnTo>
                  <a:pt x="194310" y="36245"/>
                </a:lnTo>
                <a:lnTo>
                  <a:pt x="199644" y="40246"/>
                </a:lnTo>
                <a:lnTo>
                  <a:pt x="199644" y="41008"/>
                </a:lnTo>
                <a:lnTo>
                  <a:pt x="204215" y="45580"/>
                </a:lnTo>
                <a:lnTo>
                  <a:pt x="208788" y="51676"/>
                </a:lnTo>
                <a:lnTo>
                  <a:pt x="208788" y="50914"/>
                </a:lnTo>
                <a:lnTo>
                  <a:pt x="214122" y="57772"/>
                </a:lnTo>
                <a:lnTo>
                  <a:pt x="214122" y="57990"/>
                </a:lnTo>
                <a:lnTo>
                  <a:pt x="218694" y="63868"/>
                </a:lnTo>
                <a:lnTo>
                  <a:pt x="218694" y="65011"/>
                </a:lnTo>
                <a:lnTo>
                  <a:pt x="227076" y="77584"/>
                </a:lnTo>
                <a:lnTo>
                  <a:pt x="234696" y="92824"/>
                </a:lnTo>
                <a:lnTo>
                  <a:pt x="238506" y="101206"/>
                </a:lnTo>
                <a:lnTo>
                  <a:pt x="238506" y="102882"/>
                </a:lnTo>
                <a:lnTo>
                  <a:pt x="241554" y="109588"/>
                </a:lnTo>
                <a:lnTo>
                  <a:pt x="244602" y="117970"/>
                </a:lnTo>
                <a:lnTo>
                  <a:pt x="249936" y="136258"/>
                </a:lnTo>
                <a:lnTo>
                  <a:pt x="252222" y="146164"/>
                </a:lnTo>
                <a:lnTo>
                  <a:pt x="252222" y="145402"/>
                </a:lnTo>
                <a:lnTo>
                  <a:pt x="253746" y="155308"/>
                </a:lnTo>
                <a:lnTo>
                  <a:pt x="256032" y="165214"/>
                </a:lnTo>
                <a:lnTo>
                  <a:pt x="257556" y="175882"/>
                </a:lnTo>
                <a:lnTo>
                  <a:pt x="257556" y="175120"/>
                </a:lnTo>
                <a:lnTo>
                  <a:pt x="259079" y="196456"/>
                </a:lnTo>
                <a:lnTo>
                  <a:pt x="259079" y="195694"/>
                </a:lnTo>
                <a:lnTo>
                  <a:pt x="259842" y="207124"/>
                </a:lnTo>
                <a:lnTo>
                  <a:pt x="259842" y="311018"/>
                </a:lnTo>
                <a:lnTo>
                  <a:pt x="260463" y="309301"/>
                </a:lnTo>
                <a:lnTo>
                  <a:pt x="269296" y="266357"/>
                </a:lnTo>
                <a:lnTo>
                  <a:pt x="272796" y="217792"/>
                </a:lnTo>
                <a:close/>
              </a:path>
              <a:path w="273050" h="436245">
                <a:moveTo>
                  <a:pt x="95250" y="425838"/>
                </a:moveTo>
                <a:lnTo>
                  <a:pt x="95250" y="412102"/>
                </a:lnTo>
                <a:lnTo>
                  <a:pt x="89154" y="408292"/>
                </a:lnTo>
                <a:lnTo>
                  <a:pt x="83820" y="403720"/>
                </a:lnTo>
                <a:lnTo>
                  <a:pt x="83820" y="404482"/>
                </a:lnTo>
                <a:lnTo>
                  <a:pt x="78486" y="399148"/>
                </a:lnTo>
                <a:lnTo>
                  <a:pt x="78486" y="399910"/>
                </a:lnTo>
                <a:lnTo>
                  <a:pt x="73152" y="394576"/>
                </a:lnTo>
                <a:lnTo>
                  <a:pt x="68580" y="389242"/>
                </a:lnTo>
                <a:lnTo>
                  <a:pt x="63246" y="383908"/>
                </a:lnTo>
                <a:lnTo>
                  <a:pt x="58674" y="377812"/>
                </a:lnTo>
                <a:lnTo>
                  <a:pt x="54102" y="370954"/>
                </a:lnTo>
                <a:lnTo>
                  <a:pt x="54102" y="371716"/>
                </a:lnTo>
                <a:lnTo>
                  <a:pt x="49530" y="364096"/>
                </a:lnTo>
                <a:lnTo>
                  <a:pt x="49530" y="364858"/>
                </a:lnTo>
                <a:lnTo>
                  <a:pt x="38100" y="341998"/>
                </a:lnTo>
                <a:lnTo>
                  <a:pt x="34290" y="333616"/>
                </a:lnTo>
                <a:lnTo>
                  <a:pt x="34290" y="334378"/>
                </a:lnTo>
                <a:lnTo>
                  <a:pt x="25177" y="306947"/>
                </a:lnTo>
                <a:lnTo>
                  <a:pt x="20131" y="287748"/>
                </a:lnTo>
                <a:lnTo>
                  <a:pt x="16449" y="268243"/>
                </a:lnTo>
                <a:lnTo>
                  <a:pt x="14478" y="249034"/>
                </a:lnTo>
                <a:lnTo>
                  <a:pt x="12954" y="238366"/>
                </a:lnTo>
                <a:lnTo>
                  <a:pt x="12954" y="306294"/>
                </a:lnTo>
                <a:lnTo>
                  <a:pt x="25770" y="344384"/>
                </a:lnTo>
                <a:lnTo>
                  <a:pt x="43770" y="378575"/>
                </a:lnTo>
                <a:lnTo>
                  <a:pt x="87773" y="422674"/>
                </a:lnTo>
                <a:lnTo>
                  <a:pt x="95250" y="425838"/>
                </a:lnTo>
                <a:close/>
              </a:path>
              <a:path w="273050" h="436245">
                <a:moveTo>
                  <a:pt x="95249" y="23482"/>
                </a:moveTo>
                <a:lnTo>
                  <a:pt x="94488" y="23482"/>
                </a:lnTo>
                <a:lnTo>
                  <a:pt x="94488" y="23958"/>
                </a:lnTo>
                <a:lnTo>
                  <a:pt x="95249" y="23482"/>
                </a:lnTo>
                <a:close/>
              </a:path>
              <a:path w="273050" h="436245">
                <a:moveTo>
                  <a:pt x="106680" y="417436"/>
                </a:moveTo>
                <a:lnTo>
                  <a:pt x="100584" y="414388"/>
                </a:lnTo>
                <a:lnTo>
                  <a:pt x="100584" y="415150"/>
                </a:lnTo>
                <a:lnTo>
                  <a:pt x="94488" y="411340"/>
                </a:lnTo>
                <a:lnTo>
                  <a:pt x="95250" y="412102"/>
                </a:lnTo>
                <a:lnTo>
                  <a:pt x="95250" y="425838"/>
                </a:lnTo>
                <a:lnTo>
                  <a:pt x="105918" y="430354"/>
                </a:lnTo>
                <a:lnTo>
                  <a:pt x="105918" y="417436"/>
                </a:lnTo>
                <a:lnTo>
                  <a:pt x="106680" y="417436"/>
                </a:lnTo>
                <a:close/>
              </a:path>
              <a:path w="273050" h="436245">
                <a:moveTo>
                  <a:pt x="106679" y="17386"/>
                </a:moveTo>
                <a:lnTo>
                  <a:pt x="105917" y="17386"/>
                </a:lnTo>
                <a:lnTo>
                  <a:pt x="105917" y="17767"/>
                </a:lnTo>
                <a:lnTo>
                  <a:pt x="106679" y="17386"/>
                </a:lnTo>
                <a:close/>
              </a:path>
              <a:path w="273050" h="436245">
                <a:moveTo>
                  <a:pt x="124206" y="422770"/>
                </a:moveTo>
                <a:lnTo>
                  <a:pt x="112014" y="419722"/>
                </a:lnTo>
                <a:lnTo>
                  <a:pt x="105918" y="417436"/>
                </a:lnTo>
                <a:lnTo>
                  <a:pt x="105918" y="430354"/>
                </a:lnTo>
                <a:lnTo>
                  <a:pt x="112276" y="433045"/>
                </a:lnTo>
                <a:lnTo>
                  <a:pt x="123444" y="434330"/>
                </a:lnTo>
                <a:lnTo>
                  <a:pt x="123444" y="422770"/>
                </a:lnTo>
                <a:lnTo>
                  <a:pt x="124206" y="422770"/>
                </a:lnTo>
                <a:close/>
              </a:path>
              <a:path w="273050" h="436245">
                <a:moveTo>
                  <a:pt x="124205" y="12052"/>
                </a:moveTo>
                <a:lnTo>
                  <a:pt x="123443" y="12052"/>
                </a:lnTo>
                <a:lnTo>
                  <a:pt x="123443" y="12242"/>
                </a:lnTo>
                <a:lnTo>
                  <a:pt x="124205" y="12052"/>
                </a:lnTo>
                <a:close/>
              </a:path>
              <a:path w="273050" h="436245">
                <a:moveTo>
                  <a:pt x="148590" y="434009"/>
                </a:moveTo>
                <a:lnTo>
                  <a:pt x="148590" y="422770"/>
                </a:lnTo>
                <a:lnTo>
                  <a:pt x="142494" y="423532"/>
                </a:lnTo>
                <a:lnTo>
                  <a:pt x="129540" y="423532"/>
                </a:lnTo>
                <a:lnTo>
                  <a:pt x="123444" y="422770"/>
                </a:lnTo>
                <a:lnTo>
                  <a:pt x="123444" y="434330"/>
                </a:lnTo>
                <a:lnTo>
                  <a:pt x="137446" y="435941"/>
                </a:lnTo>
                <a:lnTo>
                  <a:pt x="148590" y="434009"/>
                </a:lnTo>
                <a:close/>
              </a:path>
              <a:path w="273050" h="436245">
                <a:moveTo>
                  <a:pt x="130301" y="11290"/>
                </a:moveTo>
                <a:lnTo>
                  <a:pt x="129539" y="11290"/>
                </a:lnTo>
                <a:lnTo>
                  <a:pt x="130301" y="11290"/>
                </a:lnTo>
                <a:close/>
              </a:path>
              <a:path w="273050" h="436245">
                <a:moveTo>
                  <a:pt x="130302" y="423532"/>
                </a:moveTo>
                <a:lnTo>
                  <a:pt x="129540" y="423447"/>
                </a:lnTo>
                <a:lnTo>
                  <a:pt x="130302" y="423532"/>
                </a:lnTo>
                <a:close/>
              </a:path>
              <a:path w="273050" h="436245">
                <a:moveTo>
                  <a:pt x="154686" y="432952"/>
                </a:moveTo>
                <a:lnTo>
                  <a:pt x="154686" y="421246"/>
                </a:lnTo>
                <a:lnTo>
                  <a:pt x="147828" y="422770"/>
                </a:lnTo>
                <a:lnTo>
                  <a:pt x="148590" y="422770"/>
                </a:lnTo>
                <a:lnTo>
                  <a:pt x="148590" y="434009"/>
                </a:lnTo>
                <a:lnTo>
                  <a:pt x="154686" y="432952"/>
                </a:lnTo>
                <a:close/>
              </a:path>
              <a:path w="273050" h="436245">
                <a:moveTo>
                  <a:pt x="154685" y="13745"/>
                </a:moveTo>
                <a:lnTo>
                  <a:pt x="154685" y="13576"/>
                </a:lnTo>
                <a:lnTo>
                  <a:pt x="153923" y="13576"/>
                </a:lnTo>
                <a:lnTo>
                  <a:pt x="154685" y="13745"/>
                </a:lnTo>
                <a:close/>
              </a:path>
              <a:path w="273050" h="436245">
                <a:moveTo>
                  <a:pt x="160782" y="431895"/>
                </a:moveTo>
                <a:lnTo>
                  <a:pt x="160782" y="419722"/>
                </a:lnTo>
                <a:lnTo>
                  <a:pt x="153924" y="421246"/>
                </a:lnTo>
                <a:lnTo>
                  <a:pt x="154686" y="421246"/>
                </a:lnTo>
                <a:lnTo>
                  <a:pt x="154686" y="432952"/>
                </a:lnTo>
                <a:lnTo>
                  <a:pt x="160782" y="431895"/>
                </a:lnTo>
                <a:close/>
              </a:path>
              <a:path w="273050" h="436245">
                <a:moveTo>
                  <a:pt x="160781" y="15354"/>
                </a:moveTo>
                <a:lnTo>
                  <a:pt x="160781" y="15100"/>
                </a:lnTo>
                <a:lnTo>
                  <a:pt x="160019" y="15100"/>
                </a:lnTo>
                <a:lnTo>
                  <a:pt x="160781" y="15354"/>
                </a:lnTo>
                <a:close/>
              </a:path>
              <a:path w="273050" h="436245">
                <a:moveTo>
                  <a:pt x="172212" y="414388"/>
                </a:moveTo>
                <a:lnTo>
                  <a:pt x="166116" y="417436"/>
                </a:lnTo>
                <a:lnTo>
                  <a:pt x="160020" y="419722"/>
                </a:lnTo>
                <a:lnTo>
                  <a:pt x="160782" y="419722"/>
                </a:lnTo>
                <a:lnTo>
                  <a:pt x="160782" y="431895"/>
                </a:lnTo>
                <a:lnTo>
                  <a:pt x="162533" y="431592"/>
                </a:lnTo>
                <a:lnTo>
                  <a:pt x="171450" y="427415"/>
                </a:lnTo>
                <a:lnTo>
                  <a:pt x="171450" y="415150"/>
                </a:lnTo>
                <a:lnTo>
                  <a:pt x="172212" y="414388"/>
                </a:lnTo>
                <a:close/>
              </a:path>
              <a:path w="273050" h="436245">
                <a:moveTo>
                  <a:pt x="166877" y="17767"/>
                </a:moveTo>
                <a:lnTo>
                  <a:pt x="166877" y="17386"/>
                </a:lnTo>
                <a:lnTo>
                  <a:pt x="166115" y="17386"/>
                </a:lnTo>
                <a:lnTo>
                  <a:pt x="166877" y="17767"/>
                </a:lnTo>
                <a:close/>
              </a:path>
              <a:path w="273050" h="436245">
                <a:moveTo>
                  <a:pt x="172211" y="20815"/>
                </a:moveTo>
                <a:lnTo>
                  <a:pt x="172211" y="20434"/>
                </a:lnTo>
                <a:lnTo>
                  <a:pt x="171449" y="20434"/>
                </a:lnTo>
                <a:lnTo>
                  <a:pt x="172211" y="20815"/>
                </a:lnTo>
                <a:close/>
              </a:path>
              <a:path w="273050" h="436245">
                <a:moveTo>
                  <a:pt x="183642" y="421704"/>
                </a:moveTo>
                <a:lnTo>
                  <a:pt x="183642" y="408292"/>
                </a:lnTo>
                <a:lnTo>
                  <a:pt x="177546" y="412102"/>
                </a:lnTo>
                <a:lnTo>
                  <a:pt x="177546" y="411340"/>
                </a:lnTo>
                <a:lnTo>
                  <a:pt x="171450" y="415150"/>
                </a:lnTo>
                <a:lnTo>
                  <a:pt x="171450" y="427415"/>
                </a:lnTo>
                <a:lnTo>
                  <a:pt x="183642" y="421704"/>
                </a:lnTo>
                <a:close/>
              </a:path>
              <a:path w="273050" h="436245">
                <a:moveTo>
                  <a:pt x="183642" y="27292"/>
                </a:moveTo>
                <a:lnTo>
                  <a:pt x="182879" y="26530"/>
                </a:lnTo>
                <a:lnTo>
                  <a:pt x="182879" y="26816"/>
                </a:lnTo>
                <a:lnTo>
                  <a:pt x="183642" y="27292"/>
                </a:lnTo>
                <a:close/>
              </a:path>
              <a:path w="273050" h="436245">
                <a:moveTo>
                  <a:pt x="188976" y="403720"/>
                </a:moveTo>
                <a:lnTo>
                  <a:pt x="182880" y="408292"/>
                </a:lnTo>
                <a:lnTo>
                  <a:pt x="183642" y="408292"/>
                </a:lnTo>
                <a:lnTo>
                  <a:pt x="183642" y="421704"/>
                </a:lnTo>
                <a:lnTo>
                  <a:pt x="186786" y="420230"/>
                </a:lnTo>
                <a:lnTo>
                  <a:pt x="188214" y="419088"/>
                </a:lnTo>
                <a:lnTo>
                  <a:pt x="188214" y="404482"/>
                </a:lnTo>
                <a:lnTo>
                  <a:pt x="188976" y="403720"/>
                </a:lnTo>
                <a:close/>
              </a:path>
              <a:path w="273050" h="436245">
                <a:moveTo>
                  <a:pt x="188976" y="31673"/>
                </a:moveTo>
                <a:lnTo>
                  <a:pt x="188976" y="31102"/>
                </a:lnTo>
                <a:lnTo>
                  <a:pt x="188213" y="31102"/>
                </a:lnTo>
                <a:lnTo>
                  <a:pt x="188976" y="31673"/>
                </a:lnTo>
                <a:close/>
              </a:path>
              <a:path w="273050" h="436245">
                <a:moveTo>
                  <a:pt x="199644" y="409941"/>
                </a:moveTo>
                <a:lnTo>
                  <a:pt x="199644" y="394576"/>
                </a:lnTo>
                <a:lnTo>
                  <a:pt x="193548" y="399910"/>
                </a:lnTo>
                <a:lnTo>
                  <a:pt x="188214" y="404482"/>
                </a:lnTo>
                <a:lnTo>
                  <a:pt x="188214" y="419088"/>
                </a:lnTo>
                <a:lnTo>
                  <a:pt x="199644" y="409941"/>
                </a:lnTo>
                <a:close/>
              </a:path>
              <a:path w="273050" h="436245">
                <a:moveTo>
                  <a:pt x="194310" y="36245"/>
                </a:moveTo>
                <a:lnTo>
                  <a:pt x="194310" y="35674"/>
                </a:lnTo>
                <a:lnTo>
                  <a:pt x="193548" y="35674"/>
                </a:lnTo>
                <a:lnTo>
                  <a:pt x="194310" y="36245"/>
                </a:lnTo>
                <a:close/>
              </a:path>
              <a:path w="273050" h="436245">
                <a:moveTo>
                  <a:pt x="194310" y="399148"/>
                </a:moveTo>
                <a:lnTo>
                  <a:pt x="193548" y="399815"/>
                </a:lnTo>
                <a:lnTo>
                  <a:pt x="194310" y="399148"/>
                </a:lnTo>
                <a:close/>
              </a:path>
              <a:path w="273050" h="436245">
                <a:moveTo>
                  <a:pt x="199644" y="41008"/>
                </a:moveTo>
                <a:lnTo>
                  <a:pt x="199644" y="40246"/>
                </a:lnTo>
                <a:lnTo>
                  <a:pt x="198882" y="40246"/>
                </a:lnTo>
                <a:lnTo>
                  <a:pt x="199644" y="41008"/>
                </a:lnTo>
                <a:close/>
              </a:path>
              <a:path w="273050" h="436245">
                <a:moveTo>
                  <a:pt x="214122" y="396425"/>
                </a:moveTo>
                <a:lnTo>
                  <a:pt x="214122" y="377812"/>
                </a:lnTo>
                <a:lnTo>
                  <a:pt x="208788" y="383908"/>
                </a:lnTo>
                <a:lnTo>
                  <a:pt x="204215" y="389242"/>
                </a:lnTo>
                <a:lnTo>
                  <a:pt x="198882" y="394576"/>
                </a:lnTo>
                <a:lnTo>
                  <a:pt x="199644" y="394576"/>
                </a:lnTo>
                <a:lnTo>
                  <a:pt x="199644" y="409941"/>
                </a:lnTo>
                <a:lnTo>
                  <a:pt x="209456" y="402089"/>
                </a:lnTo>
                <a:lnTo>
                  <a:pt x="214122" y="396425"/>
                </a:lnTo>
                <a:close/>
              </a:path>
              <a:path w="273050" h="436245">
                <a:moveTo>
                  <a:pt x="214122" y="57990"/>
                </a:moveTo>
                <a:lnTo>
                  <a:pt x="214122" y="57772"/>
                </a:lnTo>
                <a:lnTo>
                  <a:pt x="213360" y="57010"/>
                </a:lnTo>
                <a:lnTo>
                  <a:pt x="214122" y="57990"/>
                </a:lnTo>
                <a:close/>
              </a:path>
              <a:path w="273050" h="436245">
                <a:moveTo>
                  <a:pt x="218694" y="390874"/>
                </a:moveTo>
                <a:lnTo>
                  <a:pt x="218694" y="370954"/>
                </a:lnTo>
                <a:lnTo>
                  <a:pt x="213360" y="377812"/>
                </a:lnTo>
                <a:lnTo>
                  <a:pt x="214122" y="377812"/>
                </a:lnTo>
                <a:lnTo>
                  <a:pt x="214122" y="396425"/>
                </a:lnTo>
                <a:lnTo>
                  <a:pt x="218694" y="390874"/>
                </a:lnTo>
                <a:close/>
              </a:path>
              <a:path w="273050" h="436245">
                <a:moveTo>
                  <a:pt x="218694" y="65011"/>
                </a:moveTo>
                <a:lnTo>
                  <a:pt x="218694" y="63868"/>
                </a:lnTo>
                <a:lnTo>
                  <a:pt x="217932" y="63868"/>
                </a:lnTo>
                <a:lnTo>
                  <a:pt x="218694" y="65011"/>
                </a:lnTo>
                <a:close/>
              </a:path>
              <a:path w="273050" h="436245">
                <a:moveTo>
                  <a:pt x="238506" y="361739"/>
                </a:moveTo>
                <a:lnTo>
                  <a:pt x="238506" y="333616"/>
                </a:lnTo>
                <a:lnTo>
                  <a:pt x="234696" y="341998"/>
                </a:lnTo>
                <a:lnTo>
                  <a:pt x="227076" y="357238"/>
                </a:lnTo>
                <a:lnTo>
                  <a:pt x="222504" y="364858"/>
                </a:lnTo>
                <a:lnTo>
                  <a:pt x="222504" y="364096"/>
                </a:lnTo>
                <a:lnTo>
                  <a:pt x="217932" y="371716"/>
                </a:lnTo>
                <a:lnTo>
                  <a:pt x="218694" y="370954"/>
                </a:lnTo>
                <a:lnTo>
                  <a:pt x="218694" y="390874"/>
                </a:lnTo>
                <a:lnTo>
                  <a:pt x="229793" y="377399"/>
                </a:lnTo>
                <a:lnTo>
                  <a:pt x="238506" y="361739"/>
                </a:lnTo>
                <a:close/>
              </a:path>
              <a:path w="273050" h="436245">
                <a:moveTo>
                  <a:pt x="238506" y="102882"/>
                </a:moveTo>
                <a:lnTo>
                  <a:pt x="238506" y="101206"/>
                </a:lnTo>
                <a:lnTo>
                  <a:pt x="237744" y="101206"/>
                </a:lnTo>
                <a:lnTo>
                  <a:pt x="238506" y="102882"/>
                </a:lnTo>
                <a:close/>
              </a:path>
              <a:path w="273050" h="436245">
                <a:moveTo>
                  <a:pt x="259842" y="311018"/>
                </a:moveTo>
                <a:lnTo>
                  <a:pt x="259842" y="228460"/>
                </a:lnTo>
                <a:lnTo>
                  <a:pt x="259079" y="239128"/>
                </a:lnTo>
                <a:lnTo>
                  <a:pt x="259079" y="238366"/>
                </a:lnTo>
                <a:lnTo>
                  <a:pt x="252441" y="287824"/>
                </a:lnTo>
                <a:lnTo>
                  <a:pt x="241554" y="325234"/>
                </a:lnTo>
                <a:lnTo>
                  <a:pt x="237744" y="334378"/>
                </a:lnTo>
                <a:lnTo>
                  <a:pt x="238506" y="333616"/>
                </a:lnTo>
                <a:lnTo>
                  <a:pt x="238506" y="361739"/>
                </a:lnTo>
                <a:lnTo>
                  <a:pt x="247045" y="346392"/>
                </a:lnTo>
                <a:lnTo>
                  <a:pt x="259842" y="311018"/>
                </a:lnTo>
                <a:close/>
              </a:path>
            </a:pathLst>
          </a:custGeom>
          <a:solidFill>
            <a:srgbClr val="4171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29369" y="5385815"/>
            <a:ext cx="948690" cy="307340"/>
          </a:xfrm>
          <a:custGeom>
            <a:avLst/>
            <a:gdLst/>
            <a:ahLst/>
            <a:cxnLst/>
            <a:rect l="l" t="t" r="r" b="b"/>
            <a:pathLst>
              <a:path w="948689" h="307339">
                <a:moveTo>
                  <a:pt x="879526" y="258568"/>
                </a:moveTo>
                <a:lnTo>
                  <a:pt x="6857" y="0"/>
                </a:lnTo>
                <a:lnTo>
                  <a:pt x="0" y="24384"/>
                </a:lnTo>
                <a:lnTo>
                  <a:pt x="872202" y="282814"/>
                </a:lnTo>
                <a:lnTo>
                  <a:pt x="879526" y="258568"/>
                </a:lnTo>
                <a:close/>
              </a:path>
              <a:path w="948689" h="307339">
                <a:moveTo>
                  <a:pt x="891539" y="302236"/>
                </a:moveTo>
                <a:lnTo>
                  <a:pt x="891539" y="262127"/>
                </a:lnTo>
                <a:lnTo>
                  <a:pt x="884682" y="286511"/>
                </a:lnTo>
                <a:lnTo>
                  <a:pt x="872202" y="282814"/>
                </a:lnTo>
                <a:lnTo>
                  <a:pt x="864869" y="307085"/>
                </a:lnTo>
                <a:lnTo>
                  <a:pt x="891539" y="302236"/>
                </a:lnTo>
                <a:close/>
              </a:path>
              <a:path w="948689" h="307339">
                <a:moveTo>
                  <a:pt x="891539" y="262127"/>
                </a:moveTo>
                <a:lnTo>
                  <a:pt x="879526" y="258568"/>
                </a:lnTo>
                <a:lnTo>
                  <a:pt x="872202" y="282814"/>
                </a:lnTo>
                <a:lnTo>
                  <a:pt x="884682" y="286511"/>
                </a:lnTo>
                <a:lnTo>
                  <a:pt x="891539" y="262127"/>
                </a:lnTo>
                <a:close/>
              </a:path>
              <a:path w="948689" h="307339">
                <a:moveTo>
                  <a:pt x="948689" y="291845"/>
                </a:moveTo>
                <a:lnTo>
                  <a:pt x="886967" y="233933"/>
                </a:lnTo>
                <a:lnTo>
                  <a:pt x="879526" y="258568"/>
                </a:lnTo>
                <a:lnTo>
                  <a:pt x="891539" y="262127"/>
                </a:lnTo>
                <a:lnTo>
                  <a:pt x="891539" y="302236"/>
                </a:lnTo>
                <a:lnTo>
                  <a:pt x="948689" y="291845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75015" y="5062473"/>
            <a:ext cx="990600" cy="661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Sob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eposi</a:t>
            </a:r>
            <a:r>
              <a:rPr sz="1400" spc="-15" dirty="0">
                <a:latin typeface="Calibri"/>
                <a:cs typeface="Calibri"/>
              </a:rPr>
              <a:t>ç</a:t>
            </a:r>
            <a:r>
              <a:rPr sz="1400" spc="-10" dirty="0">
                <a:latin typeface="Calibri"/>
                <a:cs typeface="Calibri"/>
              </a:rPr>
              <a:t>ão  </a:t>
            </a:r>
            <a:r>
              <a:rPr sz="1400" spc="-5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  <a:p>
            <a:pPr marL="41910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Partilha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34489" y="1002029"/>
            <a:ext cx="2348865" cy="394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latin typeface="Californian FB"/>
                <a:cs typeface="Californian FB"/>
              </a:rPr>
              <a:t>Notação de</a:t>
            </a:r>
            <a:r>
              <a:rPr sz="2400" b="1" spc="-95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Lewis</a:t>
            </a:r>
            <a:endParaRPr sz="2400">
              <a:latin typeface="Californian FB"/>
              <a:cs typeface="Californian FB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8471" y="1431036"/>
            <a:ext cx="4361688" cy="32712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53341" y="3932682"/>
            <a:ext cx="4365497" cy="32743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49431" y="3797046"/>
            <a:ext cx="1525270" cy="1175385"/>
          </a:xfrm>
          <a:custGeom>
            <a:avLst/>
            <a:gdLst/>
            <a:ahLst/>
            <a:cxnLst/>
            <a:rect l="l" t="t" r="r" b="b"/>
            <a:pathLst>
              <a:path w="1525270" h="1175385">
                <a:moveTo>
                  <a:pt x="1524761" y="1094994"/>
                </a:moveTo>
                <a:lnTo>
                  <a:pt x="1444752" y="684276"/>
                </a:lnTo>
                <a:lnTo>
                  <a:pt x="1361693" y="806957"/>
                </a:lnTo>
                <a:lnTo>
                  <a:pt x="166115" y="0"/>
                </a:lnTo>
                <a:lnTo>
                  <a:pt x="0" y="246126"/>
                </a:lnTo>
                <a:lnTo>
                  <a:pt x="1196339" y="1052322"/>
                </a:lnTo>
                <a:lnTo>
                  <a:pt x="1196339" y="1158853"/>
                </a:lnTo>
                <a:lnTo>
                  <a:pt x="1524761" y="1094994"/>
                </a:lnTo>
                <a:close/>
              </a:path>
              <a:path w="1525270" h="1175385">
                <a:moveTo>
                  <a:pt x="1196339" y="1158853"/>
                </a:moveTo>
                <a:lnTo>
                  <a:pt x="1196339" y="1052322"/>
                </a:lnTo>
                <a:lnTo>
                  <a:pt x="1113281" y="1175004"/>
                </a:lnTo>
                <a:lnTo>
                  <a:pt x="1196339" y="1158853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41049" y="3788664"/>
            <a:ext cx="1540510" cy="1192530"/>
          </a:xfrm>
          <a:custGeom>
            <a:avLst/>
            <a:gdLst/>
            <a:ahLst/>
            <a:cxnLst/>
            <a:rect l="l" t="t" r="r" b="b"/>
            <a:pathLst>
              <a:path w="1540510" h="1192529">
                <a:moveTo>
                  <a:pt x="1368305" y="806244"/>
                </a:moveTo>
                <a:lnTo>
                  <a:pt x="172212" y="0"/>
                </a:lnTo>
                <a:lnTo>
                  <a:pt x="0" y="256032"/>
                </a:lnTo>
                <a:lnTo>
                  <a:pt x="12192" y="264255"/>
                </a:lnTo>
                <a:lnTo>
                  <a:pt x="12192" y="249174"/>
                </a:lnTo>
                <a:lnTo>
                  <a:pt x="17134" y="252507"/>
                </a:lnTo>
                <a:lnTo>
                  <a:pt x="170688" y="25698"/>
                </a:lnTo>
                <a:lnTo>
                  <a:pt x="170688" y="13716"/>
                </a:lnTo>
                <a:lnTo>
                  <a:pt x="179832" y="12192"/>
                </a:lnTo>
                <a:lnTo>
                  <a:pt x="179831" y="19883"/>
                </a:lnTo>
                <a:lnTo>
                  <a:pt x="1364742" y="819096"/>
                </a:lnTo>
                <a:lnTo>
                  <a:pt x="1364742" y="811529"/>
                </a:lnTo>
                <a:lnTo>
                  <a:pt x="1368305" y="806244"/>
                </a:lnTo>
                <a:close/>
              </a:path>
              <a:path w="1540510" h="1192529">
                <a:moveTo>
                  <a:pt x="17134" y="252507"/>
                </a:moveTo>
                <a:lnTo>
                  <a:pt x="12192" y="249174"/>
                </a:lnTo>
                <a:lnTo>
                  <a:pt x="13716" y="257556"/>
                </a:lnTo>
                <a:lnTo>
                  <a:pt x="17134" y="252507"/>
                </a:lnTo>
                <a:close/>
              </a:path>
              <a:path w="1540510" h="1192529">
                <a:moveTo>
                  <a:pt x="1213104" y="1059180"/>
                </a:moveTo>
                <a:lnTo>
                  <a:pt x="17134" y="252507"/>
                </a:lnTo>
                <a:lnTo>
                  <a:pt x="13716" y="257556"/>
                </a:lnTo>
                <a:lnTo>
                  <a:pt x="12192" y="249174"/>
                </a:lnTo>
                <a:lnTo>
                  <a:pt x="12192" y="264255"/>
                </a:lnTo>
                <a:lnTo>
                  <a:pt x="1195626" y="1062473"/>
                </a:lnTo>
                <a:lnTo>
                  <a:pt x="1199388" y="1056894"/>
                </a:lnTo>
                <a:lnTo>
                  <a:pt x="1200912" y="1066038"/>
                </a:lnTo>
                <a:lnTo>
                  <a:pt x="1200912" y="1077306"/>
                </a:lnTo>
                <a:lnTo>
                  <a:pt x="1213104" y="1059180"/>
                </a:lnTo>
                <a:close/>
              </a:path>
              <a:path w="1540510" h="1192529">
                <a:moveTo>
                  <a:pt x="179832" y="12192"/>
                </a:moveTo>
                <a:lnTo>
                  <a:pt x="170688" y="13716"/>
                </a:lnTo>
                <a:lnTo>
                  <a:pt x="176257" y="17472"/>
                </a:lnTo>
                <a:lnTo>
                  <a:pt x="179832" y="12192"/>
                </a:lnTo>
                <a:close/>
              </a:path>
              <a:path w="1540510" h="1192529">
                <a:moveTo>
                  <a:pt x="176257" y="17472"/>
                </a:moveTo>
                <a:lnTo>
                  <a:pt x="170688" y="13716"/>
                </a:lnTo>
                <a:lnTo>
                  <a:pt x="170688" y="25698"/>
                </a:lnTo>
                <a:lnTo>
                  <a:pt x="176257" y="17472"/>
                </a:lnTo>
                <a:close/>
              </a:path>
              <a:path w="1540510" h="1192529">
                <a:moveTo>
                  <a:pt x="179831" y="19883"/>
                </a:moveTo>
                <a:lnTo>
                  <a:pt x="179832" y="12192"/>
                </a:lnTo>
                <a:lnTo>
                  <a:pt x="176257" y="17472"/>
                </a:lnTo>
                <a:lnTo>
                  <a:pt x="179831" y="19883"/>
                </a:lnTo>
                <a:close/>
              </a:path>
              <a:path w="1540510" h="1192529">
                <a:moveTo>
                  <a:pt x="1200912" y="1077306"/>
                </a:moveTo>
                <a:lnTo>
                  <a:pt x="1200912" y="1066038"/>
                </a:lnTo>
                <a:lnTo>
                  <a:pt x="1195626" y="1062473"/>
                </a:lnTo>
                <a:lnTo>
                  <a:pt x="1107948" y="1192530"/>
                </a:lnTo>
                <a:lnTo>
                  <a:pt x="1120140" y="1190164"/>
                </a:lnTo>
                <a:lnTo>
                  <a:pt x="1120140" y="1177290"/>
                </a:lnTo>
                <a:lnTo>
                  <a:pt x="1135695" y="1174265"/>
                </a:lnTo>
                <a:lnTo>
                  <a:pt x="1200912" y="1077306"/>
                </a:lnTo>
                <a:close/>
              </a:path>
              <a:path w="1540510" h="1192529">
                <a:moveTo>
                  <a:pt x="1135695" y="1174265"/>
                </a:moveTo>
                <a:lnTo>
                  <a:pt x="1120140" y="1177290"/>
                </a:lnTo>
                <a:lnTo>
                  <a:pt x="1126998" y="1187196"/>
                </a:lnTo>
                <a:lnTo>
                  <a:pt x="1135695" y="1174265"/>
                </a:lnTo>
                <a:close/>
              </a:path>
              <a:path w="1540510" h="1192529">
                <a:moveTo>
                  <a:pt x="1531620" y="1110336"/>
                </a:moveTo>
                <a:lnTo>
                  <a:pt x="1531620" y="1097280"/>
                </a:lnTo>
                <a:lnTo>
                  <a:pt x="1527048" y="1104900"/>
                </a:lnTo>
                <a:lnTo>
                  <a:pt x="1525786" y="1098414"/>
                </a:lnTo>
                <a:lnTo>
                  <a:pt x="1135695" y="1174265"/>
                </a:lnTo>
                <a:lnTo>
                  <a:pt x="1126998" y="1187196"/>
                </a:lnTo>
                <a:lnTo>
                  <a:pt x="1120140" y="1177290"/>
                </a:lnTo>
                <a:lnTo>
                  <a:pt x="1120140" y="1190164"/>
                </a:lnTo>
                <a:lnTo>
                  <a:pt x="1531620" y="1110336"/>
                </a:lnTo>
                <a:close/>
              </a:path>
              <a:path w="1540510" h="1192529">
                <a:moveTo>
                  <a:pt x="1200912" y="1066038"/>
                </a:moveTo>
                <a:lnTo>
                  <a:pt x="1199388" y="1056894"/>
                </a:lnTo>
                <a:lnTo>
                  <a:pt x="1195626" y="1062473"/>
                </a:lnTo>
                <a:lnTo>
                  <a:pt x="1200912" y="1066038"/>
                </a:lnTo>
                <a:close/>
              </a:path>
              <a:path w="1540510" h="1192529">
                <a:moveTo>
                  <a:pt x="1373886" y="810005"/>
                </a:moveTo>
                <a:lnTo>
                  <a:pt x="1368305" y="806244"/>
                </a:lnTo>
                <a:lnTo>
                  <a:pt x="1364742" y="811529"/>
                </a:lnTo>
                <a:lnTo>
                  <a:pt x="1373886" y="810005"/>
                </a:lnTo>
                <a:close/>
              </a:path>
              <a:path w="1540510" h="1192529">
                <a:moveTo>
                  <a:pt x="1373886" y="820353"/>
                </a:moveTo>
                <a:lnTo>
                  <a:pt x="1373886" y="810005"/>
                </a:lnTo>
                <a:lnTo>
                  <a:pt x="1364742" y="811529"/>
                </a:lnTo>
                <a:lnTo>
                  <a:pt x="1364742" y="819096"/>
                </a:lnTo>
                <a:lnTo>
                  <a:pt x="1371600" y="823722"/>
                </a:lnTo>
                <a:lnTo>
                  <a:pt x="1373886" y="820353"/>
                </a:lnTo>
                <a:close/>
              </a:path>
              <a:path w="1540510" h="1192529">
                <a:moveTo>
                  <a:pt x="1540002" y="1108710"/>
                </a:moveTo>
                <a:lnTo>
                  <a:pt x="1456182" y="675893"/>
                </a:lnTo>
                <a:lnTo>
                  <a:pt x="1368305" y="806244"/>
                </a:lnTo>
                <a:lnTo>
                  <a:pt x="1373886" y="810005"/>
                </a:lnTo>
                <a:lnTo>
                  <a:pt x="1373886" y="820353"/>
                </a:lnTo>
                <a:lnTo>
                  <a:pt x="1447038" y="712550"/>
                </a:lnTo>
                <a:lnTo>
                  <a:pt x="1447038" y="693419"/>
                </a:lnTo>
                <a:lnTo>
                  <a:pt x="1458468" y="695705"/>
                </a:lnTo>
                <a:lnTo>
                  <a:pt x="1458468" y="752202"/>
                </a:lnTo>
                <a:lnTo>
                  <a:pt x="1525786" y="1098414"/>
                </a:lnTo>
                <a:lnTo>
                  <a:pt x="1531620" y="1097280"/>
                </a:lnTo>
                <a:lnTo>
                  <a:pt x="1531620" y="1110336"/>
                </a:lnTo>
                <a:lnTo>
                  <a:pt x="1540002" y="1108710"/>
                </a:lnTo>
                <a:close/>
              </a:path>
              <a:path w="1540510" h="1192529">
                <a:moveTo>
                  <a:pt x="1458468" y="695705"/>
                </a:moveTo>
                <a:lnTo>
                  <a:pt x="1447038" y="693419"/>
                </a:lnTo>
                <a:lnTo>
                  <a:pt x="1449929" y="708289"/>
                </a:lnTo>
                <a:lnTo>
                  <a:pt x="1458468" y="695705"/>
                </a:lnTo>
                <a:close/>
              </a:path>
              <a:path w="1540510" h="1192529">
                <a:moveTo>
                  <a:pt x="1449929" y="708289"/>
                </a:moveTo>
                <a:lnTo>
                  <a:pt x="1447038" y="693419"/>
                </a:lnTo>
                <a:lnTo>
                  <a:pt x="1447038" y="712550"/>
                </a:lnTo>
                <a:lnTo>
                  <a:pt x="1449929" y="708289"/>
                </a:lnTo>
                <a:close/>
              </a:path>
              <a:path w="1540510" h="1192529">
                <a:moveTo>
                  <a:pt x="1458468" y="752202"/>
                </a:moveTo>
                <a:lnTo>
                  <a:pt x="1458468" y="695705"/>
                </a:lnTo>
                <a:lnTo>
                  <a:pt x="1449929" y="708289"/>
                </a:lnTo>
                <a:lnTo>
                  <a:pt x="1458468" y="752202"/>
                </a:lnTo>
                <a:close/>
              </a:path>
              <a:path w="1540510" h="1192529">
                <a:moveTo>
                  <a:pt x="1531620" y="1097280"/>
                </a:moveTo>
                <a:lnTo>
                  <a:pt x="1525786" y="1098414"/>
                </a:lnTo>
                <a:lnTo>
                  <a:pt x="1527048" y="1104900"/>
                </a:lnTo>
                <a:lnTo>
                  <a:pt x="1531620" y="1097280"/>
                </a:lnTo>
                <a:close/>
              </a:path>
            </a:pathLst>
          </a:custGeom>
          <a:solidFill>
            <a:srgbClr val="4171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069457" y="2029967"/>
            <a:ext cx="2709545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Exemplo para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spc="7" baseline="-20833" dirty="0">
                <a:latin typeface="Calibri"/>
                <a:cs typeface="Calibri"/>
              </a:rPr>
              <a:t>2</a:t>
            </a:r>
            <a:endParaRPr sz="1800" baseline="-2083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62797" y="1673351"/>
            <a:ext cx="7229093" cy="54277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88840" y="1044702"/>
            <a:ext cx="2719070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Exemplo para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O</a:t>
            </a:r>
            <a:r>
              <a:rPr sz="1800" spc="7" baseline="-20833" dirty="0">
                <a:latin typeface="Calibri"/>
                <a:cs typeface="Calibri"/>
              </a:rPr>
              <a:t>2</a:t>
            </a:r>
            <a:endParaRPr sz="1800" baseline="-2083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842884" cy="5011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dirty="0" err="1">
                <a:latin typeface="Californian FB"/>
                <a:cs typeface="Californian FB"/>
              </a:rPr>
              <a:t>Regra</a:t>
            </a:r>
            <a:r>
              <a:rPr sz="2400" b="1" dirty="0">
                <a:latin typeface="Californian FB"/>
                <a:cs typeface="Californian FB"/>
              </a:rPr>
              <a:t> do</a:t>
            </a:r>
            <a:r>
              <a:rPr sz="2400" b="1" spc="-100" dirty="0">
                <a:latin typeface="Californian FB"/>
                <a:cs typeface="Californian FB"/>
              </a:rPr>
              <a:t> </a:t>
            </a:r>
            <a:r>
              <a:rPr sz="2400" b="1" dirty="0">
                <a:latin typeface="Californian FB"/>
                <a:cs typeface="Californian FB"/>
              </a:rPr>
              <a:t>Octeto</a:t>
            </a:r>
            <a:endParaRPr sz="2400" dirty="0">
              <a:latin typeface="Californian FB"/>
              <a:cs typeface="Californian FB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30480" marR="14795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maior parte das moléculas </a:t>
            </a:r>
            <a:r>
              <a:rPr sz="1800" spc="-10" dirty="0">
                <a:latin typeface="Calibri"/>
                <a:cs typeface="Calibri"/>
              </a:rPr>
              <a:t>ligadas com ligação covalente </a:t>
            </a:r>
            <a:r>
              <a:rPr sz="1800" dirty="0">
                <a:latin typeface="Calibri"/>
                <a:cs typeface="Calibri"/>
              </a:rPr>
              <a:t>possuem </a:t>
            </a:r>
            <a:r>
              <a:rPr sz="1800" spc="-15" dirty="0">
                <a:latin typeface="Calibri"/>
                <a:cs typeface="Calibri"/>
              </a:rPr>
              <a:t>ligações entre 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spc="-10" dirty="0">
                <a:latin typeface="Calibri"/>
                <a:cs typeface="Calibri"/>
              </a:rPr>
              <a:t>cada átomo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rodeados por </a:t>
            </a:r>
            <a:r>
              <a:rPr sz="1800" b="1" u="heavy" spc="-10" dirty="0">
                <a:latin typeface="Calibri"/>
                <a:cs typeface="Calibri"/>
              </a:rPr>
              <a:t>oito electrões </a:t>
            </a:r>
            <a:r>
              <a:rPr sz="1800" b="1" u="heavy" spc="-5" dirty="0">
                <a:latin typeface="Calibri"/>
                <a:cs typeface="Calibri"/>
              </a:rPr>
              <a:t>de </a:t>
            </a:r>
            <a:r>
              <a:rPr sz="1800" b="1" u="heavy" spc="-10" dirty="0">
                <a:latin typeface="Calibri"/>
                <a:cs typeface="Calibri"/>
              </a:rPr>
              <a:t>valência</a:t>
            </a:r>
            <a:r>
              <a:rPr sz="1800" spc="-10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quer  </a:t>
            </a:r>
            <a:r>
              <a:rPr sz="1800" spc="-10" dirty="0">
                <a:latin typeface="Calibri"/>
                <a:cs typeface="Calibri"/>
              </a:rPr>
              <a:t>estejam presentes como </a:t>
            </a:r>
            <a:r>
              <a:rPr sz="1800" spc="-15" dirty="0">
                <a:latin typeface="Calibri"/>
                <a:cs typeface="Calibri"/>
              </a:rPr>
              <a:t>ligantes </a:t>
            </a:r>
            <a:r>
              <a:rPr sz="1800" spc="-5" dirty="0">
                <a:latin typeface="Calibri"/>
                <a:cs typeface="Calibri"/>
              </a:rPr>
              <a:t>ou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spc="-5" dirty="0">
                <a:latin typeface="Calibri"/>
                <a:cs typeface="Calibri"/>
              </a:rPr>
              <a:t>não </a:t>
            </a:r>
            <a:r>
              <a:rPr sz="1800" spc="-15" dirty="0">
                <a:latin typeface="Calibri"/>
                <a:cs typeface="Calibri"/>
              </a:rPr>
              <a:t>ligantes. Este </a:t>
            </a:r>
            <a:r>
              <a:rPr sz="1800" dirty="0">
                <a:latin typeface="Calibri"/>
                <a:cs typeface="Calibri"/>
              </a:rPr>
              <a:t>princípio é </a:t>
            </a:r>
            <a:r>
              <a:rPr sz="1800" spc="-5" dirty="0">
                <a:latin typeface="Calibri"/>
                <a:cs typeface="Calibri"/>
              </a:rPr>
              <a:t>conhecido 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b="1" u="heavy" spc="-15" dirty="0">
                <a:latin typeface="Calibri"/>
                <a:cs typeface="Calibri"/>
              </a:rPr>
              <a:t>regra </a:t>
            </a:r>
            <a:r>
              <a:rPr sz="1800" b="1" u="heavy" dirty="0">
                <a:latin typeface="Calibri"/>
                <a:cs typeface="Calibri"/>
              </a:rPr>
              <a:t>do </a:t>
            </a:r>
            <a:r>
              <a:rPr sz="1800" b="1" u="heavy" spc="-15" dirty="0">
                <a:latin typeface="Calibri"/>
                <a:cs typeface="Calibri"/>
              </a:rPr>
              <a:t>octeto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reflecte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configuração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 dos </a:t>
            </a:r>
            <a:r>
              <a:rPr sz="1800" spc="-10" dirty="0">
                <a:latin typeface="Calibri"/>
                <a:cs typeface="Calibri"/>
              </a:rPr>
              <a:t>gases nobres </a:t>
            </a:r>
            <a:r>
              <a:rPr sz="1800" spc="-5" dirty="0">
                <a:latin typeface="Calibri"/>
                <a:cs typeface="Calibri"/>
              </a:rPr>
              <a:t>do  grupo VIIIA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(18).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0480" marR="22987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spc="-15" dirty="0">
                <a:latin typeface="Calibri"/>
                <a:cs typeface="Calibri"/>
              </a:rPr>
              <a:t>total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 numa molécula </a:t>
            </a:r>
            <a:r>
              <a:rPr sz="1800" spc="-10" dirty="0">
                <a:latin typeface="Calibri"/>
                <a:cs typeface="Calibri"/>
              </a:rPr>
              <a:t>tem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dirty="0">
                <a:latin typeface="Calibri"/>
                <a:cs typeface="Calibri"/>
              </a:rPr>
              <a:t>ser </a:t>
            </a:r>
            <a:r>
              <a:rPr sz="1800" spc="-5" dirty="0">
                <a:latin typeface="Calibri"/>
                <a:cs typeface="Calibri"/>
              </a:rPr>
              <a:t>igual </a:t>
            </a:r>
            <a:r>
              <a:rPr sz="1800" dirty="0">
                <a:latin typeface="Calibri"/>
                <a:cs typeface="Calibri"/>
              </a:rPr>
              <a:t>à </a:t>
            </a:r>
            <a:r>
              <a:rPr sz="1800" spc="-5" dirty="0">
                <a:latin typeface="Calibri"/>
                <a:cs typeface="Calibri"/>
              </a:rPr>
              <a:t>soma  do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cada </a:t>
            </a:r>
            <a:r>
              <a:rPr sz="1800" spc="-15" dirty="0">
                <a:latin typeface="Calibri"/>
                <a:cs typeface="Calibri"/>
              </a:rPr>
              <a:t>átomo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spc="-10" dirty="0">
                <a:latin typeface="Calibri"/>
                <a:cs typeface="Calibri"/>
              </a:rPr>
              <a:t>constitui </a:t>
            </a:r>
            <a:r>
              <a:rPr sz="1800" dirty="0">
                <a:latin typeface="Calibri"/>
                <a:cs typeface="Calibri"/>
              </a:rPr>
              <a:t>essa</a:t>
            </a:r>
            <a:r>
              <a:rPr sz="1800" spc="2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molécula.</a:t>
            </a:r>
            <a:endParaRPr sz="1800" dirty="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</a:pPr>
            <a:r>
              <a:rPr sz="1800" spc="-30" dirty="0">
                <a:latin typeface="Calibri"/>
                <a:cs typeface="Calibri"/>
              </a:rPr>
              <a:t>Trata‐se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5" dirty="0">
                <a:latin typeface="Calibri"/>
                <a:cs typeface="Calibri"/>
              </a:rPr>
              <a:t>regra </a:t>
            </a:r>
            <a:r>
              <a:rPr sz="1800" spc="-10" dirty="0">
                <a:latin typeface="Calibri"/>
                <a:cs typeface="Calibri"/>
              </a:rPr>
              <a:t>genérica </a:t>
            </a:r>
            <a:r>
              <a:rPr sz="1800" spc="-5" dirty="0">
                <a:latin typeface="Calibri"/>
                <a:cs typeface="Calibri"/>
              </a:rPr>
              <a:t>que possui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excepções:</a:t>
            </a:r>
            <a:endParaRPr sz="1800" dirty="0">
              <a:latin typeface="Calibri"/>
              <a:cs typeface="Calibri"/>
            </a:endParaRPr>
          </a:p>
          <a:p>
            <a:pPr marL="30480" indent="524510">
              <a:lnSpc>
                <a:spcPct val="100000"/>
              </a:lnSpc>
              <a:buChar char="‐"/>
              <a:tabLst>
                <a:tab pos="677545" algn="l"/>
              </a:tabLst>
            </a:pPr>
            <a:r>
              <a:rPr sz="1800" spc="-2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hidrogénio, </a:t>
            </a:r>
            <a:r>
              <a:rPr sz="1800" spc="-5" dirty="0">
                <a:latin typeface="Calibri"/>
                <a:cs typeface="Calibri"/>
              </a:rPr>
              <a:t>numa </a:t>
            </a:r>
            <a:r>
              <a:rPr sz="1800" spc="-15" dirty="0">
                <a:latin typeface="Calibri"/>
                <a:cs typeface="Calibri"/>
              </a:rPr>
              <a:t>ligação, </a:t>
            </a:r>
            <a:r>
              <a:rPr sz="1800" spc="-10" dirty="0">
                <a:latin typeface="Calibri"/>
                <a:cs typeface="Calibri"/>
              </a:rPr>
              <a:t>contam‐se </a:t>
            </a:r>
            <a:r>
              <a:rPr sz="1800" spc="-5" dirty="0">
                <a:latin typeface="Calibri"/>
                <a:cs typeface="Calibri"/>
              </a:rPr>
              <a:t>apenas </a:t>
            </a:r>
            <a:r>
              <a:rPr sz="1800" dirty="0">
                <a:latin typeface="Calibri"/>
                <a:cs typeface="Calibri"/>
              </a:rPr>
              <a:t>2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valência.</a:t>
            </a:r>
            <a:endParaRPr sz="1800" dirty="0">
              <a:latin typeface="Calibri"/>
              <a:cs typeface="Calibri"/>
            </a:endParaRPr>
          </a:p>
          <a:p>
            <a:pPr marL="30480" marR="5080" indent="524510">
              <a:lnSpc>
                <a:spcPct val="100000"/>
              </a:lnSpc>
              <a:buChar char="‐"/>
              <a:tabLst>
                <a:tab pos="677545" algn="l"/>
              </a:tabLst>
            </a:pPr>
            <a:r>
              <a:rPr sz="1800" spc="-20" dirty="0">
                <a:latin typeface="Calibri"/>
                <a:cs typeface="Calibri"/>
              </a:rPr>
              <a:t>Para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períodos superiores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n=2 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valência  pode </a:t>
            </a:r>
            <a:r>
              <a:rPr sz="1800" spc="-10" dirty="0">
                <a:latin typeface="Calibri"/>
                <a:cs typeface="Calibri"/>
              </a:rPr>
              <a:t>excepcionalmente </a:t>
            </a:r>
            <a:r>
              <a:rPr sz="1800" spc="-5" dirty="0">
                <a:latin typeface="Calibri"/>
                <a:cs typeface="Calibri"/>
              </a:rPr>
              <a:t>ser superior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4929" y="1846326"/>
            <a:ext cx="7130415" cy="4138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Outras </a:t>
            </a:r>
            <a:r>
              <a:rPr sz="1800" u="heavy" spc="-10" dirty="0">
                <a:latin typeface="Calibri"/>
                <a:cs typeface="Calibri"/>
              </a:rPr>
              <a:t>regras para escrever </a:t>
            </a:r>
            <a:r>
              <a:rPr sz="1800" u="heavy" spc="-5" dirty="0">
                <a:latin typeface="Calibri"/>
                <a:cs typeface="Calibri"/>
              </a:rPr>
              <a:t>as </a:t>
            </a:r>
            <a:r>
              <a:rPr sz="1800" u="heavy" spc="-10" dirty="0">
                <a:latin typeface="Calibri"/>
                <a:cs typeface="Calibri"/>
              </a:rPr>
              <a:t>estruturas </a:t>
            </a:r>
            <a:r>
              <a:rPr sz="1800" u="heavy" dirty="0">
                <a:latin typeface="Calibri"/>
                <a:cs typeface="Calibri"/>
              </a:rPr>
              <a:t>de </a:t>
            </a:r>
            <a:r>
              <a:rPr sz="1800" u="heavy" spc="-10" dirty="0">
                <a:latin typeface="Calibri"/>
                <a:cs typeface="Calibri"/>
              </a:rPr>
              <a:t>Lewis</a:t>
            </a:r>
            <a:r>
              <a:rPr sz="1800" u="heavy" spc="1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incluem: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99390" indent="523875">
              <a:lnSpc>
                <a:spcPct val="100000"/>
              </a:lnSpc>
              <a:buChar char="‐"/>
              <a:tabLst>
                <a:tab pos="659130" algn="l"/>
              </a:tabLst>
            </a:pPr>
            <a:r>
              <a:rPr sz="1800" spc="-5" dirty="0">
                <a:latin typeface="Calibri"/>
                <a:cs typeface="Calibri"/>
              </a:rPr>
              <a:t>Agrupamentos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spc="-5" dirty="0">
                <a:latin typeface="Calibri"/>
                <a:cs typeface="Calibri"/>
              </a:rPr>
              <a:t>(moléculas) numa </a:t>
            </a:r>
            <a:r>
              <a:rPr sz="1800" spc="-10" dirty="0">
                <a:latin typeface="Calibri"/>
                <a:cs typeface="Calibri"/>
              </a:rPr>
              <a:t>fórmula </a:t>
            </a:r>
            <a:r>
              <a:rPr sz="1800" spc="-5" dirty="0">
                <a:latin typeface="Calibri"/>
                <a:cs typeface="Calibri"/>
              </a:rPr>
              <a:t>do tipo EXn,  significa que vários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dirty="0">
                <a:latin typeface="Calibri"/>
                <a:cs typeface="Calibri"/>
              </a:rPr>
              <a:t>espécie X se </a:t>
            </a:r>
            <a:r>
              <a:rPr sz="1800" spc="-10" dirty="0">
                <a:latin typeface="Calibri"/>
                <a:cs typeface="Calibri"/>
              </a:rPr>
              <a:t>encontram ligados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um </a:t>
            </a:r>
            <a:r>
              <a:rPr sz="1800" spc="-10" dirty="0">
                <a:latin typeface="Calibri"/>
                <a:cs typeface="Calibri"/>
              </a:rPr>
              <a:t>átomo 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dirty="0">
                <a:latin typeface="Calibri"/>
                <a:cs typeface="Calibri"/>
              </a:rPr>
              <a:t>espécie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Char char="‐"/>
            </a:pPr>
            <a:endParaRPr sz="1850">
              <a:latin typeface="Times New Roman"/>
              <a:cs typeface="Times New Roman"/>
            </a:endParaRPr>
          </a:p>
          <a:p>
            <a:pPr marL="12700" marR="234950" indent="523875">
              <a:lnSpc>
                <a:spcPct val="100000"/>
              </a:lnSpc>
              <a:buChar char="‐"/>
              <a:tabLst>
                <a:tab pos="659130" algn="l"/>
              </a:tabLst>
            </a:pP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spc="-5" dirty="0">
                <a:latin typeface="Calibri"/>
                <a:cs typeface="Calibri"/>
              </a:rPr>
              <a:t>(H)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sempre terminal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adquire uma </a:t>
            </a:r>
            <a:r>
              <a:rPr sz="1800" spc="-10" dirty="0">
                <a:latin typeface="Calibri"/>
                <a:cs typeface="Calibri"/>
              </a:rPr>
              <a:t>configuração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15" dirty="0">
                <a:latin typeface="Calibri"/>
                <a:cs typeface="Calibri"/>
              </a:rPr>
              <a:t>gás </a:t>
            </a:r>
            <a:r>
              <a:rPr sz="1800" spc="-20" dirty="0">
                <a:latin typeface="Calibri"/>
                <a:cs typeface="Calibri"/>
              </a:rPr>
              <a:t>raro </a:t>
            </a:r>
            <a:r>
              <a:rPr sz="1800" dirty="0">
                <a:latin typeface="Calibri"/>
                <a:cs typeface="Calibri"/>
              </a:rPr>
              <a:t>(He) </a:t>
            </a:r>
            <a:r>
              <a:rPr sz="1800" spc="-5" dirty="0">
                <a:latin typeface="Calibri"/>
                <a:cs typeface="Calibri"/>
              </a:rPr>
              <a:t>partilhando um </a:t>
            </a:r>
            <a:r>
              <a:rPr sz="1800" dirty="0">
                <a:latin typeface="Calibri"/>
                <a:cs typeface="Calibri"/>
              </a:rPr>
              <a:t>par de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electrões.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Char char="‐"/>
            </a:pPr>
            <a:endParaRPr sz="1850">
              <a:latin typeface="Times New Roman"/>
              <a:cs typeface="Times New Roman"/>
            </a:endParaRPr>
          </a:p>
          <a:p>
            <a:pPr marL="12700" marR="5080" indent="523875">
              <a:lnSpc>
                <a:spcPct val="100000"/>
              </a:lnSpc>
              <a:buChar char="‐"/>
              <a:tabLst>
                <a:tab pos="659130" algn="l"/>
              </a:tabLst>
            </a:pP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átomos exteriores </a:t>
            </a:r>
            <a:r>
              <a:rPr sz="1800" spc="-5" dirty="0">
                <a:latin typeface="Calibri"/>
                <a:cs typeface="Calibri"/>
              </a:rPr>
              <a:t>ou terminais são os que se </a:t>
            </a:r>
            <a:r>
              <a:rPr sz="1800" spc="-10" dirty="0">
                <a:latin typeface="Calibri"/>
                <a:cs typeface="Calibri"/>
              </a:rPr>
              <a:t>encontram </a:t>
            </a:r>
            <a:r>
              <a:rPr sz="1800" spc="-15" dirty="0">
                <a:latin typeface="Calibri"/>
                <a:cs typeface="Calibri"/>
              </a:rPr>
              <a:t>próximos 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5" dirty="0">
                <a:latin typeface="Calibri"/>
                <a:cs typeface="Calibri"/>
              </a:rPr>
              <a:t>canto </a:t>
            </a:r>
            <a:r>
              <a:rPr sz="1800" spc="-5" dirty="0">
                <a:latin typeface="Calibri"/>
                <a:cs typeface="Calibri"/>
              </a:rPr>
              <a:t>superior </a:t>
            </a:r>
            <a:r>
              <a:rPr sz="1800" spc="-10" dirty="0">
                <a:latin typeface="Calibri"/>
                <a:cs typeface="Calibri"/>
              </a:rPr>
              <a:t>direito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spc="-10" dirty="0">
                <a:latin typeface="Calibri"/>
                <a:cs typeface="Calibri"/>
              </a:rPr>
              <a:t>tabela </a:t>
            </a:r>
            <a:r>
              <a:rPr sz="1800" spc="-5" dirty="0">
                <a:latin typeface="Calibri"/>
                <a:cs typeface="Calibri"/>
              </a:rPr>
              <a:t>periódica </a:t>
            </a:r>
            <a:r>
              <a:rPr sz="1800" dirty="0">
                <a:latin typeface="Calibri"/>
                <a:cs typeface="Calibri"/>
              </a:rPr>
              <a:t>(Não </a:t>
            </a:r>
            <a:r>
              <a:rPr sz="1800" spc="-10" dirty="0">
                <a:latin typeface="Calibri"/>
                <a:cs typeface="Calibri"/>
              </a:rPr>
              <a:t>metálicos), </a:t>
            </a:r>
            <a:r>
              <a:rPr sz="1800" spc="-5" dirty="0">
                <a:latin typeface="Calibri"/>
                <a:cs typeface="Calibri"/>
              </a:rPr>
              <a:t>onde os  </a:t>
            </a:r>
            <a:r>
              <a:rPr sz="1800" spc="-10" dirty="0">
                <a:latin typeface="Calibri"/>
                <a:cs typeface="Calibri"/>
              </a:rPr>
              <a:t>valores </a:t>
            </a:r>
            <a:r>
              <a:rPr sz="1800" spc="-5" dirty="0">
                <a:latin typeface="Calibri"/>
                <a:cs typeface="Calibri"/>
              </a:rPr>
              <a:t>da electronegatividade são maiores.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Char char="‐"/>
            </a:pPr>
            <a:endParaRPr sz="1850">
              <a:latin typeface="Times New Roman"/>
              <a:cs typeface="Times New Roman"/>
            </a:endParaRPr>
          </a:p>
          <a:p>
            <a:pPr marL="12700" marR="250825" indent="523875">
              <a:lnSpc>
                <a:spcPct val="100000"/>
              </a:lnSpc>
              <a:buChar char="‐"/>
              <a:tabLst>
                <a:tab pos="659130" algn="l"/>
              </a:tabLst>
            </a:pPr>
            <a:r>
              <a:rPr sz="1800" dirty="0">
                <a:latin typeface="Calibri"/>
                <a:cs typeface="Calibri"/>
              </a:rPr>
              <a:t>Numa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5" dirty="0">
                <a:latin typeface="Calibri"/>
                <a:cs typeface="Calibri"/>
              </a:rPr>
              <a:t>múltipla, o Oxigénio aparece normalmente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spc="-5" dirty="0">
                <a:latin typeface="Calibri"/>
                <a:cs typeface="Calibri"/>
              </a:rPr>
              <a:t>um  </a:t>
            </a:r>
            <a:r>
              <a:rPr sz="1800" spc="-10" dirty="0">
                <a:latin typeface="Calibri"/>
                <a:cs typeface="Calibri"/>
              </a:rPr>
              <a:t>átomo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terminal.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905750" cy="6235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dirty="0" err="1">
                <a:latin typeface="Californian FB"/>
                <a:cs typeface="Californian FB"/>
              </a:rPr>
              <a:t>Exemplo</a:t>
            </a:r>
            <a:r>
              <a:rPr sz="2400" b="1" dirty="0">
                <a:latin typeface="Californian FB"/>
                <a:cs typeface="Californian FB"/>
              </a:rPr>
              <a:t> de aplicação da Regra do</a:t>
            </a:r>
            <a:r>
              <a:rPr sz="2400" b="1" spc="-80" dirty="0">
                <a:latin typeface="Californian FB"/>
                <a:cs typeface="Californian FB"/>
              </a:rPr>
              <a:t> </a:t>
            </a:r>
            <a:r>
              <a:rPr sz="2400" b="1" dirty="0">
                <a:latin typeface="Californian FB"/>
                <a:cs typeface="Californian FB"/>
              </a:rPr>
              <a:t>Octeto</a:t>
            </a:r>
            <a:endParaRPr sz="2400" dirty="0">
              <a:latin typeface="Californian FB"/>
              <a:cs typeface="Californian FB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Em </a:t>
            </a:r>
            <a:r>
              <a:rPr sz="1800" spc="-10" dirty="0">
                <a:latin typeface="Calibri"/>
                <a:cs typeface="Calibri"/>
              </a:rPr>
              <a:t>todos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exemplos, todos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spc="-15" dirty="0">
                <a:latin typeface="Calibri"/>
                <a:cs typeface="Calibri"/>
              </a:rPr>
              <a:t>excepto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hidrogénio, </a:t>
            </a:r>
            <a:r>
              <a:rPr sz="1800" dirty="0">
                <a:latin typeface="Calibri"/>
                <a:cs typeface="Calibri"/>
              </a:rPr>
              <a:t>partilham </a:t>
            </a:r>
            <a:r>
              <a:rPr sz="1800" spc="-10" dirty="0">
                <a:latin typeface="Calibri"/>
                <a:cs typeface="Calibri"/>
              </a:rPr>
              <a:t>quatro  pares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electrões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por isso </a:t>
            </a:r>
            <a:r>
              <a:rPr sz="1800" spc="-10" dirty="0">
                <a:latin typeface="Calibri"/>
                <a:cs typeface="Calibri"/>
              </a:rPr>
              <a:t>todos chegam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configuração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5" dirty="0">
                <a:latin typeface="Calibri"/>
                <a:cs typeface="Calibri"/>
              </a:rPr>
              <a:t>gás </a:t>
            </a:r>
            <a:r>
              <a:rPr sz="1800" spc="-10" dirty="0">
                <a:latin typeface="Calibri"/>
                <a:cs typeface="Calibri"/>
              </a:rPr>
              <a:t>nobre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que  </a:t>
            </a:r>
            <a:r>
              <a:rPr sz="1800" spc="-10" dirty="0">
                <a:latin typeface="Calibri"/>
                <a:cs typeface="Calibri"/>
              </a:rPr>
              <a:t>cada </a:t>
            </a:r>
            <a:r>
              <a:rPr sz="1800" spc="-15" dirty="0">
                <a:latin typeface="Calibri"/>
                <a:cs typeface="Calibri"/>
              </a:rPr>
              <a:t>átomo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rodeado por um </a:t>
            </a:r>
            <a:r>
              <a:rPr sz="1800" spc="-15" dirty="0">
                <a:latin typeface="Calibri"/>
                <a:cs typeface="Calibri"/>
              </a:rPr>
              <a:t>octeto </a:t>
            </a:r>
            <a:r>
              <a:rPr sz="1800" spc="-10" dirty="0">
                <a:latin typeface="Calibri"/>
                <a:cs typeface="Calibri"/>
              </a:rPr>
              <a:t>(oito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electrões).</a:t>
            </a:r>
            <a:endParaRPr sz="1800" dirty="0">
              <a:latin typeface="Calibri"/>
              <a:cs typeface="Calibri"/>
            </a:endParaRPr>
          </a:p>
          <a:p>
            <a:pPr marL="12700" marR="2789555">
              <a:lnSpc>
                <a:spcPct val="100000"/>
              </a:lnSpc>
              <a:spcBef>
                <a:spcPts val="1410"/>
              </a:spcBef>
            </a:pPr>
            <a:r>
              <a:rPr sz="1800" spc="-10" dirty="0">
                <a:latin typeface="Calibri"/>
                <a:cs typeface="Calibri"/>
              </a:rPr>
              <a:t>Existe </a:t>
            </a:r>
            <a:r>
              <a:rPr sz="1800" spc="-5" dirty="0">
                <a:latin typeface="Calibri"/>
                <a:cs typeface="Calibri"/>
              </a:rPr>
              <a:t>uma abordagem </a:t>
            </a:r>
            <a:r>
              <a:rPr sz="1800" spc="-10" dirty="0">
                <a:latin typeface="Calibri"/>
                <a:cs typeface="Calibri"/>
              </a:rPr>
              <a:t>sistemática </a:t>
            </a:r>
            <a:r>
              <a:rPr sz="1800" dirty="0">
                <a:latin typeface="Calibri"/>
                <a:cs typeface="Calibri"/>
              </a:rPr>
              <a:t>em 5 </a:t>
            </a:r>
            <a:r>
              <a:rPr sz="1800" spc="-5" dirty="0">
                <a:latin typeface="Calibri"/>
                <a:cs typeface="Calibri"/>
              </a:rPr>
              <a:t>passos </a:t>
            </a:r>
            <a:r>
              <a:rPr sz="1800" spc="-10" dirty="0">
                <a:latin typeface="Calibri"/>
                <a:cs typeface="Calibri"/>
              </a:rPr>
              <a:t>para  construção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estruturas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Lewis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moléculas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iões.  </a:t>
            </a:r>
            <a:r>
              <a:rPr sz="1800" spc="-15" dirty="0">
                <a:latin typeface="Calibri"/>
                <a:cs typeface="Calibri"/>
              </a:rPr>
              <a:t>Vejamos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spc="-5" dirty="0">
                <a:latin typeface="Calibri"/>
                <a:cs typeface="Calibri"/>
              </a:rPr>
              <a:t>do formaldeído </a:t>
            </a:r>
            <a:r>
              <a:rPr sz="1800" dirty="0">
                <a:latin typeface="Calibri"/>
                <a:cs typeface="Calibri"/>
              </a:rPr>
              <a:t>(CH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O) </a:t>
            </a:r>
            <a:r>
              <a:rPr sz="1800" spc="-10" dirty="0">
                <a:latin typeface="Calibri"/>
                <a:cs typeface="Calibri"/>
              </a:rPr>
              <a:t>como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exemplo.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sz="1400" b="1" spc="-5" dirty="0">
                <a:latin typeface="Calibri"/>
                <a:cs typeface="Calibri"/>
              </a:rPr>
              <a:t>i) </a:t>
            </a:r>
            <a:r>
              <a:rPr sz="1400" b="1" spc="-10" dirty="0">
                <a:latin typeface="Calibri"/>
                <a:cs typeface="Calibri"/>
              </a:rPr>
              <a:t>Decidir </a:t>
            </a:r>
            <a:r>
              <a:rPr sz="1400" b="1" spc="-5" dirty="0">
                <a:latin typeface="Calibri"/>
                <a:cs typeface="Calibri"/>
              </a:rPr>
              <a:t>qual o </a:t>
            </a:r>
            <a:r>
              <a:rPr sz="1400" b="1" spc="-10" dirty="0">
                <a:latin typeface="Calibri"/>
                <a:cs typeface="Calibri"/>
              </a:rPr>
              <a:t>átomo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central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 marR="3001645">
              <a:lnSpc>
                <a:spcPct val="100000"/>
              </a:lnSpc>
              <a:buChar char="*"/>
              <a:tabLst>
                <a:tab pos="141605" algn="l"/>
              </a:tabLst>
            </a:pPr>
            <a:r>
              <a:rPr sz="1400" spc="-10" dirty="0">
                <a:latin typeface="Calibri"/>
                <a:cs typeface="Calibri"/>
              </a:rPr>
              <a:t>Normalmente </a:t>
            </a:r>
            <a:r>
              <a:rPr sz="1400" spc="-5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átomo central </a:t>
            </a:r>
            <a:r>
              <a:rPr sz="1400" spc="-5" dirty="0">
                <a:latin typeface="Calibri"/>
                <a:cs typeface="Calibri"/>
              </a:rPr>
              <a:t>é o que </a:t>
            </a:r>
            <a:r>
              <a:rPr sz="1400" spc="-10" dirty="0">
                <a:latin typeface="Calibri"/>
                <a:cs typeface="Calibri"/>
              </a:rPr>
              <a:t>tem </a:t>
            </a:r>
            <a:r>
              <a:rPr sz="1400" spc="-5" dirty="0">
                <a:latin typeface="Calibri"/>
                <a:cs typeface="Calibri"/>
              </a:rPr>
              <a:t>menor </a:t>
            </a:r>
            <a:r>
              <a:rPr sz="1400" spc="-10" dirty="0">
                <a:latin typeface="Calibri"/>
                <a:cs typeface="Calibri"/>
              </a:rPr>
              <a:t>valor </a:t>
            </a:r>
            <a:r>
              <a:rPr sz="1400" spc="-5" dirty="0">
                <a:latin typeface="Calibri"/>
                <a:cs typeface="Calibri"/>
              </a:rPr>
              <a:t>de  electronegatividade, no caso do </a:t>
            </a:r>
            <a:r>
              <a:rPr sz="1400" dirty="0">
                <a:latin typeface="Calibri"/>
                <a:cs typeface="Calibri"/>
              </a:rPr>
              <a:t>CH</a:t>
            </a:r>
            <a:r>
              <a:rPr sz="1350" baseline="-21604" dirty="0">
                <a:latin typeface="Calibri"/>
                <a:cs typeface="Calibri"/>
              </a:rPr>
              <a:t>2</a:t>
            </a:r>
            <a:r>
              <a:rPr sz="1400" dirty="0">
                <a:latin typeface="Calibri"/>
                <a:cs typeface="Calibri"/>
              </a:rPr>
              <a:t>O </a:t>
            </a:r>
            <a:r>
              <a:rPr sz="1400" b="1" u="sng" spc="-5" dirty="0">
                <a:latin typeface="Calibri"/>
                <a:cs typeface="Calibri"/>
              </a:rPr>
              <a:t>o </a:t>
            </a:r>
            <a:r>
              <a:rPr sz="1400" b="1" u="sng" spc="-10" dirty="0">
                <a:latin typeface="Calibri"/>
                <a:cs typeface="Calibri"/>
              </a:rPr>
              <a:t>átomo central </a:t>
            </a:r>
            <a:r>
              <a:rPr sz="1400" b="1" u="sng" spc="-5" dirty="0">
                <a:latin typeface="Calibri"/>
                <a:cs typeface="Calibri"/>
              </a:rPr>
              <a:t>é o</a:t>
            </a:r>
            <a:r>
              <a:rPr sz="1400" b="1" u="sng" spc="55" dirty="0">
                <a:latin typeface="Calibri"/>
                <a:cs typeface="Calibri"/>
              </a:rPr>
              <a:t> </a:t>
            </a:r>
            <a:r>
              <a:rPr sz="1400" b="1" u="sng" spc="-10" dirty="0">
                <a:latin typeface="Calibri"/>
                <a:cs typeface="Calibri"/>
              </a:rPr>
              <a:t>carbono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40970" indent="-128270">
              <a:lnSpc>
                <a:spcPct val="100000"/>
              </a:lnSpc>
              <a:buChar char="*"/>
              <a:tabLst>
                <a:tab pos="141605" algn="l"/>
              </a:tabLst>
            </a:pPr>
            <a:r>
              <a:rPr sz="1400" spc="-10" dirty="0">
                <a:latin typeface="Calibri"/>
                <a:cs typeface="Calibri"/>
              </a:rPr>
              <a:t>Faz‐se </a:t>
            </a:r>
            <a:r>
              <a:rPr sz="1400" spc="-5" dirty="0">
                <a:latin typeface="Calibri"/>
                <a:cs typeface="Calibri"/>
              </a:rPr>
              <a:t>um </a:t>
            </a:r>
            <a:r>
              <a:rPr sz="1400" spc="-10" dirty="0">
                <a:latin typeface="Calibri"/>
                <a:cs typeface="Calibri"/>
              </a:rPr>
              <a:t>desenho preliminar com </a:t>
            </a:r>
            <a:r>
              <a:rPr sz="1400" spc="-5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carbono </a:t>
            </a:r>
            <a:r>
              <a:rPr sz="1400" spc="-5" dirty="0">
                <a:latin typeface="Calibri"/>
                <a:cs typeface="Calibri"/>
              </a:rPr>
              <a:t>no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*"/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*"/>
            </a:pPr>
            <a:endParaRPr sz="1500" dirty="0">
              <a:latin typeface="Times New Roman"/>
              <a:cs typeface="Times New Roman"/>
            </a:endParaRPr>
          </a:p>
          <a:p>
            <a:pPr marL="140970" indent="-128270">
              <a:lnSpc>
                <a:spcPct val="100000"/>
              </a:lnSpc>
              <a:buChar char="*"/>
              <a:tabLst>
                <a:tab pos="141605" algn="l"/>
              </a:tabLst>
            </a:pPr>
            <a:r>
              <a:rPr sz="1400" spc="-5" dirty="0">
                <a:latin typeface="Calibri"/>
                <a:cs typeface="Calibri"/>
              </a:rPr>
              <a:t>Os </a:t>
            </a:r>
            <a:r>
              <a:rPr sz="1400" spc="-10" dirty="0">
                <a:latin typeface="Calibri"/>
                <a:cs typeface="Calibri"/>
              </a:rPr>
              <a:t>elementos </a:t>
            </a:r>
            <a:r>
              <a:rPr sz="1400" spc="-5" dirty="0">
                <a:latin typeface="Calibri"/>
                <a:cs typeface="Calibri"/>
              </a:rPr>
              <a:t>que mais </a:t>
            </a:r>
            <a:r>
              <a:rPr sz="1400" spc="-10" dirty="0">
                <a:latin typeface="Calibri"/>
                <a:cs typeface="Calibri"/>
              </a:rPr>
              <a:t>frequentemente aparecem </a:t>
            </a:r>
            <a:r>
              <a:rPr sz="1400" spc="-5" dirty="0">
                <a:latin typeface="Calibri"/>
                <a:cs typeface="Calibri"/>
              </a:rPr>
              <a:t>como </a:t>
            </a:r>
            <a:r>
              <a:rPr sz="1400" spc="-10" dirty="0">
                <a:latin typeface="Calibri"/>
                <a:cs typeface="Calibri"/>
              </a:rPr>
              <a:t>elemento central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são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spc="-5" dirty="0">
                <a:latin typeface="Calibri"/>
                <a:cs typeface="Calibri"/>
              </a:rPr>
              <a:t>, </a:t>
            </a:r>
            <a:r>
              <a:rPr sz="1400" b="1" spc="-5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, </a:t>
            </a:r>
            <a:r>
              <a:rPr sz="1400" b="1" spc="-5" dirty="0">
                <a:latin typeface="Calibri"/>
                <a:cs typeface="Calibri"/>
              </a:rPr>
              <a:t>P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2700" marR="2065020" algn="just">
              <a:lnSpc>
                <a:spcPct val="100000"/>
              </a:lnSpc>
              <a:buChar char="*"/>
              <a:tabLst>
                <a:tab pos="141605" algn="l"/>
              </a:tabLst>
            </a:pPr>
            <a:r>
              <a:rPr sz="1400" spc="-5" dirty="0">
                <a:latin typeface="Calibri"/>
                <a:cs typeface="Calibri"/>
              </a:rPr>
              <a:t>Os </a:t>
            </a:r>
            <a:r>
              <a:rPr sz="1400" b="1" spc="-10" dirty="0">
                <a:latin typeface="Calibri"/>
                <a:cs typeface="Calibri"/>
              </a:rPr>
              <a:t>halogéneos </a:t>
            </a:r>
            <a:r>
              <a:rPr sz="1400" spc="-5" dirty="0">
                <a:latin typeface="Calibri"/>
                <a:cs typeface="Calibri"/>
              </a:rPr>
              <a:t>(</a:t>
            </a:r>
            <a:r>
              <a:rPr sz="1400" b="1" spc="-5" dirty="0">
                <a:latin typeface="Calibri"/>
                <a:cs typeface="Calibri"/>
              </a:rPr>
              <a:t>F</a:t>
            </a:r>
            <a:r>
              <a:rPr sz="1400" spc="-5" dirty="0">
                <a:latin typeface="Calibri"/>
                <a:cs typeface="Calibri"/>
              </a:rPr>
              <a:t>, </a:t>
            </a: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spc="-5" dirty="0">
                <a:latin typeface="Calibri"/>
                <a:cs typeface="Calibri"/>
              </a:rPr>
              <a:t>l, </a:t>
            </a:r>
            <a:r>
              <a:rPr sz="1400" b="1" dirty="0">
                <a:latin typeface="Calibri"/>
                <a:cs typeface="Calibri"/>
              </a:rPr>
              <a:t>I </a:t>
            </a:r>
            <a:r>
              <a:rPr sz="1400" spc="-5" dirty="0">
                <a:latin typeface="Calibri"/>
                <a:cs typeface="Calibri"/>
              </a:rPr>
              <a:t>e </a:t>
            </a:r>
            <a:r>
              <a:rPr sz="1400" b="1" spc="-5" dirty="0">
                <a:latin typeface="Calibri"/>
                <a:cs typeface="Calibri"/>
              </a:rPr>
              <a:t>Br</a:t>
            </a:r>
            <a:r>
              <a:rPr sz="1400" spc="-5" dirty="0">
                <a:latin typeface="Calibri"/>
                <a:cs typeface="Calibri"/>
              </a:rPr>
              <a:t>)são </a:t>
            </a:r>
            <a:r>
              <a:rPr sz="1400" spc="-10" dirty="0">
                <a:latin typeface="Calibri"/>
                <a:cs typeface="Calibri"/>
              </a:rPr>
              <a:t>frequentemente elementos terminais com uma  ligação simples com </a:t>
            </a:r>
            <a:r>
              <a:rPr sz="1400" spc="-5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átomo central, </a:t>
            </a:r>
            <a:r>
              <a:rPr sz="1400" spc="-5" dirty="0">
                <a:latin typeface="Calibri"/>
                <a:cs typeface="Calibri"/>
              </a:rPr>
              <a:t>mas </a:t>
            </a:r>
            <a:r>
              <a:rPr sz="1400" spc="-10" dirty="0">
                <a:latin typeface="Calibri"/>
                <a:cs typeface="Calibri"/>
              </a:rPr>
              <a:t>também </a:t>
            </a:r>
            <a:r>
              <a:rPr sz="1400" spc="-10" dirty="0" err="1">
                <a:latin typeface="Calibri"/>
                <a:cs typeface="Calibri"/>
              </a:rPr>
              <a:t>podem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pontualmente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ser  </a:t>
            </a:r>
            <a:r>
              <a:rPr sz="1400" spc="-10" dirty="0">
                <a:latin typeface="Calibri"/>
                <a:cs typeface="Calibri"/>
              </a:rPr>
              <a:t>centrais.</a:t>
            </a:r>
            <a:endParaRPr sz="1400" dirty="0">
              <a:latin typeface="Calibri"/>
              <a:cs typeface="Calibri"/>
            </a:endParaRPr>
          </a:p>
          <a:p>
            <a:pPr marL="12700" marR="2085339">
              <a:lnSpc>
                <a:spcPct val="100000"/>
              </a:lnSpc>
              <a:buChar char="*"/>
              <a:tabLst>
                <a:tab pos="141605" algn="l"/>
              </a:tabLst>
            </a:pPr>
            <a:r>
              <a:rPr sz="1400" spc="-5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oxigénio </a:t>
            </a:r>
            <a:r>
              <a:rPr sz="1400" spc="-5" dirty="0">
                <a:latin typeface="Calibri"/>
                <a:cs typeface="Calibri"/>
              </a:rPr>
              <a:t>é </a:t>
            </a:r>
            <a:r>
              <a:rPr sz="1400" spc="-10" dirty="0">
                <a:latin typeface="Calibri"/>
                <a:cs typeface="Calibri"/>
              </a:rPr>
              <a:t>central </a:t>
            </a:r>
            <a:r>
              <a:rPr sz="1400" spc="-5" dirty="0">
                <a:latin typeface="Calibri"/>
                <a:cs typeface="Calibri"/>
              </a:rPr>
              <a:t>na água mas é terminal se </a:t>
            </a:r>
            <a:r>
              <a:rPr sz="1400" spc="-10" dirty="0">
                <a:latin typeface="Calibri"/>
                <a:cs typeface="Calibri"/>
              </a:rPr>
              <a:t>ligado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C, </a:t>
            </a:r>
            <a:r>
              <a:rPr sz="1400" spc="-5" dirty="0">
                <a:latin typeface="Calibri"/>
                <a:cs typeface="Calibri"/>
              </a:rPr>
              <a:t>N, P e halogéneos. O  </a:t>
            </a:r>
            <a:r>
              <a:rPr sz="1400" spc="-10" dirty="0">
                <a:latin typeface="Calibri"/>
                <a:cs typeface="Calibri"/>
              </a:rPr>
              <a:t>hidrogénio </a:t>
            </a:r>
            <a:r>
              <a:rPr sz="1400" spc="-5" dirty="0">
                <a:latin typeface="Calibri"/>
                <a:cs typeface="Calibri"/>
              </a:rPr>
              <a:t>é um </a:t>
            </a:r>
            <a:r>
              <a:rPr sz="1400" spc="-10" dirty="0">
                <a:latin typeface="Calibri"/>
                <a:cs typeface="Calibri"/>
              </a:rPr>
              <a:t>átomo terminal porque </a:t>
            </a:r>
            <a:r>
              <a:rPr sz="1400" spc="-5" dirty="0">
                <a:latin typeface="Calibri"/>
                <a:cs typeface="Calibri"/>
              </a:rPr>
              <a:t>só se </a:t>
            </a:r>
            <a:r>
              <a:rPr sz="1400" spc="-10" dirty="0">
                <a:latin typeface="Calibri"/>
                <a:cs typeface="Calibri"/>
              </a:rPr>
              <a:t>liga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outro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átomo.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14539" y="3827526"/>
            <a:ext cx="1728216" cy="17091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21941" y="2502915"/>
            <a:ext cx="5701665" cy="3008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ii) </a:t>
            </a:r>
            <a:r>
              <a:rPr sz="1400" b="1" spc="-10" dirty="0">
                <a:latin typeface="Calibri"/>
                <a:cs typeface="Calibri"/>
              </a:rPr>
              <a:t>Determinar </a:t>
            </a:r>
            <a:r>
              <a:rPr sz="1400" b="1" spc="-5" dirty="0">
                <a:latin typeface="Calibri"/>
                <a:cs typeface="Calibri"/>
              </a:rPr>
              <a:t>o </a:t>
            </a:r>
            <a:r>
              <a:rPr sz="1400" b="1" spc="-10" dirty="0">
                <a:latin typeface="Calibri"/>
                <a:cs typeface="Calibri"/>
              </a:rPr>
              <a:t>número total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electrões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valência </a:t>
            </a:r>
            <a:r>
              <a:rPr sz="1400" b="1" spc="-5" dirty="0">
                <a:latin typeface="Calibri"/>
                <a:cs typeface="Calibri"/>
              </a:rPr>
              <a:t>na molécula ou</a:t>
            </a:r>
            <a:r>
              <a:rPr sz="1400" b="1" spc="9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ião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Numa </a:t>
            </a:r>
            <a:r>
              <a:rPr sz="1400" spc="-10" dirty="0">
                <a:latin typeface="Calibri"/>
                <a:cs typeface="Calibri"/>
              </a:rPr>
              <a:t>molécula electricamente neutra </a:t>
            </a:r>
            <a:r>
              <a:rPr sz="1400" spc="-15" dirty="0">
                <a:latin typeface="Calibri"/>
                <a:cs typeface="Calibri"/>
              </a:rPr>
              <a:t>este </a:t>
            </a:r>
            <a:r>
              <a:rPr sz="1400" spc="-10" dirty="0">
                <a:latin typeface="Calibri"/>
                <a:cs typeface="Calibri"/>
              </a:rPr>
              <a:t>número </a:t>
            </a:r>
            <a:r>
              <a:rPr sz="1400" spc="-5" dirty="0">
                <a:latin typeface="Calibri"/>
                <a:cs typeface="Calibri"/>
              </a:rPr>
              <a:t>é igual ao </a:t>
            </a:r>
            <a:r>
              <a:rPr sz="1400" spc="-10" dirty="0">
                <a:latin typeface="Calibri"/>
                <a:cs typeface="Calibri"/>
              </a:rPr>
              <a:t>número total </a:t>
            </a:r>
            <a:r>
              <a:rPr sz="1400" spc="-5" dirty="0">
                <a:latin typeface="Calibri"/>
                <a:cs typeface="Calibri"/>
              </a:rPr>
              <a:t>de  </a:t>
            </a: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valência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átomos </a:t>
            </a:r>
            <a:r>
              <a:rPr sz="1400" spc="-5" dirty="0">
                <a:latin typeface="Calibri"/>
                <a:cs typeface="Calibri"/>
              </a:rPr>
              <a:t>que a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compõem.</a:t>
            </a:r>
            <a:endParaRPr sz="1400">
              <a:latin typeface="Calibri"/>
              <a:cs typeface="Calibri"/>
            </a:endParaRPr>
          </a:p>
          <a:p>
            <a:pPr marL="12700" marR="57721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Para </a:t>
            </a:r>
            <a:r>
              <a:rPr sz="1400" spc="-5" dirty="0">
                <a:latin typeface="Calibri"/>
                <a:cs typeface="Calibri"/>
              </a:rPr>
              <a:t>um </a:t>
            </a:r>
            <a:r>
              <a:rPr sz="1400" spc="-10" dirty="0">
                <a:latin typeface="Calibri"/>
                <a:cs typeface="Calibri"/>
              </a:rPr>
              <a:t>anião adiciona‐se </a:t>
            </a:r>
            <a:r>
              <a:rPr sz="1400" spc="-5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número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igual à </a:t>
            </a:r>
            <a:r>
              <a:rPr sz="1400" spc="-15" dirty="0">
                <a:latin typeface="Calibri"/>
                <a:cs typeface="Calibri"/>
              </a:rPr>
              <a:t>carga </a:t>
            </a:r>
            <a:r>
              <a:rPr sz="1400" spc="-5" dirty="0">
                <a:latin typeface="Calibri"/>
                <a:cs typeface="Calibri"/>
              </a:rPr>
              <a:t>do ião.  </a:t>
            </a:r>
            <a:r>
              <a:rPr sz="1400" spc="-20" dirty="0">
                <a:latin typeface="Calibri"/>
                <a:cs typeface="Calibri"/>
              </a:rPr>
              <a:t>Para </a:t>
            </a:r>
            <a:r>
              <a:rPr sz="1400" spc="-5" dirty="0">
                <a:latin typeface="Calibri"/>
                <a:cs typeface="Calibri"/>
              </a:rPr>
              <a:t>um </a:t>
            </a:r>
            <a:r>
              <a:rPr sz="1400" spc="-10" dirty="0">
                <a:latin typeface="Calibri"/>
                <a:cs typeface="Calibri"/>
              </a:rPr>
              <a:t>catião subtrai‐se </a:t>
            </a:r>
            <a:r>
              <a:rPr sz="1400" spc="-5" dirty="0">
                <a:latin typeface="Calibri"/>
                <a:cs typeface="Calibri"/>
              </a:rPr>
              <a:t>um </a:t>
            </a:r>
            <a:r>
              <a:rPr sz="1400" spc="-10" dirty="0">
                <a:latin typeface="Calibri"/>
                <a:cs typeface="Calibri"/>
              </a:rPr>
              <a:t>número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igual à </a:t>
            </a:r>
            <a:r>
              <a:rPr sz="1400" spc="-15" dirty="0">
                <a:latin typeface="Calibri"/>
                <a:cs typeface="Calibri"/>
              </a:rPr>
              <a:t>carga </a:t>
            </a:r>
            <a:r>
              <a:rPr sz="1400" spc="-5" dirty="0">
                <a:latin typeface="Calibri"/>
                <a:cs typeface="Calibri"/>
              </a:rPr>
              <a:t>do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ião.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Para </a:t>
            </a:r>
            <a:r>
              <a:rPr sz="1400" spc="-15" dirty="0">
                <a:latin typeface="Calibri"/>
                <a:cs typeface="Calibri"/>
              </a:rPr>
              <a:t>exemplo 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CH</a:t>
            </a:r>
            <a:r>
              <a:rPr sz="1350" spc="-7" baseline="-21604" dirty="0">
                <a:latin typeface="Calibri"/>
                <a:cs typeface="Calibri"/>
              </a:rPr>
              <a:t>2</a:t>
            </a:r>
            <a:r>
              <a:rPr sz="1400" spc="-5" dirty="0">
                <a:latin typeface="Calibri"/>
                <a:cs typeface="Calibri"/>
              </a:rPr>
              <a:t>O: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600835" marR="215265" indent="-158877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valência: carbono </a:t>
            </a:r>
            <a:r>
              <a:rPr sz="1400" spc="-5" dirty="0">
                <a:latin typeface="Calibri"/>
                <a:cs typeface="Calibri"/>
              </a:rPr>
              <a:t>– 1x4=4 </a:t>
            </a:r>
            <a:r>
              <a:rPr sz="1400" spc="-10" dirty="0">
                <a:latin typeface="Calibri"/>
                <a:cs typeface="Calibri"/>
              </a:rPr>
              <a:t>(pertence </a:t>
            </a:r>
            <a:r>
              <a:rPr sz="1400" spc="-5" dirty="0">
                <a:latin typeface="Calibri"/>
                <a:cs typeface="Calibri"/>
              </a:rPr>
              <a:t>ao grupo 4A ([He] </a:t>
            </a:r>
            <a:r>
              <a:rPr sz="1400" dirty="0">
                <a:latin typeface="Calibri"/>
                <a:cs typeface="Calibri"/>
              </a:rPr>
              <a:t>2s</a:t>
            </a:r>
            <a:r>
              <a:rPr sz="1350" baseline="24691" dirty="0">
                <a:latin typeface="Calibri"/>
                <a:cs typeface="Calibri"/>
              </a:rPr>
              <a:t>2 </a:t>
            </a:r>
            <a:r>
              <a:rPr sz="1400" dirty="0">
                <a:latin typeface="Calibri"/>
                <a:cs typeface="Calibri"/>
              </a:rPr>
              <a:t>2p</a:t>
            </a:r>
            <a:r>
              <a:rPr sz="1350" baseline="24691" dirty="0">
                <a:latin typeface="Calibri"/>
                <a:cs typeface="Calibri"/>
              </a:rPr>
              <a:t>2</a:t>
            </a:r>
            <a:r>
              <a:rPr sz="1400" dirty="0">
                <a:latin typeface="Calibri"/>
                <a:cs typeface="Calibri"/>
              </a:rPr>
              <a:t>)  </a:t>
            </a:r>
            <a:r>
              <a:rPr sz="1400" spc="-10" dirty="0">
                <a:latin typeface="Calibri"/>
                <a:cs typeface="Calibri"/>
              </a:rPr>
              <a:t>oxigénio </a:t>
            </a:r>
            <a:r>
              <a:rPr sz="1400" spc="-5" dirty="0">
                <a:latin typeface="Calibri"/>
                <a:cs typeface="Calibri"/>
              </a:rPr>
              <a:t>– 1x6=6 </a:t>
            </a:r>
            <a:r>
              <a:rPr sz="1400" spc="-10" dirty="0">
                <a:latin typeface="Calibri"/>
                <a:cs typeface="Calibri"/>
              </a:rPr>
              <a:t>(pertence </a:t>
            </a:r>
            <a:r>
              <a:rPr sz="1400" spc="-5" dirty="0">
                <a:latin typeface="Calibri"/>
                <a:cs typeface="Calibri"/>
              </a:rPr>
              <a:t>ao grupo 6A ([He] </a:t>
            </a:r>
            <a:r>
              <a:rPr sz="1400" dirty="0">
                <a:latin typeface="Calibri"/>
                <a:cs typeface="Calibri"/>
              </a:rPr>
              <a:t>2s</a:t>
            </a:r>
            <a:r>
              <a:rPr sz="1350" baseline="24691" dirty="0">
                <a:latin typeface="Calibri"/>
                <a:cs typeface="Calibri"/>
              </a:rPr>
              <a:t>2</a:t>
            </a:r>
            <a:r>
              <a:rPr sz="1350" spc="127" baseline="2469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2p</a:t>
            </a:r>
            <a:r>
              <a:rPr sz="1350" baseline="24691" dirty="0">
                <a:latin typeface="Calibri"/>
                <a:cs typeface="Calibri"/>
              </a:rPr>
              <a:t>4</a:t>
            </a:r>
            <a:r>
              <a:rPr sz="1400" dirty="0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  <a:p>
            <a:pPr marL="144208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hidrogénio </a:t>
            </a:r>
            <a:r>
              <a:rPr sz="1400" spc="-5" dirty="0">
                <a:latin typeface="Calibri"/>
                <a:cs typeface="Calibri"/>
              </a:rPr>
              <a:t>–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2x1=2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2239010">
              <a:lnSpc>
                <a:spcPct val="100000"/>
              </a:lnSpc>
            </a:pPr>
            <a:r>
              <a:rPr sz="1400" spc="-30" dirty="0">
                <a:latin typeface="Calibri"/>
                <a:cs typeface="Calibri"/>
              </a:rPr>
              <a:t>Total: </a:t>
            </a:r>
            <a:r>
              <a:rPr sz="1400" spc="-5" dirty="0">
                <a:latin typeface="Calibri"/>
                <a:cs typeface="Calibri"/>
              </a:rPr>
              <a:t>12 </a:t>
            </a: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valência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55427" y="2513838"/>
            <a:ext cx="1731264" cy="17091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13786" y="1878838"/>
            <a:ext cx="343852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iii) </a:t>
            </a:r>
            <a:r>
              <a:rPr sz="1400" b="1" spc="-10" dirty="0">
                <a:latin typeface="Calibri"/>
                <a:cs typeface="Calibri"/>
              </a:rPr>
              <a:t>Ligar todos </a:t>
            </a:r>
            <a:r>
              <a:rPr sz="1400" b="1" spc="-5" dirty="0">
                <a:latin typeface="Calibri"/>
                <a:cs typeface="Calibri"/>
              </a:rPr>
              <a:t>os </a:t>
            </a:r>
            <a:r>
              <a:rPr sz="1400" b="1" spc="-10" dirty="0">
                <a:latin typeface="Calibri"/>
                <a:cs typeface="Calibri"/>
              </a:rPr>
              <a:t>átomos </a:t>
            </a:r>
            <a:r>
              <a:rPr sz="1400" b="1" spc="-5" dirty="0">
                <a:latin typeface="Calibri"/>
                <a:cs typeface="Calibri"/>
              </a:rPr>
              <a:t>com </a:t>
            </a:r>
            <a:r>
              <a:rPr sz="1400" b="1" spc="-10" dirty="0">
                <a:latin typeface="Calibri"/>
                <a:cs typeface="Calibri"/>
              </a:rPr>
              <a:t>ligações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simples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9923" y="4616704"/>
            <a:ext cx="447357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No </a:t>
            </a:r>
            <a:r>
              <a:rPr sz="1400" spc="-10" dirty="0">
                <a:latin typeface="Calibri"/>
                <a:cs typeface="Calibri"/>
              </a:rPr>
              <a:t>desenho preliminar </a:t>
            </a:r>
            <a:r>
              <a:rPr sz="1400" spc="-20" dirty="0">
                <a:latin typeface="Calibri"/>
                <a:cs typeface="Calibri"/>
              </a:rPr>
              <a:t>foram </a:t>
            </a:r>
            <a:r>
              <a:rPr sz="1400" spc="-10" dirty="0">
                <a:latin typeface="Calibri"/>
                <a:cs typeface="Calibri"/>
              </a:rPr>
              <a:t>distribuídos </a:t>
            </a:r>
            <a:r>
              <a:rPr sz="1400" spc="-5" dirty="0">
                <a:latin typeface="Calibri"/>
                <a:cs typeface="Calibri"/>
              </a:rPr>
              <a:t>6 </a:t>
            </a:r>
            <a:r>
              <a:rPr sz="1400" spc="-10" dirty="0">
                <a:latin typeface="Calibri"/>
                <a:cs typeface="Calibri"/>
              </a:rPr>
              <a:t>electrões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ligantes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40763" y="1749297"/>
            <a:ext cx="6602730" cy="215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iv) </a:t>
            </a:r>
            <a:r>
              <a:rPr sz="1400" b="1" spc="-10" dirty="0">
                <a:latin typeface="Calibri"/>
                <a:cs typeface="Calibri"/>
              </a:rPr>
              <a:t>Distribuição </a:t>
            </a:r>
            <a:r>
              <a:rPr sz="1400" b="1" spc="-5" dirty="0">
                <a:latin typeface="Calibri"/>
                <a:cs typeface="Calibri"/>
              </a:rPr>
              <a:t>dos </a:t>
            </a:r>
            <a:r>
              <a:rPr sz="1400" b="1" spc="-10" dirty="0">
                <a:latin typeface="Calibri"/>
                <a:cs typeface="Calibri"/>
              </a:rPr>
              <a:t>pares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electrões</a:t>
            </a:r>
            <a:r>
              <a:rPr sz="1400" b="1" spc="7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remanescentes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255904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Os </a:t>
            </a:r>
            <a:r>
              <a:rPr sz="1400" spc="-10" dirty="0">
                <a:latin typeface="Calibri"/>
                <a:cs typeface="Calibri"/>
              </a:rPr>
              <a:t>pares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electrões remanescentes devem </a:t>
            </a:r>
            <a:r>
              <a:rPr sz="1400" spc="-5" dirty="0">
                <a:latin typeface="Calibri"/>
                <a:cs typeface="Calibri"/>
              </a:rPr>
              <a:t>ser </a:t>
            </a:r>
            <a:r>
              <a:rPr sz="1400" spc="-10" dirty="0">
                <a:latin typeface="Calibri"/>
                <a:cs typeface="Calibri"/>
              </a:rPr>
              <a:t>distribuídos </a:t>
            </a:r>
            <a:r>
              <a:rPr sz="1400" spc="-5" dirty="0">
                <a:latin typeface="Calibri"/>
                <a:cs typeface="Calibri"/>
              </a:rPr>
              <a:t>pelos </a:t>
            </a:r>
            <a:r>
              <a:rPr sz="1400" spc="-10" dirty="0">
                <a:latin typeface="Calibri"/>
                <a:cs typeface="Calibri"/>
              </a:rPr>
              <a:t>átomos terminais </a:t>
            </a:r>
            <a:r>
              <a:rPr sz="1400" spc="-5" dirty="0">
                <a:latin typeface="Calibri"/>
                <a:cs typeface="Calibri"/>
              </a:rPr>
              <a:t>de  </a:t>
            </a:r>
            <a:r>
              <a:rPr sz="1400" spc="-10" dirty="0">
                <a:latin typeface="Calibri"/>
                <a:cs typeface="Calibri"/>
              </a:rPr>
              <a:t>forma </a:t>
            </a:r>
            <a:r>
              <a:rPr sz="1400" spc="-5" dirty="0">
                <a:latin typeface="Calibri"/>
                <a:cs typeface="Calibri"/>
              </a:rPr>
              <a:t>que </a:t>
            </a:r>
            <a:r>
              <a:rPr sz="1400" spc="-10" dirty="0">
                <a:latin typeface="Calibri"/>
                <a:cs typeface="Calibri"/>
              </a:rPr>
              <a:t>cada átomo fique rodeado </a:t>
            </a:r>
            <a:r>
              <a:rPr sz="1400" spc="-5" dirty="0">
                <a:latin typeface="Calibri"/>
                <a:cs typeface="Calibri"/>
              </a:rPr>
              <a:t>por </a:t>
            </a:r>
            <a:r>
              <a:rPr sz="1400" spc="-10" dirty="0">
                <a:latin typeface="Calibri"/>
                <a:cs typeface="Calibri"/>
              </a:rPr>
              <a:t>oito electrões (exceptuando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hidrogénios).</a:t>
            </a:r>
            <a:endParaRPr sz="1400">
              <a:latin typeface="Calibri"/>
              <a:cs typeface="Calibri"/>
            </a:endParaRPr>
          </a:p>
          <a:p>
            <a:pPr marL="12700" marR="3594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Se depois </a:t>
            </a:r>
            <a:r>
              <a:rPr sz="1400" spc="-10" dirty="0">
                <a:latin typeface="Calibri"/>
                <a:cs typeface="Calibri"/>
              </a:rPr>
              <a:t>disto </a:t>
            </a:r>
            <a:r>
              <a:rPr sz="1400" spc="-5" dirty="0">
                <a:latin typeface="Calibri"/>
                <a:cs typeface="Calibri"/>
              </a:rPr>
              <a:t>ainda </a:t>
            </a:r>
            <a:r>
              <a:rPr sz="1400" spc="-10" dirty="0">
                <a:latin typeface="Calibri"/>
                <a:cs typeface="Calibri"/>
              </a:rPr>
              <a:t>existirem </a:t>
            </a:r>
            <a:r>
              <a:rPr sz="1400" spc="-5" dirty="0">
                <a:latin typeface="Calibri"/>
                <a:cs typeface="Calibri"/>
              </a:rPr>
              <a:t>electrões </a:t>
            </a:r>
            <a:r>
              <a:rPr sz="1400" spc="-15" dirty="0">
                <a:latin typeface="Calibri"/>
                <a:cs typeface="Calibri"/>
              </a:rPr>
              <a:t>para distribuir, </a:t>
            </a:r>
            <a:r>
              <a:rPr sz="1400" spc="-5" dirty="0">
                <a:latin typeface="Calibri"/>
                <a:cs typeface="Calibri"/>
              </a:rPr>
              <a:t>eles </a:t>
            </a:r>
            <a:r>
              <a:rPr sz="1400" spc="-15" dirty="0">
                <a:latin typeface="Calibri"/>
                <a:cs typeface="Calibri"/>
              </a:rPr>
              <a:t>deverão </a:t>
            </a:r>
            <a:r>
              <a:rPr sz="1400" spc="-5" dirty="0">
                <a:latin typeface="Calibri"/>
                <a:cs typeface="Calibri"/>
              </a:rPr>
              <a:t>ser </a:t>
            </a:r>
            <a:r>
              <a:rPr sz="1400" spc="-10" dirty="0">
                <a:latin typeface="Calibri"/>
                <a:cs typeface="Calibri"/>
              </a:rPr>
              <a:t>colocados no  átomo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central.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Para </a:t>
            </a:r>
            <a:r>
              <a:rPr sz="1400" spc="-5" dirty="0">
                <a:latin typeface="Calibri"/>
                <a:cs typeface="Calibri"/>
              </a:rPr>
              <a:t>o caso do </a:t>
            </a:r>
            <a:r>
              <a:rPr sz="1400" spc="-10" dirty="0">
                <a:latin typeface="Calibri"/>
                <a:cs typeface="Calibri"/>
              </a:rPr>
              <a:t>CH</a:t>
            </a:r>
            <a:r>
              <a:rPr sz="1350" spc="-15" baseline="-21604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O, </a:t>
            </a:r>
            <a:r>
              <a:rPr sz="1400" spc="-5" dirty="0">
                <a:latin typeface="Calibri"/>
                <a:cs typeface="Calibri"/>
              </a:rPr>
              <a:t>ainda </a:t>
            </a:r>
            <a:r>
              <a:rPr sz="1400" spc="-15" dirty="0">
                <a:latin typeface="Calibri"/>
                <a:cs typeface="Calibri"/>
              </a:rPr>
              <a:t>faltam </a:t>
            </a:r>
            <a:r>
              <a:rPr sz="1400" spc="-5" dirty="0">
                <a:latin typeface="Calibri"/>
                <a:cs typeface="Calibri"/>
              </a:rPr>
              <a:t>distribuir 6 electrões (3 pares) que podem ser </a:t>
            </a:r>
            <a:r>
              <a:rPr sz="1400" spc="-10" dirty="0">
                <a:latin typeface="Calibri"/>
                <a:cs typeface="Calibri"/>
              </a:rPr>
              <a:t>colocados  </a:t>
            </a:r>
            <a:r>
              <a:rPr sz="1400" spc="-5" dirty="0">
                <a:latin typeface="Calibri"/>
                <a:cs typeface="Calibri"/>
              </a:rPr>
              <a:t>no </a:t>
            </a:r>
            <a:r>
              <a:rPr sz="1400" spc="-10" dirty="0">
                <a:latin typeface="Calibri"/>
                <a:cs typeface="Calibri"/>
              </a:rPr>
              <a:t>oxigénio. </a:t>
            </a:r>
            <a:r>
              <a:rPr sz="1400" spc="-15" dirty="0">
                <a:latin typeface="Calibri"/>
                <a:cs typeface="Calibri"/>
              </a:rPr>
              <a:t>Esta </a:t>
            </a:r>
            <a:r>
              <a:rPr sz="1400" spc="-5" dirty="0">
                <a:latin typeface="Calibri"/>
                <a:cs typeface="Calibri"/>
              </a:rPr>
              <a:t>opção </a:t>
            </a:r>
            <a:r>
              <a:rPr sz="1400" spc="-15" dirty="0">
                <a:latin typeface="Calibri"/>
                <a:cs typeface="Calibri"/>
              </a:rPr>
              <a:t>faz </a:t>
            </a:r>
            <a:r>
              <a:rPr sz="1400" spc="-5" dirty="0">
                <a:latin typeface="Calibri"/>
                <a:cs typeface="Calibri"/>
              </a:rPr>
              <a:t>com que o </a:t>
            </a:r>
            <a:r>
              <a:rPr sz="1400" spc="-10" dirty="0">
                <a:latin typeface="Calibri"/>
                <a:cs typeface="Calibri"/>
              </a:rPr>
              <a:t>carbono </a:t>
            </a:r>
            <a:r>
              <a:rPr sz="1400" spc="-5" dirty="0">
                <a:latin typeface="Calibri"/>
                <a:cs typeface="Calibri"/>
              </a:rPr>
              <a:t>não </a:t>
            </a:r>
            <a:r>
              <a:rPr sz="1400" spc="-10" dirty="0">
                <a:latin typeface="Calibri"/>
                <a:cs typeface="Calibri"/>
              </a:rPr>
              <a:t>fique rodeado </a:t>
            </a:r>
            <a:r>
              <a:rPr sz="1400" spc="-5" dirty="0">
                <a:latin typeface="Calibri"/>
                <a:cs typeface="Calibri"/>
              </a:rPr>
              <a:t>por </a:t>
            </a:r>
            <a:r>
              <a:rPr sz="1400" spc="-10" dirty="0">
                <a:latin typeface="Calibri"/>
                <a:cs typeface="Calibri"/>
              </a:rPr>
              <a:t>oito electrões </a:t>
            </a:r>
            <a:r>
              <a:rPr sz="1400" spc="-5" dirty="0">
                <a:latin typeface="Calibri"/>
                <a:cs typeface="Calibri"/>
              </a:rPr>
              <a:t>e  </a:t>
            </a:r>
            <a:r>
              <a:rPr sz="1400" spc="-10" dirty="0">
                <a:latin typeface="Calibri"/>
                <a:cs typeface="Calibri"/>
              </a:rPr>
              <a:t>portanto </a:t>
            </a:r>
            <a:r>
              <a:rPr sz="1400" spc="-5" dirty="0">
                <a:latin typeface="Calibri"/>
                <a:cs typeface="Calibri"/>
              </a:rPr>
              <a:t>não respeite a </a:t>
            </a:r>
            <a:r>
              <a:rPr sz="1400" spc="-15" dirty="0">
                <a:latin typeface="Calibri"/>
                <a:cs typeface="Calibri"/>
              </a:rPr>
              <a:t>regra </a:t>
            </a:r>
            <a:r>
              <a:rPr sz="1400" spc="-5" dirty="0">
                <a:latin typeface="Calibri"/>
                <a:cs typeface="Calibri"/>
              </a:rPr>
              <a:t>do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octeto.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44987" y="4231385"/>
            <a:ext cx="2284476" cy="18615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40763" y="1920747"/>
            <a:ext cx="6559550" cy="875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v) </a:t>
            </a:r>
            <a:r>
              <a:rPr sz="1400" b="1" spc="-10" dirty="0">
                <a:latin typeface="Calibri"/>
                <a:cs typeface="Calibri"/>
              </a:rPr>
              <a:t>Acerto </a:t>
            </a:r>
            <a:r>
              <a:rPr sz="1400" b="1" spc="-5" dirty="0">
                <a:latin typeface="Calibri"/>
                <a:cs typeface="Calibri"/>
              </a:rPr>
              <a:t>do </a:t>
            </a:r>
            <a:r>
              <a:rPr sz="1400" b="1" spc="-10" dirty="0">
                <a:latin typeface="Calibri"/>
                <a:cs typeface="Calibri"/>
              </a:rPr>
              <a:t>número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electrões </a:t>
            </a:r>
            <a:r>
              <a:rPr sz="1400" b="1" spc="-5" dirty="0">
                <a:latin typeface="Calibri"/>
                <a:cs typeface="Calibri"/>
              </a:rPr>
              <a:t>do </a:t>
            </a:r>
            <a:r>
              <a:rPr sz="1400" b="1" spc="-10" dirty="0">
                <a:latin typeface="Calibri"/>
                <a:cs typeface="Calibri"/>
              </a:rPr>
              <a:t>átomo central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Se o </a:t>
            </a:r>
            <a:r>
              <a:rPr sz="1400" spc="-10" dirty="0">
                <a:latin typeface="Calibri"/>
                <a:cs typeface="Calibri"/>
              </a:rPr>
              <a:t>átomo </a:t>
            </a:r>
            <a:r>
              <a:rPr sz="1400" spc="-15" dirty="0">
                <a:latin typeface="Calibri"/>
                <a:cs typeface="Calibri"/>
              </a:rPr>
              <a:t>central </a:t>
            </a:r>
            <a:r>
              <a:rPr sz="1400" spc="-10" dirty="0">
                <a:latin typeface="Calibri"/>
                <a:cs typeface="Calibri"/>
              </a:rPr>
              <a:t>tiver menos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oito electrões devem </a:t>
            </a:r>
            <a:r>
              <a:rPr sz="1400" spc="-5" dirty="0">
                <a:latin typeface="Calibri"/>
                <a:cs typeface="Calibri"/>
              </a:rPr>
              <a:t>ser movidos </a:t>
            </a:r>
            <a:r>
              <a:rPr sz="1400" spc="-10" dirty="0">
                <a:latin typeface="Calibri"/>
                <a:cs typeface="Calibri"/>
              </a:rPr>
              <a:t>electrões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átomos  </a:t>
            </a:r>
            <a:r>
              <a:rPr sz="1400" spc="-5" dirty="0">
                <a:latin typeface="Calibri"/>
                <a:cs typeface="Calibri"/>
              </a:rPr>
              <a:t>terminais </a:t>
            </a:r>
            <a:r>
              <a:rPr sz="1400" spc="-10" dirty="0">
                <a:latin typeface="Calibri"/>
                <a:cs typeface="Calibri"/>
              </a:rPr>
              <a:t>para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ligação </a:t>
            </a:r>
            <a:r>
              <a:rPr sz="1400" spc="-5" dirty="0">
                <a:latin typeface="Calibri"/>
                <a:cs typeface="Calibri"/>
              </a:rPr>
              <a:t>com o </a:t>
            </a:r>
            <a:r>
              <a:rPr sz="1400" spc="-10" dirty="0">
                <a:latin typeface="Calibri"/>
                <a:cs typeface="Calibri"/>
              </a:rPr>
              <a:t>átomo central </a:t>
            </a:r>
            <a:r>
              <a:rPr sz="1400" spc="-15" dirty="0">
                <a:latin typeface="Calibri"/>
                <a:cs typeface="Calibri"/>
              </a:rPr>
              <a:t>para </a:t>
            </a:r>
            <a:r>
              <a:rPr sz="1400" spc="-10" dirty="0">
                <a:latin typeface="Calibri"/>
                <a:cs typeface="Calibri"/>
              </a:rPr>
              <a:t>formar ligações duplas </a:t>
            </a:r>
            <a:r>
              <a:rPr sz="1400" spc="-5" dirty="0">
                <a:latin typeface="Calibri"/>
                <a:cs typeface="Calibri"/>
              </a:rPr>
              <a:t>ou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triplas.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64265" y="3123437"/>
            <a:ext cx="1761744" cy="17266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36227" y="575310"/>
            <a:ext cx="6845045" cy="6541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05973" y="490728"/>
            <a:ext cx="1441450" cy="1259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2700" marR="47625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Outros  E</a:t>
            </a:r>
            <a:r>
              <a:rPr sz="1800" spc="-55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emplos: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5668645" cy="828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dirty="0" err="1">
                <a:latin typeface="Californian FB"/>
                <a:cs typeface="Californian FB"/>
              </a:rPr>
              <a:t>Nomenclatura</a:t>
            </a:r>
            <a:r>
              <a:rPr sz="2400" b="1" dirty="0">
                <a:latin typeface="Californian FB"/>
                <a:cs typeface="Californian FB"/>
              </a:rPr>
              <a:t> dos compostos</a:t>
            </a:r>
            <a:r>
              <a:rPr sz="2400" b="1" spc="-100" dirty="0">
                <a:latin typeface="Californian FB"/>
                <a:cs typeface="Californian FB"/>
              </a:rPr>
              <a:t> </a:t>
            </a:r>
            <a:r>
              <a:rPr sz="2400" b="1" spc="-5" dirty="0">
                <a:latin typeface="Californian FB"/>
                <a:cs typeface="Californian FB"/>
              </a:rPr>
              <a:t>iónicos</a:t>
            </a:r>
            <a:endParaRPr sz="2400" dirty="0">
              <a:latin typeface="Californian FB"/>
              <a:cs typeface="Californian FB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9698" y="2429255"/>
            <a:ext cx="7106284" cy="3354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u="heavy" spc="-5" dirty="0">
                <a:latin typeface="Calibri"/>
                <a:cs typeface="Calibri"/>
              </a:rPr>
              <a:t>escrita das </a:t>
            </a:r>
            <a:r>
              <a:rPr sz="1800" u="heavy" spc="-10" dirty="0">
                <a:latin typeface="Calibri"/>
                <a:cs typeface="Calibri"/>
              </a:rPr>
              <a:t>fórmulas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spc="-5" dirty="0">
                <a:latin typeface="Calibri"/>
                <a:cs typeface="Calibri"/>
              </a:rPr>
              <a:t>iónicos </a:t>
            </a:r>
            <a:r>
              <a:rPr sz="1800" spc="-10" dirty="0">
                <a:latin typeface="Calibri"/>
                <a:cs typeface="Calibri"/>
              </a:rPr>
              <a:t>deve respeitar </a:t>
            </a:r>
            <a:r>
              <a:rPr sz="1800" dirty="0">
                <a:latin typeface="Calibri"/>
                <a:cs typeface="Calibri"/>
              </a:rPr>
              <a:t>algumas</a:t>
            </a:r>
            <a:r>
              <a:rPr sz="1800" spc="1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regras: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AutoNum type="romanLcParenR"/>
              <a:tabLst>
                <a:tab pos="186690" algn="l"/>
              </a:tabLst>
            </a:pPr>
            <a:r>
              <a:rPr lang="pt-PT" sz="1800" spc="-10" dirty="0">
                <a:latin typeface="Calibri"/>
                <a:cs typeface="Calibri"/>
              </a:rPr>
              <a:t> </a:t>
            </a:r>
            <a:r>
              <a:rPr sz="1800" spc="-10" dirty="0" err="1">
                <a:latin typeface="Calibri"/>
                <a:cs typeface="Calibri"/>
              </a:rPr>
              <a:t>Escreve</a:t>
            </a:r>
            <a:r>
              <a:rPr sz="1800" spc="-10" dirty="0">
                <a:latin typeface="Calibri"/>
                <a:cs typeface="Calibri"/>
              </a:rPr>
              <a:t>‐se </a:t>
            </a:r>
            <a:r>
              <a:rPr sz="1800" spc="-5" dirty="0">
                <a:latin typeface="Calibri"/>
                <a:cs typeface="Calibri"/>
              </a:rPr>
              <a:t>sempre em primeiro </a:t>
            </a:r>
            <a:r>
              <a:rPr sz="1800" spc="-10" dirty="0">
                <a:latin typeface="Calibri"/>
                <a:cs typeface="Calibri"/>
              </a:rPr>
              <a:t>lugar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catião.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romanLcParenR"/>
            </a:pPr>
            <a:endParaRPr sz="1850" dirty="0">
              <a:latin typeface="Times New Roman"/>
              <a:cs typeface="Times New Roman"/>
            </a:endParaRPr>
          </a:p>
          <a:p>
            <a:pPr marL="238760" indent="-226060">
              <a:lnSpc>
                <a:spcPct val="100000"/>
              </a:lnSpc>
              <a:buAutoNum type="romanLcParenR"/>
              <a:tabLst>
                <a:tab pos="239395" algn="l"/>
              </a:tabLst>
            </a:pPr>
            <a:r>
              <a:rPr sz="1800" spc="-5" dirty="0">
                <a:latin typeface="Calibri"/>
                <a:cs typeface="Calibri"/>
              </a:rPr>
              <a:t>Quando os índices dos iões </a:t>
            </a:r>
            <a:r>
              <a:rPr sz="1800" spc="-15" dirty="0">
                <a:latin typeface="Calibri"/>
                <a:cs typeface="Calibri"/>
              </a:rPr>
              <a:t>forem </a:t>
            </a:r>
            <a:r>
              <a:rPr sz="1800" spc="-5" dirty="0">
                <a:latin typeface="Calibri"/>
                <a:cs typeface="Calibri"/>
              </a:rPr>
              <a:t>iguais </a:t>
            </a:r>
            <a:r>
              <a:rPr sz="1800" dirty="0">
                <a:latin typeface="Calibri"/>
                <a:cs typeface="Calibri"/>
              </a:rPr>
              <a:t>a 1, </a:t>
            </a:r>
            <a:r>
              <a:rPr sz="1800" spc="-5" dirty="0">
                <a:latin typeface="Calibri"/>
                <a:cs typeface="Calibri"/>
              </a:rPr>
              <a:t>não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escrevem.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romanLcParenR"/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AutoNum type="romanLcParenR"/>
              <a:tabLst>
                <a:tab pos="291465" algn="l"/>
              </a:tabLst>
            </a:pPr>
            <a:r>
              <a:rPr lang="pt-PT" sz="1800" spc="-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É </a:t>
            </a:r>
            <a:r>
              <a:rPr sz="1800" dirty="0">
                <a:latin typeface="Calibri"/>
                <a:cs typeface="Calibri"/>
              </a:rPr>
              <a:t>necessário </a:t>
            </a:r>
            <a:r>
              <a:rPr sz="1800" spc="-5" dirty="0">
                <a:latin typeface="Calibri"/>
                <a:cs typeface="Calibri"/>
              </a:rPr>
              <a:t>equilibrar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cargas </a:t>
            </a:r>
            <a:r>
              <a:rPr sz="1800" spc="-5" dirty="0">
                <a:latin typeface="Calibri"/>
                <a:cs typeface="Calibri"/>
              </a:rPr>
              <a:t>positivas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negativas </a:t>
            </a:r>
            <a:r>
              <a:rPr sz="1800" dirty="0">
                <a:latin typeface="Calibri"/>
                <a:cs typeface="Calibri"/>
              </a:rPr>
              <a:t>quando </a:t>
            </a:r>
            <a:r>
              <a:rPr sz="1800" spc="-5" dirty="0">
                <a:latin typeface="Calibri"/>
                <a:cs typeface="Calibri"/>
              </a:rPr>
              <a:t>os índices  </a:t>
            </a:r>
            <a:r>
              <a:rPr sz="1800" spc="-15" dirty="0">
                <a:latin typeface="Calibri"/>
                <a:cs typeface="Calibri"/>
              </a:rPr>
              <a:t>forem diferentes. Por exemplo, </a:t>
            </a:r>
            <a:r>
              <a:rPr sz="1800" spc="-5" dirty="0">
                <a:latin typeface="Calibri"/>
                <a:cs typeface="Calibri"/>
              </a:rPr>
              <a:t>se o </a:t>
            </a:r>
            <a:r>
              <a:rPr sz="1800" spc="-10" dirty="0">
                <a:latin typeface="Calibri"/>
                <a:cs typeface="Calibri"/>
              </a:rPr>
              <a:t>catião </a:t>
            </a:r>
            <a:r>
              <a:rPr sz="1800" spc="-5" dirty="0">
                <a:latin typeface="Calibri"/>
                <a:cs typeface="Calibri"/>
              </a:rPr>
              <a:t>tiver </a:t>
            </a:r>
            <a:r>
              <a:rPr sz="1800" spc="-20" dirty="0">
                <a:latin typeface="Calibri"/>
                <a:cs typeface="Calibri"/>
              </a:rPr>
              <a:t>carga </a:t>
            </a:r>
            <a:r>
              <a:rPr sz="1800" dirty="0">
                <a:latin typeface="Calibri"/>
                <a:cs typeface="Calibri"/>
              </a:rPr>
              <a:t>1+ 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dirty="0">
                <a:latin typeface="Calibri"/>
                <a:cs typeface="Calibri"/>
              </a:rPr>
              <a:t>anião 2‐, </a:t>
            </a:r>
            <a:r>
              <a:rPr sz="1800" spc="-5" dirty="0">
                <a:latin typeface="Calibri"/>
                <a:cs typeface="Calibri"/>
              </a:rPr>
              <a:t>são  </a:t>
            </a:r>
            <a:r>
              <a:rPr sz="1800" dirty="0">
                <a:latin typeface="Calibri"/>
                <a:cs typeface="Calibri"/>
              </a:rPr>
              <a:t>necessários </a:t>
            </a:r>
            <a:r>
              <a:rPr sz="1800" spc="-5" dirty="0">
                <a:latin typeface="Calibri"/>
                <a:cs typeface="Calibri"/>
              </a:rPr>
              <a:t>dois </a:t>
            </a:r>
            <a:r>
              <a:rPr sz="1800" spc="-10" dirty="0">
                <a:latin typeface="Calibri"/>
                <a:cs typeface="Calibri"/>
              </a:rPr>
              <a:t>catiões para </a:t>
            </a:r>
            <a:r>
              <a:rPr sz="1800" spc="-5" dirty="0">
                <a:latin typeface="Calibri"/>
                <a:cs typeface="Calibri"/>
              </a:rPr>
              <a:t>equilibrar as </a:t>
            </a:r>
            <a:r>
              <a:rPr sz="1800" spc="-15" dirty="0">
                <a:latin typeface="Calibri"/>
                <a:cs typeface="Calibri"/>
              </a:rPr>
              <a:t>cargas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tornar o </a:t>
            </a:r>
            <a:r>
              <a:rPr sz="1800" spc="-10" dirty="0">
                <a:latin typeface="Calibri"/>
                <a:cs typeface="Calibri"/>
              </a:rPr>
              <a:t>composto </a:t>
            </a:r>
            <a:r>
              <a:rPr sz="1800" spc="-5" dirty="0">
                <a:latin typeface="Calibri"/>
                <a:cs typeface="Calibri"/>
              </a:rPr>
              <a:t>iónico  </a:t>
            </a:r>
            <a:r>
              <a:rPr sz="1800" spc="-10" dirty="0">
                <a:latin typeface="Calibri"/>
                <a:cs typeface="Calibri"/>
              </a:rPr>
              <a:t>neutro.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romanLcParenR"/>
            </a:pPr>
            <a:endParaRPr sz="1850" dirty="0">
              <a:latin typeface="Times New Roman"/>
              <a:cs typeface="Times New Roman"/>
            </a:endParaRPr>
          </a:p>
          <a:p>
            <a:pPr marL="289560" indent="-276860">
              <a:lnSpc>
                <a:spcPct val="100000"/>
              </a:lnSpc>
              <a:buAutoNum type="romanLcParenR"/>
              <a:tabLst>
                <a:tab pos="290195" algn="l"/>
              </a:tabLst>
            </a:pPr>
            <a:r>
              <a:rPr sz="1800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spc="-5" dirty="0">
                <a:latin typeface="Calibri"/>
                <a:cs typeface="Calibri"/>
              </a:rPr>
              <a:t>dos iões </a:t>
            </a:r>
            <a:r>
              <a:rPr sz="1800" spc="-10" dirty="0">
                <a:latin typeface="Calibri"/>
                <a:cs typeface="Calibri"/>
              </a:rPr>
              <a:t>poliatómicos, </a:t>
            </a:r>
            <a:r>
              <a:rPr sz="1800" spc="-5" dirty="0">
                <a:latin typeface="Calibri"/>
                <a:cs typeface="Calibri"/>
              </a:rPr>
              <a:t>os passos </a:t>
            </a:r>
            <a:r>
              <a:rPr sz="1800" dirty="0">
                <a:latin typeface="Calibri"/>
                <a:cs typeface="Calibri"/>
              </a:rPr>
              <a:t>a seguir </a:t>
            </a:r>
            <a:r>
              <a:rPr sz="1800" spc="-5" dirty="0">
                <a:latin typeface="Calibri"/>
                <a:cs typeface="Calibri"/>
              </a:rPr>
              <a:t>são os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mesmos.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801" y="2194559"/>
            <a:ext cx="4218940" cy="3041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spc="-5" dirty="0">
                <a:latin typeface="Calibri"/>
                <a:cs typeface="Calibri"/>
              </a:rPr>
              <a:t>dos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spc="-5" dirty="0">
                <a:latin typeface="Calibri"/>
                <a:cs typeface="Calibri"/>
              </a:rPr>
              <a:t>iónicos </a:t>
            </a:r>
            <a:r>
              <a:rPr sz="1800" spc="-10" dirty="0">
                <a:latin typeface="Calibri"/>
                <a:cs typeface="Calibri"/>
              </a:rPr>
              <a:t>formados </a:t>
            </a:r>
            <a:r>
              <a:rPr sz="1800" spc="-5" dirty="0">
                <a:latin typeface="Calibri"/>
                <a:cs typeface="Calibri"/>
              </a:rPr>
              <a:t>por  iões </a:t>
            </a:r>
            <a:r>
              <a:rPr sz="1800" spc="-10" dirty="0">
                <a:latin typeface="Calibri"/>
                <a:cs typeface="Calibri"/>
              </a:rPr>
              <a:t>monoatómicos,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u="heavy" spc="-5" dirty="0">
                <a:latin typeface="Calibri"/>
                <a:cs typeface="Calibri"/>
              </a:rPr>
              <a:t>escrita do </a:t>
            </a:r>
            <a:r>
              <a:rPr sz="1800" u="heavy" dirty="0">
                <a:latin typeface="Calibri"/>
                <a:cs typeface="Calibri"/>
              </a:rPr>
              <a:t>nome  </a:t>
            </a:r>
            <a:r>
              <a:rPr sz="1800" spc="-5" dirty="0">
                <a:latin typeface="Calibri"/>
                <a:cs typeface="Calibri"/>
              </a:rPr>
              <a:t>(nomenclatura)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obtida usando o </a:t>
            </a:r>
            <a:r>
              <a:rPr sz="1800" dirty="0">
                <a:latin typeface="Calibri"/>
                <a:cs typeface="Calibri"/>
              </a:rPr>
              <a:t>nome  </a:t>
            </a:r>
            <a:r>
              <a:rPr sz="1800" spc="-5" dirty="0">
                <a:latin typeface="Calibri"/>
                <a:cs typeface="Calibri"/>
              </a:rPr>
              <a:t>modificado do anião (não </a:t>
            </a:r>
            <a:r>
              <a:rPr sz="1800" spc="-10" dirty="0">
                <a:latin typeface="Calibri"/>
                <a:cs typeface="Calibri"/>
              </a:rPr>
              <a:t>metal)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dirty="0">
                <a:latin typeface="Calibri"/>
                <a:cs typeface="Calibri"/>
              </a:rPr>
              <a:t>nome 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0" dirty="0">
                <a:latin typeface="Calibri"/>
                <a:cs typeface="Calibri"/>
              </a:rPr>
              <a:t>catião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(metal).</a:t>
            </a:r>
            <a:endParaRPr sz="1800" dirty="0">
              <a:latin typeface="Calibri"/>
              <a:cs typeface="Calibri"/>
            </a:endParaRPr>
          </a:p>
          <a:p>
            <a:pPr marL="12700" marR="194310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modificação </a:t>
            </a:r>
            <a:r>
              <a:rPr sz="1800" spc="-20" dirty="0">
                <a:latin typeface="Calibri"/>
                <a:cs typeface="Calibri"/>
              </a:rPr>
              <a:t>feita </a:t>
            </a:r>
            <a:r>
              <a:rPr sz="1800" spc="-5" dirty="0">
                <a:latin typeface="Calibri"/>
                <a:cs typeface="Calibri"/>
              </a:rPr>
              <a:t>ao </a:t>
            </a:r>
            <a:r>
              <a:rPr sz="1800" dirty="0">
                <a:latin typeface="Calibri"/>
                <a:cs typeface="Calibri"/>
              </a:rPr>
              <a:t>nome </a:t>
            </a:r>
            <a:r>
              <a:rPr sz="1800" spc="-5" dirty="0">
                <a:latin typeface="Calibri"/>
                <a:cs typeface="Calibri"/>
              </a:rPr>
              <a:t>do anião </a:t>
            </a:r>
            <a:r>
              <a:rPr sz="1800" dirty="0">
                <a:latin typeface="Calibri"/>
                <a:cs typeface="Calibri"/>
              </a:rPr>
              <a:t>é a  </a:t>
            </a:r>
            <a:r>
              <a:rPr sz="1800" spc="-5" dirty="0">
                <a:latin typeface="Calibri"/>
                <a:cs typeface="Calibri"/>
              </a:rPr>
              <a:t>adição do </a:t>
            </a:r>
            <a:r>
              <a:rPr sz="1800" spc="-10" dirty="0">
                <a:latin typeface="Calibri"/>
                <a:cs typeface="Calibri"/>
              </a:rPr>
              <a:t>sufixo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“eto”.</a:t>
            </a:r>
            <a:endParaRPr sz="1800" dirty="0">
              <a:latin typeface="Calibri"/>
              <a:cs typeface="Calibri"/>
            </a:endParaRPr>
          </a:p>
          <a:p>
            <a:pPr marL="12700" marR="26225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excepção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esta regra </a:t>
            </a:r>
            <a:r>
              <a:rPr sz="1800" spc="-10" dirty="0">
                <a:latin typeface="Calibri"/>
                <a:cs typeface="Calibri"/>
              </a:rPr>
              <a:t>surge com </a:t>
            </a:r>
            <a:r>
              <a:rPr sz="1800" spc="-5" dirty="0">
                <a:latin typeface="Calibri"/>
                <a:cs typeface="Calibri"/>
              </a:rPr>
              <a:t>o  </a:t>
            </a:r>
            <a:r>
              <a:rPr sz="1800" spc="-10" dirty="0">
                <a:latin typeface="Calibri"/>
                <a:cs typeface="Calibri"/>
              </a:rPr>
              <a:t>oxigénio </a:t>
            </a:r>
            <a:r>
              <a:rPr sz="1800" spc="-5" dirty="0">
                <a:latin typeface="Calibri"/>
                <a:cs typeface="Calibri"/>
              </a:rPr>
              <a:t>cujo </a:t>
            </a:r>
            <a:r>
              <a:rPr sz="1800" dirty="0">
                <a:latin typeface="Calibri"/>
                <a:cs typeface="Calibri"/>
              </a:rPr>
              <a:t>nome </a:t>
            </a:r>
            <a:r>
              <a:rPr sz="1800" spc="-5" dirty="0">
                <a:latin typeface="Calibri"/>
                <a:cs typeface="Calibri"/>
              </a:rPr>
              <a:t>do anião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modificado  </a:t>
            </a:r>
            <a:r>
              <a:rPr sz="1800" spc="-10" dirty="0">
                <a:latin typeface="Calibri"/>
                <a:cs typeface="Calibri"/>
              </a:rPr>
              <a:t>para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óxido.</a:t>
            </a:r>
            <a:endParaRPr sz="1800" dirty="0">
              <a:latin typeface="Calibri"/>
              <a:cs typeface="Calibri"/>
            </a:endParaRPr>
          </a:p>
          <a:p>
            <a:pPr marL="179705" indent="-16700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catião fica com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lang="pt-PT"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próprio</a:t>
            </a:r>
            <a:r>
              <a:rPr sz="1800" dirty="0">
                <a:latin typeface="Calibri"/>
                <a:cs typeface="Calibri"/>
              </a:rPr>
              <a:t> nome</a:t>
            </a:r>
          </a:p>
        </p:txBody>
      </p:sp>
      <p:sp>
        <p:nvSpPr>
          <p:cNvPr id="5" name="object 5"/>
          <p:cNvSpPr/>
          <p:nvPr/>
        </p:nvSpPr>
        <p:spPr>
          <a:xfrm>
            <a:off x="6146939" y="1949195"/>
            <a:ext cx="3257549" cy="3256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13786" y="2478785"/>
            <a:ext cx="969644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Exemplos: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3786" y="3301746"/>
            <a:ext cx="59563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(NaCl)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03670" y="3301746"/>
            <a:ext cx="251333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sódio </a:t>
            </a:r>
            <a:r>
              <a:rPr sz="1800" dirty="0">
                <a:latin typeface="Calibri"/>
                <a:cs typeface="Calibri"/>
              </a:rPr>
              <a:t>(Na</a:t>
            </a:r>
            <a:r>
              <a:rPr sz="1800" baseline="25462" dirty="0">
                <a:latin typeface="Calibri"/>
                <a:cs typeface="Calibri"/>
              </a:rPr>
              <a:t>+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 Cl</a:t>
            </a:r>
            <a:r>
              <a:rPr sz="1800" spc="-7" baseline="25462" dirty="0">
                <a:latin typeface="Calibri"/>
                <a:cs typeface="Calibri"/>
              </a:rPr>
              <a:t>‐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3786" y="4124705"/>
            <a:ext cx="4174490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98219" algn="l"/>
              </a:tabLst>
            </a:pPr>
            <a:r>
              <a:rPr sz="1800" spc="-5" dirty="0">
                <a:latin typeface="Calibri"/>
                <a:cs typeface="Calibri"/>
              </a:rPr>
              <a:t>(MgBr</a:t>
            </a:r>
            <a:r>
              <a:rPr sz="1800" spc="-7" baseline="-20833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)	</a:t>
            </a:r>
            <a:r>
              <a:rPr sz="1800" spc="-10" dirty="0">
                <a:latin typeface="Calibri"/>
                <a:cs typeface="Calibri"/>
              </a:rPr>
              <a:t>Brometo </a:t>
            </a:r>
            <a:r>
              <a:rPr sz="1800" dirty="0">
                <a:latin typeface="Calibri"/>
                <a:cs typeface="Calibri"/>
              </a:rPr>
              <a:t>de magnésio (Br</a:t>
            </a:r>
            <a:r>
              <a:rPr sz="1800" baseline="25462" dirty="0">
                <a:latin typeface="Calibri"/>
                <a:cs typeface="Calibri"/>
              </a:rPr>
              <a:t>‐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Mg</a:t>
            </a:r>
            <a:r>
              <a:rPr sz="1800" spc="-7" baseline="25462" dirty="0">
                <a:latin typeface="Calibri"/>
                <a:cs typeface="Calibri"/>
              </a:rPr>
              <a:t>2+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13786" y="4947666"/>
            <a:ext cx="603885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(Na</a:t>
            </a:r>
            <a:r>
              <a:rPr sz="1800" spc="-7" baseline="-20833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11915" y="4947666"/>
            <a:ext cx="269430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Sulfureto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sódio </a:t>
            </a:r>
            <a:r>
              <a:rPr sz="1800" dirty="0">
                <a:latin typeface="Calibri"/>
                <a:cs typeface="Calibri"/>
              </a:rPr>
              <a:t>(Na</a:t>
            </a:r>
            <a:r>
              <a:rPr sz="1800" baseline="25462" dirty="0">
                <a:latin typeface="Calibri"/>
                <a:cs typeface="Calibri"/>
              </a:rPr>
              <a:t>+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7" baseline="25462" dirty="0">
                <a:latin typeface="Calibri"/>
                <a:cs typeface="Calibri"/>
              </a:rPr>
              <a:t>2‐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374890" cy="340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584835" marR="16129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metal </a:t>
            </a:r>
            <a:r>
              <a:rPr sz="1800" spc="-5" dirty="0">
                <a:latin typeface="Calibri"/>
                <a:cs typeface="Calibri"/>
              </a:rPr>
              <a:t>ser da </a:t>
            </a:r>
            <a:r>
              <a:rPr sz="1800" spc="-10" dirty="0">
                <a:latin typeface="Calibri"/>
                <a:cs typeface="Calibri"/>
              </a:rPr>
              <a:t>transição </a:t>
            </a:r>
            <a:r>
              <a:rPr sz="1800" spc="-5" dirty="0">
                <a:latin typeface="Calibri"/>
                <a:cs typeface="Calibri"/>
              </a:rPr>
              <a:t>(pertencer ao bloco </a:t>
            </a:r>
            <a:r>
              <a:rPr sz="1800" dirty="0">
                <a:latin typeface="Calibri"/>
                <a:cs typeface="Calibri"/>
              </a:rPr>
              <a:t>d), a </a:t>
            </a:r>
            <a:r>
              <a:rPr sz="1800" spc="-5" dirty="0">
                <a:latin typeface="Calibri"/>
                <a:cs typeface="Calibri"/>
              </a:rPr>
              <a:t>sua </a:t>
            </a:r>
            <a:r>
              <a:rPr sz="1800" spc="-10" dirty="0">
                <a:latin typeface="Calibri"/>
                <a:cs typeface="Calibri"/>
              </a:rPr>
              <a:t>forma  </a:t>
            </a:r>
            <a:r>
              <a:rPr sz="1800" spc="-5" dirty="0">
                <a:latin typeface="Calibri"/>
                <a:cs typeface="Calibri"/>
              </a:rPr>
              <a:t>iónica pode </a:t>
            </a:r>
            <a:r>
              <a:rPr sz="1800" spc="-10" dirty="0">
                <a:latin typeface="Calibri"/>
                <a:cs typeface="Calibri"/>
              </a:rPr>
              <a:t>ter </a:t>
            </a:r>
            <a:r>
              <a:rPr sz="1800" spc="-5" dirty="0">
                <a:latin typeface="Calibri"/>
                <a:cs typeface="Calibri"/>
              </a:rPr>
              <a:t>mais do que um valor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carga.</a:t>
            </a:r>
            <a:endParaRPr sz="1800" dirty="0">
              <a:latin typeface="Calibri"/>
              <a:cs typeface="Calibri"/>
            </a:endParaRPr>
          </a:p>
          <a:p>
            <a:pPr marL="584835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20" dirty="0">
                <a:latin typeface="Calibri"/>
                <a:cs typeface="Calibri"/>
              </a:rPr>
              <a:t>ferro </a:t>
            </a:r>
            <a:r>
              <a:rPr sz="1800" spc="-5" dirty="0">
                <a:latin typeface="Calibri"/>
                <a:cs typeface="Calibri"/>
              </a:rPr>
              <a:t>pode assumir </a:t>
            </a:r>
            <a:r>
              <a:rPr sz="1800" spc="-20" dirty="0">
                <a:latin typeface="Calibri"/>
                <a:cs typeface="Calibri"/>
              </a:rPr>
              <a:t>carga </a:t>
            </a:r>
            <a:r>
              <a:rPr sz="1800" dirty="0">
                <a:latin typeface="Calibri"/>
                <a:cs typeface="Calibri"/>
              </a:rPr>
              <a:t>2+ e 3+ </a:t>
            </a:r>
            <a:r>
              <a:rPr sz="1800" spc="-5" dirty="0">
                <a:latin typeface="Calibri"/>
                <a:cs typeface="Calibri"/>
              </a:rPr>
              <a:t>quando se associa ao </a:t>
            </a:r>
            <a:r>
              <a:rPr sz="1800" spc="-10" dirty="0">
                <a:latin typeface="Calibri"/>
                <a:cs typeface="Calibri"/>
              </a:rPr>
              <a:t>Cloro </a:t>
            </a:r>
            <a:r>
              <a:rPr sz="1800" spc="-5" dirty="0">
                <a:latin typeface="Calibri"/>
                <a:cs typeface="Calibri"/>
              </a:rPr>
              <a:t>formando  </a:t>
            </a:r>
            <a:r>
              <a:rPr sz="1800" spc="-10" dirty="0">
                <a:latin typeface="Calibri"/>
                <a:cs typeface="Calibri"/>
              </a:rPr>
              <a:t>FeCl</a:t>
            </a:r>
            <a:r>
              <a:rPr sz="1800" spc="-15" baseline="-20833" dirty="0">
                <a:latin typeface="Calibri"/>
                <a:cs typeface="Calibri"/>
              </a:rPr>
              <a:t>2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FeCl</a:t>
            </a:r>
            <a:r>
              <a:rPr sz="1800" spc="-15" baseline="-20833" dirty="0">
                <a:latin typeface="Calibri"/>
                <a:cs typeface="Calibri"/>
              </a:rPr>
              <a:t>3</a:t>
            </a:r>
            <a:r>
              <a:rPr sz="1800" spc="-37" baseline="-20833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respectivamente.</a:t>
            </a:r>
            <a:endParaRPr sz="1800" dirty="0">
              <a:latin typeface="Calibri"/>
              <a:cs typeface="Calibri"/>
            </a:endParaRPr>
          </a:p>
          <a:p>
            <a:pPr marL="584835" marR="49784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Neste caso deve </a:t>
            </a:r>
            <a:r>
              <a:rPr sz="1800" dirty="0">
                <a:latin typeface="Calibri"/>
                <a:cs typeface="Calibri"/>
              </a:rPr>
              <a:t>ser </a:t>
            </a:r>
            <a:r>
              <a:rPr sz="1800" spc="-5" dirty="0">
                <a:latin typeface="Calibri"/>
                <a:cs typeface="Calibri"/>
              </a:rPr>
              <a:t>escrito </a:t>
            </a:r>
            <a:r>
              <a:rPr sz="1800" dirty="0">
                <a:latin typeface="Calibri"/>
                <a:cs typeface="Calibri"/>
              </a:rPr>
              <a:t>à </a:t>
            </a:r>
            <a:r>
              <a:rPr sz="1800" spc="-10" dirty="0">
                <a:latin typeface="Calibri"/>
                <a:cs typeface="Calibri"/>
              </a:rPr>
              <a:t>direita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nome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dirty="0">
                <a:latin typeface="Calibri"/>
                <a:cs typeface="Calibri"/>
              </a:rPr>
              <a:t>II e III </a:t>
            </a:r>
            <a:r>
              <a:rPr sz="1800" spc="-10" dirty="0">
                <a:latin typeface="Calibri"/>
                <a:cs typeface="Calibri"/>
              </a:rPr>
              <a:t>entre  parêntesis, </a:t>
            </a:r>
            <a:r>
              <a:rPr sz="1800" spc="-5" dirty="0">
                <a:latin typeface="Calibri"/>
                <a:cs typeface="Calibri"/>
              </a:rPr>
              <a:t>ou </a:t>
            </a:r>
            <a:r>
              <a:rPr sz="1800" dirty="0">
                <a:latin typeface="Calibri"/>
                <a:cs typeface="Calibri"/>
              </a:rPr>
              <a:t>seja, </a:t>
            </a: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20" dirty="0">
                <a:latin typeface="Calibri"/>
                <a:cs typeface="Calibri"/>
              </a:rPr>
              <a:t>ferro </a:t>
            </a:r>
            <a:r>
              <a:rPr sz="1800" spc="-5" dirty="0">
                <a:latin typeface="Calibri"/>
                <a:cs typeface="Calibri"/>
              </a:rPr>
              <a:t>(II)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20" dirty="0">
                <a:latin typeface="Calibri"/>
                <a:cs typeface="Calibri"/>
              </a:rPr>
              <a:t>ferro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(III).</a:t>
            </a:r>
            <a:endParaRPr sz="1800" dirty="0">
              <a:latin typeface="Calibri"/>
              <a:cs typeface="Calibri"/>
            </a:endParaRPr>
          </a:p>
          <a:p>
            <a:pPr marL="584835" marR="1598930">
              <a:lnSpc>
                <a:spcPct val="200000"/>
              </a:lnSpc>
              <a:tabLst>
                <a:tab pos="4833620" algn="l"/>
              </a:tabLst>
            </a:pPr>
            <a:r>
              <a:rPr sz="1800" spc="-10" dirty="0">
                <a:latin typeface="Calibri"/>
                <a:cs typeface="Calibri"/>
              </a:rPr>
              <a:t>(FeCl</a:t>
            </a:r>
            <a:r>
              <a:rPr sz="1800" spc="-15" baseline="-20833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)  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20" dirty="0">
                <a:latin typeface="Calibri"/>
                <a:cs typeface="Calibri"/>
              </a:rPr>
              <a:t>ferro </a:t>
            </a:r>
            <a:r>
              <a:rPr sz="1800" dirty="0">
                <a:latin typeface="Calibri"/>
                <a:cs typeface="Calibri"/>
              </a:rPr>
              <a:t>II 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Cloreto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ferroso	</a:t>
            </a:r>
            <a:r>
              <a:rPr sz="1800" spc="-10" dirty="0">
                <a:latin typeface="Calibri"/>
                <a:cs typeface="Calibri"/>
              </a:rPr>
              <a:t>(Fe</a:t>
            </a:r>
            <a:r>
              <a:rPr sz="1800" spc="-15" baseline="25462" dirty="0">
                <a:latin typeface="Calibri"/>
                <a:cs typeface="Calibri"/>
              </a:rPr>
              <a:t>2+</a:t>
            </a:r>
            <a:r>
              <a:rPr sz="1800" spc="-157" baseline="25462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</a:t>
            </a:r>
            <a:r>
              <a:rPr sz="1800" spc="-7" baseline="25462" dirty="0">
                <a:latin typeface="Calibri"/>
                <a:cs typeface="Calibri"/>
              </a:rPr>
              <a:t>‐</a:t>
            </a:r>
            <a:r>
              <a:rPr sz="1800" spc="-5" dirty="0">
                <a:latin typeface="Calibri"/>
                <a:cs typeface="Calibri"/>
              </a:rPr>
              <a:t>)  </a:t>
            </a:r>
            <a:r>
              <a:rPr sz="1800" spc="-10" dirty="0">
                <a:latin typeface="Calibri"/>
                <a:cs typeface="Calibri"/>
              </a:rPr>
              <a:t>(FeCl</a:t>
            </a:r>
            <a:r>
              <a:rPr sz="1800" spc="-15" baseline="-20833" dirty="0">
                <a:latin typeface="Calibri"/>
                <a:cs typeface="Calibri"/>
              </a:rPr>
              <a:t>3</a:t>
            </a:r>
            <a:r>
              <a:rPr sz="1800" spc="-10" dirty="0">
                <a:latin typeface="Calibri"/>
                <a:cs typeface="Calibri"/>
              </a:rPr>
              <a:t>)  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20" dirty="0">
                <a:latin typeface="Calibri"/>
                <a:cs typeface="Calibri"/>
              </a:rPr>
              <a:t>ferro </a:t>
            </a:r>
            <a:r>
              <a:rPr sz="1800" dirty="0">
                <a:latin typeface="Calibri"/>
                <a:cs typeface="Calibri"/>
              </a:rPr>
              <a:t>III 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Cloreto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férrico	</a:t>
            </a:r>
            <a:r>
              <a:rPr sz="1800" spc="-5" dirty="0">
                <a:latin typeface="Calibri"/>
                <a:cs typeface="Calibri"/>
              </a:rPr>
              <a:t>(Fe</a:t>
            </a:r>
            <a:r>
              <a:rPr sz="1800" spc="-7" baseline="25462" dirty="0">
                <a:latin typeface="Calibri"/>
                <a:cs typeface="Calibri"/>
              </a:rPr>
              <a:t>3+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</a:t>
            </a:r>
            <a:r>
              <a:rPr sz="1800" spc="-7" baseline="25462" dirty="0">
                <a:latin typeface="Calibri"/>
                <a:cs typeface="Calibri"/>
              </a:rPr>
              <a:t>‐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40775" y="5125973"/>
            <a:ext cx="6861809" cy="1395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É ainda possível </a:t>
            </a:r>
            <a:r>
              <a:rPr sz="1800" spc="-10" dirty="0">
                <a:latin typeface="Calibri"/>
                <a:cs typeface="Calibri"/>
              </a:rPr>
              <a:t>encontrar </a:t>
            </a:r>
            <a:r>
              <a:rPr sz="1800" spc="-5" dirty="0">
                <a:latin typeface="Calibri"/>
                <a:cs typeface="Calibri"/>
              </a:rPr>
              <a:t>uma nomenclatura mais </a:t>
            </a:r>
            <a:r>
              <a:rPr sz="1800" spc="-15" dirty="0">
                <a:latin typeface="Calibri"/>
                <a:cs typeface="Calibri"/>
              </a:rPr>
              <a:t>antiga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dirty="0">
                <a:latin typeface="Calibri"/>
                <a:cs typeface="Calibri"/>
              </a:rPr>
              <a:t>a  </a:t>
            </a:r>
            <a:r>
              <a:rPr sz="1800" spc="-5" dirty="0">
                <a:latin typeface="Calibri"/>
                <a:cs typeface="Calibri"/>
              </a:rPr>
              <a:t>terminação do </a:t>
            </a:r>
            <a:r>
              <a:rPr sz="1800" spc="-10" dirty="0">
                <a:latin typeface="Calibri"/>
                <a:cs typeface="Calibri"/>
              </a:rPr>
              <a:t>catião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“ico”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associação </a:t>
            </a:r>
            <a:r>
              <a:rPr sz="1800" spc="-10" dirty="0">
                <a:latin typeface="Calibri"/>
                <a:cs typeface="Calibri"/>
              </a:rPr>
              <a:t>com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catião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maior  </a:t>
            </a:r>
            <a:r>
              <a:rPr sz="1800" spc="-20" dirty="0">
                <a:latin typeface="Calibri"/>
                <a:cs typeface="Calibri"/>
              </a:rPr>
              <a:t>carga </a:t>
            </a:r>
            <a:r>
              <a:rPr sz="1800" dirty="0">
                <a:latin typeface="Calibri"/>
                <a:cs typeface="Calibri"/>
              </a:rPr>
              <a:t>e é </a:t>
            </a:r>
            <a:r>
              <a:rPr sz="1800" spc="-15" dirty="0">
                <a:latin typeface="Calibri"/>
                <a:cs typeface="Calibri"/>
              </a:rPr>
              <a:t>“oso”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catião </a:t>
            </a:r>
            <a:r>
              <a:rPr sz="1800" dirty="0">
                <a:latin typeface="Calibri"/>
                <a:cs typeface="Calibri"/>
              </a:rPr>
              <a:t>de menor </a:t>
            </a:r>
            <a:r>
              <a:rPr sz="1800" spc="-15" dirty="0">
                <a:latin typeface="Calibri"/>
                <a:cs typeface="Calibri"/>
              </a:rPr>
              <a:t>carga. </a:t>
            </a:r>
            <a:r>
              <a:rPr sz="1800" spc="-10" dirty="0">
                <a:latin typeface="Calibri"/>
                <a:cs typeface="Calibri"/>
              </a:rPr>
              <a:t>Neste </a:t>
            </a:r>
            <a:r>
              <a:rPr sz="1800" spc="-15" dirty="0">
                <a:latin typeface="Calibri"/>
                <a:cs typeface="Calibri"/>
              </a:rPr>
              <a:t>exemplo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o  </a:t>
            </a: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20" dirty="0">
                <a:latin typeface="Calibri"/>
                <a:cs typeface="Calibri"/>
              </a:rPr>
              <a:t>ferro </a:t>
            </a:r>
            <a:r>
              <a:rPr sz="1800" spc="-5" dirty="0">
                <a:latin typeface="Calibri"/>
                <a:cs typeface="Calibri"/>
              </a:rPr>
              <a:t>(II) </a:t>
            </a:r>
            <a:r>
              <a:rPr sz="1800" dirty="0">
                <a:latin typeface="Calibri"/>
                <a:cs typeface="Calibri"/>
              </a:rPr>
              <a:t>seria </a:t>
            </a:r>
            <a:r>
              <a:rPr sz="1800" spc="-10" dirty="0">
                <a:latin typeface="Calibri"/>
                <a:cs typeface="Calibri"/>
              </a:rPr>
              <a:t>cloreto férrico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spc="-15" dirty="0">
                <a:latin typeface="Calibri"/>
                <a:cs typeface="Calibri"/>
              </a:rPr>
              <a:t>ferroso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20" dirty="0">
                <a:latin typeface="Calibri"/>
                <a:cs typeface="Calibri"/>
              </a:rPr>
              <a:t>ferro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(III).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030084" cy="5016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8670">
              <a:lnSpc>
                <a:spcPct val="100000"/>
              </a:lnSpc>
              <a:spcBef>
                <a:spcPts val="690"/>
              </a:spcBef>
            </a:pPr>
            <a:endParaRPr lang="pt-PT" sz="2400" b="1" dirty="0">
              <a:latin typeface="Californian FB"/>
              <a:cs typeface="Californian FB"/>
            </a:endParaRPr>
          </a:p>
          <a:p>
            <a:pPr marL="788670">
              <a:lnSpc>
                <a:spcPct val="100000"/>
              </a:lnSpc>
              <a:spcBef>
                <a:spcPts val="690"/>
              </a:spcBef>
            </a:pPr>
            <a:r>
              <a:rPr sz="2400" b="1" dirty="0" err="1">
                <a:latin typeface="Californian FB"/>
                <a:cs typeface="Californian FB"/>
              </a:rPr>
              <a:t>Nomenclatura</a:t>
            </a:r>
            <a:r>
              <a:rPr sz="2400" b="1" dirty="0">
                <a:latin typeface="Californian FB"/>
                <a:cs typeface="Californian FB"/>
              </a:rPr>
              <a:t> dos compostos</a:t>
            </a:r>
            <a:r>
              <a:rPr sz="2400" b="1" spc="-100" dirty="0">
                <a:latin typeface="Californian FB"/>
                <a:cs typeface="Californian FB"/>
              </a:rPr>
              <a:t> </a:t>
            </a:r>
            <a:r>
              <a:rPr sz="2400" b="1" dirty="0">
                <a:latin typeface="Californian FB"/>
                <a:cs typeface="Californian FB"/>
              </a:rPr>
              <a:t>covalentes</a:t>
            </a:r>
            <a:endParaRPr sz="2400" dirty="0">
              <a:latin typeface="Californian FB"/>
              <a:cs typeface="Californian FB"/>
            </a:endParaRPr>
          </a:p>
          <a:p>
            <a:pPr marL="234950" marR="314325">
              <a:lnSpc>
                <a:spcPct val="100000"/>
              </a:lnSpc>
              <a:spcBef>
                <a:spcPts val="1930"/>
              </a:spcBef>
            </a:pPr>
            <a:r>
              <a:rPr sz="1800" spc="-5" dirty="0">
                <a:latin typeface="Calibri"/>
                <a:cs typeface="Calibri"/>
              </a:rPr>
              <a:t>Alguns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spc="-5" dirty="0">
                <a:latin typeface="Calibri"/>
                <a:cs typeface="Calibri"/>
              </a:rPr>
              <a:t>moleculares </a:t>
            </a:r>
            <a:r>
              <a:rPr sz="1800" spc="-10" dirty="0">
                <a:latin typeface="Calibri"/>
                <a:cs typeface="Calibri"/>
              </a:rPr>
              <a:t>têm </a:t>
            </a:r>
            <a:r>
              <a:rPr sz="1800" dirty="0">
                <a:latin typeface="Calibri"/>
                <a:cs typeface="Calibri"/>
              </a:rPr>
              <a:t>nomes </a:t>
            </a:r>
            <a:r>
              <a:rPr sz="1800" spc="-5" dirty="0">
                <a:latin typeface="Calibri"/>
                <a:cs typeface="Calibri"/>
              </a:rPr>
              <a:t>não </a:t>
            </a:r>
            <a:r>
              <a:rPr sz="1800" spc="-10" dirty="0">
                <a:latin typeface="Calibri"/>
                <a:cs typeface="Calibri"/>
              </a:rPr>
              <a:t>sistemáticos como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o 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dirty="0">
                <a:latin typeface="Calibri"/>
                <a:cs typeface="Calibri"/>
              </a:rPr>
              <a:t>água </a:t>
            </a:r>
            <a:r>
              <a:rPr sz="1800" spc="-5" dirty="0">
                <a:latin typeface="Calibri"/>
                <a:cs typeface="Calibri"/>
              </a:rPr>
              <a:t>(H</a:t>
            </a:r>
            <a:r>
              <a:rPr sz="1800" spc="-7" baseline="-20833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O), </a:t>
            </a:r>
            <a:r>
              <a:rPr sz="1800" spc="-10" dirty="0">
                <a:latin typeface="Calibri"/>
                <a:cs typeface="Calibri"/>
              </a:rPr>
              <a:t>metano </a:t>
            </a:r>
            <a:r>
              <a:rPr sz="1800" spc="-5" dirty="0">
                <a:latin typeface="Calibri"/>
                <a:cs typeface="Calibri"/>
              </a:rPr>
              <a:t>(CH</a:t>
            </a:r>
            <a:r>
              <a:rPr sz="1800" spc="-7" baseline="-20833" dirty="0">
                <a:latin typeface="Calibri"/>
                <a:cs typeface="Calibri"/>
              </a:rPr>
              <a:t>4</a:t>
            </a:r>
            <a:r>
              <a:rPr sz="1800" spc="-5" dirty="0">
                <a:latin typeface="Calibri"/>
                <a:cs typeface="Calibri"/>
              </a:rPr>
              <a:t>) ou amoníaco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(NH</a:t>
            </a:r>
            <a:r>
              <a:rPr sz="1800" spc="-7" baseline="-20833" dirty="0">
                <a:latin typeface="Calibri"/>
                <a:cs typeface="Calibri"/>
              </a:rPr>
              <a:t>3</a:t>
            </a:r>
            <a:r>
              <a:rPr sz="1800" spc="-5" dirty="0">
                <a:latin typeface="Calibri"/>
                <a:cs typeface="Calibri"/>
              </a:rPr>
              <a:t>).</a:t>
            </a:r>
            <a:endParaRPr lang="pt-PT" sz="1800" spc="-5" dirty="0">
              <a:latin typeface="Calibri"/>
              <a:cs typeface="Calibri"/>
            </a:endParaRPr>
          </a:p>
          <a:p>
            <a:pPr marL="234950" marR="314325">
              <a:lnSpc>
                <a:spcPct val="100000"/>
              </a:lnSpc>
              <a:spcBef>
                <a:spcPts val="1930"/>
              </a:spcBef>
            </a:pPr>
            <a:endParaRPr sz="1800" dirty="0">
              <a:latin typeface="Calibri"/>
              <a:cs typeface="Calibri"/>
            </a:endParaRPr>
          </a:p>
          <a:p>
            <a:pPr marL="23495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Apesar de </a:t>
            </a:r>
            <a:r>
              <a:rPr sz="1800" spc="-5" dirty="0">
                <a:latin typeface="Calibri"/>
                <a:cs typeface="Calibri"/>
              </a:rPr>
              <a:t>algumas </a:t>
            </a:r>
            <a:r>
              <a:rPr sz="1800" spc="-15" dirty="0">
                <a:latin typeface="Calibri"/>
                <a:cs typeface="Calibri"/>
              </a:rPr>
              <a:t>excepções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spc="-5" dirty="0">
                <a:latin typeface="Calibri"/>
                <a:cs typeface="Calibri"/>
              </a:rPr>
              <a:t>as </a:t>
            </a:r>
            <a:r>
              <a:rPr sz="1800" spc="-10" dirty="0">
                <a:latin typeface="Calibri"/>
                <a:cs typeface="Calibri"/>
              </a:rPr>
              <a:t>exemplificadas,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maioria dos 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spc="-15" dirty="0">
                <a:latin typeface="Calibri"/>
                <a:cs typeface="Calibri"/>
              </a:rPr>
              <a:t>covalentes </a:t>
            </a:r>
            <a:r>
              <a:rPr sz="1800" spc="-5" dirty="0">
                <a:latin typeface="Calibri"/>
                <a:cs typeface="Calibri"/>
              </a:rPr>
              <a:t>(ou </a:t>
            </a:r>
            <a:r>
              <a:rPr sz="1800" spc="-10" dirty="0">
                <a:latin typeface="Calibri"/>
                <a:cs typeface="Calibri"/>
              </a:rPr>
              <a:t>elementares) apresentam </a:t>
            </a:r>
            <a:r>
              <a:rPr sz="1800" spc="-5" dirty="0">
                <a:latin typeface="Calibri"/>
                <a:cs typeface="Calibri"/>
              </a:rPr>
              <a:t>nomes </a:t>
            </a:r>
            <a:r>
              <a:rPr sz="1800" spc="-10" dirty="0">
                <a:latin typeface="Calibri"/>
                <a:cs typeface="Calibri"/>
              </a:rPr>
              <a:t>sistemáticos.  </a:t>
            </a:r>
            <a:r>
              <a:rPr sz="1800" spc="-15" dirty="0">
                <a:latin typeface="Calibri"/>
                <a:cs typeface="Calibri"/>
              </a:rPr>
              <a:t>Este </a:t>
            </a:r>
            <a:r>
              <a:rPr sz="1800" spc="-5" dirty="0">
                <a:latin typeface="Calibri"/>
                <a:cs typeface="Calibri"/>
              </a:rPr>
              <a:t>tipo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spc="-5" dirty="0">
                <a:latin typeface="Calibri"/>
                <a:cs typeface="Calibri"/>
              </a:rPr>
              <a:t>são formados por dois ou mais elementos </a:t>
            </a:r>
            <a:r>
              <a:rPr sz="1800" spc="-5" dirty="0" err="1">
                <a:latin typeface="Calibri"/>
                <a:cs typeface="Calibri"/>
              </a:rPr>
              <a:t>não</a:t>
            </a:r>
            <a:r>
              <a:rPr sz="1800" spc="-5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met</a:t>
            </a:r>
            <a:r>
              <a:rPr lang="pt-PT" sz="1800" spc="-10" dirty="0" err="1">
                <a:latin typeface="Calibri"/>
                <a:cs typeface="Calibri"/>
              </a:rPr>
              <a:t>álicos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 a </a:t>
            </a:r>
            <a:r>
              <a:rPr sz="1800" spc="-10" dirty="0">
                <a:latin typeface="Calibri"/>
                <a:cs typeface="Calibri"/>
              </a:rPr>
              <a:t>sistematização </a:t>
            </a:r>
            <a:r>
              <a:rPr sz="1800" spc="-5" dirty="0">
                <a:latin typeface="Calibri"/>
                <a:cs typeface="Calibri"/>
              </a:rPr>
              <a:t>da </a:t>
            </a:r>
            <a:r>
              <a:rPr sz="1800" spc="-10" dirty="0">
                <a:latin typeface="Calibri"/>
                <a:cs typeface="Calibri"/>
              </a:rPr>
              <a:t>fórmula envolve </a:t>
            </a:r>
            <a:r>
              <a:rPr sz="1800" spc="-5" dirty="0">
                <a:latin typeface="Calibri"/>
                <a:cs typeface="Calibri"/>
              </a:rPr>
              <a:t>duas </a:t>
            </a:r>
            <a:r>
              <a:rPr sz="1800" spc="-15" dirty="0">
                <a:latin typeface="Calibri"/>
                <a:cs typeface="Calibri"/>
              </a:rPr>
              <a:t>regas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básicas: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414655" marR="912494">
              <a:lnSpc>
                <a:spcPct val="100000"/>
              </a:lnSpc>
              <a:buAutoNum type="romanLcParenR"/>
              <a:tabLst>
                <a:tab pos="589280" algn="l"/>
              </a:tabLst>
            </a:pPr>
            <a:r>
              <a:rPr lang="pt-PT" sz="1800" spc="-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elemento </a:t>
            </a:r>
            <a:r>
              <a:rPr sz="1800" spc="-5" dirty="0">
                <a:latin typeface="Calibri"/>
                <a:cs typeface="Calibri"/>
              </a:rPr>
              <a:t>mais </a:t>
            </a:r>
            <a:r>
              <a:rPr sz="1800" dirty="0">
                <a:latin typeface="Calibri"/>
                <a:cs typeface="Calibri"/>
              </a:rPr>
              <a:t>à </a:t>
            </a:r>
            <a:r>
              <a:rPr sz="1800" spc="-5" dirty="0">
                <a:latin typeface="Calibri"/>
                <a:cs typeface="Calibri"/>
              </a:rPr>
              <a:t>esquerda na </a:t>
            </a:r>
            <a:r>
              <a:rPr sz="1800" spc="-10" dirty="0">
                <a:latin typeface="Calibri"/>
                <a:cs typeface="Calibri"/>
              </a:rPr>
              <a:t>tabela </a:t>
            </a:r>
            <a:r>
              <a:rPr sz="1800" spc="-5" dirty="0">
                <a:latin typeface="Calibri"/>
                <a:cs typeface="Calibri"/>
              </a:rPr>
              <a:t>periódica escreve‐se  primeiro na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fórmula.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romanLcParenR"/>
            </a:pPr>
            <a:endParaRPr sz="1850" dirty="0">
              <a:latin typeface="Times New Roman"/>
              <a:cs typeface="Times New Roman"/>
            </a:endParaRPr>
          </a:p>
          <a:p>
            <a:pPr marL="414655" marR="206375">
              <a:lnSpc>
                <a:spcPct val="100000"/>
              </a:lnSpc>
              <a:buAutoNum type="romanLcParenR"/>
              <a:tabLst>
                <a:tab pos="641350" algn="l"/>
              </a:tabLst>
            </a:pPr>
            <a:r>
              <a:rPr lang="pt-PT" sz="1800" spc="-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elemento </a:t>
            </a:r>
            <a:r>
              <a:rPr sz="1800" spc="-5" dirty="0">
                <a:latin typeface="Calibri"/>
                <a:cs typeface="Calibri"/>
              </a:rPr>
              <a:t>mais </a:t>
            </a:r>
            <a:r>
              <a:rPr sz="1800" spc="-10" dirty="0">
                <a:latin typeface="Calibri"/>
                <a:cs typeface="Calibri"/>
              </a:rPr>
              <a:t>abaixo dentro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cada </a:t>
            </a:r>
            <a:r>
              <a:rPr sz="1800" spc="-5" dirty="0">
                <a:latin typeface="Calibri"/>
                <a:cs typeface="Calibri"/>
              </a:rPr>
              <a:t>grupo </a:t>
            </a:r>
            <a:r>
              <a:rPr sz="1800" spc="-10" dirty="0">
                <a:latin typeface="Calibri"/>
                <a:cs typeface="Calibri"/>
              </a:rPr>
              <a:t>escreve‐se </a:t>
            </a:r>
            <a:r>
              <a:rPr sz="1800" spc="-5" dirty="0">
                <a:latin typeface="Calibri"/>
                <a:cs typeface="Calibri"/>
              </a:rPr>
              <a:t>primeiro  na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fórmula.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251700" cy="26340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735"/>
              </a:spcBef>
            </a:pPr>
            <a:endParaRPr lang="pt-PT" sz="1800" spc="-60" dirty="0">
              <a:latin typeface="Calibri"/>
              <a:cs typeface="Calibri"/>
            </a:endParaRPr>
          </a:p>
          <a:p>
            <a:pPr marL="401955">
              <a:lnSpc>
                <a:spcPct val="100000"/>
              </a:lnSpc>
              <a:spcBef>
                <a:spcPts val="735"/>
              </a:spcBef>
            </a:pPr>
            <a:endParaRPr lang="pt-PT" spc="-60" dirty="0">
              <a:latin typeface="Calibri"/>
              <a:cs typeface="Calibri"/>
            </a:endParaRPr>
          </a:p>
          <a:p>
            <a:pPr marL="401955">
              <a:lnSpc>
                <a:spcPct val="100000"/>
              </a:lnSpc>
              <a:spcBef>
                <a:spcPts val="735"/>
              </a:spcBef>
            </a:pPr>
            <a:r>
              <a:rPr sz="1800" spc="-60" dirty="0" err="1">
                <a:latin typeface="Calibri"/>
                <a:cs typeface="Calibri"/>
              </a:rPr>
              <a:t>Ter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ainda </a:t>
            </a:r>
            <a:r>
              <a:rPr sz="1800" dirty="0">
                <a:latin typeface="Calibri"/>
                <a:cs typeface="Calibri"/>
              </a:rPr>
              <a:t>em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conta: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401955" marR="5080">
              <a:lnSpc>
                <a:spcPct val="100000"/>
              </a:lnSpc>
              <a:buAutoNum type="romanLcParenR"/>
              <a:tabLst>
                <a:tab pos="575945" algn="l"/>
              </a:tabLst>
            </a:pPr>
            <a:r>
              <a:rPr lang="pt-PT" sz="1800" spc="-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b="1" spc="-10" dirty="0">
                <a:latin typeface="Calibri"/>
                <a:cs typeface="Calibri"/>
              </a:rPr>
              <a:t>hidrogénio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o segundo </a:t>
            </a:r>
            <a:r>
              <a:rPr sz="1800" spc="-10" dirty="0">
                <a:latin typeface="Calibri"/>
                <a:cs typeface="Calibri"/>
              </a:rPr>
              <a:t>elemento </a:t>
            </a:r>
            <a:r>
              <a:rPr sz="1800" spc="-5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fórmula </a:t>
            </a:r>
            <a:r>
              <a:rPr sz="1800" spc="-5" dirty="0">
                <a:latin typeface="Calibri"/>
                <a:cs typeface="Calibri"/>
              </a:rPr>
              <a:t>dos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dirty="0">
                <a:latin typeface="Calibri"/>
                <a:cs typeface="Calibri"/>
              </a:rPr>
              <a:t>que  </a:t>
            </a:r>
            <a:r>
              <a:rPr sz="1800" spc="-10" dirty="0">
                <a:latin typeface="Calibri"/>
                <a:cs typeface="Calibri"/>
              </a:rPr>
              <a:t>forma com elementos </a:t>
            </a:r>
            <a:r>
              <a:rPr sz="1800" spc="-5" dirty="0">
                <a:latin typeface="Calibri"/>
                <a:cs typeface="Calibri"/>
              </a:rPr>
              <a:t>dos </a:t>
            </a:r>
            <a:r>
              <a:rPr sz="1800" spc="-5" dirty="0" err="1">
                <a:latin typeface="Calibri"/>
                <a:cs typeface="Calibri"/>
              </a:rPr>
              <a:t>grupos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IA </a:t>
            </a:r>
            <a:r>
              <a:rPr sz="1800" spc="-5" dirty="0">
                <a:latin typeface="Calibri"/>
                <a:cs typeface="Calibri"/>
              </a:rPr>
              <a:t>(1) </a:t>
            </a:r>
            <a:r>
              <a:rPr lang="pt-PT" spc="-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VA </a:t>
            </a:r>
            <a:r>
              <a:rPr sz="1800" dirty="0">
                <a:latin typeface="Calibri"/>
                <a:cs typeface="Calibri"/>
              </a:rPr>
              <a:t>(15) e </a:t>
            </a:r>
            <a:r>
              <a:rPr sz="1800" spc="-5" dirty="0">
                <a:latin typeface="Calibri"/>
                <a:cs typeface="Calibri"/>
              </a:rPr>
              <a:t>o primeiro  nos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spc="-10" dirty="0">
                <a:latin typeface="Calibri"/>
                <a:cs typeface="Calibri"/>
              </a:rPr>
              <a:t>forma com </a:t>
            </a:r>
            <a:r>
              <a:rPr sz="1800" spc="-5" dirty="0">
                <a:latin typeface="Calibri"/>
                <a:cs typeface="Calibri"/>
              </a:rPr>
              <a:t>elementos dos grupos </a:t>
            </a:r>
            <a:r>
              <a:rPr sz="1800" dirty="0">
                <a:latin typeface="Calibri"/>
                <a:cs typeface="Calibri"/>
              </a:rPr>
              <a:t>VIA (16) e VIIA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(17).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romanLcParenR"/>
            </a:pPr>
            <a:endParaRPr sz="1850" dirty="0">
              <a:latin typeface="Times New Roman"/>
              <a:cs typeface="Times New Roman"/>
            </a:endParaRPr>
          </a:p>
          <a:p>
            <a:pPr marL="628015" indent="-226060">
              <a:lnSpc>
                <a:spcPct val="100000"/>
              </a:lnSpc>
              <a:buAutoNum type="romanLcParenR"/>
              <a:tabLst>
                <a:tab pos="628650" algn="l"/>
              </a:tabLst>
            </a:pP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b="1" spc="-10" dirty="0">
                <a:latin typeface="Calibri"/>
                <a:cs typeface="Calibri"/>
              </a:rPr>
              <a:t>oxigénio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aparece sempre em último </a:t>
            </a:r>
            <a:r>
              <a:rPr sz="1800" spc="-15" dirty="0">
                <a:latin typeface="Calibri"/>
                <a:cs typeface="Calibri"/>
              </a:rPr>
              <a:t>excepto </a:t>
            </a:r>
            <a:r>
              <a:rPr sz="1800" spc="-5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caso 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2991497" y="3297173"/>
            <a:ext cx="4763261" cy="34648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92531" y="3781044"/>
            <a:ext cx="0" cy="1661160"/>
          </a:xfrm>
          <a:custGeom>
            <a:avLst/>
            <a:gdLst/>
            <a:ahLst/>
            <a:cxnLst/>
            <a:rect l="l" t="t" r="r" b="b"/>
            <a:pathLst>
              <a:path h="1661160">
                <a:moveTo>
                  <a:pt x="0" y="0"/>
                </a:moveTo>
                <a:lnTo>
                  <a:pt x="0" y="1661160"/>
                </a:lnTo>
              </a:path>
            </a:pathLst>
          </a:custGeom>
          <a:ln w="3505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6646545" cy="21467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440690" marR="5080">
              <a:lnSpc>
                <a:spcPct val="100000"/>
              </a:lnSpc>
              <a:spcBef>
                <a:spcPts val="930"/>
              </a:spcBef>
            </a:pPr>
            <a:r>
              <a:rPr sz="1800" spc="-5" dirty="0">
                <a:latin typeface="Calibri"/>
                <a:cs typeface="Calibri"/>
              </a:rPr>
              <a:t>Em certos casos pode formar‐se mais do que um </a:t>
            </a:r>
            <a:r>
              <a:rPr sz="1800" spc="-10" dirty="0">
                <a:latin typeface="Calibri"/>
                <a:cs typeface="Calibri"/>
              </a:rPr>
              <a:t>composto com </a:t>
            </a:r>
            <a:r>
              <a:rPr sz="1800" spc="-5" dirty="0">
                <a:latin typeface="Calibri"/>
                <a:cs typeface="Calibri"/>
              </a:rPr>
              <a:t>os  </a:t>
            </a:r>
            <a:r>
              <a:rPr sz="1800" dirty="0">
                <a:latin typeface="Calibri"/>
                <a:cs typeface="Calibri"/>
              </a:rPr>
              <a:t>mesmos </a:t>
            </a:r>
            <a:r>
              <a:rPr sz="1800" spc="-5" dirty="0">
                <a:latin typeface="Calibri"/>
                <a:cs typeface="Calibri"/>
              </a:rPr>
              <a:t>elementos, por </a:t>
            </a:r>
            <a:r>
              <a:rPr sz="1800" spc="-15" dirty="0">
                <a:latin typeface="Calibri"/>
                <a:cs typeface="Calibri"/>
              </a:rPr>
              <a:t>exemplo CO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</a:t>
            </a:r>
            <a:r>
              <a:rPr sz="1800" spc="-15" baseline="-20833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440690" marR="266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Quando </a:t>
            </a:r>
            <a:r>
              <a:rPr sz="1800" spc="-15" dirty="0">
                <a:latin typeface="Calibri"/>
                <a:cs typeface="Calibri"/>
              </a:rPr>
              <a:t>isto </a:t>
            </a:r>
            <a:r>
              <a:rPr sz="1800" spc="-10" dirty="0">
                <a:latin typeface="Calibri"/>
                <a:cs typeface="Calibri"/>
              </a:rPr>
              <a:t>acontece </a:t>
            </a:r>
            <a:r>
              <a:rPr sz="1800" dirty="0">
                <a:latin typeface="Calibri"/>
                <a:cs typeface="Calibri"/>
              </a:rPr>
              <a:t>usam‐se </a:t>
            </a:r>
            <a:r>
              <a:rPr sz="1800" spc="-15" dirty="0">
                <a:latin typeface="Calibri"/>
                <a:cs typeface="Calibri"/>
              </a:rPr>
              <a:t>prefixos </a:t>
            </a:r>
            <a:r>
              <a:rPr sz="1800" spc="-5" dirty="0">
                <a:latin typeface="Calibri"/>
                <a:cs typeface="Calibri"/>
              </a:rPr>
              <a:t>baseados no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molécula.</a:t>
            </a:r>
            <a:endParaRPr sz="1800" dirty="0">
              <a:latin typeface="Calibri"/>
              <a:cs typeface="Calibri"/>
            </a:endParaRPr>
          </a:p>
          <a:p>
            <a:pPr marL="440690" marR="10795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5" dirty="0">
                <a:latin typeface="Calibri"/>
                <a:cs typeface="Calibri"/>
              </a:rPr>
              <a:t>exemplo </a:t>
            </a:r>
            <a:r>
              <a:rPr sz="1800" spc="-10" dirty="0">
                <a:latin typeface="Calibri"/>
                <a:cs typeface="Calibri"/>
              </a:rPr>
              <a:t>anterior </a:t>
            </a:r>
            <a:r>
              <a:rPr sz="1800" spc="-5" dirty="0">
                <a:latin typeface="Calibri"/>
                <a:cs typeface="Calibri"/>
              </a:rPr>
              <a:t>teríamos </a:t>
            </a:r>
            <a:r>
              <a:rPr sz="1800" spc="-10" dirty="0">
                <a:latin typeface="Calibri"/>
                <a:cs typeface="Calibri"/>
              </a:rPr>
              <a:t>monóxido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carbono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dióxido 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carbono.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1075" y="3452621"/>
            <a:ext cx="6338315" cy="3033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13786" y="2478785"/>
            <a:ext cx="969644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Exemplos: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3786" y="3301746"/>
            <a:ext cx="48133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(HCl)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9873" y="3301746"/>
            <a:ext cx="397700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Cloreto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5" dirty="0" err="1">
                <a:latin typeface="Calibri"/>
                <a:cs typeface="Calibri"/>
              </a:rPr>
              <a:t>ou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pt-PT" sz="1800" spc="-5" dirty="0">
                <a:latin typeface="Calibri"/>
                <a:cs typeface="Calibri"/>
              </a:rPr>
              <a:t>á</a:t>
            </a:r>
            <a:r>
              <a:rPr sz="1800" spc="-5" dirty="0" err="1">
                <a:latin typeface="Calibri"/>
                <a:cs typeface="Calibri"/>
              </a:rPr>
              <a:t>cido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clorídrico)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3786" y="3850385"/>
            <a:ext cx="505459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(CH</a:t>
            </a:r>
            <a:r>
              <a:rPr sz="1800" spc="-7" baseline="-20833" dirty="0">
                <a:latin typeface="Calibri"/>
                <a:cs typeface="Calibri"/>
              </a:rPr>
              <a:t>4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13549" y="3850385"/>
            <a:ext cx="34925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Metano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5" dirty="0" err="1">
                <a:latin typeface="Calibri"/>
                <a:cs typeface="Calibri"/>
              </a:rPr>
              <a:t>ou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pt-PT" spc="-25" dirty="0">
                <a:latin typeface="Calibri"/>
                <a:cs typeface="Calibri"/>
              </a:rPr>
              <a:t>t</a:t>
            </a:r>
            <a:r>
              <a:rPr sz="1800" spc="-25" dirty="0" err="1">
                <a:latin typeface="Calibri"/>
                <a:cs typeface="Calibri"/>
              </a:rPr>
              <a:t>etrahidreto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carbono)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13786" y="4399026"/>
            <a:ext cx="413384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(HF)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2700" y="4399026"/>
            <a:ext cx="417576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Fluoreto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Hidrogénio (ou ácido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fluorídrico)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13786" y="4947666"/>
            <a:ext cx="535305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(H</a:t>
            </a:r>
            <a:r>
              <a:rPr sz="1800" spc="-7" baseline="-20833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O)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3876" y="4947666"/>
            <a:ext cx="286575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Óxido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5" dirty="0" err="1">
                <a:latin typeface="Calibri"/>
                <a:cs typeface="Calibri"/>
              </a:rPr>
              <a:t>ou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lang="pt-PT" spc="30" dirty="0">
                <a:latin typeface="Calibri"/>
                <a:cs typeface="Calibri"/>
              </a:rPr>
              <a:t>á</a:t>
            </a:r>
            <a:r>
              <a:rPr sz="1800" dirty="0" err="1">
                <a:latin typeface="Calibri"/>
                <a:cs typeface="Calibri"/>
              </a:rPr>
              <a:t>gua</a:t>
            </a:r>
            <a:r>
              <a:rPr sz="1800" dirty="0">
                <a:latin typeface="Calibri"/>
                <a:cs typeface="Calibri"/>
              </a:rPr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4314825" cy="1415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815"/>
              </a:spcBef>
            </a:pPr>
            <a:endParaRPr lang="pt-PT" sz="1800" b="1" dirty="0">
              <a:latin typeface="Tahoma"/>
              <a:cs typeface="Tahoma"/>
            </a:endParaRPr>
          </a:p>
          <a:p>
            <a:pPr marL="542925">
              <a:lnSpc>
                <a:spcPct val="100000"/>
              </a:lnSpc>
              <a:spcBef>
                <a:spcPts val="815"/>
              </a:spcBef>
            </a:pPr>
            <a:endParaRPr lang="pt-PT" b="1" dirty="0">
              <a:latin typeface="Tahoma"/>
              <a:cs typeface="Tahoma"/>
            </a:endParaRPr>
          </a:p>
          <a:p>
            <a:pPr marL="542925">
              <a:lnSpc>
                <a:spcPct val="100000"/>
              </a:lnSpc>
              <a:spcBef>
                <a:spcPts val="815"/>
              </a:spcBef>
            </a:pPr>
            <a:endParaRPr lang="pt-PT" sz="1800" b="1" dirty="0">
              <a:latin typeface="Tahoma"/>
              <a:cs typeface="Tahoma"/>
            </a:endParaRPr>
          </a:p>
          <a:p>
            <a:pPr marL="542925">
              <a:lnSpc>
                <a:spcPct val="100000"/>
              </a:lnSpc>
              <a:spcBef>
                <a:spcPts val="815"/>
              </a:spcBef>
            </a:pPr>
            <a:r>
              <a:rPr sz="1800" b="1" dirty="0">
                <a:latin typeface="Tahoma"/>
                <a:cs typeface="Tahoma"/>
              </a:rPr>
              <a:t>2 – Ligação química</a:t>
            </a:r>
            <a:r>
              <a:rPr sz="1800" b="1" spc="-9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(Problemas)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28520" y="2709417"/>
            <a:ext cx="7390130" cy="1728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1">
              <a:lnSpc>
                <a:spcPct val="100000"/>
              </a:lnSpc>
              <a:buAutoNum type="arabicPeriod"/>
              <a:tabLst>
                <a:tab pos="278130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20" dirty="0">
                <a:latin typeface="Calibri"/>
                <a:cs typeface="Calibri"/>
              </a:rPr>
              <a:t>Para </a:t>
            </a:r>
            <a:r>
              <a:rPr sz="1400" spc="-5" dirty="0">
                <a:latin typeface="Calibri"/>
                <a:cs typeface="Calibri"/>
              </a:rPr>
              <a:t>cada um dos </a:t>
            </a:r>
            <a:r>
              <a:rPr sz="1400" spc="-10" dirty="0">
                <a:latin typeface="Calibri"/>
                <a:cs typeface="Calibri"/>
              </a:rPr>
              <a:t>seguintes pares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elementos, diga </a:t>
            </a:r>
            <a:r>
              <a:rPr sz="1400" spc="-5" dirty="0">
                <a:latin typeface="Calibri"/>
                <a:cs typeface="Calibri"/>
              </a:rPr>
              <a:t>se o </a:t>
            </a:r>
            <a:r>
              <a:rPr sz="1400" spc="-10" dirty="0">
                <a:latin typeface="Calibri"/>
                <a:cs typeface="Calibri"/>
              </a:rPr>
              <a:t>composto binário formado </a:t>
            </a:r>
            <a:r>
              <a:rPr sz="1400" spc="-5" dirty="0">
                <a:latin typeface="Calibri"/>
                <a:cs typeface="Calibri"/>
              </a:rPr>
              <a:t>é </a:t>
            </a:r>
            <a:r>
              <a:rPr sz="1400" spc="-10" dirty="0">
                <a:latin typeface="Calibri"/>
                <a:cs typeface="Calibri"/>
              </a:rPr>
              <a:t>iónico </a:t>
            </a:r>
            <a:r>
              <a:rPr sz="1400" spc="-5" dirty="0">
                <a:latin typeface="Calibri"/>
                <a:cs typeface="Calibri"/>
              </a:rPr>
              <a:t>ou  </a:t>
            </a:r>
            <a:r>
              <a:rPr sz="1400" spc="-20" dirty="0">
                <a:latin typeface="Calibri"/>
                <a:cs typeface="Calibri"/>
              </a:rPr>
              <a:t>molecular. </a:t>
            </a:r>
            <a:r>
              <a:rPr sz="1400" spc="-10" dirty="0">
                <a:latin typeface="Calibri"/>
                <a:cs typeface="Calibri"/>
              </a:rPr>
              <a:t>Escreva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respectiva fórmula </a:t>
            </a:r>
            <a:r>
              <a:rPr sz="1400" spc="-5" dirty="0">
                <a:latin typeface="Calibri"/>
                <a:cs typeface="Calibri"/>
              </a:rPr>
              <a:t>empírica 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nome.</a:t>
            </a:r>
            <a:endParaRPr sz="1400">
              <a:latin typeface="Calibri"/>
              <a:cs typeface="Calibri"/>
            </a:endParaRPr>
          </a:p>
          <a:p>
            <a:pPr marL="1105535" lvl="2" indent="-178435">
              <a:lnSpc>
                <a:spcPct val="100000"/>
              </a:lnSpc>
              <a:buAutoNum type="alphaLcParenR"/>
              <a:tabLst>
                <a:tab pos="1106170" algn="l"/>
              </a:tabLst>
            </a:pPr>
            <a:r>
              <a:rPr sz="1400" spc="-5" dirty="0">
                <a:latin typeface="Calibri"/>
                <a:cs typeface="Calibri"/>
              </a:rPr>
              <a:t>I e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Cl</a:t>
            </a:r>
            <a:endParaRPr sz="1400">
              <a:latin typeface="Calibri"/>
              <a:cs typeface="Calibri"/>
            </a:endParaRPr>
          </a:p>
          <a:p>
            <a:pPr marL="1113790" lvl="2" indent="-186690">
              <a:lnSpc>
                <a:spcPct val="100000"/>
              </a:lnSpc>
              <a:buAutoNum type="alphaLcParenR"/>
              <a:tabLst>
                <a:tab pos="1114425" algn="l"/>
              </a:tabLst>
            </a:pPr>
            <a:r>
              <a:rPr sz="1400" spc="-5" dirty="0">
                <a:latin typeface="Calibri"/>
                <a:cs typeface="Calibri"/>
              </a:rPr>
              <a:t>K e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Br</a:t>
            </a:r>
            <a:endParaRPr sz="1400">
              <a:latin typeface="Calibri"/>
              <a:cs typeface="Calibri"/>
            </a:endParaRPr>
          </a:p>
          <a:p>
            <a:pPr marL="1094740" lvl="2" indent="-167640">
              <a:lnSpc>
                <a:spcPct val="100000"/>
              </a:lnSpc>
              <a:buAutoNum type="alphaLcParenR"/>
              <a:tabLst>
                <a:tab pos="1095375" algn="l"/>
              </a:tabLst>
            </a:pPr>
            <a:r>
              <a:rPr sz="1400" spc="-5" dirty="0">
                <a:latin typeface="Calibri"/>
                <a:cs typeface="Calibri"/>
              </a:rPr>
              <a:t>Mg e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</a:t>
            </a:r>
            <a:endParaRPr sz="1400">
              <a:latin typeface="Calibri"/>
              <a:cs typeface="Calibri"/>
            </a:endParaRPr>
          </a:p>
          <a:p>
            <a:pPr marL="1113790" lvl="2" indent="-186690">
              <a:lnSpc>
                <a:spcPct val="100000"/>
              </a:lnSpc>
              <a:buAutoNum type="alphaLcParenR"/>
              <a:tabLst>
                <a:tab pos="1114425" algn="l"/>
              </a:tabLst>
            </a:pPr>
            <a:r>
              <a:rPr sz="1400" spc="-5" dirty="0">
                <a:latin typeface="Calibri"/>
                <a:cs typeface="Calibri"/>
              </a:rPr>
              <a:t>Al e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</a:t>
            </a:r>
            <a:endParaRPr sz="14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Calibri"/>
              <a:buAutoNum type="alphaLcParenR"/>
            </a:pPr>
            <a:endParaRPr sz="1450">
              <a:latin typeface="Times New Roman"/>
              <a:cs typeface="Times New Roman"/>
            </a:endParaRPr>
          </a:p>
          <a:p>
            <a:pPr marL="277495" lvl="1" indent="-264795">
              <a:lnSpc>
                <a:spcPct val="100000"/>
              </a:lnSpc>
              <a:buAutoNum type="arabicPeriod"/>
              <a:tabLst>
                <a:tab pos="278130" algn="l"/>
              </a:tabLst>
            </a:pPr>
            <a:r>
              <a:rPr sz="1400" spc="-5" dirty="0">
                <a:latin typeface="Calibri"/>
                <a:cs typeface="Calibri"/>
              </a:rPr>
              <a:t>– Com base na </a:t>
            </a:r>
            <a:r>
              <a:rPr sz="1400" spc="-15" dirty="0">
                <a:latin typeface="Calibri"/>
                <a:cs typeface="Calibri"/>
              </a:rPr>
              <a:t>regra </a:t>
            </a:r>
            <a:r>
              <a:rPr sz="1400" spc="-5" dirty="0">
                <a:latin typeface="Calibri"/>
                <a:cs typeface="Calibri"/>
              </a:rPr>
              <a:t>do </a:t>
            </a:r>
            <a:r>
              <a:rPr sz="1400" spc="-15" dirty="0">
                <a:latin typeface="Calibri"/>
                <a:cs typeface="Calibri"/>
              </a:rPr>
              <a:t>octeto, </a:t>
            </a:r>
            <a:r>
              <a:rPr sz="1400" spc="-10" dirty="0">
                <a:latin typeface="Calibri"/>
                <a:cs typeface="Calibri"/>
              </a:rPr>
              <a:t>escreva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sz="1400" spc="-10" dirty="0">
                <a:latin typeface="Calibri"/>
                <a:cs typeface="Calibri"/>
              </a:rPr>
              <a:t>fórmulas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estrutura </a:t>
            </a:r>
            <a:r>
              <a:rPr sz="1400" spc="-5" dirty="0">
                <a:latin typeface="Calibri"/>
                <a:cs typeface="Calibri"/>
              </a:rPr>
              <a:t>das </a:t>
            </a:r>
            <a:r>
              <a:rPr sz="1400" spc="-10" dirty="0">
                <a:latin typeface="Calibri"/>
                <a:cs typeface="Calibri"/>
              </a:rPr>
              <a:t>seguintes 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moléculas: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2920" y="4416272"/>
            <a:ext cx="504825" cy="904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1135" indent="-178435">
              <a:lnSpc>
                <a:spcPct val="100000"/>
              </a:lnSpc>
              <a:buAutoNum type="alphaLcParenR"/>
              <a:tabLst>
                <a:tab pos="191770" algn="l"/>
              </a:tabLst>
            </a:pPr>
            <a:r>
              <a:rPr sz="1400" spc="5" dirty="0">
                <a:latin typeface="Calibri"/>
                <a:cs typeface="Calibri"/>
              </a:rPr>
              <a:t>F</a:t>
            </a:r>
            <a:r>
              <a:rPr sz="1350" spc="7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99390" indent="-186690">
              <a:lnSpc>
                <a:spcPct val="100000"/>
              </a:lnSpc>
              <a:buAutoNum type="alphaLcParenR"/>
              <a:tabLst>
                <a:tab pos="200025" algn="l"/>
              </a:tabLst>
            </a:pPr>
            <a:r>
              <a:rPr sz="1400" dirty="0">
                <a:latin typeface="Calibri"/>
                <a:cs typeface="Calibri"/>
              </a:rPr>
              <a:t>Cl</a:t>
            </a:r>
            <a:r>
              <a:rPr sz="1350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AutoNum type="alphaLcParenR"/>
              <a:tabLst>
                <a:tab pos="180975" algn="l"/>
              </a:tabLst>
            </a:pPr>
            <a:r>
              <a:rPr sz="1400" spc="-5" dirty="0">
                <a:latin typeface="Calibri"/>
                <a:cs typeface="Calibri"/>
              </a:rPr>
              <a:t>ICl</a:t>
            </a:r>
            <a:endParaRPr sz="1400">
              <a:latin typeface="Calibri"/>
              <a:cs typeface="Calibri"/>
            </a:endParaRPr>
          </a:p>
          <a:p>
            <a:pPr marL="199390" indent="-186690">
              <a:lnSpc>
                <a:spcPct val="100000"/>
              </a:lnSpc>
              <a:buAutoNum type="alphaLcParenR"/>
              <a:tabLst>
                <a:tab pos="200025" algn="l"/>
              </a:tabLst>
            </a:pPr>
            <a:r>
              <a:rPr sz="1400" spc="-10" dirty="0">
                <a:latin typeface="Calibri"/>
                <a:cs typeface="Calibri"/>
              </a:rPr>
              <a:t>NO</a:t>
            </a:r>
            <a:r>
              <a:rPr sz="1350" spc="22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65396" y="4416297"/>
            <a:ext cx="514984" cy="875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5104" indent="-181610">
              <a:lnSpc>
                <a:spcPct val="100000"/>
              </a:lnSpc>
              <a:buAutoNum type="alphaLcParenR" startAt="5"/>
              <a:tabLst>
                <a:tab pos="205740" algn="l"/>
              </a:tabLst>
            </a:pPr>
            <a:r>
              <a:rPr sz="1400" spc="-15" dirty="0">
                <a:latin typeface="Calibri"/>
                <a:cs typeface="Calibri"/>
              </a:rPr>
              <a:t>CO</a:t>
            </a:r>
            <a:endParaRPr sz="1400">
              <a:latin typeface="Calibri"/>
              <a:cs typeface="Calibri"/>
            </a:endParaRPr>
          </a:p>
          <a:p>
            <a:pPr marL="214629" indent="-149860">
              <a:lnSpc>
                <a:spcPct val="100000"/>
              </a:lnSpc>
              <a:buAutoNum type="alphaLcParenR" startAt="5"/>
              <a:tabLst>
                <a:tab pos="215265" algn="l"/>
              </a:tabLst>
            </a:pPr>
            <a:r>
              <a:rPr sz="1400" spc="5" dirty="0">
                <a:latin typeface="Calibri"/>
                <a:cs typeface="Calibri"/>
              </a:rPr>
              <a:t>N</a:t>
            </a:r>
            <a:r>
              <a:rPr sz="1350" spc="7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89865" indent="-177165">
              <a:lnSpc>
                <a:spcPct val="100000"/>
              </a:lnSpc>
              <a:buAutoNum type="alphaLcParenR" startAt="5"/>
              <a:tabLst>
                <a:tab pos="190500" algn="l"/>
              </a:tabLst>
            </a:pPr>
            <a:r>
              <a:rPr sz="1400" spc="5" dirty="0">
                <a:latin typeface="Calibri"/>
                <a:cs typeface="Calibri"/>
              </a:rPr>
              <a:t>HS</a:t>
            </a:r>
            <a:r>
              <a:rPr sz="1350" spc="7" baseline="24691" dirty="0">
                <a:latin typeface="Calibri"/>
                <a:cs typeface="Calibri"/>
              </a:rPr>
              <a:t>–</a:t>
            </a:r>
            <a:endParaRPr sz="1350" baseline="24691">
              <a:latin typeface="Calibri"/>
              <a:cs typeface="Calibri"/>
            </a:endParaRPr>
          </a:p>
          <a:p>
            <a:pPr marL="210820" indent="-187325">
              <a:lnSpc>
                <a:spcPct val="100000"/>
              </a:lnSpc>
              <a:buAutoNum type="alphaLcParenR" startAt="5"/>
              <a:tabLst>
                <a:tab pos="211454" algn="l"/>
              </a:tabLst>
            </a:pPr>
            <a:r>
              <a:rPr sz="1400" spc="-10" dirty="0">
                <a:latin typeface="Calibri"/>
                <a:cs typeface="Calibri"/>
              </a:rPr>
              <a:t>NO</a:t>
            </a:r>
            <a:r>
              <a:rPr sz="1350" spc="22" baseline="24691" dirty="0">
                <a:latin typeface="Calibri"/>
                <a:cs typeface="Calibri"/>
              </a:rPr>
              <a:t>–</a:t>
            </a:r>
            <a:endParaRPr sz="1350" baseline="2469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6151" y="2119629"/>
            <a:ext cx="4431665" cy="3464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7495" lvl="1" indent="-264795">
              <a:lnSpc>
                <a:spcPct val="100000"/>
              </a:lnSpc>
              <a:buAutoNum type="arabicPeriod" startAt="3"/>
              <a:tabLst>
                <a:tab pos="278130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Escreva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sz="1400" spc="-10" dirty="0">
                <a:latin typeface="Calibri"/>
                <a:cs typeface="Calibri"/>
              </a:rPr>
              <a:t>estruturas </a:t>
            </a:r>
            <a:r>
              <a:rPr sz="1400" spc="-5" dirty="0">
                <a:latin typeface="Calibri"/>
                <a:cs typeface="Calibri"/>
              </a:rPr>
              <a:t>de Lewis das </a:t>
            </a:r>
            <a:r>
              <a:rPr sz="1400" spc="-10" dirty="0">
                <a:latin typeface="Calibri"/>
                <a:cs typeface="Calibri"/>
              </a:rPr>
              <a:t>seguintes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moléculas:</a:t>
            </a:r>
            <a:endParaRPr sz="1400">
              <a:latin typeface="Calibri"/>
              <a:cs typeface="Calibri"/>
            </a:endParaRPr>
          </a:p>
          <a:p>
            <a:pPr marL="1105535" lvl="2" indent="-178435">
              <a:lnSpc>
                <a:spcPct val="100000"/>
              </a:lnSpc>
              <a:buAutoNum type="alphaLcParenR"/>
              <a:tabLst>
                <a:tab pos="1106170" algn="l"/>
              </a:tabLst>
            </a:pPr>
            <a:r>
              <a:rPr sz="1400" dirty="0">
                <a:latin typeface="Calibri"/>
                <a:cs typeface="Calibri"/>
              </a:rPr>
              <a:t>CH</a:t>
            </a:r>
            <a:r>
              <a:rPr sz="1350" baseline="-21604" dirty="0">
                <a:latin typeface="Calibri"/>
                <a:cs typeface="Calibri"/>
              </a:rPr>
              <a:t>4</a:t>
            </a:r>
            <a:endParaRPr sz="1350" baseline="-21604">
              <a:latin typeface="Calibri"/>
              <a:cs typeface="Calibri"/>
            </a:endParaRPr>
          </a:p>
          <a:p>
            <a:pPr marL="1405890">
              <a:lnSpc>
                <a:spcPts val="500"/>
              </a:lnSpc>
              <a:spcBef>
                <a:spcPts val="80"/>
              </a:spcBef>
            </a:pPr>
            <a:r>
              <a:rPr sz="900" spc="15" dirty="0">
                <a:latin typeface="Calibri"/>
                <a:cs typeface="Calibri"/>
              </a:rPr>
              <a:t>–</a:t>
            </a:r>
            <a:endParaRPr sz="900">
              <a:latin typeface="Calibri"/>
              <a:cs typeface="Calibri"/>
            </a:endParaRPr>
          </a:p>
          <a:p>
            <a:pPr marL="1113790" lvl="2" indent="-186690">
              <a:lnSpc>
                <a:spcPts val="1100"/>
              </a:lnSpc>
              <a:buAutoNum type="alphaLcParenR" startAt="2"/>
              <a:tabLst>
                <a:tab pos="1114425" algn="l"/>
              </a:tabLst>
            </a:pPr>
            <a:r>
              <a:rPr sz="1400" dirty="0">
                <a:latin typeface="Calibri"/>
                <a:cs typeface="Calibri"/>
              </a:rPr>
              <a:t>NO</a:t>
            </a:r>
            <a:r>
              <a:rPr sz="1350" baseline="-21604" dirty="0">
                <a:latin typeface="Calibri"/>
                <a:cs typeface="Calibri"/>
              </a:rPr>
              <a:t>3</a:t>
            </a:r>
            <a:endParaRPr sz="1350" baseline="-21604">
              <a:latin typeface="Calibri"/>
              <a:cs typeface="Calibri"/>
            </a:endParaRPr>
          </a:p>
          <a:p>
            <a:pPr marL="1095375" lvl="2" indent="-168275">
              <a:lnSpc>
                <a:spcPct val="100000"/>
              </a:lnSpc>
              <a:buAutoNum type="alphaLcParenR" startAt="2"/>
              <a:tabLst>
                <a:tab pos="1096010" algn="l"/>
              </a:tabLst>
            </a:pPr>
            <a:r>
              <a:rPr sz="1400" spc="-5" dirty="0">
                <a:latin typeface="Calibri"/>
                <a:cs typeface="Calibri"/>
              </a:rPr>
              <a:t>CO</a:t>
            </a:r>
            <a:r>
              <a:rPr sz="1350" spc="-7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291590">
              <a:lnSpc>
                <a:spcPts val="500"/>
              </a:lnSpc>
              <a:spcBef>
                <a:spcPts val="80"/>
              </a:spcBef>
            </a:pPr>
            <a:r>
              <a:rPr sz="900" spc="10" dirty="0">
                <a:latin typeface="Calibri"/>
                <a:cs typeface="Calibri"/>
              </a:rPr>
              <a:t>2–</a:t>
            </a:r>
            <a:endParaRPr sz="900">
              <a:latin typeface="Calibri"/>
              <a:cs typeface="Calibri"/>
            </a:endParaRPr>
          </a:p>
          <a:p>
            <a:pPr marL="1114425" lvl="2" indent="-187325">
              <a:lnSpc>
                <a:spcPts val="1100"/>
              </a:lnSpc>
              <a:buAutoNum type="alphaLcParenR" startAt="4"/>
              <a:tabLst>
                <a:tab pos="1115060" algn="l"/>
              </a:tabLst>
            </a:pPr>
            <a:r>
              <a:rPr sz="1400" spc="5" dirty="0">
                <a:latin typeface="Calibri"/>
                <a:cs typeface="Calibri"/>
              </a:rPr>
              <a:t>O</a:t>
            </a:r>
            <a:r>
              <a:rPr sz="1350" spc="7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108710" lvl="2" indent="-181610">
              <a:lnSpc>
                <a:spcPct val="100000"/>
              </a:lnSpc>
              <a:buAutoNum type="alphaLcParenR" startAt="4"/>
              <a:tabLst>
                <a:tab pos="1109345" algn="l"/>
              </a:tabLst>
            </a:pPr>
            <a:r>
              <a:rPr sz="1400" dirty="0">
                <a:latin typeface="Calibri"/>
                <a:cs typeface="Calibri"/>
              </a:rPr>
              <a:t>ClO</a:t>
            </a:r>
            <a:r>
              <a:rPr sz="1350" baseline="24691" dirty="0">
                <a:latin typeface="Calibri"/>
                <a:cs typeface="Calibri"/>
              </a:rPr>
              <a:t>–</a:t>
            </a:r>
            <a:endParaRPr sz="1350" baseline="24691">
              <a:latin typeface="Calibri"/>
              <a:cs typeface="Calibri"/>
            </a:endParaRPr>
          </a:p>
          <a:p>
            <a:pPr marL="1076960" lvl="2" indent="-149860">
              <a:lnSpc>
                <a:spcPct val="100000"/>
              </a:lnSpc>
              <a:buAutoNum type="alphaLcParenR" startAt="4"/>
              <a:tabLst>
                <a:tab pos="1077595" algn="l"/>
              </a:tabLst>
            </a:pPr>
            <a:r>
              <a:rPr sz="1400" spc="-5" dirty="0">
                <a:latin typeface="Calibri"/>
                <a:cs typeface="Calibri"/>
              </a:rPr>
              <a:t>CH</a:t>
            </a:r>
            <a:r>
              <a:rPr sz="1350" spc="-7" baseline="-21604" dirty="0">
                <a:latin typeface="Calibri"/>
                <a:cs typeface="Calibri"/>
              </a:rPr>
              <a:t>3</a:t>
            </a:r>
            <a:r>
              <a:rPr sz="1400" spc="-5" dirty="0">
                <a:latin typeface="Calibri"/>
                <a:cs typeface="Calibri"/>
              </a:rPr>
              <a:t>COOH</a:t>
            </a:r>
            <a:endParaRPr sz="1400">
              <a:latin typeface="Calibri"/>
              <a:cs typeface="Calibri"/>
            </a:endParaRPr>
          </a:p>
          <a:p>
            <a:pPr marL="1104265" lvl="2" indent="-177165">
              <a:lnSpc>
                <a:spcPct val="100000"/>
              </a:lnSpc>
              <a:buAutoNum type="alphaLcParenR" startAt="4"/>
              <a:tabLst>
                <a:tab pos="1104265" algn="l"/>
              </a:tabLst>
            </a:pP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2</a:t>
            </a:r>
            <a:r>
              <a:rPr sz="1400" spc="5" dirty="0">
                <a:latin typeface="Calibri"/>
                <a:cs typeface="Calibri"/>
              </a:rPr>
              <a:t>H</a:t>
            </a:r>
            <a:r>
              <a:rPr sz="1350" spc="7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399540">
              <a:lnSpc>
                <a:spcPts val="500"/>
              </a:lnSpc>
              <a:spcBef>
                <a:spcPts val="80"/>
              </a:spcBef>
            </a:pPr>
            <a:r>
              <a:rPr sz="900" spc="15" dirty="0">
                <a:latin typeface="Calibri"/>
                <a:cs typeface="Calibri"/>
              </a:rPr>
              <a:t>+</a:t>
            </a:r>
            <a:endParaRPr sz="900">
              <a:latin typeface="Calibri"/>
              <a:cs typeface="Calibri"/>
            </a:endParaRPr>
          </a:p>
          <a:p>
            <a:pPr marL="1113790" lvl="2" indent="-186690">
              <a:lnSpc>
                <a:spcPts val="1100"/>
              </a:lnSpc>
              <a:buAutoNum type="alphaLcParenR" startAt="8"/>
              <a:tabLst>
                <a:tab pos="1114425" algn="l"/>
              </a:tabLst>
            </a:pPr>
            <a:r>
              <a:rPr sz="1400" dirty="0">
                <a:latin typeface="Calibri"/>
                <a:cs typeface="Calibri"/>
              </a:rPr>
              <a:t>NH</a:t>
            </a:r>
            <a:r>
              <a:rPr sz="1350" baseline="-21604" dirty="0">
                <a:latin typeface="Calibri"/>
                <a:cs typeface="Calibri"/>
              </a:rPr>
              <a:t>4</a:t>
            </a:r>
            <a:endParaRPr sz="1350" baseline="-21604">
              <a:latin typeface="Calibri"/>
              <a:cs typeface="Calibri"/>
            </a:endParaRPr>
          </a:p>
          <a:p>
            <a:pPr marL="1061720" indent="-134620">
              <a:lnSpc>
                <a:spcPct val="100000"/>
              </a:lnSpc>
              <a:buAutoNum type="alphaLcParenR" startAt="9"/>
              <a:tabLst>
                <a:tab pos="1062355" algn="l"/>
              </a:tabLst>
            </a:pPr>
            <a:r>
              <a:rPr sz="1400" spc="5" dirty="0">
                <a:latin typeface="Calibri"/>
                <a:cs typeface="Calibri"/>
              </a:rPr>
              <a:t>N</a:t>
            </a:r>
            <a:r>
              <a:rPr sz="1350" spc="7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062990" indent="-135890">
              <a:lnSpc>
                <a:spcPct val="100000"/>
              </a:lnSpc>
              <a:buAutoNum type="alphaLcParenR" startAt="9"/>
              <a:tabLst>
                <a:tab pos="1063625" algn="l"/>
              </a:tabLst>
            </a:pPr>
            <a:r>
              <a:rPr sz="1400" dirty="0">
                <a:latin typeface="Calibri"/>
                <a:cs typeface="Calibri"/>
              </a:rPr>
              <a:t>HNO</a:t>
            </a:r>
            <a:r>
              <a:rPr sz="1350" baseline="-21604" dirty="0">
                <a:latin typeface="Calibri"/>
                <a:cs typeface="Calibri"/>
              </a:rPr>
              <a:t>3</a:t>
            </a:r>
            <a:endParaRPr sz="1350" baseline="-21604">
              <a:latin typeface="Calibri"/>
              <a:cs typeface="Calibri"/>
            </a:endParaRPr>
          </a:p>
          <a:p>
            <a:pPr marL="1061720" indent="-134620">
              <a:lnSpc>
                <a:spcPct val="100000"/>
              </a:lnSpc>
              <a:buAutoNum type="alphaLcParenR" startAt="12"/>
              <a:tabLst>
                <a:tab pos="1062355" algn="l"/>
              </a:tabLst>
            </a:pPr>
            <a:r>
              <a:rPr sz="1400" spc="-5" dirty="0">
                <a:latin typeface="Calibri"/>
                <a:cs typeface="Calibri"/>
              </a:rPr>
              <a:t>H</a:t>
            </a:r>
            <a:r>
              <a:rPr sz="1350" spc="-7" baseline="-21604" dirty="0">
                <a:latin typeface="Calibri"/>
                <a:cs typeface="Calibri"/>
              </a:rPr>
              <a:t>2</a:t>
            </a:r>
            <a:r>
              <a:rPr sz="1400" spc="-5" dirty="0">
                <a:latin typeface="Calibri"/>
                <a:cs typeface="Calibri"/>
              </a:rPr>
              <a:t>Se</a:t>
            </a:r>
            <a:endParaRPr sz="1400">
              <a:latin typeface="Calibri"/>
              <a:cs typeface="Calibri"/>
            </a:endParaRPr>
          </a:p>
          <a:p>
            <a:pPr marL="1161415" indent="-234315">
              <a:lnSpc>
                <a:spcPct val="100000"/>
              </a:lnSpc>
              <a:buAutoNum type="alphaLcParenR" startAt="12"/>
              <a:tabLst>
                <a:tab pos="1162050" algn="l"/>
              </a:tabLst>
            </a:pPr>
            <a:r>
              <a:rPr sz="1400" dirty="0">
                <a:latin typeface="Calibri"/>
                <a:cs typeface="Calibri"/>
              </a:rPr>
              <a:t>H</a:t>
            </a:r>
            <a:r>
              <a:rPr sz="1350" baseline="-21604" dirty="0">
                <a:latin typeface="Calibri"/>
                <a:cs typeface="Calibri"/>
              </a:rPr>
              <a:t>2</a:t>
            </a:r>
            <a:r>
              <a:rPr sz="1400" dirty="0">
                <a:latin typeface="Calibri"/>
                <a:cs typeface="Calibri"/>
              </a:rPr>
              <a:t>SO</a:t>
            </a:r>
            <a:r>
              <a:rPr sz="1350" baseline="-21604" dirty="0">
                <a:latin typeface="Calibri"/>
                <a:cs typeface="Calibri"/>
              </a:rPr>
              <a:t>4</a:t>
            </a:r>
            <a:endParaRPr sz="1350" baseline="-21604">
              <a:latin typeface="Calibri"/>
              <a:cs typeface="Calibri"/>
            </a:endParaRPr>
          </a:p>
          <a:p>
            <a:pPr marL="1114425" indent="-187325">
              <a:lnSpc>
                <a:spcPct val="100000"/>
              </a:lnSpc>
              <a:buAutoNum type="alphaLcParenR" startAt="12"/>
              <a:tabLst>
                <a:tab pos="1115060" algn="l"/>
              </a:tabLst>
            </a:pPr>
            <a:r>
              <a:rPr sz="1400" spc="5" dirty="0">
                <a:latin typeface="Calibri"/>
                <a:cs typeface="Calibri"/>
              </a:rPr>
              <a:t>O</a:t>
            </a:r>
            <a:r>
              <a:rPr sz="1350" spc="7" baseline="-21604" dirty="0">
                <a:latin typeface="Calibri"/>
                <a:cs typeface="Calibri"/>
              </a:rPr>
              <a:t>3</a:t>
            </a:r>
            <a:endParaRPr sz="1350" baseline="-21604">
              <a:latin typeface="Calibri"/>
              <a:cs typeface="Calibri"/>
            </a:endParaRPr>
          </a:p>
          <a:p>
            <a:pPr marL="1114425" indent="-187325">
              <a:lnSpc>
                <a:spcPct val="100000"/>
              </a:lnSpc>
              <a:buAutoNum type="alphaLcParenR" startAt="12"/>
              <a:tabLst>
                <a:tab pos="1114425" algn="l"/>
              </a:tabLst>
            </a:pPr>
            <a:r>
              <a:rPr sz="1400" dirty="0">
                <a:latin typeface="Calibri"/>
                <a:cs typeface="Calibri"/>
              </a:rPr>
              <a:t>SO</a:t>
            </a:r>
            <a:r>
              <a:rPr sz="1350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373505">
              <a:lnSpc>
                <a:spcPts val="500"/>
              </a:lnSpc>
              <a:spcBef>
                <a:spcPts val="80"/>
              </a:spcBef>
            </a:pPr>
            <a:r>
              <a:rPr sz="900" spc="10" dirty="0">
                <a:latin typeface="Calibri"/>
                <a:cs typeface="Calibri"/>
              </a:rPr>
              <a:t>2–</a:t>
            </a:r>
            <a:endParaRPr sz="900">
              <a:latin typeface="Calibri"/>
              <a:cs typeface="Calibri"/>
            </a:endParaRPr>
          </a:p>
          <a:p>
            <a:pPr marL="1113790" indent="-186690">
              <a:lnSpc>
                <a:spcPts val="1100"/>
              </a:lnSpc>
              <a:buAutoNum type="alphaLcParenR" startAt="16"/>
              <a:tabLst>
                <a:tab pos="1114425" algn="l"/>
              </a:tabLst>
            </a:pPr>
            <a:r>
              <a:rPr sz="1400" spc="5" dirty="0">
                <a:latin typeface="Calibri"/>
                <a:cs typeface="Calibri"/>
              </a:rPr>
              <a:t>SO</a:t>
            </a:r>
            <a:r>
              <a:rPr sz="1350" spc="7" baseline="-21604" dirty="0">
                <a:latin typeface="Calibri"/>
                <a:cs typeface="Calibri"/>
              </a:rPr>
              <a:t>4</a:t>
            </a:r>
            <a:endParaRPr sz="1350" baseline="-21604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68513" y="1814829"/>
            <a:ext cx="6465570" cy="661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860" lvl="1" indent="-264160">
              <a:lnSpc>
                <a:spcPct val="100000"/>
              </a:lnSpc>
              <a:buAutoNum type="arabicPeriod" startAt="4"/>
              <a:tabLst>
                <a:tab pos="277495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Coloque </a:t>
            </a:r>
            <a:r>
              <a:rPr sz="1400" spc="-5" dirty="0">
                <a:latin typeface="Calibri"/>
                <a:cs typeface="Calibri"/>
              </a:rPr>
              <a:t>os </a:t>
            </a:r>
            <a:r>
              <a:rPr sz="1400" spc="-10" dirty="0">
                <a:latin typeface="Calibri"/>
                <a:cs typeface="Calibri"/>
              </a:rPr>
              <a:t>elementos </a:t>
            </a:r>
            <a:r>
              <a:rPr sz="1400" spc="-5" dirty="0">
                <a:latin typeface="Calibri"/>
                <a:cs typeface="Calibri"/>
              </a:rPr>
              <a:t>Se, S, Ca, Ba e F por </a:t>
            </a:r>
            <a:r>
              <a:rPr sz="1400" spc="-10" dirty="0">
                <a:latin typeface="Calibri"/>
                <a:cs typeface="Calibri"/>
              </a:rPr>
              <a:t>ordem crescente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electronegatividade.</a:t>
            </a:r>
            <a:endParaRPr sz="1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Calibri"/>
              <a:buAutoNum type="arabicPeriod" startAt="4"/>
            </a:pPr>
            <a:endParaRPr sz="1450">
              <a:latin typeface="Times New Roman"/>
              <a:cs typeface="Times New Roman"/>
            </a:endParaRPr>
          </a:p>
          <a:p>
            <a:pPr marL="276860" lvl="1" indent="-264160">
              <a:lnSpc>
                <a:spcPct val="100000"/>
              </a:lnSpc>
              <a:buAutoNum type="arabicPeriod" startAt="4"/>
              <a:tabLst>
                <a:tab pos="277495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Disponha </a:t>
            </a:r>
            <a:r>
              <a:rPr sz="1400" spc="-5" dirty="0">
                <a:latin typeface="Calibri"/>
                <a:cs typeface="Calibri"/>
              </a:rPr>
              <a:t>os </a:t>
            </a:r>
            <a:r>
              <a:rPr sz="1400" spc="-10" dirty="0">
                <a:latin typeface="Calibri"/>
                <a:cs typeface="Calibri"/>
              </a:rPr>
              <a:t>seguintes elementos </a:t>
            </a:r>
            <a:r>
              <a:rPr sz="1400" spc="-5" dirty="0">
                <a:latin typeface="Calibri"/>
                <a:cs typeface="Calibri"/>
              </a:rPr>
              <a:t>por </a:t>
            </a:r>
            <a:r>
              <a:rPr sz="1400" spc="-10" dirty="0">
                <a:latin typeface="Calibri"/>
                <a:cs typeface="Calibri"/>
              </a:rPr>
              <a:t>ordem crescente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electronegatividade: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458988" y="2489136"/>
          <a:ext cx="4072843" cy="6781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7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5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854">
                <a:tc>
                  <a:txBody>
                    <a:bodyPr/>
                    <a:lstStyle/>
                    <a:p>
                      <a:pPr marL="22225">
                        <a:lnSpc>
                          <a:spcPts val="141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a)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Flúor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(F)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141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d)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Vanádio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(V)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ts val="141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g)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Zircónio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(Zr)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22225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b)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Irídio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(Ir)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e)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Ouro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(Au)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h)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Frâncio</a:t>
                      </a:r>
                      <a:r>
                        <a:rPr sz="14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(Fr)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952">
                <a:tc>
                  <a:txBody>
                    <a:bodyPr/>
                    <a:lstStyle/>
                    <a:p>
                      <a:pPr marL="22225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c)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Prata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(Ag)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1470"/>
                        </a:lnSpc>
                      </a:pPr>
                      <a:r>
                        <a:rPr sz="1400" spc="5" dirty="0">
                          <a:latin typeface="Calibri"/>
                          <a:cs typeface="Calibri"/>
                        </a:rPr>
                        <a:t>f)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Titânio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(Ti)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47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i)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Arsénio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(As)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468513" y="3308324"/>
            <a:ext cx="5843905" cy="2795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860" lvl="1" indent="-264160">
              <a:lnSpc>
                <a:spcPct val="100000"/>
              </a:lnSpc>
              <a:buAutoNum type="arabicPeriod" startAt="6"/>
              <a:tabLst>
                <a:tab pos="277495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Atribua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nomenclatura correcta </a:t>
            </a:r>
            <a:r>
              <a:rPr sz="1400" spc="-5" dirty="0">
                <a:latin typeface="Calibri"/>
                <a:cs typeface="Calibri"/>
              </a:rPr>
              <a:t>aos </a:t>
            </a:r>
            <a:r>
              <a:rPr sz="1400" spc="-10" dirty="0">
                <a:latin typeface="Calibri"/>
                <a:cs typeface="Calibri"/>
              </a:rPr>
              <a:t>compostos iónicos </a:t>
            </a:r>
            <a:r>
              <a:rPr sz="1400" spc="-5" dirty="0">
                <a:latin typeface="Calibri"/>
                <a:cs typeface="Calibri"/>
              </a:rPr>
              <a:t>cujas </a:t>
            </a:r>
            <a:r>
              <a:rPr sz="1400" spc="-10" dirty="0">
                <a:latin typeface="Calibri"/>
                <a:cs typeface="Calibri"/>
              </a:rPr>
              <a:t>fórmulas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são:</a:t>
            </a:r>
            <a:endParaRPr sz="1400">
              <a:latin typeface="Calibri"/>
              <a:cs typeface="Calibri"/>
            </a:endParaRPr>
          </a:p>
          <a:p>
            <a:pPr marL="1105535" lvl="2" indent="-178435">
              <a:lnSpc>
                <a:spcPct val="100000"/>
              </a:lnSpc>
              <a:buAutoNum type="alphaLcParenR"/>
              <a:tabLst>
                <a:tab pos="1106170" algn="l"/>
              </a:tabLst>
            </a:pPr>
            <a:r>
              <a:rPr sz="1400" spc="-10" dirty="0">
                <a:latin typeface="Calibri"/>
                <a:cs typeface="Calibri"/>
              </a:rPr>
              <a:t>NaCl</a:t>
            </a:r>
            <a:endParaRPr sz="1400">
              <a:latin typeface="Calibri"/>
              <a:cs typeface="Calibri"/>
            </a:endParaRPr>
          </a:p>
          <a:p>
            <a:pPr marL="1113790" lvl="2" indent="-186690">
              <a:lnSpc>
                <a:spcPct val="100000"/>
              </a:lnSpc>
              <a:buAutoNum type="alphaLcParenR"/>
              <a:tabLst>
                <a:tab pos="1114425" algn="l"/>
              </a:tabLst>
            </a:pPr>
            <a:r>
              <a:rPr sz="1400" spc="-10" dirty="0">
                <a:latin typeface="Calibri"/>
                <a:cs typeface="Calibri"/>
              </a:rPr>
              <a:t>LiF</a:t>
            </a:r>
            <a:endParaRPr sz="1400">
              <a:latin typeface="Calibri"/>
              <a:cs typeface="Calibri"/>
            </a:endParaRPr>
          </a:p>
          <a:p>
            <a:pPr marL="1095375" lvl="2" indent="-168275">
              <a:lnSpc>
                <a:spcPct val="100000"/>
              </a:lnSpc>
              <a:buAutoNum type="alphaLcParenR"/>
              <a:tabLst>
                <a:tab pos="1095375" algn="l"/>
              </a:tabLst>
            </a:pPr>
            <a:r>
              <a:rPr sz="1400" dirty="0">
                <a:latin typeface="Calibri"/>
                <a:cs typeface="Calibri"/>
              </a:rPr>
              <a:t>MgBr</a:t>
            </a:r>
            <a:r>
              <a:rPr sz="1350" baseline="-21604" dirty="0">
                <a:latin typeface="Calibri"/>
                <a:cs typeface="Calibri"/>
              </a:rPr>
              <a:t>2</a:t>
            </a:r>
            <a:endParaRPr sz="1350" baseline="-21604">
              <a:latin typeface="Calibri"/>
              <a:cs typeface="Calibri"/>
            </a:endParaRPr>
          </a:p>
          <a:p>
            <a:pPr marL="1114425" lvl="2" indent="-187325">
              <a:lnSpc>
                <a:spcPct val="100000"/>
              </a:lnSpc>
              <a:buAutoNum type="alphaLcParenR"/>
              <a:tabLst>
                <a:tab pos="1115060" algn="l"/>
              </a:tabLst>
            </a:pPr>
            <a:r>
              <a:rPr sz="1400" spc="-5" dirty="0">
                <a:latin typeface="Calibri"/>
                <a:cs typeface="Calibri"/>
              </a:rPr>
              <a:t>NaI</a:t>
            </a:r>
            <a:endParaRPr sz="1400">
              <a:latin typeface="Calibri"/>
              <a:cs typeface="Calibri"/>
            </a:endParaRPr>
          </a:p>
          <a:p>
            <a:pPr marL="1109345" lvl="2" indent="-182245">
              <a:lnSpc>
                <a:spcPct val="100000"/>
              </a:lnSpc>
              <a:buAutoNum type="alphaLcParenR"/>
              <a:tabLst>
                <a:tab pos="1109980" algn="l"/>
              </a:tabLst>
            </a:pPr>
            <a:r>
              <a:rPr sz="1400" spc="-5" dirty="0">
                <a:latin typeface="Calibri"/>
                <a:cs typeface="Calibri"/>
              </a:rPr>
              <a:t>KI</a:t>
            </a:r>
            <a:endParaRPr sz="14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Calibri"/>
              <a:buAutoNum type="alphaLcParenR"/>
            </a:pPr>
            <a:endParaRPr sz="1450">
              <a:latin typeface="Times New Roman"/>
              <a:cs typeface="Times New Roman"/>
            </a:endParaRPr>
          </a:p>
          <a:p>
            <a:pPr marL="276860" lvl="1" indent="-264160">
              <a:lnSpc>
                <a:spcPct val="100000"/>
              </a:lnSpc>
              <a:buAutoNum type="arabicPeriod" startAt="6"/>
              <a:tabLst>
                <a:tab pos="277495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Escreva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sz="1400" spc="-10" dirty="0">
                <a:latin typeface="Calibri"/>
                <a:cs typeface="Calibri"/>
              </a:rPr>
              <a:t>fórmulas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seguintes compostos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iónicos:</a:t>
            </a:r>
            <a:endParaRPr sz="1400">
              <a:latin typeface="Calibri"/>
              <a:cs typeface="Calibri"/>
            </a:endParaRPr>
          </a:p>
          <a:p>
            <a:pPr marL="1105535" lvl="2" indent="-178435">
              <a:lnSpc>
                <a:spcPct val="100000"/>
              </a:lnSpc>
              <a:buAutoNum type="alphaLcParenR"/>
              <a:tabLst>
                <a:tab pos="1106170" algn="l"/>
              </a:tabLst>
            </a:pPr>
            <a:r>
              <a:rPr sz="1400" spc="-10" dirty="0">
                <a:latin typeface="Calibri"/>
                <a:cs typeface="Calibri"/>
              </a:rPr>
              <a:t>Iodeto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potássio</a:t>
            </a:r>
            <a:endParaRPr sz="1400">
              <a:latin typeface="Calibri"/>
              <a:cs typeface="Calibri"/>
            </a:endParaRPr>
          </a:p>
          <a:p>
            <a:pPr marL="1113790" lvl="2" indent="-186690">
              <a:lnSpc>
                <a:spcPct val="100000"/>
              </a:lnSpc>
              <a:buAutoNum type="alphaLcParenR"/>
              <a:tabLst>
                <a:tab pos="1114425" algn="l"/>
              </a:tabLst>
            </a:pPr>
            <a:r>
              <a:rPr sz="1400" spc="-10" dirty="0">
                <a:latin typeface="Calibri"/>
                <a:cs typeface="Calibri"/>
              </a:rPr>
              <a:t>Cloreto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potássio</a:t>
            </a:r>
            <a:endParaRPr sz="1400">
              <a:latin typeface="Calibri"/>
              <a:cs typeface="Calibri"/>
            </a:endParaRPr>
          </a:p>
          <a:p>
            <a:pPr marL="1094105" lvl="2" indent="-167005">
              <a:lnSpc>
                <a:spcPct val="100000"/>
              </a:lnSpc>
              <a:buAutoNum type="alphaLcParenR"/>
              <a:tabLst>
                <a:tab pos="1094740" algn="l"/>
              </a:tabLst>
            </a:pPr>
            <a:r>
              <a:rPr sz="1400" spc="-10" dirty="0">
                <a:latin typeface="Calibri"/>
                <a:cs typeface="Calibri"/>
              </a:rPr>
              <a:t>Cloreto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cálcio</a:t>
            </a:r>
            <a:endParaRPr sz="1400">
              <a:latin typeface="Calibri"/>
              <a:cs typeface="Calibri"/>
            </a:endParaRPr>
          </a:p>
          <a:p>
            <a:pPr marL="1113790" lvl="2" indent="-186690">
              <a:lnSpc>
                <a:spcPct val="100000"/>
              </a:lnSpc>
              <a:buAutoNum type="alphaLcParenR"/>
              <a:tabLst>
                <a:tab pos="1114425" algn="l"/>
              </a:tabLst>
            </a:pPr>
            <a:r>
              <a:rPr sz="1400" spc="-10" dirty="0">
                <a:latin typeface="Calibri"/>
                <a:cs typeface="Calibri"/>
              </a:rPr>
              <a:t>Cloreto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alumínio</a:t>
            </a:r>
            <a:endParaRPr sz="1400">
              <a:latin typeface="Calibri"/>
              <a:cs typeface="Calibri"/>
            </a:endParaRPr>
          </a:p>
          <a:p>
            <a:pPr marL="1109345" lvl="2" indent="-182245">
              <a:lnSpc>
                <a:spcPct val="100000"/>
              </a:lnSpc>
              <a:buAutoNum type="alphaLcParenR"/>
              <a:tabLst>
                <a:tab pos="1109980" algn="l"/>
              </a:tabLst>
            </a:pPr>
            <a:r>
              <a:rPr sz="1400" spc="-10" dirty="0">
                <a:latin typeface="Calibri"/>
                <a:cs typeface="Calibri"/>
              </a:rPr>
              <a:t>Brometo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gálio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225030" cy="578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lang="pt-PT" sz="1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pt-PT" sz="1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460375" lvl="1" indent="-264160">
              <a:lnSpc>
                <a:spcPct val="100000"/>
              </a:lnSpc>
              <a:buAutoNum type="arabicPeriod" startAt="8"/>
              <a:tabLst>
                <a:tab pos="461009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Atribua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nomenclatura correcta </a:t>
            </a:r>
            <a:r>
              <a:rPr sz="1400" spc="-5" dirty="0">
                <a:latin typeface="Calibri"/>
                <a:cs typeface="Calibri"/>
              </a:rPr>
              <a:t>aos </a:t>
            </a:r>
            <a:r>
              <a:rPr sz="1400" spc="-10" dirty="0">
                <a:latin typeface="Calibri"/>
                <a:cs typeface="Calibri"/>
              </a:rPr>
              <a:t>compostos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metais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transição </a:t>
            </a:r>
            <a:r>
              <a:rPr sz="1400" spc="-5" dirty="0">
                <a:latin typeface="Calibri"/>
                <a:cs typeface="Calibri"/>
              </a:rPr>
              <a:t>cujas </a:t>
            </a:r>
            <a:r>
              <a:rPr sz="1400" spc="-10" dirty="0">
                <a:latin typeface="Calibri"/>
                <a:cs typeface="Calibri"/>
              </a:rPr>
              <a:t>fórmulas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são:</a:t>
            </a:r>
            <a:endParaRPr sz="1400" dirty="0">
              <a:latin typeface="Calibri"/>
              <a:cs typeface="Calibri"/>
            </a:endParaRPr>
          </a:p>
          <a:p>
            <a:pPr marL="1289685" lvl="2" indent="-179070">
              <a:lnSpc>
                <a:spcPct val="100000"/>
              </a:lnSpc>
              <a:buAutoNum type="alphaLcParenR"/>
              <a:tabLst>
                <a:tab pos="1290320" algn="l"/>
              </a:tabLst>
            </a:pPr>
            <a:r>
              <a:rPr sz="1400" spc="-25" dirty="0">
                <a:latin typeface="Calibri"/>
                <a:cs typeface="Calibri"/>
              </a:rPr>
              <a:t>TaF</a:t>
            </a:r>
            <a:r>
              <a:rPr sz="1350" spc="-37" baseline="-21604" dirty="0">
                <a:latin typeface="Calibri"/>
                <a:cs typeface="Calibri"/>
              </a:rPr>
              <a:t>2</a:t>
            </a:r>
            <a:endParaRPr sz="1350" baseline="-21604" dirty="0">
              <a:latin typeface="Calibri"/>
              <a:cs typeface="Calibri"/>
            </a:endParaRPr>
          </a:p>
          <a:p>
            <a:pPr marL="1297305" lvl="2" indent="-186690">
              <a:lnSpc>
                <a:spcPct val="100000"/>
              </a:lnSpc>
              <a:buAutoNum type="alphaLcParenR"/>
              <a:tabLst>
                <a:tab pos="1297940" algn="l"/>
              </a:tabLst>
            </a:pPr>
            <a:r>
              <a:rPr sz="1400" spc="-10" dirty="0">
                <a:latin typeface="Calibri"/>
                <a:cs typeface="Calibri"/>
              </a:rPr>
              <a:t>CuCl</a:t>
            </a:r>
            <a:endParaRPr sz="1400" dirty="0">
              <a:latin typeface="Calibri"/>
              <a:cs typeface="Calibri"/>
            </a:endParaRPr>
          </a:p>
          <a:p>
            <a:pPr marL="1278890" lvl="2" indent="-168275">
              <a:lnSpc>
                <a:spcPct val="100000"/>
              </a:lnSpc>
              <a:buAutoNum type="alphaLcParenR"/>
              <a:tabLst>
                <a:tab pos="1279525" algn="l"/>
              </a:tabLst>
            </a:pPr>
            <a:r>
              <a:rPr sz="1400" spc="-5" dirty="0">
                <a:latin typeface="Calibri"/>
                <a:cs typeface="Calibri"/>
              </a:rPr>
              <a:t>AgBr</a:t>
            </a:r>
            <a:endParaRPr sz="1400" dirty="0">
              <a:latin typeface="Calibri"/>
              <a:cs typeface="Calibri"/>
            </a:endParaRPr>
          </a:p>
          <a:p>
            <a:pPr marL="1297305" lvl="2" indent="-186690">
              <a:lnSpc>
                <a:spcPct val="100000"/>
              </a:lnSpc>
              <a:buAutoNum type="alphaLcParenR"/>
              <a:tabLst>
                <a:tab pos="1297940" algn="l"/>
              </a:tabLst>
            </a:pPr>
            <a:r>
              <a:rPr sz="1400" spc="-5" dirty="0">
                <a:latin typeface="Calibri"/>
                <a:cs typeface="Calibri"/>
              </a:rPr>
              <a:t>VCl</a:t>
            </a:r>
            <a:r>
              <a:rPr sz="1350" spc="-7" baseline="-21604" dirty="0">
                <a:latin typeface="Calibri"/>
                <a:cs typeface="Calibri"/>
              </a:rPr>
              <a:t>4</a:t>
            </a:r>
            <a:endParaRPr sz="1350" baseline="-21604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Calibri"/>
              <a:buAutoNum type="alphaLcParenR"/>
            </a:pPr>
            <a:endParaRPr sz="1450" dirty="0">
              <a:latin typeface="Times New Roman"/>
              <a:cs typeface="Times New Roman"/>
            </a:endParaRPr>
          </a:p>
          <a:p>
            <a:pPr marL="460375" lvl="1" indent="-264160">
              <a:lnSpc>
                <a:spcPct val="100000"/>
              </a:lnSpc>
              <a:buAutoNum type="arabicPeriod" startAt="8"/>
              <a:tabLst>
                <a:tab pos="461009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Escreva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sz="1400" spc="-10" dirty="0">
                <a:latin typeface="Calibri"/>
                <a:cs typeface="Calibri"/>
              </a:rPr>
              <a:t>fórmulas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seguintes compostos </a:t>
            </a:r>
            <a:r>
              <a:rPr sz="1400" spc="-5" dirty="0">
                <a:latin typeface="Calibri"/>
                <a:cs typeface="Calibri"/>
              </a:rPr>
              <a:t>dos </a:t>
            </a:r>
            <a:r>
              <a:rPr sz="1400" spc="-10" dirty="0">
                <a:latin typeface="Calibri"/>
                <a:cs typeface="Calibri"/>
              </a:rPr>
              <a:t>metais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transição:</a:t>
            </a:r>
            <a:endParaRPr sz="1400" dirty="0">
              <a:latin typeface="Calibri"/>
              <a:cs typeface="Calibri"/>
            </a:endParaRPr>
          </a:p>
          <a:p>
            <a:pPr marL="1289050" lvl="2" indent="-178435">
              <a:lnSpc>
                <a:spcPct val="100000"/>
              </a:lnSpc>
              <a:buAutoNum type="alphaLcParenR"/>
              <a:tabLst>
                <a:tab pos="1289685" algn="l"/>
              </a:tabLst>
            </a:pPr>
            <a:r>
              <a:rPr sz="1400" spc="-10" dirty="0">
                <a:latin typeface="Calibri"/>
                <a:cs typeface="Calibri"/>
              </a:rPr>
              <a:t>Cloreto </a:t>
            </a:r>
            <a:r>
              <a:rPr sz="1400" spc="-5" dirty="0">
                <a:latin typeface="Calibri"/>
                <a:cs typeface="Calibri"/>
              </a:rPr>
              <a:t>cúprico (Cu+;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</a:t>
            </a:r>
            <a:r>
              <a:rPr sz="1350" baseline="24691" dirty="0">
                <a:latin typeface="Calibri"/>
                <a:cs typeface="Calibri"/>
              </a:rPr>
              <a:t>2+</a:t>
            </a:r>
            <a:r>
              <a:rPr sz="1400" dirty="0">
                <a:latin typeface="Calibri"/>
                <a:cs typeface="Calibri"/>
              </a:rPr>
              <a:t>)</a:t>
            </a:r>
          </a:p>
          <a:p>
            <a:pPr marL="1297305" lvl="2" indent="-186690">
              <a:lnSpc>
                <a:spcPct val="100000"/>
              </a:lnSpc>
              <a:buAutoNum type="alphaLcParenR"/>
              <a:tabLst>
                <a:tab pos="1297940" algn="l"/>
              </a:tabLst>
            </a:pPr>
            <a:r>
              <a:rPr sz="1400" spc="-10" dirty="0">
                <a:latin typeface="Calibri"/>
                <a:cs typeface="Calibri"/>
              </a:rPr>
              <a:t>Fluoreto férrico </a:t>
            </a:r>
            <a:r>
              <a:rPr sz="1400" dirty="0">
                <a:latin typeface="Calibri"/>
                <a:cs typeface="Calibri"/>
              </a:rPr>
              <a:t>(Fe</a:t>
            </a:r>
            <a:r>
              <a:rPr sz="1350" baseline="24691" dirty="0">
                <a:latin typeface="Calibri"/>
                <a:cs typeface="Calibri"/>
              </a:rPr>
              <a:t>2+</a:t>
            </a:r>
            <a:r>
              <a:rPr sz="1400" dirty="0">
                <a:latin typeface="Calibri"/>
                <a:cs typeface="Calibri"/>
              </a:rPr>
              <a:t>;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Fe</a:t>
            </a:r>
            <a:r>
              <a:rPr sz="1350" baseline="24691" dirty="0">
                <a:latin typeface="Calibri"/>
                <a:cs typeface="Calibri"/>
              </a:rPr>
              <a:t>3+</a:t>
            </a:r>
            <a:r>
              <a:rPr sz="1400" dirty="0">
                <a:latin typeface="Calibri"/>
                <a:cs typeface="Calibri"/>
              </a:rPr>
              <a:t>)</a:t>
            </a:r>
          </a:p>
          <a:p>
            <a:pPr marL="1278255" lvl="2" indent="-167640">
              <a:lnSpc>
                <a:spcPct val="100000"/>
              </a:lnSpc>
              <a:buAutoNum type="alphaLcParenR"/>
              <a:tabLst>
                <a:tab pos="1278890" algn="l"/>
              </a:tabLst>
            </a:pPr>
            <a:r>
              <a:rPr sz="1400" spc="-10" dirty="0">
                <a:latin typeface="Calibri"/>
                <a:cs typeface="Calibri"/>
              </a:rPr>
              <a:t>Cloreto </a:t>
            </a:r>
            <a:r>
              <a:rPr sz="1400" spc="-5" dirty="0">
                <a:latin typeface="Calibri"/>
                <a:cs typeface="Calibri"/>
              </a:rPr>
              <a:t>de zinco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(Zn</a:t>
            </a:r>
            <a:r>
              <a:rPr sz="1350" baseline="24691" dirty="0">
                <a:latin typeface="Calibri"/>
                <a:cs typeface="Calibri"/>
              </a:rPr>
              <a:t>2+</a:t>
            </a:r>
            <a:r>
              <a:rPr sz="1400" dirty="0">
                <a:latin typeface="Calibri"/>
                <a:cs typeface="Calibri"/>
              </a:rPr>
              <a:t>)</a:t>
            </a:r>
          </a:p>
          <a:p>
            <a:pPr marL="1297940" lvl="2" indent="-187325">
              <a:lnSpc>
                <a:spcPct val="100000"/>
              </a:lnSpc>
              <a:buAutoNum type="alphaLcParenR"/>
              <a:tabLst>
                <a:tab pos="1298575" algn="l"/>
              </a:tabLst>
            </a:pPr>
            <a:r>
              <a:rPr sz="1400" spc="-10" dirty="0">
                <a:latin typeface="Calibri"/>
                <a:cs typeface="Calibri"/>
              </a:rPr>
              <a:t>Brometo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ouro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(Ag</a:t>
            </a:r>
            <a:r>
              <a:rPr sz="1350" baseline="24691" dirty="0">
                <a:latin typeface="Calibri"/>
                <a:cs typeface="Calibri"/>
              </a:rPr>
              <a:t>+</a:t>
            </a:r>
            <a:r>
              <a:rPr sz="1400" dirty="0">
                <a:latin typeface="Calibri"/>
                <a:cs typeface="Calibri"/>
              </a:rPr>
              <a:t>)</a:t>
            </a:r>
          </a:p>
          <a:p>
            <a:pPr lvl="2">
              <a:lnSpc>
                <a:spcPct val="100000"/>
              </a:lnSpc>
              <a:spcBef>
                <a:spcPts val="10"/>
              </a:spcBef>
              <a:buFont typeface="Calibri"/>
              <a:buAutoNum type="alphaLcParenR"/>
            </a:pPr>
            <a:endParaRPr sz="1450" dirty="0">
              <a:latin typeface="Times New Roman"/>
              <a:cs typeface="Times New Roman"/>
            </a:endParaRPr>
          </a:p>
          <a:p>
            <a:pPr marL="551815" lvl="1" indent="-355600">
              <a:lnSpc>
                <a:spcPct val="100000"/>
              </a:lnSpc>
              <a:buAutoNum type="arabicPeriod" startAt="8"/>
              <a:tabLst>
                <a:tab pos="552450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Escreva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sz="1400" spc="-10" dirty="0">
                <a:latin typeface="Calibri"/>
                <a:cs typeface="Calibri"/>
              </a:rPr>
              <a:t>fórmulas </a:t>
            </a:r>
            <a:r>
              <a:rPr sz="1400" spc="-5" dirty="0">
                <a:latin typeface="Calibri"/>
                <a:cs typeface="Calibri"/>
              </a:rPr>
              <a:t>dos seguintes </a:t>
            </a:r>
            <a:r>
              <a:rPr sz="1400" spc="-10" dirty="0">
                <a:latin typeface="Calibri"/>
                <a:cs typeface="Calibri"/>
              </a:rPr>
              <a:t>compostos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moleculares:</a:t>
            </a:r>
            <a:endParaRPr sz="1400" dirty="0">
              <a:latin typeface="Calibri"/>
              <a:cs typeface="Calibri"/>
            </a:endParaRPr>
          </a:p>
          <a:p>
            <a:pPr marL="1289050" lvl="2" indent="-178435">
              <a:lnSpc>
                <a:spcPct val="100000"/>
              </a:lnSpc>
              <a:buAutoNum type="alphaLcParenR"/>
              <a:tabLst>
                <a:tab pos="1289685" algn="l"/>
              </a:tabLst>
            </a:pPr>
            <a:r>
              <a:rPr sz="1400" spc="-10" dirty="0">
                <a:latin typeface="Calibri"/>
                <a:cs typeface="Calibri"/>
              </a:rPr>
              <a:t>Fluoreto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hidrogénio</a:t>
            </a:r>
            <a:endParaRPr sz="1400" dirty="0">
              <a:latin typeface="Calibri"/>
              <a:cs typeface="Calibri"/>
            </a:endParaRPr>
          </a:p>
          <a:p>
            <a:pPr marL="1297305" lvl="2" indent="-186690">
              <a:lnSpc>
                <a:spcPct val="100000"/>
              </a:lnSpc>
              <a:buAutoNum type="alphaLcParenR"/>
              <a:tabLst>
                <a:tab pos="1297940" algn="l"/>
              </a:tabLst>
            </a:pPr>
            <a:r>
              <a:rPr sz="1400" spc="-10" dirty="0">
                <a:latin typeface="Calibri"/>
                <a:cs typeface="Calibri"/>
              </a:rPr>
              <a:t>Dióxido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azoto</a:t>
            </a:r>
            <a:endParaRPr sz="1400" dirty="0">
              <a:latin typeface="Calibri"/>
              <a:cs typeface="Calibri"/>
            </a:endParaRPr>
          </a:p>
          <a:p>
            <a:pPr marL="1277620" lvl="2" indent="-167005">
              <a:lnSpc>
                <a:spcPct val="100000"/>
              </a:lnSpc>
              <a:buAutoNum type="alphaLcParenR"/>
              <a:tabLst>
                <a:tab pos="1278255" algn="l"/>
              </a:tabLst>
            </a:pPr>
            <a:r>
              <a:rPr sz="1400" spc="-10" dirty="0">
                <a:latin typeface="Calibri"/>
                <a:cs typeface="Calibri"/>
              </a:rPr>
              <a:t>Difluoreto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oxigénio</a:t>
            </a:r>
            <a:endParaRPr sz="1400" dirty="0">
              <a:latin typeface="Calibri"/>
              <a:cs typeface="Calibri"/>
            </a:endParaRPr>
          </a:p>
          <a:p>
            <a:pPr marL="1297305" lvl="2" indent="-186690">
              <a:lnSpc>
                <a:spcPct val="100000"/>
              </a:lnSpc>
              <a:buAutoNum type="alphaLcParenR"/>
              <a:tabLst>
                <a:tab pos="1297940" algn="l"/>
              </a:tabLst>
            </a:pPr>
            <a:r>
              <a:rPr sz="1400" spc="-15" dirty="0">
                <a:latin typeface="Calibri"/>
                <a:cs typeface="Calibri"/>
              </a:rPr>
              <a:t>Hexafluoreto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enxofre</a:t>
            </a:r>
            <a:endParaRPr sz="1400" dirty="0">
              <a:latin typeface="Calibri"/>
              <a:cs typeface="Calibri"/>
            </a:endParaRPr>
          </a:p>
          <a:p>
            <a:pPr marL="1292225" lvl="2" indent="-181610">
              <a:lnSpc>
                <a:spcPct val="100000"/>
              </a:lnSpc>
              <a:buAutoNum type="alphaLcParenR"/>
              <a:tabLst>
                <a:tab pos="1292860" algn="l"/>
              </a:tabLst>
            </a:pPr>
            <a:r>
              <a:rPr sz="1400" spc="-10" dirty="0">
                <a:latin typeface="Calibri"/>
                <a:cs typeface="Calibri"/>
              </a:rPr>
              <a:t>Difluoreto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dioxigénio</a:t>
            </a:r>
            <a:endParaRPr sz="14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Calibri"/>
              <a:buAutoNum type="alphaLcParenR"/>
            </a:pPr>
            <a:endParaRPr sz="1450" dirty="0">
              <a:latin typeface="Times New Roman"/>
              <a:cs typeface="Times New Roman"/>
            </a:endParaRPr>
          </a:p>
          <a:p>
            <a:pPr marL="551815" lvl="1" indent="-355600">
              <a:lnSpc>
                <a:spcPct val="100000"/>
              </a:lnSpc>
              <a:buAutoNum type="arabicPeriod" startAt="8"/>
              <a:tabLst>
                <a:tab pos="552450" algn="l"/>
              </a:tabLst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Atribua </a:t>
            </a:r>
            <a:r>
              <a:rPr sz="1400" spc="-5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nomenclatura correcta </a:t>
            </a:r>
            <a:r>
              <a:rPr sz="1400" spc="-5" dirty="0">
                <a:latin typeface="Calibri"/>
                <a:cs typeface="Calibri"/>
              </a:rPr>
              <a:t>aos </a:t>
            </a:r>
            <a:r>
              <a:rPr sz="1400" spc="-10" dirty="0">
                <a:latin typeface="Calibri"/>
                <a:cs typeface="Calibri"/>
              </a:rPr>
              <a:t>compostos moleculares </a:t>
            </a:r>
            <a:r>
              <a:rPr sz="1400" spc="-5" dirty="0">
                <a:latin typeface="Calibri"/>
                <a:cs typeface="Calibri"/>
              </a:rPr>
              <a:t>cujas </a:t>
            </a:r>
            <a:r>
              <a:rPr sz="1400" spc="-10" dirty="0">
                <a:latin typeface="Calibri"/>
                <a:cs typeface="Calibri"/>
              </a:rPr>
              <a:t>fórmulas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são:</a:t>
            </a:r>
            <a:endParaRPr sz="1400" dirty="0">
              <a:latin typeface="Calibri"/>
              <a:cs typeface="Calibri"/>
            </a:endParaRPr>
          </a:p>
          <a:p>
            <a:pPr marL="1289050" lvl="2" indent="-178435">
              <a:lnSpc>
                <a:spcPct val="100000"/>
              </a:lnSpc>
              <a:buAutoNum type="alphaLcParenR"/>
              <a:tabLst>
                <a:tab pos="1289685" algn="l"/>
              </a:tabLst>
            </a:pPr>
            <a:r>
              <a:rPr sz="1400" spc="-10" dirty="0">
                <a:latin typeface="Calibri"/>
                <a:cs typeface="Calibri"/>
              </a:rPr>
              <a:t>CO</a:t>
            </a:r>
            <a:endParaRPr sz="1400" dirty="0">
              <a:latin typeface="Calibri"/>
              <a:cs typeface="Calibri"/>
            </a:endParaRPr>
          </a:p>
          <a:p>
            <a:pPr marL="1297305" lvl="2" indent="-186690">
              <a:lnSpc>
                <a:spcPct val="100000"/>
              </a:lnSpc>
              <a:buAutoNum type="alphaLcParenR"/>
              <a:tabLst>
                <a:tab pos="1297940" algn="l"/>
              </a:tabLst>
            </a:pPr>
            <a:r>
              <a:rPr sz="1400" dirty="0">
                <a:latin typeface="Calibri"/>
                <a:cs typeface="Calibri"/>
              </a:rPr>
              <a:t>PF</a:t>
            </a:r>
            <a:r>
              <a:rPr sz="1350" baseline="-21604" dirty="0">
                <a:latin typeface="Calibri"/>
                <a:cs typeface="Calibri"/>
              </a:rPr>
              <a:t>5</a:t>
            </a:r>
          </a:p>
          <a:p>
            <a:pPr marL="1278890" lvl="2" indent="-168275">
              <a:lnSpc>
                <a:spcPct val="100000"/>
              </a:lnSpc>
              <a:buAutoNum type="alphaLcParenR"/>
              <a:tabLst>
                <a:tab pos="1279525" algn="l"/>
              </a:tabLst>
            </a:pPr>
            <a:r>
              <a:rPr sz="1400" dirty="0">
                <a:latin typeface="Calibri"/>
                <a:cs typeface="Calibri"/>
              </a:rPr>
              <a:t>SF</a:t>
            </a:r>
            <a:r>
              <a:rPr sz="1350" baseline="-21604" dirty="0">
                <a:latin typeface="Calibri"/>
                <a:cs typeface="Calibri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2522</Words>
  <Application>Microsoft Office PowerPoint</Application>
  <PresentationFormat>Personalizados</PresentationFormat>
  <Paragraphs>277</Paragraphs>
  <Slides>35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0" baseType="lpstr">
      <vt:lpstr>Calibri</vt:lpstr>
      <vt:lpstr>Californian FB</vt:lpstr>
      <vt:lpstr>Tahoma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Capítulo^N2</dc:title>
  <dc:creator>User</dc:creator>
  <cp:lastModifiedBy>Henrique Pinho</cp:lastModifiedBy>
  <cp:revision>1</cp:revision>
  <dcterms:created xsi:type="dcterms:W3CDTF">2017-09-10T16:18:47Z</dcterms:created>
  <dcterms:modified xsi:type="dcterms:W3CDTF">2022-10-27T11:04:57Z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2016-11-03T00:00:00Z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2017-09-10T00:00:00Z</vt:filetime>
  </property>
</Properties>
</file>