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0693400" cy="7562850"/>
  <p:notesSz cx="10693400" cy="756285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400" y="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que Pinho" userId="0e76a110-0176-4e46-8097-f736bd0d5850" providerId="ADAL" clId="{317461E8-6E7A-487D-8DE0-D5B7DFF84281}"/>
    <pc:docChg chg="modSld">
      <pc:chgData name="Henrique Pinho" userId="0e76a110-0176-4e46-8097-f736bd0d5850" providerId="ADAL" clId="{317461E8-6E7A-487D-8DE0-D5B7DFF84281}" dt="2022-11-02T20:44:33.439" v="3" actId="20577"/>
      <pc:docMkLst>
        <pc:docMk/>
      </pc:docMkLst>
      <pc:sldChg chg="modSp mod">
        <pc:chgData name="Henrique Pinho" userId="0e76a110-0176-4e46-8097-f736bd0d5850" providerId="ADAL" clId="{317461E8-6E7A-487D-8DE0-D5B7DFF84281}" dt="2022-11-02T20:44:33.439" v="3" actId="20577"/>
        <pc:sldMkLst>
          <pc:docMk/>
          <pc:sldMk cId="0" sldId="275"/>
        </pc:sldMkLst>
        <pc:spChg chg="mod">
          <ac:chgData name="Henrique Pinho" userId="0e76a110-0176-4e46-8097-f736bd0d5850" providerId="ADAL" clId="{317461E8-6E7A-487D-8DE0-D5B7DFF84281}" dt="2022-11-02T20:44:33.439" v="3" actId="20577"/>
          <ac:spMkLst>
            <pc:docMk/>
            <pc:sldMk cId="0" sldId="275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8513" y="490728"/>
            <a:ext cx="97853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14325">
              <a:lnSpc>
                <a:spcPct val="100000"/>
              </a:lnSpc>
              <a:spcBef>
                <a:spcPts val="35"/>
              </a:spcBef>
            </a:pPr>
            <a:endParaRPr lang="pt-PT" sz="1200" b="1" spc="-15" dirty="0">
              <a:solidFill>
                <a:srgbClr val="548335"/>
              </a:solidFill>
              <a:latin typeface="Calibri"/>
              <a:cs typeface="Calibri"/>
            </a:endParaRPr>
          </a:p>
          <a:p>
            <a:pPr marL="12700" marR="314325">
              <a:lnSpc>
                <a:spcPct val="100000"/>
              </a:lnSpc>
              <a:spcBef>
                <a:spcPts val="35"/>
              </a:spcBef>
            </a:pPr>
            <a:r>
              <a:rPr sz="1200" b="1" spc="-15" dirty="0" err="1">
                <a:solidFill>
                  <a:srgbClr val="548335"/>
                </a:solidFill>
                <a:latin typeface="Calibri"/>
                <a:cs typeface="Calibri"/>
              </a:rPr>
              <a:t>F</a:t>
            </a:r>
            <a:r>
              <a:rPr sz="1200" b="1" dirty="0" err="1">
                <a:solidFill>
                  <a:srgbClr val="548335"/>
                </a:solidFill>
                <a:latin typeface="Calibri"/>
                <a:cs typeface="Calibri"/>
              </a:rPr>
              <a:t>o</a:t>
            </a:r>
            <a:r>
              <a:rPr sz="1200" b="1" spc="-15" dirty="0" err="1">
                <a:solidFill>
                  <a:srgbClr val="548335"/>
                </a:solidFill>
                <a:latin typeface="Calibri"/>
                <a:cs typeface="Calibri"/>
              </a:rPr>
              <a:t>t</a:t>
            </a:r>
            <a:r>
              <a:rPr sz="1200" b="1" dirty="0" err="1">
                <a:solidFill>
                  <a:srgbClr val="548335"/>
                </a:solidFill>
                <a:latin typeface="Calibri"/>
                <a:cs typeface="Calibri"/>
              </a:rPr>
              <a:t>o</a:t>
            </a:r>
            <a:r>
              <a:rPr sz="1200" b="1" spc="-5" dirty="0" err="1">
                <a:solidFill>
                  <a:srgbClr val="548335"/>
                </a:solidFill>
                <a:latin typeface="Calibri"/>
                <a:cs typeface="Calibri"/>
              </a:rPr>
              <a:t>g</a:t>
            </a:r>
            <a:r>
              <a:rPr sz="1200" b="1" spc="-30" dirty="0" err="1">
                <a:solidFill>
                  <a:srgbClr val="548335"/>
                </a:solidFill>
                <a:latin typeface="Calibri"/>
                <a:cs typeface="Calibri"/>
              </a:rPr>
              <a:t>r</a:t>
            </a:r>
            <a:r>
              <a:rPr sz="1200" b="1" spc="-5" dirty="0" err="1">
                <a:solidFill>
                  <a:srgbClr val="548335"/>
                </a:solidFill>
                <a:latin typeface="Calibri"/>
                <a:cs typeface="Calibri"/>
              </a:rPr>
              <a:t>a</a:t>
            </a:r>
            <a:r>
              <a:rPr sz="1200" b="1" spc="-10" dirty="0" err="1">
                <a:solidFill>
                  <a:srgbClr val="548335"/>
                </a:solidFill>
                <a:latin typeface="Calibri"/>
                <a:cs typeface="Calibri"/>
              </a:rPr>
              <a:t>f</a:t>
            </a:r>
            <a:r>
              <a:rPr sz="1200" b="1" spc="-5" dirty="0" err="1">
                <a:solidFill>
                  <a:srgbClr val="548335"/>
                </a:solidFill>
                <a:latin typeface="Calibri"/>
                <a:cs typeface="Calibri"/>
              </a:rPr>
              <a:t>i</a:t>
            </a:r>
            <a:r>
              <a:rPr sz="1200" b="1" dirty="0" err="1">
                <a:solidFill>
                  <a:srgbClr val="548335"/>
                </a:solidFill>
                <a:latin typeface="Calibri"/>
                <a:cs typeface="Calibri"/>
              </a:rPr>
              <a:t>a</a:t>
            </a:r>
            <a:r>
              <a:rPr sz="1200" b="1" dirty="0">
                <a:solidFill>
                  <a:srgbClr val="548335"/>
                </a:solidFill>
                <a:latin typeface="Calibri"/>
                <a:cs typeface="Calibri"/>
              </a:rPr>
              <a:t>  </a:t>
            </a:r>
            <a:r>
              <a:rPr sz="1200" b="1" spc="-5" dirty="0">
                <a:solidFill>
                  <a:srgbClr val="548335"/>
                </a:solidFill>
                <a:latin typeface="Calibri"/>
                <a:cs typeface="Calibri"/>
              </a:rPr>
              <a:t>IPT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679700" y="3212782"/>
            <a:ext cx="480060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PT" sz="3200" b="1" spc="-5" dirty="0">
                <a:latin typeface="Calibri"/>
                <a:cs typeface="Calibri"/>
              </a:rPr>
              <a:t>Cap. 3 - </a:t>
            </a:r>
            <a:r>
              <a:rPr sz="3200" b="1" spc="-5" dirty="0" err="1">
                <a:latin typeface="Calibri"/>
                <a:cs typeface="Calibri"/>
              </a:rPr>
              <a:t>E</a:t>
            </a:r>
            <a:r>
              <a:rPr sz="3200" b="1" spc="-40" dirty="0" err="1">
                <a:latin typeface="Calibri"/>
                <a:cs typeface="Calibri"/>
              </a:rPr>
              <a:t>s</a:t>
            </a:r>
            <a:r>
              <a:rPr sz="3200" b="1" spc="-45" dirty="0" err="1">
                <a:latin typeface="Calibri"/>
                <a:cs typeface="Calibri"/>
              </a:rPr>
              <a:t>t</a:t>
            </a:r>
            <a:r>
              <a:rPr sz="3200" b="1" spc="-10" dirty="0" err="1">
                <a:latin typeface="Calibri"/>
                <a:cs typeface="Calibri"/>
              </a:rPr>
              <a:t>e</a:t>
            </a:r>
            <a:r>
              <a:rPr sz="3200" b="1" spc="-5" dirty="0" err="1">
                <a:latin typeface="Calibri"/>
                <a:cs typeface="Calibri"/>
              </a:rPr>
              <a:t>quiom</a:t>
            </a:r>
            <a:r>
              <a:rPr sz="3200" b="1" spc="-35" dirty="0" err="1">
                <a:latin typeface="Calibri"/>
                <a:cs typeface="Calibri"/>
              </a:rPr>
              <a:t>e</a:t>
            </a:r>
            <a:r>
              <a:rPr sz="3200" b="1" dirty="0" err="1">
                <a:latin typeface="Calibri"/>
                <a:cs typeface="Calibri"/>
              </a:rPr>
              <a:t>t</a:t>
            </a:r>
            <a:r>
              <a:rPr sz="3200" b="1" spc="-5" dirty="0" err="1">
                <a:latin typeface="Calibri"/>
                <a:cs typeface="Calibri"/>
              </a:rPr>
              <a:t>ria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90292" y="2793491"/>
            <a:ext cx="6634480" cy="1121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palavra </a:t>
            </a:r>
            <a:r>
              <a:rPr sz="1800" b="1" spc="-10" dirty="0">
                <a:latin typeface="Calibri"/>
                <a:cs typeface="Calibri"/>
              </a:rPr>
              <a:t>estequiometria </a:t>
            </a:r>
            <a:r>
              <a:rPr sz="1800" spc="-5" dirty="0">
                <a:latin typeface="Calibri"/>
                <a:cs typeface="Calibri"/>
              </a:rPr>
              <a:t>deriva das </a:t>
            </a:r>
            <a:r>
              <a:rPr sz="1800" spc="-10" dirty="0">
                <a:latin typeface="Calibri"/>
                <a:cs typeface="Calibri"/>
              </a:rPr>
              <a:t>palavras </a:t>
            </a:r>
            <a:r>
              <a:rPr sz="1800" spc="-15" dirty="0">
                <a:latin typeface="Calibri"/>
                <a:cs typeface="Calibri"/>
              </a:rPr>
              <a:t>gregas </a:t>
            </a:r>
            <a:r>
              <a:rPr sz="1800" i="1" spc="-10" dirty="0">
                <a:latin typeface="Calibri"/>
                <a:cs typeface="Calibri"/>
              </a:rPr>
              <a:t>stoicheion </a:t>
            </a:r>
            <a:r>
              <a:rPr sz="1800" spc="-5" dirty="0">
                <a:latin typeface="Calibri"/>
                <a:cs typeface="Calibri"/>
              </a:rPr>
              <a:t>que  significa </a:t>
            </a:r>
            <a:r>
              <a:rPr sz="1800" spc="-15" dirty="0">
                <a:latin typeface="Calibri"/>
                <a:cs typeface="Calibri"/>
              </a:rPr>
              <a:t>“elemento”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i="1" spc="-10" dirty="0">
                <a:latin typeface="Calibri"/>
                <a:cs typeface="Calibri"/>
              </a:rPr>
              <a:t>metron </a:t>
            </a:r>
            <a:r>
              <a:rPr sz="1800" spc="-5" dirty="0">
                <a:latin typeface="Calibri"/>
                <a:cs typeface="Calibri"/>
              </a:rPr>
              <a:t>que significa </a:t>
            </a:r>
            <a:r>
              <a:rPr sz="1800" spc="-20" dirty="0">
                <a:latin typeface="Calibri"/>
                <a:cs typeface="Calibri"/>
              </a:rPr>
              <a:t>“medida”.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estequiometria  </a:t>
            </a:r>
            <a:r>
              <a:rPr sz="1800" spc="-10" dirty="0">
                <a:latin typeface="Calibri"/>
                <a:cs typeface="Calibri"/>
              </a:rPr>
              <a:t>descreve </a:t>
            </a:r>
            <a:r>
              <a:rPr sz="1800" spc="-5" dirty="0">
                <a:latin typeface="Calibri"/>
                <a:cs typeface="Calibri"/>
              </a:rPr>
              <a:t>as </a:t>
            </a:r>
            <a:r>
              <a:rPr sz="1800" spc="-10" dirty="0">
                <a:latin typeface="Calibri"/>
                <a:cs typeface="Calibri"/>
              </a:rPr>
              <a:t>relações quantitativas entre elementos </a:t>
            </a:r>
            <a:r>
              <a:rPr sz="1800" spc="-5" dirty="0">
                <a:latin typeface="Calibri"/>
                <a:cs typeface="Calibri"/>
              </a:rPr>
              <a:t>nos </a:t>
            </a:r>
            <a:r>
              <a:rPr sz="1800" spc="-10" dirty="0">
                <a:latin typeface="Calibri"/>
                <a:cs typeface="Calibri"/>
              </a:rPr>
              <a:t>compostos </a:t>
            </a:r>
            <a:r>
              <a:rPr sz="1800" dirty="0">
                <a:latin typeface="Calibri"/>
                <a:cs typeface="Calibri"/>
              </a:rPr>
              <a:t>e  </a:t>
            </a:r>
            <a:r>
              <a:rPr sz="1800" spc="-10" dirty="0">
                <a:latin typeface="Calibri"/>
                <a:cs typeface="Calibri"/>
              </a:rPr>
              <a:t>entre substâncias </a:t>
            </a:r>
            <a:r>
              <a:rPr sz="1800" spc="-5" dirty="0">
                <a:latin typeface="Calibri"/>
                <a:cs typeface="Calibri"/>
              </a:rPr>
              <a:t>quando </a:t>
            </a:r>
            <a:r>
              <a:rPr sz="1800" spc="-15" dirty="0">
                <a:latin typeface="Calibri"/>
                <a:cs typeface="Calibri"/>
              </a:rPr>
              <a:t>estas </a:t>
            </a:r>
            <a:r>
              <a:rPr sz="1800" spc="-5" dirty="0">
                <a:latin typeface="Calibri"/>
                <a:cs typeface="Calibri"/>
              </a:rPr>
              <a:t>sofrem </a:t>
            </a:r>
            <a:r>
              <a:rPr sz="1800" spc="-10" dirty="0">
                <a:latin typeface="Calibri"/>
                <a:cs typeface="Calibri"/>
              </a:rPr>
              <a:t>alterações (reacções)</a:t>
            </a:r>
            <a:r>
              <a:rPr sz="1800" spc="2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químicas.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8513" y="490728"/>
            <a:ext cx="7397115" cy="28084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6860">
              <a:lnSpc>
                <a:spcPct val="100000"/>
              </a:lnSpc>
              <a:spcBef>
                <a:spcPts val="760"/>
              </a:spcBef>
            </a:pPr>
            <a:endParaRPr lang="pt-PT" sz="1800" b="1" dirty="0">
              <a:latin typeface="Tahoma"/>
              <a:cs typeface="Tahoma"/>
            </a:endParaRPr>
          </a:p>
          <a:p>
            <a:pPr marL="276860">
              <a:lnSpc>
                <a:spcPct val="100000"/>
              </a:lnSpc>
              <a:spcBef>
                <a:spcPts val="760"/>
              </a:spcBef>
            </a:pPr>
            <a:r>
              <a:rPr sz="1800" b="1" dirty="0">
                <a:latin typeface="Tahoma"/>
                <a:cs typeface="Tahoma"/>
              </a:rPr>
              <a:t>3.1 – A massa</a:t>
            </a:r>
            <a:r>
              <a:rPr sz="1800" b="1" spc="-12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atómica</a:t>
            </a:r>
            <a:endParaRPr sz="1800" dirty="0">
              <a:latin typeface="Tahoma"/>
              <a:cs typeface="Tahoma"/>
            </a:endParaRPr>
          </a:p>
          <a:p>
            <a:pPr marL="30480" marR="410845">
              <a:lnSpc>
                <a:spcPct val="100000"/>
              </a:lnSpc>
              <a:spcBef>
                <a:spcPts val="1615"/>
              </a:spcBef>
              <a:buChar char="*"/>
              <a:tabLst>
                <a:tab pos="198755" algn="l"/>
              </a:tabLst>
            </a:pPr>
            <a:r>
              <a:rPr sz="1800" dirty="0">
                <a:latin typeface="Calibri"/>
                <a:cs typeface="Calibri"/>
              </a:rPr>
              <a:t>Uma </a:t>
            </a:r>
            <a:r>
              <a:rPr sz="1800" spc="-5" dirty="0">
                <a:latin typeface="Calibri"/>
                <a:cs typeface="Calibri"/>
              </a:rPr>
              <a:t>das primeiras observações </a:t>
            </a:r>
            <a:r>
              <a:rPr sz="1800" spc="-15" dirty="0">
                <a:latin typeface="Calibri"/>
                <a:cs typeface="Calibri"/>
              </a:rPr>
              <a:t>foi </a:t>
            </a:r>
            <a:r>
              <a:rPr sz="1800" dirty="0">
                <a:latin typeface="Calibri"/>
                <a:cs typeface="Calibri"/>
              </a:rPr>
              <a:t>a de </a:t>
            </a:r>
            <a:r>
              <a:rPr sz="1800" spc="-5" dirty="0">
                <a:latin typeface="Calibri"/>
                <a:cs typeface="Calibri"/>
              </a:rPr>
              <a:t>que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5" dirty="0">
                <a:latin typeface="Calibri"/>
                <a:cs typeface="Calibri"/>
              </a:rPr>
              <a:t>razão </a:t>
            </a:r>
            <a:r>
              <a:rPr sz="1800" spc="-5" dirty="0">
                <a:latin typeface="Calibri"/>
                <a:cs typeface="Calibri"/>
              </a:rPr>
              <a:t>das </a:t>
            </a:r>
            <a:r>
              <a:rPr sz="1800" dirty="0">
                <a:latin typeface="Calibri"/>
                <a:cs typeface="Calibri"/>
              </a:rPr>
              <a:t>massas </a:t>
            </a:r>
            <a:r>
              <a:rPr sz="1800" spc="-15" dirty="0">
                <a:latin typeface="Calibri"/>
                <a:cs typeface="Calibri"/>
              </a:rPr>
              <a:t>atómicas  </a:t>
            </a:r>
            <a:r>
              <a:rPr sz="1800" spc="-10" dirty="0">
                <a:latin typeface="Calibri"/>
                <a:cs typeface="Calibri"/>
              </a:rPr>
              <a:t>relativas </a:t>
            </a:r>
            <a:r>
              <a:rPr sz="1800" spc="-5" dirty="0">
                <a:latin typeface="Calibri"/>
                <a:cs typeface="Calibri"/>
              </a:rPr>
              <a:t>do carbono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do </a:t>
            </a:r>
            <a:r>
              <a:rPr sz="1800" spc="-10" dirty="0">
                <a:latin typeface="Calibri"/>
                <a:cs typeface="Calibri"/>
              </a:rPr>
              <a:t>hidrogénio </a:t>
            </a:r>
            <a:r>
              <a:rPr sz="1800" dirty="0">
                <a:latin typeface="Calibri"/>
                <a:cs typeface="Calibri"/>
              </a:rPr>
              <a:t>é de </a:t>
            </a:r>
            <a:r>
              <a:rPr sz="1800" spc="-10" dirty="0">
                <a:latin typeface="Calibri"/>
                <a:cs typeface="Calibri"/>
              </a:rPr>
              <a:t>aproximadamente </a:t>
            </a:r>
            <a:r>
              <a:rPr sz="1800" dirty="0">
                <a:latin typeface="Calibri"/>
                <a:cs typeface="Calibri"/>
              </a:rPr>
              <a:t>12 </a:t>
            </a:r>
            <a:r>
              <a:rPr sz="1800" spc="-10" dirty="0">
                <a:latin typeface="Calibri"/>
                <a:cs typeface="Calibri"/>
              </a:rPr>
              <a:t>para</a:t>
            </a:r>
            <a:r>
              <a:rPr sz="1800" spc="1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Calibri"/>
              <a:buChar char="*"/>
            </a:pPr>
            <a:endParaRPr sz="1850" dirty="0">
              <a:latin typeface="Times New Roman"/>
              <a:cs typeface="Times New Roman"/>
            </a:endParaRPr>
          </a:p>
          <a:p>
            <a:pPr marL="30480" marR="5080">
              <a:lnSpc>
                <a:spcPct val="100000"/>
              </a:lnSpc>
              <a:buChar char="*"/>
              <a:tabLst>
                <a:tab pos="198755" algn="l"/>
              </a:tabLst>
            </a:pPr>
            <a:r>
              <a:rPr sz="1800" spc="-5" dirty="0">
                <a:latin typeface="Calibri"/>
                <a:cs typeface="Calibri"/>
              </a:rPr>
              <a:t>Estabeleceu‐se uma escala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b="1" spc="-5" dirty="0">
                <a:latin typeface="Calibri"/>
                <a:cs typeface="Calibri"/>
              </a:rPr>
              <a:t>massas </a:t>
            </a:r>
            <a:r>
              <a:rPr sz="1800" b="1" spc="-10" dirty="0">
                <a:latin typeface="Calibri"/>
                <a:cs typeface="Calibri"/>
              </a:rPr>
              <a:t>atómicas relativas </a:t>
            </a:r>
            <a:r>
              <a:rPr sz="1800" spc="-5" dirty="0">
                <a:latin typeface="Calibri"/>
                <a:cs typeface="Calibri"/>
              </a:rPr>
              <a:t>baseada na </a:t>
            </a:r>
            <a:r>
              <a:rPr sz="1800" b="1" spc="-5" dirty="0">
                <a:latin typeface="Calibri"/>
                <a:cs typeface="Calibri"/>
              </a:rPr>
              <a:t>unidade  </a:t>
            </a:r>
            <a:r>
              <a:rPr sz="1800" b="1" dirty="0">
                <a:latin typeface="Calibri"/>
                <a:cs typeface="Calibri"/>
              </a:rPr>
              <a:t>de massa </a:t>
            </a:r>
            <a:r>
              <a:rPr sz="1800" b="1" spc="-10" dirty="0">
                <a:latin typeface="Calibri"/>
                <a:cs typeface="Calibri"/>
              </a:rPr>
              <a:t>atómica </a:t>
            </a:r>
            <a:r>
              <a:rPr sz="1800" spc="-5" dirty="0">
                <a:latin typeface="Calibri"/>
                <a:cs typeface="Calibri"/>
              </a:rPr>
              <a:t>(u.m.a.) que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5" dirty="0">
                <a:latin typeface="Calibri"/>
                <a:cs typeface="Calibri"/>
              </a:rPr>
              <a:t>definida </a:t>
            </a:r>
            <a:r>
              <a:rPr sz="1800" spc="-10" dirty="0">
                <a:latin typeface="Calibri"/>
                <a:cs typeface="Calibri"/>
              </a:rPr>
              <a:t>como </a:t>
            </a:r>
            <a:r>
              <a:rPr sz="1800" spc="-5" dirty="0">
                <a:latin typeface="Calibri"/>
                <a:cs typeface="Calibri"/>
              </a:rPr>
              <a:t>sendo </a:t>
            </a:r>
            <a:r>
              <a:rPr sz="1800" spc="-15" dirty="0">
                <a:latin typeface="Calibri"/>
                <a:cs typeface="Calibri"/>
              </a:rPr>
              <a:t>exactamente </a:t>
            </a:r>
            <a:r>
              <a:rPr sz="1800" dirty="0">
                <a:latin typeface="Calibri"/>
                <a:cs typeface="Calibri"/>
              </a:rPr>
              <a:t>1/12 </a:t>
            </a:r>
            <a:r>
              <a:rPr sz="1800" spc="-5" dirty="0">
                <a:latin typeface="Calibri"/>
                <a:cs typeface="Calibri"/>
              </a:rPr>
              <a:t>da  </a:t>
            </a:r>
            <a:r>
              <a:rPr sz="1800" dirty="0">
                <a:latin typeface="Calibri"/>
                <a:cs typeface="Calibri"/>
              </a:rPr>
              <a:t>massa de uma espécie de </a:t>
            </a:r>
            <a:r>
              <a:rPr sz="1800" spc="-10" dirty="0">
                <a:latin typeface="Calibri"/>
                <a:cs typeface="Calibri"/>
              </a:rPr>
              <a:t>átomo </a:t>
            </a:r>
            <a:r>
              <a:rPr sz="1800" spc="-5" dirty="0">
                <a:latin typeface="Calibri"/>
                <a:cs typeface="Calibri"/>
              </a:rPr>
              <a:t>particular que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5" dirty="0">
                <a:latin typeface="Calibri"/>
                <a:cs typeface="Calibri"/>
              </a:rPr>
              <a:t>o carbono </a:t>
            </a:r>
            <a:r>
              <a:rPr sz="1800" dirty="0">
                <a:latin typeface="Calibri"/>
                <a:cs typeface="Calibri"/>
              </a:rPr>
              <a:t>12 </a:t>
            </a:r>
            <a:r>
              <a:rPr sz="1800" spc="-5" dirty="0">
                <a:latin typeface="Calibri"/>
                <a:cs typeface="Calibri"/>
              </a:rPr>
              <a:t>(isótopo de  carbono mais </a:t>
            </a:r>
            <a:r>
              <a:rPr sz="1800" spc="-10" dirty="0">
                <a:latin typeface="Calibri"/>
                <a:cs typeface="Calibri"/>
              </a:rPr>
              <a:t>abundante </a:t>
            </a:r>
            <a:r>
              <a:rPr sz="1800" spc="-5" dirty="0">
                <a:latin typeface="Calibri"/>
                <a:cs typeface="Calibri"/>
              </a:rPr>
              <a:t>na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natureza).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47123" y="3691128"/>
            <a:ext cx="4687823" cy="35158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8513" y="490728"/>
            <a:ext cx="7279640" cy="3088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sz="1800" dirty="0">
              <a:latin typeface="Calibri"/>
              <a:cs typeface="Calibri"/>
            </a:endParaRPr>
          </a:p>
          <a:p>
            <a:pPr marL="198120" marR="5080">
              <a:lnSpc>
                <a:spcPct val="100000"/>
              </a:lnSpc>
              <a:spcBef>
                <a:spcPts val="100"/>
              </a:spcBef>
              <a:buChar char="*"/>
              <a:tabLst>
                <a:tab pos="366395" algn="l"/>
              </a:tabLst>
            </a:pPr>
            <a:endParaRPr lang="pt-PT" sz="1800" spc="-10" dirty="0">
              <a:latin typeface="Calibri"/>
              <a:cs typeface="Calibri"/>
            </a:endParaRPr>
          </a:p>
          <a:p>
            <a:pPr marL="198120" marR="5080">
              <a:lnSpc>
                <a:spcPct val="100000"/>
              </a:lnSpc>
              <a:spcBef>
                <a:spcPts val="100"/>
              </a:spcBef>
              <a:buChar char="*"/>
              <a:tabLst>
                <a:tab pos="366395" algn="l"/>
              </a:tabLst>
            </a:pPr>
            <a:r>
              <a:rPr sz="1800" spc="-10" dirty="0" err="1">
                <a:latin typeface="Calibri"/>
                <a:cs typeface="Calibri"/>
              </a:rPr>
              <a:t>Nesta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escala o valor da </a:t>
            </a:r>
            <a:r>
              <a:rPr sz="1800" dirty="0">
                <a:latin typeface="Calibri"/>
                <a:cs typeface="Calibri"/>
              </a:rPr>
              <a:t>massa </a:t>
            </a:r>
            <a:r>
              <a:rPr sz="1800" spc="-15" dirty="0">
                <a:latin typeface="Calibri"/>
                <a:cs typeface="Calibri"/>
              </a:rPr>
              <a:t>atómica </a:t>
            </a:r>
            <a:r>
              <a:rPr sz="1800" spc="-5" dirty="0">
                <a:latin typeface="Calibri"/>
                <a:cs typeface="Calibri"/>
              </a:rPr>
              <a:t>do </a:t>
            </a:r>
            <a:r>
              <a:rPr sz="1800" spc="-10" dirty="0">
                <a:latin typeface="Calibri"/>
                <a:cs typeface="Calibri"/>
              </a:rPr>
              <a:t>hidrogénio </a:t>
            </a:r>
            <a:r>
              <a:rPr sz="1800" spc="-5" dirty="0">
                <a:latin typeface="Calibri"/>
                <a:cs typeface="Calibri"/>
              </a:rPr>
              <a:t>(H) </a:t>
            </a:r>
            <a:r>
              <a:rPr sz="1800" dirty="0">
                <a:latin typeface="Calibri"/>
                <a:cs typeface="Calibri"/>
              </a:rPr>
              <a:t>é 1,00794 </a:t>
            </a:r>
            <a:r>
              <a:rPr sz="1800" spc="-5" dirty="0">
                <a:latin typeface="Calibri"/>
                <a:cs typeface="Calibri"/>
              </a:rPr>
              <a:t>u.m.a., 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do sódio </a:t>
            </a:r>
            <a:r>
              <a:rPr sz="1800" dirty="0">
                <a:latin typeface="Calibri"/>
                <a:cs typeface="Calibri"/>
              </a:rPr>
              <a:t>(Na) é 22,989768 </a:t>
            </a:r>
            <a:r>
              <a:rPr sz="1800" spc="-5" dirty="0">
                <a:latin typeface="Calibri"/>
                <a:cs typeface="Calibri"/>
              </a:rPr>
              <a:t>u.m.a. </a:t>
            </a:r>
            <a:r>
              <a:rPr sz="1800" dirty="0">
                <a:latin typeface="Calibri"/>
                <a:cs typeface="Calibri"/>
              </a:rPr>
              <a:t>e a </a:t>
            </a:r>
            <a:r>
              <a:rPr sz="1800" spc="-5" dirty="0">
                <a:latin typeface="Calibri"/>
                <a:cs typeface="Calibri"/>
              </a:rPr>
              <a:t>do magnésio </a:t>
            </a:r>
            <a:r>
              <a:rPr sz="1800" dirty="0">
                <a:latin typeface="Calibri"/>
                <a:cs typeface="Calibri"/>
              </a:rPr>
              <a:t>(Mg) é 24,3050</a:t>
            </a:r>
            <a:r>
              <a:rPr sz="1800" spc="114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u.m.a.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Calibri"/>
              <a:buChar char="*"/>
            </a:pPr>
            <a:endParaRPr sz="1850" dirty="0">
              <a:latin typeface="Times New Roman"/>
              <a:cs typeface="Times New Roman"/>
            </a:endParaRPr>
          </a:p>
          <a:p>
            <a:pPr marL="198120" marR="29209">
              <a:lnSpc>
                <a:spcPct val="100000"/>
              </a:lnSpc>
              <a:buChar char="*"/>
              <a:tabLst>
                <a:tab pos="366395" algn="l"/>
              </a:tabLst>
            </a:pPr>
            <a:r>
              <a:rPr sz="1800" spc="-10" dirty="0">
                <a:latin typeface="Calibri"/>
                <a:cs typeface="Calibri"/>
              </a:rPr>
              <a:t>Podemos dizer </a:t>
            </a:r>
            <a:r>
              <a:rPr sz="1800" spc="-5" dirty="0">
                <a:latin typeface="Calibri"/>
                <a:cs typeface="Calibri"/>
              </a:rPr>
              <a:t>que os </a:t>
            </a:r>
            <a:r>
              <a:rPr sz="1800" spc="-10" dirty="0">
                <a:latin typeface="Calibri"/>
                <a:cs typeface="Calibri"/>
              </a:rPr>
              <a:t>átomos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sódio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os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magnésio são  </a:t>
            </a:r>
            <a:r>
              <a:rPr sz="1800" spc="-10" dirty="0">
                <a:latin typeface="Calibri"/>
                <a:cs typeface="Calibri"/>
              </a:rPr>
              <a:t>respectivamente cerca </a:t>
            </a:r>
            <a:r>
              <a:rPr sz="1800" dirty="0">
                <a:latin typeface="Calibri"/>
                <a:cs typeface="Calibri"/>
              </a:rPr>
              <a:t>de 23 e 24 </a:t>
            </a:r>
            <a:r>
              <a:rPr sz="1800" spc="-20" dirty="0">
                <a:latin typeface="Calibri"/>
                <a:cs typeface="Calibri"/>
              </a:rPr>
              <a:t>vezes </a:t>
            </a:r>
            <a:r>
              <a:rPr sz="1800" spc="-5" dirty="0">
                <a:latin typeface="Calibri"/>
                <a:cs typeface="Calibri"/>
              </a:rPr>
              <a:t>mais pesados que os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2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hidrogénio.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98120" marR="1016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O valor da </a:t>
            </a:r>
            <a:r>
              <a:rPr sz="1800" dirty="0">
                <a:latin typeface="Calibri"/>
                <a:cs typeface="Calibri"/>
              </a:rPr>
              <a:t>massa </a:t>
            </a:r>
            <a:r>
              <a:rPr sz="1800" spc="-15" dirty="0">
                <a:latin typeface="Calibri"/>
                <a:cs typeface="Calibri"/>
              </a:rPr>
              <a:t>atómica </a:t>
            </a:r>
            <a:r>
              <a:rPr sz="1800" spc="-5" dirty="0">
                <a:latin typeface="Calibri"/>
                <a:cs typeface="Calibri"/>
              </a:rPr>
              <a:t>do carbono (C) na realidade </a:t>
            </a:r>
            <a:r>
              <a:rPr sz="1800" dirty="0">
                <a:latin typeface="Calibri"/>
                <a:cs typeface="Calibri"/>
              </a:rPr>
              <a:t>é 12,011 u.m.a.  </a:t>
            </a:r>
            <a:r>
              <a:rPr sz="1800" spc="-15" dirty="0">
                <a:latin typeface="Calibri"/>
                <a:cs typeface="Calibri"/>
              </a:rPr>
              <a:t>Porque </a:t>
            </a:r>
            <a:r>
              <a:rPr sz="1800" dirty="0">
                <a:latin typeface="Calibri"/>
                <a:cs typeface="Calibri"/>
              </a:rPr>
              <a:t>se </a:t>
            </a:r>
            <a:r>
              <a:rPr sz="1800" spc="-20" dirty="0">
                <a:latin typeface="Calibri"/>
                <a:cs typeface="Calibri"/>
              </a:rPr>
              <a:t>trata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um </a:t>
            </a:r>
            <a:r>
              <a:rPr sz="1800" spc="-10" dirty="0">
                <a:latin typeface="Calibri"/>
                <a:cs typeface="Calibri"/>
              </a:rPr>
              <a:t>valore </a:t>
            </a:r>
            <a:r>
              <a:rPr sz="1800" spc="-5" dirty="0">
                <a:latin typeface="Calibri"/>
                <a:cs typeface="Calibri"/>
              </a:rPr>
              <a:t>média </a:t>
            </a:r>
            <a:r>
              <a:rPr sz="1800" spc="-10" dirty="0">
                <a:latin typeface="Calibri"/>
                <a:cs typeface="Calibri"/>
              </a:rPr>
              <a:t>entre </a:t>
            </a:r>
            <a:r>
              <a:rPr sz="1800" spc="-5" dirty="0">
                <a:latin typeface="Calibri"/>
                <a:cs typeface="Calibri"/>
              </a:rPr>
              <a:t>os </a:t>
            </a:r>
            <a:r>
              <a:rPr sz="1800" spc="-15" dirty="0">
                <a:latin typeface="Calibri"/>
                <a:cs typeface="Calibri"/>
              </a:rPr>
              <a:t>diferentes </a:t>
            </a:r>
            <a:r>
              <a:rPr sz="1800" spc="-5" dirty="0">
                <a:latin typeface="Calibri"/>
                <a:cs typeface="Calibri"/>
              </a:rPr>
              <a:t>isótopos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carbono  </a:t>
            </a:r>
            <a:r>
              <a:rPr sz="1800" dirty="0">
                <a:latin typeface="Calibri"/>
                <a:cs typeface="Calibri"/>
              </a:rPr>
              <a:t>e </a:t>
            </a:r>
            <a:r>
              <a:rPr sz="1800" spc="-5" dirty="0">
                <a:latin typeface="Calibri"/>
                <a:cs typeface="Calibri"/>
              </a:rPr>
              <a:t>suas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abundâncias.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11715" y="3702558"/>
            <a:ext cx="4391405" cy="32941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20125" y="1114044"/>
            <a:ext cx="6934200" cy="58422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8513" y="490728"/>
            <a:ext cx="1861820" cy="10361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sz="1800" dirty="0">
              <a:latin typeface="Calibri"/>
              <a:cs typeface="Calibri"/>
            </a:endParaRPr>
          </a:p>
          <a:p>
            <a:pPr marL="415925">
              <a:lnSpc>
                <a:spcPct val="100000"/>
              </a:lnSpc>
              <a:spcBef>
                <a:spcPts val="760"/>
              </a:spcBef>
            </a:pPr>
            <a:endParaRPr lang="pt-PT" sz="1800" b="1" dirty="0">
              <a:latin typeface="Tahoma"/>
              <a:cs typeface="Tahoma"/>
            </a:endParaRPr>
          </a:p>
          <a:p>
            <a:pPr marL="415925">
              <a:lnSpc>
                <a:spcPct val="100000"/>
              </a:lnSpc>
              <a:spcBef>
                <a:spcPts val="760"/>
              </a:spcBef>
            </a:pPr>
            <a:r>
              <a:rPr sz="1800" b="1" dirty="0">
                <a:latin typeface="Tahoma"/>
                <a:cs typeface="Tahoma"/>
              </a:rPr>
              <a:t>3.2 – A</a:t>
            </a:r>
            <a:r>
              <a:rPr sz="1800" b="1" spc="-10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mole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689489" y="4268723"/>
            <a:ext cx="3509771" cy="19743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50225" y="1690890"/>
            <a:ext cx="7453630" cy="1591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8895" marR="5080">
              <a:lnSpc>
                <a:spcPct val="100000"/>
              </a:lnSpc>
              <a:buChar char="*"/>
              <a:tabLst>
                <a:tab pos="216535" algn="l"/>
              </a:tabLst>
            </a:pP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mole </a:t>
            </a:r>
            <a:r>
              <a:rPr sz="1800" dirty="0">
                <a:latin typeface="Calibri"/>
                <a:cs typeface="Calibri"/>
              </a:rPr>
              <a:t>é a </a:t>
            </a:r>
            <a:r>
              <a:rPr sz="1800" spc="-10" dirty="0">
                <a:latin typeface="Calibri"/>
                <a:cs typeface="Calibri"/>
              </a:rPr>
              <a:t>ponte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ligação </a:t>
            </a:r>
            <a:r>
              <a:rPr sz="1800" spc="-15" dirty="0">
                <a:latin typeface="Calibri"/>
                <a:cs typeface="Calibri"/>
              </a:rPr>
              <a:t>entre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escala </a:t>
            </a:r>
            <a:r>
              <a:rPr sz="1800" spc="-10" dirty="0">
                <a:latin typeface="Calibri"/>
                <a:cs typeface="Calibri"/>
              </a:rPr>
              <a:t>atómica </a:t>
            </a:r>
            <a:r>
              <a:rPr sz="1800" dirty="0">
                <a:latin typeface="Calibri"/>
                <a:cs typeface="Calibri"/>
              </a:rPr>
              <a:t>e a </a:t>
            </a:r>
            <a:r>
              <a:rPr sz="1800" spc="-5" dirty="0">
                <a:latin typeface="Calibri"/>
                <a:cs typeface="Calibri"/>
              </a:rPr>
              <a:t>escala humana.  </a:t>
            </a:r>
            <a:r>
              <a:rPr sz="1800" spc="-10" dirty="0">
                <a:latin typeface="Calibri"/>
                <a:cs typeface="Calibri"/>
              </a:rPr>
              <a:t>Converte </a:t>
            </a:r>
            <a:r>
              <a:rPr sz="1800" u="heavy" spc="-10" dirty="0">
                <a:latin typeface="Calibri"/>
                <a:cs typeface="Calibri"/>
              </a:rPr>
              <a:t>átomos </a:t>
            </a:r>
            <a:r>
              <a:rPr sz="1800" spc="-5" dirty="0">
                <a:latin typeface="Calibri"/>
                <a:cs typeface="Calibri"/>
              </a:rPr>
              <a:t>em quantidades que sejam </a:t>
            </a:r>
            <a:r>
              <a:rPr sz="1800" spc="-10" dirty="0">
                <a:latin typeface="Calibri"/>
                <a:cs typeface="Calibri"/>
              </a:rPr>
              <a:t>mensuráveis </a:t>
            </a:r>
            <a:r>
              <a:rPr sz="1800" spc="-5" dirty="0">
                <a:latin typeface="Calibri"/>
                <a:cs typeface="Calibri"/>
              </a:rPr>
              <a:t>pelo </a:t>
            </a:r>
            <a:r>
              <a:rPr sz="1800" dirty="0">
                <a:latin typeface="Calibri"/>
                <a:cs typeface="Calibri"/>
              </a:rPr>
              <a:t>homem: </a:t>
            </a:r>
            <a:r>
              <a:rPr sz="1800" u="heavy" spc="-10" dirty="0">
                <a:latin typeface="Calibri"/>
                <a:cs typeface="Calibri"/>
              </a:rPr>
              <a:t>gramas  </a:t>
            </a:r>
            <a:r>
              <a:rPr sz="1800" u="heavy" dirty="0">
                <a:latin typeface="Calibri"/>
                <a:cs typeface="Calibri"/>
              </a:rPr>
              <a:t>de</a:t>
            </a:r>
            <a:r>
              <a:rPr sz="1800" u="heavy" spc="-95" dirty="0">
                <a:latin typeface="Calibri"/>
                <a:cs typeface="Calibri"/>
              </a:rPr>
              <a:t> </a:t>
            </a:r>
            <a:r>
              <a:rPr sz="1800" u="heavy" spc="-5" dirty="0">
                <a:latin typeface="Calibri"/>
                <a:cs typeface="Calibri"/>
              </a:rPr>
              <a:t>material</a:t>
            </a:r>
            <a:r>
              <a:rPr sz="1800" spc="-5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198120" indent="-167640">
              <a:lnSpc>
                <a:spcPct val="100000"/>
              </a:lnSpc>
              <a:spcBef>
                <a:spcPts val="790"/>
              </a:spcBef>
              <a:buChar char="*"/>
              <a:tabLst>
                <a:tab pos="198755" algn="l"/>
              </a:tabLst>
            </a:pP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mole </a:t>
            </a:r>
            <a:r>
              <a:rPr sz="1800" spc="-10" dirty="0">
                <a:latin typeface="Calibri"/>
                <a:cs typeface="Calibri"/>
              </a:rPr>
              <a:t>abrevia‐se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mol</a:t>
            </a:r>
            <a:r>
              <a:rPr sz="1800" spc="-5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179705" indent="-167005">
              <a:lnSpc>
                <a:spcPct val="100000"/>
              </a:lnSpc>
              <a:spcBef>
                <a:spcPts val="740"/>
              </a:spcBef>
              <a:buChar char="*"/>
              <a:tabLst>
                <a:tab pos="180340" algn="l"/>
              </a:tabLst>
            </a:pP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mole define‐se </a:t>
            </a:r>
            <a:r>
              <a:rPr sz="1800" spc="-10" dirty="0">
                <a:latin typeface="Calibri"/>
                <a:cs typeface="Calibri"/>
              </a:rPr>
              <a:t>como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número </a:t>
            </a:r>
            <a:r>
              <a:rPr sz="1800" spc="-15" dirty="0">
                <a:latin typeface="Calibri"/>
                <a:cs typeface="Calibri"/>
              </a:rPr>
              <a:t>exacto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átomos </a:t>
            </a:r>
            <a:r>
              <a:rPr sz="1800" spc="-5" dirty="0">
                <a:latin typeface="Calibri"/>
                <a:cs typeface="Calibri"/>
              </a:rPr>
              <a:t>do isótopo carbono</a:t>
            </a:r>
            <a:r>
              <a:rPr sz="1800" spc="1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83499" y="3308603"/>
            <a:ext cx="515620" cy="276225"/>
          </a:xfrm>
          <a:custGeom>
            <a:avLst/>
            <a:gdLst/>
            <a:ahLst/>
            <a:cxnLst/>
            <a:rect l="l" t="t" r="r" b="b"/>
            <a:pathLst>
              <a:path w="515619" h="276225">
                <a:moveTo>
                  <a:pt x="515112" y="137922"/>
                </a:moveTo>
                <a:lnTo>
                  <a:pt x="510444" y="89154"/>
                </a:lnTo>
                <a:lnTo>
                  <a:pt x="496062" y="47243"/>
                </a:lnTo>
                <a:lnTo>
                  <a:pt x="473392" y="16478"/>
                </a:lnTo>
                <a:lnTo>
                  <a:pt x="442722" y="0"/>
                </a:lnTo>
                <a:lnTo>
                  <a:pt x="439673" y="9144"/>
                </a:lnTo>
                <a:lnTo>
                  <a:pt x="452532" y="15728"/>
                </a:lnTo>
                <a:lnTo>
                  <a:pt x="463677" y="25241"/>
                </a:lnTo>
                <a:lnTo>
                  <a:pt x="486822" y="71485"/>
                </a:lnTo>
                <a:lnTo>
                  <a:pt x="493680" y="113776"/>
                </a:lnTo>
                <a:lnTo>
                  <a:pt x="494538" y="137922"/>
                </a:lnTo>
                <a:lnTo>
                  <a:pt x="494538" y="231191"/>
                </a:lnTo>
                <a:lnTo>
                  <a:pt x="496062" y="228600"/>
                </a:lnTo>
                <a:lnTo>
                  <a:pt x="504503" y="208752"/>
                </a:lnTo>
                <a:lnTo>
                  <a:pt x="510444" y="186975"/>
                </a:lnTo>
                <a:lnTo>
                  <a:pt x="513957" y="163341"/>
                </a:lnTo>
                <a:lnTo>
                  <a:pt x="515112" y="137922"/>
                </a:lnTo>
                <a:close/>
              </a:path>
              <a:path w="515619" h="276225">
                <a:moveTo>
                  <a:pt x="494538" y="231191"/>
                </a:moveTo>
                <a:lnTo>
                  <a:pt x="494538" y="137922"/>
                </a:lnTo>
                <a:lnTo>
                  <a:pt x="493680" y="162067"/>
                </a:lnTo>
                <a:lnTo>
                  <a:pt x="491109" y="184213"/>
                </a:lnTo>
                <a:lnTo>
                  <a:pt x="480822" y="222504"/>
                </a:lnTo>
                <a:lnTo>
                  <a:pt x="452532" y="260115"/>
                </a:lnTo>
                <a:lnTo>
                  <a:pt x="439673" y="266700"/>
                </a:lnTo>
                <a:lnTo>
                  <a:pt x="442722" y="275844"/>
                </a:lnTo>
                <a:lnTo>
                  <a:pt x="458985" y="269533"/>
                </a:lnTo>
                <a:lnTo>
                  <a:pt x="473392" y="259651"/>
                </a:lnTo>
                <a:lnTo>
                  <a:pt x="485798" y="246054"/>
                </a:lnTo>
                <a:lnTo>
                  <a:pt x="494538" y="231191"/>
                </a:lnTo>
                <a:close/>
              </a:path>
              <a:path w="515619" h="276225">
                <a:moveTo>
                  <a:pt x="75437" y="9144"/>
                </a:moveTo>
                <a:lnTo>
                  <a:pt x="72389" y="0"/>
                </a:lnTo>
                <a:lnTo>
                  <a:pt x="56126" y="6417"/>
                </a:lnTo>
                <a:lnTo>
                  <a:pt x="41719" y="16478"/>
                </a:lnTo>
                <a:lnTo>
                  <a:pt x="19050" y="47244"/>
                </a:lnTo>
                <a:lnTo>
                  <a:pt x="4667" y="89154"/>
                </a:lnTo>
                <a:lnTo>
                  <a:pt x="0" y="137922"/>
                </a:lnTo>
                <a:lnTo>
                  <a:pt x="1154" y="163341"/>
                </a:lnTo>
                <a:lnTo>
                  <a:pt x="4667" y="186975"/>
                </a:lnTo>
                <a:lnTo>
                  <a:pt x="10608" y="208752"/>
                </a:lnTo>
                <a:lnTo>
                  <a:pt x="19050" y="228600"/>
                </a:lnTo>
                <a:lnTo>
                  <a:pt x="20573" y="231191"/>
                </a:lnTo>
                <a:lnTo>
                  <a:pt x="20573" y="137922"/>
                </a:lnTo>
                <a:lnTo>
                  <a:pt x="21431" y="113776"/>
                </a:lnTo>
                <a:lnTo>
                  <a:pt x="28289" y="71485"/>
                </a:lnTo>
                <a:lnTo>
                  <a:pt x="51435" y="25241"/>
                </a:lnTo>
                <a:lnTo>
                  <a:pt x="62579" y="15728"/>
                </a:lnTo>
                <a:lnTo>
                  <a:pt x="75437" y="9144"/>
                </a:lnTo>
                <a:close/>
              </a:path>
              <a:path w="515619" h="276225">
                <a:moveTo>
                  <a:pt x="75437" y="266700"/>
                </a:moveTo>
                <a:lnTo>
                  <a:pt x="42005" y="238089"/>
                </a:lnTo>
                <a:lnTo>
                  <a:pt x="24003" y="184213"/>
                </a:lnTo>
                <a:lnTo>
                  <a:pt x="20573" y="137922"/>
                </a:lnTo>
                <a:lnTo>
                  <a:pt x="20573" y="231191"/>
                </a:lnTo>
                <a:lnTo>
                  <a:pt x="29313" y="246054"/>
                </a:lnTo>
                <a:lnTo>
                  <a:pt x="41719" y="259651"/>
                </a:lnTo>
                <a:lnTo>
                  <a:pt x="56126" y="269533"/>
                </a:lnTo>
                <a:lnTo>
                  <a:pt x="72389" y="275844"/>
                </a:lnTo>
                <a:lnTo>
                  <a:pt x="75437" y="266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62239" y="3182873"/>
            <a:ext cx="355600" cy="384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spc="40" dirty="0">
                <a:latin typeface="Cambria"/>
                <a:cs typeface="Cambria"/>
              </a:rPr>
              <a:t>12</a:t>
            </a:r>
            <a:r>
              <a:rPr sz="2700" spc="89" baseline="-24691" dirty="0">
                <a:latin typeface="Cambria"/>
                <a:cs typeface="Cambria"/>
              </a:rPr>
              <a:t>C</a:t>
            </a:r>
            <a:endParaRPr sz="2700" baseline="-24691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57526" y="3282696"/>
            <a:ext cx="361378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existente </a:t>
            </a:r>
            <a:r>
              <a:rPr sz="1800" spc="-5" dirty="0">
                <a:latin typeface="Calibri"/>
                <a:cs typeface="Calibri"/>
              </a:rPr>
              <a:t>em 12 </a:t>
            </a:r>
            <a:r>
              <a:rPr sz="1800" spc="-10" dirty="0">
                <a:latin typeface="Calibri"/>
                <a:cs typeface="Calibri"/>
              </a:rPr>
              <a:t>gramas </a:t>
            </a:r>
            <a:r>
              <a:rPr sz="1800" spc="-5" dirty="0">
                <a:latin typeface="Calibri"/>
                <a:cs typeface="Calibri"/>
              </a:rPr>
              <a:t>desse </a:t>
            </a:r>
            <a:r>
              <a:rPr sz="1800" spc="-10" dirty="0">
                <a:latin typeface="Calibri"/>
                <a:cs typeface="Calibri"/>
              </a:rPr>
              <a:t>isótopo.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50213" y="3591323"/>
            <a:ext cx="7484745" cy="579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635">
              <a:lnSpc>
                <a:spcPct val="101099"/>
              </a:lnSpc>
            </a:pPr>
            <a:r>
              <a:rPr sz="1800" dirty="0">
                <a:latin typeface="Calibri"/>
                <a:cs typeface="Calibri"/>
              </a:rPr>
              <a:t>* </a:t>
            </a:r>
            <a:r>
              <a:rPr sz="1800" spc="-5" dirty="0">
                <a:latin typeface="Calibri"/>
                <a:cs typeface="Calibri"/>
              </a:rPr>
              <a:t>O número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átomos </a:t>
            </a:r>
            <a:r>
              <a:rPr sz="1800" spc="-15" dirty="0">
                <a:latin typeface="Calibri"/>
                <a:cs typeface="Calibri"/>
              </a:rPr>
              <a:t>existentes </a:t>
            </a:r>
            <a:r>
              <a:rPr sz="1800" spc="-5" dirty="0">
                <a:latin typeface="Calibri"/>
                <a:cs typeface="Calibri"/>
              </a:rPr>
              <a:t>em </a:t>
            </a:r>
            <a:r>
              <a:rPr sz="1800" dirty="0">
                <a:latin typeface="Calibri"/>
                <a:cs typeface="Calibri"/>
              </a:rPr>
              <a:t>12 </a:t>
            </a:r>
            <a:r>
              <a:rPr sz="1800" spc="-10" dirty="0">
                <a:latin typeface="Calibri"/>
                <a:cs typeface="Calibri"/>
              </a:rPr>
              <a:t>gramas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950" spc="67" baseline="34188" dirty="0">
                <a:latin typeface="Cambria"/>
                <a:cs typeface="Cambria"/>
              </a:rPr>
              <a:t>12</a:t>
            </a:r>
            <a:r>
              <a:rPr sz="1800" spc="45" dirty="0">
                <a:latin typeface="Cambria"/>
                <a:cs typeface="Cambria"/>
              </a:rPr>
              <a:t>C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20" dirty="0">
                <a:latin typeface="Cambria"/>
                <a:cs typeface="Cambria"/>
              </a:rPr>
              <a:t>6,022X10</a:t>
            </a:r>
            <a:r>
              <a:rPr sz="1950" spc="30" baseline="27777" dirty="0">
                <a:latin typeface="Cambria"/>
                <a:cs typeface="Cambria"/>
              </a:rPr>
              <a:t>23 </a:t>
            </a:r>
            <a:r>
              <a:rPr sz="1800" dirty="0">
                <a:latin typeface="Calibri"/>
                <a:cs typeface="Calibri"/>
              </a:rPr>
              <a:t>e chama‐  </a:t>
            </a:r>
            <a:r>
              <a:rPr sz="1800" spc="-5" dirty="0">
                <a:latin typeface="Calibri"/>
                <a:cs typeface="Calibri"/>
              </a:rPr>
              <a:t>se </a:t>
            </a:r>
            <a:r>
              <a:rPr sz="1800" b="1" spc="-10" dirty="0">
                <a:latin typeface="Calibri"/>
                <a:cs typeface="Calibri"/>
              </a:rPr>
              <a:t>Número </a:t>
            </a:r>
            <a:r>
              <a:rPr sz="1800" b="1" spc="-5" dirty="0">
                <a:latin typeface="Calibri"/>
                <a:cs typeface="Calibri"/>
              </a:rPr>
              <a:t>de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Avogadro</a:t>
            </a:r>
            <a:r>
              <a:rPr sz="1800" spc="-2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86827" y="6323838"/>
            <a:ext cx="7950834" cy="572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* A </a:t>
            </a:r>
            <a:r>
              <a:rPr sz="1800" spc="-5" dirty="0">
                <a:latin typeface="Calibri"/>
                <a:cs typeface="Calibri"/>
              </a:rPr>
              <a:t>mole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5" dirty="0">
                <a:latin typeface="Calibri"/>
                <a:cs typeface="Calibri"/>
              </a:rPr>
              <a:t>uma unidade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5" dirty="0">
                <a:latin typeface="Calibri"/>
                <a:cs typeface="Calibri"/>
              </a:rPr>
              <a:t>contagem: tal </a:t>
            </a:r>
            <a:r>
              <a:rPr sz="1800" spc="-10" dirty="0">
                <a:latin typeface="Calibri"/>
                <a:cs typeface="Calibri"/>
              </a:rPr>
              <a:t>como </a:t>
            </a:r>
            <a:r>
              <a:rPr sz="1800" spc="-5" dirty="0">
                <a:latin typeface="Calibri"/>
                <a:cs typeface="Calibri"/>
              </a:rPr>
              <a:t>uma dúzia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ovos </a:t>
            </a:r>
            <a:r>
              <a:rPr sz="1800" spc="-5" dirty="0">
                <a:latin typeface="Calibri"/>
                <a:cs typeface="Calibri"/>
              </a:rPr>
              <a:t>são </a:t>
            </a:r>
            <a:r>
              <a:rPr sz="1800" dirty="0">
                <a:latin typeface="Calibri"/>
                <a:cs typeface="Calibri"/>
              </a:rPr>
              <a:t>12, </a:t>
            </a:r>
            <a:r>
              <a:rPr sz="1800" spc="-5" dirty="0">
                <a:latin typeface="Calibri"/>
                <a:cs typeface="Calibri"/>
              </a:rPr>
              <a:t>uma mole 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ovos </a:t>
            </a:r>
            <a:r>
              <a:rPr sz="1800" spc="-5" dirty="0">
                <a:latin typeface="Calibri"/>
                <a:cs typeface="Calibri"/>
              </a:rPr>
              <a:t>são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6,022X10</a:t>
            </a:r>
            <a:r>
              <a:rPr sz="1800" spc="-7" baseline="25462" dirty="0">
                <a:latin typeface="Calibri"/>
                <a:cs typeface="Calibri"/>
              </a:rPr>
              <a:t>23</a:t>
            </a:r>
            <a:r>
              <a:rPr sz="1800" spc="-5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725" y="490728"/>
            <a:ext cx="7661275" cy="3454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8955">
              <a:lnSpc>
                <a:spcPct val="100000"/>
              </a:lnSpc>
              <a:spcBef>
                <a:spcPts val="760"/>
              </a:spcBef>
            </a:pPr>
            <a:endParaRPr lang="pt-PT" sz="1800" b="1" dirty="0">
              <a:latin typeface="Tahoma"/>
              <a:cs typeface="Tahoma"/>
            </a:endParaRPr>
          </a:p>
          <a:p>
            <a:pPr marL="528955">
              <a:lnSpc>
                <a:spcPct val="100000"/>
              </a:lnSpc>
              <a:spcBef>
                <a:spcPts val="760"/>
              </a:spcBef>
            </a:pPr>
            <a:r>
              <a:rPr sz="1800" b="1" dirty="0">
                <a:latin typeface="Tahoma"/>
                <a:cs typeface="Tahoma"/>
              </a:rPr>
              <a:t>3.3 – A massa </a:t>
            </a:r>
            <a:r>
              <a:rPr sz="1800" b="1" spc="-5" dirty="0">
                <a:latin typeface="Tahoma"/>
                <a:cs typeface="Tahoma"/>
              </a:rPr>
              <a:t>molar ou </a:t>
            </a:r>
            <a:r>
              <a:rPr sz="1800" b="1" dirty="0">
                <a:latin typeface="Tahoma"/>
                <a:cs typeface="Tahoma"/>
              </a:rPr>
              <a:t>peso</a:t>
            </a:r>
            <a:r>
              <a:rPr sz="1800" b="1" spc="-5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molecular</a:t>
            </a:r>
            <a:endParaRPr sz="1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158750">
              <a:lnSpc>
                <a:spcPct val="100000"/>
              </a:lnSpc>
              <a:buChar char="*"/>
              <a:tabLst>
                <a:tab pos="180340" algn="l"/>
              </a:tabLst>
            </a:pPr>
            <a:r>
              <a:rPr sz="1800" dirty="0">
                <a:latin typeface="Calibri"/>
                <a:cs typeface="Calibri"/>
              </a:rPr>
              <a:t>A </a:t>
            </a:r>
            <a:r>
              <a:rPr sz="1800" b="1" dirty="0">
                <a:latin typeface="Calibri"/>
                <a:cs typeface="Calibri"/>
              </a:rPr>
              <a:t>massa </a:t>
            </a:r>
            <a:r>
              <a:rPr sz="1800" b="1" spc="-5" dirty="0">
                <a:latin typeface="Calibri"/>
                <a:cs typeface="Calibri"/>
              </a:rPr>
              <a:t>molar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um </a:t>
            </a:r>
            <a:r>
              <a:rPr sz="1800" spc="-10" dirty="0">
                <a:latin typeface="Calibri"/>
                <a:cs typeface="Calibri"/>
              </a:rPr>
              <a:t>elemento </a:t>
            </a:r>
            <a:r>
              <a:rPr sz="1800" dirty="0">
                <a:latin typeface="Calibri"/>
                <a:cs typeface="Calibri"/>
              </a:rPr>
              <a:t>é a </a:t>
            </a:r>
            <a:r>
              <a:rPr sz="1800" u="heavy" dirty="0">
                <a:latin typeface="Calibri"/>
                <a:cs typeface="Calibri"/>
              </a:rPr>
              <a:t>massa em </a:t>
            </a:r>
            <a:r>
              <a:rPr sz="1800" u="heavy" spc="-10" dirty="0">
                <a:latin typeface="Calibri"/>
                <a:cs typeface="Calibri"/>
              </a:rPr>
              <a:t>gramas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uma mole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átomos  </a:t>
            </a:r>
            <a:r>
              <a:rPr sz="1800" dirty="0">
                <a:latin typeface="Calibri"/>
                <a:cs typeface="Calibri"/>
              </a:rPr>
              <a:t>desse </a:t>
            </a:r>
            <a:r>
              <a:rPr sz="1800" spc="-10" dirty="0">
                <a:latin typeface="Calibri"/>
                <a:cs typeface="Calibri"/>
              </a:rPr>
              <a:t>elemento, </a:t>
            </a:r>
            <a:r>
              <a:rPr sz="1800" spc="-5" dirty="0">
                <a:latin typeface="Calibri"/>
                <a:cs typeface="Calibri"/>
              </a:rPr>
              <a:t>ou </a:t>
            </a:r>
            <a:r>
              <a:rPr sz="1800" spc="-10" dirty="0">
                <a:latin typeface="Calibri"/>
                <a:cs typeface="Calibri"/>
              </a:rPr>
              <a:t>dito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outra forma, </a:t>
            </a:r>
            <a:r>
              <a:rPr sz="1800" dirty="0">
                <a:latin typeface="Calibri"/>
                <a:cs typeface="Calibri"/>
              </a:rPr>
              <a:t>é a massa de </a:t>
            </a:r>
            <a:r>
              <a:rPr sz="1800" spc="-5" dirty="0">
                <a:latin typeface="Calibri"/>
                <a:cs typeface="Calibri"/>
              </a:rPr>
              <a:t>6,022X10</a:t>
            </a:r>
            <a:r>
              <a:rPr sz="1800" spc="-7" baseline="25462" dirty="0">
                <a:latin typeface="Calibri"/>
                <a:cs typeface="Calibri"/>
              </a:rPr>
              <a:t>23 </a:t>
            </a:r>
            <a:r>
              <a:rPr sz="1800" spc="-10" dirty="0">
                <a:latin typeface="Calibri"/>
                <a:cs typeface="Calibri"/>
              </a:rPr>
              <a:t>átomos </a:t>
            </a:r>
            <a:r>
              <a:rPr sz="1800" dirty="0">
                <a:latin typeface="Calibri"/>
                <a:cs typeface="Calibri"/>
              </a:rPr>
              <a:t>desse  </a:t>
            </a:r>
            <a:r>
              <a:rPr sz="1800" spc="-10" dirty="0">
                <a:latin typeface="Calibri"/>
                <a:cs typeface="Calibri"/>
              </a:rPr>
              <a:t>elemento</a:t>
            </a: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buChar char="*"/>
              <a:tabLst>
                <a:tab pos="179705" algn="l"/>
              </a:tabLst>
            </a:pPr>
            <a:r>
              <a:rPr sz="1800" spc="-5" dirty="0">
                <a:latin typeface="Calibri"/>
                <a:cs typeface="Calibri"/>
              </a:rPr>
              <a:t>Numericamente </a:t>
            </a:r>
            <a:r>
              <a:rPr sz="1800" dirty="0">
                <a:latin typeface="Calibri"/>
                <a:cs typeface="Calibri"/>
              </a:rPr>
              <a:t>a massa </a:t>
            </a:r>
            <a:r>
              <a:rPr sz="1800" spc="-5" dirty="0">
                <a:latin typeface="Calibri"/>
                <a:cs typeface="Calibri"/>
              </a:rPr>
              <a:t>molar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5" dirty="0">
                <a:latin typeface="Calibri"/>
                <a:cs typeface="Calibri"/>
              </a:rPr>
              <a:t>igual ao valor da </a:t>
            </a:r>
            <a:r>
              <a:rPr sz="1800" dirty="0">
                <a:latin typeface="Calibri"/>
                <a:cs typeface="Calibri"/>
              </a:rPr>
              <a:t>massa </a:t>
            </a:r>
            <a:r>
              <a:rPr sz="1800" spc="-15" dirty="0">
                <a:latin typeface="Calibri"/>
                <a:cs typeface="Calibri"/>
              </a:rPr>
              <a:t>atómica </a:t>
            </a:r>
            <a:r>
              <a:rPr sz="1800" spc="-5" dirty="0">
                <a:latin typeface="Calibri"/>
                <a:cs typeface="Calibri"/>
              </a:rPr>
              <a:t>(u.m.a.) </a:t>
            </a:r>
            <a:r>
              <a:rPr sz="1800" dirty="0">
                <a:latin typeface="Calibri"/>
                <a:cs typeface="Calibri"/>
              </a:rPr>
              <a:t>desse  </a:t>
            </a:r>
            <a:r>
              <a:rPr sz="1800" spc="-10" dirty="0">
                <a:latin typeface="Calibri"/>
                <a:cs typeface="Calibri"/>
              </a:rPr>
              <a:t>elemento.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Por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exemplo:</a:t>
            </a:r>
            <a:endParaRPr sz="1800" dirty="0">
              <a:latin typeface="Calibri"/>
              <a:cs typeface="Calibri"/>
            </a:endParaRPr>
          </a:p>
          <a:p>
            <a:pPr marL="469900" marR="329247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Massa molar </a:t>
            </a:r>
            <a:r>
              <a:rPr sz="1800" spc="-5" dirty="0">
                <a:latin typeface="Calibri"/>
                <a:cs typeface="Calibri"/>
              </a:rPr>
              <a:t>do carbono </a:t>
            </a:r>
            <a:r>
              <a:rPr sz="1800" dirty="0">
                <a:latin typeface="Calibri"/>
                <a:cs typeface="Calibri"/>
              </a:rPr>
              <a:t>= 12,011 </a:t>
            </a:r>
            <a:r>
              <a:rPr sz="1800" spc="10" dirty="0">
                <a:latin typeface="Calibri"/>
                <a:cs typeface="Calibri"/>
              </a:rPr>
              <a:t>g/mol  </a:t>
            </a:r>
            <a:r>
              <a:rPr sz="1800" dirty="0">
                <a:latin typeface="Calibri"/>
                <a:cs typeface="Calibri"/>
              </a:rPr>
              <a:t>Massa molar </a:t>
            </a:r>
            <a:r>
              <a:rPr sz="1800" spc="-5" dirty="0">
                <a:latin typeface="Calibri"/>
                <a:cs typeface="Calibri"/>
              </a:rPr>
              <a:t>do </a:t>
            </a:r>
            <a:r>
              <a:rPr sz="1800" spc="-10" dirty="0">
                <a:latin typeface="Calibri"/>
                <a:cs typeface="Calibri"/>
              </a:rPr>
              <a:t>hidrogénio </a:t>
            </a:r>
            <a:r>
              <a:rPr sz="1800" dirty="0">
                <a:latin typeface="Calibri"/>
                <a:cs typeface="Calibri"/>
              </a:rPr>
              <a:t>= </a:t>
            </a:r>
            <a:r>
              <a:rPr sz="1800" spc="-5" dirty="0">
                <a:latin typeface="Calibri"/>
                <a:cs typeface="Calibri"/>
              </a:rPr>
              <a:t>1,008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10" dirty="0">
                <a:latin typeface="Calibri"/>
                <a:cs typeface="Calibri"/>
              </a:rPr>
              <a:t>g/mol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390785" y="4522470"/>
            <a:ext cx="3809999" cy="2457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96681" y="2836163"/>
            <a:ext cx="6998207" cy="42542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24083" y="490728"/>
            <a:ext cx="3873500" cy="982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lang="pt-PT"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lang="pt-PT"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Massa de </a:t>
            </a:r>
            <a:r>
              <a:rPr sz="1800" spc="-5" dirty="0">
                <a:latin typeface="Calibri"/>
                <a:cs typeface="Calibri"/>
              </a:rPr>
              <a:t>uma mole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vários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elementos: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24083" y="2000758"/>
            <a:ext cx="3997325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5" dirty="0">
                <a:latin typeface="Calibri"/>
                <a:cs typeface="Calibri"/>
              </a:rPr>
              <a:t>Bromo </a:t>
            </a:r>
            <a:r>
              <a:rPr sz="1400" spc="-10" dirty="0">
                <a:latin typeface="Calibri"/>
                <a:cs typeface="Calibri"/>
              </a:rPr>
              <a:t>(Br)=79,904 </a:t>
            </a:r>
            <a:r>
              <a:rPr sz="1400" spc="5" dirty="0">
                <a:latin typeface="Calibri"/>
                <a:cs typeface="Calibri"/>
              </a:rPr>
              <a:t>g/mol </a:t>
            </a:r>
            <a:r>
              <a:rPr sz="1400" spc="3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Alumínio </a:t>
            </a:r>
            <a:r>
              <a:rPr sz="1400" spc="-5" dirty="0">
                <a:latin typeface="Calibri"/>
                <a:cs typeface="Calibri"/>
              </a:rPr>
              <a:t>(Al)=26,981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g/mol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55010" y="2000758"/>
            <a:ext cx="2185035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Mercúrio </a:t>
            </a:r>
            <a:r>
              <a:rPr sz="1400" spc="-5" dirty="0">
                <a:latin typeface="Calibri"/>
                <a:cs typeface="Calibri"/>
              </a:rPr>
              <a:t>(Hg)=200,590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g/mol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75045" y="2000758"/>
            <a:ext cx="1852295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Cobre (Cu)=63,546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g/mol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95105" y="2427478"/>
            <a:ext cx="3789045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006600" algn="l"/>
              </a:tabLst>
            </a:pPr>
            <a:r>
              <a:rPr sz="1400" spc="-15" dirty="0">
                <a:latin typeface="Calibri"/>
                <a:cs typeface="Calibri"/>
              </a:rPr>
              <a:t>Enxofre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(S)=32,060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g/mol	</a:t>
            </a:r>
            <a:r>
              <a:rPr sz="1400" spc="-10" dirty="0">
                <a:latin typeface="Calibri"/>
                <a:cs typeface="Calibri"/>
              </a:rPr>
              <a:t>Zinco (Zn)=65,380</a:t>
            </a:r>
            <a:r>
              <a:rPr sz="1400" spc="5" dirty="0">
                <a:latin typeface="Calibri"/>
                <a:cs typeface="Calibri"/>
              </a:rPr>
              <a:t> g/mol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17274" y="2427478"/>
            <a:ext cx="178308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5" dirty="0">
                <a:latin typeface="Calibri"/>
                <a:cs typeface="Calibri"/>
              </a:rPr>
              <a:t>Ferro </a:t>
            </a:r>
            <a:r>
              <a:rPr sz="1400" spc="-10" dirty="0">
                <a:latin typeface="Calibri"/>
                <a:cs typeface="Calibri"/>
              </a:rPr>
              <a:t>(Fe)=55,845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g/mol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839" y="2285237"/>
            <a:ext cx="9144000" cy="37200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68513" y="490728"/>
            <a:ext cx="6949440" cy="1443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lang="pt-PT" sz="1800" b="1" spc="-5" dirty="0">
              <a:solidFill>
                <a:srgbClr val="548335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lang="pt-PT" b="1" spc="-5" dirty="0">
              <a:solidFill>
                <a:srgbClr val="548335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 dirty="0">
              <a:latin typeface="Times New Roman"/>
              <a:cs typeface="Times New Roman"/>
            </a:endParaRPr>
          </a:p>
          <a:p>
            <a:pPr marL="30480" marR="5080" indent="-63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Com </a:t>
            </a:r>
            <a:r>
              <a:rPr sz="1800" dirty="0">
                <a:latin typeface="Calibri"/>
                <a:cs typeface="Calibri"/>
              </a:rPr>
              <a:t>a Massa </a:t>
            </a:r>
            <a:r>
              <a:rPr sz="1800" spc="-5" dirty="0">
                <a:latin typeface="Calibri"/>
                <a:cs typeface="Calibri"/>
              </a:rPr>
              <a:t>Molar (</a:t>
            </a:r>
            <a:r>
              <a:rPr sz="1800" b="1" i="1" spc="-5" dirty="0">
                <a:latin typeface="Calibri"/>
                <a:cs typeface="Calibri"/>
              </a:rPr>
              <a:t>MM</a:t>
            </a:r>
            <a:r>
              <a:rPr sz="1800" spc="-5" dirty="0">
                <a:latin typeface="Calibri"/>
                <a:cs typeface="Calibri"/>
              </a:rPr>
              <a:t>)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5" dirty="0">
                <a:latin typeface="Calibri"/>
                <a:cs typeface="Calibri"/>
              </a:rPr>
              <a:t>possível </a:t>
            </a:r>
            <a:r>
              <a:rPr sz="1800" spc="-15" dirty="0">
                <a:latin typeface="Calibri"/>
                <a:cs typeface="Calibri"/>
              </a:rPr>
              <a:t>converter </a:t>
            </a:r>
            <a:r>
              <a:rPr sz="1800" spc="-10" dirty="0">
                <a:latin typeface="Calibri"/>
                <a:cs typeface="Calibri"/>
              </a:rPr>
              <a:t>átomos, representados </a:t>
            </a:r>
            <a:r>
              <a:rPr sz="1800" spc="-5" dirty="0">
                <a:latin typeface="Calibri"/>
                <a:cs typeface="Calibri"/>
              </a:rPr>
              <a:t>por  número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moles (</a:t>
            </a:r>
            <a:r>
              <a:rPr sz="1800" b="1" i="1" spc="-5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) em </a:t>
            </a:r>
            <a:r>
              <a:rPr sz="1800" spc="-10" dirty="0">
                <a:latin typeface="Calibri"/>
                <a:cs typeface="Calibri"/>
              </a:rPr>
              <a:t>gramas </a:t>
            </a:r>
            <a:r>
              <a:rPr sz="1800" spc="-5" dirty="0">
                <a:latin typeface="Calibri"/>
                <a:cs typeface="Calibri"/>
              </a:rPr>
              <a:t>de massa (</a:t>
            </a:r>
            <a:r>
              <a:rPr sz="1800" b="1" i="1" spc="-5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) 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0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vice‐versa.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02365" y="5519928"/>
            <a:ext cx="630555" cy="237490"/>
          </a:xfrm>
          <a:custGeom>
            <a:avLst/>
            <a:gdLst/>
            <a:ahLst/>
            <a:cxnLst/>
            <a:rect l="l" t="t" r="r" b="b"/>
            <a:pathLst>
              <a:path w="630554" h="237489">
                <a:moveTo>
                  <a:pt x="59435" y="165492"/>
                </a:moveTo>
                <a:lnTo>
                  <a:pt x="59435" y="39624"/>
                </a:lnTo>
                <a:lnTo>
                  <a:pt x="25907" y="189738"/>
                </a:lnTo>
                <a:lnTo>
                  <a:pt x="23729" y="198608"/>
                </a:lnTo>
                <a:lnTo>
                  <a:pt x="2285" y="225552"/>
                </a:lnTo>
                <a:lnTo>
                  <a:pt x="0" y="236982"/>
                </a:lnTo>
                <a:lnTo>
                  <a:pt x="51815" y="236982"/>
                </a:lnTo>
                <a:lnTo>
                  <a:pt x="51815" y="201930"/>
                </a:lnTo>
                <a:lnTo>
                  <a:pt x="52577" y="199644"/>
                </a:lnTo>
                <a:lnTo>
                  <a:pt x="52577" y="196596"/>
                </a:lnTo>
                <a:lnTo>
                  <a:pt x="53339" y="193548"/>
                </a:lnTo>
                <a:lnTo>
                  <a:pt x="54101" y="189738"/>
                </a:lnTo>
                <a:lnTo>
                  <a:pt x="59435" y="165492"/>
                </a:lnTo>
                <a:close/>
              </a:path>
              <a:path w="630554" h="237489">
                <a:moveTo>
                  <a:pt x="305561" y="0"/>
                </a:moveTo>
                <a:lnTo>
                  <a:pt x="224789" y="0"/>
                </a:lnTo>
                <a:lnTo>
                  <a:pt x="142493" y="144780"/>
                </a:lnTo>
                <a:lnTo>
                  <a:pt x="128777" y="0"/>
                </a:lnTo>
                <a:lnTo>
                  <a:pt x="48005" y="0"/>
                </a:lnTo>
                <a:lnTo>
                  <a:pt x="45719" y="11430"/>
                </a:lnTo>
                <a:lnTo>
                  <a:pt x="50291" y="12192"/>
                </a:lnTo>
                <a:lnTo>
                  <a:pt x="54101" y="12954"/>
                </a:lnTo>
                <a:lnTo>
                  <a:pt x="58673" y="17526"/>
                </a:lnTo>
                <a:lnTo>
                  <a:pt x="59435" y="21336"/>
                </a:lnTo>
                <a:lnTo>
                  <a:pt x="59435" y="165492"/>
                </a:lnTo>
                <a:lnTo>
                  <a:pt x="74175" y="98393"/>
                </a:lnTo>
                <a:lnTo>
                  <a:pt x="77342" y="81533"/>
                </a:lnTo>
                <a:lnTo>
                  <a:pt x="83819" y="42672"/>
                </a:lnTo>
                <a:lnTo>
                  <a:pt x="86867" y="42672"/>
                </a:lnTo>
                <a:lnTo>
                  <a:pt x="87594" y="56518"/>
                </a:lnTo>
                <a:lnTo>
                  <a:pt x="88677" y="71723"/>
                </a:lnTo>
                <a:lnTo>
                  <a:pt x="90189" y="88213"/>
                </a:lnTo>
                <a:lnTo>
                  <a:pt x="103631" y="211074"/>
                </a:lnTo>
                <a:lnTo>
                  <a:pt x="131825" y="211074"/>
                </a:lnTo>
                <a:lnTo>
                  <a:pt x="210311" y="74676"/>
                </a:lnTo>
                <a:lnTo>
                  <a:pt x="223385" y="51637"/>
                </a:lnTo>
                <a:lnTo>
                  <a:pt x="227837" y="44195"/>
                </a:lnTo>
                <a:lnTo>
                  <a:pt x="230885" y="44195"/>
                </a:lnTo>
                <a:lnTo>
                  <a:pt x="230885" y="236982"/>
                </a:lnTo>
                <a:lnTo>
                  <a:pt x="245363" y="236982"/>
                </a:lnTo>
                <a:lnTo>
                  <a:pt x="245363" y="205740"/>
                </a:lnTo>
                <a:lnTo>
                  <a:pt x="246125" y="201930"/>
                </a:lnTo>
                <a:lnTo>
                  <a:pt x="246125" y="199644"/>
                </a:lnTo>
                <a:lnTo>
                  <a:pt x="246887" y="196596"/>
                </a:lnTo>
                <a:lnTo>
                  <a:pt x="246887" y="193548"/>
                </a:lnTo>
                <a:lnTo>
                  <a:pt x="247649" y="189738"/>
                </a:lnTo>
                <a:lnTo>
                  <a:pt x="279653" y="46481"/>
                </a:lnTo>
                <a:lnTo>
                  <a:pt x="303275" y="11429"/>
                </a:lnTo>
                <a:lnTo>
                  <a:pt x="305561" y="0"/>
                </a:lnTo>
                <a:close/>
              </a:path>
              <a:path w="630554" h="237489">
                <a:moveTo>
                  <a:pt x="66293" y="225552"/>
                </a:moveTo>
                <a:lnTo>
                  <a:pt x="51815" y="214884"/>
                </a:lnTo>
                <a:lnTo>
                  <a:pt x="51815" y="236982"/>
                </a:lnTo>
                <a:lnTo>
                  <a:pt x="64007" y="236982"/>
                </a:lnTo>
                <a:lnTo>
                  <a:pt x="66293" y="225552"/>
                </a:lnTo>
                <a:close/>
              </a:path>
              <a:path w="630554" h="237489">
                <a:moveTo>
                  <a:pt x="230885" y="236982"/>
                </a:moveTo>
                <a:lnTo>
                  <a:pt x="230885" y="44195"/>
                </a:lnTo>
                <a:lnTo>
                  <a:pt x="220789" y="80676"/>
                </a:lnTo>
                <a:lnTo>
                  <a:pt x="216098" y="98738"/>
                </a:lnTo>
                <a:lnTo>
                  <a:pt x="211835" y="116586"/>
                </a:lnTo>
                <a:lnTo>
                  <a:pt x="195833" y="189738"/>
                </a:lnTo>
                <a:lnTo>
                  <a:pt x="193988" y="198608"/>
                </a:lnTo>
                <a:lnTo>
                  <a:pt x="191928" y="205835"/>
                </a:lnTo>
                <a:lnTo>
                  <a:pt x="172973" y="225552"/>
                </a:lnTo>
                <a:lnTo>
                  <a:pt x="170687" y="236982"/>
                </a:lnTo>
                <a:lnTo>
                  <a:pt x="230885" y="236982"/>
                </a:lnTo>
                <a:close/>
              </a:path>
              <a:path w="630554" h="237489">
                <a:moveTo>
                  <a:pt x="259841" y="225552"/>
                </a:moveTo>
                <a:lnTo>
                  <a:pt x="255269" y="224790"/>
                </a:lnTo>
                <a:lnTo>
                  <a:pt x="251459" y="223265"/>
                </a:lnTo>
                <a:lnTo>
                  <a:pt x="246887" y="218694"/>
                </a:lnTo>
                <a:lnTo>
                  <a:pt x="245363" y="214884"/>
                </a:lnTo>
                <a:lnTo>
                  <a:pt x="245363" y="236982"/>
                </a:lnTo>
                <a:lnTo>
                  <a:pt x="257555" y="236982"/>
                </a:lnTo>
                <a:lnTo>
                  <a:pt x="259841" y="225552"/>
                </a:lnTo>
                <a:close/>
              </a:path>
              <a:path w="630554" h="237489">
                <a:moveTo>
                  <a:pt x="384047" y="165492"/>
                </a:moveTo>
                <a:lnTo>
                  <a:pt x="384047" y="39623"/>
                </a:lnTo>
                <a:lnTo>
                  <a:pt x="350519" y="189737"/>
                </a:lnTo>
                <a:lnTo>
                  <a:pt x="348341" y="198608"/>
                </a:lnTo>
                <a:lnTo>
                  <a:pt x="326897" y="225552"/>
                </a:lnTo>
                <a:lnTo>
                  <a:pt x="324611" y="236982"/>
                </a:lnTo>
                <a:lnTo>
                  <a:pt x="376427" y="236982"/>
                </a:lnTo>
                <a:lnTo>
                  <a:pt x="376427" y="201929"/>
                </a:lnTo>
                <a:lnTo>
                  <a:pt x="377189" y="199644"/>
                </a:lnTo>
                <a:lnTo>
                  <a:pt x="377189" y="196595"/>
                </a:lnTo>
                <a:lnTo>
                  <a:pt x="377951" y="193547"/>
                </a:lnTo>
                <a:lnTo>
                  <a:pt x="378713" y="189737"/>
                </a:lnTo>
                <a:lnTo>
                  <a:pt x="384047" y="165492"/>
                </a:lnTo>
                <a:close/>
              </a:path>
              <a:path w="630554" h="237489">
                <a:moveTo>
                  <a:pt x="630173" y="0"/>
                </a:moveTo>
                <a:lnTo>
                  <a:pt x="549401" y="0"/>
                </a:lnTo>
                <a:lnTo>
                  <a:pt x="467105" y="144779"/>
                </a:lnTo>
                <a:lnTo>
                  <a:pt x="453389" y="0"/>
                </a:lnTo>
                <a:lnTo>
                  <a:pt x="372617" y="0"/>
                </a:lnTo>
                <a:lnTo>
                  <a:pt x="370331" y="11429"/>
                </a:lnTo>
                <a:lnTo>
                  <a:pt x="374903" y="12191"/>
                </a:lnTo>
                <a:lnTo>
                  <a:pt x="378713" y="12953"/>
                </a:lnTo>
                <a:lnTo>
                  <a:pt x="383285" y="17525"/>
                </a:lnTo>
                <a:lnTo>
                  <a:pt x="384047" y="21335"/>
                </a:lnTo>
                <a:lnTo>
                  <a:pt x="384047" y="165492"/>
                </a:lnTo>
                <a:lnTo>
                  <a:pt x="398787" y="98393"/>
                </a:lnTo>
                <a:lnTo>
                  <a:pt x="401954" y="81533"/>
                </a:lnTo>
                <a:lnTo>
                  <a:pt x="408431" y="42671"/>
                </a:lnTo>
                <a:lnTo>
                  <a:pt x="411479" y="42671"/>
                </a:lnTo>
                <a:lnTo>
                  <a:pt x="412206" y="56518"/>
                </a:lnTo>
                <a:lnTo>
                  <a:pt x="413289" y="71723"/>
                </a:lnTo>
                <a:lnTo>
                  <a:pt x="414801" y="88213"/>
                </a:lnTo>
                <a:lnTo>
                  <a:pt x="428243" y="211074"/>
                </a:lnTo>
                <a:lnTo>
                  <a:pt x="456437" y="211074"/>
                </a:lnTo>
                <a:lnTo>
                  <a:pt x="534923" y="74675"/>
                </a:lnTo>
                <a:lnTo>
                  <a:pt x="547997" y="51637"/>
                </a:lnTo>
                <a:lnTo>
                  <a:pt x="552449" y="44195"/>
                </a:lnTo>
                <a:lnTo>
                  <a:pt x="555497" y="44195"/>
                </a:lnTo>
                <a:lnTo>
                  <a:pt x="555497" y="236981"/>
                </a:lnTo>
                <a:lnTo>
                  <a:pt x="569975" y="236981"/>
                </a:lnTo>
                <a:lnTo>
                  <a:pt x="569975" y="205739"/>
                </a:lnTo>
                <a:lnTo>
                  <a:pt x="570737" y="201929"/>
                </a:lnTo>
                <a:lnTo>
                  <a:pt x="570737" y="199644"/>
                </a:lnTo>
                <a:lnTo>
                  <a:pt x="571499" y="196595"/>
                </a:lnTo>
                <a:lnTo>
                  <a:pt x="571499" y="193547"/>
                </a:lnTo>
                <a:lnTo>
                  <a:pt x="572261" y="189737"/>
                </a:lnTo>
                <a:lnTo>
                  <a:pt x="604265" y="46481"/>
                </a:lnTo>
                <a:lnTo>
                  <a:pt x="627887" y="11429"/>
                </a:lnTo>
                <a:lnTo>
                  <a:pt x="630173" y="0"/>
                </a:lnTo>
                <a:close/>
              </a:path>
              <a:path w="630554" h="237489">
                <a:moveTo>
                  <a:pt x="390905" y="225552"/>
                </a:moveTo>
                <a:lnTo>
                  <a:pt x="376427" y="214884"/>
                </a:lnTo>
                <a:lnTo>
                  <a:pt x="376427" y="236982"/>
                </a:lnTo>
                <a:lnTo>
                  <a:pt x="388619" y="236982"/>
                </a:lnTo>
                <a:lnTo>
                  <a:pt x="390905" y="225552"/>
                </a:lnTo>
                <a:close/>
              </a:path>
              <a:path w="630554" h="237489">
                <a:moveTo>
                  <a:pt x="555497" y="236981"/>
                </a:moveTo>
                <a:lnTo>
                  <a:pt x="555497" y="44195"/>
                </a:lnTo>
                <a:lnTo>
                  <a:pt x="545401" y="80676"/>
                </a:lnTo>
                <a:lnTo>
                  <a:pt x="540710" y="98738"/>
                </a:lnTo>
                <a:lnTo>
                  <a:pt x="536447" y="116585"/>
                </a:lnTo>
                <a:lnTo>
                  <a:pt x="520445" y="189737"/>
                </a:lnTo>
                <a:lnTo>
                  <a:pt x="518600" y="198608"/>
                </a:lnTo>
                <a:lnTo>
                  <a:pt x="516540" y="205835"/>
                </a:lnTo>
                <a:lnTo>
                  <a:pt x="497585" y="225551"/>
                </a:lnTo>
                <a:lnTo>
                  <a:pt x="495299" y="236982"/>
                </a:lnTo>
                <a:lnTo>
                  <a:pt x="555497" y="236981"/>
                </a:lnTo>
                <a:close/>
              </a:path>
              <a:path w="630554" h="237489">
                <a:moveTo>
                  <a:pt x="584453" y="225551"/>
                </a:moveTo>
                <a:lnTo>
                  <a:pt x="579881" y="224789"/>
                </a:lnTo>
                <a:lnTo>
                  <a:pt x="576071" y="223265"/>
                </a:lnTo>
                <a:lnTo>
                  <a:pt x="571499" y="218693"/>
                </a:lnTo>
                <a:lnTo>
                  <a:pt x="569975" y="214883"/>
                </a:lnTo>
                <a:lnTo>
                  <a:pt x="569975" y="236981"/>
                </a:lnTo>
                <a:lnTo>
                  <a:pt x="582167" y="236981"/>
                </a:lnTo>
                <a:lnTo>
                  <a:pt x="584453" y="2255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68175" y="5619750"/>
            <a:ext cx="214629" cy="0"/>
          </a:xfrm>
          <a:custGeom>
            <a:avLst/>
            <a:gdLst/>
            <a:ahLst/>
            <a:cxnLst/>
            <a:rect l="l" t="t" r="r" b="b"/>
            <a:pathLst>
              <a:path w="214629">
                <a:moveTo>
                  <a:pt x="0" y="0"/>
                </a:moveTo>
                <a:lnTo>
                  <a:pt x="214122" y="0"/>
                </a:lnTo>
              </a:path>
            </a:pathLst>
          </a:custGeom>
          <a:ln w="228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68175" y="5691378"/>
            <a:ext cx="214629" cy="0"/>
          </a:xfrm>
          <a:custGeom>
            <a:avLst/>
            <a:gdLst/>
            <a:ahLst/>
            <a:cxnLst/>
            <a:rect l="l" t="t" r="r" b="b"/>
            <a:pathLst>
              <a:path w="214629">
                <a:moveTo>
                  <a:pt x="0" y="0"/>
                </a:moveTo>
                <a:lnTo>
                  <a:pt x="214122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10313" y="5312664"/>
            <a:ext cx="321945" cy="178435"/>
          </a:xfrm>
          <a:custGeom>
            <a:avLst/>
            <a:gdLst/>
            <a:ahLst/>
            <a:cxnLst/>
            <a:rect l="l" t="t" r="r" b="b"/>
            <a:pathLst>
              <a:path w="321945" h="178435">
                <a:moveTo>
                  <a:pt x="90677" y="34290"/>
                </a:moveTo>
                <a:lnTo>
                  <a:pt x="90677" y="19812"/>
                </a:lnTo>
                <a:lnTo>
                  <a:pt x="87629" y="12954"/>
                </a:lnTo>
                <a:lnTo>
                  <a:pt x="82295" y="7620"/>
                </a:lnTo>
                <a:lnTo>
                  <a:pt x="76199" y="2286"/>
                </a:lnTo>
                <a:lnTo>
                  <a:pt x="68579" y="0"/>
                </a:lnTo>
                <a:lnTo>
                  <a:pt x="59435" y="0"/>
                </a:lnTo>
                <a:lnTo>
                  <a:pt x="16382" y="16478"/>
                </a:lnTo>
                <a:lnTo>
                  <a:pt x="0" y="31242"/>
                </a:lnTo>
                <a:lnTo>
                  <a:pt x="12191" y="44196"/>
                </a:lnTo>
                <a:lnTo>
                  <a:pt x="18287" y="37338"/>
                </a:lnTo>
                <a:lnTo>
                  <a:pt x="22859" y="32766"/>
                </a:lnTo>
                <a:lnTo>
                  <a:pt x="27431" y="29718"/>
                </a:lnTo>
                <a:lnTo>
                  <a:pt x="31241" y="26670"/>
                </a:lnTo>
                <a:lnTo>
                  <a:pt x="35051" y="25146"/>
                </a:lnTo>
                <a:lnTo>
                  <a:pt x="41909" y="25146"/>
                </a:lnTo>
                <a:lnTo>
                  <a:pt x="44195" y="25908"/>
                </a:lnTo>
                <a:lnTo>
                  <a:pt x="45719" y="28194"/>
                </a:lnTo>
                <a:lnTo>
                  <a:pt x="46481" y="29718"/>
                </a:lnTo>
                <a:lnTo>
                  <a:pt x="47243" y="32766"/>
                </a:lnTo>
                <a:lnTo>
                  <a:pt x="47243" y="175260"/>
                </a:lnTo>
                <a:lnTo>
                  <a:pt x="66293" y="175260"/>
                </a:lnTo>
                <a:lnTo>
                  <a:pt x="88094" y="76962"/>
                </a:lnTo>
                <a:lnTo>
                  <a:pt x="89915" y="71104"/>
                </a:lnTo>
                <a:lnTo>
                  <a:pt x="89915" y="37338"/>
                </a:lnTo>
                <a:lnTo>
                  <a:pt x="90677" y="34290"/>
                </a:lnTo>
                <a:close/>
              </a:path>
              <a:path w="321945" h="178435">
                <a:moveTo>
                  <a:pt x="47243" y="175260"/>
                </a:moveTo>
                <a:lnTo>
                  <a:pt x="47243" y="41148"/>
                </a:lnTo>
                <a:lnTo>
                  <a:pt x="46481" y="46482"/>
                </a:lnTo>
                <a:lnTo>
                  <a:pt x="44957" y="54102"/>
                </a:lnTo>
                <a:lnTo>
                  <a:pt x="16763" y="175260"/>
                </a:lnTo>
                <a:lnTo>
                  <a:pt x="47243" y="175260"/>
                </a:lnTo>
                <a:close/>
              </a:path>
              <a:path w="321945" h="178435">
                <a:moveTo>
                  <a:pt x="294893" y="44958"/>
                </a:moveTo>
                <a:lnTo>
                  <a:pt x="294893" y="37338"/>
                </a:lnTo>
                <a:lnTo>
                  <a:pt x="294310" y="28765"/>
                </a:lnTo>
                <a:lnTo>
                  <a:pt x="265699" y="583"/>
                </a:lnTo>
                <a:lnTo>
                  <a:pt x="257555" y="0"/>
                </a:lnTo>
                <a:lnTo>
                  <a:pt x="248245" y="559"/>
                </a:lnTo>
                <a:lnTo>
                  <a:pt x="209264" y="19812"/>
                </a:lnTo>
                <a:lnTo>
                  <a:pt x="195071" y="35814"/>
                </a:lnTo>
                <a:lnTo>
                  <a:pt x="194048" y="28110"/>
                </a:lnTo>
                <a:lnTo>
                  <a:pt x="165115" y="571"/>
                </a:lnTo>
                <a:lnTo>
                  <a:pt x="156971" y="0"/>
                </a:lnTo>
                <a:lnTo>
                  <a:pt x="147542" y="571"/>
                </a:lnTo>
                <a:lnTo>
                  <a:pt x="107441" y="21050"/>
                </a:lnTo>
                <a:lnTo>
                  <a:pt x="92201" y="38100"/>
                </a:lnTo>
                <a:lnTo>
                  <a:pt x="89915" y="37338"/>
                </a:lnTo>
                <a:lnTo>
                  <a:pt x="89915" y="71104"/>
                </a:lnTo>
                <a:lnTo>
                  <a:pt x="90582" y="68961"/>
                </a:lnTo>
                <a:lnTo>
                  <a:pt x="93499" y="62103"/>
                </a:lnTo>
                <a:lnTo>
                  <a:pt x="114299" y="35814"/>
                </a:lnTo>
                <a:lnTo>
                  <a:pt x="121157" y="28956"/>
                </a:lnTo>
                <a:lnTo>
                  <a:pt x="128015" y="25908"/>
                </a:lnTo>
                <a:lnTo>
                  <a:pt x="137921" y="25908"/>
                </a:lnTo>
                <a:lnTo>
                  <a:pt x="140969" y="26670"/>
                </a:lnTo>
                <a:lnTo>
                  <a:pt x="143255" y="29718"/>
                </a:lnTo>
                <a:lnTo>
                  <a:pt x="144779" y="32766"/>
                </a:lnTo>
                <a:lnTo>
                  <a:pt x="146303" y="36576"/>
                </a:lnTo>
                <a:lnTo>
                  <a:pt x="146303" y="175260"/>
                </a:lnTo>
                <a:lnTo>
                  <a:pt x="167639" y="175260"/>
                </a:lnTo>
                <a:lnTo>
                  <a:pt x="186689" y="86106"/>
                </a:lnTo>
                <a:lnTo>
                  <a:pt x="201072" y="50696"/>
                </a:lnTo>
                <a:lnTo>
                  <a:pt x="241553" y="25908"/>
                </a:lnTo>
                <a:lnTo>
                  <a:pt x="246125" y="31242"/>
                </a:lnTo>
                <a:lnTo>
                  <a:pt x="246125" y="176044"/>
                </a:lnTo>
                <a:lnTo>
                  <a:pt x="253234" y="177736"/>
                </a:lnTo>
                <a:lnTo>
                  <a:pt x="261365" y="178308"/>
                </a:lnTo>
                <a:lnTo>
                  <a:pt x="269224" y="177760"/>
                </a:lnTo>
                <a:lnTo>
                  <a:pt x="274319" y="176718"/>
                </a:lnTo>
                <a:lnTo>
                  <a:pt x="274319" y="134112"/>
                </a:lnTo>
                <a:lnTo>
                  <a:pt x="275081" y="131826"/>
                </a:lnTo>
                <a:lnTo>
                  <a:pt x="275081" y="128778"/>
                </a:lnTo>
                <a:lnTo>
                  <a:pt x="275843" y="125730"/>
                </a:lnTo>
                <a:lnTo>
                  <a:pt x="277367" y="120396"/>
                </a:lnTo>
                <a:lnTo>
                  <a:pt x="291083" y="64008"/>
                </a:lnTo>
                <a:lnTo>
                  <a:pt x="292607" y="60198"/>
                </a:lnTo>
                <a:lnTo>
                  <a:pt x="293369" y="54864"/>
                </a:lnTo>
                <a:lnTo>
                  <a:pt x="294131" y="50292"/>
                </a:lnTo>
                <a:lnTo>
                  <a:pt x="294893" y="44958"/>
                </a:lnTo>
                <a:close/>
              </a:path>
              <a:path w="321945" h="178435">
                <a:moveTo>
                  <a:pt x="146303" y="175260"/>
                </a:moveTo>
                <a:lnTo>
                  <a:pt x="146303" y="44958"/>
                </a:lnTo>
                <a:lnTo>
                  <a:pt x="145541" y="48006"/>
                </a:lnTo>
                <a:lnTo>
                  <a:pt x="145541" y="51816"/>
                </a:lnTo>
                <a:lnTo>
                  <a:pt x="144779" y="54864"/>
                </a:lnTo>
                <a:lnTo>
                  <a:pt x="144017" y="59436"/>
                </a:lnTo>
                <a:lnTo>
                  <a:pt x="142493" y="64770"/>
                </a:lnTo>
                <a:lnTo>
                  <a:pt x="117347" y="175260"/>
                </a:lnTo>
                <a:lnTo>
                  <a:pt x="146303" y="175260"/>
                </a:lnTo>
                <a:close/>
              </a:path>
              <a:path w="321945" h="178435">
                <a:moveTo>
                  <a:pt x="246125" y="176044"/>
                </a:moveTo>
                <a:lnTo>
                  <a:pt x="246125" y="45720"/>
                </a:lnTo>
                <a:lnTo>
                  <a:pt x="245363" y="51816"/>
                </a:lnTo>
                <a:lnTo>
                  <a:pt x="242315" y="67056"/>
                </a:lnTo>
                <a:lnTo>
                  <a:pt x="239267" y="80772"/>
                </a:lnTo>
                <a:lnTo>
                  <a:pt x="230885" y="111252"/>
                </a:lnTo>
                <a:lnTo>
                  <a:pt x="229361" y="116586"/>
                </a:lnTo>
                <a:lnTo>
                  <a:pt x="228599" y="122682"/>
                </a:lnTo>
                <a:lnTo>
                  <a:pt x="227075" y="128016"/>
                </a:lnTo>
                <a:lnTo>
                  <a:pt x="226313" y="133350"/>
                </a:lnTo>
                <a:lnTo>
                  <a:pt x="226313" y="141732"/>
                </a:lnTo>
                <a:lnTo>
                  <a:pt x="246030" y="176022"/>
                </a:lnTo>
                <a:close/>
              </a:path>
              <a:path w="321945" h="178435">
                <a:moveTo>
                  <a:pt x="321563" y="146304"/>
                </a:moveTo>
                <a:lnTo>
                  <a:pt x="309371" y="134112"/>
                </a:lnTo>
                <a:lnTo>
                  <a:pt x="298703" y="144780"/>
                </a:lnTo>
                <a:lnTo>
                  <a:pt x="294131" y="147828"/>
                </a:lnTo>
                <a:lnTo>
                  <a:pt x="290321" y="151638"/>
                </a:lnTo>
                <a:lnTo>
                  <a:pt x="286511" y="153162"/>
                </a:lnTo>
                <a:lnTo>
                  <a:pt x="280415" y="153162"/>
                </a:lnTo>
                <a:lnTo>
                  <a:pt x="278129" y="151638"/>
                </a:lnTo>
                <a:lnTo>
                  <a:pt x="275081" y="148590"/>
                </a:lnTo>
                <a:lnTo>
                  <a:pt x="274319" y="145542"/>
                </a:lnTo>
                <a:lnTo>
                  <a:pt x="274319" y="176718"/>
                </a:lnTo>
                <a:lnTo>
                  <a:pt x="313265" y="154293"/>
                </a:lnTo>
                <a:lnTo>
                  <a:pt x="321563" y="1463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59843" y="5819394"/>
            <a:ext cx="222250" cy="178435"/>
          </a:xfrm>
          <a:custGeom>
            <a:avLst/>
            <a:gdLst/>
            <a:ahLst/>
            <a:cxnLst/>
            <a:rect l="l" t="t" r="r" b="b"/>
            <a:pathLst>
              <a:path w="222250" h="178435">
                <a:moveTo>
                  <a:pt x="90677" y="34289"/>
                </a:moveTo>
                <a:lnTo>
                  <a:pt x="90677" y="19811"/>
                </a:lnTo>
                <a:lnTo>
                  <a:pt x="87629" y="12953"/>
                </a:lnTo>
                <a:lnTo>
                  <a:pt x="82295" y="7619"/>
                </a:lnTo>
                <a:lnTo>
                  <a:pt x="76199" y="2285"/>
                </a:lnTo>
                <a:lnTo>
                  <a:pt x="68579" y="0"/>
                </a:lnTo>
                <a:lnTo>
                  <a:pt x="59435" y="0"/>
                </a:lnTo>
                <a:lnTo>
                  <a:pt x="16382" y="16478"/>
                </a:lnTo>
                <a:lnTo>
                  <a:pt x="0" y="31241"/>
                </a:lnTo>
                <a:lnTo>
                  <a:pt x="12191" y="44195"/>
                </a:lnTo>
                <a:lnTo>
                  <a:pt x="18287" y="37337"/>
                </a:lnTo>
                <a:lnTo>
                  <a:pt x="22859" y="32765"/>
                </a:lnTo>
                <a:lnTo>
                  <a:pt x="27431" y="29717"/>
                </a:lnTo>
                <a:lnTo>
                  <a:pt x="31241" y="26669"/>
                </a:lnTo>
                <a:lnTo>
                  <a:pt x="35051" y="25145"/>
                </a:lnTo>
                <a:lnTo>
                  <a:pt x="47243" y="175259"/>
                </a:lnTo>
                <a:lnTo>
                  <a:pt x="66293" y="175259"/>
                </a:lnTo>
                <a:lnTo>
                  <a:pt x="88094" y="77402"/>
                </a:lnTo>
                <a:lnTo>
                  <a:pt x="89915" y="71710"/>
                </a:lnTo>
                <a:lnTo>
                  <a:pt x="89915" y="37337"/>
                </a:lnTo>
                <a:lnTo>
                  <a:pt x="90677" y="34289"/>
                </a:lnTo>
                <a:close/>
              </a:path>
              <a:path w="222250" h="178435">
                <a:moveTo>
                  <a:pt x="47243" y="175259"/>
                </a:moveTo>
                <a:lnTo>
                  <a:pt x="47243" y="41147"/>
                </a:lnTo>
                <a:lnTo>
                  <a:pt x="46481" y="46481"/>
                </a:lnTo>
                <a:lnTo>
                  <a:pt x="44957" y="54101"/>
                </a:lnTo>
                <a:lnTo>
                  <a:pt x="16763" y="175259"/>
                </a:lnTo>
                <a:lnTo>
                  <a:pt x="47243" y="175259"/>
                </a:lnTo>
                <a:close/>
              </a:path>
              <a:path w="222250" h="178435">
                <a:moveTo>
                  <a:pt x="195071" y="45719"/>
                </a:moveTo>
                <a:lnTo>
                  <a:pt x="195071" y="37337"/>
                </a:lnTo>
                <a:lnTo>
                  <a:pt x="194488" y="29194"/>
                </a:lnTo>
                <a:lnTo>
                  <a:pt x="165556" y="583"/>
                </a:lnTo>
                <a:lnTo>
                  <a:pt x="156971" y="0"/>
                </a:lnTo>
                <a:lnTo>
                  <a:pt x="147542" y="571"/>
                </a:lnTo>
                <a:lnTo>
                  <a:pt x="107346" y="21050"/>
                </a:lnTo>
                <a:lnTo>
                  <a:pt x="91439" y="38099"/>
                </a:lnTo>
                <a:lnTo>
                  <a:pt x="89915" y="37337"/>
                </a:lnTo>
                <a:lnTo>
                  <a:pt x="89915" y="71710"/>
                </a:lnTo>
                <a:lnTo>
                  <a:pt x="90582" y="69627"/>
                </a:lnTo>
                <a:lnTo>
                  <a:pt x="93499" y="62853"/>
                </a:lnTo>
                <a:lnTo>
                  <a:pt x="114299" y="35813"/>
                </a:lnTo>
                <a:lnTo>
                  <a:pt x="121157" y="28955"/>
                </a:lnTo>
                <a:lnTo>
                  <a:pt x="128015" y="25907"/>
                </a:lnTo>
                <a:lnTo>
                  <a:pt x="137159" y="25907"/>
                </a:lnTo>
                <a:lnTo>
                  <a:pt x="140969" y="26669"/>
                </a:lnTo>
                <a:lnTo>
                  <a:pt x="142493" y="29717"/>
                </a:lnTo>
                <a:lnTo>
                  <a:pt x="144779" y="32003"/>
                </a:lnTo>
                <a:lnTo>
                  <a:pt x="146303" y="35813"/>
                </a:lnTo>
                <a:lnTo>
                  <a:pt x="146303" y="176177"/>
                </a:lnTo>
                <a:lnTo>
                  <a:pt x="152983" y="177736"/>
                </a:lnTo>
                <a:lnTo>
                  <a:pt x="161543" y="178307"/>
                </a:lnTo>
                <a:lnTo>
                  <a:pt x="169402" y="177760"/>
                </a:lnTo>
                <a:lnTo>
                  <a:pt x="174497" y="176718"/>
                </a:lnTo>
                <a:lnTo>
                  <a:pt x="174497" y="134873"/>
                </a:lnTo>
                <a:lnTo>
                  <a:pt x="175259" y="128015"/>
                </a:lnTo>
                <a:lnTo>
                  <a:pt x="177545" y="120395"/>
                </a:lnTo>
                <a:lnTo>
                  <a:pt x="191261" y="66293"/>
                </a:lnTo>
                <a:lnTo>
                  <a:pt x="192023" y="61721"/>
                </a:lnTo>
                <a:lnTo>
                  <a:pt x="193547" y="57149"/>
                </a:lnTo>
                <a:lnTo>
                  <a:pt x="194309" y="51053"/>
                </a:lnTo>
                <a:lnTo>
                  <a:pt x="195071" y="45719"/>
                </a:lnTo>
                <a:close/>
              </a:path>
              <a:path w="222250" h="178435">
                <a:moveTo>
                  <a:pt x="146303" y="176177"/>
                </a:moveTo>
                <a:lnTo>
                  <a:pt x="146303" y="45719"/>
                </a:lnTo>
                <a:lnTo>
                  <a:pt x="145541" y="51815"/>
                </a:lnTo>
                <a:lnTo>
                  <a:pt x="144017" y="58673"/>
                </a:lnTo>
                <a:lnTo>
                  <a:pt x="142493" y="66293"/>
                </a:lnTo>
                <a:lnTo>
                  <a:pt x="140969" y="73151"/>
                </a:lnTo>
                <a:lnTo>
                  <a:pt x="138683" y="80771"/>
                </a:lnTo>
                <a:lnTo>
                  <a:pt x="131063" y="109727"/>
                </a:lnTo>
                <a:lnTo>
                  <a:pt x="129063" y="119014"/>
                </a:lnTo>
                <a:lnTo>
                  <a:pt x="127634" y="127444"/>
                </a:lnTo>
                <a:lnTo>
                  <a:pt x="126777" y="135016"/>
                </a:lnTo>
                <a:lnTo>
                  <a:pt x="126491" y="141731"/>
                </a:lnTo>
                <a:lnTo>
                  <a:pt x="127051" y="150304"/>
                </a:lnTo>
                <a:lnTo>
                  <a:pt x="145637" y="176021"/>
                </a:lnTo>
                <a:lnTo>
                  <a:pt x="146303" y="176177"/>
                </a:lnTo>
                <a:close/>
              </a:path>
              <a:path w="222250" h="178435">
                <a:moveTo>
                  <a:pt x="221741" y="146303"/>
                </a:moveTo>
                <a:lnTo>
                  <a:pt x="209549" y="134111"/>
                </a:lnTo>
                <a:lnTo>
                  <a:pt x="198881" y="144779"/>
                </a:lnTo>
                <a:lnTo>
                  <a:pt x="194309" y="147827"/>
                </a:lnTo>
                <a:lnTo>
                  <a:pt x="190499" y="151637"/>
                </a:lnTo>
                <a:lnTo>
                  <a:pt x="186689" y="153161"/>
                </a:lnTo>
                <a:lnTo>
                  <a:pt x="180593" y="153161"/>
                </a:lnTo>
                <a:lnTo>
                  <a:pt x="178307" y="151637"/>
                </a:lnTo>
                <a:lnTo>
                  <a:pt x="175259" y="148589"/>
                </a:lnTo>
                <a:lnTo>
                  <a:pt x="174497" y="145541"/>
                </a:lnTo>
                <a:lnTo>
                  <a:pt x="174497" y="176718"/>
                </a:lnTo>
                <a:lnTo>
                  <a:pt x="213443" y="154293"/>
                </a:lnTo>
                <a:lnTo>
                  <a:pt x="221741" y="1463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06503" y="5656326"/>
            <a:ext cx="330200" cy="0"/>
          </a:xfrm>
          <a:custGeom>
            <a:avLst/>
            <a:gdLst/>
            <a:ahLst/>
            <a:cxnLst/>
            <a:rect l="l" t="t" r="r" b="b"/>
            <a:pathLst>
              <a:path w="330200">
                <a:moveTo>
                  <a:pt x="0" y="0"/>
                </a:moveTo>
                <a:lnTo>
                  <a:pt x="329946" y="0"/>
                </a:lnTo>
              </a:path>
            </a:pathLst>
          </a:custGeom>
          <a:ln w="228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8513" y="490728"/>
            <a:ext cx="7639050" cy="31957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lang="pt-PT" sz="1800" b="1" spc="-5" dirty="0">
              <a:solidFill>
                <a:srgbClr val="548335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lang="pt-PT" b="1" spc="-5" dirty="0">
              <a:solidFill>
                <a:srgbClr val="548335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259715">
              <a:lnSpc>
                <a:spcPct val="100000"/>
              </a:lnSpc>
              <a:spcBef>
                <a:spcPts val="5"/>
              </a:spcBef>
            </a:pPr>
            <a:r>
              <a:rPr sz="1800" b="1" spc="-15" dirty="0">
                <a:latin typeface="Calibri"/>
                <a:cs typeface="Calibri"/>
              </a:rPr>
              <a:t>Conversões: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marL="259715">
              <a:lnSpc>
                <a:spcPct val="100000"/>
              </a:lnSpc>
              <a:spcBef>
                <a:spcPts val="1075"/>
              </a:spcBef>
            </a:pPr>
            <a:r>
              <a:rPr sz="1800" spc="-5" dirty="0">
                <a:latin typeface="Calibri"/>
                <a:cs typeface="Calibri"/>
              </a:rPr>
              <a:t>Qual </a:t>
            </a:r>
            <a:r>
              <a:rPr sz="1800" dirty="0">
                <a:latin typeface="Calibri"/>
                <a:cs typeface="Calibri"/>
              </a:rPr>
              <a:t>é a massa, em </a:t>
            </a:r>
            <a:r>
              <a:rPr sz="1800" spc="-5" dirty="0">
                <a:latin typeface="Calibri"/>
                <a:cs typeface="Calibri"/>
              </a:rPr>
              <a:t>gramas, </a:t>
            </a:r>
            <a:r>
              <a:rPr sz="1800" dirty="0">
                <a:latin typeface="Calibri"/>
                <a:cs typeface="Calibri"/>
              </a:rPr>
              <a:t>de 0,624 </a:t>
            </a:r>
            <a:r>
              <a:rPr sz="1800" spc="-5" dirty="0">
                <a:latin typeface="Calibri"/>
                <a:cs typeface="Calibri"/>
              </a:rPr>
              <a:t>mol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alumínio?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259715" marR="5080">
              <a:lnSpc>
                <a:spcPct val="100000"/>
              </a:lnSpc>
            </a:pPr>
            <a:r>
              <a:rPr sz="1800" spc="-20" dirty="0">
                <a:latin typeface="Calibri"/>
                <a:cs typeface="Calibri"/>
              </a:rPr>
              <a:t>Para </a:t>
            </a:r>
            <a:r>
              <a:rPr sz="1800" spc="-5" dirty="0">
                <a:latin typeface="Calibri"/>
                <a:cs typeface="Calibri"/>
              </a:rPr>
              <a:t>responder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5" dirty="0">
                <a:latin typeface="Calibri"/>
                <a:cs typeface="Calibri"/>
              </a:rPr>
              <a:t>esta </a:t>
            </a:r>
            <a:r>
              <a:rPr sz="1800" spc="-10" dirty="0">
                <a:latin typeface="Calibri"/>
                <a:cs typeface="Calibri"/>
              </a:rPr>
              <a:t>pergunta </a:t>
            </a:r>
            <a:r>
              <a:rPr sz="1800" spc="-5" dirty="0">
                <a:latin typeface="Calibri"/>
                <a:cs typeface="Calibri"/>
              </a:rPr>
              <a:t>devemos conhecer </a:t>
            </a:r>
            <a:r>
              <a:rPr sz="1800" spc="-10" dirty="0">
                <a:latin typeface="Calibri"/>
                <a:cs typeface="Calibri"/>
              </a:rPr>
              <a:t>antecipadamente </a:t>
            </a:r>
            <a:r>
              <a:rPr sz="1800" spc="-5" dirty="0">
                <a:latin typeface="Calibri"/>
                <a:cs typeface="Calibri"/>
              </a:rPr>
              <a:t>o valor da  </a:t>
            </a:r>
            <a:r>
              <a:rPr sz="1800" dirty="0">
                <a:latin typeface="Calibri"/>
                <a:cs typeface="Calibri"/>
              </a:rPr>
              <a:t>massa molar </a:t>
            </a:r>
            <a:r>
              <a:rPr sz="1800" spc="-5" dirty="0">
                <a:latin typeface="Calibri"/>
                <a:cs typeface="Calibri"/>
              </a:rPr>
              <a:t>do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alumínio.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25971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Esse </a:t>
            </a:r>
            <a:r>
              <a:rPr sz="1800" spc="-5" dirty="0">
                <a:latin typeface="Calibri"/>
                <a:cs typeface="Calibri"/>
              </a:rPr>
              <a:t>valor </a:t>
            </a:r>
            <a:r>
              <a:rPr sz="1800" dirty="0">
                <a:latin typeface="Calibri"/>
                <a:cs typeface="Calibri"/>
              </a:rPr>
              <a:t>é 26,98154 </a:t>
            </a:r>
            <a:r>
              <a:rPr sz="1800" spc="10" dirty="0">
                <a:latin typeface="Calibri"/>
                <a:cs typeface="Calibri"/>
              </a:rPr>
              <a:t>g/mol,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então: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304679" y="3918203"/>
            <a:ext cx="3420617" cy="3064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86801" y="1978914"/>
            <a:ext cx="7089140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Ou podemos calcular o </a:t>
            </a:r>
            <a:r>
              <a:rPr sz="1800" spc="-10" dirty="0">
                <a:latin typeface="Calibri"/>
                <a:cs typeface="Calibri"/>
              </a:rPr>
              <a:t>número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moles </a:t>
            </a:r>
            <a:r>
              <a:rPr sz="1800" spc="-10" dirty="0">
                <a:latin typeface="Calibri"/>
                <a:cs typeface="Calibri"/>
              </a:rPr>
              <a:t>contidas </a:t>
            </a:r>
            <a:r>
              <a:rPr sz="1800" dirty="0">
                <a:latin typeface="Calibri"/>
                <a:cs typeface="Calibri"/>
              </a:rPr>
              <a:t>em 2,7542 g de</a:t>
            </a:r>
            <a:r>
              <a:rPr sz="1800" spc="1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alumínio: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642245" y="2885694"/>
            <a:ext cx="3147060" cy="32293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8513" y="490728"/>
            <a:ext cx="6669405" cy="22390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lang="pt-PT" sz="1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lang="pt-PT" sz="1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259715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latin typeface="Calibri"/>
                <a:cs typeface="Calibri"/>
              </a:rPr>
              <a:t>Massa molar </a:t>
            </a:r>
            <a:r>
              <a:rPr sz="1800" b="1" dirty="0">
                <a:latin typeface="Calibri"/>
                <a:cs typeface="Calibri"/>
              </a:rPr>
              <a:t>de </a:t>
            </a:r>
            <a:r>
              <a:rPr sz="1800" b="1" spc="-5" dirty="0">
                <a:latin typeface="Calibri"/>
                <a:cs typeface="Calibri"/>
              </a:rPr>
              <a:t>um</a:t>
            </a:r>
            <a:r>
              <a:rPr sz="1800" b="1" spc="-9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composto: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00" dirty="0">
              <a:latin typeface="Times New Roman"/>
              <a:cs typeface="Times New Roman"/>
            </a:endParaRPr>
          </a:p>
          <a:p>
            <a:pPr marL="30480" marR="50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A massa </a:t>
            </a:r>
            <a:r>
              <a:rPr sz="1800" spc="-5" dirty="0">
                <a:latin typeface="Calibri"/>
                <a:cs typeface="Calibri"/>
              </a:rPr>
              <a:t>molar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um </a:t>
            </a:r>
            <a:r>
              <a:rPr sz="1800" spc="-10" dirty="0">
                <a:latin typeface="Calibri"/>
                <a:cs typeface="Calibri"/>
              </a:rPr>
              <a:t>composto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5" dirty="0">
                <a:latin typeface="Calibri"/>
                <a:cs typeface="Calibri"/>
              </a:rPr>
              <a:t>igual </a:t>
            </a:r>
            <a:r>
              <a:rPr sz="1800" dirty="0">
                <a:latin typeface="Calibri"/>
                <a:cs typeface="Calibri"/>
              </a:rPr>
              <a:t>à </a:t>
            </a:r>
            <a:r>
              <a:rPr sz="1800" spc="-5" dirty="0">
                <a:latin typeface="Calibri"/>
                <a:cs typeface="Calibri"/>
              </a:rPr>
              <a:t>soma das </a:t>
            </a:r>
            <a:r>
              <a:rPr sz="1800" dirty="0">
                <a:latin typeface="Calibri"/>
                <a:cs typeface="Calibri"/>
              </a:rPr>
              <a:t>massas </a:t>
            </a:r>
            <a:r>
              <a:rPr sz="1800" spc="-5" dirty="0">
                <a:latin typeface="Calibri"/>
                <a:cs typeface="Calibri"/>
              </a:rPr>
              <a:t>molares </a:t>
            </a:r>
            <a:r>
              <a:rPr sz="1800" spc="-10" dirty="0">
                <a:latin typeface="Calibri"/>
                <a:cs typeface="Calibri"/>
              </a:rPr>
              <a:t>dos  átomos </a:t>
            </a:r>
            <a:r>
              <a:rPr sz="1800" spc="-5" dirty="0">
                <a:latin typeface="Calibri"/>
                <a:cs typeface="Calibri"/>
              </a:rPr>
              <a:t>que o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constituem.</a:t>
            </a:r>
            <a:endParaRPr sz="1800" dirty="0">
              <a:latin typeface="Calibri"/>
              <a:cs typeface="Calibri"/>
            </a:endParaRPr>
          </a:p>
          <a:p>
            <a:pPr marL="30480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Por exemplo </a:t>
            </a:r>
            <a:r>
              <a:rPr sz="1800" spc="-5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hidróxido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sódio: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NaOH</a:t>
            </a:r>
          </a:p>
        </p:txBody>
      </p:sp>
      <p:sp>
        <p:nvSpPr>
          <p:cNvPr id="3" name="object 3"/>
          <p:cNvSpPr/>
          <p:nvPr/>
        </p:nvSpPr>
        <p:spPr>
          <a:xfrm>
            <a:off x="774839" y="3192017"/>
            <a:ext cx="9144000" cy="27698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86801" y="1950720"/>
            <a:ext cx="6781165" cy="335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Por exemplo </a:t>
            </a:r>
            <a:r>
              <a:rPr sz="1800" spc="-5" dirty="0">
                <a:latin typeface="Calibri"/>
                <a:cs typeface="Calibri"/>
              </a:rPr>
              <a:t>o 2,4,6‐trinitrotolueno mais conhecido por </a:t>
            </a:r>
            <a:r>
              <a:rPr sz="1800" spc="-35" dirty="0">
                <a:latin typeface="Calibri"/>
                <a:cs typeface="Calibri"/>
              </a:rPr>
              <a:t>TNT:</a:t>
            </a:r>
            <a:r>
              <a:rPr sz="1800" spc="1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</a:t>
            </a:r>
            <a:r>
              <a:rPr sz="1800" spc="-7" baseline="-20833" dirty="0">
                <a:latin typeface="Calibri"/>
                <a:cs typeface="Calibri"/>
              </a:rPr>
              <a:t>7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-7" baseline="-20833" dirty="0">
                <a:latin typeface="Calibri"/>
                <a:cs typeface="Calibri"/>
              </a:rPr>
              <a:t>5</a:t>
            </a:r>
            <a:r>
              <a:rPr sz="1800" spc="-5" dirty="0">
                <a:latin typeface="Calibri"/>
                <a:cs typeface="Calibri"/>
              </a:rPr>
              <a:t>(NO</a:t>
            </a:r>
            <a:r>
              <a:rPr sz="1800" spc="-7" baseline="-20833" dirty="0">
                <a:latin typeface="Calibri"/>
                <a:cs typeface="Calibri"/>
              </a:rPr>
              <a:t>2</a:t>
            </a:r>
            <a:r>
              <a:rPr sz="1800" spc="-5" dirty="0">
                <a:latin typeface="Calibri"/>
                <a:cs typeface="Calibri"/>
              </a:rPr>
              <a:t>)</a:t>
            </a:r>
            <a:r>
              <a:rPr sz="1800" spc="-7" baseline="-20833" dirty="0">
                <a:latin typeface="Calibri"/>
                <a:cs typeface="Calibri"/>
              </a:rPr>
              <a:t>3</a:t>
            </a:r>
            <a:r>
              <a:rPr sz="1800" spc="-5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74839" y="2586989"/>
            <a:ext cx="9144000" cy="29489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8513" y="490728"/>
            <a:ext cx="2867660" cy="11439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lang="pt-PT" sz="1800" b="1" spc="-5" dirty="0">
              <a:solidFill>
                <a:srgbClr val="548335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lang="pt-PT" b="1" spc="-5" dirty="0">
              <a:solidFill>
                <a:srgbClr val="548335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46990">
              <a:lnSpc>
                <a:spcPct val="100000"/>
              </a:lnSpc>
              <a:spcBef>
                <a:spcPts val="1015"/>
              </a:spcBef>
            </a:pPr>
            <a:r>
              <a:rPr sz="1800" b="1" spc="-5" dirty="0">
                <a:latin typeface="Tahoma"/>
                <a:cs typeface="Tahoma"/>
              </a:rPr>
              <a:t>3.4 </a:t>
            </a:r>
            <a:r>
              <a:rPr sz="1800" b="1" dirty="0">
                <a:latin typeface="Tahoma"/>
                <a:cs typeface="Tahoma"/>
              </a:rPr>
              <a:t>– </a:t>
            </a:r>
            <a:r>
              <a:rPr sz="1800" b="1" spc="-5" dirty="0">
                <a:latin typeface="Tahoma"/>
                <a:cs typeface="Tahoma"/>
              </a:rPr>
              <a:t>Reacções</a:t>
            </a:r>
            <a:r>
              <a:rPr sz="1800" b="1" spc="-6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químicas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50527" y="1971294"/>
            <a:ext cx="4882134" cy="14249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26655" y="3477005"/>
            <a:ext cx="4760976" cy="24871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39447" y="3850385"/>
            <a:ext cx="4209288" cy="18821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66277" y="3382264"/>
            <a:ext cx="1277620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95580">
              <a:lnSpc>
                <a:spcPct val="100000"/>
              </a:lnSpc>
            </a:pP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coeficientes  </a:t>
            </a:r>
            <a:r>
              <a:rPr sz="1400" spc="-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1400" spc="-25" dirty="0">
                <a:solidFill>
                  <a:srgbClr val="FF0000"/>
                </a:solidFill>
                <a:latin typeface="Calibri"/>
                <a:cs typeface="Calibri"/>
              </a:rPr>
              <a:t>st</a:t>
            </a:r>
            <a:r>
              <a:rPr sz="1400" spc="-5" dirty="0">
                <a:solidFill>
                  <a:srgbClr val="FF0000"/>
                </a:solidFill>
                <a:latin typeface="Calibri"/>
                <a:cs typeface="Calibri"/>
              </a:rPr>
              <a:t>equiométri</a:t>
            </a:r>
            <a:r>
              <a:rPr sz="1400" spc="-15" dirty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r>
              <a:rPr sz="1400" spc="-5" dirty="0">
                <a:solidFill>
                  <a:srgbClr val="FF0000"/>
                </a:solidFill>
                <a:latin typeface="Calibri"/>
                <a:cs typeface="Calibri"/>
              </a:rPr>
              <a:t>os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45805" y="4361688"/>
            <a:ext cx="6444234" cy="22745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68513" y="490728"/>
            <a:ext cx="7214870" cy="34470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lang="pt-PT" sz="1800" b="1" spc="-5" dirty="0">
              <a:solidFill>
                <a:srgbClr val="548335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lang="pt-PT" b="1" spc="-5" dirty="0">
              <a:solidFill>
                <a:srgbClr val="548335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497840">
              <a:lnSpc>
                <a:spcPct val="100000"/>
              </a:lnSpc>
              <a:buChar char="*"/>
              <a:tabLst>
                <a:tab pos="180340" algn="l"/>
              </a:tabLst>
            </a:pPr>
            <a:r>
              <a:rPr sz="1800" dirty="0">
                <a:latin typeface="Calibri"/>
                <a:cs typeface="Calibri"/>
              </a:rPr>
              <a:t>No </a:t>
            </a:r>
            <a:r>
              <a:rPr sz="1800" spc="-5" dirty="0">
                <a:latin typeface="Calibri"/>
                <a:cs typeface="Calibri"/>
              </a:rPr>
              <a:t>século XVIII o </a:t>
            </a:r>
            <a:r>
              <a:rPr sz="1800" spc="-10" dirty="0">
                <a:latin typeface="Calibri"/>
                <a:cs typeface="Calibri"/>
              </a:rPr>
              <a:t>cientista </a:t>
            </a:r>
            <a:r>
              <a:rPr sz="1800" spc="-5" dirty="0">
                <a:latin typeface="Calibri"/>
                <a:cs typeface="Calibri"/>
              </a:rPr>
              <a:t>francês </a:t>
            </a:r>
            <a:r>
              <a:rPr sz="1800" spc="-10" dirty="0">
                <a:latin typeface="Calibri"/>
                <a:cs typeface="Calibri"/>
              </a:rPr>
              <a:t>Antoine Lavoisier </a:t>
            </a:r>
            <a:r>
              <a:rPr sz="1800" spc="-5" dirty="0">
                <a:latin typeface="Calibri"/>
                <a:cs typeface="Calibri"/>
              </a:rPr>
              <a:t>introduziu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Lei da  Conservação da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Matéria.</a:t>
            </a:r>
            <a:endParaRPr sz="1800" dirty="0">
              <a:latin typeface="Calibri"/>
              <a:cs typeface="Calibri"/>
            </a:endParaRPr>
          </a:p>
          <a:p>
            <a:pPr marL="179705" indent="-167005">
              <a:lnSpc>
                <a:spcPct val="100000"/>
              </a:lnSpc>
              <a:buChar char="*"/>
              <a:tabLst>
                <a:tab pos="180340" algn="l"/>
              </a:tabLst>
            </a:pPr>
            <a:r>
              <a:rPr sz="1800" spc="-15" dirty="0">
                <a:latin typeface="Calibri"/>
                <a:cs typeface="Calibri"/>
              </a:rPr>
              <a:t>Esta </a:t>
            </a:r>
            <a:r>
              <a:rPr sz="1800" spc="-5" dirty="0">
                <a:latin typeface="Calibri"/>
                <a:cs typeface="Calibri"/>
              </a:rPr>
              <a:t>lei diz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matéria </a:t>
            </a:r>
            <a:r>
              <a:rPr sz="1800" spc="-5" dirty="0">
                <a:latin typeface="Calibri"/>
                <a:cs typeface="Calibri"/>
              </a:rPr>
              <a:t>não pode </a:t>
            </a:r>
            <a:r>
              <a:rPr sz="1800" dirty="0">
                <a:latin typeface="Calibri"/>
                <a:cs typeface="Calibri"/>
              </a:rPr>
              <a:t>ser </a:t>
            </a:r>
            <a:r>
              <a:rPr sz="1800" spc="-5" dirty="0">
                <a:latin typeface="Calibri"/>
                <a:cs typeface="Calibri"/>
              </a:rPr>
              <a:t>criada </a:t>
            </a:r>
            <a:r>
              <a:rPr sz="1800" dirty="0">
                <a:latin typeface="Calibri"/>
                <a:cs typeface="Calibri"/>
              </a:rPr>
              <a:t>nem </a:t>
            </a:r>
            <a:r>
              <a:rPr sz="1800" spc="-5" dirty="0">
                <a:latin typeface="Calibri"/>
                <a:cs typeface="Calibri"/>
              </a:rPr>
              <a:t>destruída,</a:t>
            </a:r>
            <a:r>
              <a:rPr sz="1800" spc="1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transforma‐se.</a:t>
            </a: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buChar char="*"/>
              <a:tabLst>
                <a:tab pos="180340" algn="l"/>
              </a:tabLst>
            </a:pPr>
            <a:r>
              <a:rPr sz="1800" spc="-15" dirty="0">
                <a:latin typeface="Calibri"/>
                <a:cs typeface="Calibri"/>
              </a:rPr>
              <a:t>Isto </a:t>
            </a:r>
            <a:r>
              <a:rPr sz="1800" spc="-5" dirty="0">
                <a:latin typeface="Calibri"/>
                <a:cs typeface="Calibri"/>
              </a:rPr>
              <a:t>significa que se </a:t>
            </a:r>
            <a:r>
              <a:rPr sz="1800" dirty="0">
                <a:latin typeface="Calibri"/>
                <a:cs typeface="Calibri"/>
              </a:rPr>
              <a:t>10 g de </a:t>
            </a:r>
            <a:r>
              <a:rPr sz="1800" spc="-15" dirty="0">
                <a:latin typeface="Calibri"/>
                <a:cs typeface="Calibri"/>
              </a:rPr>
              <a:t>reagentes </a:t>
            </a:r>
            <a:r>
              <a:rPr sz="1800" spc="-10" dirty="0">
                <a:latin typeface="Calibri"/>
                <a:cs typeface="Calibri"/>
              </a:rPr>
              <a:t>reagirem </a:t>
            </a:r>
            <a:r>
              <a:rPr sz="1800" dirty="0">
                <a:latin typeface="Calibri"/>
                <a:cs typeface="Calibri"/>
              </a:rPr>
              <a:t>e se a </a:t>
            </a:r>
            <a:r>
              <a:rPr sz="1800" spc="-10" dirty="0">
                <a:latin typeface="Calibri"/>
                <a:cs typeface="Calibri"/>
              </a:rPr>
              <a:t>reacção </a:t>
            </a:r>
            <a:r>
              <a:rPr sz="1800" spc="-15" dirty="0">
                <a:latin typeface="Calibri"/>
                <a:cs typeface="Calibri"/>
              </a:rPr>
              <a:t>converter  </a:t>
            </a:r>
            <a:r>
              <a:rPr sz="1800" spc="-10" dirty="0">
                <a:latin typeface="Calibri"/>
                <a:cs typeface="Calibri"/>
              </a:rPr>
              <a:t>completamente </a:t>
            </a:r>
            <a:r>
              <a:rPr sz="1800" dirty="0">
                <a:latin typeface="Calibri"/>
                <a:cs typeface="Calibri"/>
              </a:rPr>
              <a:t>esses </a:t>
            </a:r>
            <a:r>
              <a:rPr sz="1800" spc="-10" dirty="0">
                <a:latin typeface="Calibri"/>
                <a:cs typeface="Calibri"/>
              </a:rPr>
              <a:t>reagentes, </a:t>
            </a:r>
            <a:r>
              <a:rPr sz="1800" spc="-15" dirty="0">
                <a:latin typeface="Calibri"/>
                <a:cs typeface="Calibri"/>
              </a:rPr>
              <a:t>então </a:t>
            </a:r>
            <a:r>
              <a:rPr sz="1800" spc="-10" dirty="0">
                <a:latin typeface="Calibri"/>
                <a:cs typeface="Calibri"/>
              </a:rPr>
              <a:t>serão </a:t>
            </a:r>
            <a:r>
              <a:rPr sz="1800" spc="-5" dirty="0">
                <a:latin typeface="Calibri"/>
                <a:cs typeface="Calibri"/>
              </a:rPr>
              <a:t>originadas </a:t>
            </a:r>
            <a:r>
              <a:rPr sz="1800" spc="-15" dirty="0">
                <a:latin typeface="Calibri"/>
                <a:cs typeface="Calibri"/>
              </a:rPr>
              <a:t>exactamente </a:t>
            </a:r>
            <a:r>
              <a:rPr sz="1800" dirty="0">
                <a:latin typeface="Calibri"/>
                <a:cs typeface="Calibri"/>
              </a:rPr>
              <a:t>10 g de  </a:t>
            </a:r>
            <a:r>
              <a:rPr sz="1800" spc="-10" dirty="0">
                <a:latin typeface="Calibri"/>
                <a:cs typeface="Calibri"/>
              </a:rPr>
              <a:t>produtos.</a:t>
            </a:r>
            <a:endParaRPr sz="1800" dirty="0">
              <a:latin typeface="Calibri"/>
              <a:cs typeface="Calibri"/>
            </a:endParaRPr>
          </a:p>
          <a:p>
            <a:pPr marL="12700" marR="306705">
              <a:lnSpc>
                <a:spcPct val="100000"/>
              </a:lnSpc>
              <a:buChar char="*"/>
              <a:tabLst>
                <a:tab pos="180340" algn="l"/>
              </a:tabLst>
            </a:pPr>
            <a:r>
              <a:rPr sz="1800" spc="-5" dirty="0">
                <a:latin typeface="Calibri"/>
                <a:cs typeface="Calibri"/>
              </a:rPr>
              <a:t>Significa também que se </a:t>
            </a:r>
            <a:r>
              <a:rPr sz="1800" dirty="0">
                <a:latin typeface="Calibri"/>
                <a:cs typeface="Calibri"/>
              </a:rPr>
              <a:t>1000 </a:t>
            </a:r>
            <a:r>
              <a:rPr sz="1800" spc="-10" dirty="0">
                <a:latin typeface="Calibri"/>
                <a:cs typeface="Calibri"/>
              </a:rPr>
              <a:t>átomos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um determinado elemento  participam na </a:t>
            </a:r>
            <a:r>
              <a:rPr sz="1800" spc="-10" dirty="0">
                <a:latin typeface="Calibri"/>
                <a:cs typeface="Calibri"/>
              </a:rPr>
              <a:t>reacção como reagentes, </a:t>
            </a:r>
            <a:r>
              <a:rPr sz="1800" spc="-15" dirty="0">
                <a:latin typeface="Calibri"/>
                <a:cs typeface="Calibri"/>
              </a:rPr>
              <a:t>terão </a:t>
            </a:r>
            <a:r>
              <a:rPr sz="1800" spc="-5" dirty="0">
                <a:latin typeface="Calibri"/>
                <a:cs typeface="Calibri"/>
              </a:rPr>
              <a:t>também que aparecer </a:t>
            </a:r>
            <a:r>
              <a:rPr sz="1800" spc="-10" dirty="0">
                <a:latin typeface="Calibri"/>
                <a:cs typeface="Calibri"/>
              </a:rPr>
              <a:t>como  produtos.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21611" y="490728"/>
            <a:ext cx="7788275" cy="2013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9079">
              <a:lnSpc>
                <a:spcPct val="100000"/>
              </a:lnSpc>
            </a:pPr>
            <a:endParaRPr lang="pt-PT" sz="1800" b="1" spc="-5" dirty="0">
              <a:solidFill>
                <a:srgbClr val="548335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lang="pt-PT" b="1" spc="-5" dirty="0">
              <a:solidFill>
                <a:srgbClr val="548335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52705">
              <a:lnSpc>
                <a:spcPct val="100000"/>
              </a:lnSpc>
              <a:spcBef>
                <a:spcPts val="1015"/>
              </a:spcBef>
            </a:pPr>
            <a:r>
              <a:rPr sz="1800" b="1" spc="-5" dirty="0">
                <a:latin typeface="Tahoma"/>
                <a:cs typeface="Tahoma"/>
              </a:rPr>
              <a:t>3.5 - Acerto de reacções</a:t>
            </a:r>
            <a:r>
              <a:rPr sz="1800" b="1" spc="-30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químicas</a:t>
            </a:r>
            <a:endParaRPr sz="1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50" dirty="0">
              <a:latin typeface="Times New Roman"/>
              <a:cs typeface="Times New Roman"/>
            </a:endParaRPr>
          </a:p>
          <a:p>
            <a:pPr marL="1841500" marR="5080" indent="-1829435">
              <a:lnSpc>
                <a:spcPts val="2080"/>
              </a:lnSpc>
            </a:pPr>
            <a:r>
              <a:rPr sz="1800" b="1" spc="-5" dirty="0">
                <a:latin typeface="Tahoma"/>
                <a:cs typeface="Tahoma"/>
              </a:rPr>
              <a:t>Passo </a:t>
            </a:r>
            <a:r>
              <a:rPr sz="1800" b="1" dirty="0">
                <a:latin typeface="Tahoma"/>
                <a:cs typeface="Tahoma"/>
              </a:rPr>
              <a:t>1 </a:t>
            </a:r>
            <a:r>
              <a:rPr sz="1800" dirty="0">
                <a:latin typeface="Tahoma"/>
                <a:cs typeface="Tahoma"/>
              </a:rPr>
              <a:t>– </a:t>
            </a:r>
            <a:r>
              <a:rPr sz="1800" spc="-5" dirty="0">
                <a:latin typeface="Tahoma"/>
                <a:cs typeface="Tahoma"/>
              </a:rPr>
              <a:t>Escrever as </a:t>
            </a:r>
            <a:r>
              <a:rPr sz="1800" dirty="0">
                <a:latin typeface="Tahoma"/>
                <a:cs typeface="Tahoma"/>
              </a:rPr>
              <a:t>fórmulas </a:t>
            </a:r>
            <a:r>
              <a:rPr sz="1800" spc="-5" dirty="0">
                <a:latin typeface="Tahoma"/>
                <a:cs typeface="Tahoma"/>
              </a:rPr>
              <a:t>correctas </a:t>
            </a:r>
            <a:r>
              <a:rPr sz="1800" dirty="0">
                <a:latin typeface="Tahoma"/>
                <a:cs typeface="Tahoma"/>
              </a:rPr>
              <a:t>de </a:t>
            </a:r>
            <a:r>
              <a:rPr sz="1800" spc="-5" dirty="0">
                <a:latin typeface="Tahoma"/>
                <a:cs typeface="Tahoma"/>
              </a:rPr>
              <a:t>todos os reagentes e produtos:  Propano, Oxigénio, </a:t>
            </a:r>
            <a:r>
              <a:rPr sz="1800" dirty="0">
                <a:latin typeface="Tahoma"/>
                <a:cs typeface="Tahoma"/>
              </a:rPr>
              <a:t>Dióxido de carbono </a:t>
            </a:r>
            <a:r>
              <a:rPr sz="1800" spc="-5" dirty="0">
                <a:latin typeface="Tahoma"/>
                <a:cs typeface="Tahoma"/>
              </a:rPr>
              <a:t>e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Água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1634" y="3486162"/>
            <a:ext cx="7914005" cy="1695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1800" b="1" spc="-5" dirty="0">
                <a:latin typeface="Tahoma"/>
                <a:cs typeface="Tahoma"/>
              </a:rPr>
              <a:t>Passo </a:t>
            </a:r>
            <a:r>
              <a:rPr sz="1800" b="1" dirty="0">
                <a:latin typeface="Tahoma"/>
                <a:cs typeface="Tahoma"/>
              </a:rPr>
              <a:t>2 </a:t>
            </a:r>
            <a:r>
              <a:rPr sz="1800" dirty="0">
                <a:latin typeface="Tahoma"/>
                <a:cs typeface="Tahoma"/>
              </a:rPr>
              <a:t>– </a:t>
            </a:r>
            <a:r>
              <a:rPr sz="1800" spc="-5" dirty="0">
                <a:latin typeface="Tahoma"/>
                <a:cs typeface="Tahoma"/>
              </a:rPr>
              <a:t>Acerto </a:t>
            </a:r>
            <a:r>
              <a:rPr sz="1800" dirty="0">
                <a:latin typeface="Tahoma"/>
                <a:cs typeface="Tahoma"/>
              </a:rPr>
              <a:t>dos </a:t>
            </a:r>
            <a:r>
              <a:rPr sz="1800" spc="-5" dirty="0">
                <a:latin typeface="Tahoma"/>
                <a:cs typeface="Tahoma"/>
              </a:rPr>
              <a:t>átomos </a:t>
            </a:r>
            <a:r>
              <a:rPr sz="1800" dirty="0">
                <a:latin typeface="Tahoma"/>
                <a:cs typeface="Tahoma"/>
              </a:rPr>
              <a:t>de carbono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(C).</a:t>
            </a:r>
            <a:endParaRPr sz="18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latin typeface="Tahoma"/>
                <a:cs typeface="Tahoma"/>
              </a:rPr>
              <a:t>Começa-se </a:t>
            </a:r>
            <a:r>
              <a:rPr sz="1800" dirty="0">
                <a:latin typeface="Tahoma"/>
                <a:cs typeface="Tahoma"/>
              </a:rPr>
              <a:t>pelo carbono </a:t>
            </a:r>
            <a:r>
              <a:rPr sz="1800" spc="-5" dirty="0">
                <a:latin typeface="Tahoma"/>
                <a:cs typeface="Tahoma"/>
              </a:rPr>
              <a:t>porque tanto </a:t>
            </a:r>
            <a:r>
              <a:rPr sz="1800" dirty="0">
                <a:latin typeface="Tahoma"/>
                <a:cs typeface="Tahoma"/>
              </a:rPr>
              <a:t>nos </a:t>
            </a:r>
            <a:r>
              <a:rPr sz="1800" spc="-5" dirty="0">
                <a:latin typeface="Tahoma"/>
                <a:cs typeface="Tahoma"/>
              </a:rPr>
              <a:t>reagentes </a:t>
            </a:r>
            <a:r>
              <a:rPr sz="1800" dirty="0">
                <a:latin typeface="Tahoma"/>
                <a:cs typeface="Tahoma"/>
              </a:rPr>
              <a:t>como nos </a:t>
            </a:r>
            <a:r>
              <a:rPr sz="1800" spc="-10" dirty="0">
                <a:latin typeface="Tahoma"/>
                <a:cs typeface="Tahoma"/>
              </a:rPr>
              <a:t>produtos  encontra-se </a:t>
            </a:r>
            <a:r>
              <a:rPr sz="1800" spc="-5" dirty="0">
                <a:latin typeface="Tahoma"/>
                <a:cs typeface="Tahoma"/>
              </a:rPr>
              <a:t>apenas num </a:t>
            </a:r>
            <a:r>
              <a:rPr sz="1800" spc="-10" dirty="0">
                <a:latin typeface="Tahoma"/>
                <a:cs typeface="Tahoma"/>
              </a:rPr>
              <a:t>composto. Deve-se </a:t>
            </a:r>
            <a:r>
              <a:rPr sz="1800" spc="-5" dirty="0">
                <a:latin typeface="Tahoma"/>
                <a:cs typeface="Tahoma"/>
              </a:rPr>
              <a:t>evitar </a:t>
            </a:r>
            <a:r>
              <a:rPr sz="1800" dirty="0">
                <a:latin typeface="Tahoma"/>
                <a:cs typeface="Tahoma"/>
              </a:rPr>
              <a:t>o </a:t>
            </a:r>
            <a:r>
              <a:rPr sz="1800" spc="-5" dirty="0">
                <a:latin typeface="Tahoma"/>
                <a:cs typeface="Tahoma"/>
              </a:rPr>
              <a:t>acerto </a:t>
            </a:r>
            <a:r>
              <a:rPr sz="1800" spc="-10" dirty="0">
                <a:latin typeface="Tahoma"/>
                <a:cs typeface="Tahoma"/>
              </a:rPr>
              <a:t>prematuro </a:t>
            </a:r>
            <a:r>
              <a:rPr sz="1800" dirty="0">
                <a:latin typeface="Tahoma"/>
                <a:cs typeface="Tahoma"/>
              </a:rPr>
              <a:t>de O</a:t>
            </a:r>
            <a:r>
              <a:rPr sz="1800" spc="16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e</a:t>
            </a:r>
            <a:endParaRPr sz="1800">
              <a:latin typeface="Tahoma"/>
              <a:cs typeface="Tahoma"/>
            </a:endParaRPr>
          </a:p>
          <a:p>
            <a:pPr marL="12700" marR="534035" algn="just">
              <a:lnSpc>
                <a:spcPct val="100000"/>
              </a:lnSpc>
            </a:pPr>
            <a:r>
              <a:rPr sz="1800" dirty="0">
                <a:latin typeface="Tahoma"/>
                <a:cs typeface="Tahoma"/>
              </a:rPr>
              <a:t>H. </a:t>
            </a:r>
            <a:r>
              <a:rPr sz="1800" spc="-5" dirty="0">
                <a:latin typeface="Tahoma"/>
                <a:cs typeface="Tahoma"/>
              </a:rPr>
              <a:t>Neste caso existem </a:t>
            </a:r>
            <a:r>
              <a:rPr sz="1800" dirty="0">
                <a:latin typeface="Tahoma"/>
                <a:cs typeface="Tahoma"/>
              </a:rPr>
              <a:t>3 </a:t>
            </a:r>
            <a:r>
              <a:rPr sz="1800" spc="-5" dirty="0">
                <a:latin typeface="Tahoma"/>
                <a:cs typeface="Tahoma"/>
              </a:rPr>
              <a:t>átomos </a:t>
            </a:r>
            <a:r>
              <a:rPr sz="1800" dirty="0">
                <a:latin typeface="Tahoma"/>
                <a:cs typeface="Tahoma"/>
              </a:rPr>
              <a:t>de carbono do lado dos </a:t>
            </a:r>
            <a:r>
              <a:rPr sz="1800" spc="-5" dirty="0">
                <a:latin typeface="Tahoma"/>
                <a:cs typeface="Tahoma"/>
              </a:rPr>
              <a:t>reagentes. </a:t>
            </a:r>
            <a:r>
              <a:rPr sz="1800" spc="-25" dirty="0">
                <a:latin typeface="Tahoma"/>
                <a:cs typeface="Tahoma"/>
              </a:rPr>
              <a:t>Para  </a:t>
            </a:r>
            <a:r>
              <a:rPr sz="1800" spc="-5" dirty="0">
                <a:latin typeface="Tahoma"/>
                <a:cs typeface="Tahoma"/>
              </a:rPr>
              <a:t>termos </a:t>
            </a:r>
            <a:r>
              <a:rPr sz="1800" dirty="0">
                <a:latin typeface="Tahoma"/>
                <a:cs typeface="Tahoma"/>
              </a:rPr>
              <a:t>o mesmo </a:t>
            </a:r>
            <a:r>
              <a:rPr sz="1800" spc="-5" dirty="0">
                <a:latin typeface="Tahoma"/>
                <a:cs typeface="Tahoma"/>
              </a:rPr>
              <a:t>número </a:t>
            </a:r>
            <a:r>
              <a:rPr sz="1800" dirty="0">
                <a:latin typeface="Tahoma"/>
                <a:cs typeface="Tahoma"/>
              </a:rPr>
              <a:t>de carbonos no lado dos </a:t>
            </a:r>
            <a:r>
              <a:rPr sz="1800" spc="-5" dirty="0">
                <a:latin typeface="Tahoma"/>
                <a:cs typeface="Tahoma"/>
              </a:rPr>
              <a:t>produtos é necessário  </a:t>
            </a:r>
            <a:r>
              <a:rPr sz="1800" dirty="0">
                <a:latin typeface="Tahoma"/>
                <a:cs typeface="Tahoma"/>
              </a:rPr>
              <a:t>multiplicar por 3 a molécula de </a:t>
            </a:r>
            <a:r>
              <a:rPr sz="1800" spc="-5" dirty="0">
                <a:latin typeface="Tahoma"/>
                <a:cs typeface="Tahoma"/>
              </a:rPr>
              <a:t>CO</a:t>
            </a:r>
            <a:r>
              <a:rPr sz="1800" spc="-7" baseline="-20833" dirty="0">
                <a:latin typeface="Tahoma"/>
                <a:cs typeface="Tahoma"/>
              </a:rPr>
              <a:t>2 </a:t>
            </a:r>
            <a:r>
              <a:rPr sz="1800" dirty="0">
                <a:latin typeface="Tahoma"/>
                <a:cs typeface="Tahoma"/>
              </a:rPr>
              <a:t>que </a:t>
            </a:r>
            <a:r>
              <a:rPr sz="1800" spc="-5" dirty="0">
                <a:latin typeface="Tahoma"/>
                <a:cs typeface="Tahoma"/>
              </a:rPr>
              <a:t>está </a:t>
            </a:r>
            <a:r>
              <a:rPr sz="1800" dirty="0">
                <a:latin typeface="Tahoma"/>
                <a:cs typeface="Tahoma"/>
              </a:rPr>
              <a:t>do lado dos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produtos.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93683" y="2739389"/>
            <a:ext cx="6130290" cy="5234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43035" y="5503926"/>
            <a:ext cx="5837682" cy="5372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8513" y="490728"/>
            <a:ext cx="7209155" cy="21159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lang="pt-PT" sz="1800" b="1" spc="-5" dirty="0">
              <a:solidFill>
                <a:srgbClr val="548335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lang="pt-PT" b="1" spc="-5" dirty="0">
              <a:solidFill>
                <a:srgbClr val="548335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Tahoma"/>
                <a:cs typeface="Tahoma"/>
              </a:rPr>
              <a:t>Passo </a:t>
            </a:r>
            <a:r>
              <a:rPr sz="1800" b="1" dirty="0">
                <a:latin typeface="Tahoma"/>
                <a:cs typeface="Tahoma"/>
              </a:rPr>
              <a:t>3 </a:t>
            </a:r>
            <a:r>
              <a:rPr sz="1800" dirty="0">
                <a:latin typeface="Tahoma"/>
                <a:cs typeface="Tahoma"/>
              </a:rPr>
              <a:t>– </a:t>
            </a:r>
            <a:r>
              <a:rPr sz="1800" spc="-5" dirty="0">
                <a:latin typeface="Tahoma"/>
                <a:cs typeface="Tahoma"/>
              </a:rPr>
              <a:t>Acerto </a:t>
            </a:r>
            <a:r>
              <a:rPr sz="1800" dirty="0">
                <a:latin typeface="Tahoma"/>
                <a:cs typeface="Tahoma"/>
              </a:rPr>
              <a:t>dos </a:t>
            </a:r>
            <a:r>
              <a:rPr sz="1800" spc="-5" dirty="0">
                <a:latin typeface="Tahoma"/>
                <a:cs typeface="Tahoma"/>
              </a:rPr>
              <a:t>átomos </a:t>
            </a:r>
            <a:r>
              <a:rPr sz="1800" dirty="0">
                <a:latin typeface="Tahoma"/>
                <a:cs typeface="Tahoma"/>
              </a:rPr>
              <a:t>de </a:t>
            </a:r>
            <a:r>
              <a:rPr sz="1800" spc="-5" dirty="0">
                <a:latin typeface="Tahoma"/>
                <a:cs typeface="Tahoma"/>
              </a:rPr>
              <a:t>hidrogénio</a:t>
            </a:r>
            <a:r>
              <a:rPr sz="1800" dirty="0">
                <a:latin typeface="Tahoma"/>
                <a:cs typeface="Tahoma"/>
              </a:rPr>
              <a:t> (H).</a:t>
            </a: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latin typeface="Tahoma"/>
                <a:cs typeface="Tahoma"/>
              </a:rPr>
              <a:t>Existem </a:t>
            </a:r>
            <a:r>
              <a:rPr sz="1800" dirty="0">
                <a:latin typeface="Tahoma"/>
                <a:cs typeface="Tahoma"/>
              </a:rPr>
              <a:t>8 </a:t>
            </a:r>
            <a:r>
              <a:rPr sz="1800" spc="-5" dirty="0">
                <a:latin typeface="Tahoma"/>
                <a:cs typeface="Tahoma"/>
              </a:rPr>
              <a:t>átomos </a:t>
            </a:r>
            <a:r>
              <a:rPr sz="1800" dirty="0">
                <a:latin typeface="Tahoma"/>
                <a:cs typeface="Tahoma"/>
              </a:rPr>
              <a:t>de </a:t>
            </a:r>
            <a:r>
              <a:rPr sz="1800" spc="-5" dirty="0">
                <a:latin typeface="Tahoma"/>
                <a:cs typeface="Tahoma"/>
              </a:rPr>
              <a:t>hidrogénio </a:t>
            </a:r>
            <a:r>
              <a:rPr sz="1800" dirty="0">
                <a:latin typeface="Tahoma"/>
                <a:cs typeface="Tahoma"/>
              </a:rPr>
              <a:t>do lado dos </a:t>
            </a:r>
            <a:r>
              <a:rPr sz="1800" spc="-5" dirty="0">
                <a:latin typeface="Tahoma"/>
                <a:cs typeface="Tahoma"/>
              </a:rPr>
              <a:t>reagentes e </a:t>
            </a:r>
            <a:r>
              <a:rPr sz="1800" dirty="0">
                <a:latin typeface="Tahoma"/>
                <a:cs typeface="Tahoma"/>
              </a:rPr>
              <a:t>2 do </a:t>
            </a:r>
            <a:r>
              <a:rPr sz="1800" spc="-5" dirty="0">
                <a:latin typeface="Tahoma"/>
                <a:cs typeface="Tahoma"/>
              </a:rPr>
              <a:t>lado </a:t>
            </a:r>
            <a:r>
              <a:rPr sz="1800" dirty="0">
                <a:latin typeface="Tahoma"/>
                <a:cs typeface="Tahoma"/>
              </a:rPr>
              <a:t>dos  </a:t>
            </a:r>
            <a:r>
              <a:rPr sz="1800" spc="-5" dirty="0">
                <a:latin typeface="Tahoma"/>
                <a:cs typeface="Tahoma"/>
              </a:rPr>
              <a:t>produtos. </a:t>
            </a:r>
            <a:r>
              <a:rPr sz="1800" spc="-25" dirty="0">
                <a:latin typeface="Tahoma"/>
                <a:cs typeface="Tahoma"/>
              </a:rPr>
              <a:t>Para </a:t>
            </a:r>
            <a:r>
              <a:rPr sz="1800" dirty="0">
                <a:latin typeface="Tahoma"/>
                <a:cs typeface="Tahoma"/>
              </a:rPr>
              <a:t>que </a:t>
            </a:r>
            <a:r>
              <a:rPr sz="1800" spc="-5" dirty="0">
                <a:latin typeface="Tahoma"/>
                <a:cs typeface="Tahoma"/>
              </a:rPr>
              <a:t>existam </a:t>
            </a:r>
            <a:r>
              <a:rPr sz="1800" dirty="0">
                <a:latin typeface="Tahoma"/>
                <a:cs typeface="Tahoma"/>
              </a:rPr>
              <a:t>também 8 </a:t>
            </a:r>
            <a:r>
              <a:rPr sz="1800" spc="-5" dirty="0">
                <a:latin typeface="Tahoma"/>
                <a:cs typeface="Tahoma"/>
              </a:rPr>
              <a:t>átomos </a:t>
            </a:r>
            <a:r>
              <a:rPr sz="1800" dirty="0">
                <a:latin typeface="Tahoma"/>
                <a:cs typeface="Tahoma"/>
              </a:rPr>
              <a:t>do lado dos </a:t>
            </a:r>
            <a:r>
              <a:rPr sz="1800" spc="-5" dirty="0">
                <a:latin typeface="Tahoma"/>
                <a:cs typeface="Tahoma"/>
              </a:rPr>
              <a:t>produtos é  necessário </a:t>
            </a:r>
            <a:r>
              <a:rPr sz="1800" dirty="0">
                <a:latin typeface="Tahoma"/>
                <a:cs typeface="Tahoma"/>
              </a:rPr>
              <a:t>multiplicar por 4 a molécula de</a:t>
            </a:r>
            <a:r>
              <a:rPr sz="1800" spc="-45" dirty="0">
                <a:latin typeface="Tahoma"/>
                <a:cs typeface="Tahoma"/>
              </a:rPr>
              <a:t> </a:t>
            </a:r>
            <a:r>
              <a:rPr sz="1800" spc="-20" dirty="0">
                <a:latin typeface="Tahoma"/>
                <a:cs typeface="Tahoma"/>
              </a:rPr>
              <a:t>H</a:t>
            </a:r>
            <a:r>
              <a:rPr sz="1800" spc="-30" baseline="-20833" dirty="0">
                <a:latin typeface="Tahoma"/>
                <a:cs typeface="Tahoma"/>
              </a:rPr>
              <a:t>2</a:t>
            </a:r>
            <a:r>
              <a:rPr sz="1800" spc="-20" dirty="0">
                <a:latin typeface="Tahoma"/>
                <a:cs typeface="Tahoma"/>
              </a:rPr>
              <a:t>O.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58581" y="3048000"/>
            <a:ext cx="7264145" cy="6987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86801" y="4017264"/>
            <a:ext cx="7529195" cy="1103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1800" b="1" spc="-5" dirty="0">
                <a:latin typeface="Tahoma"/>
                <a:cs typeface="Tahoma"/>
              </a:rPr>
              <a:t>Passo </a:t>
            </a:r>
            <a:r>
              <a:rPr sz="1800" b="1" dirty="0">
                <a:latin typeface="Tahoma"/>
                <a:cs typeface="Tahoma"/>
              </a:rPr>
              <a:t>4 </a:t>
            </a:r>
            <a:r>
              <a:rPr sz="1800" dirty="0">
                <a:latin typeface="Tahoma"/>
                <a:cs typeface="Tahoma"/>
              </a:rPr>
              <a:t>– </a:t>
            </a:r>
            <a:r>
              <a:rPr sz="1800" spc="-5" dirty="0">
                <a:latin typeface="Tahoma"/>
                <a:cs typeface="Tahoma"/>
              </a:rPr>
              <a:t>Acerto </a:t>
            </a:r>
            <a:r>
              <a:rPr sz="1800" dirty="0">
                <a:latin typeface="Tahoma"/>
                <a:cs typeface="Tahoma"/>
              </a:rPr>
              <a:t>do </a:t>
            </a:r>
            <a:r>
              <a:rPr sz="1800" spc="-5" dirty="0">
                <a:latin typeface="Tahoma"/>
                <a:cs typeface="Tahoma"/>
              </a:rPr>
              <a:t>número </a:t>
            </a:r>
            <a:r>
              <a:rPr sz="1800" dirty="0">
                <a:latin typeface="Tahoma"/>
                <a:cs typeface="Tahoma"/>
              </a:rPr>
              <a:t>de </a:t>
            </a:r>
            <a:r>
              <a:rPr sz="1800" spc="-5" dirty="0">
                <a:latin typeface="Tahoma"/>
                <a:cs typeface="Tahoma"/>
              </a:rPr>
              <a:t>átomos </a:t>
            </a:r>
            <a:r>
              <a:rPr sz="1800" dirty="0">
                <a:latin typeface="Tahoma"/>
                <a:cs typeface="Tahoma"/>
              </a:rPr>
              <a:t>de </a:t>
            </a:r>
            <a:r>
              <a:rPr sz="1800" spc="-5" dirty="0">
                <a:latin typeface="Tahoma"/>
                <a:cs typeface="Tahoma"/>
              </a:rPr>
              <a:t>oxigénio </a:t>
            </a:r>
            <a:r>
              <a:rPr sz="1800" dirty="0">
                <a:latin typeface="Tahoma"/>
                <a:cs typeface="Tahoma"/>
              </a:rPr>
              <a:t>(O).</a:t>
            </a:r>
            <a:endParaRPr sz="1800">
              <a:latin typeface="Tahoma"/>
              <a:cs typeface="Tahoma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spc="-5" dirty="0">
                <a:latin typeface="Tahoma"/>
                <a:cs typeface="Tahoma"/>
              </a:rPr>
              <a:t>Neste </a:t>
            </a:r>
            <a:r>
              <a:rPr sz="1800" dirty="0">
                <a:latin typeface="Tahoma"/>
                <a:cs typeface="Tahoma"/>
              </a:rPr>
              <a:t>momento </a:t>
            </a:r>
            <a:r>
              <a:rPr sz="1800" spc="-5" dirty="0">
                <a:latin typeface="Tahoma"/>
                <a:cs typeface="Tahoma"/>
              </a:rPr>
              <a:t>existem </a:t>
            </a:r>
            <a:r>
              <a:rPr sz="1800" dirty="0">
                <a:latin typeface="Tahoma"/>
                <a:cs typeface="Tahoma"/>
              </a:rPr>
              <a:t>2 </a:t>
            </a:r>
            <a:r>
              <a:rPr sz="1800" spc="-5" dirty="0">
                <a:latin typeface="Tahoma"/>
                <a:cs typeface="Tahoma"/>
              </a:rPr>
              <a:t>átomos </a:t>
            </a:r>
            <a:r>
              <a:rPr sz="1800" dirty="0">
                <a:latin typeface="Tahoma"/>
                <a:cs typeface="Tahoma"/>
              </a:rPr>
              <a:t>de </a:t>
            </a:r>
            <a:r>
              <a:rPr sz="1800" spc="-5" dirty="0">
                <a:latin typeface="Tahoma"/>
                <a:cs typeface="Tahoma"/>
              </a:rPr>
              <a:t>oxigénio </a:t>
            </a:r>
            <a:r>
              <a:rPr sz="1800" dirty="0">
                <a:latin typeface="Tahoma"/>
                <a:cs typeface="Tahoma"/>
              </a:rPr>
              <a:t>do lado dos </a:t>
            </a:r>
            <a:r>
              <a:rPr sz="1800" spc="-5" dirty="0">
                <a:latin typeface="Tahoma"/>
                <a:cs typeface="Tahoma"/>
              </a:rPr>
              <a:t>reagentes e </a:t>
            </a:r>
            <a:r>
              <a:rPr sz="1800" dirty="0">
                <a:latin typeface="Tahoma"/>
                <a:cs typeface="Tahoma"/>
              </a:rPr>
              <a:t>10  </a:t>
            </a:r>
            <a:r>
              <a:rPr sz="1800" spc="-5" dirty="0">
                <a:latin typeface="Tahoma"/>
                <a:cs typeface="Tahoma"/>
              </a:rPr>
              <a:t>do lado dos </a:t>
            </a:r>
            <a:r>
              <a:rPr sz="1800" spc="-10" dirty="0">
                <a:latin typeface="Tahoma"/>
                <a:cs typeface="Tahoma"/>
              </a:rPr>
              <a:t>produtos. </a:t>
            </a:r>
            <a:r>
              <a:rPr sz="1800" spc="-25" dirty="0">
                <a:latin typeface="Tahoma"/>
                <a:cs typeface="Tahoma"/>
              </a:rPr>
              <a:t>Para </a:t>
            </a:r>
            <a:r>
              <a:rPr sz="1800" spc="-5" dirty="0">
                <a:latin typeface="Tahoma"/>
                <a:cs typeface="Tahoma"/>
              </a:rPr>
              <a:t>acertar </a:t>
            </a:r>
            <a:r>
              <a:rPr sz="1800" spc="-10" dirty="0">
                <a:latin typeface="Tahoma"/>
                <a:cs typeface="Tahoma"/>
              </a:rPr>
              <a:t>definitivamente </a:t>
            </a:r>
            <a:r>
              <a:rPr sz="1800" dirty="0">
                <a:latin typeface="Tahoma"/>
                <a:cs typeface="Tahoma"/>
              </a:rPr>
              <a:t>a </a:t>
            </a:r>
            <a:r>
              <a:rPr sz="1800" spc="-10" dirty="0">
                <a:latin typeface="Tahoma"/>
                <a:cs typeface="Tahoma"/>
              </a:rPr>
              <a:t>reacção </a:t>
            </a:r>
            <a:r>
              <a:rPr sz="1800" spc="-5" dirty="0">
                <a:latin typeface="Tahoma"/>
                <a:cs typeface="Tahoma"/>
              </a:rPr>
              <a:t>é necessário  </a:t>
            </a:r>
            <a:r>
              <a:rPr sz="1800" dirty="0">
                <a:latin typeface="Tahoma"/>
                <a:cs typeface="Tahoma"/>
              </a:rPr>
              <a:t>multiplicar por 5 a molécula diatómica de </a:t>
            </a:r>
            <a:r>
              <a:rPr sz="1800" spc="-5" dirty="0">
                <a:latin typeface="Tahoma"/>
                <a:cs typeface="Tahoma"/>
              </a:rPr>
              <a:t>oxigénio </a:t>
            </a:r>
            <a:r>
              <a:rPr sz="1800" dirty="0">
                <a:latin typeface="Tahoma"/>
                <a:cs typeface="Tahoma"/>
              </a:rPr>
              <a:t>dos</a:t>
            </a:r>
            <a:r>
              <a:rPr sz="1800" spc="-7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reagentes.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15731" y="5503164"/>
            <a:ext cx="7149845" cy="7490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8513" y="490728"/>
            <a:ext cx="7589520" cy="5427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lang="pt-PT" sz="1800" b="1" spc="-5" dirty="0">
              <a:solidFill>
                <a:srgbClr val="548335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lang="pt-PT" b="1" spc="-5" dirty="0">
              <a:solidFill>
                <a:srgbClr val="548335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L="30480">
              <a:lnSpc>
                <a:spcPct val="100000"/>
              </a:lnSpc>
            </a:pPr>
            <a:r>
              <a:rPr sz="1800" b="1" dirty="0">
                <a:latin typeface="Tahoma"/>
                <a:cs typeface="Tahoma"/>
              </a:rPr>
              <a:t>3.6 – Soluções e</a:t>
            </a:r>
            <a:r>
              <a:rPr sz="1800" b="1" spc="-10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molaridade</a:t>
            </a:r>
            <a:endParaRPr sz="1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180975">
              <a:lnSpc>
                <a:spcPct val="100000"/>
              </a:lnSpc>
              <a:spcBef>
                <a:spcPts val="5"/>
              </a:spcBef>
              <a:buChar char="*"/>
              <a:tabLst>
                <a:tab pos="180340" algn="l"/>
              </a:tabLst>
            </a:pPr>
            <a:r>
              <a:rPr sz="1800" dirty="0">
                <a:latin typeface="Calibri"/>
                <a:cs typeface="Calibri"/>
              </a:rPr>
              <a:t>As </a:t>
            </a:r>
            <a:r>
              <a:rPr sz="1800" spc="-5" dirty="0">
                <a:latin typeface="Calibri"/>
                <a:cs typeface="Calibri"/>
              </a:rPr>
              <a:t>soluções são definidas </a:t>
            </a:r>
            <a:r>
              <a:rPr sz="1800" spc="-10" dirty="0">
                <a:latin typeface="Calibri"/>
                <a:cs typeface="Calibri"/>
              </a:rPr>
              <a:t>como misturas </a:t>
            </a:r>
            <a:r>
              <a:rPr sz="1800" spc="-5" dirty="0">
                <a:latin typeface="Calibri"/>
                <a:cs typeface="Calibri"/>
              </a:rPr>
              <a:t>homogéneas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duas ou mais  </a:t>
            </a:r>
            <a:r>
              <a:rPr sz="1800" spc="-10" dirty="0">
                <a:latin typeface="Calibri"/>
                <a:cs typeface="Calibri"/>
              </a:rPr>
              <a:t>substâncias. Encontram‐se </a:t>
            </a:r>
            <a:r>
              <a:rPr sz="1800" dirty="0">
                <a:latin typeface="Calibri"/>
                <a:cs typeface="Calibri"/>
              </a:rPr>
              <a:t>em </a:t>
            </a:r>
            <a:r>
              <a:rPr sz="1800" spc="-5" dirty="0">
                <a:latin typeface="Calibri"/>
                <a:cs typeface="Calibri"/>
              </a:rPr>
              <a:t>qualquer um dos </a:t>
            </a:r>
            <a:r>
              <a:rPr sz="1800" spc="-10" dirty="0">
                <a:latin typeface="Calibri"/>
                <a:cs typeface="Calibri"/>
              </a:rPr>
              <a:t>três estados </a:t>
            </a:r>
            <a:r>
              <a:rPr sz="1800" spc="-5" dirty="0">
                <a:latin typeface="Calibri"/>
                <a:cs typeface="Calibri"/>
              </a:rPr>
              <a:t>da matéria: </a:t>
            </a:r>
            <a:r>
              <a:rPr sz="1800" spc="-10" dirty="0">
                <a:latin typeface="Calibri"/>
                <a:cs typeface="Calibri"/>
              </a:rPr>
              <a:t>sólido,  </a:t>
            </a:r>
            <a:r>
              <a:rPr sz="1800" spc="-5" dirty="0">
                <a:latin typeface="Calibri"/>
                <a:cs typeface="Calibri"/>
              </a:rPr>
              <a:t>líquido 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gasoso.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Calibri"/>
              <a:buChar char="*"/>
            </a:pPr>
            <a:endParaRPr sz="1450" dirty="0">
              <a:latin typeface="Times New Roman"/>
              <a:cs typeface="Times New Roman"/>
            </a:endParaRPr>
          </a:p>
          <a:p>
            <a:pPr marL="30480" marR="521334">
              <a:lnSpc>
                <a:spcPct val="100000"/>
              </a:lnSpc>
              <a:buChar char="*"/>
              <a:tabLst>
                <a:tab pos="198755" algn="l"/>
              </a:tabLst>
            </a:pPr>
            <a:r>
              <a:rPr sz="1800" dirty="0">
                <a:latin typeface="Calibri"/>
                <a:cs typeface="Calibri"/>
              </a:rPr>
              <a:t>Numa </a:t>
            </a:r>
            <a:r>
              <a:rPr sz="1800" spc="-10" dirty="0">
                <a:latin typeface="Calibri"/>
                <a:cs typeface="Calibri"/>
              </a:rPr>
              <a:t>reacção </a:t>
            </a:r>
            <a:r>
              <a:rPr sz="1800" spc="-5" dirty="0">
                <a:latin typeface="Calibri"/>
                <a:cs typeface="Calibri"/>
              </a:rPr>
              <a:t>química há </a:t>
            </a:r>
            <a:r>
              <a:rPr sz="1800" dirty="0">
                <a:latin typeface="Calibri"/>
                <a:cs typeface="Calibri"/>
              </a:rPr>
              <a:t>a necessidade de </a:t>
            </a:r>
            <a:r>
              <a:rPr sz="1800" spc="-10" dirty="0">
                <a:latin typeface="Calibri"/>
                <a:cs typeface="Calibri"/>
              </a:rPr>
              <a:t>movimentação para facilitar </a:t>
            </a:r>
            <a:r>
              <a:rPr sz="1800" spc="-5" dirty="0">
                <a:latin typeface="Calibri"/>
                <a:cs typeface="Calibri"/>
              </a:rPr>
              <a:t>o  </a:t>
            </a:r>
            <a:r>
              <a:rPr sz="1800" spc="-15" dirty="0">
                <a:latin typeface="Calibri"/>
                <a:cs typeface="Calibri"/>
              </a:rPr>
              <a:t>contacto entre </a:t>
            </a:r>
            <a:r>
              <a:rPr sz="1800" spc="-5" dirty="0">
                <a:latin typeface="Calibri"/>
                <a:cs typeface="Calibri"/>
              </a:rPr>
              <a:t>os </a:t>
            </a:r>
            <a:r>
              <a:rPr sz="1800" spc="-10" dirty="0">
                <a:latin typeface="Calibri"/>
                <a:cs typeface="Calibri"/>
              </a:rPr>
              <a:t>reagentes. </a:t>
            </a:r>
            <a:r>
              <a:rPr sz="1800" spc="-15" dirty="0">
                <a:latin typeface="Calibri"/>
                <a:cs typeface="Calibri"/>
              </a:rPr>
              <a:t>Este contacto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10" dirty="0">
                <a:latin typeface="Calibri"/>
                <a:cs typeface="Calibri"/>
              </a:rPr>
              <a:t>fácil </a:t>
            </a:r>
            <a:r>
              <a:rPr sz="1800" spc="-5" dirty="0">
                <a:latin typeface="Calibri"/>
                <a:cs typeface="Calibri"/>
              </a:rPr>
              <a:t>quando os </a:t>
            </a:r>
            <a:r>
              <a:rPr sz="1800" spc="-15" dirty="0">
                <a:latin typeface="Calibri"/>
                <a:cs typeface="Calibri"/>
              </a:rPr>
              <a:t>reagentes </a:t>
            </a:r>
            <a:r>
              <a:rPr sz="1800" spc="-5" dirty="0">
                <a:latin typeface="Calibri"/>
                <a:cs typeface="Calibri"/>
              </a:rPr>
              <a:t>se  </a:t>
            </a:r>
            <a:r>
              <a:rPr sz="1800" spc="-10" dirty="0">
                <a:latin typeface="Calibri"/>
                <a:cs typeface="Calibri"/>
              </a:rPr>
              <a:t>encontram </a:t>
            </a:r>
            <a:r>
              <a:rPr sz="1800" spc="-5" dirty="0">
                <a:latin typeface="Calibri"/>
                <a:cs typeface="Calibri"/>
              </a:rPr>
              <a:t>no </a:t>
            </a:r>
            <a:r>
              <a:rPr sz="1800" spc="-10" dirty="0">
                <a:latin typeface="Calibri"/>
                <a:cs typeface="Calibri"/>
              </a:rPr>
              <a:t>estado </a:t>
            </a:r>
            <a:r>
              <a:rPr sz="1800" spc="-5" dirty="0">
                <a:latin typeface="Calibri"/>
                <a:cs typeface="Calibri"/>
              </a:rPr>
              <a:t>líquido ou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gasoso.</a:t>
            </a:r>
            <a:endParaRPr sz="1800" dirty="0">
              <a:latin typeface="Calibri"/>
              <a:cs typeface="Calibri"/>
            </a:endParaRPr>
          </a:p>
          <a:p>
            <a:pPr marL="30480" marR="5080">
              <a:lnSpc>
                <a:spcPct val="100000"/>
              </a:lnSpc>
              <a:buChar char="*"/>
              <a:tabLst>
                <a:tab pos="198755" algn="l"/>
              </a:tabLst>
            </a:pPr>
            <a:r>
              <a:rPr sz="1800" spc="-5" dirty="0">
                <a:latin typeface="Calibri"/>
                <a:cs typeface="Calibri"/>
              </a:rPr>
              <a:t>Quando os </a:t>
            </a:r>
            <a:r>
              <a:rPr sz="1800" spc="-15" dirty="0">
                <a:latin typeface="Calibri"/>
                <a:cs typeface="Calibri"/>
              </a:rPr>
              <a:t>reagentes </a:t>
            </a:r>
            <a:r>
              <a:rPr sz="1800" dirty="0">
                <a:latin typeface="Calibri"/>
                <a:cs typeface="Calibri"/>
              </a:rPr>
              <a:t>se </a:t>
            </a:r>
            <a:r>
              <a:rPr sz="1800" spc="-10" dirty="0">
                <a:latin typeface="Calibri"/>
                <a:cs typeface="Calibri"/>
              </a:rPr>
              <a:t>encontram </a:t>
            </a:r>
            <a:r>
              <a:rPr sz="1800" spc="-5" dirty="0">
                <a:latin typeface="Calibri"/>
                <a:cs typeface="Calibri"/>
              </a:rPr>
              <a:t>no </a:t>
            </a:r>
            <a:r>
              <a:rPr sz="1800" spc="-10" dirty="0">
                <a:latin typeface="Calibri"/>
                <a:cs typeface="Calibri"/>
              </a:rPr>
              <a:t>estado </a:t>
            </a:r>
            <a:r>
              <a:rPr sz="1800" spc="-5" dirty="0">
                <a:latin typeface="Calibri"/>
                <a:cs typeface="Calibri"/>
              </a:rPr>
              <a:t>sólido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capacidade de  </a:t>
            </a:r>
            <a:r>
              <a:rPr sz="1800" spc="-10" dirty="0">
                <a:latin typeface="Calibri"/>
                <a:cs typeface="Calibri"/>
              </a:rPr>
              <a:t>movimentação deixa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30" dirty="0">
                <a:latin typeface="Calibri"/>
                <a:cs typeface="Calibri"/>
              </a:rPr>
              <a:t>existir.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5" dirty="0">
                <a:latin typeface="Calibri"/>
                <a:cs typeface="Calibri"/>
              </a:rPr>
              <a:t>estratégia </a:t>
            </a:r>
            <a:r>
              <a:rPr sz="1800" spc="-5" dirty="0">
                <a:latin typeface="Calibri"/>
                <a:cs typeface="Calibri"/>
              </a:rPr>
              <a:t>usada </a:t>
            </a:r>
            <a:r>
              <a:rPr sz="1800" spc="-10" dirty="0">
                <a:latin typeface="Calibri"/>
                <a:cs typeface="Calibri"/>
              </a:rPr>
              <a:t>para </a:t>
            </a:r>
            <a:r>
              <a:rPr sz="1800" spc="-5" dirty="0">
                <a:latin typeface="Calibri"/>
                <a:cs typeface="Calibri"/>
              </a:rPr>
              <a:t>possibilitar o </a:t>
            </a:r>
            <a:r>
              <a:rPr sz="1800" spc="-15" dirty="0">
                <a:latin typeface="Calibri"/>
                <a:cs typeface="Calibri"/>
              </a:rPr>
              <a:t>contacto </a:t>
            </a:r>
            <a:r>
              <a:rPr sz="1800" spc="-5" dirty="0">
                <a:latin typeface="Calibri"/>
                <a:cs typeface="Calibri"/>
              </a:rPr>
              <a:t>das  </a:t>
            </a:r>
            <a:r>
              <a:rPr sz="1800" dirty="0">
                <a:latin typeface="Calibri"/>
                <a:cs typeface="Calibri"/>
              </a:rPr>
              <a:t>espécies </a:t>
            </a:r>
            <a:r>
              <a:rPr sz="1800" spc="-5" dirty="0">
                <a:latin typeface="Calibri"/>
                <a:cs typeface="Calibri"/>
              </a:rPr>
              <a:t>sólidas </a:t>
            </a:r>
            <a:r>
              <a:rPr sz="1800" dirty="0">
                <a:latin typeface="Calibri"/>
                <a:cs typeface="Calibri"/>
              </a:rPr>
              <a:t>é a </a:t>
            </a:r>
            <a:r>
              <a:rPr sz="1800" spc="-5" dirty="0">
                <a:latin typeface="Calibri"/>
                <a:cs typeface="Calibri"/>
              </a:rPr>
              <a:t>sua dissolução num meio líquido </a:t>
            </a:r>
            <a:r>
              <a:rPr sz="1800" spc="-10" dirty="0">
                <a:latin typeface="Calibri"/>
                <a:cs typeface="Calibri"/>
              </a:rPr>
              <a:t>conferindo‐lhes </a:t>
            </a:r>
            <a:r>
              <a:rPr sz="1800" spc="-5" dirty="0">
                <a:latin typeface="Calibri"/>
                <a:cs typeface="Calibri"/>
              </a:rPr>
              <a:t>essa  capacidade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movimento.</a:t>
            </a:r>
            <a:endParaRPr sz="1800" dirty="0">
              <a:latin typeface="Calibri"/>
              <a:cs typeface="Calibri"/>
            </a:endParaRPr>
          </a:p>
          <a:p>
            <a:pPr marL="30480" marR="201295">
              <a:lnSpc>
                <a:spcPct val="100000"/>
              </a:lnSpc>
              <a:spcBef>
                <a:spcPts val="770"/>
              </a:spcBef>
              <a:buChar char="*"/>
              <a:tabLst>
                <a:tab pos="198755" algn="l"/>
              </a:tabLst>
            </a:pPr>
            <a:r>
              <a:rPr sz="1800" spc="-10" dirty="0">
                <a:latin typeface="Calibri"/>
                <a:cs typeface="Calibri"/>
              </a:rPr>
              <a:t>Geralmente </a:t>
            </a:r>
            <a:r>
              <a:rPr sz="1800" spc="-5" dirty="0">
                <a:latin typeface="Calibri"/>
                <a:cs typeface="Calibri"/>
              </a:rPr>
              <a:t>uma solução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5" dirty="0">
                <a:latin typeface="Calibri"/>
                <a:cs typeface="Calibri"/>
              </a:rPr>
              <a:t>constituída por um </a:t>
            </a:r>
            <a:r>
              <a:rPr sz="1800" spc="-10" dirty="0">
                <a:latin typeface="Calibri"/>
                <a:cs typeface="Calibri"/>
              </a:rPr>
              <a:t>componente </a:t>
            </a:r>
            <a:r>
              <a:rPr sz="1800" dirty="0">
                <a:latin typeface="Calibri"/>
                <a:cs typeface="Calibri"/>
              </a:rPr>
              <a:t>em maior  </a:t>
            </a:r>
            <a:r>
              <a:rPr sz="1800" spc="-5" dirty="0">
                <a:latin typeface="Calibri"/>
                <a:cs typeface="Calibri"/>
              </a:rPr>
              <a:t>quantidade, o </a:t>
            </a:r>
            <a:r>
              <a:rPr sz="1800" spc="-10" dirty="0">
                <a:latin typeface="Calibri"/>
                <a:cs typeface="Calibri"/>
              </a:rPr>
              <a:t>solvente </a:t>
            </a:r>
            <a:r>
              <a:rPr sz="1800" dirty="0">
                <a:latin typeface="Calibri"/>
                <a:cs typeface="Calibri"/>
              </a:rPr>
              <a:t>e, </a:t>
            </a:r>
            <a:r>
              <a:rPr sz="1800" spc="-5" dirty="0">
                <a:latin typeface="Calibri"/>
                <a:cs typeface="Calibri"/>
              </a:rPr>
              <a:t>um ou mais </a:t>
            </a:r>
            <a:r>
              <a:rPr sz="1800" spc="-10" dirty="0">
                <a:latin typeface="Calibri"/>
                <a:cs typeface="Calibri"/>
              </a:rPr>
              <a:t>componentes </a:t>
            </a:r>
            <a:r>
              <a:rPr sz="1800" spc="-5" dirty="0">
                <a:latin typeface="Calibri"/>
                <a:cs typeface="Calibri"/>
              </a:rPr>
              <a:t>denominados solutos. </a:t>
            </a:r>
            <a:r>
              <a:rPr sz="1800" dirty="0">
                <a:latin typeface="Calibri"/>
                <a:cs typeface="Calibri"/>
              </a:rPr>
              <a:t>Em  </a:t>
            </a:r>
            <a:r>
              <a:rPr sz="1800" spc="-10" dirty="0">
                <a:latin typeface="Calibri"/>
                <a:cs typeface="Calibri"/>
              </a:rPr>
              <a:t>todas </a:t>
            </a:r>
            <a:r>
              <a:rPr sz="1800" spc="-5" dirty="0">
                <a:latin typeface="Calibri"/>
                <a:cs typeface="Calibri"/>
              </a:rPr>
              <a:t>as soluções </a:t>
            </a:r>
            <a:r>
              <a:rPr sz="1800" spc="-10" dirty="0">
                <a:latin typeface="Calibri"/>
                <a:cs typeface="Calibri"/>
              </a:rPr>
              <a:t>com </a:t>
            </a:r>
            <a:r>
              <a:rPr sz="1800" spc="-5" dirty="0">
                <a:latin typeface="Calibri"/>
                <a:cs typeface="Calibri"/>
              </a:rPr>
              <a:t>participação da </a:t>
            </a:r>
            <a:r>
              <a:rPr sz="1800" dirty="0">
                <a:latin typeface="Calibri"/>
                <a:cs typeface="Calibri"/>
              </a:rPr>
              <a:t>água, </a:t>
            </a:r>
            <a:r>
              <a:rPr sz="1800" spc="-15" dirty="0">
                <a:latin typeface="Calibri"/>
                <a:cs typeface="Calibri"/>
              </a:rPr>
              <a:t>esta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10" dirty="0">
                <a:latin typeface="Calibri"/>
                <a:cs typeface="Calibri"/>
              </a:rPr>
              <a:t>considerada como solvente,  esteja </a:t>
            </a:r>
            <a:r>
              <a:rPr sz="1800" spc="-5" dirty="0">
                <a:latin typeface="Calibri"/>
                <a:cs typeface="Calibri"/>
              </a:rPr>
              <a:t>ou não </a:t>
            </a:r>
            <a:r>
              <a:rPr sz="1800" dirty="0">
                <a:latin typeface="Calibri"/>
                <a:cs typeface="Calibri"/>
              </a:rPr>
              <a:t>em </a:t>
            </a:r>
            <a:r>
              <a:rPr sz="1800" spc="-5" dirty="0">
                <a:latin typeface="Calibri"/>
                <a:cs typeface="Calibri"/>
              </a:rPr>
              <a:t>maior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quantidade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49003" y="5959602"/>
            <a:ext cx="4880609" cy="12473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79887" y="1835658"/>
            <a:ext cx="4839970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Sistemas para </a:t>
            </a:r>
            <a:r>
              <a:rPr sz="1800" dirty="0">
                <a:latin typeface="Calibri"/>
                <a:cs typeface="Calibri"/>
              </a:rPr>
              <a:t>designar a </a:t>
            </a:r>
            <a:r>
              <a:rPr sz="1800" spc="-10" dirty="0">
                <a:latin typeface="Calibri"/>
                <a:cs typeface="Calibri"/>
              </a:rPr>
              <a:t>concentração </a:t>
            </a:r>
            <a:r>
              <a:rPr sz="1800" spc="-5" dirty="0">
                <a:latin typeface="Calibri"/>
                <a:cs typeface="Calibri"/>
              </a:rPr>
              <a:t>das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soluções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74839" y="2306574"/>
            <a:ext cx="9144000" cy="43860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51749" y="490728"/>
            <a:ext cx="7093584" cy="17440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lang="pt-PT"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47625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3.7.1 </a:t>
            </a:r>
            <a:r>
              <a:rPr sz="1800" b="1" dirty="0">
                <a:latin typeface="Calibri"/>
                <a:cs typeface="Calibri"/>
              </a:rPr>
              <a:t>– </a:t>
            </a:r>
            <a:r>
              <a:rPr sz="1800" b="1" spc="-10" dirty="0">
                <a:latin typeface="Calibri"/>
                <a:cs typeface="Calibri"/>
              </a:rPr>
              <a:t>Preparação </a:t>
            </a:r>
            <a:r>
              <a:rPr sz="1800" b="1" spc="-5" dirty="0">
                <a:latin typeface="Calibri"/>
                <a:cs typeface="Calibri"/>
              </a:rPr>
              <a:t>de </a:t>
            </a:r>
            <a:r>
              <a:rPr sz="1800" b="1" spc="-10" dirty="0">
                <a:latin typeface="Calibri"/>
                <a:cs typeface="Calibri"/>
              </a:rPr>
              <a:t>soluções </a:t>
            </a:r>
            <a:r>
              <a:rPr sz="1800" b="1" dirty="0">
                <a:latin typeface="Calibri"/>
                <a:cs typeface="Calibri"/>
              </a:rPr>
              <a:t>a </a:t>
            </a:r>
            <a:r>
              <a:rPr sz="1800" b="1" spc="-5" dirty="0">
                <a:latin typeface="Calibri"/>
                <a:cs typeface="Calibri"/>
              </a:rPr>
              <a:t>partir </a:t>
            </a:r>
            <a:r>
              <a:rPr sz="1800" b="1" dirty="0">
                <a:latin typeface="Calibri"/>
                <a:cs typeface="Calibri"/>
              </a:rPr>
              <a:t>de </a:t>
            </a:r>
            <a:r>
              <a:rPr sz="1800" b="1" spc="-10" dirty="0">
                <a:latin typeface="Calibri"/>
                <a:cs typeface="Calibri"/>
              </a:rPr>
              <a:t>solutos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sólidos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600"/>
              </a:spcBef>
            </a:pPr>
            <a:r>
              <a:rPr sz="1800" spc="-15" dirty="0">
                <a:latin typeface="Calibri"/>
                <a:cs typeface="Calibri"/>
              </a:rPr>
              <a:t>Por exemplo, </a:t>
            </a:r>
            <a:r>
              <a:rPr sz="1800" spc="-5" dirty="0">
                <a:latin typeface="Calibri"/>
                <a:cs typeface="Calibri"/>
              </a:rPr>
              <a:t>qual </a:t>
            </a:r>
            <a:r>
              <a:rPr sz="1800" dirty="0">
                <a:latin typeface="Calibri"/>
                <a:cs typeface="Calibri"/>
              </a:rPr>
              <a:t>a massa necessária de NaCl </a:t>
            </a:r>
            <a:r>
              <a:rPr sz="1800" spc="-10" dirty="0">
                <a:latin typeface="Calibri"/>
                <a:cs typeface="Calibri"/>
              </a:rPr>
              <a:t>para </a:t>
            </a:r>
            <a:r>
              <a:rPr sz="1800" spc="-10" dirty="0" err="1">
                <a:latin typeface="Calibri"/>
                <a:cs typeface="Calibri"/>
              </a:rPr>
              <a:t>preparar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250 </a:t>
            </a:r>
            <a:r>
              <a:rPr sz="1800" spc="-5" dirty="0">
                <a:latin typeface="Calibri"/>
                <a:cs typeface="Calibri"/>
              </a:rPr>
              <a:t>mL </a:t>
            </a:r>
            <a:r>
              <a:rPr sz="1800" dirty="0">
                <a:latin typeface="Calibri"/>
                <a:cs typeface="Calibri"/>
              </a:rPr>
              <a:t>de  </a:t>
            </a:r>
            <a:r>
              <a:rPr sz="1800" spc="-5" dirty="0">
                <a:latin typeface="Calibri"/>
                <a:cs typeface="Calibri"/>
              </a:rPr>
              <a:t>uma solução </a:t>
            </a:r>
            <a:r>
              <a:rPr sz="1800" dirty="0">
                <a:latin typeface="Calibri"/>
                <a:cs typeface="Calibri"/>
              </a:rPr>
              <a:t>3,0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mol/l?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74839" y="2765297"/>
            <a:ext cx="9144000" cy="10728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38426" y="4125467"/>
            <a:ext cx="285305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i) Cálculo do </a:t>
            </a:r>
            <a:r>
              <a:rPr sz="1800" spc="-10" dirty="0">
                <a:latin typeface="Calibri"/>
                <a:cs typeface="Calibri"/>
              </a:rPr>
              <a:t>número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moles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04103" y="4127004"/>
            <a:ext cx="256857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ii) Cálculo da </a:t>
            </a:r>
            <a:r>
              <a:rPr sz="1800" dirty="0">
                <a:latin typeface="Calibri"/>
                <a:cs typeface="Calibri"/>
              </a:rPr>
              <a:t>massa 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pesar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699645" y="4557521"/>
            <a:ext cx="3192779" cy="7627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73559" y="5306567"/>
            <a:ext cx="3419094" cy="18036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41995" y="4557522"/>
            <a:ext cx="3258311" cy="24772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2689" y="490728"/>
            <a:ext cx="7030720" cy="3354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8270">
              <a:lnSpc>
                <a:spcPct val="100000"/>
              </a:lnSpc>
            </a:pPr>
            <a:endParaRPr lang="pt-PT" sz="1800" b="1" spc="-5" dirty="0">
              <a:solidFill>
                <a:srgbClr val="548335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pt-PT" b="1" spc="-5" dirty="0">
              <a:solidFill>
                <a:srgbClr val="548335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3.7.2 </a:t>
            </a:r>
            <a:r>
              <a:rPr sz="1800" b="1" dirty="0">
                <a:latin typeface="Calibri"/>
                <a:cs typeface="Calibri"/>
              </a:rPr>
              <a:t>– </a:t>
            </a:r>
            <a:r>
              <a:rPr sz="1800" b="1" spc="-10" dirty="0">
                <a:latin typeface="Calibri"/>
                <a:cs typeface="Calibri"/>
              </a:rPr>
              <a:t>Preparação </a:t>
            </a:r>
            <a:r>
              <a:rPr sz="1800" b="1" spc="-5" dirty="0">
                <a:latin typeface="Calibri"/>
                <a:cs typeface="Calibri"/>
              </a:rPr>
              <a:t>de soluções por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diluição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30480" marR="508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Outra forma importante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preparar </a:t>
            </a:r>
            <a:r>
              <a:rPr sz="1800" spc="-5" dirty="0">
                <a:latin typeface="Calibri"/>
                <a:cs typeface="Calibri"/>
              </a:rPr>
              <a:t>soluções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5" dirty="0">
                <a:latin typeface="Calibri"/>
                <a:cs typeface="Calibri"/>
              </a:rPr>
              <a:t>por </a:t>
            </a:r>
            <a:r>
              <a:rPr sz="1800" b="1" spc="-10" dirty="0">
                <a:latin typeface="Calibri"/>
                <a:cs typeface="Calibri"/>
              </a:rPr>
              <a:t>diluição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outras </a:t>
            </a:r>
            <a:r>
              <a:rPr sz="1800" spc="-5" dirty="0">
                <a:latin typeface="Calibri"/>
                <a:cs typeface="Calibri"/>
              </a:rPr>
              <a:t>mais  </a:t>
            </a:r>
            <a:r>
              <a:rPr sz="1800" spc="-10" dirty="0">
                <a:latin typeface="Calibri"/>
                <a:cs typeface="Calibri"/>
              </a:rPr>
              <a:t>concentradas.</a:t>
            </a:r>
            <a:endParaRPr sz="1800" dirty="0">
              <a:latin typeface="Calibri"/>
              <a:cs typeface="Calibri"/>
            </a:endParaRPr>
          </a:p>
          <a:p>
            <a:pPr marL="48895" marR="4260215">
              <a:lnSpc>
                <a:spcPct val="100000"/>
              </a:lnSpc>
              <a:spcBef>
                <a:spcPts val="1540"/>
              </a:spcBef>
            </a:pPr>
            <a:r>
              <a:rPr sz="1800" spc="-15" dirty="0">
                <a:latin typeface="Calibri"/>
                <a:cs typeface="Calibri"/>
              </a:rPr>
              <a:t>Por exemplo, </a:t>
            </a:r>
            <a:r>
              <a:rPr sz="1800" spc="-5" dirty="0">
                <a:latin typeface="Calibri"/>
                <a:cs typeface="Calibri"/>
              </a:rPr>
              <a:t>que volume </a:t>
            </a:r>
            <a:r>
              <a:rPr sz="1800" dirty="0">
                <a:latin typeface="Calibri"/>
                <a:cs typeface="Calibri"/>
              </a:rPr>
              <a:t>em  </a:t>
            </a:r>
            <a:r>
              <a:rPr sz="1800" spc="-5" dirty="0">
                <a:latin typeface="Calibri"/>
                <a:cs typeface="Calibri"/>
              </a:rPr>
              <a:t>ml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uma solução </a:t>
            </a:r>
            <a:r>
              <a:rPr sz="1800" dirty="0">
                <a:latin typeface="Calibri"/>
                <a:cs typeface="Calibri"/>
              </a:rPr>
              <a:t>2,0 </a:t>
            </a:r>
            <a:r>
              <a:rPr sz="1800" spc="-5" dirty="0">
                <a:latin typeface="Calibri"/>
                <a:cs typeface="Calibri"/>
              </a:rPr>
              <a:t>mol/l  </a:t>
            </a:r>
            <a:r>
              <a:rPr sz="1800" dirty="0">
                <a:latin typeface="Calibri"/>
                <a:cs typeface="Calibri"/>
              </a:rPr>
              <a:t>de NaCl é necessário medir  </a:t>
            </a:r>
            <a:r>
              <a:rPr sz="1800" spc="-10" dirty="0">
                <a:latin typeface="Calibri"/>
                <a:cs typeface="Calibri"/>
              </a:rPr>
              <a:t>para preparar </a:t>
            </a:r>
            <a:r>
              <a:rPr sz="1800" dirty="0">
                <a:latin typeface="Calibri"/>
                <a:cs typeface="Calibri"/>
              </a:rPr>
              <a:t>500 </a:t>
            </a:r>
            <a:r>
              <a:rPr sz="1800" spc="-5" dirty="0">
                <a:latin typeface="Calibri"/>
                <a:cs typeface="Calibri"/>
              </a:rPr>
              <a:t>ml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uma  solução </a:t>
            </a:r>
            <a:r>
              <a:rPr sz="1800" dirty="0">
                <a:latin typeface="Calibri"/>
                <a:cs typeface="Calibri"/>
              </a:rPr>
              <a:t>de NaCl 0,5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mol/l?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788293" y="2522981"/>
            <a:ext cx="5130545" cy="46352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8513" y="490728"/>
            <a:ext cx="7992109" cy="20210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lang="pt-PT" sz="1800" b="1" spc="-5" dirty="0">
              <a:solidFill>
                <a:srgbClr val="548335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endParaRPr lang="pt-PT" b="1" spc="-5" dirty="0">
              <a:solidFill>
                <a:srgbClr val="548335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800" b="1" spc="-5" dirty="0">
                <a:latin typeface="Calibri"/>
                <a:cs typeface="Calibri"/>
              </a:rPr>
              <a:t>3.7.3 </a:t>
            </a:r>
            <a:r>
              <a:rPr sz="1800" b="1" dirty="0">
                <a:latin typeface="Calibri"/>
                <a:cs typeface="Calibri"/>
              </a:rPr>
              <a:t>– </a:t>
            </a:r>
            <a:r>
              <a:rPr sz="1800" b="1" spc="-10" dirty="0">
                <a:latin typeface="Calibri"/>
                <a:cs typeface="Calibri"/>
              </a:rPr>
              <a:t>Preparação </a:t>
            </a:r>
            <a:r>
              <a:rPr sz="1800" b="1" spc="-5" dirty="0">
                <a:latin typeface="Calibri"/>
                <a:cs typeface="Calibri"/>
              </a:rPr>
              <a:t>de soluções </a:t>
            </a:r>
            <a:r>
              <a:rPr sz="1800" b="1" dirty="0">
                <a:latin typeface="Calibri"/>
                <a:cs typeface="Calibri"/>
              </a:rPr>
              <a:t>a </a:t>
            </a:r>
            <a:r>
              <a:rPr sz="1800" b="1" spc="-5" dirty="0">
                <a:latin typeface="Calibri"/>
                <a:cs typeface="Calibri"/>
              </a:rPr>
              <a:t>partir </a:t>
            </a:r>
            <a:r>
              <a:rPr sz="1800" b="1" dirty="0">
                <a:latin typeface="Calibri"/>
                <a:cs typeface="Calibri"/>
              </a:rPr>
              <a:t>de </a:t>
            </a:r>
            <a:r>
              <a:rPr sz="1800" b="1" spc="-5" dirty="0">
                <a:latin typeface="Calibri"/>
                <a:cs typeface="Calibri"/>
              </a:rPr>
              <a:t>um </a:t>
            </a:r>
            <a:r>
              <a:rPr sz="1800" b="1" spc="-10" dirty="0">
                <a:latin typeface="Calibri"/>
                <a:cs typeface="Calibri"/>
              </a:rPr>
              <a:t>soluto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líquido</a:t>
            </a: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410"/>
              </a:spcBef>
            </a:pPr>
            <a:r>
              <a:rPr sz="1800" dirty="0">
                <a:latin typeface="Calibri"/>
                <a:cs typeface="Calibri"/>
              </a:rPr>
              <a:t>Nos </a:t>
            </a:r>
            <a:r>
              <a:rPr sz="1800" spc="-5" dirty="0">
                <a:latin typeface="Calibri"/>
                <a:cs typeface="Calibri"/>
              </a:rPr>
              <a:t>casos </a:t>
            </a:r>
            <a:r>
              <a:rPr sz="1800" dirty="0">
                <a:latin typeface="Calibri"/>
                <a:cs typeface="Calibri"/>
              </a:rPr>
              <a:t>em </a:t>
            </a:r>
            <a:r>
              <a:rPr sz="1800" spc="-5" dirty="0">
                <a:latin typeface="Calibri"/>
                <a:cs typeface="Calibri"/>
              </a:rPr>
              <a:t>que se </a:t>
            </a:r>
            <a:r>
              <a:rPr sz="1800" spc="-10" dirty="0">
                <a:latin typeface="Calibri"/>
                <a:cs typeface="Calibri"/>
              </a:rPr>
              <a:t>pretende preparar </a:t>
            </a:r>
            <a:r>
              <a:rPr sz="1800" spc="-5" dirty="0">
                <a:latin typeface="Calibri"/>
                <a:cs typeface="Calibri"/>
              </a:rPr>
              <a:t>soluções </a:t>
            </a:r>
            <a:r>
              <a:rPr sz="1800" dirty="0">
                <a:latin typeface="Calibri"/>
                <a:cs typeface="Calibri"/>
              </a:rPr>
              <a:t>a partir de </a:t>
            </a:r>
            <a:r>
              <a:rPr sz="1800" spc="-10" dirty="0">
                <a:latin typeface="Calibri"/>
                <a:cs typeface="Calibri"/>
              </a:rPr>
              <a:t>outras soluções  </a:t>
            </a:r>
            <a:r>
              <a:rPr sz="1800" spc="-5" dirty="0">
                <a:latin typeface="Calibri"/>
                <a:cs typeface="Calibri"/>
              </a:rPr>
              <a:t>comerciais </a:t>
            </a:r>
            <a:r>
              <a:rPr sz="1800" spc="-10" dirty="0">
                <a:latin typeface="Calibri"/>
                <a:cs typeface="Calibri"/>
              </a:rPr>
              <a:t>muito concentradas </a:t>
            </a:r>
            <a:r>
              <a:rPr sz="1800" dirty="0">
                <a:latin typeface="Calibri"/>
                <a:cs typeface="Calibri"/>
              </a:rPr>
              <a:t>e em </a:t>
            </a:r>
            <a:r>
              <a:rPr sz="1800" spc="-5" dirty="0">
                <a:latin typeface="Calibri"/>
                <a:cs typeface="Calibri"/>
              </a:rPr>
              <a:t>que o </a:t>
            </a:r>
            <a:r>
              <a:rPr sz="1800" spc="-10" dirty="0">
                <a:latin typeface="Calibri"/>
                <a:cs typeface="Calibri"/>
              </a:rPr>
              <a:t>grau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5" dirty="0">
                <a:latin typeface="Calibri"/>
                <a:cs typeface="Calibri"/>
              </a:rPr>
              <a:t>pureza </a:t>
            </a:r>
            <a:r>
              <a:rPr sz="1800" spc="-5" dirty="0">
                <a:latin typeface="Calibri"/>
                <a:cs typeface="Calibri"/>
              </a:rPr>
              <a:t>do soluto </a:t>
            </a:r>
            <a:r>
              <a:rPr sz="1800" dirty="0">
                <a:latin typeface="Calibri"/>
                <a:cs typeface="Calibri"/>
              </a:rPr>
              <a:t>é </a:t>
            </a:r>
            <a:r>
              <a:rPr sz="1800" spc="-10" dirty="0">
                <a:latin typeface="Calibri"/>
                <a:cs typeface="Calibri"/>
              </a:rPr>
              <a:t>inferior </a:t>
            </a:r>
            <a:r>
              <a:rPr sz="1800" dirty="0">
                <a:latin typeface="Calibri"/>
                <a:cs typeface="Calibri"/>
              </a:rPr>
              <a:t>a 100%  </a:t>
            </a:r>
            <a:r>
              <a:rPr sz="1800" spc="-5" dirty="0">
                <a:latin typeface="Calibri"/>
                <a:cs typeface="Calibri"/>
              </a:rPr>
              <a:t>são </a:t>
            </a:r>
            <a:r>
              <a:rPr sz="1800" dirty="0">
                <a:latin typeface="Calibri"/>
                <a:cs typeface="Calibri"/>
              </a:rPr>
              <a:t>necessários </a:t>
            </a:r>
            <a:r>
              <a:rPr sz="1800" spc="-5" dirty="0">
                <a:latin typeface="Calibri"/>
                <a:cs typeface="Calibri"/>
              </a:rPr>
              <a:t>cálculos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complementares.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88175" y="2903220"/>
            <a:ext cx="936625" cy="377190"/>
          </a:xfrm>
          <a:custGeom>
            <a:avLst/>
            <a:gdLst/>
            <a:ahLst/>
            <a:cxnLst/>
            <a:rect l="l" t="t" r="r" b="b"/>
            <a:pathLst>
              <a:path w="936625" h="377189">
                <a:moveTo>
                  <a:pt x="936498" y="188214"/>
                </a:moveTo>
                <a:lnTo>
                  <a:pt x="931164" y="124777"/>
                </a:lnTo>
                <a:lnTo>
                  <a:pt x="914400" y="69342"/>
                </a:lnTo>
                <a:lnTo>
                  <a:pt x="888682" y="26955"/>
                </a:lnTo>
                <a:lnTo>
                  <a:pt x="854964" y="0"/>
                </a:lnTo>
                <a:lnTo>
                  <a:pt x="851916" y="9144"/>
                </a:lnTo>
                <a:lnTo>
                  <a:pt x="865929" y="20573"/>
                </a:lnTo>
                <a:lnTo>
                  <a:pt x="878300" y="35432"/>
                </a:lnTo>
                <a:lnTo>
                  <a:pt x="898398" y="75438"/>
                </a:lnTo>
                <a:lnTo>
                  <a:pt x="911066" y="127063"/>
                </a:lnTo>
                <a:lnTo>
                  <a:pt x="915162" y="188976"/>
                </a:lnTo>
                <a:lnTo>
                  <a:pt x="915162" y="305025"/>
                </a:lnTo>
                <a:lnTo>
                  <a:pt x="924282" y="280368"/>
                </a:lnTo>
                <a:lnTo>
                  <a:pt x="931164" y="251650"/>
                </a:lnTo>
                <a:lnTo>
                  <a:pt x="935188" y="220932"/>
                </a:lnTo>
                <a:lnTo>
                  <a:pt x="936498" y="188214"/>
                </a:lnTo>
                <a:close/>
              </a:path>
              <a:path w="936625" h="377189">
                <a:moveTo>
                  <a:pt x="915162" y="305025"/>
                </a:moveTo>
                <a:lnTo>
                  <a:pt x="915162" y="188976"/>
                </a:lnTo>
                <a:lnTo>
                  <a:pt x="914149" y="220408"/>
                </a:lnTo>
                <a:lnTo>
                  <a:pt x="911066" y="249555"/>
                </a:lnTo>
                <a:lnTo>
                  <a:pt x="898398" y="300990"/>
                </a:lnTo>
                <a:lnTo>
                  <a:pt x="878300" y="341661"/>
                </a:lnTo>
                <a:lnTo>
                  <a:pt x="851916" y="368046"/>
                </a:lnTo>
                <a:lnTo>
                  <a:pt x="854964" y="377190"/>
                </a:lnTo>
                <a:lnTo>
                  <a:pt x="872823" y="365593"/>
                </a:lnTo>
                <a:lnTo>
                  <a:pt x="888682" y="350139"/>
                </a:lnTo>
                <a:lnTo>
                  <a:pt x="902541" y="330684"/>
                </a:lnTo>
                <a:lnTo>
                  <a:pt x="914400" y="307086"/>
                </a:lnTo>
                <a:lnTo>
                  <a:pt x="915162" y="305025"/>
                </a:lnTo>
                <a:close/>
              </a:path>
              <a:path w="936625" h="377189">
                <a:moveTo>
                  <a:pt x="84582" y="9144"/>
                </a:moveTo>
                <a:lnTo>
                  <a:pt x="47720" y="26955"/>
                </a:lnTo>
                <a:lnTo>
                  <a:pt x="22098" y="69342"/>
                </a:lnTo>
                <a:lnTo>
                  <a:pt x="5334" y="124777"/>
                </a:lnTo>
                <a:lnTo>
                  <a:pt x="0" y="188214"/>
                </a:lnTo>
                <a:lnTo>
                  <a:pt x="1309" y="220932"/>
                </a:lnTo>
                <a:lnTo>
                  <a:pt x="5334" y="251650"/>
                </a:lnTo>
                <a:lnTo>
                  <a:pt x="12215" y="280368"/>
                </a:lnTo>
                <a:lnTo>
                  <a:pt x="21336" y="305025"/>
                </a:lnTo>
                <a:lnTo>
                  <a:pt x="21336" y="188976"/>
                </a:lnTo>
                <a:lnTo>
                  <a:pt x="22348" y="156662"/>
                </a:lnTo>
                <a:lnTo>
                  <a:pt x="30658" y="100036"/>
                </a:lnTo>
                <a:lnTo>
                  <a:pt x="47398" y="53721"/>
                </a:lnTo>
                <a:lnTo>
                  <a:pt x="70568" y="20574"/>
                </a:lnTo>
                <a:lnTo>
                  <a:pt x="84582" y="9144"/>
                </a:lnTo>
                <a:close/>
              </a:path>
              <a:path w="936625" h="377189">
                <a:moveTo>
                  <a:pt x="84582" y="368046"/>
                </a:moveTo>
                <a:lnTo>
                  <a:pt x="47398" y="323147"/>
                </a:lnTo>
                <a:lnTo>
                  <a:pt x="30658" y="276415"/>
                </a:lnTo>
                <a:lnTo>
                  <a:pt x="22348" y="220408"/>
                </a:lnTo>
                <a:lnTo>
                  <a:pt x="21336" y="188976"/>
                </a:lnTo>
                <a:lnTo>
                  <a:pt x="21336" y="305025"/>
                </a:lnTo>
                <a:lnTo>
                  <a:pt x="47720" y="350139"/>
                </a:lnTo>
                <a:lnTo>
                  <a:pt x="80772" y="377190"/>
                </a:lnTo>
                <a:lnTo>
                  <a:pt x="84582" y="3680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40763" y="2928353"/>
            <a:ext cx="543242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4965" algn="l"/>
                <a:tab pos="5038725" algn="l"/>
              </a:tabLst>
            </a:pPr>
            <a:r>
              <a:rPr sz="1800" dirty="0">
                <a:latin typeface="Tahoma"/>
                <a:cs typeface="Tahoma"/>
              </a:rPr>
              <a:t>i)	</a:t>
            </a:r>
            <a:r>
              <a:rPr sz="1800" spc="-5" dirty="0">
                <a:latin typeface="Tahoma"/>
                <a:cs typeface="Tahoma"/>
              </a:rPr>
              <a:t>Determina-se </a:t>
            </a:r>
            <a:r>
              <a:rPr sz="1800" dirty="0">
                <a:latin typeface="Tahoma"/>
                <a:cs typeface="Tahoma"/>
              </a:rPr>
              <a:t>o </a:t>
            </a:r>
            <a:r>
              <a:rPr sz="1800" spc="-5" dirty="0">
                <a:latin typeface="Tahoma"/>
                <a:cs typeface="Tahoma"/>
              </a:rPr>
              <a:t>número </a:t>
            </a:r>
            <a:r>
              <a:rPr sz="1800" dirty="0">
                <a:latin typeface="Tahoma"/>
                <a:cs typeface="Tahoma"/>
              </a:rPr>
              <a:t>de</a:t>
            </a:r>
            <a:r>
              <a:rPr sz="1800" spc="8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moles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necessário	</a:t>
            </a:r>
            <a:r>
              <a:rPr sz="1800" spc="60" dirty="0">
                <a:latin typeface="Cambria"/>
                <a:cs typeface="Cambria"/>
              </a:rPr>
              <a:t>C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345" dirty="0">
                <a:latin typeface="Cambria"/>
                <a:cs typeface="Cambria"/>
              </a:rPr>
              <a:t>=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10220" y="2857753"/>
            <a:ext cx="133985" cy="209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spc="125" dirty="0">
                <a:latin typeface="Cambria"/>
                <a:cs typeface="Cambria"/>
              </a:rPr>
              <a:t>n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11936" y="3141979"/>
            <a:ext cx="32575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950" spc="300" baseline="12820" dirty="0">
                <a:latin typeface="Cambria"/>
                <a:cs typeface="Cambria"/>
              </a:rPr>
              <a:t>r</a:t>
            </a:r>
            <a:r>
              <a:rPr sz="1050" spc="105" dirty="0">
                <a:latin typeface="Cambria"/>
                <a:cs typeface="Cambria"/>
              </a:rPr>
              <a:t>sol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525398" y="3091814"/>
            <a:ext cx="307340" cy="0"/>
          </a:xfrm>
          <a:custGeom>
            <a:avLst/>
            <a:gdLst/>
            <a:ahLst/>
            <a:cxnLst/>
            <a:rect l="l" t="t" r="r" b="b"/>
            <a:pathLst>
              <a:path w="307340">
                <a:moveTo>
                  <a:pt x="0" y="0"/>
                </a:moveTo>
                <a:lnTo>
                  <a:pt x="307085" y="0"/>
                </a:lnTo>
              </a:path>
            </a:pathLst>
          </a:custGeom>
          <a:ln w="14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931022" y="2928365"/>
            <a:ext cx="95250" cy="280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Tahoma"/>
                <a:cs typeface="Tahoma"/>
              </a:rPr>
              <a:t>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40763" y="3442715"/>
            <a:ext cx="6385560" cy="280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1800" dirty="0">
                <a:latin typeface="Tahoma"/>
                <a:cs typeface="Tahoma"/>
              </a:rPr>
              <a:t>ii)	</a:t>
            </a:r>
            <a:r>
              <a:rPr sz="1800" spc="-5" dirty="0">
                <a:latin typeface="Tahoma"/>
                <a:cs typeface="Tahoma"/>
              </a:rPr>
              <a:t>Determina-se </a:t>
            </a:r>
            <a:r>
              <a:rPr sz="1800" dirty="0">
                <a:latin typeface="Tahoma"/>
                <a:cs typeface="Tahoma"/>
              </a:rPr>
              <a:t>a massa </a:t>
            </a:r>
            <a:r>
              <a:rPr sz="1800" spc="-5" dirty="0">
                <a:latin typeface="Tahoma"/>
                <a:cs typeface="Tahoma"/>
              </a:rPr>
              <a:t>necessária </a:t>
            </a:r>
            <a:r>
              <a:rPr sz="1800" dirty="0">
                <a:latin typeface="Tahoma"/>
                <a:cs typeface="Tahoma"/>
              </a:rPr>
              <a:t>(com </a:t>
            </a:r>
            <a:r>
              <a:rPr sz="1800" spc="-5" dirty="0">
                <a:latin typeface="Tahoma"/>
                <a:cs typeface="Tahoma"/>
              </a:rPr>
              <a:t>base no   </a:t>
            </a:r>
            <a:r>
              <a:rPr sz="1800" spc="33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valor  </a:t>
            </a:r>
            <a:r>
              <a:rPr sz="1800" dirty="0">
                <a:latin typeface="Tahoma"/>
                <a:cs typeface="Tahoma"/>
              </a:rPr>
              <a:t>da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18823" y="3961638"/>
            <a:ext cx="1038860" cy="377190"/>
          </a:xfrm>
          <a:custGeom>
            <a:avLst/>
            <a:gdLst/>
            <a:ahLst/>
            <a:cxnLst/>
            <a:rect l="l" t="t" r="r" b="b"/>
            <a:pathLst>
              <a:path w="1038860" h="377189">
                <a:moveTo>
                  <a:pt x="1038606" y="188214"/>
                </a:moveTo>
                <a:lnTo>
                  <a:pt x="1033272" y="124777"/>
                </a:lnTo>
                <a:lnTo>
                  <a:pt x="1016508" y="69342"/>
                </a:lnTo>
                <a:lnTo>
                  <a:pt x="990790" y="26955"/>
                </a:lnTo>
                <a:lnTo>
                  <a:pt x="957072" y="0"/>
                </a:lnTo>
                <a:lnTo>
                  <a:pt x="954024" y="9144"/>
                </a:lnTo>
                <a:lnTo>
                  <a:pt x="968037" y="20573"/>
                </a:lnTo>
                <a:lnTo>
                  <a:pt x="980408" y="35432"/>
                </a:lnTo>
                <a:lnTo>
                  <a:pt x="1000506" y="75438"/>
                </a:lnTo>
                <a:lnTo>
                  <a:pt x="1013174" y="127063"/>
                </a:lnTo>
                <a:lnTo>
                  <a:pt x="1017270" y="188976"/>
                </a:lnTo>
                <a:lnTo>
                  <a:pt x="1017270" y="305025"/>
                </a:lnTo>
                <a:lnTo>
                  <a:pt x="1026390" y="280368"/>
                </a:lnTo>
                <a:lnTo>
                  <a:pt x="1033272" y="251650"/>
                </a:lnTo>
                <a:lnTo>
                  <a:pt x="1037296" y="220932"/>
                </a:lnTo>
                <a:lnTo>
                  <a:pt x="1038606" y="188214"/>
                </a:lnTo>
                <a:close/>
              </a:path>
              <a:path w="1038860" h="377189">
                <a:moveTo>
                  <a:pt x="1017270" y="305025"/>
                </a:moveTo>
                <a:lnTo>
                  <a:pt x="1017270" y="188976"/>
                </a:lnTo>
                <a:lnTo>
                  <a:pt x="1016257" y="220408"/>
                </a:lnTo>
                <a:lnTo>
                  <a:pt x="1013174" y="249555"/>
                </a:lnTo>
                <a:lnTo>
                  <a:pt x="1000506" y="300990"/>
                </a:lnTo>
                <a:lnTo>
                  <a:pt x="980408" y="341661"/>
                </a:lnTo>
                <a:lnTo>
                  <a:pt x="954024" y="368046"/>
                </a:lnTo>
                <a:lnTo>
                  <a:pt x="957072" y="377190"/>
                </a:lnTo>
                <a:lnTo>
                  <a:pt x="974931" y="365593"/>
                </a:lnTo>
                <a:lnTo>
                  <a:pt x="990790" y="350139"/>
                </a:lnTo>
                <a:lnTo>
                  <a:pt x="1004649" y="330684"/>
                </a:lnTo>
                <a:lnTo>
                  <a:pt x="1016508" y="307086"/>
                </a:lnTo>
                <a:lnTo>
                  <a:pt x="1017270" y="305025"/>
                </a:lnTo>
                <a:close/>
              </a:path>
              <a:path w="1038860" h="377189">
                <a:moveTo>
                  <a:pt x="84582" y="9144"/>
                </a:moveTo>
                <a:lnTo>
                  <a:pt x="47720" y="26955"/>
                </a:lnTo>
                <a:lnTo>
                  <a:pt x="22098" y="69342"/>
                </a:lnTo>
                <a:lnTo>
                  <a:pt x="5334" y="124777"/>
                </a:lnTo>
                <a:lnTo>
                  <a:pt x="0" y="188214"/>
                </a:lnTo>
                <a:lnTo>
                  <a:pt x="1309" y="220932"/>
                </a:lnTo>
                <a:lnTo>
                  <a:pt x="5334" y="251650"/>
                </a:lnTo>
                <a:lnTo>
                  <a:pt x="12215" y="280368"/>
                </a:lnTo>
                <a:lnTo>
                  <a:pt x="21336" y="305025"/>
                </a:lnTo>
                <a:lnTo>
                  <a:pt x="21336" y="188976"/>
                </a:lnTo>
                <a:lnTo>
                  <a:pt x="22348" y="156662"/>
                </a:lnTo>
                <a:lnTo>
                  <a:pt x="30658" y="100036"/>
                </a:lnTo>
                <a:lnTo>
                  <a:pt x="47398" y="53721"/>
                </a:lnTo>
                <a:lnTo>
                  <a:pt x="70568" y="20574"/>
                </a:lnTo>
                <a:lnTo>
                  <a:pt x="84582" y="9144"/>
                </a:lnTo>
                <a:close/>
              </a:path>
              <a:path w="1038860" h="377189">
                <a:moveTo>
                  <a:pt x="84582" y="368046"/>
                </a:moveTo>
                <a:lnTo>
                  <a:pt x="47398" y="323147"/>
                </a:lnTo>
                <a:lnTo>
                  <a:pt x="30658" y="276415"/>
                </a:lnTo>
                <a:lnTo>
                  <a:pt x="22348" y="220408"/>
                </a:lnTo>
                <a:lnTo>
                  <a:pt x="21336" y="188976"/>
                </a:lnTo>
                <a:lnTo>
                  <a:pt x="21336" y="305025"/>
                </a:lnTo>
                <a:lnTo>
                  <a:pt x="47720" y="350139"/>
                </a:lnTo>
                <a:lnTo>
                  <a:pt x="80772" y="377190"/>
                </a:lnTo>
                <a:lnTo>
                  <a:pt x="84582" y="3680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016129" y="4165333"/>
            <a:ext cx="133985" cy="209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spc="125" dirty="0">
                <a:latin typeface="Cambria"/>
                <a:cs typeface="Cambria"/>
              </a:rPr>
              <a:t>n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005969" y="4150233"/>
            <a:ext cx="158750" cy="0"/>
          </a:xfrm>
          <a:custGeom>
            <a:avLst/>
            <a:gdLst/>
            <a:ahLst/>
            <a:cxnLst/>
            <a:rect l="l" t="t" r="r" b="b"/>
            <a:pathLst>
              <a:path w="158750">
                <a:moveTo>
                  <a:pt x="0" y="0"/>
                </a:moveTo>
                <a:lnTo>
                  <a:pt x="158496" y="0"/>
                </a:lnTo>
              </a:path>
            </a:pathLst>
          </a:custGeom>
          <a:ln w="14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383663" y="3986784"/>
            <a:ext cx="3962400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926080" algn="l"/>
              </a:tabLst>
            </a:pPr>
            <a:r>
              <a:rPr sz="1800" dirty="0">
                <a:latin typeface="Tahoma"/>
                <a:cs typeface="Tahoma"/>
              </a:rPr>
              <a:t>massa molar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de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composto)	</a:t>
            </a:r>
            <a:r>
              <a:rPr sz="1800" spc="60" dirty="0">
                <a:latin typeface="Cambria"/>
                <a:cs typeface="Cambria"/>
              </a:rPr>
              <a:t>MM </a:t>
            </a:r>
            <a:r>
              <a:rPr sz="1800" spc="345" dirty="0">
                <a:latin typeface="Cambria"/>
                <a:cs typeface="Cambria"/>
              </a:rPr>
              <a:t>= </a:t>
            </a:r>
            <a:r>
              <a:rPr sz="1950" spc="217" baseline="44871" dirty="0">
                <a:latin typeface="Cambria"/>
                <a:cs typeface="Cambria"/>
              </a:rPr>
              <a:t>m</a:t>
            </a:r>
            <a:r>
              <a:rPr sz="1950" spc="202" baseline="44871" dirty="0">
                <a:latin typeface="Cambria"/>
                <a:cs typeface="Cambria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58301" y="4360938"/>
            <a:ext cx="6368415" cy="1240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6550" marR="5715" indent="-323850">
              <a:lnSpc>
                <a:spcPct val="150000"/>
              </a:lnSpc>
              <a:buAutoNum type="romanLcParenR" startAt="3"/>
              <a:tabLst>
                <a:tab pos="334010" algn="l"/>
              </a:tabLst>
            </a:pPr>
            <a:r>
              <a:rPr sz="1800" spc="-5" dirty="0">
                <a:latin typeface="Tahoma"/>
                <a:cs typeface="Tahoma"/>
              </a:rPr>
              <a:t>Determina-se </a:t>
            </a:r>
            <a:r>
              <a:rPr sz="1800" dirty="0">
                <a:latin typeface="Tahoma"/>
                <a:cs typeface="Tahoma"/>
              </a:rPr>
              <a:t>a massa </a:t>
            </a:r>
            <a:r>
              <a:rPr sz="1800" spc="-5" dirty="0">
                <a:latin typeface="Tahoma"/>
                <a:cs typeface="Tahoma"/>
              </a:rPr>
              <a:t>efectivamente necessária </a:t>
            </a:r>
            <a:r>
              <a:rPr sz="1800" dirty="0">
                <a:latin typeface="Tahoma"/>
                <a:cs typeface="Tahoma"/>
              </a:rPr>
              <a:t>a partir do  </a:t>
            </a:r>
            <a:r>
              <a:rPr sz="1800" spc="-15" dirty="0">
                <a:latin typeface="Tahoma"/>
                <a:cs typeface="Tahoma"/>
              </a:rPr>
              <a:t>valor </a:t>
            </a:r>
            <a:r>
              <a:rPr sz="1800" dirty="0">
                <a:latin typeface="Tahoma"/>
                <a:cs typeface="Tahoma"/>
              </a:rPr>
              <a:t>da </a:t>
            </a:r>
            <a:r>
              <a:rPr sz="1800" spc="-10" dirty="0">
                <a:latin typeface="Tahoma"/>
                <a:cs typeface="Tahoma"/>
              </a:rPr>
              <a:t>percentagem </a:t>
            </a:r>
            <a:r>
              <a:rPr sz="1800" spc="-5" dirty="0">
                <a:latin typeface="Tahoma"/>
                <a:cs typeface="Tahoma"/>
              </a:rPr>
              <a:t>de pureza</a:t>
            </a:r>
            <a:r>
              <a:rPr sz="1800" spc="6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(P).</a:t>
            </a:r>
            <a:endParaRPr sz="1800">
              <a:latin typeface="Tahoma"/>
              <a:cs typeface="Tahoma"/>
            </a:endParaRPr>
          </a:p>
          <a:p>
            <a:pPr marL="347345" indent="-334645">
              <a:lnSpc>
                <a:spcPct val="100000"/>
              </a:lnSpc>
              <a:spcBef>
                <a:spcPts val="1080"/>
              </a:spcBef>
              <a:buAutoNum type="romanLcParenR" startAt="3"/>
              <a:tabLst>
                <a:tab pos="347980" algn="l"/>
              </a:tabLst>
            </a:pPr>
            <a:r>
              <a:rPr sz="1800" spc="-5" dirty="0">
                <a:latin typeface="Tahoma"/>
                <a:cs typeface="Tahoma"/>
              </a:rPr>
              <a:t>Determina-se </a:t>
            </a:r>
            <a:r>
              <a:rPr sz="1800" dirty="0">
                <a:latin typeface="Tahoma"/>
                <a:cs typeface="Tahoma"/>
              </a:rPr>
              <a:t>o </a:t>
            </a:r>
            <a:r>
              <a:rPr sz="1800" spc="-5" dirty="0">
                <a:latin typeface="Tahoma"/>
                <a:cs typeface="Tahoma"/>
              </a:rPr>
              <a:t>volume </a:t>
            </a:r>
            <a:r>
              <a:rPr sz="1800" dirty="0">
                <a:latin typeface="Tahoma"/>
                <a:cs typeface="Tahoma"/>
              </a:rPr>
              <a:t>a medir a partir da densidade </a:t>
            </a:r>
            <a:r>
              <a:rPr sz="1800" spc="-5" dirty="0">
                <a:latin typeface="Tahoma"/>
                <a:cs typeface="Tahoma"/>
              </a:rPr>
              <a:t>e </a:t>
            </a:r>
            <a:r>
              <a:rPr sz="1800" spc="17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da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731649" y="5851397"/>
            <a:ext cx="1163320" cy="376555"/>
          </a:xfrm>
          <a:custGeom>
            <a:avLst/>
            <a:gdLst/>
            <a:ahLst/>
            <a:cxnLst/>
            <a:rect l="l" t="t" r="r" b="b"/>
            <a:pathLst>
              <a:path w="1163320" h="376554">
                <a:moveTo>
                  <a:pt x="1162811" y="188214"/>
                </a:moveTo>
                <a:lnTo>
                  <a:pt x="1157477" y="124206"/>
                </a:lnTo>
                <a:lnTo>
                  <a:pt x="1140714" y="69342"/>
                </a:lnTo>
                <a:lnTo>
                  <a:pt x="1114996" y="26669"/>
                </a:lnTo>
                <a:lnTo>
                  <a:pt x="1081277" y="0"/>
                </a:lnTo>
                <a:lnTo>
                  <a:pt x="1078230" y="8382"/>
                </a:lnTo>
                <a:lnTo>
                  <a:pt x="1092243" y="19811"/>
                </a:lnTo>
                <a:lnTo>
                  <a:pt x="1104614" y="34671"/>
                </a:lnTo>
                <a:lnTo>
                  <a:pt x="1124711" y="74676"/>
                </a:lnTo>
                <a:lnTo>
                  <a:pt x="1137380" y="126587"/>
                </a:lnTo>
                <a:lnTo>
                  <a:pt x="1141475" y="188214"/>
                </a:lnTo>
                <a:lnTo>
                  <a:pt x="1141476" y="305025"/>
                </a:lnTo>
                <a:lnTo>
                  <a:pt x="1150596" y="280368"/>
                </a:lnTo>
                <a:lnTo>
                  <a:pt x="1157477" y="251650"/>
                </a:lnTo>
                <a:lnTo>
                  <a:pt x="1161502" y="220932"/>
                </a:lnTo>
                <a:lnTo>
                  <a:pt x="1162811" y="188214"/>
                </a:lnTo>
                <a:close/>
              </a:path>
              <a:path w="1163320" h="376554">
                <a:moveTo>
                  <a:pt x="1141476" y="305025"/>
                </a:moveTo>
                <a:lnTo>
                  <a:pt x="1141475" y="188214"/>
                </a:lnTo>
                <a:lnTo>
                  <a:pt x="1140463" y="219765"/>
                </a:lnTo>
                <a:lnTo>
                  <a:pt x="1137380" y="249173"/>
                </a:lnTo>
                <a:lnTo>
                  <a:pt x="1124711" y="300990"/>
                </a:lnTo>
                <a:lnTo>
                  <a:pt x="1104614" y="341661"/>
                </a:lnTo>
                <a:lnTo>
                  <a:pt x="1078230" y="368046"/>
                </a:lnTo>
                <a:lnTo>
                  <a:pt x="1081277" y="376428"/>
                </a:lnTo>
                <a:lnTo>
                  <a:pt x="1099137" y="365164"/>
                </a:lnTo>
                <a:lnTo>
                  <a:pt x="1114996" y="349758"/>
                </a:lnTo>
                <a:lnTo>
                  <a:pt x="1128855" y="330350"/>
                </a:lnTo>
                <a:lnTo>
                  <a:pt x="1140714" y="307086"/>
                </a:lnTo>
                <a:lnTo>
                  <a:pt x="1141476" y="305025"/>
                </a:lnTo>
                <a:close/>
              </a:path>
              <a:path w="1163320" h="376554">
                <a:moveTo>
                  <a:pt x="84581" y="8382"/>
                </a:moveTo>
                <a:lnTo>
                  <a:pt x="47720" y="26670"/>
                </a:lnTo>
                <a:lnTo>
                  <a:pt x="22097" y="69342"/>
                </a:lnTo>
                <a:lnTo>
                  <a:pt x="5333" y="124206"/>
                </a:lnTo>
                <a:lnTo>
                  <a:pt x="0" y="188214"/>
                </a:lnTo>
                <a:lnTo>
                  <a:pt x="1309" y="220932"/>
                </a:lnTo>
                <a:lnTo>
                  <a:pt x="5333" y="251650"/>
                </a:lnTo>
                <a:lnTo>
                  <a:pt x="12215" y="280368"/>
                </a:lnTo>
                <a:lnTo>
                  <a:pt x="21335" y="305025"/>
                </a:lnTo>
                <a:lnTo>
                  <a:pt x="21335" y="188214"/>
                </a:lnTo>
                <a:lnTo>
                  <a:pt x="22348" y="156221"/>
                </a:lnTo>
                <a:lnTo>
                  <a:pt x="30658" y="99381"/>
                </a:lnTo>
                <a:lnTo>
                  <a:pt x="47398" y="52959"/>
                </a:lnTo>
                <a:lnTo>
                  <a:pt x="70568" y="19812"/>
                </a:lnTo>
                <a:lnTo>
                  <a:pt x="84581" y="8382"/>
                </a:lnTo>
                <a:close/>
              </a:path>
              <a:path w="1163320" h="376554">
                <a:moveTo>
                  <a:pt x="84581" y="368046"/>
                </a:moveTo>
                <a:lnTo>
                  <a:pt x="47398" y="323147"/>
                </a:lnTo>
                <a:lnTo>
                  <a:pt x="30658" y="276296"/>
                </a:lnTo>
                <a:lnTo>
                  <a:pt x="22348" y="219765"/>
                </a:lnTo>
                <a:lnTo>
                  <a:pt x="21335" y="188214"/>
                </a:lnTo>
                <a:lnTo>
                  <a:pt x="21335" y="305025"/>
                </a:lnTo>
                <a:lnTo>
                  <a:pt x="47720" y="349758"/>
                </a:lnTo>
                <a:lnTo>
                  <a:pt x="80771" y="376428"/>
                </a:lnTo>
                <a:lnTo>
                  <a:pt x="84581" y="3680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382164" y="5875794"/>
            <a:ext cx="3827779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440429" algn="l"/>
              </a:tabLst>
            </a:pPr>
            <a:r>
              <a:rPr sz="1800" spc="-5" dirty="0">
                <a:latin typeface="Tahoma"/>
                <a:cs typeface="Tahoma"/>
              </a:rPr>
              <a:t>massa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efectivamente</a:t>
            </a:r>
            <a:r>
              <a:rPr sz="1800" spc="2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necessária	</a:t>
            </a:r>
            <a:r>
              <a:rPr sz="1800" spc="45" dirty="0">
                <a:latin typeface="Cambria"/>
                <a:cs typeface="Cambria"/>
              </a:rPr>
              <a:t>d</a:t>
            </a:r>
            <a:r>
              <a:rPr sz="1800" spc="55" dirty="0">
                <a:latin typeface="Cambria"/>
                <a:cs typeface="Cambria"/>
              </a:rPr>
              <a:t> </a:t>
            </a:r>
            <a:r>
              <a:rPr sz="1800" spc="345" dirty="0">
                <a:latin typeface="Cambria"/>
                <a:cs typeface="Cambria"/>
              </a:rPr>
              <a:t>=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38265" y="5805170"/>
            <a:ext cx="181610" cy="209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spc="145" dirty="0">
                <a:latin typeface="Cambria"/>
                <a:cs typeface="Cambria"/>
              </a:rPr>
              <a:t>m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47765" y="6090158"/>
            <a:ext cx="56007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950" spc="300" baseline="12820" dirty="0">
                <a:latin typeface="Cambria"/>
                <a:cs typeface="Cambria"/>
              </a:rPr>
              <a:t>r</a:t>
            </a:r>
            <a:r>
              <a:rPr sz="1050" spc="150" dirty="0">
                <a:latin typeface="Cambria"/>
                <a:cs typeface="Cambria"/>
              </a:rPr>
              <a:t>medir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261227" y="6039992"/>
            <a:ext cx="540385" cy="0"/>
          </a:xfrm>
          <a:custGeom>
            <a:avLst/>
            <a:gdLst/>
            <a:ahLst/>
            <a:cxnLst/>
            <a:rect l="l" t="t" r="r" b="b"/>
            <a:pathLst>
              <a:path w="540384">
                <a:moveTo>
                  <a:pt x="0" y="0"/>
                </a:moveTo>
                <a:lnTo>
                  <a:pt x="540257" y="0"/>
                </a:lnTo>
              </a:path>
            </a:pathLst>
          </a:custGeom>
          <a:ln w="14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21620" y="2362200"/>
            <a:ext cx="3621404" cy="1121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Por exemplo, </a:t>
            </a:r>
            <a:r>
              <a:rPr sz="1800" spc="-10" dirty="0">
                <a:latin typeface="Calibri"/>
                <a:cs typeface="Calibri"/>
              </a:rPr>
              <a:t>preparação </a:t>
            </a:r>
            <a:r>
              <a:rPr sz="1800" dirty="0">
                <a:latin typeface="Calibri"/>
                <a:cs typeface="Calibri"/>
              </a:rPr>
              <a:t>de 500 </a:t>
            </a:r>
            <a:r>
              <a:rPr sz="1800" spc="-5" dirty="0">
                <a:latin typeface="Calibri"/>
                <a:cs typeface="Calibri"/>
              </a:rPr>
              <a:t>ml  (0,5 l)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uma solução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ácido  clorídrico (HCl) </a:t>
            </a:r>
            <a:r>
              <a:rPr sz="1800" spc="-10" dirty="0">
                <a:latin typeface="Calibri"/>
                <a:cs typeface="Calibri"/>
              </a:rPr>
              <a:t>com </a:t>
            </a:r>
            <a:r>
              <a:rPr sz="1800" spc="-5" dirty="0">
                <a:latin typeface="Calibri"/>
                <a:cs typeface="Calibri"/>
              </a:rPr>
              <a:t>uma </a:t>
            </a:r>
            <a:r>
              <a:rPr sz="1800" spc="-10" dirty="0">
                <a:latin typeface="Calibri"/>
                <a:cs typeface="Calibri"/>
              </a:rPr>
              <a:t>concentração 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0,75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mol/l.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941199" y="348995"/>
            <a:ext cx="397764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86801" y="1874773"/>
            <a:ext cx="2673985" cy="267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dirty="0">
                <a:latin typeface="Calibri"/>
                <a:cs typeface="Calibri"/>
              </a:rPr>
              <a:t>3 – </a:t>
            </a:r>
            <a:r>
              <a:rPr sz="1600" b="1" spc="-10" dirty="0">
                <a:latin typeface="Calibri"/>
                <a:cs typeface="Calibri"/>
              </a:rPr>
              <a:t>Estequiometria</a:t>
            </a:r>
            <a:r>
              <a:rPr sz="1600" b="1" spc="-7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(Problemas)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86788" y="3093973"/>
            <a:ext cx="7682230" cy="3193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3.1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10" dirty="0">
                <a:latin typeface="Calibri"/>
                <a:cs typeface="Calibri"/>
              </a:rPr>
              <a:t>Conversões entre </a:t>
            </a:r>
            <a:r>
              <a:rPr sz="1600" spc="-5" dirty="0">
                <a:latin typeface="Calibri"/>
                <a:cs typeface="Calibri"/>
              </a:rPr>
              <a:t>massa, moles </a:t>
            </a:r>
            <a:r>
              <a:rPr sz="1600" dirty="0">
                <a:latin typeface="Calibri"/>
                <a:cs typeface="Calibri"/>
              </a:rPr>
              <a:t>e </a:t>
            </a:r>
            <a:r>
              <a:rPr sz="1600" spc="-10" dirty="0">
                <a:latin typeface="Calibri"/>
                <a:cs typeface="Calibri"/>
              </a:rPr>
              <a:t>número </a:t>
            </a:r>
            <a:r>
              <a:rPr sz="1600" spc="-5" dirty="0">
                <a:latin typeface="Calibri"/>
                <a:cs typeface="Calibri"/>
              </a:rPr>
              <a:t>de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átomos.</a:t>
            </a:r>
            <a:endParaRPr sz="1600">
              <a:latin typeface="Calibri"/>
              <a:cs typeface="Calibri"/>
            </a:endParaRPr>
          </a:p>
          <a:p>
            <a:pPr marL="217170" indent="-204470">
              <a:lnSpc>
                <a:spcPct val="100000"/>
              </a:lnSpc>
              <a:buAutoNum type="alphaLcParenR"/>
              <a:tabLst>
                <a:tab pos="217804" algn="l"/>
              </a:tabLst>
            </a:pPr>
            <a:r>
              <a:rPr sz="1600" spc="-10" dirty="0">
                <a:latin typeface="Calibri"/>
                <a:cs typeface="Calibri"/>
              </a:rPr>
              <a:t>Quantos </a:t>
            </a:r>
            <a:r>
              <a:rPr sz="1600" spc="-5" dirty="0">
                <a:latin typeface="Calibri"/>
                <a:cs typeface="Calibri"/>
              </a:rPr>
              <a:t>moles de </a:t>
            </a:r>
            <a:r>
              <a:rPr sz="1600" spc="-10" dirty="0">
                <a:latin typeface="Calibri"/>
                <a:cs typeface="Calibri"/>
              </a:rPr>
              <a:t>árgon </a:t>
            </a:r>
            <a:r>
              <a:rPr sz="1600" spc="-5" dirty="0">
                <a:latin typeface="Calibri"/>
                <a:cs typeface="Calibri"/>
              </a:rPr>
              <a:t>(Ar) </a:t>
            </a:r>
            <a:r>
              <a:rPr sz="1600" spc="-15" dirty="0">
                <a:latin typeface="Calibri"/>
                <a:cs typeface="Calibri"/>
              </a:rPr>
              <a:t>existem </a:t>
            </a:r>
            <a:r>
              <a:rPr sz="1600" spc="-5" dirty="0">
                <a:latin typeface="Calibri"/>
                <a:cs typeface="Calibri"/>
              </a:rPr>
              <a:t>em 4,4 </a:t>
            </a:r>
            <a:r>
              <a:rPr sz="1600" dirty="0">
                <a:latin typeface="Calibri"/>
                <a:cs typeface="Calibri"/>
              </a:rPr>
              <a:t>g </a:t>
            </a:r>
            <a:r>
              <a:rPr sz="1600" spc="-5" dirty="0">
                <a:latin typeface="Calibri"/>
                <a:cs typeface="Calibri"/>
              </a:rPr>
              <a:t>desse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elemento?</a:t>
            </a:r>
            <a:endParaRPr sz="1600">
              <a:latin typeface="Calibri"/>
              <a:cs typeface="Calibri"/>
            </a:endParaRPr>
          </a:p>
          <a:p>
            <a:pPr marL="226695" indent="-213995">
              <a:lnSpc>
                <a:spcPct val="100000"/>
              </a:lnSpc>
              <a:buAutoNum type="alphaLcParenR"/>
              <a:tabLst>
                <a:tab pos="227329" algn="l"/>
              </a:tabLst>
            </a:pPr>
            <a:r>
              <a:rPr sz="1600" spc="-10" dirty="0">
                <a:latin typeface="Calibri"/>
                <a:cs typeface="Calibri"/>
              </a:rPr>
              <a:t>Quantos átomos </a:t>
            </a:r>
            <a:r>
              <a:rPr sz="1600" spc="-15" dirty="0">
                <a:latin typeface="Calibri"/>
                <a:cs typeface="Calibri"/>
              </a:rPr>
              <a:t>existem </a:t>
            </a:r>
            <a:r>
              <a:rPr sz="1600" spc="-5" dirty="0">
                <a:latin typeface="Calibri"/>
                <a:cs typeface="Calibri"/>
              </a:rPr>
              <a:t>em 4,4 </a:t>
            </a:r>
            <a:r>
              <a:rPr sz="1600" dirty="0">
                <a:latin typeface="Calibri"/>
                <a:cs typeface="Calibri"/>
              </a:rPr>
              <a:t>g </a:t>
            </a:r>
            <a:r>
              <a:rPr sz="1600" spc="-5" dirty="0">
                <a:latin typeface="Calibri"/>
                <a:cs typeface="Calibri"/>
              </a:rPr>
              <a:t>de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árgon?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3.2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5" dirty="0">
                <a:latin typeface="Calibri"/>
                <a:cs typeface="Calibri"/>
              </a:rPr>
              <a:t>Cálculo de massa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molar.</a:t>
            </a:r>
            <a:endParaRPr sz="1600">
              <a:latin typeface="Calibri"/>
              <a:cs typeface="Calibri"/>
            </a:endParaRPr>
          </a:p>
          <a:p>
            <a:pPr marL="12700" marR="182880">
              <a:lnSpc>
                <a:spcPct val="100000"/>
              </a:lnSpc>
              <a:buAutoNum type="alphaLcParenR"/>
              <a:tabLst>
                <a:tab pos="217804" algn="l"/>
              </a:tabLst>
            </a:pPr>
            <a:r>
              <a:rPr sz="1600" dirty="0">
                <a:latin typeface="Calibri"/>
                <a:cs typeface="Calibri"/>
              </a:rPr>
              <a:t>A </a:t>
            </a:r>
            <a:r>
              <a:rPr sz="1600" spc="-10" dirty="0">
                <a:latin typeface="Calibri"/>
                <a:cs typeface="Calibri"/>
              </a:rPr>
              <a:t>hidrazina </a:t>
            </a:r>
            <a:r>
              <a:rPr sz="1600" dirty="0">
                <a:latin typeface="Calibri"/>
                <a:cs typeface="Calibri"/>
              </a:rPr>
              <a:t>(N</a:t>
            </a:r>
            <a:r>
              <a:rPr sz="1575" baseline="-21164" dirty="0">
                <a:latin typeface="Calibri"/>
                <a:cs typeface="Calibri"/>
              </a:rPr>
              <a:t>2</a:t>
            </a:r>
            <a:r>
              <a:rPr sz="1600" dirty="0">
                <a:latin typeface="Calibri"/>
                <a:cs typeface="Calibri"/>
              </a:rPr>
              <a:t>H</a:t>
            </a:r>
            <a:r>
              <a:rPr sz="1575" baseline="-21164" dirty="0">
                <a:latin typeface="Calibri"/>
                <a:cs typeface="Calibri"/>
              </a:rPr>
              <a:t>4</a:t>
            </a:r>
            <a:r>
              <a:rPr sz="1600" dirty="0">
                <a:latin typeface="Calibri"/>
                <a:cs typeface="Calibri"/>
              </a:rPr>
              <a:t>) é </a:t>
            </a:r>
            <a:r>
              <a:rPr sz="1600" spc="-5" dirty="0">
                <a:latin typeface="Calibri"/>
                <a:cs typeface="Calibri"/>
              </a:rPr>
              <a:t>um </a:t>
            </a:r>
            <a:r>
              <a:rPr sz="1600" spc="-10" dirty="0">
                <a:latin typeface="Calibri"/>
                <a:cs typeface="Calibri"/>
              </a:rPr>
              <a:t>combustível </a:t>
            </a:r>
            <a:r>
              <a:rPr sz="1600" spc="-5" dirty="0">
                <a:latin typeface="Calibri"/>
                <a:cs typeface="Calibri"/>
              </a:rPr>
              <a:t>que </a:t>
            </a:r>
            <a:r>
              <a:rPr sz="1600" spc="-10" dirty="0">
                <a:latin typeface="Calibri"/>
                <a:cs typeface="Calibri"/>
              </a:rPr>
              <a:t>tem </a:t>
            </a:r>
            <a:r>
              <a:rPr sz="1600" spc="-5" dirty="0">
                <a:latin typeface="Calibri"/>
                <a:cs typeface="Calibri"/>
              </a:rPr>
              <a:t>sido </a:t>
            </a:r>
            <a:r>
              <a:rPr sz="1600" spc="-10" dirty="0">
                <a:latin typeface="Calibri"/>
                <a:cs typeface="Calibri"/>
              </a:rPr>
              <a:t>utilizado </a:t>
            </a:r>
            <a:r>
              <a:rPr sz="1600" spc="-5" dirty="0">
                <a:latin typeface="Calibri"/>
                <a:cs typeface="Calibri"/>
              </a:rPr>
              <a:t>como </a:t>
            </a:r>
            <a:r>
              <a:rPr sz="1600" spc="-10" dirty="0">
                <a:latin typeface="Calibri"/>
                <a:cs typeface="Calibri"/>
              </a:rPr>
              <a:t>propulsor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spc="-10" dirty="0">
                <a:latin typeface="Calibri"/>
                <a:cs typeface="Calibri"/>
              </a:rPr>
              <a:t>foguetes.  </a:t>
            </a:r>
            <a:r>
              <a:rPr sz="1600" spc="-5" dirty="0">
                <a:latin typeface="Calibri"/>
                <a:cs typeface="Calibri"/>
              </a:rPr>
              <a:t>Qual </a:t>
            </a:r>
            <a:r>
              <a:rPr sz="1600" dirty="0">
                <a:latin typeface="Calibri"/>
                <a:cs typeface="Calibri"/>
              </a:rPr>
              <a:t>a </a:t>
            </a:r>
            <a:r>
              <a:rPr sz="1600" spc="-5" dirty="0">
                <a:latin typeface="Calibri"/>
                <a:cs typeface="Calibri"/>
              </a:rPr>
              <a:t>massa molar da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hidrazina?</a:t>
            </a:r>
            <a:endParaRPr sz="1600">
              <a:latin typeface="Calibri"/>
              <a:cs typeface="Calibri"/>
            </a:endParaRPr>
          </a:p>
          <a:p>
            <a:pPr marL="226695" indent="-213995">
              <a:lnSpc>
                <a:spcPct val="100000"/>
              </a:lnSpc>
              <a:buAutoNum type="alphaLcParenR"/>
              <a:tabLst>
                <a:tab pos="227329" algn="l"/>
              </a:tabLst>
            </a:pPr>
            <a:r>
              <a:rPr sz="1600" spc="-5" dirty="0">
                <a:latin typeface="Calibri"/>
                <a:cs typeface="Calibri"/>
              </a:rPr>
              <a:t>Qual </a:t>
            </a:r>
            <a:r>
              <a:rPr sz="1600" dirty="0">
                <a:latin typeface="Calibri"/>
                <a:cs typeface="Calibri"/>
              </a:rPr>
              <a:t>a </a:t>
            </a:r>
            <a:r>
              <a:rPr sz="1600" spc="-5" dirty="0">
                <a:latin typeface="Calibri"/>
                <a:cs typeface="Calibri"/>
              </a:rPr>
              <a:t>massa molar do </a:t>
            </a:r>
            <a:r>
              <a:rPr sz="1600" spc="-10" dirty="0">
                <a:latin typeface="Calibri"/>
                <a:cs typeface="Calibri"/>
              </a:rPr>
              <a:t>óxido </a:t>
            </a:r>
            <a:r>
              <a:rPr sz="1600" spc="-5" dirty="0">
                <a:latin typeface="Calibri"/>
                <a:cs typeface="Calibri"/>
              </a:rPr>
              <a:t>de chumbo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(PbO)?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3.3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10" dirty="0">
                <a:latin typeface="Calibri"/>
                <a:cs typeface="Calibri"/>
              </a:rPr>
              <a:t>Conversões </a:t>
            </a:r>
            <a:r>
              <a:rPr sz="1600" spc="-5" dirty="0">
                <a:latin typeface="Calibri"/>
                <a:cs typeface="Calibri"/>
              </a:rPr>
              <a:t>de moles em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massa.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buAutoNum type="alphaLcParenR"/>
              <a:tabLst>
                <a:tab pos="217804" algn="l"/>
              </a:tabLst>
            </a:pPr>
            <a:r>
              <a:rPr sz="1600" dirty="0">
                <a:latin typeface="Calibri"/>
                <a:cs typeface="Calibri"/>
              </a:rPr>
              <a:t>O </a:t>
            </a:r>
            <a:r>
              <a:rPr sz="1600" spc="-5" dirty="0">
                <a:latin typeface="Calibri"/>
                <a:cs typeface="Calibri"/>
              </a:rPr>
              <a:t>etileno (C</a:t>
            </a:r>
            <a:r>
              <a:rPr sz="1575" spc="-7" baseline="-21164" dirty="0">
                <a:latin typeface="Calibri"/>
                <a:cs typeface="Calibri"/>
              </a:rPr>
              <a:t>2</a:t>
            </a:r>
            <a:r>
              <a:rPr sz="1600" spc="-5" dirty="0">
                <a:latin typeface="Calibri"/>
                <a:cs typeface="Calibri"/>
              </a:rPr>
              <a:t>H</a:t>
            </a:r>
            <a:r>
              <a:rPr sz="1575" spc="-7" baseline="-21164" dirty="0">
                <a:latin typeface="Calibri"/>
                <a:cs typeface="Calibri"/>
              </a:rPr>
              <a:t>4</a:t>
            </a:r>
            <a:r>
              <a:rPr sz="1600" spc="-5" dirty="0">
                <a:latin typeface="Calibri"/>
                <a:cs typeface="Calibri"/>
              </a:rPr>
              <a:t>) </a:t>
            </a:r>
            <a:r>
              <a:rPr sz="1600" dirty="0">
                <a:latin typeface="Calibri"/>
                <a:cs typeface="Calibri"/>
              </a:rPr>
              <a:t>é </a:t>
            </a:r>
            <a:r>
              <a:rPr sz="1600" spc="-5" dirty="0">
                <a:latin typeface="Calibri"/>
                <a:cs typeface="Calibri"/>
              </a:rPr>
              <a:t>usado em </a:t>
            </a:r>
            <a:r>
              <a:rPr sz="1600" spc="-10" dirty="0">
                <a:latin typeface="Calibri"/>
                <a:cs typeface="Calibri"/>
              </a:rPr>
              <a:t>aplicações tão diversas </a:t>
            </a:r>
            <a:r>
              <a:rPr sz="1600" spc="-5" dirty="0">
                <a:latin typeface="Calibri"/>
                <a:cs typeface="Calibri"/>
              </a:rPr>
              <a:t>como </a:t>
            </a:r>
            <a:r>
              <a:rPr sz="1600" dirty="0">
                <a:latin typeface="Calibri"/>
                <a:cs typeface="Calibri"/>
              </a:rPr>
              <a:t>o </a:t>
            </a:r>
            <a:r>
              <a:rPr sz="1600" spc="-10" dirty="0">
                <a:latin typeface="Calibri"/>
                <a:cs typeface="Calibri"/>
              </a:rPr>
              <a:t>amadurecimento </a:t>
            </a:r>
            <a:r>
              <a:rPr sz="1600" spc="-5" dirty="0">
                <a:latin typeface="Calibri"/>
                <a:cs typeface="Calibri"/>
              </a:rPr>
              <a:t>de fruta </a:t>
            </a:r>
            <a:r>
              <a:rPr sz="1600" dirty="0">
                <a:latin typeface="Calibri"/>
                <a:cs typeface="Calibri"/>
              </a:rPr>
              <a:t>ou a  </a:t>
            </a:r>
            <a:r>
              <a:rPr sz="1600" spc="-10" dirty="0">
                <a:latin typeface="Calibri"/>
                <a:cs typeface="Calibri"/>
              </a:rPr>
              <a:t>síntese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spc="-10" dirty="0">
                <a:latin typeface="Calibri"/>
                <a:cs typeface="Calibri"/>
              </a:rPr>
              <a:t>plásticos. </a:t>
            </a:r>
            <a:r>
              <a:rPr sz="1600" spc="-5" dirty="0">
                <a:latin typeface="Calibri"/>
                <a:cs typeface="Calibri"/>
              </a:rPr>
              <a:t>Qual </a:t>
            </a:r>
            <a:r>
              <a:rPr sz="1600" dirty="0">
                <a:latin typeface="Calibri"/>
                <a:cs typeface="Calibri"/>
              </a:rPr>
              <a:t>a </a:t>
            </a:r>
            <a:r>
              <a:rPr sz="1600" spc="-5" dirty="0">
                <a:latin typeface="Calibri"/>
                <a:cs typeface="Calibri"/>
              </a:rPr>
              <a:t>massa de 3,22 mol de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etileno?</a:t>
            </a:r>
            <a:endParaRPr sz="1600">
              <a:latin typeface="Calibri"/>
              <a:cs typeface="Calibri"/>
            </a:endParaRPr>
          </a:p>
          <a:p>
            <a:pPr marL="226060" indent="-213360">
              <a:lnSpc>
                <a:spcPct val="100000"/>
              </a:lnSpc>
              <a:buAutoNum type="alphaLcParenR"/>
              <a:tabLst>
                <a:tab pos="226695" algn="l"/>
              </a:tabLst>
            </a:pPr>
            <a:r>
              <a:rPr sz="1600" spc="-5" dirty="0">
                <a:latin typeface="Calibri"/>
                <a:cs typeface="Calibri"/>
              </a:rPr>
              <a:t>Qual </a:t>
            </a:r>
            <a:r>
              <a:rPr sz="1600" dirty="0">
                <a:latin typeface="Calibri"/>
                <a:cs typeface="Calibri"/>
              </a:rPr>
              <a:t>a </a:t>
            </a:r>
            <a:r>
              <a:rPr sz="1600" spc="-5" dirty="0">
                <a:latin typeface="Calibri"/>
                <a:cs typeface="Calibri"/>
              </a:rPr>
              <a:t>massa de 2,73 mol de soda </a:t>
            </a:r>
            <a:r>
              <a:rPr sz="1600" spc="-10" dirty="0">
                <a:latin typeface="Calibri"/>
                <a:cs typeface="Calibri"/>
              </a:rPr>
              <a:t>cáustica (hidróxido </a:t>
            </a:r>
            <a:r>
              <a:rPr sz="1600" spc="-5" dirty="0">
                <a:latin typeface="Calibri"/>
                <a:cs typeface="Calibri"/>
              </a:rPr>
              <a:t>de sódio)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(NaOH)?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16863" y="1669034"/>
            <a:ext cx="7909559" cy="4747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2512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3.4 </a:t>
            </a:r>
            <a:r>
              <a:rPr sz="1600" dirty="0">
                <a:latin typeface="Calibri"/>
                <a:cs typeface="Calibri"/>
              </a:rPr>
              <a:t>– A </a:t>
            </a:r>
            <a:r>
              <a:rPr sz="1600" spc="-5" dirty="0">
                <a:latin typeface="Calibri"/>
                <a:cs typeface="Calibri"/>
              </a:rPr>
              <a:t>água </a:t>
            </a:r>
            <a:r>
              <a:rPr sz="1600" spc="-10" dirty="0">
                <a:latin typeface="Calibri"/>
                <a:cs typeface="Calibri"/>
              </a:rPr>
              <a:t>oxigenada </a:t>
            </a:r>
            <a:r>
              <a:rPr sz="1600" spc="-5" dirty="0">
                <a:latin typeface="Calibri"/>
                <a:cs typeface="Calibri"/>
              </a:rPr>
              <a:t>ou </a:t>
            </a:r>
            <a:r>
              <a:rPr sz="1600" spc="-10" dirty="0">
                <a:latin typeface="Calibri"/>
                <a:cs typeface="Calibri"/>
              </a:rPr>
              <a:t>peróxido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spc="-10" dirty="0">
                <a:latin typeface="Calibri"/>
                <a:cs typeface="Calibri"/>
              </a:rPr>
              <a:t>hidrogénio </a:t>
            </a:r>
            <a:r>
              <a:rPr sz="1600" dirty="0">
                <a:latin typeface="Calibri"/>
                <a:cs typeface="Calibri"/>
              </a:rPr>
              <a:t>(H</a:t>
            </a:r>
            <a:r>
              <a:rPr sz="1575" baseline="-21164" dirty="0">
                <a:latin typeface="Calibri"/>
                <a:cs typeface="Calibri"/>
              </a:rPr>
              <a:t>2</a:t>
            </a:r>
            <a:r>
              <a:rPr sz="1600" dirty="0">
                <a:latin typeface="Calibri"/>
                <a:cs typeface="Calibri"/>
              </a:rPr>
              <a:t>O</a:t>
            </a:r>
            <a:r>
              <a:rPr sz="1575" baseline="-21164" dirty="0">
                <a:latin typeface="Calibri"/>
                <a:cs typeface="Calibri"/>
              </a:rPr>
              <a:t>2</a:t>
            </a:r>
            <a:r>
              <a:rPr sz="1600" dirty="0">
                <a:latin typeface="Calibri"/>
                <a:cs typeface="Calibri"/>
              </a:rPr>
              <a:t>) é </a:t>
            </a:r>
            <a:r>
              <a:rPr sz="1600" spc="-5" dirty="0">
                <a:latin typeface="Calibri"/>
                <a:cs typeface="Calibri"/>
              </a:rPr>
              <a:t>um </a:t>
            </a:r>
            <a:r>
              <a:rPr sz="1600" spc="-15" dirty="0">
                <a:latin typeface="Calibri"/>
                <a:cs typeface="Calibri"/>
              </a:rPr>
              <a:t>oxidante potente </a:t>
            </a:r>
            <a:r>
              <a:rPr sz="1600" spc="-5" dirty="0">
                <a:latin typeface="Calibri"/>
                <a:cs typeface="Calibri"/>
              </a:rPr>
              <a:t>usado </a:t>
            </a:r>
            <a:r>
              <a:rPr sz="1600" spc="-15" dirty="0">
                <a:latin typeface="Calibri"/>
                <a:cs typeface="Calibri"/>
              </a:rPr>
              <a:t>para  </a:t>
            </a:r>
            <a:r>
              <a:rPr sz="1600" spc="-10" dirty="0">
                <a:latin typeface="Calibri"/>
                <a:cs typeface="Calibri"/>
              </a:rPr>
              <a:t>desinfecção </a:t>
            </a:r>
            <a:r>
              <a:rPr sz="1600" dirty="0">
                <a:latin typeface="Calibri"/>
                <a:cs typeface="Calibri"/>
              </a:rPr>
              <a:t>ou </a:t>
            </a:r>
            <a:r>
              <a:rPr sz="1600" spc="-15" dirty="0">
                <a:latin typeface="Calibri"/>
                <a:cs typeface="Calibri"/>
              </a:rPr>
              <a:t>para </a:t>
            </a:r>
            <a:r>
              <a:rPr sz="1600" spc="-10" dirty="0">
                <a:latin typeface="Calibri"/>
                <a:cs typeface="Calibri"/>
              </a:rPr>
              <a:t>branqueamento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spc="-10" dirty="0">
                <a:latin typeface="Calibri"/>
                <a:cs typeface="Calibri"/>
              </a:rPr>
              <a:t>fibras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spc="-10" dirty="0">
                <a:latin typeface="Calibri"/>
                <a:cs typeface="Calibri"/>
              </a:rPr>
              <a:t>tecido </a:t>
            </a:r>
            <a:r>
              <a:rPr sz="1600" spc="-5" dirty="0">
                <a:latin typeface="Calibri"/>
                <a:cs typeface="Calibri"/>
              </a:rPr>
              <a:t>ou de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papel.</a:t>
            </a:r>
            <a:endParaRPr sz="1600">
              <a:latin typeface="Calibri"/>
              <a:cs typeface="Calibri"/>
            </a:endParaRPr>
          </a:p>
          <a:p>
            <a:pPr marL="217804" indent="-205104">
              <a:lnSpc>
                <a:spcPct val="100000"/>
              </a:lnSpc>
              <a:buAutoNum type="alphaLcParenR"/>
              <a:tabLst>
                <a:tab pos="218440" algn="l"/>
              </a:tabLst>
            </a:pPr>
            <a:r>
              <a:rPr sz="1600" spc="-10" dirty="0">
                <a:latin typeface="Calibri"/>
                <a:cs typeface="Calibri"/>
              </a:rPr>
              <a:t>Quantas </a:t>
            </a:r>
            <a:r>
              <a:rPr sz="1600" spc="-5" dirty="0">
                <a:latin typeface="Calibri"/>
                <a:cs typeface="Calibri"/>
              </a:rPr>
              <a:t>moles </a:t>
            </a:r>
            <a:r>
              <a:rPr sz="1600" dirty="0">
                <a:latin typeface="Calibri"/>
                <a:cs typeface="Calibri"/>
              </a:rPr>
              <a:t>há em 48,0 g de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</a:t>
            </a:r>
            <a:r>
              <a:rPr sz="1575" baseline="-21164" dirty="0">
                <a:latin typeface="Calibri"/>
                <a:cs typeface="Calibri"/>
              </a:rPr>
              <a:t>2</a:t>
            </a:r>
            <a:r>
              <a:rPr sz="1600" dirty="0">
                <a:latin typeface="Calibri"/>
                <a:cs typeface="Calibri"/>
              </a:rPr>
              <a:t>O</a:t>
            </a:r>
            <a:r>
              <a:rPr sz="1575" baseline="-21164" dirty="0">
                <a:latin typeface="Calibri"/>
                <a:cs typeface="Calibri"/>
              </a:rPr>
              <a:t>2</a:t>
            </a:r>
            <a:r>
              <a:rPr sz="1600" dirty="0">
                <a:latin typeface="Calibri"/>
                <a:cs typeface="Calibri"/>
              </a:rPr>
              <a:t>?</a:t>
            </a:r>
            <a:endParaRPr sz="1600">
              <a:latin typeface="Calibri"/>
              <a:cs typeface="Calibri"/>
            </a:endParaRPr>
          </a:p>
          <a:p>
            <a:pPr marL="226695" indent="-213995">
              <a:lnSpc>
                <a:spcPct val="100000"/>
              </a:lnSpc>
              <a:buAutoNum type="alphaLcParenR"/>
              <a:tabLst>
                <a:tab pos="227329" algn="l"/>
              </a:tabLst>
            </a:pPr>
            <a:r>
              <a:rPr sz="1600" spc="-10" dirty="0">
                <a:latin typeface="Calibri"/>
                <a:cs typeface="Calibri"/>
              </a:rPr>
              <a:t>Quantos átomos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spc="-10" dirty="0">
                <a:latin typeface="Calibri"/>
                <a:cs typeface="Calibri"/>
              </a:rPr>
              <a:t>oxigénio </a:t>
            </a:r>
            <a:r>
              <a:rPr sz="1600" spc="-5" dirty="0">
                <a:latin typeface="Calibri"/>
                <a:cs typeface="Calibri"/>
              </a:rPr>
              <a:t>há na </a:t>
            </a:r>
            <a:r>
              <a:rPr sz="1600" spc="-15" dirty="0">
                <a:latin typeface="Calibri"/>
                <a:cs typeface="Calibri"/>
              </a:rPr>
              <a:t>amostra </a:t>
            </a:r>
            <a:r>
              <a:rPr sz="1600" spc="-5" dirty="0">
                <a:latin typeface="Calibri"/>
                <a:cs typeface="Calibri"/>
              </a:rPr>
              <a:t>de 48,0 </a:t>
            </a:r>
            <a:r>
              <a:rPr sz="1600" dirty="0">
                <a:latin typeface="Calibri"/>
                <a:cs typeface="Calibri"/>
              </a:rPr>
              <a:t>g </a:t>
            </a:r>
            <a:r>
              <a:rPr sz="1600" spc="-5" dirty="0">
                <a:latin typeface="Calibri"/>
                <a:cs typeface="Calibri"/>
              </a:rPr>
              <a:t>de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</a:t>
            </a:r>
            <a:r>
              <a:rPr sz="1575" baseline="-21164" dirty="0">
                <a:latin typeface="Calibri"/>
                <a:cs typeface="Calibri"/>
              </a:rPr>
              <a:t>2</a:t>
            </a:r>
            <a:r>
              <a:rPr sz="1600" dirty="0">
                <a:latin typeface="Calibri"/>
                <a:cs typeface="Calibri"/>
              </a:rPr>
              <a:t>O</a:t>
            </a:r>
            <a:r>
              <a:rPr sz="1575" baseline="-21164" dirty="0">
                <a:latin typeface="Calibri"/>
                <a:cs typeface="Calibri"/>
              </a:rPr>
              <a:t>2</a:t>
            </a:r>
            <a:r>
              <a:rPr sz="1600" dirty="0">
                <a:latin typeface="Calibri"/>
                <a:cs typeface="Calibri"/>
              </a:rPr>
              <a:t>?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 marR="1072515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3.5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5" dirty="0">
                <a:latin typeface="Calibri"/>
                <a:cs typeface="Calibri"/>
              </a:rPr>
              <a:t>Qual </a:t>
            </a:r>
            <a:r>
              <a:rPr sz="1600" dirty="0">
                <a:latin typeface="Calibri"/>
                <a:cs typeface="Calibri"/>
              </a:rPr>
              <a:t>a </a:t>
            </a:r>
            <a:r>
              <a:rPr sz="1600" spc="-5" dirty="0">
                <a:latin typeface="Calibri"/>
                <a:cs typeface="Calibri"/>
              </a:rPr>
              <a:t>massa de </a:t>
            </a:r>
            <a:r>
              <a:rPr sz="1600" spc="-30" dirty="0">
                <a:latin typeface="Calibri"/>
                <a:cs typeface="Calibri"/>
              </a:rPr>
              <a:t>KOH </a:t>
            </a:r>
            <a:r>
              <a:rPr sz="1600" spc="-5" dirty="0">
                <a:latin typeface="Calibri"/>
                <a:cs typeface="Calibri"/>
              </a:rPr>
              <a:t>necessária </a:t>
            </a:r>
            <a:r>
              <a:rPr sz="1600" spc="-15" dirty="0">
                <a:latin typeface="Calibri"/>
                <a:cs typeface="Calibri"/>
              </a:rPr>
              <a:t>para </a:t>
            </a:r>
            <a:r>
              <a:rPr sz="1600" spc="-10" dirty="0">
                <a:latin typeface="Calibri"/>
                <a:cs typeface="Calibri"/>
              </a:rPr>
              <a:t>preparar </a:t>
            </a:r>
            <a:r>
              <a:rPr sz="1600" spc="-5" dirty="0">
                <a:latin typeface="Calibri"/>
                <a:cs typeface="Calibri"/>
              </a:rPr>
              <a:t>250 mL de uma </a:t>
            </a:r>
            <a:r>
              <a:rPr sz="1600" spc="-10" dirty="0">
                <a:latin typeface="Calibri"/>
                <a:cs typeface="Calibri"/>
              </a:rPr>
              <a:t>solução com </a:t>
            </a:r>
            <a:r>
              <a:rPr sz="1600" dirty="0">
                <a:latin typeface="Calibri"/>
                <a:cs typeface="Calibri"/>
              </a:rPr>
              <a:t>a  </a:t>
            </a:r>
            <a:r>
              <a:rPr sz="1600" spc="-10" dirty="0">
                <a:latin typeface="Calibri"/>
                <a:cs typeface="Calibri"/>
              </a:rPr>
              <a:t>concentração:</a:t>
            </a:r>
            <a:endParaRPr sz="1600">
              <a:latin typeface="Calibri"/>
              <a:cs typeface="Calibri"/>
            </a:endParaRPr>
          </a:p>
          <a:p>
            <a:pPr marL="217170" indent="-204470">
              <a:lnSpc>
                <a:spcPts val="1914"/>
              </a:lnSpc>
              <a:buAutoNum type="alphaLcParenR"/>
              <a:tabLst>
                <a:tab pos="217804" algn="l"/>
              </a:tabLst>
            </a:pPr>
            <a:r>
              <a:rPr sz="1600" spc="-5" dirty="0">
                <a:latin typeface="Calibri"/>
                <a:cs typeface="Calibri"/>
              </a:rPr>
              <a:t>0,02</a:t>
            </a:r>
            <a:r>
              <a:rPr sz="1600" spc="-9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mol/l</a:t>
            </a:r>
            <a:endParaRPr sz="1600">
              <a:latin typeface="Calibri"/>
              <a:cs typeface="Calibri"/>
            </a:endParaRPr>
          </a:p>
          <a:p>
            <a:pPr marL="226060" indent="-213360">
              <a:lnSpc>
                <a:spcPts val="2155"/>
              </a:lnSpc>
              <a:buAutoNum type="alphaLcParenR"/>
              <a:tabLst>
                <a:tab pos="226695" algn="l"/>
              </a:tabLst>
            </a:pPr>
            <a:r>
              <a:rPr sz="1600" dirty="0">
                <a:latin typeface="Calibri"/>
                <a:cs typeface="Calibri"/>
              </a:rPr>
              <a:t>1</a:t>
            </a:r>
            <a:r>
              <a:rPr sz="1600" spc="-1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mol/l</a:t>
            </a:r>
            <a:endParaRPr sz="1800">
              <a:latin typeface="Calibri"/>
              <a:cs typeface="Calibri"/>
            </a:endParaRPr>
          </a:p>
          <a:p>
            <a:pPr marL="205740" indent="-193040">
              <a:lnSpc>
                <a:spcPct val="100000"/>
              </a:lnSpc>
              <a:buAutoNum type="alphaLcParenR"/>
              <a:tabLst>
                <a:tab pos="206375" algn="l"/>
              </a:tabLst>
            </a:pPr>
            <a:r>
              <a:rPr sz="1600" dirty="0">
                <a:latin typeface="Calibri"/>
                <a:cs typeface="Calibri"/>
              </a:rPr>
              <a:t>4</a:t>
            </a:r>
            <a:r>
              <a:rPr sz="1600" spc="-1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mol/l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464820">
              <a:lnSpc>
                <a:spcPts val="2110"/>
              </a:lnSpc>
            </a:pPr>
            <a:r>
              <a:rPr sz="1600" spc="-5" dirty="0">
                <a:latin typeface="Calibri"/>
                <a:cs typeface="Calibri"/>
              </a:rPr>
              <a:t>3.6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5" dirty="0">
                <a:latin typeface="Calibri"/>
                <a:cs typeface="Calibri"/>
              </a:rPr>
              <a:t>Qual </a:t>
            </a:r>
            <a:r>
              <a:rPr sz="1600" dirty="0">
                <a:latin typeface="Calibri"/>
                <a:cs typeface="Calibri"/>
              </a:rPr>
              <a:t>a </a:t>
            </a:r>
            <a:r>
              <a:rPr sz="1600" spc="-5" dirty="0">
                <a:latin typeface="Calibri"/>
                <a:cs typeface="Calibri"/>
              </a:rPr>
              <a:t>massa de </a:t>
            </a:r>
            <a:r>
              <a:rPr sz="1600" spc="-30" dirty="0">
                <a:latin typeface="Calibri"/>
                <a:cs typeface="Calibri"/>
              </a:rPr>
              <a:t>KOH </a:t>
            </a:r>
            <a:r>
              <a:rPr sz="1600" spc="-5" dirty="0">
                <a:latin typeface="Calibri"/>
                <a:cs typeface="Calibri"/>
              </a:rPr>
              <a:t>necessária </a:t>
            </a:r>
            <a:r>
              <a:rPr sz="1600" spc="-15" dirty="0">
                <a:latin typeface="Calibri"/>
                <a:cs typeface="Calibri"/>
              </a:rPr>
              <a:t>para </a:t>
            </a:r>
            <a:r>
              <a:rPr sz="1600" spc="-10" dirty="0">
                <a:latin typeface="Calibri"/>
                <a:cs typeface="Calibri"/>
              </a:rPr>
              <a:t>preparar </a:t>
            </a:r>
            <a:r>
              <a:rPr sz="1600" spc="-5" dirty="0">
                <a:latin typeface="Calibri"/>
                <a:cs typeface="Calibri"/>
              </a:rPr>
              <a:t>os </a:t>
            </a:r>
            <a:r>
              <a:rPr sz="1600" spc="-10" dirty="0">
                <a:latin typeface="Calibri"/>
                <a:cs typeface="Calibri"/>
              </a:rPr>
              <a:t>seguintes </a:t>
            </a:r>
            <a:r>
              <a:rPr sz="1600" spc="-5" dirty="0">
                <a:latin typeface="Calibri"/>
                <a:cs typeface="Calibri"/>
              </a:rPr>
              <a:t>volumes de uma </a:t>
            </a:r>
            <a:r>
              <a:rPr sz="1600" spc="-10" dirty="0">
                <a:latin typeface="Calibri"/>
                <a:cs typeface="Calibri"/>
              </a:rPr>
              <a:t>solução  </a:t>
            </a:r>
            <a:r>
              <a:rPr sz="1600" spc="-5" dirty="0">
                <a:latin typeface="Calibri"/>
                <a:cs typeface="Calibri"/>
              </a:rPr>
              <a:t>4</a:t>
            </a:r>
            <a:r>
              <a:rPr sz="1800" spc="-5" dirty="0">
                <a:latin typeface="Calibri"/>
                <a:cs typeface="Calibri"/>
              </a:rPr>
              <a:t>mol/l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217170" indent="-204470">
              <a:lnSpc>
                <a:spcPts val="1870"/>
              </a:lnSpc>
              <a:buAutoNum type="alphaLcParenR"/>
              <a:tabLst>
                <a:tab pos="217804" algn="l"/>
              </a:tabLst>
            </a:pPr>
            <a:r>
              <a:rPr sz="1600" spc="-5" dirty="0">
                <a:latin typeface="Calibri"/>
                <a:cs typeface="Calibri"/>
              </a:rPr>
              <a:t>100</a:t>
            </a:r>
            <a:r>
              <a:rPr sz="1600" spc="-9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mL</a:t>
            </a:r>
            <a:endParaRPr sz="1600">
              <a:latin typeface="Calibri"/>
              <a:cs typeface="Calibri"/>
            </a:endParaRPr>
          </a:p>
          <a:p>
            <a:pPr marL="226060" indent="-213360">
              <a:lnSpc>
                <a:spcPct val="100000"/>
              </a:lnSpc>
              <a:buAutoNum type="alphaLcParenR"/>
              <a:tabLst>
                <a:tab pos="226695" algn="l"/>
              </a:tabLst>
            </a:pPr>
            <a:r>
              <a:rPr sz="1600" spc="-5" dirty="0">
                <a:latin typeface="Calibri"/>
                <a:cs typeface="Calibri"/>
              </a:rPr>
              <a:t>500</a:t>
            </a:r>
            <a:r>
              <a:rPr sz="1600" spc="-8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mL</a:t>
            </a:r>
            <a:endParaRPr sz="1600">
              <a:latin typeface="Calibri"/>
              <a:cs typeface="Calibri"/>
            </a:endParaRPr>
          </a:p>
          <a:p>
            <a:pPr marL="205740" indent="-193040">
              <a:lnSpc>
                <a:spcPct val="100000"/>
              </a:lnSpc>
              <a:buAutoNum type="alphaLcParenR"/>
              <a:tabLst>
                <a:tab pos="206375" algn="l"/>
              </a:tabLst>
            </a:pPr>
            <a:r>
              <a:rPr sz="1600" spc="-5" dirty="0">
                <a:latin typeface="Calibri"/>
                <a:cs typeface="Calibri"/>
              </a:rPr>
              <a:t>1000</a:t>
            </a:r>
            <a:r>
              <a:rPr sz="1600" spc="-8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mL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3.7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5" dirty="0">
                <a:latin typeface="Calibri"/>
                <a:cs typeface="Calibri"/>
              </a:rPr>
              <a:t>Calcule </a:t>
            </a:r>
            <a:r>
              <a:rPr sz="1600" dirty="0">
                <a:latin typeface="Calibri"/>
                <a:cs typeface="Calibri"/>
              </a:rPr>
              <a:t>a </a:t>
            </a:r>
            <a:r>
              <a:rPr sz="1600" spc="-5" dirty="0">
                <a:latin typeface="Calibri"/>
                <a:cs typeface="Calibri"/>
              </a:rPr>
              <a:t>molaridade de uma </a:t>
            </a:r>
            <a:r>
              <a:rPr sz="1600" spc="-10" dirty="0">
                <a:latin typeface="Calibri"/>
                <a:cs typeface="Calibri"/>
              </a:rPr>
              <a:t>solução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spc="-10" dirty="0">
                <a:latin typeface="Calibri"/>
                <a:cs typeface="Calibri"/>
              </a:rPr>
              <a:t>hidrogenoftalato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spc="-10" dirty="0">
                <a:latin typeface="Calibri"/>
                <a:cs typeface="Calibri"/>
              </a:rPr>
              <a:t>potássio preparada </a:t>
            </a:r>
            <a:r>
              <a:rPr sz="1600" spc="-5" dirty="0">
                <a:latin typeface="Calibri"/>
                <a:cs typeface="Calibri"/>
              </a:rPr>
              <a:t>com 8,35  </a:t>
            </a:r>
            <a:r>
              <a:rPr sz="1600" dirty="0">
                <a:latin typeface="Calibri"/>
                <a:cs typeface="Calibri"/>
              </a:rPr>
              <a:t>g </a:t>
            </a:r>
            <a:r>
              <a:rPr sz="1600" spc="-5" dirty="0">
                <a:latin typeface="Calibri"/>
                <a:cs typeface="Calibri"/>
              </a:rPr>
              <a:t>desse sal em 250 mL de água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destilada?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29104" y="1964690"/>
            <a:ext cx="7079615" cy="34372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1">
              <a:lnSpc>
                <a:spcPct val="100000"/>
              </a:lnSpc>
              <a:buAutoNum type="arabicPeriod" startAt="8"/>
              <a:tabLst>
                <a:tab pos="315595" algn="l"/>
              </a:tabLst>
            </a:pPr>
            <a:r>
              <a:rPr sz="1600" dirty="0">
                <a:latin typeface="Calibri"/>
                <a:cs typeface="Calibri"/>
              </a:rPr>
              <a:t>– </a:t>
            </a:r>
            <a:r>
              <a:rPr sz="1600" spc="-10" dirty="0">
                <a:latin typeface="Calibri"/>
                <a:cs typeface="Calibri"/>
              </a:rPr>
              <a:t>Determine </a:t>
            </a:r>
            <a:r>
              <a:rPr sz="1600" dirty="0">
                <a:latin typeface="Calibri"/>
                <a:cs typeface="Calibri"/>
              </a:rPr>
              <a:t>a </a:t>
            </a:r>
            <a:r>
              <a:rPr sz="1600" spc="-10" dirty="0">
                <a:latin typeface="Calibri"/>
                <a:cs typeface="Calibri"/>
              </a:rPr>
              <a:t>concentração </a:t>
            </a:r>
            <a:r>
              <a:rPr sz="1600" spc="-5" dirty="0">
                <a:latin typeface="Calibri"/>
                <a:cs typeface="Calibri"/>
              </a:rPr>
              <a:t>final de uma </a:t>
            </a:r>
            <a:r>
              <a:rPr sz="1600" spc="-10" dirty="0">
                <a:latin typeface="Calibri"/>
                <a:cs typeface="Calibri"/>
              </a:rPr>
              <a:t>solução </a:t>
            </a:r>
            <a:r>
              <a:rPr sz="1600" spc="-5" dirty="0">
                <a:latin typeface="Calibri"/>
                <a:cs typeface="Calibri"/>
              </a:rPr>
              <a:t>de 250 ml de KBr obtida </a:t>
            </a:r>
            <a:r>
              <a:rPr sz="1600" dirty="0">
                <a:latin typeface="Calibri"/>
                <a:cs typeface="Calibri"/>
              </a:rPr>
              <a:t>a </a:t>
            </a:r>
            <a:r>
              <a:rPr sz="1600" spc="-5" dirty="0">
                <a:latin typeface="Calibri"/>
                <a:cs typeface="Calibri"/>
              </a:rPr>
              <a:t>partir  de 10,55 ml de </a:t>
            </a:r>
            <a:r>
              <a:rPr sz="1600" spc="-15" dirty="0">
                <a:latin typeface="Calibri"/>
                <a:cs typeface="Calibri"/>
              </a:rPr>
              <a:t>outra </a:t>
            </a:r>
            <a:r>
              <a:rPr sz="1600" spc="-10" dirty="0">
                <a:latin typeface="Calibri"/>
                <a:cs typeface="Calibri"/>
              </a:rPr>
              <a:t>solução com </a:t>
            </a:r>
            <a:r>
              <a:rPr sz="1600" spc="-5" dirty="0">
                <a:latin typeface="Calibri"/>
                <a:cs typeface="Calibri"/>
              </a:rPr>
              <a:t>uma </a:t>
            </a:r>
            <a:r>
              <a:rPr sz="1600" spc="-10" dirty="0">
                <a:latin typeface="Calibri"/>
                <a:cs typeface="Calibri"/>
              </a:rPr>
              <a:t>concentração </a:t>
            </a:r>
            <a:r>
              <a:rPr sz="1600" spc="-5" dirty="0">
                <a:latin typeface="Calibri"/>
                <a:cs typeface="Calibri"/>
              </a:rPr>
              <a:t>de 3,0</a:t>
            </a:r>
            <a:r>
              <a:rPr sz="1600" spc="6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mol/l.</a:t>
            </a:r>
            <a:endParaRPr sz="16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Calibri"/>
              <a:buAutoNum type="arabicPeriod" startAt="8"/>
            </a:pPr>
            <a:endParaRPr sz="1650">
              <a:latin typeface="Times New Roman"/>
              <a:cs typeface="Times New Roman"/>
            </a:endParaRPr>
          </a:p>
          <a:p>
            <a:pPr marL="12700" marR="51435" lvl="1">
              <a:lnSpc>
                <a:spcPct val="100000"/>
              </a:lnSpc>
              <a:buAutoNum type="arabicPeriod" startAt="8"/>
              <a:tabLst>
                <a:tab pos="316230" algn="l"/>
              </a:tabLst>
            </a:pPr>
            <a:r>
              <a:rPr sz="1600" dirty="0">
                <a:latin typeface="Calibri"/>
                <a:cs typeface="Calibri"/>
              </a:rPr>
              <a:t>– </a:t>
            </a:r>
            <a:r>
              <a:rPr sz="1600" spc="-10" dirty="0">
                <a:latin typeface="Calibri"/>
                <a:cs typeface="Calibri"/>
              </a:rPr>
              <a:t>Determine </a:t>
            </a:r>
            <a:r>
              <a:rPr sz="1600" dirty="0">
                <a:latin typeface="Calibri"/>
                <a:cs typeface="Calibri"/>
              </a:rPr>
              <a:t>o </a:t>
            </a:r>
            <a:r>
              <a:rPr sz="1600" spc="-10" dirty="0">
                <a:latin typeface="Calibri"/>
                <a:cs typeface="Calibri"/>
              </a:rPr>
              <a:t>volume </a:t>
            </a:r>
            <a:r>
              <a:rPr sz="1600" spc="-5" dirty="0">
                <a:latin typeface="Calibri"/>
                <a:cs typeface="Calibri"/>
              </a:rPr>
              <a:t>que </a:t>
            </a:r>
            <a:r>
              <a:rPr sz="1600" dirty="0">
                <a:latin typeface="Calibri"/>
                <a:cs typeface="Calibri"/>
              </a:rPr>
              <a:t>é </a:t>
            </a:r>
            <a:r>
              <a:rPr sz="1600" spc="-5" dirty="0">
                <a:latin typeface="Calibri"/>
                <a:cs typeface="Calibri"/>
              </a:rPr>
              <a:t>necessário medir de uma </a:t>
            </a:r>
            <a:r>
              <a:rPr sz="1600" spc="-10" dirty="0">
                <a:latin typeface="Calibri"/>
                <a:cs typeface="Calibri"/>
              </a:rPr>
              <a:t>solução </a:t>
            </a:r>
            <a:r>
              <a:rPr sz="1600" spc="-5" dirty="0">
                <a:latin typeface="Calibri"/>
                <a:cs typeface="Calibri"/>
              </a:rPr>
              <a:t>com </a:t>
            </a:r>
            <a:r>
              <a:rPr sz="1600" spc="-10" dirty="0">
                <a:latin typeface="Calibri"/>
                <a:cs typeface="Calibri"/>
              </a:rPr>
              <a:t>concentração  </a:t>
            </a:r>
            <a:r>
              <a:rPr sz="1600" spc="-5" dirty="0">
                <a:latin typeface="Calibri"/>
                <a:cs typeface="Calibri"/>
              </a:rPr>
              <a:t>de 5,5 mol/l de CaSO</a:t>
            </a:r>
            <a:r>
              <a:rPr sz="1575" spc="-7" baseline="-21164" dirty="0">
                <a:latin typeface="Calibri"/>
                <a:cs typeface="Calibri"/>
              </a:rPr>
              <a:t>4 </a:t>
            </a:r>
            <a:r>
              <a:rPr sz="1600" spc="-15" dirty="0">
                <a:latin typeface="Calibri"/>
                <a:cs typeface="Calibri"/>
              </a:rPr>
              <a:t>para </a:t>
            </a:r>
            <a:r>
              <a:rPr sz="1600" spc="-10" dirty="0">
                <a:latin typeface="Calibri"/>
                <a:cs typeface="Calibri"/>
              </a:rPr>
              <a:t>preparar </a:t>
            </a:r>
            <a:r>
              <a:rPr sz="1600" spc="-5" dirty="0">
                <a:latin typeface="Calibri"/>
                <a:cs typeface="Calibri"/>
              </a:rPr>
              <a:t>1000 ml de uma </a:t>
            </a:r>
            <a:r>
              <a:rPr sz="1600" spc="-10" dirty="0">
                <a:latin typeface="Calibri"/>
                <a:cs typeface="Calibri"/>
              </a:rPr>
              <a:t>solução com concentração </a:t>
            </a:r>
            <a:r>
              <a:rPr sz="1600" spc="-5" dirty="0">
                <a:latin typeface="Calibri"/>
                <a:cs typeface="Calibri"/>
              </a:rPr>
              <a:t>de  0,03</a:t>
            </a:r>
            <a:r>
              <a:rPr sz="1600" spc="-9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mol/l.</a:t>
            </a:r>
            <a:endParaRPr sz="16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Calibri"/>
              <a:buAutoNum type="arabicPeriod" startAt="8"/>
            </a:pPr>
            <a:endParaRPr sz="1650">
              <a:latin typeface="Times New Roman"/>
              <a:cs typeface="Times New Roman"/>
            </a:endParaRPr>
          </a:p>
          <a:p>
            <a:pPr marL="12700" marR="19050" lvl="1">
              <a:lnSpc>
                <a:spcPct val="100000"/>
              </a:lnSpc>
              <a:buAutoNum type="arabicPeriod" startAt="8"/>
              <a:tabLst>
                <a:tab pos="419100" algn="l"/>
              </a:tabLst>
            </a:pPr>
            <a:r>
              <a:rPr sz="1600" dirty="0">
                <a:latin typeface="Calibri"/>
                <a:cs typeface="Calibri"/>
              </a:rPr>
              <a:t>– </a:t>
            </a:r>
            <a:r>
              <a:rPr sz="1600" spc="-10" dirty="0">
                <a:latin typeface="Calibri"/>
                <a:cs typeface="Calibri"/>
              </a:rPr>
              <a:t>Determine </a:t>
            </a:r>
            <a:r>
              <a:rPr sz="1600" dirty="0">
                <a:latin typeface="Calibri"/>
                <a:cs typeface="Calibri"/>
              </a:rPr>
              <a:t>o </a:t>
            </a:r>
            <a:r>
              <a:rPr sz="1600" spc="-10" dirty="0">
                <a:latin typeface="Calibri"/>
                <a:cs typeface="Calibri"/>
              </a:rPr>
              <a:t>volume </a:t>
            </a:r>
            <a:r>
              <a:rPr sz="1600" spc="-5" dirty="0">
                <a:latin typeface="Calibri"/>
                <a:cs typeface="Calibri"/>
              </a:rPr>
              <a:t>necessário </a:t>
            </a:r>
            <a:r>
              <a:rPr sz="1600" spc="-15" dirty="0">
                <a:latin typeface="Calibri"/>
                <a:cs typeface="Calibri"/>
              </a:rPr>
              <a:t>para </a:t>
            </a:r>
            <a:r>
              <a:rPr sz="1600" spc="-10" dirty="0">
                <a:latin typeface="Calibri"/>
                <a:cs typeface="Calibri"/>
              </a:rPr>
              <a:t>preparar </a:t>
            </a:r>
            <a:r>
              <a:rPr sz="1600" spc="-5" dirty="0">
                <a:latin typeface="Calibri"/>
                <a:cs typeface="Calibri"/>
              </a:rPr>
              <a:t>250 ml de uma </a:t>
            </a:r>
            <a:r>
              <a:rPr sz="1600" spc="-10" dirty="0">
                <a:latin typeface="Calibri"/>
                <a:cs typeface="Calibri"/>
              </a:rPr>
              <a:t>solução </a:t>
            </a:r>
            <a:r>
              <a:rPr sz="1600" spc="-5" dirty="0">
                <a:latin typeface="Calibri"/>
                <a:cs typeface="Calibri"/>
              </a:rPr>
              <a:t>de ácido  clorídrico (HCl) com uma </a:t>
            </a:r>
            <a:r>
              <a:rPr sz="1600" spc="-10" dirty="0">
                <a:latin typeface="Calibri"/>
                <a:cs typeface="Calibri"/>
              </a:rPr>
              <a:t>concentração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dirty="0">
                <a:latin typeface="Calibri"/>
                <a:cs typeface="Calibri"/>
              </a:rPr>
              <a:t>2 </a:t>
            </a:r>
            <a:r>
              <a:rPr sz="1600" spc="-5" dirty="0">
                <a:latin typeface="Calibri"/>
                <a:cs typeface="Calibri"/>
              </a:rPr>
              <a:t>mol/l. Segundo </a:t>
            </a:r>
            <a:r>
              <a:rPr sz="1600" dirty="0">
                <a:latin typeface="Calibri"/>
                <a:cs typeface="Calibri"/>
              </a:rPr>
              <a:t>o </a:t>
            </a:r>
            <a:r>
              <a:rPr sz="1600" spc="-10" dirty="0">
                <a:latin typeface="Calibri"/>
                <a:cs typeface="Calibri"/>
              </a:rPr>
              <a:t>rótulo </a:t>
            </a:r>
            <a:r>
              <a:rPr sz="1600" spc="-5" dirty="0">
                <a:latin typeface="Calibri"/>
                <a:cs typeface="Calibri"/>
              </a:rPr>
              <a:t>do </a:t>
            </a:r>
            <a:r>
              <a:rPr sz="1600" spc="-15" dirty="0">
                <a:latin typeface="Calibri"/>
                <a:cs typeface="Calibri"/>
              </a:rPr>
              <a:t>frasco, </a:t>
            </a:r>
            <a:r>
              <a:rPr sz="1600" dirty="0">
                <a:latin typeface="Calibri"/>
                <a:cs typeface="Calibri"/>
              </a:rPr>
              <a:t>a  </a:t>
            </a:r>
            <a:r>
              <a:rPr sz="1600" spc="-10" dirty="0">
                <a:latin typeface="Calibri"/>
                <a:cs typeface="Calibri"/>
              </a:rPr>
              <a:t>solução comercial </a:t>
            </a:r>
            <a:r>
              <a:rPr sz="1600" spc="-5" dirty="0">
                <a:latin typeface="Calibri"/>
                <a:cs typeface="Calibri"/>
              </a:rPr>
              <a:t>possui uma </a:t>
            </a:r>
            <a:r>
              <a:rPr sz="1600" spc="-15" dirty="0">
                <a:latin typeface="Calibri"/>
                <a:cs typeface="Calibri"/>
              </a:rPr>
              <a:t>pureza </a:t>
            </a:r>
            <a:r>
              <a:rPr sz="1600" spc="-5" dirty="0">
                <a:latin typeface="Calibri"/>
                <a:cs typeface="Calibri"/>
              </a:rPr>
              <a:t>de 37% </a:t>
            </a:r>
            <a:r>
              <a:rPr sz="1600" dirty="0">
                <a:latin typeface="Calibri"/>
                <a:cs typeface="Calibri"/>
              </a:rPr>
              <a:t>e </a:t>
            </a:r>
            <a:r>
              <a:rPr sz="1600" spc="-5" dirty="0">
                <a:latin typeface="Calibri"/>
                <a:cs typeface="Calibri"/>
              </a:rPr>
              <a:t>uma densidade de </a:t>
            </a:r>
            <a:r>
              <a:rPr sz="1600" dirty="0">
                <a:latin typeface="Calibri"/>
                <a:cs typeface="Calibri"/>
              </a:rPr>
              <a:t>1,18</a:t>
            </a:r>
            <a:r>
              <a:rPr sz="1600" spc="45" dirty="0">
                <a:latin typeface="Calibri"/>
                <a:cs typeface="Calibri"/>
              </a:rPr>
              <a:t> </a:t>
            </a:r>
            <a:r>
              <a:rPr sz="1600" spc="10" dirty="0">
                <a:latin typeface="Calibri"/>
                <a:cs typeface="Calibri"/>
              </a:rPr>
              <a:t>g/l.</a:t>
            </a:r>
            <a:endParaRPr sz="16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Calibri"/>
              <a:buAutoNum type="arabicPeriod" startAt="8"/>
            </a:pPr>
            <a:endParaRPr sz="1650">
              <a:latin typeface="Times New Roman"/>
              <a:cs typeface="Times New Roman"/>
            </a:endParaRPr>
          </a:p>
          <a:p>
            <a:pPr marL="12700" marR="19050" lvl="1">
              <a:lnSpc>
                <a:spcPct val="100000"/>
              </a:lnSpc>
              <a:buAutoNum type="arabicPeriod" startAt="8"/>
              <a:tabLst>
                <a:tab pos="419100" algn="l"/>
              </a:tabLst>
            </a:pPr>
            <a:r>
              <a:rPr sz="1600" dirty="0">
                <a:latin typeface="Calibri"/>
                <a:cs typeface="Calibri"/>
              </a:rPr>
              <a:t>– </a:t>
            </a:r>
            <a:r>
              <a:rPr sz="1600" spc="-10" dirty="0">
                <a:latin typeface="Calibri"/>
                <a:cs typeface="Calibri"/>
              </a:rPr>
              <a:t>Determine </a:t>
            </a:r>
            <a:r>
              <a:rPr sz="1600" dirty="0">
                <a:latin typeface="Calibri"/>
                <a:cs typeface="Calibri"/>
              </a:rPr>
              <a:t>o </a:t>
            </a:r>
            <a:r>
              <a:rPr sz="1600" spc="-10" dirty="0">
                <a:latin typeface="Calibri"/>
                <a:cs typeface="Calibri"/>
              </a:rPr>
              <a:t>volume </a:t>
            </a:r>
            <a:r>
              <a:rPr sz="1600" spc="-5" dirty="0">
                <a:latin typeface="Calibri"/>
                <a:cs typeface="Calibri"/>
              </a:rPr>
              <a:t>necessário </a:t>
            </a:r>
            <a:r>
              <a:rPr sz="1600" spc="-15" dirty="0">
                <a:latin typeface="Calibri"/>
                <a:cs typeface="Calibri"/>
              </a:rPr>
              <a:t>para </a:t>
            </a:r>
            <a:r>
              <a:rPr sz="1600" spc="-10" dirty="0">
                <a:latin typeface="Calibri"/>
                <a:cs typeface="Calibri"/>
              </a:rPr>
              <a:t>preparar </a:t>
            </a:r>
            <a:r>
              <a:rPr sz="1600" spc="-5" dirty="0">
                <a:latin typeface="Calibri"/>
                <a:cs typeface="Calibri"/>
              </a:rPr>
              <a:t>250 ml de uma </a:t>
            </a:r>
            <a:r>
              <a:rPr sz="1600" spc="-10" dirty="0">
                <a:latin typeface="Calibri"/>
                <a:cs typeface="Calibri"/>
              </a:rPr>
              <a:t>solução </a:t>
            </a:r>
            <a:r>
              <a:rPr sz="1600" spc="-5" dirty="0">
                <a:latin typeface="Calibri"/>
                <a:cs typeface="Calibri"/>
              </a:rPr>
              <a:t>de ácido  </a:t>
            </a:r>
            <a:r>
              <a:rPr sz="1600" spc="-10" dirty="0">
                <a:latin typeface="Calibri"/>
                <a:cs typeface="Calibri"/>
              </a:rPr>
              <a:t>sulfúrico </a:t>
            </a:r>
            <a:r>
              <a:rPr sz="1600" dirty="0">
                <a:latin typeface="Calibri"/>
                <a:cs typeface="Calibri"/>
              </a:rPr>
              <a:t>(H</a:t>
            </a:r>
            <a:r>
              <a:rPr sz="1575" baseline="-21164" dirty="0">
                <a:latin typeface="Calibri"/>
                <a:cs typeface="Calibri"/>
              </a:rPr>
              <a:t>2</a:t>
            </a:r>
            <a:r>
              <a:rPr sz="1600" dirty="0">
                <a:latin typeface="Calibri"/>
                <a:cs typeface="Calibri"/>
              </a:rPr>
              <a:t>SO</a:t>
            </a:r>
            <a:r>
              <a:rPr sz="1575" baseline="-21164" dirty="0">
                <a:latin typeface="Calibri"/>
                <a:cs typeface="Calibri"/>
              </a:rPr>
              <a:t>4</a:t>
            </a:r>
            <a:r>
              <a:rPr sz="1600" dirty="0">
                <a:latin typeface="Calibri"/>
                <a:cs typeface="Calibri"/>
              </a:rPr>
              <a:t>) </a:t>
            </a:r>
            <a:r>
              <a:rPr sz="1600" spc="-5" dirty="0">
                <a:latin typeface="Calibri"/>
                <a:cs typeface="Calibri"/>
              </a:rPr>
              <a:t>com uma </a:t>
            </a:r>
            <a:r>
              <a:rPr sz="1600" spc="-10" dirty="0">
                <a:latin typeface="Calibri"/>
                <a:cs typeface="Calibri"/>
              </a:rPr>
              <a:t>concentração </a:t>
            </a:r>
            <a:r>
              <a:rPr sz="1600" spc="-5" dirty="0">
                <a:latin typeface="Calibri"/>
                <a:cs typeface="Calibri"/>
              </a:rPr>
              <a:t>de 0,6 mol/l. Segundo </a:t>
            </a:r>
            <a:r>
              <a:rPr sz="1600" dirty="0">
                <a:latin typeface="Calibri"/>
                <a:cs typeface="Calibri"/>
              </a:rPr>
              <a:t>o </a:t>
            </a:r>
            <a:r>
              <a:rPr sz="1600" spc="-10" dirty="0">
                <a:latin typeface="Calibri"/>
                <a:cs typeface="Calibri"/>
              </a:rPr>
              <a:t>rótulo </a:t>
            </a:r>
            <a:r>
              <a:rPr sz="1600" spc="-5" dirty="0">
                <a:latin typeface="Calibri"/>
                <a:cs typeface="Calibri"/>
              </a:rPr>
              <a:t>do </a:t>
            </a:r>
            <a:r>
              <a:rPr sz="1600" spc="-15" dirty="0">
                <a:latin typeface="Calibri"/>
                <a:cs typeface="Calibri"/>
              </a:rPr>
              <a:t>frasco, </a:t>
            </a:r>
            <a:r>
              <a:rPr sz="1600" dirty="0">
                <a:latin typeface="Calibri"/>
                <a:cs typeface="Calibri"/>
              </a:rPr>
              <a:t>a  </a:t>
            </a:r>
            <a:r>
              <a:rPr sz="1600" spc="-10" dirty="0">
                <a:latin typeface="Calibri"/>
                <a:cs typeface="Calibri"/>
              </a:rPr>
              <a:t>solução comercial </a:t>
            </a:r>
            <a:r>
              <a:rPr sz="1600" spc="-5" dirty="0">
                <a:latin typeface="Calibri"/>
                <a:cs typeface="Calibri"/>
              </a:rPr>
              <a:t>possui uma </a:t>
            </a:r>
            <a:r>
              <a:rPr sz="1600" spc="-15" dirty="0">
                <a:latin typeface="Calibri"/>
                <a:cs typeface="Calibri"/>
              </a:rPr>
              <a:t>pureza </a:t>
            </a:r>
            <a:r>
              <a:rPr sz="1600" spc="-5" dirty="0">
                <a:latin typeface="Calibri"/>
                <a:cs typeface="Calibri"/>
              </a:rPr>
              <a:t>de 98% </a:t>
            </a:r>
            <a:r>
              <a:rPr sz="1600" dirty="0">
                <a:latin typeface="Calibri"/>
                <a:cs typeface="Calibri"/>
              </a:rPr>
              <a:t>e </a:t>
            </a:r>
            <a:r>
              <a:rPr sz="1600" spc="-5" dirty="0">
                <a:latin typeface="Calibri"/>
                <a:cs typeface="Calibri"/>
              </a:rPr>
              <a:t>uma densidade de </a:t>
            </a:r>
            <a:r>
              <a:rPr sz="1600" dirty="0">
                <a:latin typeface="Calibri"/>
                <a:cs typeface="Calibri"/>
              </a:rPr>
              <a:t>1,84</a:t>
            </a:r>
            <a:r>
              <a:rPr sz="1600" spc="45" dirty="0">
                <a:latin typeface="Calibri"/>
                <a:cs typeface="Calibri"/>
              </a:rPr>
              <a:t> </a:t>
            </a:r>
            <a:r>
              <a:rPr sz="1600" spc="10" dirty="0">
                <a:latin typeface="Calibri"/>
                <a:cs typeface="Calibri"/>
              </a:rPr>
              <a:t>g/l.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1773</Words>
  <Application>Microsoft Office PowerPoint</Application>
  <PresentationFormat>Personalizados</PresentationFormat>
  <Paragraphs>174</Paragraphs>
  <Slides>26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26</vt:i4>
      </vt:variant>
    </vt:vector>
  </HeadingPairs>
  <TitlesOfParts>
    <vt:vector size="31" baseType="lpstr">
      <vt:lpstr>Calibri</vt:lpstr>
      <vt:lpstr>Cambria</vt:lpstr>
      <vt:lpstr>Tahoma</vt:lpstr>
      <vt:lpstr>Times New Roman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Capítulo^N3</dc:title>
  <dc:creator>User</dc:creator>
  <cp:lastModifiedBy>Henrique Pinho</cp:lastModifiedBy>
  <cp:revision>2</cp:revision>
  <dcterms:created xsi:type="dcterms:W3CDTF">2017-09-10T17:38:40Z</dcterms:created>
  <dcterms:modified xsi:type="dcterms:W3CDTF">2022-11-02T20:45:18Z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2017-05-03T00:00:00Z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2017-09-10T00:00:00Z</vt:filetime>
  </property>
</Properties>
</file>