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3" r:id="rId12"/>
    <p:sldId id="267" r:id="rId13"/>
    <p:sldId id="268" r:id="rId14"/>
    <p:sldId id="269" r:id="rId15"/>
    <p:sldId id="270" r:id="rId16"/>
    <p:sldId id="271" r:id="rId17"/>
    <p:sldId id="272" r:id="rId18"/>
    <p:sldId id="304" r:id="rId19"/>
    <p:sldId id="305" r:id="rId20"/>
    <p:sldId id="306" r:id="rId21"/>
    <p:sldId id="307" r:id="rId22"/>
    <p:sldId id="308" r:id="rId23"/>
    <p:sldId id="310" r:id="rId24"/>
    <p:sldId id="311" r:id="rId25"/>
    <p:sldId id="312" r:id="rId26"/>
    <p:sldId id="313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7" r:id="rId41"/>
    <p:sldId id="299" r:id="rId42"/>
    <p:sldId id="300" r:id="rId43"/>
    <p:sldId id="301" r:id="rId44"/>
    <p:sldId id="302" r:id="rId45"/>
  </p:sldIdLst>
  <p:sldSz cx="10693400" cy="7562850"/>
  <p:notesSz cx="10693400" cy="756285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51" d="100"/>
          <a:sy n="51" d="100"/>
        </p:scale>
        <p:origin x="1412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que Pinho" userId="0e76a110-0176-4e46-8097-f736bd0d5850" providerId="ADAL" clId="{B39EB351-2F96-4653-88D1-5FCDF0FE84C5}"/>
    <pc:docChg chg="modSld">
      <pc:chgData name="Henrique Pinho" userId="0e76a110-0176-4e46-8097-f736bd0d5850" providerId="ADAL" clId="{B39EB351-2F96-4653-88D1-5FCDF0FE84C5}" dt="2022-11-10T16:10:00.077" v="11" actId="27309"/>
      <pc:docMkLst>
        <pc:docMk/>
      </pc:docMkLst>
      <pc:sldChg chg="modSp mod">
        <pc:chgData name="Henrique Pinho" userId="0e76a110-0176-4e46-8097-f736bd0d5850" providerId="ADAL" clId="{B39EB351-2F96-4653-88D1-5FCDF0FE84C5}" dt="2022-11-09T20:49:04.584" v="2" actId="20577"/>
        <pc:sldMkLst>
          <pc:docMk/>
          <pc:sldMk cId="0" sldId="257"/>
        </pc:sldMkLst>
        <pc:spChg chg="mod">
          <ac:chgData name="Henrique Pinho" userId="0e76a110-0176-4e46-8097-f736bd0d5850" providerId="ADAL" clId="{B39EB351-2F96-4653-88D1-5FCDF0FE84C5}" dt="2022-11-09T20:49:04.584" v="2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B39EB351-2F96-4653-88D1-5FCDF0FE84C5}" dt="2022-11-09T20:50:18.600" v="10" actId="20577"/>
        <pc:sldMkLst>
          <pc:docMk/>
          <pc:sldMk cId="0" sldId="258"/>
        </pc:sldMkLst>
        <pc:spChg chg="mod">
          <ac:chgData name="Henrique Pinho" userId="0e76a110-0176-4e46-8097-f736bd0d5850" providerId="ADAL" clId="{B39EB351-2F96-4653-88D1-5FCDF0FE84C5}" dt="2022-11-09T20:50:18.600" v="10" actId="20577"/>
          <ac:spMkLst>
            <pc:docMk/>
            <pc:sldMk cId="0" sldId="258"/>
            <ac:spMk id="2" creationId="{00000000-0000-0000-0000-000000000000}"/>
          </ac:spMkLst>
        </pc:spChg>
      </pc:sldChg>
      <pc:sldChg chg="addSp modSp mod">
        <pc:chgData name="Henrique Pinho" userId="0e76a110-0176-4e46-8097-f736bd0d5850" providerId="ADAL" clId="{B39EB351-2F96-4653-88D1-5FCDF0FE84C5}" dt="2022-11-10T16:10:00.077" v="11" actId="27309"/>
        <pc:sldMkLst>
          <pc:docMk/>
          <pc:sldMk cId="0" sldId="259"/>
        </pc:sldMkLst>
        <pc:graphicFrameChg chg="add modGraphic">
          <ac:chgData name="Henrique Pinho" userId="0e76a110-0176-4e46-8097-f736bd0d5850" providerId="ADAL" clId="{B39EB351-2F96-4653-88D1-5FCDF0FE84C5}" dt="2022-11-10T16:10:00.077" v="11" actId="27309"/>
          <ac:graphicFrameMkLst>
            <pc:docMk/>
            <pc:sldMk cId="0" sldId="259"/>
            <ac:graphicFrameMk id="12" creationId="{0B877824-5F86-2F0E-693F-FB01C5E11596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DC3C3711-8408-485A-9656-4FC557D43C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847849E-00D9-4B8B-81C7-6A7782EAF8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B0068-8733-4422-82EF-B93FF5808685}" type="datetimeFigureOut">
              <a:rPr lang="pt-PT" smtClean="0"/>
              <a:pPr/>
              <a:t>10/11/2022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63207A9-0DD4-4643-8004-EDE0FC1C1B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924E9D2-74E5-4DEC-A6E3-07A00C6940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B00BE-926B-49EF-95B3-D4C524A57B5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8233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5842-3C6A-4C90-8F80-23F38B8E3FF0}" type="datetimeFigureOut">
              <a:rPr lang="pt-PT" smtClean="0"/>
              <a:pPr/>
              <a:t>10/11/2022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1C5FE-AECA-4DF8-888D-8DBD553F92C2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105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DB46-32AC-4805-8EB1-E46A295813CD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DE4DA-7169-494D-BB69-E8A57282883C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95DC2-808B-40A9-84EB-C5879C301A46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A4E8A-313D-41AE-9A83-92B87605D1FA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8E891-6BF0-461C-8ECA-961D3C7C9A3E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8513" y="478028"/>
            <a:ext cx="978535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54833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67967" y="1319276"/>
            <a:ext cx="7157465" cy="216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4703-55C2-43E4-8531-31BFAE7D0872}" type="datetime1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575310"/>
            <a:ext cx="143978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960">
              <a:lnSpc>
                <a:spcPct val="100000"/>
              </a:lnSpc>
              <a:spcBef>
                <a:spcPts val="35"/>
              </a:spcBef>
            </a:pPr>
            <a:r>
              <a:rPr b="1" spc="-110" dirty="0" err="1">
                <a:solidFill>
                  <a:srgbClr val="548335"/>
                </a:solidFill>
                <a:latin typeface="Trebuchet MS"/>
                <a:cs typeface="Trebuchet MS"/>
              </a:rPr>
              <a:t>F</a:t>
            </a:r>
            <a:r>
              <a:rPr b="1" spc="-95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t</a:t>
            </a:r>
            <a:r>
              <a:rPr b="1" spc="-60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g</a:t>
            </a:r>
            <a:r>
              <a:rPr b="1" spc="-120" dirty="0" err="1">
                <a:solidFill>
                  <a:srgbClr val="548335"/>
                </a:solidFill>
                <a:latin typeface="Trebuchet MS"/>
                <a:cs typeface="Trebuchet MS"/>
              </a:rPr>
              <a:t>r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70" dirty="0" err="1">
                <a:solidFill>
                  <a:srgbClr val="548335"/>
                </a:solidFill>
                <a:latin typeface="Trebuchet MS"/>
                <a:cs typeface="Trebuchet MS"/>
              </a:rPr>
              <a:t>fi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35" dirty="0">
                <a:solidFill>
                  <a:srgbClr val="548335"/>
                </a:solidFill>
                <a:latin typeface="Trebuchet MS"/>
                <a:cs typeface="Trebuchet MS"/>
              </a:rPr>
              <a:t>  </a:t>
            </a:r>
            <a:r>
              <a:rPr b="1" spc="-80" dirty="0">
                <a:solidFill>
                  <a:srgbClr val="548335"/>
                </a:solidFill>
                <a:latin typeface="Trebuchet MS"/>
                <a:cs typeface="Trebuchet MS"/>
              </a:rPr>
              <a:t>IPT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59975" y="3529113"/>
            <a:ext cx="397345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pt-PT" sz="3200" b="1" spc="-254" dirty="0">
                <a:latin typeface="Trebuchet MS"/>
                <a:cs typeface="Trebuchet MS"/>
              </a:rPr>
              <a:t>Cap. 4 - </a:t>
            </a:r>
            <a:r>
              <a:rPr sz="3200" b="1" spc="-150" dirty="0" err="1">
                <a:latin typeface="Trebuchet MS"/>
                <a:cs typeface="Trebuchet MS"/>
              </a:rPr>
              <a:t>Ácidos</a:t>
            </a:r>
            <a:r>
              <a:rPr sz="3200" b="1" spc="-150" dirty="0">
                <a:latin typeface="Trebuchet MS"/>
                <a:cs typeface="Trebuchet MS"/>
              </a:rPr>
              <a:t> </a:t>
            </a:r>
            <a:r>
              <a:rPr sz="3200" b="1" spc="-229" dirty="0">
                <a:latin typeface="Trebuchet MS"/>
                <a:cs typeface="Trebuchet MS"/>
              </a:rPr>
              <a:t>e</a:t>
            </a:r>
            <a:r>
              <a:rPr sz="3200" b="1" spc="-405" dirty="0">
                <a:latin typeface="Trebuchet MS"/>
                <a:cs typeface="Trebuchet MS"/>
              </a:rPr>
              <a:t> </a:t>
            </a:r>
            <a:r>
              <a:rPr sz="3200" b="1" spc="-145" dirty="0">
                <a:latin typeface="Trebuchet MS"/>
                <a:cs typeface="Trebuchet MS"/>
              </a:rPr>
              <a:t>bases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8126F5CD-97CF-4474-B3FF-0031D7BF92F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7322" y="1095859"/>
            <a:ext cx="703199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7605" algn="just">
              <a:lnSpc>
                <a:spcPct val="100000"/>
              </a:lnSpc>
              <a:spcBef>
                <a:spcPts val="254"/>
              </a:spcBef>
            </a:pP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aquosas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classificadas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ácidos</a:t>
            </a:r>
            <a:r>
              <a:rPr sz="1800" b="1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b="1" spc="-80" dirty="0">
                <a:latin typeface="Trebuchet MS"/>
                <a:cs typeface="Trebuchet MS"/>
              </a:rPr>
              <a:t>bases</a:t>
            </a:r>
            <a:endParaRPr sz="1800" dirty="0">
              <a:latin typeface="Trebuchet MS"/>
              <a:cs typeface="Trebuchet MS"/>
            </a:endParaRPr>
          </a:p>
          <a:p>
            <a:pPr marL="1157605" marR="5080" algn="just">
              <a:lnSpc>
                <a:spcPct val="100000"/>
              </a:lnSpc>
              <a:spcBef>
                <a:spcPts val="5"/>
              </a:spcBef>
            </a:pPr>
            <a:endParaRPr lang="pt-PT" sz="1800" spc="-45" dirty="0">
              <a:latin typeface="Trebuchet MS"/>
              <a:cs typeface="Trebuchet MS"/>
            </a:endParaRPr>
          </a:p>
          <a:p>
            <a:pPr marL="1157605" marR="5080" algn="just">
              <a:lnSpc>
                <a:spcPct val="100000"/>
              </a:lnSpc>
              <a:spcBef>
                <a:spcPts val="5"/>
              </a:spcBef>
            </a:pPr>
            <a:r>
              <a:rPr sz="1800" spc="-45" dirty="0" err="1">
                <a:latin typeface="Trebuchet MS"/>
                <a:cs typeface="Trebuchet MS"/>
              </a:rPr>
              <a:t>Numa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fase </a:t>
            </a:r>
            <a:r>
              <a:rPr sz="1800" spc="-70" dirty="0">
                <a:latin typeface="Trebuchet MS"/>
                <a:cs typeface="Trebuchet MS"/>
              </a:rPr>
              <a:t>muito </a:t>
            </a:r>
            <a:r>
              <a:rPr sz="1800" spc="-110" dirty="0">
                <a:latin typeface="Trebuchet MS"/>
                <a:cs typeface="Trebuchet MS"/>
              </a:rPr>
              <a:t>arcaica </a:t>
            </a:r>
            <a:r>
              <a:rPr sz="1800" spc="-90" dirty="0">
                <a:latin typeface="Trebuchet MS"/>
                <a:cs typeface="Trebuchet MS"/>
              </a:rPr>
              <a:t>esta </a:t>
            </a:r>
            <a:r>
              <a:rPr sz="1800" spc="-95" dirty="0">
                <a:latin typeface="Trebuchet MS"/>
                <a:cs typeface="Trebuchet MS"/>
              </a:rPr>
              <a:t>classificação foi </a:t>
            </a:r>
            <a:r>
              <a:rPr sz="1800" spc="-120" dirty="0">
                <a:latin typeface="Trebuchet MS"/>
                <a:cs typeface="Trebuchet MS"/>
              </a:rPr>
              <a:t>feita </a:t>
            </a:r>
            <a:r>
              <a:rPr sz="1800" spc="-70" dirty="0">
                <a:latin typeface="Trebuchet MS"/>
                <a:cs typeface="Trebuchet MS"/>
              </a:rPr>
              <a:t>devido </a:t>
            </a:r>
            <a:r>
              <a:rPr sz="1800" spc="-55" dirty="0">
                <a:latin typeface="Trebuchet MS"/>
                <a:cs typeface="Trebuchet MS"/>
              </a:rPr>
              <a:t>ao  sabor </a:t>
            </a:r>
            <a:r>
              <a:rPr sz="1800" spc="-120" dirty="0">
                <a:latin typeface="Trebuchet MS"/>
                <a:cs typeface="Trebuchet MS"/>
              </a:rPr>
              <a:t>“ácido” </a:t>
            </a:r>
            <a:r>
              <a:rPr sz="1800" spc="-60" dirty="0">
                <a:latin typeface="Trebuchet MS"/>
                <a:cs typeface="Trebuchet MS"/>
              </a:rPr>
              <a:t>das </a:t>
            </a:r>
            <a:r>
              <a:rPr sz="1800" spc="-65" dirty="0">
                <a:latin typeface="Trebuchet MS"/>
                <a:cs typeface="Trebuchet MS"/>
              </a:rPr>
              <a:t>soluções </a:t>
            </a:r>
            <a:r>
              <a:rPr sz="1800" spc="-100" dirty="0">
                <a:latin typeface="Trebuchet MS"/>
                <a:cs typeface="Trebuchet MS"/>
              </a:rPr>
              <a:t>ácidas, </a:t>
            </a:r>
            <a:r>
              <a:rPr sz="1800" spc="-65" dirty="0">
                <a:latin typeface="Trebuchet MS"/>
                <a:cs typeface="Trebuchet MS"/>
              </a:rPr>
              <a:t>como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spc="-95" dirty="0">
                <a:latin typeface="Trebuchet MS"/>
                <a:cs typeface="Trebuchet MS"/>
              </a:rPr>
              <a:t>exemplo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35" dirty="0">
                <a:latin typeface="Trebuchet MS"/>
                <a:cs typeface="Trebuchet MS"/>
              </a:rPr>
              <a:t>sumo 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limão.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bases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têm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sabor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“amargo”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escorregadias  </a:t>
            </a:r>
            <a:r>
              <a:rPr sz="1800" spc="-55" dirty="0">
                <a:latin typeface="Trebuchet MS"/>
                <a:cs typeface="Trebuchet MS"/>
              </a:rPr>
              <a:t>ao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tacto.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13786" y="4439673"/>
            <a:ext cx="586295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675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utilização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sabor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classificação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ácidos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além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u="heavy" spc="-6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pouco</a:t>
            </a:r>
            <a:r>
              <a:rPr sz="1800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cient</a:t>
            </a:r>
            <a:r>
              <a:rPr lang="pt-PT" sz="1800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í</a:t>
            </a:r>
            <a:r>
              <a:rPr sz="1800" u="heavy" spc="-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fica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pouco</a:t>
            </a:r>
            <a:r>
              <a:rPr sz="1800" u="heavy" spc="-3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fiável</a:t>
            </a:r>
            <a:r>
              <a:rPr sz="1800" spc="-12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75" dirty="0" err="1">
                <a:latin typeface="Trebuchet MS"/>
                <a:cs typeface="Trebuchet MS"/>
              </a:rPr>
              <a:t>Além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paladar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característico,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têm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outras  </a:t>
            </a:r>
            <a:r>
              <a:rPr sz="1800" spc="-75" dirty="0">
                <a:latin typeface="Trebuchet MS"/>
                <a:cs typeface="Trebuchet MS"/>
              </a:rPr>
              <a:t>propriedades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melhor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 err="1">
                <a:latin typeface="Trebuchet MS"/>
                <a:cs typeface="Trebuchet MS"/>
              </a:rPr>
              <a:t>definem</a:t>
            </a:r>
            <a:r>
              <a:rPr lang="pt-PT" sz="1800" spc="-85" dirty="0">
                <a:latin typeface="Trebuchet MS"/>
                <a:cs typeface="Trebuchet MS"/>
              </a:rPr>
              <a:t>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lang="pt-PT" spc="-45" dirty="0">
                <a:latin typeface="Trebuchet MS"/>
                <a:cs typeface="Trebuchet MS"/>
              </a:rPr>
              <a:t>S</a:t>
            </a:r>
            <a:r>
              <a:rPr sz="1800" spc="-45" dirty="0" err="1">
                <a:latin typeface="Trebuchet MS"/>
                <a:cs typeface="Trebuchet MS"/>
              </a:rPr>
              <a:t>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capazes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de:</a:t>
            </a:r>
            <a:endParaRPr sz="1800" dirty="0">
              <a:latin typeface="Trebuchet MS"/>
              <a:cs typeface="Trebuchet MS"/>
            </a:endParaRPr>
          </a:p>
          <a:p>
            <a:pPr marL="133985" indent="-121285" algn="just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spc="-90" dirty="0">
                <a:latin typeface="Trebuchet MS"/>
                <a:cs typeface="Trebuchet MS"/>
              </a:rPr>
              <a:t>Neutralizar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bases,</a:t>
            </a:r>
            <a:endParaRPr sz="1800" dirty="0">
              <a:latin typeface="Trebuchet MS"/>
              <a:cs typeface="Trebuchet MS"/>
            </a:endParaRPr>
          </a:p>
          <a:p>
            <a:pPr marL="133985" indent="-121285" algn="just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spc="-65" dirty="0">
                <a:latin typeface="Trebuchet MS"/>
                <a:cs typeface="Trebuchet MS"/>
              </a:rPr>
              <a:t>Dissolver </a:t>
            </a:r>
            <a:r>
              <a:rPr sz="1800" spc="-60" dirty="0" err="1">
                <a:latin typeface="Trebuchet MS"/>
                <a:cs typeface="Trebuchet MS"/>
              </a:rPr>
              <a:t>alguns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spc="-85" dirty="0" err="1">
                <a:latin typeface="Trebuchet MS"/>
                <a:cs typeface="Trebuchet MS"/>
              </a:rPr>
              <a:t>metais</a:t>
            </a:r>
            <a:r>
              <a:rPr lang="pt-PT" sz="1800" spc="-85" dirty="0">
                <a:latin typeface="Trebuchet MS"/>
                <a:cs typeface="Trebuchet MS"/>
              </a:rPr>
              <a:t>,</a:t>
            </a:r>
            <a:endParaRPr sz="1800" dirty="0">
              <a:latin typeface="Trebuchet MS"/>
              <a:cs typeface="Trebuchet MS"/>
            </a:endParaRPr>
          </a:p>
          <a:p>
            <a:pPr marL="133985" indent="-121285" algn="just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spc="-90" dirty="0">
                <a:latin typeface="Trebuchet MS"/>
                <a:cs typeface="Trebuchet MS"/>
              </a:rPr>
              <a:t>Alterar </a:t>
            </a:r>
            <a:r>
              <a:rPr sz="1800" spc="-85" dirty="0">
                <a:latin typeface="Trebuchet MS"/>
                <a:cs typeface="Trebuchet MS"/>
              </a:rPr>
              <a:t>a cor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3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orgânicos.</a:t>
            </a:r>
            <a:endParaRPr sz="1800" dirty="0">
              <a:latin typeface="Trebuchet MS"/>
              <a:cs typeface="Trebuchet MS"/>
            </a:endParaRPr>
          </a:p>
          <a:p>
            <a:pPr marL="12700" marR="1006475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bases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reagem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metálicos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produzir  precipitados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insolúveis.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5401" y="2977896"/>
            <a:ext cx="2117598" cy="1575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6818" y="2977895"/>
            <a:ext cx="2312747" cy="1439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1409520-7198-4F2B-8E2A-37AEC1B58FF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9955" y="1052067"/>
            <a:ext cx="7519034" cy="4249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algn="just">
              <a:lnSpc>
                <a:spcPct val="100000"/>
              </a:lnSpc>
              <a:spcBef>
                <a:spcPts val="980"/>
              </a:spcBef>
            </a:pPr>
            <a:r>
              <a:rPr lang="pt-PT" sz="2000" b="1" spc="-90" dirty="0">
                <a:latin typeface="Trebuchet MS"/>
                <a:cs typeface="Trebuchet MS"/>
              </a:rPr>
              <a:t>4</a:t>
            </a:r>
            <a:r>
              <a:rPr sz="2000" b="1" spc="-90" dirty="0">
                <a:latin typeface="Trebuchet MS"/>
                <a:cs typeface="Trebuchet MS"/>
              </a:rPr>
              <a:t>.1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lang="pt-PT" sz="2000" b="1" spc="-75" dirty="0">
                <a:latin typeface="Trebuchet MS"/>
                <a:cs typeface="Trebuchet MS"/>
              </a:rPr>
              <a:t>Á</a:t>
            </a:r>
            <a:r>
              <a:rPr sz="2000" b="1" spc="-75" dirty="0" err="1">
                <a:latin typeface="Trebuchet MS"/>
                <a:cs typeface="Trebuchet MS"/>
              </a:rPr>
              <a:t>cido</a:t>
            </a:r>
            <a:r>
              <a:rPr lang="pt-PT" sz="2000" b="1" spc="-75" dirty="0">
                <a:latin typeface="Trebuchet MS"/>
                <a:cs typeface="Trebuchet MS"/>
              </a:rPr>
              <a:t>s e </a:t>
            </a:r>
            <a:r>
              <a:rPr sz="2000" b="1" spc="-75" dirty="0">
                <a:latin typeface="Trebuchet MS"/>
                <a:cs typeface="Trebuchet MS"/>
              </a:rPr>
              <a:t>base</a:t>
            </a:r>
            <a:r>
              <a:rPr lang="pt-PT" sz="2000" b="1" spc="-75" dirty="0">
                <a:latin typeface="Trebuchet MS"/>
                <a:cs typeface="Trebuchet MS"/>
              </a:rPr>
              <a:t>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259715" marR="5080">
              <a:lnSpc>
                <a:spcPct val="100000"/>
              </a:lnSpc>
            </a:pPr>
            <a:r>
              <a:rPr spc="-25" dirty="0">
                <a:latin typeface="Trebuchet MS"/>
                <a:cs typeface="Trebuchet MS"/>
              </a:rPr>
              <a:t>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primeiro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conceito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moderno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para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definir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um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ácido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e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uma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base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é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autoria  </a:t>
            </a:r>
            <a:r>
              <a:rPr spc="-75" dirty="0">
                <a:latin typeface="Trebuchet MS"/>
                <a:cs typeface="Trebuchet MS"/>
              </a:rPr>
              <a:t>de </a:t>
            </a:r>
            <a:r>
              <a:rPr b="1" spc="-105" dirty="0">
                <a:latin typeface="Trebuchet MS"/>
                <a:cs typeface="Trebuchet MS"/>
              </a:rPr>
              <a:t>Arrhenius </a:t>
            </a:r>
            <a:r>
              <a:rPr spc="-90" dirty="0">
                <a:latin typeface="Trebuchet MS"/>
                <a:cs typeface="Trebuchet MS"/>
              </a:rPr>
              <a:t>e </a:t>
            </a:r>
            <a:r>
              <a:rPr spc="-105" dirty="0">
                <a:latin typeface="Trebuchet MS"/>
                <a:cs typeface="Trebuchet MS"/>
              </a:rPr>
              <a:t>diz</a:t>
            </a:r>
            <a:r>
              <a:rPr spc="-270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que:</a:t>
            </a:r>
            <a:endParaRPr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dirty="0">
              <a:latin typeface="Times New Roman"/>
              <a:cs typeface="Times New Roman"/>
            </a:endParaRPr>
          </a:p>
          <a:p>
            <a:pPr marL="974725" marR="614680" algn="just">
              <a:lnSpc>
                <a:spcPct val="100000"/>
              </a:lnSpc>
            </a:pP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“Um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ácido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é uma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substância capaz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de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aumentar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concentração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de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iões  hidrogénio 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b="1" i="1" dirty="0">
                <a:solidFill>
                  <a:srgbClr val="0070C0"/>
                </a:solidFill>
                <a:latin typeface="Arial"/>
                <a:cs typeface="Arial"/>
              </a:rPr>
              <a:t>H</a:t>
            </a:r>
            <a:r>
              <a:rPr b="1" i="1" baseline="24691" dirty="0">
                <a:solidFill>
                  <a:srgbClr val="0070C0"/>
                </a:solidFill>
                <a:latin typeface="Arial"/>
                <a:cs typeface="Arial"/>
              </a:rPr>
              <a:t>+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)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quando dissolvida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em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água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e uma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base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é uma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substância  capaz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de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aumentar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concentração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de iões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hidróxido 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b="1" i="1" dirty="0">
                <a:solidFill>
                  <a:srgbClr val="0070C0"/>
                </a:solidFill>
                <a:latin typeface="Arial"/>
                <a:cs typeface="Arial"/>
              </a:rPr>
              <a:t>OH</a:t>
            </a:r>
            <a:r>
              <a:rPr b="1" i="1" baseline="24691" dirty="0">
                <a:solidFill>
                  <a:srgbClr val="0070C0"/>
                </a:solidFill>
                <a:latin typeface="Arial"/>
                <a:cs typeface="Arial"/>
              </a:rPr>
              <a:t>–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) 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quando 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dissolvida em</a:t>
            </a:r>
            <a:r>
              <a:rPr i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água.”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dirty="0">
              <a:latin typeface="Times New Roman"/>
              <a:cs typeface="Times New Roman"/>
            </a:endParaRPr>
          </a:p>
          <a:p>
            <a:pPr marL="259715" marR="130175">
              <a:lnSpc>
                <a:spcPct val="100000"/>
              </a:lnSpc>
            </a:pPr>
            <a:r>
              <a:rPr spc="-35" dirty="0">
                <a:latin typeface="Trebuchet MS"/>
                <a:cs typeface="Trebuchet MS"/>
              </a:rPr>
              <a:t>Um </a:t>
            </a:r>
            <a:r>
              <a:rPr spc="-75" dirty="0">
                <a:latin typeface="Trebuchet MS"/>
                <a:cs typeface="Trebuchet MS"/>
              </a:rPr>
              <a:t>ião </a:t>
            </a:r>
            <a:r>
              <a:rPr spc="-70" dirty="0">
                <a:latin typeface="Trebuchet MS"/>
                <a:cs typeface="Trebuchet MS"/>
              </a:rPr>
              <a:t>hidrogénio </a:t>
            </a:r>
            <a:r>
              <a:rPr spc="-110" dirty="0">
                <a:latin typeface="Trebuchet MS"/>
                <a:cs typeface="Trebuchet MS"/>
              </a:rPr>
              <a:t>(</a:t>
            </a:r>
            <a:r>
              <a:rPr b="1" spc="-110" dirty="0">
                <a:latin typeface="Trebuchet MS"/>
                <a:cs typeface="Trebuchet MS"/>
              </a:rPr>
              <a:t>H</a:t>
            </a:r>
            <a:r>
              <a:rPr b="1" spc="-165" baseline="25462" dirty="0">
                <a:latin typeface="Trebuchet MS"/>
                <a:cs typeface="Trebuchet MS"/>
              </a:rPr>
              <a:t>+</a:t>
            </a:r>
            <a:r>
              <a:rPr spc="-110" dirty="0">
                <a:latin typeface="Trebuchet MS"/>
                <a:cs typeface="Trebuchet MS"/>
              </a:rPr>
              <a:t>) </a:t>
            </a:r>
            <a:r>
              <a:rPr spc="-90" dirty="0">
                <a:latin typeface="Trebuchet MS"/>
                <a:cs typeface="Trebuchet MS"/>
              </a:rPr>
              <a:t>é </a:t>
            </a:r>
            <a:r>
              <a:rPr spc="-80" dirty="0">
                <a:latin typeface="Trebuchet MS"/>
                <a:cs typeface="Trebuchet MS"/>
              </a:rPr>
              <a:t>também </a:t>
            </a:r>
            <a:r>
              <a:rPr spc="-90" dirty="0">
                <a:latin typeface="Trebuchet MS"/>
                <a:cs typeface="Trebuchet MS"/>
              </a:rPr>
              <a:t>referido </a:t>
            </a:r>
            <a:r>
              <a:rPr spc="-65" dirty="0">
                <a:latin typeface="Trebuchet MS"/>
                <a:cs typeface="Trebuchet MS"/>
              </a:rPr>
              <a:t>como </a:t>
            </a:r>
            <a:r>
              <a:rPr spc="-50" dirty="0">
                <a:latin typeface="Trebuchet MS"/>
                <a:cs typeface="Trebuchet MS"/>
              </a:rPr>
              <a:t>um </a:t>
            </a:r>
            <a:r>
              <a:rPr spc="-95" dirty="0">
                <a:latin typeface="Trebuchet MS"/>
                <a:cs typeface="Trebuchet MS"/>
              </a:rPr>
              <a:t>protão, </a:t>
            </a:r>
            <a:r>
              <a:rPr spc="-90" dirty="0">
                <a:latin typeface="Trebuchet MS"/>
                <a:cs typeface="Trebuchet MS"/>
              </a:rPr>
              <a:t>está </a:t>
            </a:r>
            <a:r>
              <a:rPr spc="-70" dirty="0">
                <a:latin typeface="Trebuchet MS"/>
                <a:cs typeface="Trebuchet MS"/>
              </a:rPr>
              <a:t>sempre  dissociado </a:t>
            </a:r>
            <a:r>
              <a:rPr spc="-30" dirty="0">
                <a:latin typeface="Trebuchet MS"/>
                <a:cs typeface="Trebuchet MS"/>
              </a:rPr>
              <a:t>no </a:t>
            </a:r>
            <a:r>
              <a:rPr spc="-80" dirty="0">
                <a:latin typeface="Trebuchet MS"/>
                <a:cs typeface="Trebuchet MS"/>
              </a:rPr>
              <a:t>solvente </a:t>
            </a:r>
            <a:r>
              <a:rPr spc="-90" dirty="0">
                <a:latin typeface="Trebuchet MS"/>
                <a:cs typeface="Trebuchet MS"/>
              </a:rPr>
              <a:t>e </a:t>
            </a:r>
            <a:r>
              <a:rPr spc="-50" dirty="0">
                <a:latin typeface="Trebuchet MS"/>
                <a:cs typeface="Trebuchet MS"/>
              </a:rPr>
              <a:t>não </a:t>
            </a:r>
            <a:r>
              <a:rPr spc="-60" dirty="0">
                <a:latin typeface="Trebuchet MS"/>
                <a:cs typeface="Trebuchet MS"/>
              </a:rPr>
              <a:t>se </a:t>
            </a:r>
            <a:r>
              <a:rPr spc="-110" dirty="0">
                <a:latin typeface="Trebuchet MS"/>
                <a:cs typeface="Trebuchet MS"/>
              </a:rPr>
              <a:t>refere </a:t>
            </a:r>
            <a:r>
              <a:rPr spc="-85" dirty="0">
                <a:latin typeface="Trebuchet MS"/>
                <a:cs typeface="Trebuchet MS"/>
              </a:rPr>
              <a:t>à </a:t>
            </a:r>
            <a:r>
              <a:rPr spc="-95" dirty="0">
                <a:latin typeface="Trebuchet MS"/>
                <a:cs typeface="Trebuchet MS"/>
              </a:rPr>
              <a:t>partícula </a:t>
            </a:r>
            <a:r>
              <a:rPr spc="-120" dirty="0">
                <a:latin typeface="Trebuchet MS"/>
                <a:cs typeface="Trebuchet MS"/>
              </a:rPr>
              <a:t>nuclear. </a:t>
            </a:r>
            <a:r>
              <a:rPr spc="-65" dirty="0">
                <a:latin typeface="Trebuchet MS"/>
                <a:cs typeface="Trebuchet MS"/>
              </a:rPr>
              <a:t>Pode ser </a:t>
            </a:r>
            <a:r>
              <a:rPr spc="-80" dirty="0">
                <a:latin typeface="Trebuchet MS"/>
                <a:cs typeface="Trebuchet MS"/>
              </a:rPr>
              <a:t>também  </a:t>
            </a:r>
            <a:r>
              <a:rPr spc="-90" dirty="0">
                <a:latin typeface="Trebuchet MS"/>
                <a:cs typeface="Trebuchet MS"/>
              </a:rPr>
              <a:t>referido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como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ião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hidrónio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(</a:t>
            </a:r>
            <a:r>
              <a:rPr b="1" spc="-100" dirty="0">
                <a:latin typeface="Trebuchet MS"/>
                <a:cs typeface="Trebuchet MS"/>
              </a:rPr>
              <a:t>H</a:t>
            </a:r>
            <a:r>
              <a:rPr b="1" spc="-150" baseline="-20833" dirty="0">
                <a:latin typeface="Trebuchet MS"/>
                <a:cs typeface="Trebuchet MS"/>
              </a:rPr>
              <a:t>3</a:t>
            </a:r>
            <a:r>
              <a:rPr b="1" spc="-100" dirty="0">
                <a:latin typeface="Trebuchet MS"/>
                <a:cs typeface="Trebuchet MS"/>
              </a:rPr>
              <a:t>O</a:t>
            </a:r>
            <a:r>
              <a:rPr b="1" spc="-150" baseline="25462" dirty="0">
                <a:latin typeface="Trebuchet MS"/>
                <a:cs typeface="Trebuchet MS"/>
              </a:rPr>
              <a:t>+</a:t>
            </a:r>
            <a:r>
              <a:rPr spc="-100" dirty="0">
                <a:latin typeface="Trebuchet MS"/>
                <a:cs typeface="Trebuchet MS"/>
              </a:rPr>
              <a:t>)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e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são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 err="1">
                <a:latin typeface="Trebuchet MS"/>
                <a:cs typeface="Trebuchet MS"/>
              </a:rPr>
              <a:t>mesma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lang="pt-PT" spc="-80">
                <a:latin typeface="Trebuchet MS"/>
                <a:cs typeface="Trebuchet MS"/>
              </a:rPr>
              <a:t>espécie</a:t>
            </a:r>
            <a:r>
              <a:rPr spc="-13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quando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em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solução  </a:t>
            </a:r>
            <a:r>
              <a:rPr spc="-75" dirty="0">
                <a:latin typeface="Trebuchet MS"/>
                <a:cs typeface="Trebuchet MS"/>
              </a:rPr>
              <a:t>aquosa. </a:t>
            </a:r>
            <a:r>
              <a:rPr spc="-35" dirty="0">
                <a:latin typeface="Trebuchet MS"/>
                <a:cs typeface="Trebuchet MS"/>
              </a:rPr>
              <a:t>Um</a:t>
            </a:r>
            <a:r>
              <a:rPr spc="-20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exemplo: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9351" y="5906816"/>
            <a:ext cx="274320" cy="1911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90" dirty="0">
                <a:latin typeface="Times New Roman"/>
                <a:cs typeface="Times New Roman"/>
              </a:rPr>
              <a:t>(</a:t>
            </a:r>
            <a:r>
              <a:rPr sz="1050" i="1" spc="15" dirty="0">
                <a:latin typeface="Times New Roman"/>
                <a:cs typeface="Times New Roman"/>
              </a:rPr>
              <a:t>a</a:t>
            </a:r>
            <a:r>
              <a:rPr sz="1050" i="1" spc="80" dirty="0">
                <a:latin typeface="Times New Roman"/>
                <a:cs typeface="Times New Roman"/>
              </a:rPr>
              <a:t>q</a:t>
            </a:r>
            <a:r>
              <a:rPr sz="1050" spc="10" dirty="0">
                <a:latin typeface="Times New Roman"/>
                <a:cs typeface="Times New Roman"/>
              </a:rPr>
              <a:t>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1493" y="5760518"/>
            <a:ext cx="240030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6440" algn="l"/>
              </a:tabLst>
            </a:pPr>
            <a:r>
              <a:rPr sz="2775" i="1" baseline="3003" dirty="0">
                <a:latin typeface="Times New Roman"/>
                <a:cs typeface="Times New Roman"/>
              </a:rPr>
              <a:t>HCl	</a:t>
            </a:r>
            <a:r>
              <a:rPr sz="2775" spc="7" baseline="3003" dirty="0">
                <a:latin typeface="Symbol"/>
                <a:cs typeface="Symbol"/>
              </a:rPr>
              <a:t></a:t>
            </a:r>
            <a:r>
              <a:rPr sz="2775" spc="-157" baseline="3003" dirty="0">
                <a:latin typeface="Times New Roman"/>
                <a:cs typeface="Times New Roman"/>
              </a:rPr>
              <a:t> </a:t>
            </a:r>
            <a:r>
              <a:rPr sz="2775" i="1" baseline="3003" dirty="0">
                <a:latin typeface="Times New Roman"/>
                <a:cs typeface="Times New Roman"/>
              </a:rPr>
              <a:t>Cl</a:t>
            </a:r>
            <a:r>
              <a:rPr sz="2775" i="1" spc="-450" baseline="3003" dirty="0">
                <a:latin typeface="Times New Roman"/>
                <a:cs typeface="Times New Roman"/>
              </a:rPr>
              <a:t> </a:t>
            </a:r>
            <a:r>
              <a:rPr sz="1575" spc="89" baseline="47619" dirty="0">
                <a:latin typeface="Symbol"/>
                <a:cs typeface="Symbol"/>
              </a:rPr>
              <a:t></a:t>
            </a:r>
            <a:r>
              <a:rPr sz="1050" spc="60" dirty="0">
                <a:latin typeface="Times New Roman"/>
                <a:cs typeface="Times New Roman"/>
              </a:rPr>
              <a:t>(</a:t>
            </a:r>
            <a:r>
              <a:rPr sz="1050" i="1" spc="60" dirty="0">
                <a:latin typeface="Times New Roman"/>
                <a:cs typeface="Times New Roman"/>
              </a:rPr>
              <a:t>aq</a:t>
            </a:r>
            <a:r>
              <a:rPr sz="1050" spc="60" dirty="0">
                <a:latin typeface="Times New Roman"/>
                <a:cs typeface="Times New Roman"/>
              </a:rPr>
              <a:t>)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2775" baseline="3003" dirty="0">
                <a:latin typeface="Symbol"/>
                <a:cs typeface="Symbol"/>
              </a:rPr>
              <a:t></a:t>
            </a:r>
            <a:r>
              <a:rPr sz="2775" spc="-142" baseline="3003" dirty="0">
                <a:latin typeface="Times New Roman"/>
                <a:cs typeface="Times New Roman"/>
              </a:rPr>
              <a:t> </a:t>
            </a:r>
            <a:r>
              <a:rPr sz="2775" i="1" spc="7" baseline="3003" dirty="0">
                <a:latin typeface="Times New Roman"/>
                <a:cs typeface="Times New Roman"/>
              </a:rPr>
              <a:t>H</a:t>
            </a:r>
            <a:r>
              <a:rPr sz="2775" i="1" spc="-254" baseline="3003" dirty="0">
                <a:latin typeface="Times New Roman"/>
                <a:cs typeface="Times New Roman"/>
              </a:rPr>
              <a:t> </a:t>
            </a:r>
            <a:r>
              <a:rPr sz="1575" spc="89" baseline="47619" dirty="0">
                <a:latin typeface="Symbol"/>
                <a:cs typeface="Symbol"/>
              </a:rPr>
              <a:t></a:t>
            </a:r>
            <a:r>
              <a:rPr sz="1050" spc="60" dirty="0">
                <a:latin typeface="Times New Roman"/>
                <a:cs typeface="Times New Roman"/>
              </a:rPr>
              <a:t>(</a:t>
            </a:r>
            <a:r>
              <a:rPr sz="1050" i="1" spc="60" dirty="0">
                <a:latin typeface="Times New Roman"/>
                <a:cs typeface="Times New Roman"/>
              </a:rPr>
              <a:t>aq</a:t>
            </a:r>
            <a:r>
              <a:rPr sz="1050" spc="60" dirty="0">
                <a:latin typeface="Times New Roman"/>
                <a:cs typeface="Times New Roman"/>
              </a:rPr>
              <a:t>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33897" y="5879427"/>
            <a:ext cx="263525" cy="189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65" dirty="0">
                <a:latin typeface="Times New Roman"/>
                <a:cs typeface="Times New Roman"/>
              </a:rPr>
              <a:t>(</a:t>
            </a:r>
            <a:r>
              <a:rPr sz="1050" i="1" spc="10" dirty="0">
                <a:latin typeface="Times New Roman"/>
                <a:cs typeface="Times New Roman"/>
              </a:rPr>
              <a:t>a</a:t>
            </a:r>
            <a:r>
              <a:rPr sz="1050" i="1" spc="20" dirty="0">
                <a:latin typeface="Times New Roman"/>
                <a:cs typeface="Times New Roman"/>
              </a:rPr>
              <a:t>q</a:t>
            </a:r>
            <a:r>
              <a:rPr sz="1050" spc="5" dirty="0">
                <a:latin typeface="Times New Roman"/>
                <a:cs typeface="Times New Roman"/>
              </a:rPr>
              <a:t>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3347" y="5723028"/>
            <a:ext cx="6381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NaOH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42489" y="5734458"/>
            <a:ext cx="180149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75" spc="-7" baseline="3003" dirty="0">
                <a:latin typeface="Symbol"/>
                <a:cs typeface="Symbol"/>
              </a:rPr>
              <a:t></a:t>
            </a:r>
            <a:r>
              <a:rPr sz="2775" spc="-7" baseline="3003" dirty="0">
                <a:latin typeface="Times New Roman"/>
                <a:cs typeface="Times New Roman"/>
              </a:rPr>
              <a:t> </a:t>
            </a:r>
            <a:r>
              <a:rPr sz="2775" i="1" spc="37" baseline="3003" dirty="0">
                <a:latin typeface="Times New Roman"/>
                <a:cs typeface="Times New Roman"/>
              </a:rPr>
              <a:t>Na</a:t>
            </a:r>
            <a:r>
              <a:rPr sz="1575" spc="37" baseline="47619" dirty="0">
                <a:latin typeface="Symbol"/>
                <a:cs typeface="Symbol"/>
              </a:rPr>
              <a:t></a:t>
            </a:r>
            <a:r>
              <a:rPr sz="1050" spc="25" dirty="0">
                <a:latin typeface="Times New Roman"/>
                <a:cs typeface="Times New Roman"/>
              </a:rPr>
              <a:t>(</a:t>
            </a:r>
            <a:r>
              <a:rPr sz="1050" i="1" spc="25" dirty="0">
                <a:latin typeface="Times New Roman"/>
                <a:cs typeface="Times New Roman"/>
              </a:rPr>
              <a:t>aq</a:t>
            </a:r>
            <a:r>
              <a:rPr sz="1050" spc="25" dirty="0">
                <a:latin typeface="Times New Roman"/>
                <a:cs typeface="Times New Roman"/>
              </a:rPr>
              <a:t>) </a:t>
            </a:r>
            <a:r>
              <a:rPr sz="2775" spc="-7" baseline="3003" dirty="0">
                <a:latin typeface="Symbol"/>
                <a:cs typeface="Symbol"/>
              </a:rPr>
              <a:t></a:t>
            </a:r>
            <a:r>
              <a:rPr sz="2775" spc="-585" baseline="3003" dirty="0">
                <a:latin typeface="Times New Roman"/>
                <a:cs typeface="Times New Roman"/>
              </a:rPr>
              <a:t> </a:t>
            </a:r>
            <a:r>
              <a:rPr sz="2775" i="1" spc="60" baseline="3003" dirty="0">
                <a:latin typeface="Times New Roman"/>
                <a:cs typeface="Times New Roman"/>
              </a:rPr>
              <a:t>OH</a:t>
            </a:r>
            <a:r>
              <a:rPr sz="1575" spc="60" baseline="47619" dirty="0">
                <a:latin typeface="Symbol"/>
                <a:cs typeface="Symbol"/>
              </a:rPr>
              <a:t></a:t>
            </a:r>
            <a:r>
              <a:rPr sz="1050" spc="40" dirty="0">
                <a:latin typeface="Times New Roman"/>
                <a:cs typeface="Times New Roman"/>
              </a:rPr>
              <a:t>(</a:t>
            </a:r>
            <a:r>
              <a:rPr sz="1050" i="1" spc="40" dirty="0">
                <a:latin typeface="Times New Roman"/>
                <a:cs typeface="Times New Roman"/>
              </a:rPr>
              <a:t>aq</a:t>
            </a:r>
            <a:r>
              <a:rPr sz="1050" spc="40" dirty="0">
                <a:latin typeface="Times New Roman"/>
                <a:cs typeface="Times New Roman"/>
              </a:rPr>
              <a:t>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9714" y="5395217"/>
            <a:ext cx="549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solidFill>
                  <a:srgbClr val="FF0000"/>
                </a:solidFill>
                <a:latin typeface="Trebuchet MS"/>
                <a:cs typeface="Trebuchet MS"/>
              </a:rPr>
              <a:t>Ácido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8896" y="5371602"/>
            <a:ext cx="462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solidFill>
                  <a:srgbClr val="FF0000"/>
                </a:solidFill>
                <a:latin typeface="Trebuchet MS"/>
                <a:cs typeface="Trebuchet MS"/>
              </a:rPr>
              <a:t>Base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16151" y="6377305"/>
            <a:ext cx="548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definição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Arrhenius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só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aplicável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u="heavy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soluções</a:t>
            </a:r>
            <a:r>
              <a:rPr sz="18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aquosas</a:t>
            </a:r>
            <a:r>
              <a:rPr sz="1800" spc="-7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13" name="Marcador de Posição do Rodapé 12">
            <a:extLst>
              <a:ext uri="{FF2B5EF4-FFF2-40B4-BE49-F238E27FC236}">
                <a16:creationId xmlns:a16="http://schemas.microsoft.com/office/drawing/2014/main" id="{CD434BF9-DD97-4C1C-812C-4D31A2E927A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08615" y="3629704"/>
            <a:ext cx="70421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i="1" spc="-7" baseline="17543" dirty="0">
                <a:latin typeface="Times New Roman"/>
                <a:cs typeface="Times New Roman"/>
              </a:rPr>
              <a:t>NH</a:t>
            </a:r>
            <a:r>
              <a:rPr sz="2850" i="1" spc="-209" baseline="17543" dirty="0">
                <a:latin typeface="Times New Roman"/>
                <a:cs typeface="Times New Roman"/>
              </a:rPr>
              <a:t> </a:t>
            </a:r>
            <a:r>
              <a:rPr sz="1650" baseline="5050" dirty="0">
                <a:latin typeface="Times New Roman"/>
                <a:cs typeface="Times New Roman"/>
              </a:rPr>
              <a:t>3</a:t>
            </a:r>
            <a:r>
              <a:rPr sz="1650" spc="-270" baseline="50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g</a:t>
            </a:r>
            <a:r>
              <a:rPr sz="1100" i="1" spc="-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2221" y="3556551"/>
            <a:ext cx="22167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090" indent="-19939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212725" algn="l"/>
              </a:tabLst>
            </a:pPr>
            <a:r>
              <a:rPr sz="1900" i="1" spc="-5" dirty="0">
                <a:latin typeface="Times New Roman"/>
                <a:cs typeface="Times New Roman"/>
              </a:rPr>
              <a:t>HCl</a:t>
            </a:r>
            <a:r>
              <a:rPr sz="1900" i="1" spc="-220" dirty="0">
                <a:latin typeface="Times New Roman"/>
                <a:cs typeface="Times New Roman"/>
              </a:rPr>
              <a:t> </a:t>
            </a:r>
            <a:r>
              <a:rPr sz="1650" baseline="-22727" dirty="0">
                <a:latin typeface="Times New Roman"/>
                <a:cs typeface="Times New Roman"/>
              </a:rPr>
              <a:t>(</a:t>
            </a:r>
            <a:r>
              <a:rPr sz="1650" spc="-150" baseline="-22727" dirty="0">
                <a:latin typeface="Times New Roman"/>
                <a:cs typeface="Times New Roman"/>
              </a:rPr>
              <a:t> </a:t>
            </a:r>
            <a:r>
              <a:rPr sz="1650" i="1" baseline="-22727" dirty="0">
                <a:latin typeface="Times New Roman"/>
                <a:cs typeface="Times New Roman"/>
              </a:rPr>
              <a:t>g</a:t>
            </a:r>
            <a:r>
              <a:rPr sz="1650" i="1" spc="-120" baseline="-22727" dirty="0">
                <a:latin typeface="Times New Roman"/>
                <a:cs typeface="Times New Roman"/>
              </a:rPr>
              <a:t> </a:t>
            </a:r>
            <a:r>
              <a:rPr sz="1650" baseline="-22727" dirty="0">
                <a:latin typeface="Times New Roman"/>
                <a:cs typeface="Times New Roman"/>
              </a:rPr>
              <a:t>)</a:t>
            </a:r>
            <a:r>
              <a:rPr sz="1650" spc="209" baseline="-22727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Symbol"/>
                <a:cs typeface="Symbol"/>
              </a:rPr>
              <a:t></a:t>
            </a:r>
            <a:r>
              <a:rPr sz="1900" spc="280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Times New Roman"/>
                <a:cs typeface="Times New Roman"/>
              </a:rPr>
              <a:t>NH</a:t>
            </a:r>
            <a:r>
              <a:rPr sz="1900" i="1" spc="-75" dirty="0">
                <a:latin typeface="Times New Roman"/>
                <a:cs typeface="Times New Roman"/>
              </a:rPr>
              <a:t> </a:t>
            </a:r>
            <a:r>
              <a:rPr sz="1650" spc="22" baseline="-22727" dirty="0">
                <a:latin typeface="Times New Roman"/>
                <a:cs typeface="Times New Roman"/>
              </a:rPr>
              <a:t>4</a:t>
            </a:r>
            <a:r>
              <a:rPr sz="1900" i="1" spc="15" dirty="0">
                <a:latin typeface="Times New Roman"/>
                <a:cs typeface="Times New Roman"/>
              </a:rPr>
              <a:t>Cl</a:t>
            </a:r>
            <a:r>
              <a:rPr sz="1900" i="1" spc="-310" dirty="0">
                <a:latin typeface="Times New Roman"/>
                <a:cs typeface="Times New Roman"/>
              </a:rPr>
              <a:t> </a:t>
            </a:r>
            <a:r>
              <a:rPr sz="1650" baseline="-22727" dirty="0">
                <a:latin typeface="Times New Roman"/>
                <a:cs typeface="Times New Roman"/>
              </a:rPr>
              <a:t>(</a:t>
            </a:r>
            <a:r>
              <a:rPr sz="1650" spc="-209" baseline="-22727" dirty="0">
                <a:latin typeface="Times New Roman"/>
                <a:cs typeface="Times New Roman"/>
              </a:rPr>
              <a:t> </a:t>
            </a:r>
            <a:r>
              <a:rPr sz="1650" i="1" baseline="-22727" dirty="0">
                <a:latin typeface="Times New Roman"/>
                <a:cs typeface="Times New Roman"/>
              </a:rPr>
              <a:t>s</a:t>
            </a:r>
            <a:r>
              <a:rPr sz="1650" i="1" spc="-209" baseline="-22727" dirty="0">
                <a:latin typeface="Times New Roman"/>
                <a:cs typeface="Times New Roman"/>
              </a:rPr>
              <a:t> </a:t>
            </a:r>
            <a:r>
              <a:rPr sz="1650" baseline="-22727" dirty="0">
                <a:latin typeface="Times New Roman"/>
                <a:cs typeface="Times New Roman"/>
              </a:rPr>
              <a:t>)</a:t>
            </a:r>
            <a:endParaRPr sz="1650" baseline="-2272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7967" y="962025"/>
            <a:ext cx="715010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modelo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desenvolvido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posteriormente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deve‐se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Johannes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Brønstead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  </a:t>
            </a:r>
            <a:r>
              <a:rPr spc="-70" dirty="0">
                <a:latin typeface="Trebuchet MS"/>
                <a:cs typeface="Trebuchet MS"/>
              </a:rPr>
              <a:t>Thomas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Lowry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é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extensível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outros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sistemas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além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aquosos.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Segundo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  </a:t>
            </a:r>
            <a:r>
              <a:rPr spc="-90" dirty="0">
                <a:latin typeface="Trebuchet MS"/>
                <a:cs typeface="Trebuchet MS"/>
              </a:rPr>
              <a:t>definição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50" dirty="0">
                <a:latin typeface="Trebuchet MS"/>
                <a:cs typeface="Trebuchet MS"/>
              </a:rPr>
              <a:t> </a:t>
            </a:r>
            <a:r>
              <a:rPr b="1" spc="-110" dirty="0">
                <a:latin typeface="Trebuchet MS"/>
                <a:cs typeface="Trebuchet MS"/>
              </a:rPr>
              <a:t>Brønstead‐Lowry</a:t>
            </a:r>
            <a:r>
              <a:rPr spc="-110" dirty="0">
                <a:latin typeface="Trebuchet MS"/>
                <a:cs typeface="Trebuchet MS"/>
              </a:rPr>
              <a:t>:</a:t>
            </a:r>
            <a:endParaRPr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dirty="0">
              <a:latin typeface="Times New Roman"/>
              <a:cs typeface="Times New Roman"/>
            </a:endParaRPr>
          </a:p>
          <a:p>
            <a:pPr marL="501650" marR="681355" algn="just">
              <a:lnSpc>
                <a:spcPct val="100000"/>
              </a:lnSpc>
              <a:spcBef>
                <a:spcPts val="5"/>
              </a:spcBef>
            </a:pP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“Um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ácido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Brønstead-Lowry é definido como um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doador de protões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b="1" i="1" dirty="0">
                <a:solidFill>
                  <a:srgbClr val="0070C0"/>
                </a:solidFill>
                <a:latin typeface="Arial"/>
                <a:cs typeface="Arial"/>
              </a:rPr>
              <a:t>H</a:t>
            </a:r>
            <a:r>
              <a:rPr b="1" i="1" baseline="24691" dirty="0">
                <a:solidFill>
                  <a:srgbClr val="0070C0"/>
                </a:solidFill>
                <a:latin typeface="Arial"/>
                <a:cs typeface="Arial"/>
              </a:rPr>
              <a:t>+</a:t>
            </a:r>
            <a:r>
              <a:rPr i="1" dirty="0">
                <a:solidFill>
                  <a:srgbClr val="0070C0"/>
                </a:solidFill>
                <a:latin typeface="Arial"/>
                <a:cs typeface="Arial"/>
              </a:rPr>
              <a:t>)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e  uma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base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Brønstead-Lowry é definida como um </a:t>
            </a:r>
            <a:r>
              <a:rPr i="1" u="heavy" spc="-5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aceitador de protões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i="1" spc="5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b="1" i="1" spc="5" dirty="0">
                <a:solidFill>
                  <a:srgbClr val="0070C0"/>
                </a:solidFill>
                <a:latin typeface="Arial"/>
                <a:cs typeface="Arial"/>
              </a:rPr>
              <a:t>H</a:t>
            </a:r>
            <a:r>
              <a:rPr b="1" i="1" spc="7" baseline="24691" dirty="0">
                <a:solidFill>
                  <a:srgbClr val="0070C0"/>
                </a:solidFill>
                <a:latin typeface="Arial"/>
                <a:cs typeface="Arial"/>
              </a:rPr>
              <a:t>+</a:t>
            </a:r>
            <a:r>
              <a:rPr i="1" spc="5" dirty="0">
                <a:solidFill>
                  <a:srgbClr val="0070C0"/>
                </a:solidFill>
                <a:latin typeface="Arial"/>
                <a:cs typeface="Arial"/>
              </a:rPr>
              <a:t>)</a:t>
            </a:r>
            <a:r>
              <a:rPr i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i="1" spc="-5" dirty="0">
                <a:solidFill>
                  <a:srgbClr val="0070C0"/>
                </a:solidFill>
                <a:latin typeface="Arial"/>
                <a:cs typeface="Arial"/>
              </a:rPr>
              <a:t>.”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pc="-100" dirty="0">
                <a:latin typeface="Trebuchet MS"/>
                <a:cs typeface="Trebuchet MS"/>
              </a:rPr>
              <a:t>Exemplo: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reacção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formação</a:t>
            </a:r>
            <a:r>
              <a:rPr spc="-14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sal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cloreto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amónio: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28368" y="5457819"/>
            <a:ext cx="4351932" cy="13769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7967" y="4151835"/>
            <a:ext cx="7176134" cy="1396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ligação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hidrogénio‐cloro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molécula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clorídrico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quebrada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ião  </a:t>
            </a:r>
            <a:r>
              <a:rPr sz="1800" spc="-65" dirty="0">
                <a:latin typeface="Trebuchet MS"/>
                <a:cs typeface="Trebuchet MS"/>
              </a:rPr>
              <a:t>hidrogénio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85" dirty="0">
                <a:latin typeface="Trebuchet MS"/>
                <a:cs typeface="Trebuchet MS"/>
              </a:rPr>
              <a:t>transferido para a molécula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amoníaco resultando </a:t>
            </a:r>
            <a:r>
              <a:rPr sz="1800" spc="-90" dirty="0">
                <a:latin typeface="Trebuchet MS"/>
                <a:cs typeface="Trebuchet MS"/>
              </a:rPr>
              <a:t>cloreto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55" dirty="0">
                <a:latin typeface="Trebuchet MS"/>
                <a:cs typeface="Trebuchet MS"/>
              </a:rPr>
              <a:t>amónio </a:t>
            </a:r>
            <a:r>
              <a:rPr sz="1800" spc="-60" dirty="0">
                <a:latin typeface="Trebuchet MS"/>
                <a:cs typeface="Trebuchet MS"/>
              </a:rPr>
              <a:t>sólido </a:t>
            </a:r>
            <a:r>
              <a:rPr sz="1800" spc="-65" dirty="0">
                <a:latin typeface="Trebuchet MS"/>
                <a:cs typeface="Trebuchet MS"/>
              </a:rPr>
              <a:t>como produto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reacção.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523365" algn="just">
              <a:lnSpc>
                <a:spcPct val="100000"/>
              </a:lnSpc>
              <a:tabLst>
                <a:tab pos="2411095" algn="l"/>
              </a:tabLst>
            </a:pPr>
            <a:r>
              <a:rPr sz="1800" spc="-65" dirty="0">
                <a:solidFill>
                  <a:srgbClr val="FF0000"/>
                </a:solidFill>
                <a:latin typeface="Trebuchet MS"/>
                <a:cs typeface="Trebuchet MS"/>
              </a:rPr>
              <a:t>Base	Ácido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30103" y="5202929"/>
            <a:ext cx="829310" cy="1702435"/>
          </a:xfrm>
          <a:custGeom>
            <a:avLst/>
            <a:gdLst/>
            <a:ahLst/>
            <a:cxnLst/>
            <a:rect l="l" t="t" r="r" b="b"/>
            <a:pathLst>
              <a:path w="829310" h="1702434">
                <a:moveTo>
                  <a:pt x="829056" y="1702307"/>
                </a:moveTo>
                <a:lnTo>
                  <a:pt x="829055" y="0"/>
                </a:lnTo>
                <a:lnTo>
                  <a:pt x="0" y="0"/>
                </a:lnTo>
                <a:lnTo>
                  <a:pt x="0" y="1702307"/>
                </a:lnTo>
                <a:lnTo>
                  <a:pt x="16002" y="1702307"/>
                </a:lnTo>
                <a:lnTo>
                  <a:pt x="16001" y="31241"/>
                </a:lnTo>
                <a:lnTo>
                  <a:pt x="32003" y="15239"/>
                </a:lnTo>
                <a:lnTo>
                  <a:pt x="32003" y="31241"/>
                </a:lnTo>
                <a:lnTo>
                  <a:pt x="797051" y="31241"/>
                </a:lnTo>
                <a:lnTo>
                  <a:pt x="797051" y="15239"/>
                </a:lnTo>
                <a:lnTo>
                  <a:pt x="813053" y="31241"/>
                </a:lnTo>
                <a:lnTo>
                  <a:pt x="813054" y="1702307"/>
                </a:lnTo>
                <a:lnTo>
                  <a:pt x="829056" y="1702307"/>
                </a:lnTo>
                <a:close/>
              </a:path>
              <a:path w="829310" h="1702434">
                <a:moveTo>
                  <a:pt x="32003" y="31241"/>
                </a:moveTo>
                <a:lnTo>
                  <a:pt x="32003" y="15239"/>
                </a:lnTo>
                <a:lnTo>
                  <a:pt x="16001" y="31241"/>
                </a:lnTo>
                <a:lnTo>
                  <a:pt x="32003" y="31241"/>
                </a:lnTo>
                <a:close/>
              </a:path>
              <a:path w="829310" h="1702434">
                <a:moveTo>
                  <a:pt x="32004" y="1671065"/>
                </a:moveTo>
                <a:lnTo>
                  <a:pt x="32003" y="31241"/>
                </a:lnTo>
                <a:lnTo>
                  <a:pt x="16001" y="31241"/>
                </a:lnTo>
                <a:lnTo>
                  <a:pt x="16002" y="1671065"/>
                </a:lnTo>
                <a:lnTo>
                  <a:pt x="32004" y="1671065"/>
                </a:lnTo>
                <a:close/>
              </a:path>
              <a:path w="829310" h="1702434">
                <a:moveTo>
                  <a:pt x="813054" y="1671065"/>
                </a:moveTo>
                <a:lnTo>
                  <a:pt x="16002" y="1671065"/>
                </a:lnTo>
                <a:lnTo>
                  <a:pt x="32004" y="1686305"/>
                </a:lnTo>
                <a:lnTo>
                  <a:pt x="32004" y="1702307"/>
                </a:lnTo>
                <a:lnTo>
                  <a:pt x="797052" y="1702307"/>
                </a:lnTo>
                <a:lnTo>
                  <a:pt x="797052" y="1686305"/>
                </a:lnTo>
                <a:lnTo>
                  <a:pt x="813054" y="1671065"/>
                </a:lnTo>
                <a:close/>
              </a:path>
              <a:path w="829310" h="1702434">
                <a:moveTo>
                  <a:pt x="32004" y="1702307"/>
                </a:moveTo>
                <a:lnTo>
                  <a:pt x="32004" y="1686305"/>
                </a:lnTo>
                <a:lnTo>
                  <a:pt x="16002" y="1671065"/>
                </a:lnTo>
                <a:lnTo>
                  <a:pt x="16002" y="1702307"/>
                </a:lnTo>
                <a:lnTo>
                  <a:pt x="32004" y="1702307"/>
                </a:lnTo>
                <a:close/>
              </a:path>
              <a:path w="829310" h="1702434">
                <a:moveTo>
                  <a:pt x="813053" y="31241"/>
                </a:moveTo>
                <a:lnTo>
                  <a:pt x="797051" y="15239"/>
                </a:lnTo>
                <a:lnTo>
                  <a:pt x="797051" y="31241"/>
                </a:lnTo>
                <a:lnTo>
                  <a:pt x="813053" y="31241"/>
                </a:lnTo>
                <a:close/>
              </a:path>
              <a:path w="829310" h="1702434">
                <a:moveTo>
                  <a:pt x="813054" y="1671065"/>
                </a:moveTo>
                <a:lnTo>
                  <a:pt x="813053" y="31241"/>
                </a:lnTo>
                <a:lnTo>
                  <a:pt x="797051" y="31241"/>
                </a:lnTo>
                <a:lnTo>
                  <a:pt x="797052" y="1671065"/>
                </a:lnTo>
                <a:lnTo>
                  <a:pt x="813054" y="1671065"/>
                </a:lnTo>
                <a:close/>
              </a:path>
              <a:path w="829310" h="1702434">
                <a:moveTo>
                  <a:pt x="813054" y="1702307"/>
                </a:moveTo>
                <a:lnTo>
                  <a:pt x="813054" y="1671065"/>
                </a:lnTo>
                <a:lnTo>
                  <a:pt x="797052" y="1686305"/>
                </a:lnTo>
                <a:lnTo>
                  <a:pt x="797052" y="1702307"/>
                </a:lnTo>
                <a:lnTo>
                  <a:pt x="813054" y="17023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98939" y="5202929"/>
            <a:ext cx="828675" cy="1702435"/>
          </a:xfrm>
          <a:custGeom>
            <a:avLst/>
            <a:gdLst/>
            <a:ahLst/>
            <a:cxnLst/>
            <a:rect l="l" t="t" r="r" b="b"/>
            <a:pathLst>
              <a:path w="828675" h="1702434">
                <a:moveTo>
                  <a:pt x="828294" y="1702307"/>
                </a:moveTo>
                <a:lnTo>
                  <a:pt x="828293" y="0"/>
                </a:lnTo>
                <a:lnTo>
                  <a:pt x="0" y="0"/>
                </a:lnTo>
                <a:lnTo>
                  <a:pt x="0" y="1702307"/>
                </a:lnTo>
                <a:lnTo>
                  <a:pt x="16001" y="1702307"/>
                </a:lnTo>
                <a:lnTo>
                  <a:pt x="16001" y="31241"/>
                </a:lnTo>
                <a:lnTo>
                  <a:pt x="32004" y="15239"/>
                </a:lnTo>
                <a:lnTo>
                  <a:pt x="32004" y="31241"/>
                </a:lnTo>
                <a:lnTo>
                  <a:pt x="797051" y="31241"/>
                </a:lnTo>
                <a:lnTo>
                  <a:pt x="797051" y="15239"/>
                </a:lnTo>
                <a:lnTo>
                  <a:pt x="812291" y="31241"/>
                </a:lnTo>
                <a:lnTo>
                  <a:pt x="812292" y="1702307"/>
                </a:lnTo>
                <a:lnTo>
                  <a:pt x="828294" y="1702307"/>
                </a:lnTo>
                <a:close/>
              </a:path>
              <a:path w="828675" h="1702434">
                <a:moveTo>
                  <a:pt x="32004" y="31241"/>
                </a:moveTo>
                <a:lnTo>
                  <a:pt x="32004" y="15239"/>
                </a:lnTo>
                <a:lnTo>
                  <a:pt x="16001" y="31241"/>
                </a:lnTo>
                <a:lnTo>
                  <a:pt x="32004" y="31241"/>
                </a:lnTo>
                <a:close/>
              </a:path>
              <a:path w="828675" h="1702434">
                <a:moveTo>
                  <a:pt x="32004" y="1671065"/>
                </a:moveTo>
                <a:lnTo>
                  <a:pt x="32004" y="31241"/>
                </a:lnTo>
                <a:lnTo>
                  <a:pt x="16001" y="31241"/>
                </a:lnTo>
                <a:lnTo>
                  <a:pt x="16001" y="1671065"/>
                </a:lnTo>
                <a:lnTo>
                  <a:pt x="32004" y="1671065"/>
                </a:lnTo>
                <a:close/>
              </a:path>
              <a:path w="828675" h="1702434">
                <a:moveTo>
                  <a:pt x="812292" y="1671065"/>
                </a:moveTo>
                <a:lnTo>
                  <a:pt x="16001" y="1671065"/>
                </a:lnTo>
                <a:lnTo>
                  <a:pt x="32004" y="1686305"/>
                </a:lnTo>
                <a:lnTo>
                  <a:pt x="32004" y="1702307"/>
                </a:lnTo>
                <a:lnTo>
                  <a:pt x="797052" y="1702307"/>
                </a:lnTo>
                <a:lnTo>
                  <a:pt x="797052" y="1686305"/>
                </a:lnTo>
                <a:lnTo>
                  <a:pt x="812292" y="1671065"/>
                </a:lnTo>
                <a:close/>
              </a:path>
              <a:path w="828675" h="1702434">
                <a:moveTo>
                  <a:pt x="32004" y="1702307"/>
                </a:moveTo>
                <a:lnTo>
                  <a:pt x="32004" y="1686305"/>
                </a:lnTo>
                <a:lnTo>
                  <a:pt x="16001" y="1671065"/>
                </a:lnTo>
                <a:lnTo>
                  <a:pt x="16001" y="1702307"/>
                </a:lnTo>
                <a:lnTo>
                  <a:pt x="32004" y="1702307"/>
                </a:lnTo>
                <a:close/>
              </a:path>
              <a:path w="828675" h="1702434">
                <a:moveTo>
                  <a:pt x="812291" y="31241"/>
                </a:moveTo>
                <a:lnTo>
                  <a:pt x="797051" y="15239"/>
                </a:lnTo>
                <a:lnTo>
                  <a:pt x="797051" y="31241"/>
                </a:lnTo>
                <a:lnTo>
                  <a:pt x="812291" y="31241"/>
                </a:lnTo>
                <a:close/>
              </a:path>
              <a:path w="828675" h="1702434">
                <a:moveTo>
                  <a:pt x="812292" y="1671065"/>
                </a:moveTo>
                <a:lnTo>
                  <a:pt x="812291" y="31241"/>
                </a:lnTo>
                <a:lnTo>
                  <a:pt x="797051" y="31241"/>
                </a:lnTo>
                <a:lnTo>
                  <a:pt x="797052" y="1671065"/>
                </a:lnTo>
                <a:lnTo>
                  <a:pt x="812292" y="1671065"/>
                </a:lnTo>
                <a:close/>
              </a:path>
              <a:path w="828675" h="1702434">
                <a:moveTo>
                  <a:pt x="812292" y="1702307"/>
                </a:moveTo>
                <a:lnTo>
                  <a:pt x="812292" y="1671065"/>
                </a:lnTo>
                <a:lnTo>
                  <a:pt x="797052" y="1686305"/>
                </a:lnTo>
                <a:lnTo>
                  <a:pt x="797052" y="1702307"/>
                </a:lnTo>
                <a:lnTo>
                  <a:pt x="812292" y="17023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</p:spPr>
        <p:txBody>
          <a:bodyPr/>
          <a:lstStyle/>
          <a:p>
            <a:fld id="{B6F15528-21DE-4FAA-801E-634DDDAF4B2B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13" name="Marcador de Posição do Rodapé 12">
            <a:extLst>
              <a:ext uri="{FF2B5EF4-FFF2-40B4-BE49-F238E27FC236}">
                <a16:creationId xmlns:a16="http://schemas.microsoft.com/office/drawing/2014/main" id="{B0057874-7387-4A1F-9CB6-ECF6EB38EC1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593390" y="7089687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2" name="Pré-visualização de Diapositivo 11">
                <a:extLst>
                  <a:ext uri="{FF2B5EF4-FFF2-40B4-BE49-F238E27FC236}">
                    <a16:creationId xmlns:a16="http://schemas.microsoft.com/office/drawing/2014/main" id="{0B877824-5F86-2F0E-693F-FB01C5E115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013044"/>
                  </p:ext>
                </p:extLst>
              </p:nvPr>
            </p:nvGraphicFramePr>
            <p:xfrm>
              <a:off x="-1762408" y="5703441"/>
              <a:ext cx="2673350" cy="1890713"/>
            </p:xfrm>
            <a:graphic>
              <a:graphicData uri="http://schemas.microsoft.com/office/powerpoint/2016/slidezoom">
                <pslz:sldZm>
                  <pslz:sldZmObj sldId="259" cId="0">
                    <pslz:zmPr id="{2BC03749-9190-4497-86DA-9D380968CF4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73350" cy="189071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2" name="Pré-visualização de Diapositivo 11">
                <a:extLst>
                  <a:ext uri="{FF2B5EF4-FFF2-40B4-BE49-F238E27FC236}">
                    <a16:creationId xmlns:a16="http://schemas.microsoft.com/office/drawing/2014/main" id="{0B877824-5F86-2F0E-693F-FB01C5E115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62408" y="5703441"/>
                <a:ext cx="2673350" cy="189071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0939" y="886102"/>
            <a:ext cx="7620000" cy="3550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322263" algn="just">
              <a:lnSpc>
                <a:spcPct val="100000"/>
              </a:lnSpc>
              <a:spcBef>
                <a:spcPts val="70"/>
              </a:spcBef>
            </a:pPr>
            <a:r>
              <a:rPr lang="pt-PT" sz="2000" b="1" spc="-90" dirty="0">
                <a:latin typeface="Trebuchet MS"/>
                <a:cs typeface="Trebuchet MS"/>
              </a:rPr>
              <a:t>4</a:t>
            </a:r>
            <a:r>
              <a:rPr sz="2000" b="1" spc="-90" dirty="0">
                <a:latin typeface="Trebuchet MS"/>
                <a:cs typeface="Trebuchet MS"/>
              </a:rPr>
              <a:t>.2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390" dirty="0">
                <a:latin typeface="Trebuchet MS"/>
                <a:cs typeface="Trebuchet MS"/>
              </a:rPr>
              <a:t> </a:t>
            </a:r>
            <a:r>
              <a:rPr lang="pt-PT" sz="2000" b="1" spc="-390" dirty="0">
                <a:latin typeface="Trebuchet MS"/>
                <a:cs typeface="Trebuchet MS"/>
              </a:rPr>
              <a:t>Pr</a:t>
            </a:r>
            <a:r>
              <a:rPr lang="pt-PT" sz="2000" b="1" spc="-80" dirty="0">
                <a:latin typeface="Trebuchet MS"/>
                <a:cs typeface="Trebuchet MS"/>
              </a:rPr>
              <a:t>opriedades ácido–base </a:t>
            </a:r>
            <a:r>
              <a:rPr sz="2000" b="1" spc="-75" dirty="0">
                <a:latin typeface="Trebuchet MS"/>
                <a:cs typeface="Trebuchet MS"/>
              </a:rPr>
              <a:t>da </a:t>
            </a:r>
            <a:r>
              <a:rPr sz="2000" b="1" spc="-70" dirty="0" err="1">
                <a:latin typeface="Trebuchet MS"/>
                <a:cs typeface="Trebuchet MS"/>
              </a:rPr>
              <a:t>água</a:t>
            </a:r>
            <a:endParaRPr sz="1800" dirty="0">
              <a:latin typeface="Times New Roman"/>
              <a:cs typeface="Times New Roman"/>
            </a:endParaRPr>
          </a:p>
          <a:p>
            <a:pPr marL="273050" marR="5080" algn="just">
              <a:lnSpc>
                <a:spcPct val="100000"/>
              </a:lnSpc>
              <a:spcBef>
                <a:spcPts val="1590"/>
              </a:spcBef>
            </a:pPr>
            <a:r>
              <a:rPr sz="1800" spc="-25" dirty="0">
                <a:latin typeface="Trebuchet MS"/>
                <a:cs typeface="Trebuchet MS"/>
              </a:rPr>
              <a:t>O </a:t>
            </a:r>
            <a:r>
              <a:rPr sz="1800" b="1" spc="-135" dirty="0">
                <a:latin typeface="Trebuchet MS"/>
                <a:cs typeface="Trebuchet MS"/>
              </a:rPr>
              <a:t>carácter </a:t>
            </a:r>
            <a:r>
              <a:rPr sz="1800" b="1" spc="-110" dirty="0">
                <a:latin typeface="Trebuchet MS"/>
                <a:cs typeface="Trebuchet MS"/>
              </a:rPr>
              <a:t>anfotérico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90" dirty="0">
                <a:latin typeface="Trebuchet MS"/>
                <a:cs typeface="Trebuchet MS"/>
              </a:rPr>
              <a:t>significa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95" dirty="0">
                <a:latin typeface="Trebuchet MS"/>
                <a:cs typeface="Trebuchet MS"/>
              </a:rPr>
              <a:t>tem </a:t>
            </a:r>
            <a:r>
              <a:rPr sz="1800" spc="-75" dirty="0">
                <a:latin typeface="Trebuchet MS"/>
                <a:cs typeface="Trebuchet MS"/>
              </a:rPr>
              <a:t>propriedades </a:t>
            </a:r>
            <a:r>
              <a:rPr sz="1800" spc="-80" dirty="0">
                <a:latin typeface="Trebuchet MS"/>
                <a:cs typeface="Trebuchet MS"/>
              </a:rPr>
              <a:t>ácidas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95" dirty="0">
                <a:latin typeface="Trebuchet MS"/>
                <a:cs typeface="Trebuchet MS"/>
              </a:rPr>
              <a:t>básicas.  </a:t>
            </a:r>
            <a:r>
              <a:rPr sz="1800" spc="-55" dirty="0">
                <a:latin typeface="Trebuchet MS"/>
                <a:cs typeface="Trebuchet MS"/>
              </a:rPr>
              <a:t>Dependendo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condições,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doar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protão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formar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OH</a:t>
            </a:r>
            <a:r>
              <a:rPr sz="1800" b="1" spc="-44" baseline="25462" dirty="0">
                <a:latin typeface="Trebuchet MS"/>
                <a:cs typeface="Trebuchet MS"/>
              </a:rPr>
              <a:t>–</a:t>
            </a:r>
            <a:r>
              <a:rPr sz="1800" spc="-30" dirty="0">
                <a:latin typeface="Trebuchet MS"/>
                <a:cs typeface="Trebuchet MS"/>
              </a:rPr>
              <a:t>)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  </a:t>
            </a:r>
            <a:r>
              <a:rPr sz="1800" spc="-55" dirty="0">
                <a:latin typeface="Trebuchet MS"/>
                <a:cs typeface="Trebuchet MS"/>
              </a:rPr>
              <a:t>pode </a:t>
            </a:r>
            <a:r>
              <a:rPr sz="1800" spc="-100" dirty="0">
                <a:latin typeface="Trebuchet MS"/>
                <a:cs typeface="Trebuchet MS"/>
              </a:rPr>
              <a:t>aceitar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0" dirty="0">
                <a:latin typeface="Trebuchet MS"/>
                <a:cs typeface="Trebuchet MS"/>
              </a:rPr>
              <a:t>protão </a:t>
            </a:r>
            <a:r>
              <a:rPr sz="1800" spc="-90" dirty="0">
                <a:latin typeface="Trebuchet MS"/>
                <a:cs typeface="Trebuchet MS"/>
              </a:rPr>
              <a:t>(para </a:t>
            </a:r>
            <a:r>
              <a:rPr sz="1800" spc="-80" dirty="0">
                <a:latin typeface="Trebuchet MS"/>
                <a:cs typeface="Trebuchet MS"/>
              </a:rPr>
              <a:t>formar </a:t>
            </a:r>
            <a:r>
              <a:rPr sz="1800" b="1" spc="-114" dirty="0">
                <a:latin typeface="Trebuchet MS"/>
                <a:cs typeface="Trebuchet MS"/>
              </a:rPr>
              <a:t>H</a:t>
            </a:r>
            <a:r>
              <a:rPr sz="1800" b="1" spc="-172" baseline="-20833" dirty="0">
                <a:latin typeface="Trebuchet MS"/>
                <a:cs typeface="Trebuchet MS"/>
              </a:rPr>
              <a:t>3</a:t>
            </a:r>
            <a:r>
              <a:rPr sz="1800" b="1" spc="-114" dirty="0">
                <a:latin typeface="Trebuchet MS"/>
                <a:cs typeface="Trebuchet MS"/>
              </a:rPr>
              <a:t>O</a:t>
            </a:r>
            <a:r>
              <a:rPr sz="1800" b="1" spc="-172" baseline="25462" dirty="0">
                <a:latin typeface="Trebuchet MS"/>
                <a:cs typeface="Trebuchet MS"/>
              </a:rPr>
              <a:t>+</a:t>
            </a:r>
            <a:r>
              <a:rPr sz="1800" spc="-114" dirty="0">
                <a:latin typeface="Trebuchet MS"/>
                <a:cs typeface="Trebuchet MS"/>
              </a:rPr>
              <a:t>). </a:t>
            </a:r>
            <a:r>
              <a:rPr sz="1800" spc="-40" dirty="0">
                <a:latin typeface="Trebuchet MS"/>
                <a:cs typeface="Trebuchet MS"/>
              </a:rPr>
              <a:t>Quando </a:t>
            </a:r>
            <a:r>
              <a:rPr sz="1800" spc="-75" dirty="0">
                <a:latin typeface="Trebuchet MS"/>
                <a:cs typeface="Trebuchet MS"/>
              </a:rPr>
              <a:t>moléculas de </a:t>
            </a:r>
            <a:r>
              <a:rPr sz="1800" spc="-70" dirty="0">
                <a:latin typeface="Trebuchet MS"/>
                <a:cs typeface="Trebuchet MS"/>
              </a:rPr>
              <a:t>água  </a:t>
            </a:r>
            <a:r>
              <a:rPr sz="1800" spc="-85" dirty="0">
                <a:latin typeface="Trebuchet MS"/>
                <a:cs typeface="Trebuchet MS"/>
              </a:rPr>
              <a:t>reagem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entre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si,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simultaneamente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actuam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base.</a:t>
            </a:r>
            <a:endParaRPr lang="pt-PT" sz="1800" spc="-100" dirty="0">
              <a:latin typeface="Trebuchet MS"/>
              <a:cs typeface="Trebuchet MS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endParaRPr lang="pt-PT" sz="2925" i="1" spc="-7" baseline="2849" dirty="0">
              <a:latin typeface="Times New Roman"/>
              <a:cs typeface="Times New Roman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endParaRPr lang="pt-PT" sz="2925" i="1" spc="-7" baseline="2849" dirty="0">
              <a:latin typeface="Times New Roman"/>
              <a:cs typeface="Times New Roman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endParaRPr lang="pt-PT" sz="2925" i="1" spc="-7" baseline="2849" dirty="0">
              <a:latin typeface="Times New Roman"/>
              <a:cs typeface="Times New Roman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endParaRPr lang="pt-PT" sz="2925" i="1" spc="-7" baseline="2849" dirty="0">
              <a:latin typeface="Times New Roman"/>
              <a:cs typeface="Times New Roman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endParaRPr lang="pt-PT" sz="2925" i="1" spc="-7" baseline="2849" dirty="0">
              <a:latin typeface="Times New Roman"/>
              <a:cs typeface="Times New Roman"/>
            </a:endParaRPr>
          </a:p>
          <a:p>
            <a:pPr marL="1845945" marR="2306320" indent="-198120" algn="just">
              <a:lnSpc>
                <a:spcPct val="26600"/>
              </a:lnSpc>
              <a:tabLst>
                <a:tab pos="2090420" algn="l"/>
                <a:tab pos="2315845" algn="l"/>
                <a:tab pos="2700020" algn="l"/>
                <a:tab pos="2944495" algn="l"/>
                <a:tab pos="3185160" algn="l"/>
                <a:tab pos="3702050" algn="l"/>
              </a:tabLst>
            </a:pPr>
            <a:r>
              <a:rPr lang="pt-PT" sz="2925" i="1" spc="-7" baseline="2849" dirty="0">
                <a:latin typeface="Times New Roman"/>
                <a:cs typeface="Times New Roman"/>
              </a:rPr>
              <a:t>H</a:t>
            </a:r>
            <a:r>
              <a:rPr lang="pt-PT" sz="2925" i="1" spc="390" baseline="2849" dirty="0">
                <a:latin typeface="Times New Roman"/>
                <a:cs typeface="Times New Roman"/>
              </a:rPr>
              <a:t> </a:t>
            </a:r>
            <a:r>
              <a:rPr lang="pt-PT" sz="2925" i="1" spc="-7" baseline="2849" dirty="0">
                <a:latin typeface="Times New Roman"/>
                <a:cs typeface="Times New Roman"/>
              </a:rPr>
              <a:t>O	</a:t>
            </a:r>
            <a:r>
              <a:rPr lang="pt-PT" sz="2925" spc="-7" baseline="2849" dirty="0">
                <a:latin typeface="Symbol"/>
                <a:cs typeface="Symbol"/>
              </a:rPr>
              <a:t></a:t>
            </a:r>
            <a:r>
              <a:rPr lang="pt-PT" sz="2925" spc="-142" baseline="2849" dirty="0">
                <a:latin typeface="Times New Roman"/>
                <a:cs typeface="Times New Roman"/>
              </a:rPr>
              <a:t> </a:t>
            </a:r>
            <a:r>
              <a:rPr lang="pt-PT" sz="2925" i="1" spc="-7" baseline="2849" dirty="0">
                <a:latin typeface="Times New Roman"/>
                <a:cs typeface="Times New Roman"/>
              </a:rPr>
              <a:t>H</a:t>
            </a:r>
            <a:r>
              <a:rPr lang="pt-PT" sz="2925" i="1" spc="397" baseline="2849" dirty="0">
                <a:latin typeface="Times New Roman"/>
                <a:cs typeface="Times New Roman"/>
              </a:rPr>
              <a:t> </a:t>
            </a:r>
            <a:r>
              <a:rPr lang="pt-PT" sz="2925" i="1" spc="-7" baseline="2849" dirty="0">
                <a:latin typeface="Times New Roman"/>
                <a:cs typeface="Times New Roman"/>
              </a:rPr>
              <a:t>O	</a:t>
            </a:r>
            <a:r>
              <a:rPr lang="pt-PT" sz="2925" spc="-15" baseline="2849" dirty="0">
                <a:latin typeface="Symbol"/>
                <a:cs typeface="Symbol"/>
              </a:rPr>
              <a:t></a:t>
            </a:r>
            <a:r>
              <a:rPr lang="pt-PT" sz="2925" spc="-15" baseline="2849" dirty="0">
                <a:latin typeface="Times New Roman"/>
                <a:cs typeface="Times New Roman"/>
              </a:rPr>
              <a:t> </a:t>
            </a:r>
            <a:r>
              <a:rPr lang="pt-PT" sz="2925" i="1" spc="-7" baseline="2849" dirty="0">
                <a:latin typeface="Times New Roman"/>
                <a:cs typeface="Times New Roman"/>
              </a:rPr>
              <a:t>H </a:t>
            </a:r>
            <a:r>
              <a:rPr lang="pt-PT" sz="2925" i="1" spc="112" baseline="2849" dirty="0">
                <a:latin typeface="Times New Roman"/>
                <a:cs typeface="Times New Roman"/>
              </a:rPr>
              <a:t>O</a:t>
            </a:r>
            <a:r>
              <a:rPr lang="pt-PT" sz="1650" spc="112" baseline="47979" dirty="0">
                <a:latin typeface="Symbol"/>
                <a:cs typeface="Symbol"/>
              </a:rPr>
              <a:t></a:t>
            </a:r>
            <a:r>
              <a:rPr lang="pt-PT" sz="1100" spc="75" dirty="0">
                <a:latin typeface="Times New Roman"/>
                <a:cs typeface="Times New Roman"/>
              </a:rPr>
              <a:t>(</a:t>
            </a:r>
            <a:r>
              <a:rPr lang="pt-PT" sz="1100" i="1" spc="75" dirty="0" err="1">
                <a:latin typeface="Times New Roman"/>
                <a:cs typeface="Times New Roman"/>
              </a:rPr>
              <a:t>aq</a:t>
            </a:r>
            <a:r>
              <a:rPr lang="pt-PT" sz="1100" spc="75" dirty="0">
                <a:latin typeface="Times New Roman"/>
                <a:cs typeface="Times New Roman"/>
              </a:rPr>
              <a:t>) </a:t>
            </a:r>
            <a:r>
              <a:rPr lang="pt-PT" sz="2925" spc="-7" baseline="2849" dirty="0">
                <a:latin typeface="Symbol"/>
                <a:cs typeface="Symbol"/>
              </a:rPr>
              <a:t></a:t>
            </a:r>
            <a:r>
              <a:rPr lang="pt-PT" sz="2925" spc="-7" baseline="2849" dirty="0">
                <a:latin typeface="Times New Roman"/>
                <a:cs typeface="Times New Roman"/>
              </a:rPr>
              <a:t> </a:t>
            </a:r>
            <a:r>
              <a:rPr lang="pt-PT" sz="2925" i="1" spc="-7" baseline="2849" dirty="0">
                <a:latin typeface="Times New Roman"/>
                <a:cs typeface="Times New Roman"/>
              </a:rPr>
              <a:t>OH</a:t>
            </a:r>
            <a:r>
              <a:rPr lang="pt-PT" sz="2925" i="1" spc="-412" baseline="2849" dirty="0">
                <a:latin typeface="Times New Roman"/>
                <a:cs typeface="Times New Roman"/>
              </a:rPr>
              <a:t> </a:t>
            </a:r>
            <a:r>
              <a:rPr lang="pt-PT" sz="1650" spc="97" baseline="47979" dirty="0">
                <a:latin typeface="Symbol"/>
                <a:cs typeface="Symbol"/>
              </a:rPr>
              <a:t></a:t>
            </a:r>
            <a:r>
              <a:rPr lang="pt-PT" sz="1100" spc="65" dirty="0">
                <a:latin typeface="Times New Roman"/>
                <a:cs typeface="Times New Roman"/>
              </a:rPr>
              <a:t>(</a:t>
            </a:r>
            <a:r>
              <a:rPr lang="pt-PT" sz="1100" i="1" spc="65" dirty="0" err="1">
                <a:latin typeface="Times New Roman"/>
                <a:cs typeface="Times New Roman"/>
              </a:rPr>
              <a:t>aq</a:t>
            </a:r>
            <a:r>
              <a:rPr lang="pt-PT" sz="1100" spc="65" dirty="0">
                <a:latin typeface="Times New Roman"/>
                <a:cs typeface="Times New Roman"/>
              </a:rPr>
              <a:t>)  </a:t>
            </a:r>
            <a:r>
              <a:rPr lang="pt-PT" sz="1100" spc="15" dirty="0">
                <a:latin typeface="Times New Roman"/>
                <a:cs typeface="Times New Roman"/>
              </a:rPr>
              <a:t>2	</a:t>
            </a:r>
            <a:r>
              <a:rPr lang="pt-PT" sz="1100" spc="30" dirty="0">
                <a:latin typeface="Times New Roman"/>
                <a:cs typeface="Times New Roman"/>
              </a:rPr>
              <a:t>(</a:t>
            </a:r>
            <a:r>
              <a:rPr lang="pt-PT" sz="1100" i="1" spc="30" dirty="0">
                <a:latin typeface="Times New Roman"/>
                <a:cs typeface="Times New Roman"/>
              </a:rPr>
              <a:t>l</a:t>
            </a:r>
            <a:r>
              <a:rPr lang="pt-PT" sz="1100" i="1" spc="-140" dirty="0">
                <a:latin typeface="Times New Roman"/>
                <a:cs typeface="Times New Roman"/>
              </a:rPr>
              <a:t> </a:t>
            </a:r>
            <a:r>
              <a:rPr lang="pt-PT" sz="1100" spc="10" dirty="0">
                <a:latin typeface="Times New Roman"/>
                <a:cs typeface="Times New Roman"/>
              </a:rPr>
              <a:t>)		</a:t>
            </a:r>
            <a:r>
              <a:rPr lang="pt-PT" sz="1100" spc="15" dirty="0">
                <a:latin typeface="Times New Roman"/>
                <a:cs typeface="Times New Roman"/>
              </a:rPr>
              <a:t>2	</a:t>
            </a:r>
            <a:r>
              <a:rPr lang="pt-PT" sz="1100" spc="35" dirty="0">
                <a:latin typeface="Times New Roman"/>
                <a:cs typeface="Times New Roman"/>
              </a:rPr>
              <a:t>(</a:t>
            </a:r>
            <a:r>
              <a:rPr lang="pt-PT" sz="1100" i="1" spc="35" dirty="0">
                <a:latin typeface="Times New Roman"/>
                <a:cs typeface="Times New Roman"/>
              </a:rPr>
              <a:t>l</a:t>
            </a:r>
            <a:r>
              <a:rPr lang="pt-PT" sz="1100" i="1" spc="-150" dirty="0">
                <a:latin typeface="Times New Roman"/>
                <a:cs typeface="Times New Roman"/>
              </a:rPr>
              <a:t> </a:t>
            </a:r>
            <a:r>
              <a:rPr lang="pt-PT" sz="1100" spc="10" dirty="0">
                <a:latin typeface="Times New Roman"/>
                <a:cs typeface="Times New Roman"/>
              </a:rPr>
              <a:t>)		</a:t>
            </a:r>
            <a:r>
              <a:rPr lang="pt-PT" sz="1100" spc="15" dirty="0">
                <a:latin typeface="Times New Roman"/>
                <a:cs typeface="Times New Roman"/>
              </a:rPr>
              <a:t>3</a:t>
            </a:r>
            <a:endParaRPr lang="pt-PT" sz="1200" dirty="0">
              <a:latin typeface="Times New Roman"/>
              <a:cs typeface="Times New Roman"/>
            </a:endParaRPr>
          </a:p>
          <a:p>
            <a:pPr marL="273050" marR="48260" algn="just">
              <a:lnSpc>
                <a:spcPct val="100000"/>
              </a:lnSpc>
            </a:pPr>
            <a:endParaRPr lang="pt-PT" sz="1800" spc="-25" dirty="0">
              <a:latin typeface="Trebuchet MS"/>
              <a:cs typeface="Trebuchet MS"/>
            </a:endParaRPr>
          </a:p>
          <a:p>
            <a:pPr marL="273050" marR="48260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equação </a:t>
            </a:r>
            <a:r>
              <a:rPr sz="1800" spc="-80" dirty="0">
                <a:latin typeface="Trebuchet MS"/>
                <a:cs typeface="Trebuchet MS"/>
              </a:rPr>
              <a:t>anterior </a:t>
            </a:r>
            <a:r>
              <a:rPr sz="1800" spc="-90" dirty="0">
                <a:latin typeface="Trebuchet MS"/>
                <a:cs typeface="Trebuchet MS"/>
              </a:rPr>
              <a:t>traduz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95" dirty="0">
                <a:latin typeface="Trebuchet MS"/>
                <a:cs typeface="Trebuchet MS"/>
              </a:rPr>
              <a:t>reacção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75" dirty="0">
                <a:latin typeface="Trebuchet MS"/>
                <a:cs typeface="Trebuchet MS"/>
              </a:rPr>
              <a:t>ocorre em </a:t>
            </a:r>
            <a:r>
              <a:rPr sz="1800" spc="-65" dirty="0">
                <a:latin typeface="Trebuchet MS"/>
                <a:cs typeface="Trebuchet MS"/>
              </a:rPr>
              <a:t>pequena </a:t>
            </a:r>
            <a:r>
              <a:rPr sz="1800" spc="-85" dirty="0">
                <a:latin typeface="Trebuchet MS"/>
                <a:cs typeface="Trebuchet MS"/>
              </a:rPr>
              <a:t>extensão </a:t>
            </a:r>
            <a:r>
              <a:rPr sz="1800" spc="-70" dirty="0">
                <a:latin typeface="Trebuchet MS"/>
                <a:cs typeface="Trebuchet MS"/>
              </a:rPr>
              <a:t>(o  </a:t>
            </a:r>
            <a:r>
              <a:rPr sz="1800" spc="-75" dirty="0">
                <a:latin typeface="Trebuchet MS"/>
                <a:cs typeface="Trebuchet MS"/>
              </a:rPr>
              <a:t>equilíbrio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está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deslocado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esquerda),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seja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poucas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moléculas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85" dirty="0">
                <a:latin typeface="Trebuchet MS"/>
                <a:cs typeface="Trebuchet MS"/>
              </a:rPr>
              <a:t>reagem para </a:t>
            </a:r>
            <a:r>
              <a:rPr sz="1800" spc="-75" dirty="0">
                <a:latin typeface="Trebuchet MS"/>
                <a:cs typeface="Trebuchet MS"/>
              </a:rPr>
              <a:t>originar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b="1" spc="-90" dirty="0">
                <a:latin typeface="Trebuchet MS"/>
                <a:cs typeface="Trebuchet MS"/>
              </a:rPr>
              <a:t>H</a:t>
            </a:r>
            <a:r>
              <a:rPr sz="1800" b="1" spc="-135" baseline="-20833" dirty="0">
                <a:latin typeface="Trebuchet MS"/>
                <a:cs typeface="Trebuchet MS"/>
              </a:rPr>
              <a:t>3</a:t>
            </a:r>
            <a:r>
              <a:rPr sz="1800" b="1" spc="-90" dirty="0">
                <a:latin typeface="Trebuchet MS"/>
                <a:cs typeface="Trebuchet MS"/>
              </a:rPr>
              <a:t>O</a:t>
            </a:r>
            <a:r>
              <a:rPr sz="1800" b="1" spc="-135" baseline="25462" dirty="0">
                <a:latin typeface="Trebuchet MS"/>
                <a:cs typeface="Trebuchet MS"/>
              </a:rPr>
              <a:t>+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b="1" spc="-50" dirty="0">
                <a:latin typeface="Trebuchet MS"/>
                <a:cs typeface="Trebuchet MS"/>
              </a:rPr>
              <a:t>OH</a:t>
            </a:r>
            <a:r>
              <a:rPr sz="1800" b="1" spc="-75" baseline="25462" dirty="0">
                <a:latin typeface="Trebuchet MS"/>
                <a:cs typeface="Trebuchet MS"/>
              </a:rPr>
              <a:t>–</a:t>
            </a:r>
            <a:r>
              <a:rPr sz="1800" spc="-50" dirty="0">
                <a:latin typeface="Trebuchet MS"/>
                <a:cs typeface="Trebuchet MS"/>
              </a:rPr>
              <a:t>. </a:t>
            </a:r>
            <a:r>
              <a:rPr sz="1800" spc="-65" dirty="0">
                <a:latin typeface="Trebuchet MS"/>
                <a:cs typeface="Trebuchet MS"/>
              </a:rPr>
              <a:t>Nestas </a:t>
            </a:r>
            <a:r>
              <a:rPr sz="1800" spc="-75" dirty="0">
                <a:latin typeface="Trebuchet MS"/>
                <a:cs typeface="Trebuchet MS"/>
              </a:rPr>
              <a:t>condições </a:t>
            </a:r>
            <a:r>
              <a:rPr sz="1800" spc="-85" dirty="0">
                <a:latin typeface="Trebuchet MS"/>
                <a:cs typeface="Trebuchet MS"/>
              </a:rPr>
              <a:t>a constante  </a:t>
            </a:r>
            <a:r>
              <a:rPr sz="1800" spc="-75" dirty="0">
                <a:latin typeface="Trebuchet MS"/>
                <a:cs typeface="Trebuchet MS"/>
              </a:rPr>
              <a:t>de equilíbrio </a:t>
            </a:r>
            <a:r>
              <a:rPr sz="1800" spc="-85" dirty="0">
                <a:latin typeface="Trebuchet MS"/>
                <a:cs typeface="Trebuchet MS"/>
              </a:rPr>
              <a:t>desta </a:t>
            </a:r>
            <a:r>
              <a:rPr sz="1800" spc="-95" dirty="0">
                <a:latin typeface="Trebuchet MS"/>
                <a:cs typeface="Trebuchet MS"/>
              </a:rPr>
              <a:t>reacção</a:t>
            </a:r>
            <a:r>
              <a:rPr sz="1800" spc="-290" dirty="0">
                <a:latin typeface="Trebuchet MS"/>
                <a:cs typeface="Trebuchet MS"/>
              </a:rPr>
              <a:t> </a:t>
            </a:r>
            <a:r>
              <a:rPr sz="1800" spc="-140" dirty="0">
                <a:latin typeface="Trebuchet MS"/>
                <a:cs typeface="Trebuchet MS"/>
              </a:rPr>
              <a:t>é: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86071" y="5279556"/>
            <a:ext cx="85725" cy="4660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850" spc="-484" dirty="0">
                <a:latin typeface="Symbol"/>
                <a:cs typeface="Symbol"/>
              </a:rPr>
              <a:t>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90401" y="5746878"/>
            <a:ext cx="1332230" cy="0"/>
          </a:xfrm>
          <a:custGeom>
            <a:avLst/>
            <a:gdLst/>
            <a:ahLst/>
            <a:cxnLst/>
            <a:rect l="l" t="t" r="r" b="b"/>
            <a:pathLst>
              <a:path w="1332229">
                <a:moveTo>
                  <a:pt x="0" y="0"/>
                </a:moveTo>
                <a:lnTo>
                  <a:pt x="1331976" y="0"/>
                </a:lnTo>
              </a:path>
            </a:pathLst>
          </a:custGeom>
          <a:ln w="9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21531" y="5575409"/>
            <a:ext cx="90170" cy="180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00" spc="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6996" y="5740783"/>
            <a:ext cx="238125" cy="2914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i="1" spc="-10" dirty="0">
                <a:latin typeface="Times New Roman"/>
                <a:cs typeface="Times New Roman"/>
              </a:rPr>
              <a:t>K</a:t>
            </a:r>
            <a:r>
              <a:rPr sz="1500" spc="7" baseline="-25000" dirty="0">
                <a:latin typeface="Times New Roman"/>
                <a:cs typeface="Times New Roman"/>
              </a:rPr>
              <a:t>1</a:t>
            </a:r>
            <a:endParaRPr sz="1500" baseline="-25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9887" y="5281847"/>
            <a:ext cx="556260" cy="4660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70534" algn="l"/>
              </a:tabLst>
            </a:pPr>
            <a:r>
              <a:rPr sz="1750" i="1" spc="-10" dirty="0">
                <a:latin typeface="Times New Roman"/>
                <a:cs typeface="Times New Roman"/>
              </a:rPr>
              <a:t>OH	</a:t>
            </a:r>
            <a:r>
              <a:rPr sz="2850" spc="-380" dirty="0">
                <a:latin typeface="Symbol"/>
                <a:cs typeface="Symbol"/>
              </a:rPr>
              <a:t>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5506" y="5281847"/>
            <a:ext cx="793750" cy="4660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50" i="1" spc="-10" dirty="0">
                <a:latin typeface="Times New Roman"/>
                <a:cs typeface="Times New Roman"/>
              </a:rPr>
              <a:t>H O </a:t>
            </a:r>
            <a:r>
              <a:rPr sz="2850" spc="-380" dirty="0">
                <a:latin typeface="Symbol"/>
                <a:cs typeface="Symbol"/>
              </a:rPr>
              <a:t></a:t>
            </a:r>
            <a:r>
              <a:rPr sz="2850" spc="-355" dirty="0">
                <a:latin typeface="Times New Roman"/>
                <a:cs typeface="Times New Roman"/>
              </a:rPr>
              <a:t> </a:t>
            </a:r>
            <a:r>
              <a:rPr sz="2850" spc="-590" dirty="0">
                <a:latin typeface="Symbol"/>
                <a:cs typeface="Symbol"/>
              </a:rPr>
              <a:t>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8029" y="5420722"/>
            <a:ext cx="96520" cy="180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00" spc="5" dirty="0">
                <a:latin typeface="Symbol"/>
                <a:cs typeface="Symbol"/>
              </a:rPr>
              <a:t>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0805" y="5420722"/>
            <a:ext cx="96520" cy="180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00" spc="5" dirty="0">
                <a:latin typeface="Symbol"/>
                <a:cs typeface="Symbol"/>
              </a:rPr>
              <a:t>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7534" y="5567823"/>
            <a:ext cx="441325" cy="2914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i="1" spc="45" dirty="0">
                <a:latin typeface="Times New Roman"/>
                <a:cs typeface="Times New Roman"/>
              </a:rPr>
              <a:t>K</a:t>
            </a:r>
            <a:r>
              <a:rPr sz="1500" i="1" spc="67" baseline="-25000" dirty="0">
                <a:latin typeface="Times New Roman"/>
                <a:cs typeface="Times New Roman"/>
              </a:rPr>
              <a:t>c</a:t>
            </a:r>
            <a:r>
              <a:rPr sz="1500" i="1" spc="75" baseline="-25000" dirty="0">
                <a:latin typeface="Times New Roman"/>
                <a:cs typeface="Times New Roman"/>
              </a:rPr>
              <a:t> </a:t>
            </a:r>
            <a:r>
              <a:rPr sz="1750" spc="-5" dirty="0">
                <a:latin typeface="Symbol"/>
                <a:cs typeface="Symbol"/>
              </a:rPr>
              <a:t>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4790" y="5857883"/>
            <a:ext cx="201930" cy="480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latin typeface="Symbol"/>
                <a:cs typeface="Symbol"/>
              </a:rPr>
              <a:t></a:t>
            </a:r>
            <a:r>
              <a:rPr sz="1050" spc="-170" dirty="0">
                <a:latin typeface="Times New Roman"/>
                <a:cs typeface="Times New Roman"/>
              </a:rPr>
              <a:t> </a:t>
            </a:r>
            <a:r>
              <a:rPr sz="4425" spc="-607" baseline="-15065" dirty="0">
                <a:latin typeface="Symbol"/>
                <a:cs typeface="Symbol"/>
              </a:rPr>
              <a:t></a:t>
            </a:r>
            <a:endParaRPr sz="4425" baseline="-15065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2260" y="5957705"/>
            <a:ext cx="868680" cy="480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95934" algn="l"/>
              </a:tabLst>
            </a:pPr>
            <a:r>
              <a:rPr sz="2950" spc="-405" dirty="0">
                <a:latin typeface="Symbol"/>
                <a:cs typeface="Symbol"/>
              </a:rPr>
              <a:t></a:t>
            </a:r>
            <a:r>
              <a:rPr sz="2950" spc="-405" dirty="0">
                <a:latin typeface="Times New Roman"/>
                <a:cs typeface="Times New Roman"/>
              </a:rPr>
              <a:t>	</a:t>
            </a:r>
            <a:r>
              <a:rPr sz="1575" baseline="42328" dirty="0">
                <a:latin typeface="Symbol"/>
                <a:cs typeface="Symbol"/>
              </a:rPr>
              <a:t></a:t>
            </a:r>
            <a:r>
              <a:rPr sz="1575" baseline="42328" dirty="0">
                <a:latin typeface="Times New Roman"/>
                <a:cs typeface="Times New Roman"/>
              </a:rPr>
              <a:t> </a:t>
            </a:r>
            <a:r>
              <a:rPr sz="2950" spc="-405" dirty="0">
                <a:latin typeface="Symbol"/>
                <a:cs typeface="Symbol"/>
              </a:rPr>
              <a:t></a:t>
            </a:r>
            <a:r>
              <a:rPr sz="2950" spc="-320" dirty="0">
                <a:latin typeface="Times New Roman"/>
                <a:cs typeface="Times New Roman"/>
              </a:rPr>
              <a:t> </a:t>
            </a:r>
            <a:r>
              <a:rPr sz="2950" spc="-625" dirty="0">
                <a:latin typeface="Symbol"/>
                <a:cs typeface="Symbol"/>
              </a:rPr>
              <a:t>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43213" y="6110605"/>
            <a:ext cx="1123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9780" algn="l"/>
              </a:tabLst>
            </a:pPr>
            <a:r>
              <a:rPr sz="1800" i="1" spc="-5" dirty="0">
                <a:latin typeface="Times New Roman"/>
                <a:cs typeface="Times New Roman"/>
              </a:rPr>
              <a:t>H</a:t>
            </a:r>
            <a:r>
              <a:rPr sz="1800" i="1" spc="17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O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5" dirty="0">
                <a:latin typeface="Times New Roman"/>
                <a:cs typeface="Times New Roman"/>
              </a:rPr>
              <a:t>OH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9872" y="6110605"/>
            <a:ext cx="8648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6440" algn="l"/>
              </a:tabLst>
            </a:pPr>
            <a:r>
              <a:rPr sz="1800" i="1" dirty="0">
                <a:latin typeface="Times New Roman"/>
                <a:cs typeface="Times New Roman"/>
              </a:rPr>
              <a:t>K </a:t>
            </a:r>
            <a:r>
              <a:rPr sz="1800" i="1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spc="-17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K	</a:t>
            </a:r>
            <a:r>
              <a:rPr sz="1800" dirty="0"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22292" y="6263005"/>
            <a:ext cx="920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62933" y="6263005"/>
            <a:ext cx="5130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3070" algn="l"/>
              </a:tabLst>
            </a:pPr>
            <a:r>
              <a:rPr sz="1050" i="1" dirty="0">
                <a:latin typeface="Times New Roman"/>
                <a:cs typeface="Times New Roman"/>
              </a:rPr>
              <a:t>c	</a:t>
            </a:r>
            <a:r>
              <a:rPr sz="105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17463" y="6602207"/>
            <a:ext cx="10096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15" dirty="0">
                <a:latin typeface="Symbol"/>
                <a:cs typeface="Symbol"/>
              </a:rPr>
              <a:t>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89745" y="6602207"/>
            <a:ext cx="10096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15" dirty="0">
                <a:latin typeface="Symbol"/>
                <a:cs typeface="Symbol"/>
              </a:rPr>
              <a:t>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3326" y="6455017"/>
            <a:ext cx="580390" cy="494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90855" algn="l"/>
              </a:tabLst>
            </a:pPr>
            <a:r>
              <a:rPr sz="1850" i="1" dirty="0">
                <a:latin typeface="Times New Roman"/>
                <a:cs typeface="Times New Roman"/>
              </a:rPr>
              <a:t>OH	</a:t>
            </a:r>
            <a:r>
              <a:rPr sz="3050" spc="-420" dirty="0">
                <a:latin typeface="Symbol"/>
                <a:cs typeface="Symbol"/>
              </a:rPr>
              <a:t></a:t>
            </a:r>
            <a:endParaRPr sz="3050" dirty="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83154" y="6455017"/>
            <a:ext cx="1400810" cy="494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9250" algn="l"/>
              </a:tabLst>
            </a:pPr>
            <a:r>
              <a:rPr sz="1850" i="1" dirty="0">
                <a:latin typeface="Times New Roman"/>
                <a:cs typeface="Times New Roman"/>
              </a:rPr>
              <a:t>K	</a:t>
            </a:r>
            <a:r>
              <a:rPr sz="1850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 </a:t>
            </a:r>
            <a:r>
              <a:rPr sz="3050" spc="-265" dirty="0">
                <a:latin typeface="Symbol"/>
                <a:cs typeface="Symbol"/>
              </a:rPr>
              <a:t></a:t>
            </a:r>
            <a:r>
              <a:rPr sz="1850" i="1" spc="-265" dirty="0">
                <a:latin typeface="Times New Roman"/>
                <a:cs typeface="Times New Roman"/>
              </a:rPr>
              <a:t>H </a:t>
            </a:r>
            <a:r>
              <a:rPr sz="1850" i="1" dirty="0">
                <a:latin typeface="Times New Roman"/>
                <a:cs typeface="Times New Roman"/>
              </a:rPr>
              <a:t>O </a:t>
            </a:r>
            <a:r>
              <a:rPr sz="3050" spc="-420" dirty="0">
                <a:latin typeface="Symbol"/>
                <a:cs typeface="Symbol"/>
              </a:rPr>
              <a:t></a:t>
            </a:r>
            <a:r>
              <a:rPr sz="3050" spc="-285" dirty="0">
                <a:latin typeface="Times New Roman"/>
                <a:cs typeface="Times New Roman"/>
              </a:rPr>
              <a:t> </a:t>
            </a:r>
            <a:r>
              <a:rPr sz="3050" spc="-640" dirty="0">
                <a:latin typeface="Symbol"/>
                <a:cs typeface="Symbol"/>
              </a:rPr>
              <a:t></a:t>
            </a:r>
            <a:endParaRPr sz="3050" dirty="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55363" y="6766799"/>
            <a:ext cx="11747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i="1" spc="2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39816" y="6766799"/>
            <a:ext cx="9461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15" dirty="0">
                <a:latin typeface="Times New Roman"/>
                <a:cs typeface="Times New Roman"/>
              </a:rPr>
              <a:t>3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89639" y="5005452"/>
            <a:ext cx="1332230" cy="0"/>
          </a:xfrm>
          <a:custGeom>
            <a:avLst/>
            <a:gdLst/>
            <a:ahLst/>
            <a:cxnLst/>
            <a:rect l="l" t="t" r="r" b="b"/>
            <a:pathLst>
              <a:path w="1332229">
                <a:moveTo>
                  <a:pt x="0" y="0"/>
                </a:moveTo>
                <a:lnTo>
                  <a:pt x="1331976" y="0"/>
                </a:lnTo>
              </a:path>
            </a:pathLst>
          </a:custGeom>
          <a:ln w="9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84546" y="4540421"/>
            <a:ext cx="1370965" cy="4660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1284605" algn="l"/>
              </a:tabLst>
            </a:pPr>
            <a:r>
              <a:rPr sz="2850" spc="-480" dirty="0">
                <a:latin typeface="Symbol"/>
                <a:cs typeface="Symbol"/>
              </a:rPr>
              <a:t></a:t>
            </a:r>
            <a:r>
              <a:rPr sz="1750" i="1" spc="-10" dirty="0">
                <a:latin typeface="Times New Roman"/>
                <a:cs typeface="Times New Roman"/>
              </a:rPr>
              <a:t>H</a:t>
            </a:r>
            <a:r>
              <a:rPr sz="1750" i="1" spc="190" dirty="0">
                <a:latin typeface="Times New Roman"/>
                <a:cs typeface="Times New Roman"/>
              </a:rPr>
              <a:t> </a:t>
            </a:r>
            <a:r>
              <a:rPr sz="1750" i="1" spc="-10" dirty="0">
                <a:latin typeface="Times New Roman"/>
                <a:cs typeface="Times New Roman"/>
              </a:rPr>
              <a:t>O</a:t>
            </a:r>
            <a:r>
              <a:rPr sz="1750" i="1" dirty="0">
                <a:latin typeface="Times New Roman"/>
                <a:cs typeface="Times New Roman"/>
              </a:rPr>
              <a:t> </a:t>
            </a:r>
            <a:r>
              <a:rPr sz="1750" i="1" spc="50" dirty="0">
                <a:latin typeface="Times New Roman"/>
                <a:cs typeface="Times New Roman"/>
              </a:rPr>
              <a:t> </a:t>
            </a:r>
            <a:r>
              <a:rPr sz="2850" spc="-380" dirty="0">
                <a:latin typeface="Symbol"/>
                <a:cs typeface="Symbol"/>
              </a:rPr>
              <a:t></a:t>
            </a:r>
            <a:r>
              <a:rPr sz="2850" spc="215" dirty="0">
                <a:latin typeface="Times New Roman"/>
                <a:cs typeface="Times New Roman"/>
              </a:rPr>
              <a:t> </a:t>
            </a:r>
            <a:r>
              <a:rPr sz="2850" spc="-590" dirty="0">
                <a:latin typeface="Symbol"/>
                <a:cs typeface="Symbol"/>
              </a:rPr>
              <a:t></a:t>
            </a:r>
            <a:r>
              <a:rPr sz="1750" i="1" spc="-10" dirty="0">
                <a:latin typeface="Times New Roman"/>
                <a:cs typeface="Times New Roman"/>
              </a:rPr>
              <a:t>OH</a:t>
            </a:r>
            <a:r>
              <a:rPr sz="1750" i="1" dirty="0">
                <a:latin typeface="Times New Roman"/>
                <a:cs typeface="Times New Roman"/>
              </a:rPr>
              <a:t>	</a:t>
            </a:r>
            <a:r>
              <a:rPr sz="2850" spc="-380" dirty="0">
                <a:latin typeface="Symbol"/>
                <a:cs typeface="Symbol"/>
              </a:rPr>
              <a:t>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82360" y="4918122"/>
            <a:ext cx="515620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i="1" spc="-10" dirty="0">
                <a:latin typeface="Times New Roman"/>
                <a:cs typeface="Times New Roman"/>
              </a:rPr>
              <a:t>H</a:t>
            </a:r>
            <a:r>
              <a:rPr sz="1750" i="1" spc="-275" dirty="0">
                <a:latin typeface="Times New Roman"/>
                <a:cs typeface="Times New Roman"/>
              </a:rPr>
              <a:t> </a:t>
            </a:r>
            <a:r>
              <a:rPr sz="1500" spc="30" baseline="-25000" dirty="0">
                <a:latin typeface="Times New Roman"/>
                <a:cs typeface="Times New Roman"/>
              </a:rPr>
              <a:t>2</a:t>
            </a:r>
            <a:r>
              <a:rPr sz="1750" i="1" spc="55" dirty="0">
                <a:latin typeface="Times New Roman"/>
                <a:cs typeface="Times New Roman"/>
              </a:rPr>
              <a:t>O</a:t>
            </a:r>
            <a:r>
              <a:rPr sz="2350" spc="-215" dirty="0">
                <a:latin typeface="Symbol"/>
                <a:cs typeface="Symbol"/>
              </a:rPr>
              <a:t>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01892" y="4918122"/>
            <a:ext cx="710565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i="1" spc="-10" dirty="0">
                <a:latin typeface="Times New Roman"/>
                <a:cs typeface="Times New Roman"/>
              </a:rPr>
              <a:t>H</a:t>
            </a:r>
            <a:r>
              <a:rPr sz="1750" i="1" spc="-280" dirty="0">
                <a:latin typeface="Times New Roman"/>
                <a:cs typeface="Times New Roman"/>
              </a:rPr>
              <a:t> </a:t>
            </a:r>
            <a:r>
              <a:rPr sz="1500" spc="30" baseline="-25000" dirty="0">
                <a:latin typeface="Times New Roman"/>
                <a:cs typeface="Times New Roman"/>
              </a:rPr>
              <a:t>2</a:t>
            </a:r>
            <a:r>
              <a:rPr sz="1750" i="1" spc="60" dirty="0">
                <a:latin typeface="Times New Roman"/>
                <a:cs typeface="Times New Roman"/>
              </a:rPr>
              <a:t>O</a:t>
            </a:r>
            <a:r>
              <a:rPr sz="2350" spc="-215" dirty="0">
                <a:latin typeface="Symbol"/>
                <a:cs typeface="Symbol"/>
              </a:rPr>
              <a:t></a:t>
            </a:r>
            <a:r>
              <a:rPr sz="2350" dirty="0">
                <a:latin typeface="Times New Roman"/>
                <a:cs typeface="Times New Roman"/>
              </a:rPr>
              <a:t> </a:t>
            </a:r>
            <a:r>
              <a:rPr sz="2350" spc="-215" dirty="0">
                <a:latin typeface="Times New Roman"/>
                <a:cs typeface="Times New Roman"/>
              </a:rPr>
              <a:t> </a:t>
            </a:r>
            <a:r>
              <a:rPr sz="2350" spc="-215" dirty="0">
                <a:latin typeface="Symbol"/>
                <a:cs typeface="Symbol"/>
              </a:rPr>
              <a:t></a:t>
            </a:r>
            <a:endParaRPr sz="2350" dirty="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20769" y="4833976"/>
            <a:ext cx="90170" cy="180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00" spc="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60043" y="4679296"/>
            <a:ext cx="793750" cy="1803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09295" algn="l"/>
              </a:tabLst>
            </a:pPr>
            <a:r>
              <a:rPr sz="1000" spc="5" dirty="0">
                <a:latin typeface="Symbol"/>
                <a:cs typeface="Symbol"/>
              </a:rPr>
              <a:t></a:t>
            </a:r>
            <a:r>
              <a:rPr sz="1000" spc="5" dirty="0">
                <a:latin typeface="Times New Roman"/>
                <a:cs typeface="Times New Roman"/>
              </a:rPr>
              <a:t>	</a:t>
            </a:r>
            <a:r>
              <a:rPr sz="1000" spc="5" dirty="0">
                <a:latin typeface="Symbol"/>
                <a:cs typeface="Symbol"/>
              </a:rPr>
              <a:t>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06024" y="4745163"/>
            <a:ext cx="625475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i="1" spc="45" dirty="0">
                <a:latin typeface="Times New Roman"/>
                <a:cs typeface="Times New Roman"/>
              </a:rPr>
              <a:t>K</a:t>
            </a:r>
            <a:r>
              <a:rPr sz="1500" i="1" spc="67" baseline="-25000" dirty="0">
                <a:latin typeface="Times New Roman"/>
                <a:cs typeface="Times New Roman"/>
              </a:rPr>
              <a:t>c </a:t>
            </a:r>
            <a:r>
              <a:rPr sz="1750" spc="-5" dirty="0">
                <a:latin typeface="Symbol"/>
                <a:cs typeface="Symbol"/>
              </a:rPr>
              <a:t></a:t>
            </a:r>
            <a:r>
              <a:rPr sz="1750" spc="420" dirty="0">
                <a:latin typeface="Times New Roman"/>
                <a:cs typeface="Times New Roman"/>
              </a:rPr>
              <a:t> </a:t>
            </a:r>
            <a:r>
              <a:rPr sz="3525" spc="-322" baseline="-31914" dirty="0">
                <a:latin typeface="Symbol"/>
                <a:cs typeface="Symbol"/>
              </a:rPr>
              <a:t></a:t>
            </a:r>
            <a:endParaRPr sz="3525" baseline="-31914">
              <a:latin typeface="Symbol"/>
              <a:cs typeface="Symbol"/>
            </a:endParaRPr>
          </a:p>
        </p:txBody>
      </p:sp>
      <p:sp>
        <p:nvSpPr>
          <p:cNvPr id="31" name="Marcador de Posição do Número do Diapositivo 30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</p:spPr>
        <p:txBody>
          <a:bodyPr/>
          <a:lstStyle/>
          <a:p>
            <a:fld id="{B6F15528-21DE-4FAA-801E-634DDDAF4B2B}" type="slidenum">
              <a:rPr lang="pt-PT" smtClean="0"/>
              <a:pPr/>
              <a:t>5</a:t>
            </a:fld>
            <a:endParaRPr lang="pt-PT" dirty="0"/>
          </a:p>
        </p:txBody>
      </p:sp>
      <p:sp>
        <p:nvSpPr>
          <p:cNvPr id="33" name="Marcador de Posição do Rodapé 32">
            <a:extLst>
              <a:ext uri="{FF2B5EF4-FFF2-40B4-BE49-F238E27FC236}">
                <a16:creationId xmlns:a16="http://schemas.microsoft.com/office/drawing/2014/main" id="{F53FC163-18B6-4B49-BDF3-8A7FC334991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6798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10380" y="1552648"/>
            <a:ext cx="3598245" cy="3039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959" y="3249375"/>
            <a:ext cx="2489200" cy="279400"/>
          </a:xfrm>
          <a:custGeom>
            <a:avLst/>
            <a:gdLst/>
            <a:ahLst/>
            <a:cxnLst/>
            <a:rect l="l" t="t" r="r" b="b"/>
            <a:pathLst>
              <a:path w="2489200" h="279400">
                <a:moveTo>
                  <a:pt x="2488692" y="278891"/>
                </a:moveTo>
                <a:lnTo>
                  <a:pt x="2488692" y="0"/>
                </a:lnTo>
                <a:lnTo>
                  <a:pt x="0" y="0"/>
                </a:lnTo>
                <a:lnTo>
                  <a:pt x="0" y="278892"/>
                </a:lnTo>
                <a:lnTo>
                  <a:pt x="14477" y="278892"/>
                </a:lnTo>
                <a:lnTo>
                  <a:pt x="14477" y="28956"/>
                </a:lnTo>
                <a:lnTo>
                  <a:pt x="28956" y="14478"/>
                </a:lnTo>
                <a:lnTo>
                  <a:pt x="28956" y="28956"/>
                </a:lnTo>
                <a:lnTo>
                  <a:pt x="2459736" y="28955"/>
                </a:lnTo>
                <a:lnTo>
                  <a:pt x="2459736" y="14477"/>
                </a:lnTo>
                <a:lnTo>
                  <a:pt x="2474201" y="28955"/>
                </a:lnTo>
                <a:lnTo>
                  <a:pt x="2474201" y="278891"/>
                </a:lnTo>
                <a:lnTo>
                  <a:pt x="2488692" y="278891"/>
                </a:lnTo>
                <a:close/>
              </a:path>
              <a:path w="2489200" h="279400">
                <a:moveTo>
                  <a:pt x="28956" y="28956"/>
                </a:moveTo>
                <a:lnTo>
                  <a:pt x="28956" y="14478"/>
                </a:lnTo>
                <a:lnTo>
                  <a:pt x="14477" y="28956"/>
                </a:lnTo>
                <a:lnTo>
                  <a:pt x="28956" y="28956"/>
                </a:lnTo>
                <a:close/>
              </a:path>
              <a:path w="2489200" h="279400">
                <a:moveTo>
                  <a:pt x="28956" y="249936"/>
                </a:moveTo>
                <a:lnTo>
                  <a:pt x="28956" y="28956"/>
                </a:lnTo>
                <a:lnTo>
                  <a:pt x="14477" y="28956"/>
                </a:lnTo>
                <a:lnTo>
                  <a:pt x="14477" y="249936"/>
                </a:lnTo>
                <a:lnTo>
                  <a:pt x="28956" y="249936"/>
                </a:lnTo>
                <a:close/>
              </a:path>
              <a:path w="2489200" h="279400">
                <a:moveTo>
                  <a:pt x="2474201" y="249936"/>
                </a:moveTo>
                <a:lnTo>
                  <a:pt x="14477" y="249936"/>
                </a:lnTo>
                <a:lnTo>
                  <a:pt x="28956" y="264414"/>
                </a:lnTo>
                <a:lnTo>
                  <a:pt x="28955" y="278892"/>
                </a:lnTo>
                <a:lnTo>
                  <a:pt x="2459736" y="278891"/>
                </a:lnTo>
                <a:lnTo>
                  <a:pt x="2459736" y="264413"/>
                </a:lnTo>
                <a:lnTo>
                  <a:pt x="2474201" y="249936"/>
                </a:lnTo>
                <a:close/>
              </a:path>
              <a:path w="2489200" h="279400">
                <a:moveTo>
                  <a:pt x="28955" y="278892"/>
                </a:moveTo>
                <a:lnTo>
                  <a:pt x="28956" y="264414"/>
                </a:lnTo>
                <a:lnTo>
                  <a:pt x="14477" y="249936"/>
                </a:lnTo>
                <a:lnTo>
                  <a:pt x="14477" y="278892"/>
                </a:lnTo>
                <a:lnTo>
                  <a:pt x="28955" y="278892"/>
                </a:lnTo>
                <a:close/>
              </a:path>
              <a:path w="2489200" h="279400">
                <a:moveTo>
                  <a:pt x="2474201" y="28955"/>
                </a:moveTo>
                <a:lnTo>
                  <a:pt x="2459736" y="14477"/>
                </a:lnTo>
                <a:lnTo>
                  <a:pt x="2459736" y="28955"/>
                </a:lnTo>
                <a:lnTo>
                  <a:pt x="2474201" y="28955"/>
                </a:lnTo>
                <a:close/>
              </a:path>
              <a:path w="2489200" h="279400">
                <a:moveTo>
                  <a:pt x="2474201" y="249936"/>
                </a:moveTo>
                <a:lnTo>
                  <a:pt x="2474201" y="28955"/>
                </a:lnTo>
                <a:lnTo>
                  <a:pt x="2459736" y="28955"/>
                </a:lnTo>
                <a:lnTo>
                  <a:pt x="2459736" y="249936"/>
                </a:lnTo>
                <a:lnTo>
                  <a:pt x="2474201" y="249936"/>
                </a:lnTo>
                <a:close/>
              </a:path>
              <a:path w="2489200" h="279400">
                <a:moveTo>
                  <a:pt x="2474201" y="278891"/>
                </a:moveTo>
                <a:lnTo>
                  <a:pt x="2474201" y="249936"/>
                </a:lnTo>
                <a:lnTo>
                  <a:pt x="2459736" y="264413"/>
                </a:lnTo>
                <a:lnTo>
                  <a:pt x="2459736" y="278891"/>
                </a:lnTo>
                <a:lnTo>
                  <a:pt x="2474201" y="2788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4645" y="809625"/>
            <a:ext cx="748410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5080" algn="just">
              <a:lnSpc>
                <a:spcPct val="100000"/>
              </a:lnSpc>
              <a:spcBef>
                <a:spcPts val="35"/>
              </a:spcBef>
            </a:pPr>
            <a:r>
              <a:rPr sz="1800" spc="-90" dirty="0" err="1">
                <a:latin typeface="Trebuchet MS"/>
                <a:cs typeface="Trebuchet MS"/>
              </a:rPr>
              <a:t>Esta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constante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equilíbrio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ionização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importante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que 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5" dirty="0">
                <a:latin typeface="Trebuchet MS"/>
                <a:cs typeface="Trebuchet MS"/>
              </a:rPr>
              <a:t>lhe atribui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60" dirty="0">
                <a:latin typeface="Trebuchet MS"/>
                <a:cs typeface="Trebuchet MS"/>
              </a:rPr>
              <a:t>símbolo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especial </a:t>
            </a:r>
            <a:r>
              <a:rPr sz="1800" spc="-145" dirty="0">
                <a:latin typeface="Trebuchet MS"/>
                <a:cs typeface="Trebuchet MS"/>
              </a:rPr>
              <a:t>(</a:t>
            </a:r>
            <a:r>
              <a:rPr sz="1800" b="1" spc="-145" dirty="0">
                <a:latin typeface="Trebuchet MS"/>
                <a:cs typeface="Trebuchet MS"/>
              </a:rPr>
              <a:t>Kw</a:t>
            </a:r>
            <a:r>
              <a:rPr sz="1800" spc="-145" dirty="0">
                <a:latin typeface="Trebuchet MS"/>
                <a:cs typeface="Trebuchet MS"/>
              </a:rPr>
              <a:t>).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8182" y="4695825"/>
            <a:ext cx="7417118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7665" algn="just">
              <a:lnSpc>
                <a:spcPct val="100000"/>
              </a:lnSpc>
              <a:spcBef>
                <a:spcPts val="100"/>
              </a:spcBef>
            </a:pPr>
            <a:r>
              <a:rPr spc="-40" dirty="0">
                <a:latin typeface="Trebuchet MS"/>
                <a:cs typeface="Trebuchet MS"/>
              </a:rPr>
              <a:t>Da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análise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da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tabela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anterior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respeitante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à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reacção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autoionização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da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água,  </a:t>
            </a:r>
            <a:r>
              <a:rPr spc="-45" dirty="0">
                <a:latin typeface="Trebuchet MS"/>
                <a:cs typeface="Trebuchet MS"/>
              </a:rPr>
              <a:t>podemos </a:t>
            </a:r>
            <a:r>
              <a:rPr spc="-85" dirty="0">
                <a:latin typeface="Trebuchet MS"/>
                <a:cs typeface="Trebuchet MS"/>
              </a:rPr>
              <a:t>destacar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25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seguinte:</a:t>
            </a:r>
            <a:endParaRPr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tabLst>
                <a:tab pos="160655" algn="l"/>
              </a:tabLst>
            </a:pPr>
            <a:r>
              <a:rPr spc="-80" dirty="0">
                <a:latin typeface="Trebuchet MS"/>
                <a:cs typeface="Trebuchet MS"/>
              </a:rPr>
              <a:t>Esta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reacção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dá‐se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em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pouca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extensão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porque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valor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Kw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é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muito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pequeno;</a:t>
            </a:r>
            <a:endParaRPr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tabLst>
                <a:tab pos="160020" algn="l"/>
              </a:tabLst>
            </a:pPr>
            <a:r>
              <a:rPr spc="-20" dirty="0">
                <a:latin typeface="Trebuchet MS"/>
                <a:cs typeface="Trebuchet MS"/>
              </a:rPr>
              <a:t>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valor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Kw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varia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pouco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com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temperatura;</a:t>
            </a:r>
            <a:endParaRPr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tabLst>
                <a:tab pos="160655" algn="l"/>
              </a:tabLst>
            </a:pPr>
            <a:r>
              <a:rPr spc="-20" dirty="0">
                <a:latin typeface="Trebuchet MS"/>
                <a:cs typeface="Trebuchet MS"/>
              </a:rPr>
              <a:t>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aumento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da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temperatura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favorece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autoionização,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ou</a:t>
            </a:r>
            <a:r>
              <a:rPr spc="-120" dirty="0">
                <a:latin typeface="Trebuchet MS"/>
                <a:cs typeface="Trebuchet MS"/>
              </a:rPr>
              <a:t> seja, </a:t>
            </a:r>
            <a:r>
              <a:rPr spc="-75" dirty="0">
                <a:latin typeface="Trebuchet MS"/>
                <a:cs typeface="Trebuchet MS"/>
              </a:rPr>
              <a:t>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reacção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directa;</a:t>
            </a:r>
            <a:endParaRPr dirty="0">
              <a:latin typeface="Trebuchet MS"/>
              <a:cs typeface="Trebuchet MS"/>
            </a:endParaRPr>
          </a:p>
          <a:p>
            <a:pPr marL="12700" marR="446405" algn="just">
              <a:lnSpc>
                <a:spcPct val="100000"/>
              </a:lnSpc>
              <a:tabLst>
                <a:tab pos="160020" algn="l"/>
              </a:tabLst>
            </a:pPr>
            <a:r>
              <a:rPr spc="-40" dirty="0">
                <a:latin typeface="Trebuchet MS"/>
                <a:cs typeface="Trebuchet MS"/>
              </a:rPr>
              <a:t>Quando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temperatura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não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é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referida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considera‐se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valor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da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constante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  equilíbrio </a:t>
            </a:r>
            <a:r>
              <a:rPr spc="-80" dirty="0">
                <a:latin typeface="Trebuchet MS"/>
                <a:cs typeface="Trebuchet MS"/>
              </a:rPr>
              <a:t>para </a:t>
            </a:r>
            <a:r>
              <a:rPr spc="5" dirty="0">
                <a:latin typeface="Trebuchet MS"/>
                <a:cs typeface="Trebuchet MS"/>
              </a:rPr>
              <a:t>25º </a:t>
            </a:r>
            <a:r>
              <a:rPr spc="-150" dirty="0">
                <a:latin typeface="Trebuchet MS"/>
                <a:cs typeface="Trebuchet MS"/>
              </a:rPr>
              <a:t>C, </a:t>
            </a:r>
            <a:r>
              <a:rPr spc="-30" dirty="0">
                <a:latin typeface="Trebuchet MS"/>
                <a:cs typeface="Trebuchet MS"/>
              </a:rPr>
              <a:t>ou</a:t>
            </a:r>
            <a:r>
              <a:rPr spc="-330" dirty="0">
                <a:latin typeface="Trebuchet MS"/>
                <a:cs typeface="Trebuchet MS"/>
              </a:rPr>
              <a:t> </a:t>
            </a:r>
            <a:r>
              <a:rPr spc="-120" dirty="0">
                <a:latin typeface="Trebuchet MS"/>
                <a:cs typeface="Trebuchet MS"/>
              </a:rPr>
              <a:t>seja, </a:t>
            </a:r>
            <a:r>
              <a:rPr spc="-85" dirty="0">
                <a:latin typeface="Trebuchet MS"/>
                <a:cs typeface="Trebuchet MS"/>
              </a:rPr>
              <a:t>aproximadamente.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12" name="Marcador de Posição do Rodapé 11">
            <a:extLst>
              <a:ext uri="{FF2B5EF4-FFF2-40B4-BE49-F238E27FC236}">
                <a16:creationId xmlns:a16="http://schemas.microsoft.com/office/drawing/2014/main" id="{0DD61229-8940-4981-B3D2-C2B35DD0F5E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210425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983" y="1019448"/>
            <a:ext cx="745958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735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.2.1</a:t>
            </a:r>
            <a:r>
              <a:rPr sz="2000" b="1" spc="-130" dirty="0">
                <a:latin typeface="Trebuchet MS"/>
                <a:cs typeface="Trebuchet MS"/>
              </a:rPr>
              <a:t>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20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Cálculo</a:t>
            </a:r>
            <a:r>
              <a:rPr sz="2000" b="1" spc="-13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das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-85" dirty="0">
                <a:latin typeface="Trebuchet MS"/>
                <a:cs typeface="Trebuchet MS"/>
              </a:rPr>
              <a:t>concentrações</a:t>
            </a:r>
            <a:r>
              <a:rPr sz="2000" b="1" spc="-105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do</a:t>
            </a:r>
            <a:r>
              <a:rPr sz="2000" b="1" spc="-114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ião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hidrogénio</a:t>
            </a:r>
            <a:r>
              <a:rPr sz="2000" b="1" spc="-105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e</a:t>
            </a:r>
            <a:r>
              <a:rPr sz="2000" b="1" spc="-120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do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ião</a:t>
            </a:r>
            <a:r>
              <a:rPr sz="2000" b="1" spc="-13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hidróxido</a:t>
            </a:r>
            <a:endParaRPr sz="2000" b="1" dirty="0">
              <a:latin typeface="Trebuchet MS"/>
              <a:cs typeface="Trebuchet MS"/>
            </a:endParaRPr>
          </a:p>
        </p:txBody>
      </p:sp>
      <p:sp>
        <p:nvSpPr>
          <p:cNvPr id="14" name="Marcador de Posição do Número do Diapositivo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16" name="Marcador de Posição do Rodapé 15">
            <a:extLst>
              <a:ext uri="{FF2B5EF4-FFF2-40B4-BE49-F238E27FC236}">
                <a16:creationId xmlns:a16="http://schemas.microsoft.com/office/drawing/2014/main" id="{32D357EC-576B-4202-92E4-ACEC048CEBA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ED486A5-3BF4-4597-95B8-66DA416779A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2900" y="1952625"/>
            <a:ext cx="713371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083" y="1384331"/>
            <a:ext cx="7595234" cy="413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855" marR="193040" algn="just">
              <a:lnSpc>
                <a:spcPct val="100000"/>
              </a:lnSpc>
              <a:spcBef>
                <a:spcPts val="5"/>
              </a:spcBef>
            </a:pPr>
            <a:r>
              <a:rPr sz="1800" spc="-95" dirty="0">
                <a:latin typeface="Trebuchet MS"/>
                <a:cs typeface="Trebuchet MS"/>
              </a:rPr>
              <a:t>Este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só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possível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condições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especiais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ausência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gases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elevado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grau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pureza.</a:t>
            </a:r>
            <a:endParaRPr sz="1800" dirty="0">
              <a:latin typeface="Trebuchet MS"/>
              <a:cs typeface="Trebuchet MS"/>
            </a:endParaRPr>
          </a:p>
          <a:p>
            <a:pPr marL="363855" marR="5080" algn="just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Na </a:t>
            </a:r>
            <a:r>
              <a:rPr sz="1800" spc="-100" dirty="0">
                <a:latin typeface="Trebuchet MS"/>
                <a:cs typeface="Trebuchet MS"/>
              </a:rPr>
              <a:t>realidade, </a:t>
            </a:r>
            <a:r>
              <a:rPr sz="1800" spc="-75" dirty="0">
                <a:latin typeface="Trebuchet MS"/>
                <a:cs typeface="Trebuchet MS"/>
              </a:rPr>
              <a:t>em condições </a:t>
            </a:r>
            <a:r>
              <a:rPr sz="1800" spc="-60" dirty="0">
                <a:latin typeface="Trebuchet MS"/>
                <a:cs typeface="Trebuchet MS"/>
              </a:rPr>
              <a:t>normais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5" dirty="0">
                <a:latin typeface="Trebuchet MS"/>
                <a:cs typeface="Trebuchet MS"/>
              </a:rPr>
              <a:t>encontra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95" dirty="0">
                <a:latin typeface="Trebuchet MS"/>
                <a:cs typeface="Trebuchet MS"/>
              </a:rPr>
              <a:t>contacto 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75" dirty="0">
                <a:latin typeface="Trebuchet MS"/>
                <a:cs typeface="Trebuchet MS"/>
              </a:rPr>
              <a:t>ar,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ocorrem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dissoluções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pequenas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quantidades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gases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fazem  </a:t>
            </a:r>
            <a:r>
              <a:rPr sz="1800" spc="-90" dirty="0">
                <a:latin typeface="Trebuchet MS"/>
                <a:cs typeface="Trebuchet MS"/>
              </a:rPr>
              <a:t>parte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70" dirty="0">
                <a:latin typeface="Trebuchet MS"/>
                <a:cs typeface="Trebuchet MS"/>
              </a:rPr>
              <a:t>composição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00" dirty="0">
                <a:latin typeface="Trebuchet MS"/>
                <a:cs typeface="Trebuchet MS"/>
              </a:rPr>
              <a:t> </a:t>
            </a:r>
            <a:r>
              <a:rPr sz="1800" spc="-185" dirty="0">
                <a:latin typeface="Trebuchet MS"/>
                <a:cs typeface="Trebuchet MS"/>
              </a:rPr>
              <a:t>ar.</a:t>
            </a:r>
            <a:endParaRPr sz="1800" dirty="0">
              <a:latin typeface="Trebuchet MS"/>
              <a:cs typeface="Trebuchet MS"/>
            </a:endParaRPr>
          </a:p>
          <a:p>
            <a:pPr marL="363855" algn="just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Por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exemplo:</a:t>
            </a:r>
            <a:endParaRPr sz="1800" dirty="0">
              <a:latin typeface="Trebuchet MS"/>
              <a:cs typeface="Trebuchet MS"/>
            </a:endParaRPr>
          </a:p>
          <a:p>
            <a:pPr marL="363855" marR="176530" indent="914400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dióxido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dissolve‐se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carbónico  (H</a:t>
            </a:r>
            <a:r>
              <a:rPr sz="1800" spc="-112" baseline="-20833" dirty="0">
                <a:latin typeface="Trebuchet MS"/>
                <a:cs typeface="Trebuchet MS"/>
              </a:rPr>
              <a:t>2</a:t>
            </a:r>
            <a:r>
              <a:rPr sz="1800" spc="-75" dirty="0">
                <a:latin typeface="Trebuchet MS"/>
                <a:cs typeface="Trebuchet MS"/>
              </a:rPr>
              <a:t>CO</a:t>
            </a:r>
            <a:r>
              <a:rPr sz="1800" spc="-112" baseline="-20833" dirty="0">
                <a:latin typeface="Trebuchet MS"/>
                <a:cs typeface="Trebuchet MS"/>
              </a:rPr>
              <a:t>3</a:t>
            </a:r>
            <a:r>
              <a:rPr sz="1800" spc="-75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dissocia.</a:t>
            </a:r>
            <a:endParaRPr sz="1800" dirty="0">
              <a:latin typeface="Trebuchet MS"/>
              <a:cs typeface="Trebuchet MS"/>
            </a:endParaRPr>
          </a:p>
          <a:p>
            <a:pPr marL="376555" algn="ctr">
              <a:lnSpc>
                <a:spcPts val="1720"/>
              </a:lnSpc>
              <a:spcBef>
                <a:spcPts val="1290"/>
              </a:spcBef>
            </a:pPr>
            <a:r>
              <a:rPr sz="1850" i="1" spc="15" dirty="0">
                <a:latin typeface="Times New Roman"/>
                <a:cs typeface="Times New Roman"/>
              </a:rPr>
              <a:t>H CO  </a:t>
            </a:r>
            <a:r>
              <a:rPr sz="1850" spc="-465" dirty="0">
                <a:latin typeface="Symbol"/>
                <a:cs typeface="Symbol"/>
              </a:rPr>
              <a:t></a:t>
            </a:r>
            <a:r>
              <a:rPr sz="1850" spc="-2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1850" i="1" spc="45" dirty="0">
                <a:latin typeface="Times New Roman"/>
                <a:cs typeface="Times New Roman"/>
              </a:rPr>
              <a:t>H </a:t>
            </a:r>
            <a:r>
              <a:rPr sz="1650" spc="-7" baseline="42929" dirty="0">
                <a:latin typeface="Symbol"/>
                <a:cs typeface="Symbol"/>
              </a:rPr>
              <a:t></a:t>
            </a:r>
            <a:r>
              <a:rPr sz="1650" spc="-7" baseline="42929" dirty="0">
                <a:latin typeface="Times New Roman"/>
                <a:cs typeface="Times New Roman"/>
              </a:rPr>
              <a:t> </a:t>
            </a:r>
            <a:r>
              <a:rPr sz="1850" spc="10" dirty="0">
                <a:latin typeface="Symbol"/>
                <a:cs typeface="Symbol"/>
              </a:rPr>
              <a:t></a:t>
            </a:r>
            <a:r>
              <a:rPr sz="1850" spc="-114" dirty="0">
                <a:latin typeface="Times New Roman"/>
                <a:cs typeface="Times New Roman"/>
              </a:rPr>
              <a:t> </a:t>
            </a:r>
            <a:r>
              <a:rPr sz="1850" i="1" spc="35" dirty="0">
                <a:latin typeface="Times New Roman"/>
                <a:cs typeface="Times New Roman"/>
              </a:rPr>
              <a:t>CO</a:t>
            </a:r>
            <a:r>
              <a:rPr sz="1650" spc="52" baseline="42929" dirty="0">
                <a:latin typeface="Times New Roman"/>
                <a:cs typeface="Times New Roman"/>
              </a:rPr>
              <a:t>2</a:t>
            </a:r>
            <a:r>
              <a:rPr sz="1650" spc="52" baseline="42929" dirty="0">
                <a:latin typeface="Symbol"/>
                <a:cs typeface="Symbol"/>
              </a:rPr>
              <a:t></a:t>
            </a:r>
            <a:endParaRPr sz="1650" baseline="42929" dirty="0">
              <a:latin typeface="Symbol"/>
              <a:cs typeface="Symbol"/>
            </a:endParaRPr>
          </a:p>
          <a:p>
            <a:pPr marL="462280" algn="ctr">
              <a:lnSpc>
                <a:spcPts val="819"/>
              </a:lnSpc>
              <a:tabLst>
                <a:tab pos="852805" algn="l"/>
                <a:tab pos="2504440" algn="l"/>
              </a:tabLst>
            </a:pPr>
            <a:r>
              <a:rPr sz="1100" spc="-5" dirty="0">
                <a:latin typeface="Times New Roman"/>
                <a:cs typeface="Times New Roman"/>
              </a:rPr>
              <a:t>2	3	3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363855" algn="just">
              <a:lnSpc>
                <a:spcPct val="100000"/>
              </a:lnSpc>
              <a:spcBef>
                <a:spcPts val="965"/>
              </a:spcBef>
            </a:pPr>
            <a:r>
              <a:rPr sz="1800" spc="-55" dirty="0">
                <a:latin typeface="Trebuchet MS"/>
                <a:cs typeface="Trebuchet MS"/>
              </a:rPr>
              <a:t>Segundo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Arrhenius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produz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aumento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H</a:t>
            </a:r>
            <a:r>
              <a:rPr sz="1800" b="1" spc="-157" baseline="25462" dirty="0">
                <a:latin typeface="Trebuchet MS"/>
                <a:cs typeface="Trebuchet MS"/>
              </a:rPr>
              <a:t>+</a:t>
            </a:r>
            <a:endParaRPr sz="1800" baseline="25462" dirty="0">
              <a:latin typeface="Trebuchet MS"/>
              <a:cs typeface="Trebuchet MS"/>
            </a:endParaRPr>
          </a:p>
          <a:p>
            <a:pPr marL="363855" algn="just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solução.</a:t>
            </a:r>
            <a:endParaRPr sz="1800" dirty="0">
              <a:latin typeface="Trebuchet MS"/>
              <a:cs typeface="Trebuchet MS"/>
            </a:endParaRPr>
          </a:p>
          <a:p>
            <a:pPr marL="363855" marR="160020" algn="just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estiver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saturada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75" dirty="0">
                <a:latin typeface="Trebuchet MS"/>
                <a:cs typeface="Trebuchet MS"/>
              </a:rPr>
              <a:t>ar,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hidrogénio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 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quimicamente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pura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tomar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de: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283" y="5920192"/>
            <a:ext cx="60706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dirty="0">
                <a:latin typeface="Times New Roman"/>
                <a:cs typeface="Times New Roman"/>
              </a:rPr>
              <a:t>mol </a:t>
            </a:r>
            <a:r>
              <a:rPr sz="1900" dirty="0">
                <a:latin typeface="Times New Roman"/>
                <a:cs typeface="Times New Roman"/>
              </a:rPr>
              <a:t>/</a:t>
            </a:r>
            <a:r>
              <a:rPr sz="1900" spc="-370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l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6169" y="5761018"/>
            <a:ext cx="1805305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150"/>
              </a:lnSpc>
              <a:spcBef>
                <a:spcPts val="105"/>
              </a:spcBef>
            </a:pPr>
            <a:r>
              <a:rPr sz="3150" spc="-270" dirty="0">
                <a:latin typeface="Symbol"/>
                <a:cs typeface="Symbol"/>
              </a:rPr>
              <a:t></a:t>
            </a:r>
            <a:r>
              <a:rPr sz="1900" i="1" spc="-270" dirty="0">
                <a:latin typeface="Times New Roman"/>
                <a:cs typeface="Times New Roman"/>
              </a:rPr>
              <a:t>H </a:t>
            </a:r>
            <a:r>
              <a:rPr sz="1900" i="1" spc="65" dirty="0">
                <a:latin typeface="Times New Roman"/>
                <a:cs typeface="Times New Roman"/>
              </a:rPr>
              <a:t>O</a:t>
            </a:r>
            <a:r>
              <a:rPr sz="1650" spc="97" baseline="42929" dirty="0">
                <a:latin typeface="Symbol"/>
                <a:cs typeface="Symbol"/>
              </a:rPr>
              <a:t></a:t>
            </a:r>
            <a:r>
              <a:rPr sz="1650" spc="97" baseline="42929" dirty="0">
                <a:latin typeface="Times New Roman"/>
                <a:cs typeface="Times New Roman"/>
              </a:rPr>
              <a:t> </a:t>
            </a:r>
            <a:r>
              <a:rPr sz="3150" spc="-135" dirty="0">
                <a:latin typeface="Symbol"/>
                <a:cs typeface="Symbol"/>
              </a:rPr>
              <a:t></a:t>
            </a:r>
            <a:r>
              <a:rPr sz="1900" spc="-135" dirty="0">
                <a:latin typeface="Symbol"/>
                <a:cs typeface="Symbol"/>
              </a:rPr>
              <a:t></a:t>
            </a:r>
            <a:r>
              <a:rPr sz="1900" spc="-13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2,0</a:t>
            </a:r>
            <a:r>
              <a:rPr sz="1900" spc="-355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Symbol"/>
                <a:cs typeface="Symbol"/>
              </a:rPr>
              <a:t></a:t>
            </a:r>
            <a:r>
              <a:rPr sz="1900" spc="25" dirty="0">
                <a:latin typeface="Times New Roman"/>
                <a:cs typeface="Times New Roman"/>
              </a:rPr>
              <a:t>10</a:t>
            </a:r>
            <a:r>
              <a:rPr sz="1650" spc="37" baseline="42929" dirty="0">
                <a:latin typeface="Symbol"/>
                <a:cs typeface="Symbol"/>
              </a:rPr>
              <a:t></a:t>
            </a:r>
            <a:r>
              <a:rPr sz="1650" spc="37" baseline="42929" dirty="0">
                <a:latin typeface="Times New Roman"/>
                <a:cs typeface="Times New Roman"/>
              </a:rPr>
              <a:t>6</a:t>
            </a:r>
            <a:endParaRPr sz="1650" baseline="42929" dirty="0">
              <a:latin typeface="Times New Roman"/>
              <a:cs typeface="Times New Roman"/>
            </a:endParaRPr>
          </a:p>
          <a:p>
            <a:pPr marL="269875">
              <a:lnSpc>
                <a:spcPts val="690"/>
              </a:lnSpc>
            </a:pPr>
            <a:r>
              <a:rPr sz="110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427639DF-C70F-4673-8641-CABEC5B02E9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465" y="903241"/>
            <a:ext cx="7240905" cy="3418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3390" marR="136525" algn="just">
              <a:lnSpc>
                <a:spcPct val="100000"/>
              </a:lnSpc>
            </a:pPr>
            <a:r>
              <a:rPr spc="-105" dirty="0" err="1">
                <a:latin typeface="Trebuchet MS"/>
                <a:cs typeface="Trebuchet MS"/>
              </a:rPr>
              <a:t>Sejam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quais </a:t>
            </a:r>
            <a:r>
              <a:rPr spc="-85" dirty="0">
                <a:latin typeface="Trebuchet MS"/>
                <a:cs typeface="Trebuchet MS"/>
              </a:rPr>
              <a:t>forem </a:t>
            </a:r>
            <a:r>
              <a:rPr spc="-55" dirty="0">
                <a:latin typeface="Trebuchet MS"/>
                <a:cs typeface="Trebuchet MS"/>
              </a:rPr>
              <a:t>as </a:t>
            </a:r>
            <a:r>
              <a:rPr spc="-85" dirty="0">
                <a:latin typeface="Trebuchet MS"/>
                <a:cs typeface="Trebuchet MS"/>
              </a:rPr>
              <a:t>razões </a:t>
            </a:r>
            <a:r>
              <a:rPr spc="-65" dirty="0">
                <a:latin typeface="Trebuchet MS"/>
                <a:cs typeface="Trebuchet MS"/>
              </a:rPr>
              <a:t>que </a:t>
            </a:r>
            <a:r>
              <a:rPr spc="-75" dirty="0">
                <a:latin typeface="Trebuchet MS"/>
                <a:cs typeface="Trebuchet MS"/>
              </a:rPr>
              <a:t>contribuam </a:t>
            </a:r>
            <a:r>
              <a:rPr spc="-85" dirty="0">
                <a:latin typeface="Trebuchet MS"/>
                <a:cs typeface="Trebuchet MS"/>
              </a:rPr>
              <a:t>para a </a:t>
            </a:r>
            <a:r>
              <a:rPr spc="-100" dirty="0">
                <a:latin typeface="Trebuchet MS"/>
                <a:cs typeface="Trebuchet MS"/>
              </a:rPr>
              <a:t>alteração </a:t>
            </a:r>
            <a:r>
              <a:rPr spc="-80" dirty="0">
                <a:latin typeface="Trebuchet MS"/>
                <a:cs typeface="Trebuchet MS"/>
              </a:rPr>
              <a:t>da  </a:t>
            </a:r>
            <a:r>
              <a:rPr spc="-90" dirty="0">
                <a:latin typeface="Trebuchet MS"/>
                <a:cs typeface="Trebuchet MS"/>
              </a:rPr>
              <a:t>concentração </a:t>
            </a:r>
            <a:r>
              <a:rPr spc="-35" dirty="0">
                <a:latin typeface="Trebuchet MS"/>
                <a:cs typeface="Trebuchet MS"/>
              </a:rPr>
              <a:t>dos </a:t>
            </a:r>
            <a:r>
              <a:rPr spc="-65" dirty="0">
                <a:latin typeface="Trebuchet MS"/>
                <a:cs typeface="Trebuchet MS"/>
              </a:rPr>
              <a:t>iões </a:t>
            </a:r>
            <a:r>
              <a:rPr spc="-70" dirty="0">
                <a:latin typeface="Trebuchet MS"/>
                <a:cs typeface="Trebuchet MS"/>
              </a:rPr>
              <a:t>hidrogénio </a:t>
            </a:r>
            <a:r>
              <a:rPr spc="-90" dirty="0">
                <a:latin typeface="Trebuchet MS"/>
                <a:cs typeface="Trebuchet MS"/>
              </a:rPr>
              <a:t>e </a:t>
            </a:r>
            <a:r>
              <a:rPr spc="-95" dirty="0">
                <a:latin typeface="Trebuchet MS"/>
                <a:cs typeface="Trebuchet MS"/>
              </a:rPr>
              <a:t>hidróxido, </a:t>
            </a:r>
            <a:r>
              <a:rPr spc="-85" dirty="0">
                <a:latin typeface="Trebuchet MS"/>
                <a:cs typeface="Trebuchet MS"/>
              </a:rPr>
              <a:t>a </a:t>
            </a:r>
            <a:r>
              <a:rPr spc="-90" dirty="0">
                <a:latin typeface="Trebuchet MS"/>
                <a:cs typeface="Trebuchet MS"/>
              </a:rPr>
              <a:t>constante </a:t>
            </a:r>
            <a:r>
              <a:rPr spc="-75" dirty="0">
                <a:latin typeface="Trebuchet MS"/>
                <a:cs typeface="Trebuchet MS"/>
              </a:rPr>
              <a:t>de </a:t>
            </a:r>
            <a:r>
              <a:rPr spc="-80" dirty="0">
                <a:latin typeface="Trebuchet MS"/>
                <a:cs typeface="Trebuchet MS"/>
              </a:rPr>
              <a:t>equilíbrio  </a:t>
            </a:r>
            <a:r>
              <a:rPr spc="-120" dirty="0">
                <a:latin typeface="Trebuchet MS"/>
                <a:cs typeface="Trebuchet MS"/>
              </a:rPr>
              <a:t>(Kw)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continua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descrever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sistema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autoionização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água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porque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  </a:t>
            </a:r>
            <a:r>
              <a:rPr spc="-65" dirty="0">
                <a:latin typeface="Trebuchet MS"/>
                <a:cs typeface="Trebuchet MS"/>
              </a:rPr>
              <a:t>produto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das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respectivas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concentrações,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25ºC,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continua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ser:</a:t>
            </a:r>
            <a:endParaRPr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dirty="0">
              <a:latin typeface="Times New Roman"/>
              <a:cs typeface="Times New Roman"/>
            </a:endParaRPr>
          </a:p>
          <a:p>
            <a:pPr marL="3286760">
              <a:lnSpc>
                <a:spcPts val="1875"/>
              </a:lnSpc>
              <a:tabLst>
                <a:tab pos="3633470" algn="l"/>
              </a:tabLst>
            </a:pPr>
            <a:r>
              <a:rPr i="1" spc="10" dirty="0">
                <a:latin typeface="Times New Roman"/>
                <a:cs typeface="Times New Roman"/>
              </a:rPr>
              <a:t>K	</a:t>
            </a:r>
            <a:r>
              <a:rPr spc="-10" dirty="0">
                <a:latin typeface="Symbol"/>
                <a:cs typeface="Symbol"/>
              </a:rPr>
              <a:t></a:t>
            </a:r>
            <a:r>
              <a:rPr spc="-10" dirty="0">
                <a:latin typeface="Times New Roman"/>
                <a:cs typeface="Times New Roman"/>
              </a:rPr>
              <a:t>1,0</a:t>
            </a:r>
            <a:r>
              <a:rPr spc="-10" dirty="0">
                <a:latin typeface="Symbol"/>
                <a:cs typeface="Symbol"/>
              </a:rPr>
              <a:t></a:t>
            </a:r>
            <a:r>
              <a:rPr spc="-10" dirty="0">
                <a:latin typeface="Times New Roman"/>
                <a:cs typeface="Times New Roman"/>
              </a:rPr>
              <a:t>10</a:t>
            </a:r>
            <a:r>
              <a:rPr spc="-15" baseline="43478" dirty="0">
                <a:latin typeface="Symbol"/>
                <a:cs typeface="Symbol"/>
              </a:rPr>
              <a:t></a:t>
            </a:r>
            <a:r>
              <a:rPr spc="-15" baseline="43478" dirty="0">
                <a:latin typeface="Times New Roman"/>
                <a:cs typeface="Times New Roman"/>
              </a:rPr>
              <a:t>14</a:t>
            </a:r>
            <a:endParaRPr baseline="43478" dirty="0">
              <a:latin typeface="Times New Roman"/>
              <a:cs typeface="Times New Roman"/>
            </a:endParaRPr>
          </a:p>
          <a:p>
            <a:pPr marL="3463290">
              <a:lnSpc>
                <a:spcPts val="855"/>
              </a:lnSpc>
            </a:pPr>
            <a:r>
              <a:rPr i="1" spc="15" dirty="0">
                <a:latin typeface="Times New Roman"/>
                <a:cs typeface="Times New Roman"/>
              </a:rPr>
              <a:t>w</a:t>
            </a:r>
            <a:endParaRPr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dirty="0">
              <a:latin typeface="Times New Roman"/>
              <a:cs typeface="Times New Roman"/>
            </a:endParaRPr>
          </a:p>
          <a:p>
            <a:pPr marL="453390" marR="27305" algn="just">
              <a:lnSpc>
                <a:spcPct val="100000"/>
              </a:lnSpc>
            </a:pPr>
            <a:r>
              <a:rPr spc="-75" dirty="0">
                <a:latin typeface="Trebuchet MS"/>
                <a:cs typeface="Trebuchet MS"/>
              </a:rPr>
              <a:t>Desta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forma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podemos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calcular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concentração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um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iões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sabendo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  </a:t>
            </a:r>
            <a:r>
              <a:rPr spc="-90" dirty="0">
                <a:latin typeface="Trebuchet MS"/>
                <a:cs typeface="Trebuchet MS"/>
              </a:rPr>
              <a:t>concentração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6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outro.</a:t>
            </a:r>
            <a:endParaRPr dirty="0">
              <a:latin typeface="Trebuchet MS"/>
              <a:cs typeface="Trebuchet MS"/>
            </a:endParaRPr>
          </a:p>
          <a:p>
            <a:pPr marL="453390" marR="5080" algn="just">
              <a:lnSpc>
                <a:spcPct val="100000"/>
              </a:lnSpc>
            </a:pPr>
            <a:r>
              <a:rPr spc="-70" dirty="0">
                <a:latin typeface="Trebuchet MS"/>
                <a:cs typeface="Trebuchet MS"/>
              </a:rPr>
              <a:t>Por </a:t>
            </a:r>
            <a:r>
              <a:rPr spc="-110" dirty="0">
                <a:latin typeface="Trebuchet MS"/>
                <a:cs typeface="Trebuchet MS"/>
              </a:rPr>
              <a:t>exemplo, </a:t>
            </a:r>
            <a:r>
              <a:rPr spc="-60" dirty="0">
                <a:latin typeface="Trebuchet MS"/>
                <a:cs typeface="Trebuchet MS"/>
              </a:rPr>
              <a:t>se </a:t>
            </a:r>
            <a:r>
              <a:rPr spc="-65" dirty="0">
                <a:latin typeface="Trebuchet MS"/>
                <a:cs typeface="Trebuchet MS"/>
              </a:rPr>
              <a:t>adicionarmos </a:t>
            </a:r>
            <a:r>
              <a:rPr spc="-50" dirty="0">
                <a:latin typeface="Trebuchet MS"/>
                <a:cs typeface="Trebuchet MS"/>
              </a:rPr>
              <a:t>um </a:t>
            </a:r>
            <a:r>
              <a:rPr spc="-80" dirty="0">
                <a:latin typeface="Trebuchet MS"/>
                <a:cs typeface="Trebuchet MS"/>
              </a:rPr>
              <a:t>ácido </a:t>
            </a:r>
            <a:r>
              <a:rPr spc="-85" dirty="0">
                <a:latin typeface="Trebuchet MS"/>
                <a:cs typeface="Trebuchet MS"/>
              </a:rPr>
              <a:t>à </a:t>
            </a:r>
            <a:r>
              <a:rPr spc="-70" dirty="0">
                <a:latin typeface="Trebuchet MS"/>
                <a:cs typeface="Trebuchet MS"/>
              </a:rPr>
              <a:t>água </a:t>
            </a:r>
            <a:r>
              <a:rPr spc="-90" dirty="0">
                <a:latin typeface="Trebuchet MS"/>
                <a:cs typeface="Trebuchet MS"/>
              </a:rPr>
              <a:t>e </a:t>
            </a:r>
            <a:r>
              <a:rPr spc="-85" dirty="0">
                <a:latin typeface="Trebuchet MS"/>
                <a:cs typeface="Trebuchet MS"/>
              </a:rPr>
              <a:t>a </a:t>
            </a:r>
            <a:r>
              <a:rPr spc="-90" dirty="0">
                <a:latin typeface="Trebuchet MS"/>
                <a:cs typeface="Trebuchet MS"/>
              </a:rPr>
              <a:t>concentração </a:t>
            </a:r>
            <a:r>
              <a:rPr spc="-40" dirty="0">
                <a:latin typeface="Trebuchet MS"/>
                <a:cs typeface="Trebuchet MS"/>
              </a:rPr>
              <a:t>do </a:t>
            </a:r>
            <a:r>
              <a:rPr spc="-75" dirty="0">
                <a:latin typeface="Trebuchet MS"/>
                <a:cs typeface="Trebuchet MS"/>
              </a:rPr>
              <a:t>ião  </a:t>
            </a:r>
            <a:r>
              <a:rPr spc="-70" dirty="0">
                <a:latin typeface="Trebuchet MS"/>
                <a:cs typeface="Trebuchet MS"/>
              </a:rPr>
              <a:t>hidrogénio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114" dirty="0">
                <a:latin typeface="Trebuchet MS"/>
                <a:cs typeface="Trebuchet MS"/>
              </a:rPr>
              <a:t>(</a:t>
            </a:r>
            <a:r>
              <a:rPr b="1" spc="-114" dirty="0">
                <a:latin typeface="Trebuchet MS"/>
                <a:cs typeface="Trebuchet MS"/>
              </a:rPr>
              <a:t>H</a:t>
            </a:r>
            <a:r>
              <a:rPr b="1" spc="-172" baseline="25462" dirty="0">
                <a:latin typeface="Trebuchet MS"/>
                <a:cs typeface="Trebuchet MS"/>
              </a:rPr>
              <a:t>+</a:t>
            </a:r>
            <a:r>
              <a:rPr spc="-114" dirty="0">
                <a:latin typeface="Trebuchet MS"/>
                <a:cs typeface="Trebuchet MS"/>
              </a:rPr>
              <a:t>) </a:t>
            </a:r>
            <a:r>
              <a:rPr spc="-65" dirty="0">
                <a:latin typeface="Trebuchet MS"/>
                <a:cs typeface="Trebuchet MS"/>
              </a:rPr>
              <a:t>passar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ser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0,25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130" dirty="0">
                <a:latin typeface="Trebuchet MS"/>
                <a:cs typeface="Trebuchet MS"/>
              </a:rPr>
              <a:t>mol/l,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podemos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calcular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concentração  </a:t>
            </a:r>
            <a:r>
              <a:rPr spc="-40" dirty="0">
                <a:latin typeface="Trebuchet MS"/>
                <a:cs typeface="Trebuchet MS"/>
              </a:rPr>
              <a:t>do </a:t>
            </a:r>
            <a:r>
              <a:rPr spc="-70" dirty="0">
                <a:latin typeface="Trebuchet MS"/>
                <a:cs typeface="Trebuchet MS"/>
              </a:rPr>
              <a:t>ião</a:t>
            </a:r>
            <a:r>
              <a:rPr spc="-2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hidróxido: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20" name="Marcador de Posição do Rodapé 19">
            <a:extLst>
              <a:ext uri="{FF2B5EF4-FFF2-40B4-BE49-F238E27FC236}">
                <a16:creationId xmlns:a16="http://schemas.microsoft.com/office/drawing/2014/main" id="{B1CB23EA-4AC4-4995-84CF-7AEDB8613A1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A5029D03-5EF7-451D-846B-831DB2CD6D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3381" y="4467225"/>
            <a:ext cx="6806639" cy="22328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5767" y="970509"/>
            <a:ext cx="7215505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938" indent="-82550" algn="just">
              <a:lnSpc>
                <a:spcPct val="100000"/>
              </a:lnSpc>
              <a:spcBef>
                <a:spcPts val="70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.2.2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25" dirty="0">
                <a:latin typeface="Trebuchet MS"/>
                <a:cs typeface="Trebuchet MS"/>
              </a:rPr>
              <a:t> </a:t>
            </a:r>
            <a:r>
              <a:rPr sz="2000" b="1" spc="-85" dirty="0">
                <a:latin typeface="Trebuchet MS"/>
                <a:cs typeface="Trebuchet MS"/>
              </a:rPr>
              <a:t>Critérios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para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soluções</a:t>
            </a:r>
            <a:r>
              <a:rPr sz="2000" b="1" spc="-114" dirty="0">
                <a:latin typeface="Trebuchet MS"/>
                <a:cs typeface="Trebuchet MS"/>
              </a:rPr>
              <a:t> </a:t>
            </a:r>
            <a:r>
              <a:rPr sz="2000" b="1" spc="-100" dirty="0">
                <a:latin typeface="Trebuchet MS"/>
                <a:cs typeface="Trebuchet MS"/>
              </a:rPr>
              <a:t>ácidas,</a:t>
            </a:r>
            <a:r>
              <a:rPr sz="2000" b="1" spc="-135" dirty="0">
                <a:latin typeface="Trebuchet MS"/>
                <a:cs typeface="Trebuchet MS"/>
              </a:rPr>
              <a:t> </a:t>
            </a:r>
            <a:r>
              <a:rPr sz="2000" b="1" spc="-80" dirty="0">
                <a:latin typeface="Trebuchet MS"/>
                <a:cs typeface="Trebuchet MS"/>
              </a:rPr>
              <a:t>básicas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e</a:t>
            </a:r>
            <a:r>
              <a:rPr sz="2000" b="1" spc="-12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neutras</a:t>
            </a:r>
            <a:endParaRPr sz="2000" b="1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08915" algn="just">
              <a:lnSpc>
                <a:spcPct val="100000"/>
              </a:lnSpc>
              <a:tabLst>
                <a:tab pos="377190" algn="l"/>
              </a:tabLst>
            </a:pPr>
            <a:r>
              <a:rPr sz="1800" spc="-55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neutra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aquela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ácida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básica.</a:t>
            </a:r>
            <a:endParaRPr sz="1800" dirty="0">
              <a:latin typeface="Trebuchet MS"/>
              <a:cs typeface="Trebuchet MS"/>
            </a:endParaRPr>
          </a:p>
          <a:p>
            <a:pPr marL="208915" marR="5080" algn="just">
              <a:lnSpc>
                <a:spcPct val="100000"/>
              </a:lnSpc>
              <a:tabLst>
                <a:tab pos="377190" algn="l"/>
              </a:tabLst>
            </a:pPr>
            <a:r>
              <a:rPr sz="1800" spc="-75" dirty="0">
                <a:latin typeface="Trebuchet MS"/>
                <a:cs typeface="Trebuchet MS"/>
              </a:rPr>
              <a:t>Outra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definir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neutra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dizer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aquela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H</a:t>
            </a:r>
            <a:r>
              <a:rPr sz="1800" spc="-44" baseline="-20833" dirty="0">
                <a:latin typeface="Trebuchet MS"/>
                <a:cs typeface="Trebuchet MS"/>
              </a:rPr>
              <a:t>3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44" baseline="25462" dirty="0">
                <a:latin typeface="Trebuchet MS"/>
                <a:cs typeface="Trebuchet MS"/>
              </a:rPr>
              <a:t>+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OH</a:t>
            </a:r>
            <a:r>
              <a:rPr sz="1800" spc="30" baseline="25462" dirty="0">
                <a:latin typeface="Trebuchet MS"/>
                <a:cs typeface="Trebuchet MS"/>
              </a:rPr>
              <a:t>–</a:t>
            </a:r>
            <a:r>
              <a:rPr sz="1800" spc="-135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igual.</a:t>
            </a:r>
            <a:endParaRPr sz="1800" dirty="0">
              <a:latin typeface="Trebuchet MS"/>
              <a:cs typeface="Trebuchet MS"/>
            </a:endParaRPr>
          </a:p>
          <a:p>
            <a:pPr marL="208915" algn="just">
              <a:lnSpc>
                <a:spcPct val="100000"/>
              </a:lnSpc>
            </a:pPr>
            <a:r>
              <a:rPr sz="1800" spc="-170" dirty="0">
                <a:latin typeface="Trebuchet MS"/>
                <a:cs typeface="Trebuchet MS"/>
              </a:rPr>
              <a:t>Tal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95" dirty="0">
                <a:latin typeface="Trebuchet MS"/>
                <a:cs typeface="Trebuchet MS"/>
              </a:rPr>
              <a:t>acontece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75" dirty="0">
                <a:latin typeface="Trebuchet MS"/>
                <a:cs typeface="Trebuchet MS"/>
              </a:rPr>
              <a:t>pura </a:t>
            </a:r>
            <a:r>
              <a:rPr sz="1800" spc="-85" dirty="0">
                <a:latin typeface="Trebuchet MS"/>
                <a:cs typeface="Trebuchet MS"/>
              </a:rPr>
              <a:t>onde: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34392" y="2929797"/>
            <a:ext cx="57086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i="1" dirty="0">
                <a:latin typeface="Times New Roman"/>
                <a:cs typeface="Times New Roman"/>
              </a:rPr>
              <a:t>mol</a:t>
            </a:r>
            <a:r>
              <a:rPr sz="1800" i="1" spc="-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2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l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8133" y="2714625"/>
            <a:ext cx="2390775" cy="49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254000" marR="5080" indent="-241935">
              <a:lnSpc>
                <a:spcPct val="27600"/>
              </a:lnSpc>
            </a:pPr>
            <a:r>
              <a:rPr sz="3000" spc="-260" dirty="0">
                <a:latin typeface="Symbol"/>
                <a:cs typeface="Symbol"/>
              </a:rPr>
              <a:t></a:t>
            </a:r>
            <a:r>
              <a:rPr sz="1800" i="1" spc="-260" dirty="0">
                <a:latin typeface="Times New Roman"/>
                <a:cs typeface="Times New Roman"/>
              </a:rPr>
              <a:t>H</a:t>
            </a:r>
            <a:r>
              <a:rPr sz="1800" i="1" spc="-215" dirty="0">
                <a:latin typeface="Times New Roman"/>
                <a:cs typeface="Times New Roman"/>
              </a:rPr>
              <a:t> </a:t>
            </a:r>
            <a:r>
              <a:rPr sz="1800" i="1" spc="50" dirty="0">
                <a:latin typeface="Times New Roman"/>
                <a:cs typeface="Times New Roman"/>
              </a:rPr>
              <a:t>O</a:t>
            </a:r>
            <a:r>
              <a:rPr sz="1575" spc="75" baseline="42328" dirty="0">
                <a:latin typeface="Symbol"/>
                <a:cs typeface="Symbol"/>
              </a:rPr>
              <a:t></a:t>
            </a:r>
            <a:r>
              <a:rPr sz="1575" spc="-179" baseline="42328" dirty="0">
                <a:latin typeface="Times New Roman"/>
                <a:cs typeface="Times New Roman"/>
              </a:rPr>
              <a:t> </a:t>
            </a:r>
            <a:r>
              <a:rPr sz="3000" spc="-210" dirty="0">
                <a:latin typeface="Symbol"/>
                <a:cs typeface="Symbol"/>
              </a:rPr>
              <a:t></a:t>
            </a:r>
            <a:r>
              <a:rPr sz="1800" spc="-210" dirty="0">
                <a:latin typeface="Symbol"/>
                <a:cs typeface="Symbol"/>
              </a:rPr>
              <a:t></a:t>
            </a:r>
            <a:r>
              <a:rPr sz="1800" spc="-280" dirty="0">
                <a:latin typeface="Times New Roman"/>
                <a:cs typeface="Times New Roman"/>
              </a:rPr>
              <a:t> </a:t>
            </a:r>
            <a:r>
              <a:rPr sz="3000" spc="-210" dirty="0">
                <a:latin typeface="Symbol"/>
                <a:cs typeface="Symbol"/>
              </a:rPr>
              <a:t></a:t>
            </a:r>
            <a:r>
              <a:rPr sz="1800" i="1" spc="-210" dirty="0">
                <a:latin typeface="Times New Roman"/>
                <a:cs typeface="Times New Roman"/>
              </a:rPr>
              <a:t>OH</a:t>
            </a:r>
            <a:r>
              <a:rPr sz="1800" i="1" spc="-180" dirty="0">
                <a:latin typeface="Times New Roman"/>
                <a:cs typeface="Times New Roman"/>
              </a:rPr>
              <a:t> </a:t>
            </a:r>
            <a:r>
              <a:rPr sz="1575" baseline="42328" dirty="0">
                <a:latin typeface="Symbol"/>
                <a:cs typeface="Symbol"/>
              </a:rPr>
              <a:t></a:t>
            </a:r>
            <a:r>
              <a:rPr sz="1575" spc="-195" baseline="42328" dirty="0">
                <a:latin typeface="Times New Roman"/>
                <a:cs typeface="Times New Roman"/>
              </a:rPr>
              <a:t> </a:t>
            </a:r>
            <a:r>
              <a:rPr sz="3000" spc="-135" dirty="0">
                <a:latin typeface="Symbol"/>
                <a:cs typeface="Symbol"/>
              </a:rPr>
              <a:t></a:t>
            </a:r>
            <a:r>
              <a:rPr sz="1800" spc="-135" dirty="0">
                <a:latin typeface="Symbol"/>
                <a:cs typeface="Symbol"/>
              </a:rPr>
              <a:t></a:t>
            </a:r>
            <a:r>
              <a:rPr sz="1800" spc="-2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1,0</a:t>
            </a:r>
            <a:r>
              <a:rPr sz="1800" spc="5" dirty="0">
                <a:latin typeface="Symbol"/>
                <a:cs typeface="Symbol"/>
              </a:rPr>
              <a:t></a:t>
            </a:r>
            <a:r>
              <a:rPr sz="1800" spc="5" dirty="0">
                <a:latin typeface="Times New Roman"/>
                <a:cs typeface="Times New Roman"/>
              </a:rPr>
              <a:t>10</a:t>
            </a:r>
            <a:r>
              <a:rPr sz="1575" spc="7" baseline="42328" dirty="0">
                <a:latin typeface="Symbol"/>
                <a:cs typeface="Symbol"/>
              </a:rPr>
              <a:t></a:t>
            </a:r>
            <a:r>
              <a:rPr sz="1575" spc="7" baseline="42328" dirty="0">
                <a:latin typeface="Times New Roman"/>
                <a:cs typeface="Times New Roman"/>
              </a:rPr>
              <a:t>7  </a:t>
            </a:r>
            <a:r>
              <a:rPr sz="105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5097" y="3452114"/>
            <a:ext cx="7492365" cy="215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9595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45" dirty="0">
                <a:latin typeface="Trebuchet MS"/>
                <a:cs typeface="Trebuchet MS"/>
              </a:rPr>
              <a:t>De </a:t>
            </a:r>
            <a:r>
              <a:rPr sz="1800" spc="-130" dirty="0">
                <a:latin typeface="Trebuchet MS"/>
                <a:cs typeface="Trebuchet MS"/>
              </a:rPr>
              <a:t>facto, </a:t>
            </a:r>
            <a:r>
              <a:rPr sz="1800" spc="-65" dirty="0">
                <a:latin typeface="Trebuchet MS"/>
                <a:cs typeface="Trebuchet MS"/>
              </a:rPr>
              <a:t>como </a:t>
            </a:r>
            <a:r>
              <a:rPr sz="1800" spc="-95" dirty="0">
                <a:latin typeface="Trebuchet MS"/>
                <a:cs typeface="Trebuchet MS"/>
              </a:rPr>
              <a:t>foi </a:t>
            </a:r>
            <a:r>
              <a:rPr sz="1800" spc="-75" dirty="0">
                <a:latin typeface="Trebuchet MS"/>
                <a:cs typeface="Trebuchet MS"/>
              </a:rPr>
              <a:t>visto </a:t>
            </a:r>
            <a:r>
              <a:rPr sz="1800" spc="-110" dirty="0">
                <a:latin typeface="Trebuchet MS"/>
                <a:cs typeface="Trebuchet MS"/>
              </a:rPr>
              <a:t>atrás, </a:t>
            </a:r>
            <a:r>
              <a:rPr sz="1800" spc="-80" dirty="0">
                <a:latin typeface="Trebuchet MS"/>
                <a:cs typeface="Trebuchet MS"/>
              </a:rPr>
              <a:t>estas </a:t>
            </a:r>
            <a:r>
              <a:rPr sz="1800" spc="-60" dirty="0">
                <a:latin typeface="Trebuchet MS"/>
                <a:cs typeface="Trebuchet MS"/>
              </a:rPr>
              <a:t>mesmas </a:t>
            </a:r>
            <a:r>
              <a:rPr sz="1800" spc="-85" dirty="0">
                <a:latin typeface="Trebuchet MS"/>
                <a:cs typeface="Trebuchet MS"/>
              </a:rPr>
              <a:t>concentrações </a:t>
            </a:r>
            <a:r>
              <a:rPr sz="1800" spc="-100" dirty="0">
                <a:latin typeface="Trebuchet MS"/>
                <a:cs typeface="Trebuchet MS"/>
              </a:rPr>
              <a:t>existem </a:t>
            </a:r>
            <a:r>
              <a:rPr sz="1800" spc="-75" dirty="0">
                <a:latin typeface="Trebuchet MS"/>
                <a:cs typeface="Trebuchet MS"/>
              </a:rPr>
              <a:t>em  </a:t>
            </a:r>
            <a:r>
              <a:rPr sz="1800" spc="-70" dirty="0">
                <a:latin typeface="Trebuchet MS"/>
                <a:cs typeface="Trebuchet MS"/>
              </a:rPr>
              <a:t>qualquer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aquosa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neutra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porque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produto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destas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concentrações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  </a:t>
            </a:r>
            <a:r>
              <a:rPr sz="1800" spc="-70" dirty="0">
                <a:latin typeface="Trebuchet MS"/>
                <a:cs typeface="Trebuchet MS"/>
              </a:rPr>
              <a:t>sempre </a:t>
            </a:r>
            <a:r>
              <a:rPr sz="1800" spc="-80" dirty="0">
                <a:latin typeface="Trebuchet MS"/>
                <a:cs typeface="Trebuchet MS"/>
              </a:rPr>
              <a:t>igual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190" dirty="0">
                <a:latin typeface="Trebuchet MS"/>
                <a:cs typeface="Trebuchet MS"/>
              </a:rPr>
              <a:t>Kw.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1615"/>
              </a:spcBef>
              <a:tabLst>
                <a:tab pos="180340" algn="l"/>
              </a:tabLst>
            </a:pPr>
            <a:r>
              <a:rPr sz="1800" spc="-45" dirty="0">
                <a:latin typeface="Trebuchet MS"/>
                <a:cs typeface="Trebuchet MS"/>
              </a:rPr>
              <a:t>Numa </a:t>
            </a:r>
            <a:r>
              <a:rPr sz="1800" spc="-65" dirty="0">
                <a:latin typeface="Trebuchet MS"/>
                <a:cs typeface="Trebuchet MS"/>
              </a:rPr>
              <a:t>solução </a:t>
            </a:r>
            <a:r>
              <a:rPr sz="1800" spc="-114" dirty="0">
                <a:latin typeface="Trebuchet MS"/>
                <a:cs typeface="Trebuchet MS"/>
              </a:rPr>
              <a:t>ácida,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90" dirty="0">
                <a:latin typeface="Trebuchet MS"/>
                <a:cs typeface="Trebuchet MS"/>
              </a:rPr>
              <a:t>concentração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iões </a:t>
            </a:r>
            <a:r>
              <a:rPr sz="1800" spc="-35" dirty="0">
                <a:latin typeface="Trebuchet MS"/>
                <a:cs typeface="Trebuchet MS"/>
              </a:rPr>
              <a:t>H</a:t>
            </a:r>
            <a:r>
              <a:rPr sz="1800" spc="-52" baseline="-20833" dirty="0">
                <a:latin typeface="Trebuchet MS"/>
                <a:cs typeface="Trebuchet MS"/>
              </a:rPr>
              <a:t>3</a:t>
            </a:r>
            <a:r>
              <a:rPr sz="1800" spc="-35" dirty="0">
                <a:latin typeface="Trebuchet MS"/>
                <a:cs typeface="Trebuchet MS"/>
              </a:rPr>
              <a:t>O</a:t>
            </a:r>
            <a:r>
              <a:rPr sz="1800" spc="-52" baseline="25462" dirty="0">
                <a:latin typeface="Trebuchet MS"/>
                <a:cs typeface="Trebuchet MS"/>
              </a:rPr>
              <a:t>+ </a:t>
            </a:r>
            <a:r>
              <a:rPr sz="1800" spc="-60" dirty="0">
                <a:latin typeface="Trebuchet MS"/>
                <a:cs typeface="Trebuchet MS"/>
              </a:rPr>
              <a:t>(ou </a:t>
            </a:r>
            <a:r>
              <a:rPr sz="1800" spc="-70" dirty="0">
                <a:latin typeface="Trebuchet MS"/>
                <a:cs typeface="Trebuchet MS"/>
              </a:rPr>
              <a:t>H</a:t>
            </a:r>
            <a:r>
              <a:rPr sz="1800" spc="-104" baseline="25462" dirty="0">
                <a:latin typeface="Trebuchet MS"/>
                <a:cs typeface="Trebuchet MS"/>
              </a:rPr>
              <a:t>+</a:t>
            </a:r>
            <a:r>
              <a:rPr sz="1800" spc="-70" dirty="0">
                <a:latin typeface="Trebuchet MS"/>
                <a:cs typeface="Trebuchet MS"/>
              </a:rPr>
              <a:t>) </a:t>
            </a:r>
            <a:r>
              <a:rPr sz="1800" spc="-110" dirty="0">
                <a:latin typeface="Trebuchet MS"/>
                <a:cs typeface="Trebuchet MS"/>
              </a:rPr>
              <a:t>excede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25" dirty="0">
                <a:latin typeface="Trebuchet MS"/>
                <a:cs typeface="Trebuchet MS"/>
              </a:rPr>
              <a:t>OH</a:t>
            </a:r>
            <a:r>
              <a:rPr sz="1800" spc="37" baseline="25462" dirty="0">
                <a:latin typeface="Trebuchet MS"/>
                <a:cs typeface="Trebuchet MS"/>
              </a:rPr>
              <a:t>–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60" dirty="0">
                <a:latin typeface="Trebuchet MS"/>
                <a:cs typeface="Trebuchet MS"/>
              </a:rPr>
              <a:t>numa </a:t>
            </a:r>
            <a:r>
              <a:rPr sz="1800" spc="-65" dirty="0">
                <a:latin typeface="Trebuchet MS"/>
                <a:cs typeface="Trebuchet MS"/>
              </a:rPr>
              <a:t>solução </a:t>
            </a:r>
            <a:r>
              <a:rPr sz="1800" spc="-85" dirty="0">
                <a:latin typeface="Trebuchet MS"/>
                <a:cs typeface="Trebuchet MS"/>
              </a:rPr>
              <a:t>básica </a:t>
            </a:r>
            <a:r>
              <a:rPr sz="1800" spc="-95" dirty="0">
                <a:latin typeface="Trebuchet MS"/>
                <a:cs typeface="Trebuchet MS"/>
              </a:rPr>
              <a:t>acontece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95" dirty="0">
                <a:latin typeface="Trebuchet MS"/>
                <a:cs typeface="Trebuchet MS"/>
              </a:rPr>
              <a:t>contrário. </a:t>
            </a:r>
            <a:r>
              <a:rPr sz="1800" spc="-80" dirty="0">
                <a:latin typeface="Trebuchet MS"/>
                <a:cs typeface="Trebuchet MS"/>
              </a:rPr>
              <a:t>Portanto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spc="-85" dirty="0">
                <a:latin typeface="Trebuchet MS"/>
                <a:cs typeface="Trebuchet MS"/>
              </a:rPr>
              <a:t>concentrações </a:t>
            </a:r>
            <a:r>
              <a:rPr sz="1800" spc="-95" dirty="0">
                <a:latin typeface="Trebuchet MS"/>
                <a:cs typeface="Trebuchet MS"/>
              </a:rPr>
              <a:t>relativas 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H</a:t>
            </a:r>
            <a:r>
              <a:rPr sz="1800" spc="-52" baseline="-20833" dirty="0">
                <a:latin typeface="Trebuchet MS"/>
                <a:cs typeface="Trebuchet MS"/>
              </a:rPr>
              <a:t>3</a:t>
            </a:r>
            <a:r>
              <a:rPr sz="1800" spc="-35" dirty="0">
                <a:latin typeface="Trebuchet MS"/>
                <a:cs typeface="Trebuchet MS"/>
              </a:rPr>
              <a:t>O</a:t>
            </a:r>
            <a:r>
              <a:rPr sz="1800" spc="-52" baseline="25462" dirty="0">
                <a:latin typeface="Trebuchet MS"/>
                <a:cs typeface="Trebuchet MS"/>
              </a:rPr>
              <a:t>+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OH</a:t>
            </a:r>
            <a:r>
              <a:rPr sz="1800" spc="30" baseline="25462" dirty="0">
                <a:latin typeface="Trebuchet MS"/>
                <a:cs typeface="Trebuchet MS"/>
              </a:rPr>
              <a:t>–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permitem‐nos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definir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tendo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carácter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 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básico.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92989" y="5671509"/>
            <a:ext cx="57086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i="1" dirty="0">
                <a:latin typeface="Times New Roman"/>
                <a:cs typeface="Times New Roman"/>
              </a:rPr>
              <a:t>mol</a:t>
            </a:r>
            <a:r>
              <a:rPr sz="1800" i="1" spc="-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2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l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64561" y="5601906"/>
            <a:ext cx="3446145" cy="1178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05">
              <a:lnSpc>
                <a:spcPts val="3005"/>
              </a:lnSpc>
              <a:spcBef>
                <a:spcPts val="95"/>
              </a:spcBef>
              <a:tabLst>
                <a:tab pos="440690" algn="l"/>
                <a:tab pos="2884805" algn="l"/>
              </a:tabLst>
            </a:pPr>
            <a:r>
              <a:rPr sz="1800" i="1" dirty="0">
                <a:latin typeface="Times New Roman"/>
                <a:cs typeface="Times New Roman"/>
              </a:rPr>
              <a:t>ou	</a:t>
            </a:r>
            <a:r>
              <a:rPr sz="3000" spc="-254" dirty="0">
                <a:latin typeface="Symbol"/>
                <a:cs typeface="Symbol"/>
              </a:rPr>
              <a:t></a:t>
            </a:r>
            <a:r>
              <a:rPr sz="1800" i="1" spc="-254" dirty="0">
                <a:latin typeface="Times New Roman"/>
                <a:cs typeface="Times New Roman"/>
              </a:rPr>
              <a:t>H   </a:t>
            </a:r>
            <a:r>
              <a:rPr sz="1800" i="1" spc="55" dirty="0">
                <a:latin typeface="Times New Roman"/>
                <a:cs typeface="Times New Roman"/>
              </a:rPr>
              <a:t>O</a:t>
            </a:r>
            <a:r>
              <a:rPr sz="1575" spc="82" baseline="42328" dirty="0">
                <a:latin typeface="Symbol"/>
                <a:cs typeface="Symbol"/>
              </a:rPr>
              <a:t></a:t>
            </a:r>
            <a:r>
              <a:rPr sz="1575" spc="82" baseline="42328" dirty="0">
                <a:latin typeface="Times New Roman"/>
                <a:cs typeface="Times New Roman"/>
              </a:rPr>
              <a:t> </a:t>
            </a:r>
            <a:r>
              <a:rPr sz="3000" spc="-135" dirty="0">
                <a:latin typeface="Symbol"/>
                <a:cs typeface="Symbol"/>
              </a:rPr>
              <a:t></a:t>
            </a:r>
            <a:r>
              <a:rPr sz="1800" spc="-135" dirty="0">
                <a:latin typeface="Symbol"/>
                <a:cs typeface="Symbol"/>
              </a:rPr>
              <a:t>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3000" spc="-210" dirty="0">
                <a:latin typeface="Symbol"/>
                <a:cs typeface="Symbol"/>
              </a:rPr>
              <a:t></a:t>
            </a:r>
            <a:r>
              <a:rPr sz="1800" i="1" spc="-210" dirty="0">
                <a:latin typeface="Times New Roman"/>
                <a:cs typeface="Times New Roman"/>
              </a:rPr>
              <a:t>OH </a:t>
            </a:r>
            <a:r>
              <a:rPr sz="1575" baseline="42328" dirty="0">
                <a:latin typeface="Symbol"/>
                <a:cs typeface="Symbol"/>
              </a:rPr>
              <a:t></a:t>
            </a:r>
            <a:r>
              <a:rPr sz="1575" spc="-254" baseline="42328" dirty="0">
                <a:latin typeface="Times New Roman"/>
                <a:cs typeface="Times New Roman"/>
              </a:rPr>
              <a:t> </a:t>
            </a:r>
            <a:r>
              <a:rPr sz="3000" spc="-415" dirty="0">
                <a:latin typeface="Symbol"/>
                <a:cs typeface="Symbol"/>
              </a:rPr>
              <a:t></a:t>
            </a:r>
            <a:r>
              <a:rPr sz="3000" spc="-415" dirty="0">
                <a:latin typeface="Times New Roman"/>
                <a:cs typeface="Times New Roman"/>
              </a:rPr>
              <a:t>  </a:t>
            </a:r>
            <a:r>
              <a:rPr sz="3000" spc="-400" dirty="0">
                <a:latin typeface="Times New Roman"/>
                <a:cs typeface="Times New Roman"/>
              </a:rPr>
              <a:t> </a:t>
            </a:r>
            <a:r>
              <a:rPr sz="1800" i="1" dirty="0" err="1">
                <a:latin typeface="Times New Roman"/>
                <a:cs typeface="Times New Roman"/>
              </a:rPr>
              <a:t>solução</a:t>
            </a:r>
            <a:r>
              <a:rPr lang="pt-PT" sz="1800" i="1" dirty="0">
                <a:latin typeface="Times New Roman"/>
                <a:cs typeface="Times New Roman"/>
              </a:rPr>
              <a:t> </a:t>
            </a:r>
            <a:r>
              <a:rPr sz="1800" i="1" dirty="0" err="1">
                <a:latin typeface="Times New Roman"/>
                <a:cs typeface="Times New Roman"/>
              </a:rPr>
              <a:t>ácida</a:t>
            </a:r>
            <a:endParaRPr sz="1800" dirty="0">
              <a:latin typeface="Times New Roman"/>
              <a:cs typeface="Times New Roman"/>
            </a:endParaRPr>
          </a:p>
          <a:p>
            <a:pPr marL="681990">
              <a:lnSpc>
                <a:spcPts val="665"/>
              </a:lnSpc>
            </a:pPr>
            <a:r>
              <a:rPr sz="1050" dirty="0">
                <a:latin typeface="Times New Roman"/>
                <a:cs typeface="Times New Roman"/>
              </a:rPr>
              <a:t>3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ts val="3005"/>
              </a:lnSpc>
              <a:tabLst>
                <a:tab pos="400050" algn="l"/>
                <a:tab pos="2833370" algn="l"/>
              </a:tabLst>
            </a:pPr>
            <a:r>
              <a:rPr sz="1800" i="1" dirty="0">
                <a:latin typeface="Times New Roman"/>
                <a:cs typeface="Times New Roman"/>
              </a:rPr>
              <a:t>ou	</a:t>
            </a:r>
            <a:r>
              <a:rPr sz="3000" spc="-525" dirty="0">
                <a:latin typeface="Symbol"/>
                <a:cs typeface="Symbol"/>
              </a:rPr>
              <a:t>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spc="180" dirty="0">
                <a:latin typeface="Times New Roman"/>
                <a:cs typeface="Times New Roman"/>
              </a:rPr>
              <a:t> </a:t>
            </a:r>
            <a:r>
              <a:rPr sz="1800" i="1" spc="105" dirty="0">
                <a:latin typeface="Times New Roman"/>
                <a:cs typeface="Times New Roman"/>
              </a:rPr>
              <a:t>O</a:t>
            </a:r>
            <a:r>
              <a:rPr sz="1575" baseline="42328" dirty="0">
                <a:latin typeface="Symbol"/>
                <a:cs typeface="Symbol"/>
              </a:rPr>
              <a:t></a:t>
            </a:r>
            <a:r>
              <a:rPr sz="1575" spc="-172" baseline="42328" dirty="0">
                <a:latin typeface="Times New Roman"/>
                <a:cs typeface="Times New Roman"/>
              </a:rPr>
              <a:t> </a:t>
            </a:r>
            <a:r>
              <a:rPr sz="3000" spc="-295" dirty="0">
                <a:latin typeface="Symbol"/>
                <a:cs typeface="Symbol"/>
              </a:rPr>
              <a:t></a:t>
            </a:r>
            <a:r>
              <a:rPr sz="1800" dirty="0">
                <a:latin typeface="Symbol"/>
                <a:cs typeface="Symbol"/>
              </a:rPr>
              <a:t>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3000" spc="-630" dirty="0">
                <a:latin typeface="Symbol"/>
                <a:cs typeface="Symbol"/>
              </a:rPr>
              <a:t></a:t>
            </a:r>
            <a:r>
              <a:rPr sz="1800" i="1" spc="5" dirty="0">
                <a:latin typeface="Times New Roman"/>
                <a:cs typeface="Times New Roman"/>
              </a:rPr>
              <a:t>OH</a:t>
            </a:r>
            <a:r>
              <a:rPr sz="1800" i="1" spc="-175" dirty="0">
                <a:latin typeface="Times New Roman"/>
                <a:cs typeface="Times New Roman"/>
              </a:rPr>
              <a:t> </a:t>
            </a:r>
            <a:r>
              <a:rPr sz="1575" baseline="42328" dirty="0">
                <a:latin typeface="Symbol"/>
                <a:cs typeface="Symbol"/>
              </a:rPr>
              <a:t></a:t>
            </a:r>
            <a:r>
              <a:rPr sz="1575" spc="-187" baseline="42328" dirty="0">
                <a:latin typeface="Times New Roman"/>
                <a:cs typeface="Times New Roman"/>
              </a:rPr>
              <a:t> </a:t>
            </a:r>
            <a:r>
              <a:rPr sz="3000" spc="-415" dirty="0">
                <a:latin typeface="Symbol"/>
                <a:cs typeface="Symbol"/>
              </a:rPr>
              <a:t></a:t>
            </a:r>
            <a:r>
              <a:rPr sz="3000" spc="254" dirty="0">
                <a:latin typeface="Times New Roman"/>
                <a:cs typeface="Times New Roman"/>
              </a:rPr>
              <a:t> </a:t>
            </a:r>
            <a:r>
              <a:rPr sz="1800" i="1" dirty="0" err="1">
                <a:latin typeface="Times New Roman"/>
                <a:cs typeface="Times New Roman"/>
              </a:rPr>
              <a:t>solução</a:t>
            </a:r>
            <a:r>
              <a:rPr lang="pt-PT" sz="1800" i="1" dirty="0">
                <a:latin typeface="Times New Roman"/>
                <a:cs typeface="Times New Roman"/>
              </a:rPr>
              <a:t> </a:t>
            </a:r>
            <a:r>
              <a:rPr sz="1800" i="1" dirty="0" err="1">
                <a:latin typeface="Times New Roman"/>
                <a:cs typeface="Times New Roman"/>
              </a:rPr>
              <a:t>básica</a:t>
            </a:r>
            <a:endParaRPr sz="1800" dirty="0">
              <a:latin typeface="Times New Roman"/>
              <a:cs typeface="Times New Roman"/>
            </a:endParaRPr>
          </a:p>
          <a:p>
            <a:pPr marL="641985">
              <a:lnSpc>
                <a:spcPts val="665"/>
              </a:lnSpc>
            </a:pPr>
            <a:r>
              <a:rPr sz="105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85264" y="6369393"/>
            <a:ext cx="57086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i="1" dirty="0">
                <a:latin typeface="Times New Roman"/>
                <a:cs typeface="Times New Roman"/>
              </a:rPr>
              <a:t>mol</a:t>
            </a:r>
            <a:r>
              <a:rPr sz="1800" i="1" spc="-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2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l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2336" y="5601906"/>
            <a:ext cx="1689100" cy="1156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>
              <a:lnSpc>
                <a:spcPts val="3005"/>
              </a:lnSpc>
              <a:spcBef>
                <a:spcPts val="95"/>
              </a:spcBef>
            </a:pPr>
            <a:r>
              <a:rPr sz="3000" spc="-260" dirty="0">
                <a:latin typeface="Symbol"/>
                <a:cs typeface="Symbol"/>
              </a:rPr>
              <a:t></a:t>
            </a:r>
            <a:r>
              <a:rPr sz="1800" i="1" spc="-260" dirty="0">
                <a:latin typeface="Times New Roman"/>
                <a:cs typeface="Times New Roman"/>
              </a:rPr>
              <a:t>H</a:t>
            </a:r>
            <a:r>
              <a:rPr sz="1800" i="1" spc="-160" dirty="0">
                <a:latin typeface="Times New Roman"/>
                <a:cs typeface="Times New Roman"/>
              </a:rPr>
              <a:t> </a:t>
            </a:r>
            <a:r>
              <a:rPr sz="1800" i="1" spc="50" dirty="0">
                <a:latin typeface="Times New Roman"/>
                <a:cs typeface="Times New Roman"/>
              </a:rPr>
              <a:t>O</a:t>
            </a:r>
            <a:r>
              <a:rPr sz="1575" spc="75" baseline="42328" dirty="0">
                <a:latin typeface="Symbol"/>
                <a:cs typeface="Symbol"/>
              </a:rPr>
              <a:t></a:t>
            </a:r>
            <a:r>
              <a:rPr sz="1575" spc="75" baseline="42328" dirty="0">
                <a:latin typeface="Times New Roman"/>
                <a:cs typeface="Times New Roman"/>
              </a:rPr>
              <a:t> </a:t>
            </a:r>
            <a:r>
              <a:rPr sz="3000" spc="-130" dirty="0">
                <a:latin typeface="Symbol"/>
                <a:cs typeface="Symbol"/>
              </a:rPr>
              <a:t></a:t>
            </a:r>
            <a:r>
              <a:rPr sz="1800" spc="-130" dirty="0">
                <a:latin typeface="Symbol"/>
                <a:cs typeface="Symbol"/>
              </a:rPr>
              <a:t></a:t>
            </a:r>
            <a:r>
              <a:rPr sz="1800" spc="-1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1,0</a:t>
            </a:r>
            <a:r>
              <a:rPr sz="1800" spc="5" dirty="0">
                <a:latin typeface="Symbol"/>
                <a:cs typeface="Symbol"/>
              </a:rPr>
              <a:t></a:t>
            </a:r>
            <a:r>
              <a:rPr sz="1800" spc="5" dirty="0">
                <a:latin typeface="Times New Roman"/>
                <a:cs typeface="Times New Roman"/>
              </a:rPr>
              <a:t>10</a:t>
            </a:r>
            <a:r>
              <a:rPr sz="1575" spc="7" baseline="42328" dirty="0">
                <a:latin typeface="Symbol"/>
                <a:cs typeface="Symbol"/>
              </a:rPr>
              <a:t></a:t>
            </a:r>
            <a:r>
              <a:rPr sz="1575" spc="7" baseline="42328" dirty="0">
                <a:latin typeface="Times New Roman"/>
                <a:cs typeface="Times New Roman"/>
              </a:rPr>
              <a:t>7</a:t>
            </a:r>
            <a:endParaRPr sz="1575" baseline="42328">
              <a:latin typeface="Times New Roman"/>
              <a:cs typeface="Times New Roman"/>
            </a:endParaRPr>
          </a:p>
          <a:p>
            <a:pPr marL="290830">
              <a:lnSpc>
                <a:spcPts val="665"/>
              </a:lnSpc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3005"/>
              </a:lnSpc>
            </a:pPr>
            <a:r>
              <a:rPr sz="3000" spc="-260" dirty="0">
                <a:latin typeface="Symbol"/>
                <a:cs typeface="Symbol"/>
              </a:rPr>
              <a:t></a:t>
            </a:r>
            <a:r>
              <a:rPr sz="1800" i="1" spc="-260" dirty="0">
                <a:latin typeface="Times New Roman"/>
                <a:cs typeface="Times New Roman"/>
              </a:rPr>
              <a:t>H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55" dirty="0">
                <a:latin typeface="Times New Roman"/>
                <a:cs typeface="Times New Roman"/>
              </a:rPr>
              <a:t>O</a:t>
            </a:r>
            <a:r>
              <a:rPr sz="1575" spc="82" baseline="42328" dirty="0">
                <a:latin typeface="Symbol"/>
                <a:cs typeface="Symbol"/>
              </a:rPr>
              <a:t></a:t>
            </a:r>
            <a:r>
              <a:rPr sz="1575" spc="-315" baseline="42328" dirty="0">
                <a:latin typeface="Times New Roman"/>
                <a:cs typeface="Times New Roman"/>
              </a:rPr>
              <a:t> </a:t>
            </a:r>
            <a:r>
              <a:rPr sz="3000" spc="-145" dirty="0">
                <a:latin typeface="Symbol"/>
                <a:cs typeface="Symbol"/>
              </a:rPr>
              <a:t></a:t>
            </a:r>
            <a:r>
              <a:rPr sz="1800" spc="-145" dirty="0">
                <a:latin typeface="Symbol"/>
                <a:cs typeface="Symbol"/>
              </a:rPr>
              <a:t>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1,0</a:t>
            </a:r>
            <a:r>
              <a:rPr sz="1800" spc="5" dirty="0">
                <a:latin typeface="Symbol"/>
                <a:cs typeface="Symbol"/>
              </a:rPr>
              <a:t></a:t>
            </a:r>
            <a:r>
              <a:rPr sz="1800" spc="5" dirty="0">
                <a:latin typeface="Times New Roman"/>
                <a:cs typeface="Times New Roman"/>
              </a:rPr>
              <a:t>10</a:t>
            </a:r>
            <a:r>
              <a:rPr sz="1575" spc="7" baseline="42328" dirty="0">
                <a:latin typeface="Symbol"/>
                <a:cs typeface="Symbol"/>
              </a:rPr>
              <a:t></a:t>
            </a:r>
            <a:r>
              <a:rPr sz="1575" spc="7" baseline="42328" dirty="0">
                <a:latin typeface="Times New Roman"/>
                <a:cs typeface="Times New Roman"/>
              </a:rPr>
              <a:t>7</a:t>
            </a:r>
            <a:endParaRPr sz="1575" baseline="42328">
              <a:latin typeface="Times New Roman"/>
              <a:cs typeface="Times New Roman"/>
            </a:endParaRPr>
          </a:p>
          <a:p>
            <a:pPr marL="254000">
              <a:lnSpc>
                <a:spcPts val="665"/>
              </a:lnSpc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Marcador de Posição do Número do Diapositivo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12" name="Marcador de Posição do Rodapé 11">
            <a:extLst>
              <a:ext uri="{FF2B5EF4-FFF2-40B4-BE49-F238E27FC236}">
                <a16:creationId xmlns:a16="http://schemas.microsoft.com/office/drawing/2014/main" id="{C57122B9-0693-448B-82FC-439BB5D1439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51977" y="918456"/>
            <a:ext cx="7671399" cy="115544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527050" indent="-527050" algn="just">
              <a:lnSpc>
                <a:spcPct val="100000"/>
              </a:lnSpc>
              <a:spcBef>
                <a:spcPts val="1190"/>
              </a:spcBef>
            </a:pPr>
            <a:r>
              <a:rPr lang="pt-PT" sz="2000" b="1" spc="-10" dirty="0">
                <a:latin typeface="Trebuchet MS" panose="020B0603020202020204" pitchFamily="34" charset="0"/>
                <a:cs typeface="Tahoma"/>
              </a:rPr>
              <a:t>4.3 </a:t>
            </a:r>
            <a:r>
              <a:rPr sz="2000" b="1" dirty="0">
                <a:latin typeface="Trebuchet MS" panose="020B0603020202020204" pitchFamily="34" charset="0"/>
                <a:cs typeface="Tahoma"/>
              </a:rPr>
              <a:t>– </a:t>
            </a:r>
            <a:r>
              <a:rPr sz="2000" b="1" spc="-5" dirty="0">
                <a:latin typeface="Trebuchet MS" panose="020B0603020202020204" pitchFamily="34" charset="0"/>
                <a:cs typeface="Tahoma"/>
              </a:rPr>
              <a:t>O </a:t>
            </a:r>
            <a:r>
              <a:rPr sz="2000" b="1" spc="-5" dirty="0" err="1">
                <a:latin typeface="Trebuchet MS" panose="020B0603020202020204" pitchFamily="34" charset="0"/>
                <a:cs typeface="Tahoma"/>
              </a:rPr>
              <a:t>conceito</a:t>
            </a:r>
            <a:r>
              <a:rPr sz="2000" b="1" spc="-5" dirty="0">
                <a:latin typeface="Trebuchet MS" panose="020B0603020202020204" pitchFamily="34" charset="0"/>
                <a:cs typeface="Tahoma"/>
              </a:rPr>
              <a:t> </a:t>
            </a:r>
            <a:r>
              <a:rPr sz="2000" b="1" dirty="0">
                <a:latin typeface="Trebuchet MS" panose="020B0603020202020204" pitchFamily="34" charset="0"/>
                <a:cs typeface="Tahoma"/>
              </a:rPr>
              <a:t>de</a:t>
            </a:r>
            <a:r>
              <a:rPr sz="2000" b="1" spc="20" dirty="0">
                <a:latin typeface="Trebuchet MS" panose="020B0603020202020204" pitchFamily="34" charset="0"/>
                <a:cs typeface="Tahoma"/>
              </a:rPr>
              <a:t> </a:t>
            </a:r>
            <a:r>
              <a:rPr sz="2000" b="1" dirty="0">
                <a:latin typeface="Trebuchet MS" panose="020B0603020202020204" pitchFamily="34" charset="0"/>
                <a:cs typeface="Tahoma"/>
              </a:rPr>
              <a:t>pH</a:t>
            </a:r>
          </a:p>
          <a:p>
            <a:pPr marL="12700" marR="5080" indent="-12700" algn="just">
              <a:lnSpc>
                <a:spcPct val="100000"/>
              </a:lnSpc>
              <a:spcBef>
                <a:spcPts val="1095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lang="pt-PT" sz="1800" spc="-135" dirty="0">
                <a:latin typeface="Trebuchet MS"/>
                <a:cs typeface="Trebuchet MS"/>
              </a:rPr>
              <a:t> grau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acidez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alcalinidade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definido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respectivamente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ou  </a:t>
            </a:r>
            <a:r>
              <a:rPr sz="1800" spc="-55" dirty="0">
                <a:latin typeface="Trebuchet MS"/>
                <a:cs typeface="Trebuchet MS"/>
              </a:rPr>
              <a:t>menor </a:t>
            </a:r>
            <a:r>
              <a:rPr sz="1800" spc="-90" dirty="0">
                <a:latin typeface="Trebuchet MS"/>
                <a:cs typeface="Trebuchet MS"/>
              </a:rPr>
              <a:t>concentração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b="1" spc="-105" dirty="0">
                <a:latin typeface="Trebuchet MS"/>
                <a:cs typeface="Trebuchet MS"/>
              </a:rPr>
              <a:t>H</a:t>
            </a:r>
            <a:r>
              <a:rPr sz="1800" b="1" spc="-157" baseline="25462" dirty="0">
                <a:latin typeface="Trebuchet MS"/>
                <a:cs typeface="Trebuchet MS"/>
              </a:rPr>
              <a:t>+ </a:t>
            </a:r>
            <a:r>
              <a:rPr sz="1800" spc="-60" dirty="0">
                <a:latin typeface="Trebuchet MS"/>
                <a:cs typeface="Trebuchet MS"/>
              </a:rPr>
              <a:t>(ou</a:t>
            </a:r>
            <a:r>
              <a:rPr sz="1800" spc="-350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H</a:t>
            </a:r>
            <a:r>
              <a:rPr sz="1800" b="1" spc="-172" baseline="-20833" dirty="0">
                <a:latin typeface="Trebuchet MS"/>
                <a:cs typeface="Trebuchet MS"/>
              </a:rPr>
              <a:t>3</a:t>
            </a:r>
            <a:r>
              <a:rPr sz="1800" b="1" spc="-114" dirty="0">
                <a:latin typeface="Trebuchet MS"/>
                <a:cs typeface="Trebuchet MS"/>
              </a:rPr>
              <a:t>O</a:t>
            </a:r>
            <a:r>
              <a:rPr sz="1800" b="1" spc="-172" baseline="25462" dirty="0">
                <a:latin typeface="Trebuchet MS"/>
                <a:cs typeface="Trebuchet MS"/>
              </a:rPr>
              <a:t>+</a:t>
            </a:r>
            <a:r>
              <a:rPr sz="1800" spc="-114" dirty="0">
                <a:latin typeface="Trebuchet MS"/>
                <a:cs typeface="Trebuchet MS"/>
              </a:rPr>
              <a:t>).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1942" y="2293111"/>
            <a:ext cx="7671434" cy="43909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60" dirty="0">
                <a:latin typeface="Trebuchet MS"/>
                <a:cs typeface="Trebuchet MS"/>
              </a:rPr>
              <a:t>Como </a:t>
            </a:r>
            <a:r>
              <a:rPr sz="1800" spc="-160" dirty="0">
                <a:latin typeface="Trebuchet MS"/>
                <a:cs typeface="Trebuchet MS"/>
              </a:rPr>
              <a:t>já </a:t>
            </a:r>
            <a:r>
              <a:rPr sz="1800" spc="-55" dirty="0">
                <a:latin typeface="Trebuchet MS"/>
                <a:cs typeface="Trebuchet MS"/>
              </a:rPr>
              <a:t>vimos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90" dirty="0">
                <a:latin typeface="Trebuchet MS"/>
                <a:cs typeface="Trebuchet MS"/>
              </a:rPr>
              <a:t>concentração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b="1" spc="-105" dirty="0">
                <a:latin typeface="Trebuchet MS"/>
                <a:cs typeface="Trebuchet MS"/>
              </a:rPr>
              <a:t>H</a:t>
            </a:r>
            <a:r>
              <a:rPr sz="1800" b="1" spc="-157" baseline="25462" dirty="0">
                <a:latin typeface="Trebuchet MS"/>
                <a:cs typeface="Trebuchet MS"/>
              </a:rPr>
              <a:t>+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85" dirty="0">
                <a:latin typeface="Trebuchet MS"/>
                <a:cs typeface="Trebuchet MS"/>
              </a:rPr>
              <a:t>complementar à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b="1" spc="-55" dirty="0">
                <a:latin typeface="Trebuchet MS"/>
                <a:cs typeface="Trebuchet MS"/>
              </a:rPr>
              <a:t>OH</a:t>
            </a:r>
            <a:r>
              <a:rPr sz="1800" b="1" spc="-82" baseline="25462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, </a:t>
            </a:r>
            <a:r>
              <a:rPr sz="1800" spc="-30" dirty="0">
                <a:latin typeface="Trebuchet MS"/>
                <a:cs typeface="Trebuchet MS"/>
              </a:rPr>
              <a:t>ou  </a:t>
            </a:r>
            <a:r>
              <a:rPr sz="1800" spc="-130" dirty="0">
                <a:latin typeface="Trebuchet MS"/>
                <a:cs typeface="Trebuchet MS"/>
              </a:rPr>
              <a:t>seja,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quando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aumenta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outra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diminui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i="1" spc="-105" dirty="0">
                <a:latin typeface="Trebuchet MS"/>
                <a:cs typeface="Trebuchet MS"/>
              </a:rPr>
              <a:t>vice‐versa</a:t>
            </a:r>
            <a:r>
              <a:rPr sz="1800" spc="-105" dirty="0">
                <a:latin typeface="Trebuchet MS"/>
                <a:cs typeface="Trebuchet MS"/>
              </a:rPr>
              <a:t>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produto 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ambos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seja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sempre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igual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90" dirty="0">
                <a:latin typeface="Trebuchet MS"/>
                <a:cs typeface="Trebuchet MS"/>
              </a:rPr>
              <a:t>Kw.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2700" marR="13843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concentrações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H</a:t>
            </a:r>
            <a:r>
              <a:rPr sz="1800" b="1" spc="-157" baseline="25462" dirty="0">
                <a:latin typeface="Trebuchet MS"/>
                <a:cs typeface="Trebuchet MS"/>
              </a:rPr>
              <a:t>+</a:t>
            </a:r>
            <a:r>
              <a:rPr sz="1800" b="1" spc="-120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OH</a:t>
            </a:r>
            <a:r>
              <a:rPr sz="1800" b="1" spc="-82" baseline="25462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também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60" dirty="0">
                <a:latin typeface="Trebuchet MS"/>
                <a:cs typeface="Trebuchet MS"/>
              </a:rPr>
              <a:t>já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vimos,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parte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110" dirty="0">
                <a:latin typeface="Trebuchet MS"/>
                <a:cs typeface="Trebuchet MS"/>
              </a:rPr>
              <a:t>escala,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destas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concentrações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baixos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(entre </a:t>
            </a:r>
            <a:r>
              <a:rPr sz="1800" spc="-35" dirty="0">
                <a:latin typeface="Trebuchet MS"/>
                <a:cs typeface="Trebuchet MS"/>
              </a:rPr>
              <a:t>1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10</a:t>
            </a:r>
            <a:r>
              <a:rPr sz="1800" spc="7" baseline="25462" dirty="0">
                <a:latin typeface="Trebuchet MS"/>
                <a:cs typeface="Trebuchet MS"/>
              </a:rPr>
              <a:t>–14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130" dirty="0">
                <a:latin typeface="Trebuchet MS"/>
                <a:cs typeface="Trebuchet MS"/>
              </a:rPr>
              <a:t>mol/l).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2700" marR="206375" algn="just">
              <a:lnSpc>
                <a:spcPct val="100000"/>
              </a:lnSpc>
              <a:tabLst>
                <a:tab pos="180340" algn="l"/>
              </a:tabLst>
            </a:pPr>
            <a:r>
              <a:rPr sz="1800" spc="-100" dirty="0">
                <a:latin typeface="Trebuchet MS"/>
                <a:cs typeface="Trebuchet MS"/>
              </a:rPr>
              <a:t>Para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lidar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fácil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rápida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concentrações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optou‐se  </a:t>
            </a:r>
            <a:r>
              <a:rPr sz="1800" spc="-50" dirty="0">
                <a:latin typeface="Trebuchet MS"/>
                <a:cs typeface="Trebuchet MS"/>
              </a:rPr>
              <a:t>por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efectuar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transformação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matemática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transforma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escala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 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baixos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escala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ordem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unidades.</a:t>
            </a:r>
            <a:endParaRPr sz="18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800" spc="-95" dirty="0">
                <a:latin typeface="Trebuchet MS"/>
                <a:cs typeface="Trebuchet MS"/>
              </a:rPr>
              <a:t>Esta </a:t>
            </a:r>
            <a:r>
              <a:rPr sz="1800" spc="-80" dirty="0">
                <a:latin typeface="Trebuchet MS"/>
                <a:cs typeface="Trebuchet MS"/>
              </a:rPr>
              <a:t>transformação </a:t>
            </a:r>
            <a:r>
              <a:rPr sz="1800" spc="-100" dirty="0">
                <a:latin typeface="Trebuchet MS"/>
                <a:cs typeface="Trebuchet MS"/>
              </a:rPr>
              <a:t>matemática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42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logaritmo </a:t>
            </a:r>
            <a:r>
              <a:rPr sz="1800" spc="-95" dirty="0">
                <a:latin typeface="Trebuchet MS"/>
                <a:cs typeface="Trebuchet MS"/>
              </a:rPr>
              <a:t>decimal </a:t>
            </a:r>
            <a:r>
              <a:rPr sz="1800" spc="-114" dirty="0">
                <a:latin typeface="Trebuchet MS"/>
                <a:cs typeface="Trebuchet MS"/>
              </a:rPr>
              <a:t>(</a:t>
            </a:r>
            <a:r>
              <a:rPr sz="1800" b="1" i="1" spc="-114" dirty="0">
                <a:latin typeface="Trebuchet MS"/>
                <a:cs typeface="Trebuchet MS"/>
              </a:rPr>
              <a:t>log</a:t>
            </a:r>
            <a:r>
              <a:rPr sz="1800" spc="-114" dirty="0">
                <a:latin typeface="Trebuchet MS"/>
                <a:cs typeface="Trebuchet MS"/>
              </a:rPr>
              <a:t>).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definição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(poder/força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hidrogénio)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passou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dada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expressão: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R="793115" algn="ctr">
              <a:lnSpc>
                <a:spcPct val="100000"/>
              </a:lnSpc>
            </a:pPr>
            <a:r>
              <a:rPr sz="1800" i="1" dirty="0">
                <a:latin typeface="Times New Roman"/>
                <a:cs typeface="Times New Roman"/>
              </a:rPr>
              <a:t>pH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5" dirty="0">
                <a:latin typeface="Symbol"/>
                <a:cs typeface="Symbol"/>
              </a:rPr>
              <a:t></a:t>
            </a:r>
            <a:r>
              <a:rPr sz="1800" spc="-55" dirty="0">
                <a:latin typeface="Times New Roman"/>
                <a:cs typeface="Times New Roman"/>
              </a:rPr>
              <a:t>log</a:t>
            </a:r>
            <a:r>
              <a:rPr sz="3000" spc="-55" dirty="0">
                <a:latin typeface="Symbol"/>
                <a:cs typeface="Symbol"/>
              </a:rPr>
              <a:t></a:t>
            </a:r>
            <a:r>
              <a:rPr sz="1800" i="1" spc="-55" dirty="0">
                <a:latin typeface="Times New Roman"/>
                <a:cs typeface="Times New Roman"/>
              </a:rPr>
              <a:t>H </a:t>
            </a:r>
            <a:r>
              <a:rPr sz="1575" baseline="42328" dirty="0">
                <a:latin typeface="Symbol"/>
                <a:cs typeface="Symbol"/>
              </a:rPr>
              <a:t></a:t>
            </a:r>
            <a:r>
              <a:rPr sz="1575" spc="-165" baseline="42328" dirty="0">
                <a:latin typeface="Times New Roman"/>
                <a:cs typeface="Times New Roman"/>
              </a:rPr>
              <a:t> </a:t>
            </a:r>
            <a:r>
              <a:rPr sz="3000" spc="-415" dirty="0">
                <a:latin typeface="Symbol"/>
                <a:cs typeface="Symbol"/>
              </a:rPr>
              <a:t></a:t>
            </a:r>
            <a:endParaRPr sz="3000" dirty="0">
              <a:latin typeface="Symbol"/>
              <a:cs typeface="Symbo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36783" y="6188964"/>
            <a:ext cx="2060575" cy="586740"/>
          </a:xfrm>
          <a:custGeom>
            <a:avLst/>
            <a:gdLst/>
            <a:ahLst/>
            <a:cxnLst/>
            <a:rect l="l" t="t" r="r" b="b"/>
            <a:pathLst>
              <a:path w="2060575" h="586740">
                <a:moveTo>
                  <a:pt x="2060448" y="586740"/>
                </a:moveTo>
                <a:lnTo>
                  <a:pt x="2060448" y="0"/>
                </a:lnTo>
                <a:lnTo>
                  <a:pt x="0" y="0"/>
                </a:lnTo>
                <a:lnTo>
                  <a:pt x="0" y="586740"/>
                </a:lnTo>
                <a:lnTo>
                  <a:pt x="12953" y="586740"/>
                </a:lnTo>
                <a:lnTo>
                  <a:pt x="12953" y="25908"/>
                </a:lnTo>
                <a:lnTo>
                  <a:pt x="25146" y="12954"/>
                </a:lnTo>
                <a:lnTo>
                  <a:pt x="25146" y="25908"/>
                </a:lnTo>
                <a:lnTo>
                  <a:pt x="2034539" y="25908"/>
                </a:lnTo>
                <a:lnTo>
                  <a:pt x="2034539" y="12953"/>
                </a:lnTo>
                <a:lnTo>
                  <a:pt x="2047494" y="25908"/>
                </a:lnTo>
                <a:lnTo>
                  <a:pt x="2047494" y="586740"/>
                </a:lnTo>
                <a:lnTo>
                  <a:pt x="2060448" y="586740"/>
                </a:lnTo>
                <a:close/>
              </a:path>
              <a:path w="2060575" h="586740">
                <a:moveTo>
                  <a:pt x="25146" y="25908"/>
                </a:moveTo>
                <a:lnTo>
                  <a:pt x="25146" y="12954"/>
                </a:lnTo>
                <a:lnTo>
                  <a:pt x="12953" y="25908"/>
                </a:lnTo>
                <a:lnTo>
                  <a:pt x="25146" y="25908"/>
                </a:lnTo>
                <a:close/>
              </a:path>
              <a:path w="2060575" h="586740">
                <a:moveTo>
                  <a:pt x="25146" y="561594"/>
                </a:moveTo>
                <a:lnTo>
                  <a:pt x="25146" y="25908"/>
                </a:lnTo>
                <a:lnTo>
                  <a:pt x="12953" y="25908"/>
                </a:lnTo>
                <a:lnTo>
                  <a:pt x="12953" y="561594"/>
                </a:lnTo>
                <a:lnTo>
                  <a:pt x="25146" y="561594"/>
                </a:lnTo>
                <a:close/>
              </a:path>
              <a:path w="2060575" h="586740">
                <a:moveTo>
                  <a:pt x="2047494" y="561594"/>
                </a:moveTo>
                <a:lnTo>
                  <a:pt x="12953" y="561594"/>
                </a:lnTo>
                <a:lnTo>
                  <a:pt x="25146" y="573786"/>
                </a:lnTo>
                <a:lnTo>
                  <a:pt x="25146" y="586740"/>
                </a:lnTo>
                <a:lnTo>
                  <a:pt x="2034539" y="586740"/>
                </a:lnTo>
                <a:lnTo>
                  <a:pt x="2034539" y="573786"/>
                </a:lnTo>
                <a:lnTo>
                  <a:pt x="2047494" y="561594"/>
                </a:lnTo>
                <a:close/>
              </a:path>
              <a:path w="2060575" h="586740">
                <a:moveTo>
                  <a:pt x="25146" y="586740"/>
                </a:moveTo>
                <a:lnTo>
                  <a:pt x="25146" y="573786"/>
                </a:lnTo>
                <a:lnTo>
                  <a:pt x="12953" y="561594"/>
                </a:lnTo>
                <a:lnTo>
                  <a:pt x="12953" y="586740"/>
                </a:lnTo>
                <a:lnTo>
                  <a:pt x="25146" y="586740"/>
                </a:lnTo>
                <a:close/>
              </a:path>
              <a:path w="2060575" h="586740">
                <a:moveTo>
                  <a:pt x="2047494" y="25908"/>
                </a:moveTo>
                <a:lnTo>
                  <a:pt x="2034539" y="12953"/>
                </a:lnTo>
                <a:lnTo>
                  <a:pt x="2034539" y="25908"/>
                </a:lnTo>
                <a:lnTo>
                  <a:pt x="2047494" y="25908"/>
                </a:lnTo>
                <a:close/>
              </a:path>
              <a:path w="2060575" h="586740">
                <a:moveTo>
                  <a:pt x="2047494" y="561594"/>
                </a:moveTo>
                <a:lnTo>
                  <a:pt x="2047494" y="25908"/>
                </a:lnTo>
                <a:lnTo>
                  <a:pt x="2034539" y="25908"/>
                </a:lnTo>
                <a:lnTo>
                  <a:pt x="2034539" y="561594"/>
                </a:lnTo>
                <a:lnTo>
                  <a:pt x="2047494" y="561594"/>
                </a:lnTo>
                <a:close/>
              </a:path>
              <a:path w="2060575" h="586740">
                <a:moveTo>
                  <a:pt x="2047494" y="586740"/>
                </a:moveTo>
                <a:lnTo>
                  <a:pt x="2047494" y="561594"/>
                </a:lnTo>
                <a:lnTo>
                  <a:pt x="2034539" y="573786"/>
                </a:lnTo>
                <a:lnTo>
                  <a:pt x="2034539" y="586740"/>
                </a:lnTo>
                <a:lnTo>
                  <a:pt x="2047494" y="586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10" name="Marcador de Posição do Rodapé 9">
            <a:extLst>
              <a:ext uri="{FF2B5EF4-FFF2-40B4-BE49-F238E27FC236}">
                <a16:creationId xmlns:a16="http://schemas.microsoft.com/office/drawing/2014/main" id="{3471C6E2-9EBA-43EC-ABE0-FBAAEE005F6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1957468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93874" y="4992885"/>
            <a:ext cx="7333933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expresso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apenas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duas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casas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decimais.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180340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4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concentração,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normalmente,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vem expressa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notação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científica, 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sobretudo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quando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casas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decimais.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5592" y="1558970"/>
            <a:ext cx="7562215" cy="2641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820" marR="5080" algn="just">
              <a:lnSpc>
                <a:spcPct val="100000"/>
              </a:lnSpc>
              <a:tabLst>
                <a:tab pos="505459" algn="l"/>
              </a:tabLst>
            </a:pPr>
            <a:r>
              <a:rPr lang="pt-PT" spc="-90" dirty="0">
                <a:latin typeface="Trebuchet MS" panose="020B0603020202020204" pitchFamily="34" charset="0"/>
                <a:cs typeface="Trebuchet MS"/>
              </a:rPr>
              <a:t>Esta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expressão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permite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lang="pt-PT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100" dirty="0">
                <a:latin typeface="Trebuchet MS" panose="020B0603020202020204" pitchFamily="34" charset="0"/>
                <a:cs typeface="Trebuchet MS"/>
              </a:rPr>
              <a:t>cálculo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valor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5" dirty="0">
                <a:latin typeface="Trebuchet MS" panose="020B0603020202020204" pitchFamily="34" charset="0"/>
                <a:cs typeface="Trebuchet MS"/>
              </a:rPr>
              <a:t>partir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lang="pt-PT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de 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ião</a:t>
            </a:r>
            <a:r>
              <a:rPr lang="pt-PT"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hidrogénio.</a:t>
            </a:r>
            <a:endParaRPr lang="pt-PT"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lang="pt-PT" dirty="0">
              <a:latin typeface="Trebuchet MS" panose="020B0603020202020204" pitchFamily="34" charset="0"/>
              <a:cs typeface="Times New Roman"/>
            </a:endParaRPr>
          </a:p>
          <a:p>
            <a:pPr marL="337820" marR="57150" algn="just">
              <a:lnSpc>
                <a:spcPct val="100000"/>
              </a:lnSpc>
              <a:tabLst>
                <a:tab pos="505459" algn="l"/>
              </a:tabLst>
            </a:pPr>
            <a:r>
              <a:rPr lang="pt-PT" spc="-65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lang="pt-PT"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devidas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transformações </a:t>
            </a:r>
            <a:r>
              <a:rPr lang="pt-PT" spc="-105" dirty="0">
                <a:latin typeface="Trebuchet MS" panose="020B0603020202020204" pitchFamily="34" charset="0"/>
                <a:cs typeface="Trebuchet MS"/>
              </a:rPr>
              <a:t>matemáticas,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esta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expressão </a:t>
            </a:r>
            <a:r>
              <a:rPr lang="pt-PT" spc="-70" dirty="0">
                <a:latin typeface="Trebuchet MS" panose="020B0603020202020204" pitchFamily="34" charset="0"/>
                <a:cs typeface="Trebuchet MS"/>
              </a:rPr>
              <a:t>poderá ser  </a:t>
            </a:r>
            <a:r>
              <a:rPr lang="pt-PT" spc="-100" dirty="0">
                <a:latin typeface="Trebuchet MS" panose="020B0603020202020204" pitchFamily="34" charset="0"/>
                <a:cs typeface="Trebuchet MS"/>
              </a:rPr>
              <a:t>invertida,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45" dirty="0">
                <a:latin typeface="Trebuchet MS" panose="020B0603020202020204" pitchFamily="34" charset="0"/>
                <a:cs typeface="Trebuchet MS"/>
              </a:rPr>
              <a:t>sendo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0" dirty="0">
                <a:latin typeface="Trebuchet MS" panose="020B0603020202020204" pitchFamily="34" charset="0"/>
                <a:cs typeface="Trebuchet MS"/>
              </a:rPr>
              <a:t>possível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100" dirty="0">
                <a:latin typeface="Trebuchet MS" panose="020B0603020202020204" pitchFamily="34" charset="0"/>
                <a:cs typeface="Trebuchet MS"/>
              </a:rPr>
              <a:t>cálculo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ião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65" dirty="0">
                <a:latin typeface="Trebuchet MS" panose="020B0603020202020204" pitchFamily="34" charset="0"/>
                <a:cs typeface="Trebuchet MS"/>
              </a:rPr>
              <a:t>hidrogénio</a:t>
            </a:r>
            <a:r>
              <a:rPr lang="pt-PT"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partir  </a:t>
            </a:r>
            <a:r>
              <a:rPr lang="pt-PT"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valor </a:t>
            </a:r>
            <a:r>
              <a:rPr lang="pt-PT"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lang="pt-PT" spc="-2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pH.</a:t>
            </a:r>
            <a:endParaRPr lang="pt-PT"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451484" algn="ctr">
              <a:lnSpc>
                <a:spcPct val="100000"/>
              </a:lnSpc>
              <a:spcBef>
                <a:spcPts val="1300"/>
              </a:spcBef>
            </a:pPr>
            <a:r>
              <a:rPr sz="3350" spc="-815" dirty="0">
                <a:latin typeface="Symbol"/>
                <a:cs typeface="Symbol"/>
              </a:rPr>
              <a:t></a:t>
            </a:r>
            <a:r>
              <a:rPr sz="1850" i="1" spc="50" dirty="0">
                <a:latin typeface="Trebuchet MS"/>
                <a:cs typeface="Trebuchet MS"/>
              </a:rPr>
              <a:t>H</a:t>
            </a:r>
            <a:r>
              <a:rPr sz="1875" i="1" spc="-37" baseline="-20000" dirty="0">
                <a:latin typeface="Trebuchet MS"/>
                <a:cs typeface="Trebuchet MS"/>
              </a:rPr>
              <a:t>3</a:t>
            </a:r>
            <a:r>
              <a:rPr sz="1850" i="1" spc="10" dirty="0">
                <a:latin typeface="Trebuchet MS"/>
                <a:cs typeface="Trebuchet MS"/>
              </a:rPr>
              <a:t>O</a:t>
            </a:r>
            <a:r>
              <a:rPr sz="1850" i="1" spc="-355" dirty="0">
                <a:latin typeface="Trebuchet MS"/>
                <a:cs typeface="Trebuchet MS"/>
              </a:rPr>
              <a:t> </a:t>
            </a:r>
            <a:r>
              <a:rPr sz="1875" baseline="37777" dirty="0">
                <a:latin typeface="Symbol"/>
                <a:cs typeface="Symbol"/>
              </a:rPr>
              <a:t></a:t>
            </a:r>
            <a:r>
              <a:rPr sz="1875" spc="-232" baseline="37777" dirty="0">
                <a:latin typeface="Times New Roman"/>
                <a:cs typeface="Times New Roman"/>
              </a:rPr>
              <a:t> </a:t>
            </a:r>
            <a:r>
              <a:rPr sz="3350" spc="-445" dirty="0">
                <a:latin typeface="Symbol"/>
                <a:cs typeface="Symbol"/>
              </a:rPr>
              <a:t></a:t>
            </a:r>
            <a:r>
              <a:rPr sz="1850" spc="10" dirty="0">
                <a:latin typeface="Symbol"/>
                <a:cs typeface="Symbol"/>
              </a:rPr>
              <a:t></a:t>
            </a:r>
            <a:r>
              <a:rPr sz="1850" i="1" spc="-45" dirty="0">
                <a:latin typeface="Trebuchet MS"/>
                <a:cs typeface="Trebuchet MS"/>
              </a:rPr>
              <a:t>10</a:t>
            </a:r>
            <a:r>
              <a:rPr sz="1850" i="1" spc="-310" dirty="0">
                <a:latin typeface="Trebuchet MS"/>
                <a:cs typeface="Trebuchet MS"/>
              </a:rPr>
              <a:t> </a:t>
            </a:r>
            <a:r>
              <a:rPr sz="1875" spc="75" baseline="37777" dirty="0">
                <a:latin typeface="Symbol"/>
                <a:cs typeface="Symbol"/>
              </a:rPr>
              <a:t></a:t>
            </a:r>
            <a:r>
              <a:rPr sz="1875" i="1" spc="-52" baseline="37777" dirty="0">
                <a:latin typeface="Trebuchet MS"/>
                <a:cs typeface="Trebuchet MS"/>
              </a:rPr>
              <a:t>pH</a:t>
            </a:r>
            <a:endParaRPr sz="1875" baseline="37777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23117" y="3543300"/>
            <a:ext cx="1918970" cy="786130"/>
          </a:xfrm>
          <a:custGeom>
            <a:avLst/>
            <a:gdLst/>
            <a:ahLst/>
            <a:cxnLst/>
            <a:rect l="l" t="t" r="r" b="b"/>
            <a:pathLst>
              <a:path w="1918970" h="786129">
                <a:moveTo>
                  <a:pt x="1918715" y="785622"/>
                </a:moveTo>
                <a:lnTo>
                  <a:pt x="1918715" y="0"/>
                </a:lnTo>
                <a:lnTo>
                  <a:pt x="0" y="0"/>
                </a:lnTo>
                <a:lnTo>
                  <a:pt x="0" y="785622"/>
                </a:lnTo>
                <a:lnTo>
                  <a:pt x="12953" y="785622"/>
                </a:lnTo>
                <a:lnTo>
                  <a:pt x="12953" y="25908"/>
                </a:lnTo>
                <a:lnTo>
                  <a:pt x="25145" y="12954"/>
                </a:lnTo>
                <a:lnTo>
                  <a:pt x="25145" y="25908"/>
                </a:lnTo>
                <a:lnTo>
                  <a:pt x="1893557" y="25908"/>
                </a:lnTo>
                <a:lnTo>
                  <a:pt x="1893557" y="12953"/>
                </a:lnTo>
                <a:lnTo>
                  <a:pt x="1905762" y="25908"/>
                </a:lnTo>
                <a:lnTo>
                  <a:pt x="1905762" y="785622"/>
                </a:lnTo>
                <a:lnTo>
                  <a:pt x="1918715" y="785622"/>
                </a:lnTo>
                <a:close/>
              </a:path>
              <a:path w="1918970" h="786129">
                <a:moveTo>
                  <a:pt x="25145" y="25908"/>
                </a:moveTo>
                <a:lnTo>
                  <a:pt x="25145" y="12954"/>
                </a:lnTo>
                <a:lnTo>
                  <a:pt x="12953" y="25908"/>
                </a:lnTo>
                <a:lnTo>
                  <a:pt x="25145" y="25908"/>
                </a:lnTo>
                <a:close/>
              </a:path>
              <a:path w="1918970" h="786129">
                <a:moveTo>
                  <a:pt x="25145" y="759714"/>
                </a:moveTo>
                <a:lnTo>
                  <a:pt x="25145" y="25908"/>
                </a:lnTo>
                <a:lnTo>
                  <a:pt x="12953" y="25908"/>
                </a:lnTo>
                <a:lnTo>
                  <a:pt x="12953" y="759714"/>
                </a:lnTo>
                <a:lnTo>
                  <a:pt x="25145" y="759714"/>
                </a:lnTo>
                <a:close/>
              </a:path>
              <a:path w="1918970" h="786129">
                <a:moveTo>
                  <a:pt x="1905762" y="759713"/>
                </a:moveTo>
                <a:lnTo>
                  <a:pt x="12953" y="759714"/>
                </a:lnTo>
                <a:lnTo>
                  <a:pt x="25145" y="772668"/>
                </a:lnTo>
                <a:lnTo>
                  <a:pt x="25145" y="785622"/>
                </a:lnTo>
                <a:lnTo>
                  <a:pt x="1893557" y="785622"/>
                </a:lnTo>
                <a:lnTo>
                  <a:pt x="1893557" y="772667"/>
                </a:lnTo>
                <a:lnTo>
                  <a:pt x="1905762" y="759713"/>
                </a:lnTo>
                <a:close/>
              </a:path>
              <a:path w="1918970" h="786129">
                <a:moveTo>
                  <a:pt x="25145" y="785622"/>
                </a:moveTo>
                <a:lnTo>
                  <a:pt x="25145" y="772668"/>
                </a:lnTo>
                <a:lnTo>
                  <a:pt x="12953" y="759714"/>
                </a:lnTo>
                <a:lnTo>
                  <a:pt x="12953" y="785622"/>
                </a:lnTo>
                <a:lnTo>
                  <a:pt x="25145" y="785622"/>
                </a:lnTo>
                <a:close/>
              </a:path>
              <a:path w="1918970" h="786129">
                <a:moveTo>
                  <a:pt x="1905762" y="25908"/>
                </a:moveTo>
                <a:lnTo>
                  <a:pt x="1893557" y="12953"/>
                </a:lnTo>
                <a:lnTo>
                  <a:pt x="1893557" y="25908"/>
                </a:lnTo>
                <a:lnTo>
                  <a:pt x="1905762" y="25908"/>
                </a:lnTo>
                <a:close/>
              </a:path>
              <a:path w="1918970" h="786129">
                <a:moveTo>
                  <a:pt x="1905762" y="759713"/>
                </a:moveTo>
                <a:lnTo>
                  <a:pt x="1905762" y="25908"/>
                </a:lnTo>
                <a:lnTo>
                  <a:pt x="1893557" y="25908"/>
                </a:lnTo>
                <a:lnTo>
                  <a:pt x="1893557" y="759713"/>
                </a:lnTo>
                <a:lnTo>
                  <a:pt x="1905762" y="759713"/>
                </a:lnTo>
                <a:close/>
              </a:path>
              <a:path w="1918970" h="786129">
                <a:moveTo>
                  <a:pt x="1905762" y="785622"/>
                </a:moveTo>
                <a:lnTo>
                  <a:pt x="1905762" y="759713"/>
                </a:lnTo>
                <a:lnTo>
                  <a:pt x="1893557" y="772667"/>
                </a:lnTo>
                <a:lnTo>
                  <a:pt x="1893557" y="785622"/>
                </a:lnTo>
                <a:lnTo>
                  <a:pt x="1905762" y="78562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E43EA545-B822-46D3-9429-2078829F77B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0609" y="1067830"/>
            <a:ext cx="27051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70"/>
              </a:spcBef>
            </a:pPr>
            <a:r>
              <a:rPr sz="1800" spc="-80" dirty="0" err="1">
                <a:latin typeface="Trebuchet MS"/>
                <a:cs typeface="Trebuchet MS"/>
              </a:rPr>
              <a:t>Exemplos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cálculos: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2792" y="1617670"/>
            <a:ext cx="1734820" cy="37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114" dirty="0">
                <a:latin typeface="Trebuchet MS"/>
                <a:cs typeface="Trebuchet MS"/>
              </a:rPr>
              <a:t>i) </a:t>
            </a:r>
            <a:r>
              <a:rPr sz="1800" spc="-40" dirty="0">
                <a:latin typeface="Trebuchet MS"/>
                <a:cs typeface="Trebuchet MS"/>
              </a:rPr>
              <a:t>Dado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de</a:t>
            </a:r>
            <a:r>
              <a:rPr sz="2300" spc="-125" dirty="0">
                <a:latin typeface="Symbol"/>
                <a:cs typeface="Symbol"/>
              </a:rPr>
              <a:t></a:t>
            </a:r>
            <a:endParaRPr sz="2300" dirty="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57037" y="1682750"/>
            <a:ext cx="28816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i="1" spc="15" dirty="0" err="1">
                <a:latin typeface="Times New Roman"/>
                <a:cs typeface="Times New Roman"/>
              </a:rPr>
              <a:t>mol</a:t>
            </a:r>
            <a:r>
              <a:rPr sz="1350" i="1" spc="-12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/</a:t>
            </a:r>
            <a:r>
              <a:rPr lang="pt-PT" sz="1350" spc="-155" dirty="0">
                <a:latin typeface="Times New Roman"/>
                <a:cs typeface="Times New Roman"/>
              </a:rPr>
              <a:t>LL</a:t>
            </a:r>
            <a:r>
              <a:rPr sz="1800" spc="-215" dirty="0">
                <a:latin typeface="Trebuchet MS"/>
                <a:cs typeface="Trebuchet MS"/>
              </a:rPr>
              <a:t>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calcular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solução.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7689" y="1852315"/>
            <a:ext cx="768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2046" y="1619956"/>
            <a:ext cx="929005" cy="37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i="1" spc="20" dirty="0">
                <a:latin typeface="Times New Roman"/>
                <a:cs typeface="Times New Roman"/>
              </a:rPr>
              <a:t>H O </a:t>
            </a:r>
            <a:r>
              <a:rPr sz="2300" spc="-100" dirty="0">
                <a:latin typeface="Symbol"/>
                <a:cs typeface="Symbol"/>
              </a:rPr>
              <a:t></a:t>
            </a:r>
            <a:r>
              <a:rPr sz="1350" spc="-100" dirty="0">
                <a:latin typeface="Symbol"/>
                <a:cs typeface="Symbol"/>
              </a:rPr>
              <a:t></a:t>
            </a:r>
            <a:r>
              <a:rPr sz="1350" spc="-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0,05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2867" y="1730395"/>
            <a:ext cx="8191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Symbol"/>
                <a:cs typeface="Symbol"/>
              </a:rPr>
              <a:t></a:t>
            </a:r>
            <a:endParaRPr sz="8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81236" y="2137143"/>
            <a:ext cx="659130" cy="349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i="1" spc="10" dirty="0">
                <a:latin typeface="Times New Roman"/>
                <a:cs typeface="Times New Roman"/>
              </a:rPr>
              <a:t>mol</a:t>
            </a:r>
            <a:r>
              <a:rPr sz="2100" i="1" spc="-23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/</a:t>
            </a:r>
            <a:r>
              <a:rPr sz="2100" spc="-280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l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0660" y="2317256"/>
            <a:ext cx="104139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9390" y="2129043"/>
            <a:ext cx="187325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0" dirty="0">
                <a:latin typeface="Symbol"/>
                <a:cs typeface="Symbol"/>
              </a:rPr>
              <a:t></a:t>
            </a:r>
            <a:r>
              <a:rPr sz="1200" spc="15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4881" y="2129043"/>
            <a:ext cx="111760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20" dirty="0">
                <a:latin typeface="Symbol"/>
                <a:cs typeface="Symbol"/>
              </a:rPr>
              <a:t>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31007" y="1959579"/>
            <a:ext cx="2300605" cy="561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97865" algn="l"/>
              </a:tabLst>
            </a:pPr>
            <a:r>
              <a:rPr sz="3500" spc="-295" dirty="0">
                <a:latin typeface="Symbol"/>
                <a:cs typeface="Symbol"/>
              </a:rPr>
              <a:t></a:t>
            </a:r>
            <a:r>
              <a:rPr sz="2100" i="1" spc="-295" dirty="0">
                <a:latin typeface="Times New Roman"/>
                <a:cs typeface="Times New Roman"/>
              </a:rPr>
              <a:t>H  </a:t>
            </a:r>
            <a:r>
              <a:rPr sz="2100" i="1" spc="-275" dirty="0">
                <a:latin typeface="Times New Roman"/>
                <a:cs typeface="Times New Roman"/>
              </a:rPr>
              <a:t> </a:t>
            </a:r>
            <a:r>
              <a:rPr sz="2100" i="1" spc="15" dirty="0">
                <a:latin typeface="Times New Roman"/>
                <a:cs typeface="Times New Roman"/>
              </a:rPr>
              <a:t>O	</a:t>
            </a:r>
            <a:r>
              <a:rPr sz="3500" spc="-155" dirty="0">
                <a:latin typeface="Symbol"/>
                <a:cs typeface="Symbol"/>
              </a:rPr>
              <a:t></a:t>
            </a:r>
            <a:r>
              <a:rPr sz="2100" spc="-155" dirty="0">
                <a:latin typeface="Symbol"/>
                <a:cs typeface="Symbol"/>
              </a:rPr>
              <a:t></a:t>
            </a:r>
            <a:r>
              <a:rPr sz="2100" spc="-15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0,05 </a:t>
            </a:r>
            <a:r>
              <a:rPr sz="2100" spc="10" dirty="0">
                <a:latin typeface="Symbol"/>
                <a:cs typeface="Symbol"/>
              </a:rPr>
              <a:t></a:t>
            </a:r>
            <a:r>
              <a:rPr sz="2100" spc="-305" dirty="0">
                <a:latin typeface="Times New Roman"/>
                <a:cs typeface="Times New Roman"/>
              </a:rPr>
              <a:t> </a:t>
            </a:r>
            <a:r>
              <a:rPr sz="2100" spc="50" dirty="0">
                <a:latin typeface="Times New Roman"/>
                <a:cs typeface="Times New Roman"/>
              </a:rPr>
              <a:t>5</a:t>
            </a:r>
            <a:r>
              <a:rPr sz="2100" spc="50" dirty="0">
                <a:latin typeface="Symbol"/>
                <a:cs typeface="Symbol"/>
              </a:rPr>
              <a:t></a:t>
            </a:r>
            <a:r>
              <a:rPr sz="2100" spc="50" dirty="0">
                <a:latin typeface="Times New Roman"/>
                <a:cs typeface="Times New Roman"/>
              </a:rPr>
              <a:t>10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9081" y="2762885"/>
            <a:ext cx="1837689" cy="27825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304"/>
              </a:lnSpc>
              <a:spcBef>
                <a:spcPts val="110"/>
              </a:spcBef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Symbol"/>
                <a:cs typeface="Symbol"/>
              </a:rPr>
              <a:t></a:t>
            </a:r>
            <a:r>
              <a:rPr sz="2000" spc="-70" dirty="0">
                <a:latin typeface="Times New Roman"/>
                <a:cs typeface="Times New Roman"/>
              </a:rPr>
              <a:t>log</a:t>
            </a:r>
            <a:r>
              <a:rPr sz="3300" spc="-70" dirty="0">
                <a:latin typeface="Symbol"/>
                <a:cs typeface="Symbol"/>
              </a:rPr>
              <a:t></a:t>
            </a:r>
            <a:r>
              <a:rPr sz="2000" i="1" spc="-70" dirty="0">
                <a:latin typeface="Times New Roman"/>
                <a:cs typeface="Times New Roman"/>
              </a:rPr>
              <a:t>H </a:t>
            </a:r>
            <a:r>
              <a:rPr sz="2000" i="1" spc="55" dirty="0">
                <a:latin typeface="Times New Roman"/>
                <a:cs typeface="Times New Roman"/>
              </a:rPr>
              <a:t>O</a:t>
            </a:r>
            <a:r>
              <a:rPr sz="1725" spc="82" baseline="43478" dirty="0">
                <a:latin typeface="Symbol"/>
                <a:cs typeface="Symbol"/>
              </a:rPr>
              <a:t></a:t>
            </a:r>
            <a:r>
              <a:rPr sz="1725" spc="-345" baseline="43478" dirty="0">
                <a:latin typeface="Times New Roman"/>
                <a:cs typeface="Times New Roman"/>
              </a:rPr>
              <a:t> </a:t>
            </a:r>
            <a:r>
              <a:rPr sz="3300" spc="-455" dirty="0">
                <a:latin typeface="Symbol"/>
                <a:cs typeface="Symbol"/>
              </a:rPr>
              <a:t></a:t>
            </a:r>
            <a:endParaRPr sz="3300">
              <a:latin typeface="Symbol"/>
              <a:cs typeface="Symbol"/>
            </a:endParaRPr>
          </a:p>
          <a:p>
            <a:pPr marL="1356360">
              <a:lnSpc>
                <a:spcPts val="725"/>
              </a:lnSpc>
            </a:pPr>
            <a:r>
              <a:rPr sz="1150" spc="5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  <a:p>
            <a:pPr marL="12700" marR="13970">
              <a:lnSpc>
                <a:spcPts val="5980"/>
              </a:lnSpc>
              <a:spcBef>
                <a:spcPts val="515"/>
              </a:spcBef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</a:t>
            </a:r>
            <a:r>
              <a:rPr sz="2000" dirty="0">
                <a:latin typeface="Times New Roman"/>
                <a:cs typeface="Times New Roman"/>
              </a:rPr>
              <a:t>log(0,050)  </a:t>
            </a: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Symbol"/>
                <a:cs typeface="Symbol"/>
              </a:rPr>
              <a:t></a:t>
            </a:r>
            <a:r>
              <a:rPr sz="2000" spc="-35" dirty="0">
                <a:latin typeface="Times New Roman"/>
                <a:cs typeface="Times New Roman"/>
              </a:rPr>
              <a:t>(</a:t>
            </a:r>
            <a:r>
              <a:rPr sz="2000" spc="-35" dirty="0">
                <a:latin typeface="Symbol"/>
                <a:cs typeface="Symbol"/>
              </a:rPr>
              <a:t></a:t>
            </a:r>
            <a:r>
              <a:rPr sz="2000" spc="-35" dirty="0">
                <a:latin typeface="Times New Roman"/>
                <a:cs typeface="Times New Roman"/>
              </a:rPr>
              <a:t>1,30)  </a:t>
            </a: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1,30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28835" y="2718435"/>
            <a:ext cx="2318385" cy="681990"/>
          </a:xfrm>
          <a:custGeom>
            <a:avLst/>
            <a:gdLst/>
            <a:ahLst/>
            <a:cxnLst/>
            <a:rect l="l" t="t" r="r" b="b"/>
            <a:pathLst>
              <a:path w="2318385" h="681989">
                <a:moveTo>
                  <a:pt x="2318004" y="681990"/>
                </a:moveTo>
                <a:lnTo>
                  <a:pt x="2318004" y="0"/>
                </a:lnTo>
                <a:lnTo>
                  <a:pt x="0" y="0"/>
                </a:lnTo>
                <a:lnTo>
                  <a:pt x="0" y="681990"/>
                </a:lnTo>
                <a:lnTo>
                  <a:pt x="12954" y="681990"/>
                </a:lnTo>
                <a:lnTo>
                  <a:pt x="12953" y="25146"/>
                </a:lnTo>
                <a:lnTo>
                  <a:pt x="25907" y="12954"/>
                </a:lnTo>
                <a:lnTo>
                  <a:pt x="25907" y="25146"/>
                </a:lnTo>
                <a:lnTo>
                  <a:pt x="2292858" y="25146"/>
                </a:lnTo>
                <a:lnTo>
                  <a:pt x="2292858" y="12954"/>
                </a:lnTo>
                <a:lnTo>
                  <a:pt x="2305811" y="25146"/>
                </a:lnTo>
                <a:lnTo>
                  <a:pt x="2305811" y="681990"/>
                </a:lnTo>
                <a:lnTo>
                  <a:pt x="2318004" y="681990"/>
                </a:lnTo>
                <a:close/>
              </a:path>
              <a:path w="2318385" h="681989">
                <a:moveTo>
                  <a:pt x="25907" y="25146"/>
                </a:moveTo>
                <a:lnTo>
                  <a:pt x="25907" y="12954"/>
                </a:lnTo>
                <a:lnTo>
                  <a:pt x="12953" y="25146"/>
                </a:lnTo>
                <a:lnTo>
                  <a:pt x="25907" y="25146"/>
                </a:lnTo>
                <a:close/>
              </a:path>
              <a:path w="2318385" h="681989">
                <a:moveTo>
                  <a:pt x="25908" y="656844"/>
                </a:moveTo>
                <a:lnTo>
                  <a:pt x="25907" y="25146"/>
                </a:lnTo>
                <a:lnTo>
                  <a:pt x="12953" y="25146"/>
                </a:lnTo>
                <a:lnTo>
                  <a:pt x="12954" y="656844"/>
                </a:lnTo>
                <a:lnTo>
                  <a:pt x="25908" y="656844"/>
                </a:lnTo>
                <a:close/>
              </a:path>
              <a:path w="2318385" h="681989">
                <a:moveTo>
                  <a:pt x="2305811" y="656844"/>
                </a:moveTo>
                <a:lnTo>
                  <a:pt x="12954" y="656844"/>
                </a:lnTo>
                <a:lnTo>
                  <a:pt x="25908" y="669798"/>
                </a:lnTo>
                <a:lnTo>
                  <a:pt x="25908" y="681990"/>
                </a:lnTo>
                <a:lnTo>
                  <a:pt x="2292858" y="681990"/>
                </a:lnTo>
                <a:lnTo>
                  <a:pt x="2292858" y="669798"/>
                </a:lnTo>
                <a:lnTo>
                  <a:pt x="2305811" y="656844"/>
                </a:lnTo>
                <a:close/>
              </a:path>
              <a:path w="2318385" h="681989">
                <a:moveTo>
                  <a:pt x="25908" y="681990"/>
                </a:moveTo>
                <a:lnTo>
                  <a:pt x="25908" y="669798"/>
                </a:lnTo>
                <a:lnTo>
                  <a:pt x="12954" y="656844"/>
                </a:lnTo>
                <a:lnTo>
                  <a:pt x="12954" y="681990"/>
                </a:lnTo>
                <a:lnTo>
                  <a:pt x="25908" y="681990"/>
                </a:lnTo>
                <a:close/>
              </a:path>
              <a:path w="2318385" h="681989">
                <a:moveTo>
                  <a:pt x="2305811" y="25146"/>
                </a:moveTo>
                <a:lnTo>
                  <a:pt x="2292858" y="12954"/>
                </a:lnTo>
                <a:lnTo>
                  <a:pt x="2292858" y="25146"/>
                </a:lnTo>
                <a:lnTo>
                  <a:pt x="2305811" y="25146"/>
                </a:lnTo>
                <a:close/>
              </a:path>
              <a:path w="2318385" h="681989">
                <a:moveTo>
                  <a:pt x="2305811" y="656844"/>
                </a:moveTo>
                <a:lnTo>
                  <a:pt x="2305811" y="25146"/>
                </a:lnTo>
                <a:lnTo>
                  <a:pt x="2292858" y="25146"/>
                </a:lnTo>
                <a:lnTo>
                  <a:pt x="2292858" y="656844"/>
                </a:lnTo>
                <a:lnTo>
                  <a:pt x="2305811" y="656844"/>
                </a:lnTo>
                <a:close/>
              </a:path>
              <a:path w="2318385" h="681989">
                <a:moveTo>
                  <a:pt x="2305811" y="681990"/>
                </a:moveTo>
                <a:lnTo>
                  <a:pt x="2305811" y="656844"/>
                </a:lnTo>
                <a:lnTo>
                  <a:pt x="2292858" y="669798"/>
                </a:lnTo>
                <a:lnTo>
                  <a:pt x="2292858" y="681990"/>
                </a:lnTo>
                <a:lnTo>
                  <a:pt x="2305811" y="6819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17" name="Marcador de Posição do Rodapé 16">
            <a:extLst>
              <a:ext uri="{FF2B5EF4-FFF2-40B4-BE49-F238E27FC236}">
                <a16:creationId xmlns:a16="http://schemas.microsoft.com/office/drawing/2014/main" id="{DB2424AA-644B-4535-AE38-2498BD992E3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9650" y="1099208"/>
            <a:ext cx="9270049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>
              <a:lnSpc>
                <a:spcPts val="2320"/>
              </a:lnSpc>
            </a:pPr>
            <a:r>
              <a:rPr spc="-100" dirty="0" err="1">
                <a:latin typeface="Trebuchet MS"/>
                <a:cs typeface="Trebuchet MS"/>
              </a:rPr>
              <a:t>i</a:t>
            </a:r>
            <a:r>
              <a:rPr spc="-125" dirty="0">
                <a:latin typeface="Trebuchet MS"/>
                <a:cs typeface="Trebuchet MS"/>
              </a:rPr>
              <a:t>)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Dado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v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80" dirty="0">
                <a:latin typeface="Trebuchet MS"/>
                <a:cs typeface="Trebuchet MS"/>
              </a:rPr>
              <a:t>lo</a:t>
            </a:r>
            <a:r>
              <a:rPr spc="-70" dirty="0">
                <a:latin typeface="Trebuchet MS"/>
                <a:cs typeface="Trebuchet MS"/>
              </a:rPr>
              <a:t>r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d</a:t>
            </a:r>
            <a:r>
              <a:rPr spc="-75" dirty="0">
                <a:latin typeface="Trebuchet MS"/>
                <a:cs typeface="Trebuchet MS"/>
              </a:rPr>
              <a:t>e</a:t>
            </a:r>
            <a:r>
              <a:rPr spc="200" dirty="0">
                <a:latin typeface="Trebuchet MS"/>
                <a:cs typeface="Trebuchet MS"/>
              </a:rPr>
              <a:t> </a:t>
            </a:r>
            <a:r>
              <a:rPr sz="3375" spc="-705" baseline="-3703" dirty="0">
                <a:latin typeface="Symbol"/>
                <a:cs typeface="Symbol"/>
              </a:rPr>
              <a:t></a:t>
            </a:r>
            <a:r>
              <a:rPr sz="2400" i="1" spc="30" baseline="-8230" dirty="0">
                <a:latin typeface="Times New Roman"/>
                <a:cs typeface="Times New Roman"/>
              </a:rPr>
              <a:t>OH</a:t>
            </a:r>
            <a:r>
              <a:rPr sz="2400" i="1" spc="-232" baseline="-8230" dirty="0">
                <a:latin typeface="Times New Roman"/>
                <a:cs typeface="Times New Roman"/>
              </a:rPr>
              <a:t> </a:t>
            </a:r>
            <a:r>
              <a:rPr sz="1400" spc="142" baseline="31250" dirty="0">
                <a:latin typeface="Symbol"/>
                <a:cs typeface="Symbol"/>
              </a:rPr>
              <a:t></a:t>
            </a:r>
            <a:r>
              <a:rPr sz="3600" spc="-300" baseline="-3703" dirty="0">
                <a:latin typeface="Symbol"/>
                <a:cs typeface="Symbol"/>
              </a:rPr>
              <a:t></a:t>
            </a:r>
            <a:r>
              <a:rPr sz="2400" spc="22" baseline="-8230" dirty="0">
                <a:latin typeface="Symbol"/>
                <a:cs typeface="Symbol"/>
              </a:rPr>
              <a:t></a:t>
            </a:r>
            <a:r>
              <a:rPr sz="3200" spc="-97" baseline="-8230" dirty="0">
                <a:latin typeface="Times New Roman"/>
                <a:cs typeface="Times New Roman"/>
              </a:rPr>
              <a:t> </a:t>
            </a:r>
            <a:r>
              <a:rPr sz="2400" spc="-37" baseline="-8230" dirty="0">
                <a:latin typeface="Trebuchet MS" panose="020B0603020202020204" pitchFamily="34" charset="0"/>
                <a:cs typeface="Times New Roman"/>
              </a:rPr>
              <a:t>0</a:t>
            </a:r>
            <a:r>
              <a:rPr sz="2400" spc="-195" baseline="-8230" dirty="0">
                <a:latin typeface="Trebuchet MS" panose="020B0603020202020204" pitchFamily="34" charset="0"/>
                <a:cs typeface="Times New Roman"/>
              </a:rPr>
              <a:t>,</a:t>
            </a:r>
            <a:r>
              <a:rPr sz="2400" spc="22" baseline="-8230" dirty="0">
                <a:latin typeface="Trebuchet MS" panose="020B0603020202020204" pitchFamily="34" charset="0"/>
                <a:cs typeface="Times New Roman"/>
              </a:rPr>
              <a:t>12</a:t>
            </a:r>
            <a:r>
              <a:rPr sz="2400" baseline="-8230" dirty="0">
                <a:latin typeface="Trebuchet MS" panose="020B0603020202020204" pitchFamily="34" charset="0"/>
                <a:cs typeface="Times New Roman"/>
              </a:rPr>
              <a:t>  </a:t>
            </a:r>
            <a:r>
              <a:rPr sz="2400" spc="-165" baseline="-8230" dirty="0">
                <a:latin typeface="Trebuchet MS" panose="020B0603020202020204" pitchFamily="34" charset="0"/>
                <a:cs typeface="Times New Roman"/>
              </a:rPr>
              <a:t> </a:t>
            </a:r>
            <a:r>
              <a:rPr sz="2400" i="1" spc="15" baseline="-8230" dirty="0" err="1">
                <a:latin typeface="Trebuchet MS" panose="020B0603020202020204" pitchFamily="34" charset="0"/>
                <a:cs typeface="Times New Roman"/>
              </a:rPr>
              <a:t>mol</a:t>
            </a:r>
            <a:r>
              <a:rPr sz="2400" spc="7" baseline="-8230" dirty="0">
                <a:latin typeface="Trebuchet MS" panose="020B0603020202020204" pitchFamily="34" charset="0"/>
                <a:cs typeface="Times New Roman"/>
              </a:rPr>
              <a:t>/</a:t>
            </a:r>
            <a:r>
              <a:rPr sz="2400" i="1" spc="7" baseline="-8230" dirty="0">
                <a:latin typeface="Trebuchet MS" panose="020B0603020202020204" pitchFamily="34" charset="0"/>
                <a:cs typeface="Times New Roman"/>
              </a:rPr>
              <a:t>l</a:t>
            </a:r>
            <a:r>
              <a:rPr sz="2400" i="1" spc="-315" baseline="-8230" dirty="0">
                <a:latin typeface="Trebuchet MS" panose="020B0603020202020204" pitchFamily="34" charset="0"/>
                <a:cs typeface="Times New Roman"/>
              </a:rPr>
              <a:t> </a:t>
            </a:r>
            <a:r>
              <a:rPr spc="-215" dirty="0">
                <a:latin typeface="Trebuchet MS" panose="020B0603020202020204" pitchFamily="34" charset="0"/>
                <a:cs typeface="Trebuchet MS"/>
              </a:rPr>
              <a:t>,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55" dirty="0">
                <a:latin typeface="Trebuchet MS" panose="020B0603020202020204" pitchFamily="34" charset="0"/>
                <a:cs typeface="Trebuchet MS"/>
              </a:rPr>
              <a:t>c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lcula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d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ç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ã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o.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8900" y="1740162"/>
            <a:ext cx="658495" cy="349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i="1" spc="10" dirty="0">
                <a:latin typeface="Times New Roman"/>
                <a:cs typeface="Times New Roman"/>
              </a:rPr>
              <a:t>mol</a:t>
            </a:r>
            <a:r>
              <a:rPr sz="2100" i="1" spc="-23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/</a:t>
            </a:r>
            <a:r>
              <a:rPr sz="2100" spc="-285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l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41839" y="4379976"/>
            <a:ext cx="1053465" cy="0"/>
          </a:xfrm>
          <a:custGeom>
            <a:avLst/>
            <a:gdLst/>
            <a:ahLst/>
            <a:cxnLst/>
            <a:rect l="l" t="t" r="r" b="b"/>
            <a:pathLst>
              <a:path w="1053464">
                <a:moveTo>
                  <a:pt x="0" y="0"/>
                </a:moveTo>
                <a:lnTo>
                  <a:pt x="1053084" y="0"/>
                </a:lnTo>
              </a:path>
            </a:pathLst>
          </a:custGeom>
          <a:ln w="10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31372" y="5159642"/>
            <a:ext cx="62738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mol</a:t>
            </a:r>
            <a:r>
              <a:rPr sz="2000" i="1" spc="-1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/</a:t>
            </a:r>
            <a:r>
              <a:rPr sz="2000" spc="-260" dirty="0">
                <a:latin typeface="Times New Roman"/>
                <a:cs typeface="Times New Roman"/>
              </a:rPr>
              <a:t> </a:t>
            </a:r>
            <a:r>
              <a:rPr sz="2000" i="1" spc="-5" dirty="0">
                <a:latin typeface="Times New Roman"/>
                <a:cs typeface="Times New Roman"/>
              </a:rPr>
              <a:t>l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0767" y="3896579"/>
            <a:ext cx="22352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latin typeface="Symbol"/>
                <a:cs typeface="Symbol"/>
              </a:rPr>
              <a:t></a:t>
            </a:r>
            <a:r>
              <a:rPr sz="1150" spc="-170" dirty="0">
                <a:latin typeface="Times New Roman"/>
                <a:cs typeface="Times New Roman"/>
              </a:rPr>
              <a:t> </a:t>
            </a:r>
            <a:r>
              <a:rPr sz="4950" spc="-682" baseline="-15151" dirty="0">
                <a:latin typeface="Symbol"/>
                <a:cs typeface="Symbol"/>
              </a:rPr>
              <a:t></a:t>
            </a:r>
            <a:endParaRPr sz="4950" baseline="-1515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18180" y="4996898"/>
            <a:ext cx="1786889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spc="-290" dirty="0">
                <a:latin typeface="Symbol"/>
                <a:cs typeface="Symbol"/>
              </a:rPr>
              <a:t></a:t>
            </a:r>
            <a:r>
              <a:rPr sz="2000" i="1" spc="-290" dirty="0">
                <a:latin typeface="Times New Roman"/>
                <a:cs typeface="Times New Roman"/>
              </a:rPr>
              <a:t>H </a:t>
            </a:r>
            <a:r>
              <a:rPr sz="1725" spc="7" baseline="43478" dirty="0">
                <a:latin typeface="Symbol"/>
                <a:cs typeface="Symbol"/>
              </a:rPr>
              <a:t></a:t>
            </a:r>
            <a:r>
              <a:rPr sz="1725" spc="7" baseline="43478" dirty="0">
                <a:latin typeface="Times New Roman"/>
                <a:cs typeface="Times New Roman"/>
              </a:rPr>
              <a:t> </a:t>
            </a:r>
            <a:r>
              <a:rPr sz="3300" spc="-150" dirty="0">
                <a:latin typeface="Symbol"/>
                <a:cs typeface="Symbol"/>
              </a:rPr>
              <a:t></a:t>
            </a:r>
            <a:r>
              <a:rPr sz="2000" spc="-150" dirty="0">
                <a:latin typeface="Symbol"/>
                <a:cs typeface="Symbol"/>
              </a:rPr>
              <a:t>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8,33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" dirty="0">
                <a:latin typeface="Times New Roman"/>
                <a:cs typeface="Times New Roman"/>
              </a:rPr>
              <a:t>10</a:t>
            </a:r>
            <a:r>
              <a:rPr sz="1725" spc="-7" baseline="43478" dirty="0">
                <a:latin typeface="Symbol"/>
                <a:cs typeface="Symbol"/>
              </a:rPr>
              <a:t></a:t>
            </a:r>
            <a:r>
              <a:rPr sz="1725" spc="-7" baseline="43478" dirty="0">
                <a:latin typeface="Times New Roman"/>
                <a:cs typeface="Times New Roman"/>
              </a:rPr>
              <a:t>14</a:t>
            </a:r>
            <a:endParaRPr sz="1725" baseline="43478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4665" y="4017863"/>
            <a:ext cx="95123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latin typeface="Times New Roman"/>
                <a:cs typeface="Times New Roman"/>
              </a:rPr>
              <a:t>(1</a:t>
            </a:r>
            <a:r>
              <a:rPr sz="2000" spc="-20" dirty="0">
                <a:latin typeface="Symbol"/>
                <a:cs typeface="Symbol"/>
              </a:rPr>
              <a:t></a:t>
            </a:r>
            <a:r>
              <a:rPr sz="2000" spc="-20" dirty="0">
                <a:latin typeface="Times New Roman"/>
                <a:cs typeface="Times New Roman"/>
              </a:rPr>
              <a:t>10</a:t>
            </a:r>
            <a:r>
              <a:rPr sz="1725" spc="-30" baseline="43478" dirty="0">
                <a:latin typeface="Symbol"/>
                <a:cs typeface="Symbol"/>
              </a:rPr>
              <a:t></a:t>
            </a:r>
            <a:r>
              <a:rPr sz="1725" spc="-30" baseline="43478" dirty="0">
                <a:latin typeface="Times New Roman"/>
                <a:cs typeface="Times New Roman"/>
              </a:rPr>
              <a:t>14</a:t>
            </a:r>
            <a:r>
              <a:rPr sz="1725" spc="-300" baseline="43478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8188" y="4010119"/>
            <a:ext cx="1779905" cy="6946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410"/>
              </a:lnSpc>
              <a:spcBef>
                <a:spcPts val="110"/>
              </a:spcBef>
              <a:tabLst>
                <a:tab pos="524510" algn="l"/>
              </a:tabLst>
            </a:pPr>
            <a:r>
              <a:rPr sz="3300" spc="-285" dirty="0">
                <a:latin typeface="Symbol"/>
                <a:cs typeface="Symbol"/>
              </a:rPr>
              <a:t></a:t>
            </a:r>
            <a:r>
              <a:rPr sz="2000" i="1" spc="-285" dirty="0">
                <a:latin typeface="Times New Roman"/>
                <a:cs typeface="Times New Roman"/>
              </a:rPr>
              <a:t>H	</a:t>
            </a:r>
            <a:r>
              <a:rPr sz="2000" spc="-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  <a:p>
            <a:pPr marL="735965">
              <a:lnSpc>
                <a:spcPts val="1850"/>
              </a:lnSpc>
            </a:pPr>
            <a:r>
              <a:rPr sz="2000" spc="-10" dirty="0">
                <a:latin typeface="Times New Roman"/>
                <a:cs typeface="Times New Roman"/>
              </a:rPr>
              <a:t>(1,2</a:t>
            </a:r>
            <a:r>
              <a:rPr sz="2000" spc="-10" dirty="0">
                <a:latin typeface="Symbol"/>
                <a:cs typeface="Symbol"/>
              </a:rPr>
              <a:t></a:t>
            </a:r>
            <a:r>
              <a:rPr sz="2000" spc="-10" dirty="0">
                <a:latin typeface="Times New Roman"/>
                <a:cs typeface="Times New Roman"/>
              </a:rPr>
              <a:t>10</a:t>
            </a:r>
            <a:r>
              <a:rPr sz="1725" spc="-15" baseline="43478" dirty="0">
                <a:latin typeface="Symbol"/>
                <a:cs typeface="Symbol"/>
              </a:rPr>
              <a:t></a:t>
            </a:r>
            <a:r>
              <a:rPr sz="1725" spc="-15" baseline="43478" dirty="0">
                <a:latin typeface="Times New Roman"/>
                <a:cs typeface="Times New Roman"/>
              </a:rPr>
              <a:t>1</a:t>
            </a:r>
            <a:r>
              <a:rPr sz="2000" spc="-1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19704" y="1420078"/>
            <a:ext cx="2875915" cy="216852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3500" spc="-235" dirty="0">
                <a:latin typeface="Symbol"/>
                <a:cs typeface="Symbol"/>
              </a:rPr>
              <a:t></a:t>
            </a:r>
            <a:r>
              <a:rPr sz="2100" i="1" spc="-235" dirty="0">
                <a:latin typeface="Times New Roman"/>
                <a:cs typeface="Times New Roman"/>
              </a:rPr>
              <a:t>OH</a:t>
            </a:r>
            <a:r>
              <a:rPr sz="2100" i="1" spc="-250" dirty="0">
                <a:latin typeface="Times New Roman"/>
                <a:cs typeface="Times New Roman"/>
              </a:rPr>
              <a:t> </a:t>
            </a:r>
            <a:r>
              <a:rPr sz="1800" spc="30" baseline="43981" dirty="0">
                <a:latin typeface="Symbol"/>
                <a:cs typeface="Symbol"/>
              </a:rPr>
              <a:t></a:t>
            </a:r>
            <a:r>
              <a:rPr sz="1800" spc="-225" baseline="43981" dirty="0">
                <a:latin typeface="Times New Roman"/>
                <a:cs typeface="Times New Roman"/>
              </a:rPr>
              <a:t> </a:t>
            </a:r>
            <a:r>
              <a:rPr sz="3500" spc="-155" dirty="0">
                <a:latin typeface="Symbol"/>
                <a:cs typeface="Symbol"/>
              </a:rPr>
              <a:t></a:t>
            </a:r>
            <a:r>
              <a:rPr sz="2100" spc="-155" dirty="0">
                <a:latin typeface="Symbol"/>
                <a:cs typeface="Symbol"/>
              </a:rPr>
              <a:t></a:t>
            </a:r>
            <a:r>
              <a:rPr sz="2100" spc="-114" dirty="0">
                <a:latin typeface="Times New Roman"/>
                <a:cs typeface="Times New Roman"/>
              </a:rPr>
              <a:t> </a:t>
            </a:r>
            <a:r>
              <a:rPr sz="2100" spc="-60" dirty="0">
                <a:latin typeface="Times New Roman"/>
                <a:cs typeface="Times New Roman"/>
              </a:rPr>
              <a:t>0,12</a:t>
            </a:r>
            <a:r>
              <a:rPr sz="2100" spc="-135" dirty="0">
                <a:latin typeface="Times New Roman"/>
                <a:cs typeface="Times New Roman"/>
              </a:rPr>
              <a:t> </a:t>
            </a:r>
            <a:r>
              <a:rPr sz="2100" spc="10" dirty="0">
                <a:latin typeface="Symbol"/>
                <a:cs typeface="Symbol"/>
              </a:rPr>
              <a:t></a:t>
            </a:r>
            <a:r>
              <a:rPr sz="2100" spc="-305" dirty="0">
                <a:latin typeface="Times New Roman"/>
                <a:cs typeface="Times New Roman"/>
              </a:rPr>
              <a:t> </a:t>
            </a:r>
            <a:r>
              <a:rPr sz="2100" spc="10" dirty="0">
                <a:latin typeface="Times New Roman"/>
                <a:cs typeface="Times New Roman"/>
              </a:rPr>
              <a:t>1,2</a:t>
            </a:r>
            <a:r>
              <a:rPr sz="2100" spc="10" dirty="0">
                <a:latin typeface="Symbol"/>
                <a:cs typeface="Symbol"/>
              </a:rPr>
              <a:t></a:t>
            </a:r>
            <a:r>
              <a:rPr sz="2100" spc="10" dirty="0">
                <a:latin typeface="Times New Roman"/>
                <a:cs typeface="Times New Roman"/>
              </a:rPr>
              <a:t>10</a:t>
            </a:r>
            <a:r>
              <a:rPr sz="1800" spc="15" baseline="43981" dirty="0">
                <a:latin typeface="Symbol"/>
                <a:cs typeface="Symbol"/>
              </a:rPr>
              <a:t></a:t>
            </a:r>
            <a:r>
              <a:rPr sz="1800" spc="15" baseline="43981" dirty="0">
                <a:latin typeface="Times New Roman"/>
                <a:cs typeface="Times New Roman"/>
              </a:rPr>
              <a:t>1</a:t>
            </a:r>
            <a:endParaRPr sz="1800" baseline="43981" dirty="0">
              <a:latin typeface="Times New Roman"/>
              <a:cs typeface="Times New Roman"/>
            </a:endParaRPr>
          </a:p>
          <a:p>
            <a:pPr marL="26670">
              <a:lnSpc>
                <a:spcPct val="100000"/>
              </a:lnSpc>
              <a:spcBef>
                <a:spcPts val="1190"/>
              </a:spcBef>
            </a:pPr>
            <a:r>
              <a:rPr sz="2000" i="1" spc="-5" dirty="0">
                <a:latin typeface="Times New Roman"/>
                <a:cs typeface="Times New Roman"/>
              </a:rPr>
              <a:t>Kw</a:t>
            </a:r>
            <a:r>
              <a:rPr sz="2000" i="1" spc="-1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3300" spc="-290" dirty="0">
                <a:latin typeface="Symbol"/>
                <a:cs typeface="Symbol"/>
              </a:rPr>
              <a:t></a:t>
            </a:r>
            <a:r>
              <a:rPr sz="2000" i="1" spc="-290" dirty="0">
                <a:latin typeface="Times New Roman"/>
                <a:cs typeface="Times New Roman"/>
              </a:rPr>
              <a:t>H</a:t>
            </a:r>
            <a:r>
              <a:rPr sz="2000" i="1" spc="-180" dirty="0">
                <a:latin typeface="Times New Roman"/>
                <a:cs typeface="Times New Roman"/>
              </a:rPr>
              <a:t> </a:t>
            </a:r>
            <a:r>
              <a:rPr sz="1725" spc="7" baseline="43478" dirty="0">
                <a:latin typeface="Symbol"/>
                <a:cs typeface="Symbol"/>
              </a:rPr>
              <a:t></a:t>
            </a:r>
            <a:r>
              <a:rPr sz="1725" spc="-187" baseline="43478" dirty="0">
                <a:latin typeface="Times New Roman"/>
                <a:cs typeface="Times New Roman"/>
              </a:rPr>
              <a:t> </a:t>
            </a:r>
            <a:r>
              <a:rPr sz="3300" spc="-270" dirty="0">
                <a:latin typeface="Symbol"/>
                <a:cs typeface="Symbol"/>
              </a:rPr>
              <a:t></a:t>
            </a:r>
            <a:r>
              <a:rPr sz="2000" spc="-270" dirty="0">
                <a:latin typeface="Symbol"/>
                <a:cs typeface="Symbol"/>
              </a:rPr>
              <a:t></a:t>
            </a:r>
            <a:r>
              <a:rPr sz="2000" spc="-310" dirty="0">
                <a:latin typeface="Times New Roman"/>
                <a:cs typeface="Times New Roman"/>
              </a:rPr>
              <a:t> </a:t>
            </a:r>
            <a:r>
              <a:rPr sz="3300" spc="-235" dirty="0">
                <a:latin typeface="Symbol"/>
                <a:cs typeface="Symbol"/>
              </a:rPr>
              <a:t></a:t>
            </a:r>
            <a:r>
              <a:rPr sz="2000" i="1" spc="-235" dirty="0">
                <a:latin typeface="Times New Roman"/>
                <a:cs typeface="Times New Roman"/>
              </a:rPr>
              <a:t>OH</a:t>
            </a:r>
            <a:r>
              <a:rPr sz="2000" i="1" spc="-204" dirty="0">
                <a:latin typeface="Times New Roman"/>
                <a:cs typeface="Times New Roman"/>
              </a:rPr>
              <a:t> </a:t>
            </a:r>
            <a:r>
              <a:rPr sz="1725" spc="7" baseline="43478" dirty="0">
                <a:latin typeface="Symbol"/>
                <a:cs typeface="Symbol"/>
              </a:rPr>
              <a:t></a:t>
            </a:r>
            <a:r>
              <a:rPr sz="1725" spc="-209" baseline="43478" dirty="0">
                <a:latin typeface="Times New Roman"/>
                <a:cs typeface="Times New Roman"/>
              </a:rPr>
              <a:t> </a:t>
            </a:r>
            <a:r>
              <a:rPr sz="3300" spc="-455" dirty="0">
                <a:latin typeface="Symbol"/>
                <a:cs typeface="Symbol"/>
              </a:rPr>
              <a:t></a:t>
            </a:r>
            <a:endParaRPr sz="3300" dirty="0">
              <a:latin typeface="Symbol"/>
              <a:cs typeface="Symbol"/>
            </a:endParaRPr>
          </a:p>
          <a:p>
            <a:pPr marL="14604">
              <a:lnSpc>
                <a:spcPct val="100000"/>
              </a:lnSpc>
              <a:spcBef>
                <a:spcPts val="2285"/>
              </a:spcBef>
            </a:pPr>
            <a:r>
              <a:rPr sz="2000" spc="-20" dirty="0">
                <a:latin typeface="Times New Roman"/>
                <a:cs typeface="Times New Roman"/>
              </a:rPr>
              <a:t>(1</a:t>
            </a:r>
            <a:r>
              <a:rPr sz="2000" spc="-20" dirty="0">
                <a:latin typeface="Symbol"/>
                <a:cs typeface="Symbol"/>
              </a:rPr>
              <a:t></a:t>
            </a:r>
            <a:r>
              <a:rPr sz="2000" spc="-20" dirty="0">
                <a:latin typeface="Times New Roman"/>
                <a:cs typeface="Times New Roman"/>
              </a:rPr>
              <a:t>10</a:t>
            </a:r>
            <a:r>
              <a:rPr sz="1725" spc="-30" baseline="43478" dirty="0">
                <a:latin typeface="Symbol"/>
                <a:cs typeface="Symbol"/>
              </a:rPr>
              <a:t></a:t>
            </a:r>
            <a:r>
              <a:rPr sz="1725" spc="-30" baseline="43478" dirty="0">
                <a:latin typeface="Times New Roman"/>
                <a:cs typeface="Times New Roman"/>
              </a:rPr>
              <a:t>14 </a:t>
            </a:r>
            <a:r>
              <a:rPr sz="2000" spc="-5" dirty="0">
                <a:latin typeface="Times New Roman"/>
                <a:cs typeface="Times New Roman"/>
              </a:rPr>
              <a:t>)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380" dirty="0">
                <a:latin typeface="Times New Roman"/>
                <a:cs typeface="Times New Roman"/>
              </a:rPr>
              <a:t> </a:t>
            </a:r>
            <a:r>
              <a:rPr sz="3300" spc="-290" dirty="0">
                <a:latin typeface="Symbol"/>
                <a:cs typeface="Symbol"/>
              </a:rPr>
              <a:t></a:t>
            </a:r>
            <a:r>
              <a:rPr sz="2000" i="1" spc="-290" dirty="0">
                <a:latin typeface="Times New Roman"/>
                <a:cs typeface="Times New Roman"/>
              </a:rPr>
              <a:t>H </a:t>
            </a:r>
            <a:r>
              <a:rPr sz="1725" spc="7" baseline="43478" dirty="0">
                <a:latin typeface="Symbol"/>
                <a:cs typeface="Symbol"/>
              </a:rPr>
              <a:t></a:t>
            </a:r>
            <a:r>
              <a:rPr sz="1725" spc="7" baseline="43478" dirty="0">
                <a:latin typeface="Times New Roman"/>
                <a:cs typeface="Times New Roman"/>
              </a:rPr>
              <a:t> </a:t>
            </a:r>
            <a:r>
              <a:rPr sz="3300" spc="-270" dirty="0">
                <a:latin typeface="Symbol"/>
                <a:cs typeface="Symbol"/>
              </a:rPr>
              <a:t></a:t>
            </a:r>
            <a:r>
              <a:rPr sz="2000" spc="-270" dirty="0">
                <a:latin typeface="Symbol"/>
                <a:cs typeface="Symbol"/>
              </a:rPr>
              <a:t></a:t>
            </a:r>
            <a:r>
              <a:rPr sz="2000" spc="-2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(1,2</a:t>
            </a:r>
            <a:r>
              <a:rPr sz="2000" spc="-10" dirty="0">
                <a:latin typeface="Symbol"/>
                <a:cs typeface="Symbol"/>
              </a:rPr>
              <a:t></a:t>
            </a:r>
            <a:r>
              <a:rPr sz="2000" spc="-10" dirty="0">
                <a:latin typeface="Times New Roman"/>
                <a:cs typeface="Times New Roman"/>
              </a:rPr>
              <a:t>10</a:t>
            </a:r>
            <a:r>
              <a:rPr sz="1725" spc="-15" baseline="43478" dirty="0">
                <a:latin typeface="Symbol"/>
                <a:cs typeface="Symbol"/>
              </a:rPr>
              <a:t></a:t>
            </a:r>
            <a:r>
              <a:rPr sz="1725" spc="-15" baseline="43478" dirty="0">
                <a:latin typeface="Times New Roman"/>
                <a:cs typeface="Times New Roman"/>
              </a:rPr>
              <a:t>1</a:t>
            </a:r>
            <a:r>
              <a:rPr sz="2000" spc="-10" dirty="0"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22867" y="2281427"/>
            <a:ext cx="2322195" cy="669290"/>
          </a:xfrm>
          <a:custGeom>
            <a:avLst/>
            <a:gdLst/>
            <a:ahLst/>
            <a:cxnLst/>
            <a:rect l="l" t="t" r="r" b="b"/>
            <a:pathLst>
              <a:path w="2322195" h="669289">
                <a:moveTo>
                  <a:pt x="2321814" y="669035"/>
                </a:moveTo>
                <a:lnTo>
                  <a:pt x="2321814" y="0"/>
                </a:lnTo>
                <a:lnTo>
                  <a:pt x="0" y="0"/>
                </a:lnTo>
                <a:lnTo>
                  <a:pt x="0" y="669036"/>
                </a:lnTo>
                <a:lnTo>
                  <a:pt x="12192" y="669036"/>
                </a:lnTo>
                <a:lnTo>
                  <a:pt x="12191" y="25146"/>
                </a:lnTo>
                <a:lnTo>
                  <a:pt x="25145" y="12954"/>
                </a:lnTo>
                <a:lnTo>
                  <a:pt x="25145" y="25146"/>
                </a:lnTo>
                <a:lnTo>
                  <a:pt x="2296667" y="25145"/>
                </a:lnTo>
                <a:lnTo>
                  <a:pt x="2296667" y="12953"/>
                </a:lnTo>
                <a:lnTo>
                  <a:pt x="2308860" y="25145"/>
                </a:lnTo>
                <a:lnTo>
                  <a:pt x="2308860" y="669035"/>
                </a:lnTo>
                <a:lnTo>
                  <a:pt x="2321814" y="669035"/>
                </a:lnTo>
                <a:close/>
              </a:path>
              <a:path w="2322195" h="669289">
                <a:moveTo>
                  <a:pt x="25145" y="25146"/>
                </a:moveTo>
                <a:lnTo>
                  <a:pt x="25145" y="12954"/>
                </a:lnTo>
                <a:lnTo>
                  <a:pt x="12191" y="25146"/>
                </a:lnTo>
                <a:lnTo>
                  <a:pt x="25145" y="25146"/>
                </a:lnTo>
                <a:close/>
              </a:path>
              <a:path w="2322195" h="669289">
                <a:moveTo>
                  <a:pt x="25145" y="643890"/>
                </a:moveTo>
                <a:lnTo>
                  <a:pt x="25145" y="25146"/>
                </a:lnTo>
                <a:lnTo>
                  <a:pt x="12191" y="25146"/>
                </a:lnTo>
                <a:lnTo>
                  <a:pt x="12191" y="643890"/>
                </a:lnTo>
                <a:lnTo>
                  <a:pt x="25145" y="643890"/>
                </a:lnTo>
                <a:close/>
              </a:path>
              <a:path w="2322195" h="669289">
                <a:moveTo>
                  <a:pt x="2308860" y="643889"/>
                </a:moveTo>
                <a:lnTo>
                  <a:pt x="12191" y="643890"/>
                </a:lnTo>
                <a:lnTo>
                  <a:pt x="25145" y="656844"/>
                </a:lnTo>
                <a:lnTo>
                  <a:pt x="25146" y="669036"/>
                </a:lnTo>
                <a:lnTo>
                  <a:pt x="2296667" y="669035"/>
                </a:lnTo>
                <a:lnTo>
                  <a:pt x="2296667" y="656844"/>
                </a:lnTo>
                <a:lnTo>
                  <a:pt x="2308860" y="643889"/>
                </a:lnTo>
                <a:close/>
              </a:path>
              <a:path w="2322195" h="669289">
                <a:moveTo>
                  <a:pt x="25146" y="669036"/>
                </a:moveTo>
                <a:lnTo>
                  <a:pt x="25145" y="656844"/>
                </a:lnTo>
                <a:lnTo>
                  <a:pt x="12191" y="643890"/>
                </a:lnTo>
                <a:lnTo>
                  <a:pt x="12192" y="669036"/>
                </a:lnTo>
                <a:lnTo>
                  <a:pt x="25146" y="669036"/>
                </a:lnTo>
                <a:close/>
              </a:path>
              <a:path w="2322195" h="669289">
                <a:moveTo>
                  <a:pt x="2308860" y="25145"/>
                </a:moveTo>
                <a:lnTo>
                  <a:pt x="2296667" y="12953"/>
                </a:lnTo>
                <a:lnTo>
                  <a:pt x="2296667" y="25145"/>
                </a:lnTo>
                <a:lnTo>
                  <a:pt x="2308860" y="25145"/>
                </a:lnTo>
                <a:close/>
              </a:path>
              <a:path w="2322195" h="669289">
                <a:moveTo>
                  <a:pt x="2308860" y="643889"/>
                </a:moveTo>
                <a:lnTo>
                  <a:pt x="2308860" y="25145"/>
                </a:lnTo>
                <a:lnTo>
                  <a:pt x="2296667" y="25145"/>
                </a:lnTo>
                <a:lnTo>
                  <a:pt x="2296667" y="643889"/>
                </a:lnTo>
                <a:lnTo>
                  <a:pt x="2308860" y="643889"/>
                </a:lnTo>
                <a:close/>
              </a:path>
              <a:path w="2322195" h="669289">
                <a:moveTo>
                  <a:pt x="2308860" y="669035"/>
                </a:moveTo>
                <a:lnTo>
                  <a:pt x="2308860" y="643889"/>
                </a:lnTo>
                <a:lnTo>
                  <a:pt x="2296667" y="656844"/>
                </a:lnTo>
                <a:lnTo>
                  <a:pt x="2296667" y="669035"/>
                </a:lnTo>
                <a:lnTo>
                  <a:pt x="2308860" y="6690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759841" y="5550177"/>
            <a:ext cx="1613535" cy="1089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Symbol"/>
                <a:cs typeface="Symbol"/>
              </a:rPr>
              <a:t></a:t>
            </a:r>
            <a:r>
              <a:rPr sz="2000" spc="-25" dirty="0">
                <a:latin typeface="Times New Roman"/>
                <a:cs typeface="Times New Roman"/>
              </a:rPr>
              <a:t>(</a:t>
            </a:r>
            <a:r>
              <a:rPr sz="2000" spc="-25" dirty="0">
                <a:latin typeface="Symbol"/>
                <a:cs typeface="Symbol"/>
              </a:rPr>
              <a:t></a:t>
            </a:r>
            <a:r>
              <a:rPr sz="2000" spc="-25" dirty="0">
                <a:latin typeface="Times New Roman"/>
                <a:cs typeface="Times New Roman"/>
              </a:rPr>
              <a:t>13,08)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13,08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59841" y="4789696"/>
            <a:ext cx="235331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Symbol"/>
                <a:cs typeface="Symbol"/>
              </a:rPr>
              <a:t></a:t>
            </a:r>
            <a:r>
              <a:rPr sz="2000" spc="5" dirty="0">
                <a:latin typeface="Times New Roman"/>
                <a:cs typeface="Times New Roman"/>
              </a:rPr>
              <a:t>log(8,33</a:t>
            </a:r>
            <a:r>
              <a:rPr sz="2000" spc="5" dirty="0">
                <a:latin typeface="Symbol"/>
                <a:cs typeface="Symbol"/>
              </a:rPr>
              <a:t></a:t>
            </a:r>
            <a:r>
              <a:rPr sz="2000" spc="5" dirty="0">
                <a:latin typeface="Times New Roman"/>
                <a:cs typeface="Times New Roman"/>
              </a:rPr>
              <a:t>10</a:t>
            </a:r>
            <a:r>
              <a:rPr sz="1725" spc="7" baseline="43478" dirty="0">
                <a:latin typeface="Symbol"/>
                <a:cs typeface="Symbol"/>
              </a:rPr>
              <a:t></a:t>
            </a:r>
            <a:r>
              <a:rPr sz="1725" spc="7" baseline="43478" dirty="0">
                <a:latin typeface="Times New Roman"/>
                <a:cs typeface="Times New Roman"/>
              </a:rPr>
              <a:t>14</a:t>
            </a:r>
            <a:r>
              <a:rPr sz="1725" spc="-165" baseline="43478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9841" y="3824127"/>
            <a:ext cx="1837689" cy="539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304"/>
              </a:lnSpc>
              <a:spcBef>
                <a:spcPts val="110"/>
              </a:spcBef>
            </a:pPr>
            <a:r>
              <a:rPr sz="2000" i="1" spc="-5" dirty="0">
                <a:latin typeface="Times New Roman"/>
                <a:cs typeface="Times New Roman"/>
              </a:rPr>
              <a:t>pH </a:t>
            </a: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Symbol"/>
                <a:cs typeface="Symbol"/>
              </a:rPr>
              <a:t></a:t>
            </a:r>
            <a:r>
              <a:rPr sz="2000" spc="-65" dirty="0">
                <a:latin typeface="Times New Roman"/>
                <a:cs typeface="Times New Roman"/>
              </a:rPr>
              <a:t>log</a:t>
            </a:r>
            <a:r>
              <a:rPr sz="3300" spc="-65" dirty="0">
                <a:latin typeface="Symbol"/>
                <a:cs typeface="Symbol"/>
              </a:rPr>
              <a:t></a:t>
            </a:r>
            <a:r>
              <a:rPr sz="2000" i="1" spc="-65" dirty="0">
                <a:latin typeface="Times New Roman"/>
                <a:cs typeface="Times New Roman"/>
              </a:rPr>
              <a:t>H </a:t>
            </a:r>
            <a:r>
              <a:rPr sz="2000" i="1" spc="55" dirty="0">
                <a:latin typeface="Times New Roman"/>
                <a:cs typeface="Times New Roman"/>
              </a:rPr>
              <a:t>O</a:t>
            </a:r>
            <a:r>
              <a:rPr sz="1725" spc="82" baseline="43478" dirty="0">
                <a:latin typeface="Symbol"/>
                <a:cs typeface="Symbol"/>
              </a:rPr>
              <a:t></a:t>
            </a:r>
            <a:r>
              <a:rPr sz="1725" spc="254" baseline="43478" dirty="0">
                <a:latin typeface="Times New Roman"/>
                <a:cs typeface="Times New Roman"/>
              </a:rPr>
              <a:t> </a:t>
            </a:r>
            <a:r>
              <a:rPr sz="3300" spc="-455" dirty="0">
                <a:latin typeface="Symbol"/>
                <a:cs typeface="Symbol"/>
              </a:rPr>
              <a:t></a:t>
            </a:r>
            <a:endParaRPr sz="3300">
              <a:latin typeface="Symbol"/>
              <a:cs typeface="Symbol"/>
            </a:endParaRPr>
          </a:p>
          <a:p>
            <a:pPr marR="399415" algn="r">
              <a:lnSpc>
                <a:spcPts val="725"/>
              </a:lnSpc>
            </a:pPr>
            <a:r>
              <a:rPr sz="1150" spc="5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32498" y="3705225"/>
            <a:ext cx="2252980" cy="681990"/>
          </a:xfrm>
          <a:custGeom>
            <a:avLst/>
            <a:gdLst/>
            <a:ahLst/>
            <a:cxnLst/>
            <a:rect l="l" t="t" r="r" b="b"/>
            <a:pathLst>
              <a:path w="2252979" h="681989">
                <a:moveTo>
                  <a:pt x="2252472" y="681989"/>
                </a:moveTo>
                <a:lnTo>
                  <a:pt x="2252472" y="0"/>
                </a:lnTo>
                <a:lnTo>
                  <a:pt x="0" y="0"/>
                </a:lnTo>
                <a:lnTo>
                  <a:pt x="0" y="681989"/>
                </a:lnTo>
                <a:lnTo>
                  <a:pt x="12204" y="681989"/>
                </a:lnTo>
                <a:lnTo>
                  <a:pt x="12204" y="25145"/>
                </a:lnTo>
                <a:lnTo>
                  <a:pt x="25158" y="12953"/>
                </a:lnTo>
                <a:lnTo>
                  <a:pt x="25158" y="25145"/>
                </a:lnTo>
                <a:lnTo>
                  <a:pt x="2227326" y="25145"/>
                </a:lnTo>
                <a:lnTo>
                  <a:pt x="2227326" y="12953"/>
                </a:lnTo>
                <a:lnTo>
                  <a:pt x="2240292" y="25145"/>
                </a:lnTo>
                <a:lnTo>
                  <a:pt x="2240292" y="681989"/>
                </a:lnTo>
                <a:lnTo>
                  <a:pt x="2252472" y="681989"/>
                </a:lnTo>
                <a:close/>
              </a:path>
              <a:path w="2252979" h="681989">
                <a:moveTo>
                  <a:pt x="25158" y="25145"/>
                </a:moveTo>
                <a:lnTo>
                  <a:pt x="25158" y="12953"/>
                </a:lnTo>
                <a:lnTo>
                  <a:pt x="12204" y="25145"/>
                </a:lnTo>
                <a:lnTo>
                  <a:pt x="25158" y="25145"/>
                </a:lnTo>
                <a:close/>
              </a:path>
              <a:path w="2252979" h="681989">
                <a:moveTo>
                  <a:pt x="25158" y="656843"/>
                </a:moveTo>
                <a:lnTo>
                  <a:pt x="25158" y="25145"/>
                </a:lnTo>
                <a:lnTo>
                  <a:pt x="12204" y="25145"/>
                </a:lnTo>
                <a:lnTo>
                  <a:pt x="12204" y="656843"/>
                </a:lnTo>
                <a:lnTo>
                  <a:pt x="25158" y="656843"/>
                </a:lnTo>
                <a:close/>
              </a:path>
              <a:path w="2252979" h="681989">
                <a:moveTo>
                  <a:pt x="2240292" y="656843"/>
                </a:moveTo>
                <a:lnTo>
                  <a:pt x="12204" y="656843"/>
                </a:lnTo>
                <a:lnTo>
                  <a:pt x="25158" y="669797"/>
                </a:lnTo>
                <a:lnTo>
                  <a:pt x="25158" y="681989"/>
                </a:lnTo>
                <a:lnTo>
                  <a:pt x="2227326" y="681989"/>
                </a:lnTo>
                <a:lnTo>
                  <a:pt x="2227326" y="669797"/>
                </a:lnTo>
                <a:lnTo>
                  <a:pt x="2240292" y="656843"/>
                </a:lnTo>
                <a:close/>
              </a:path>
              <a:path w="2252979" h="681989">
                <a:moveTo>
                  <a:pt x="25158" y="681989"/>
                </a:moveTo>
                <a:lnTo>
                  <a:pt x="25158" y="669797"/>
                </a:lnTo>
                <a:lnTo>
                  <a:pt x="12204" y="656843"/>
                </a:lnTo>
                <a:lnTo>
                  <a:pt x="12204" y="681989"/>
                </a:lnTo>
                <a:lnTo>
                  <a:pt x="25158" y="681989"/>
                </a:lnTo>
                <a:close/>
              </a:path>
              <a:path w="2252979" h="681989">
                <a:moveTo>
                  <a:pt x="2240292" y="25145"/>
                </a:moveTo>
                <a:lnTo>
                  <a:pt x="2227326" y="12953"/>
                </a:lnTo>
                <a:lnTo>
                  <a:pt x="2227326" y="25145"/>
                </a:lnTo>
                <a:lnTo>
                  <a:pt x="2240292" y="25145"/>
                </a:lnTo>
                <a:close/>
              </a:path>
              <a:path w="2252979" h="681989">
                <a:moveTo>
                  <a:pt x="2240292" y="656843"/>
                </a:moveTo>
                <a:lnTo>
                  <a:pt x="2240292" y="25145"/>
                </a:lnTo>
                <a:lnTo>
                  <a:pt x="2227326" y="25145"/>
                </a:lnTo>
                <a:lnTo>
                  <a:pt x="2227326" y="656843"/>
                </a:lnTo>
                <a:lnTo>
                  <a:pt x="2240292" y="656843"/>
                </a:lnTo>
                <a:close/>
              </a:path>
              <a:path w="2252979" h="681989">
                <a:moveTo>
                  <a:pt x="2240292" y="681989"/>
                </a:moveTo>
                <a:lnTo>
                  <a:pt x="2240292" y="656843"/>
                </a:lnTo>
                <a:lnTo>
                  <a:pt x="2227326" y="669797"/>
                </a:lnTo>
                <a:lnTo>
                  <a:pt x="2227326" y="681989"/>
                </a:lnTo>
                <a:lnTo>
                  <a:pt x="2240292" y="6819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14301" y="3323082"/>
            <a:ext cx="933450" cy="2218690"/>
          </a:xfrm>
          <a:custGeom>
            <a:avLst/>
            <a:gdLst/>
            <a:ahLst/>
            <a:cxnLst/>
            <a:rect l="l" t="t" r="r" b="b"/>
            <a:pathLst>
              <a:path w="933450" h="2218690">
                <a:moveTo>
                  <a:pt x="933449" y="2286"/>
                </a:moveTo>
                <a:lnTo>
                  <a:pt x="927353" y="0"/>
                </a:lnTo>
                <a:lnTo>
                  <a:pt x="0" y="2215896"/>
                </a:lnTo>
                <a:lnTo>
                  <a:pt x="6095" y="2218182"/>
                </a:lnTo>
                <a:lnTo>
                  <a:pt x="933449" y="2286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Marcador de Posição do Número do Diapositivo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19" name="Marcador de Posição do Rodapé 18">
            <a:extLst>
              <a:ext uri="{FF2B5EF4-FFF2-40B4-BE49-F238E27FC236}">
                <a16:creationId xmlns:a16="http://schemas.microsoft.com/office/drawing/2014/main" id="{34E727EC-31C4-49A0-A680-157AEC20E95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/>
              <a:t>Química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0665" y="4113134"/>
            <a:ext cx="12700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-5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6626" y="5514847"/>
            <a:ext cx="123253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5" dirty="0">
                <a:latin typeface="Times New Roman"/>
                <a:cs typeface="Times New Roman"/>
              </a:rPr>
              <a:t>pK</a:t>
            </a:r>
            <a:r>
              <a:rPr sz="1800" i="1" spc="-7" baseline="-23148" dirty="0">
                <a:latin typeface="Times New Roman"/>
                <a:cs typeface="Times New Roman"/>
              </a:rPr>
              <a:t>w </a:t>
            </a:r>
            <a:r>
              <a:rPr sz="2050" spc="-5" dirty="0">
                <a:latin typeface="Symbol"/>
                <a:cs typeface="Symbol"/>
              </a:rPr>
              <a:t></a:t>
            </a:r>
            <a:r>
              <a:rPr sz="2050" spc="-5" dirty="0">
                <a:latin typeface="Times New Roman"/>
                <a:cs typeface="Times New Roman"/>
              </a:rPr>
              <a:t>14,00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6626" y="4726937"/>
            <a:ext cx="1691639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5" dirty="0">
                <a:latin typeface="Times New Roman"/>
                <a:cs typeface="Times New Roman"/>
              </a:rPr>
              <a:t>pK</a:t>
            </a:r>
            <a:r>
              <a:rPr sz="1800" i="1" spc="-7" baseline="-23148" dirty="0">
                <a:latin typeface="Times New Roman"/>
                <a:cs typeface="Times New Roman"/>
              </a:rPr>
              <a:t>w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spc="-155" dirty="0">
                <a:latin typeface="Times New Roman"/>
                <a:cs typeface="Times New Roman"/>
              </a:rPr>
              <a:t> </a:t>
            </a:r>
            <a:r>
              <a:rPr sz="2050" spc="-45" dirty="0">
                <a:latin typeface="Symbol"/>
                <a:cs typeface="Symbol"/>
              </a:rPr>
              <a:t></a:t>
            </a:r>
            <a:r>
              <a:rPr sz="2050" spc="-45" dirty="0">
                <a:latin typeface="Times New Roman"/>
                <a:cs typeface="Times New Roman"/>
              </a:rPr>
              <a:t>(</a:t>
            </a:r>
            <a:r>
              <a:rPr sz="2050" spc="-45" dirty="0">
                <a:latin typeface="Symbol"/>
                <a:cs typeface="Symbol"/>
              </a:rPr>
              <a:t></a:t>
            </a:r>
            <a:r>
              <a:rPr sz="2050" spc="-45" dirty="0">
                <a:latin typeface="Times New Roman"/>
                <a:cs typeface="Times New Roman"/>
              </a:rPr>
              <a:t>14,00)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6626" y="3939027"/>
            <a:ext cx="226377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1490" algn="l"/>
              </a:tabLst>
            </a:pPr>
            <a:r>
              <a:rPr sz="2050" i="1" dirty="0">
                <a:latin typeface="Times New Roman"/>
                <a:cs typeface="Times New Roman"/>
              </a:rPr>
              <a:t>pK	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spc="-200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Symbol"/>
                <a:cs typeface="Symbol"/>
              </a:rPr>
              <a:t></a:t>
            </a:r>
            <a:r>
              <a:rPr sz="2050" spc="-30" dirty="0">
                <a:latin typeface="Times New Roman"/>
                <a:cs typeface="Times New Roman"/>
              </a:rPr>
              <a:t>log(1,0</a:t>
            </a:r>
            <a:r>
              <a:rPr sz="2050" spc="-30" dirty="0">
                <a:latin typeface="Symbol"/>
                <a:cs typeface="Symbol"/>
              </a:rPr>
              <a:t></a:t>
            </a:r>
            <a:r>
              <a:rPr sz="2050" spc="-30" dirty="0">
                <a:latin typeface="Times New Roman"/>
                <a:cs typeface="Times New Roman"/>
              </a:rPr>
              <a:t>10</a:t>
            </a:r>
            <a:r>
              <a:rPr sz="1800" spc="-44" baseline="41666" dirty="0">
                <a:latin typeface="Symbol"/>
                <a:cs typeface="Symbol"/>
              </a:rPr>
              <a:t></a:t>
            </a:r>
            <a:r>
              <a:rPr sz="1800" spc="-44" baseline="41666" dirty="0">
                <a:latin typeface="Times New Roman"/>
                <a:cs typeface="Times New Roman"/>
              </a:rPr>
              <a:t>14</a:t>
            </a:r>
            <a:r>
              <a:rPr sz="2050" spc="-30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8163" y="1278009"/>
            <a:ext cx="7468870" cy="22595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625475" algn="just">
              <a:lnSpc>
                <a:spcPct val="100000"/>
              </a:lnSpc>
              <a:spcBef>
                <a:spcPts val="735"/>
              </a:spcBef>
            </a:pPr>
            <a:r>
              <a:rPr sz="1800" spc="-75" dirty="0" err="1">
                <a:latin typeface="Trebuchet MS"/>
                <a:cs typeface="Trebuchet MS"/>
              </a:rPr>
              <a:t>Pode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definida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outra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escala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mas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ião  </a:t>
            </a:r>
            <a:r>
              <a:rPr sz="1800" spc="-75" dirty="0">
                <a:latin typeface="Trebuchet MS"/>
                <a:cs typeface="Trebuchet MS"/>
              </a:rPr>
              <a:t>hidróxido </a:t>
            </a:r>
            <a:r>
              <a:rPr sz="1800" spc="-50" dirty="0">
                <a:latin typeface="Trebuchet MS"/>
                <a:cs typeface="Trebuchet MS"/>
              </a:rPr>
              <a:t>(</a:t>
            </a:r>
            <a:r>
              <a:rPr sz="1800" b="1" spc="-50" dirty="0">
                <a:latin typeface="Trebuchet MS"/>
                <a:cs typeface="Trebuchet MS"/>
              </a:rPr>
              <a:t>OH</a:t>
            </a:r>
            <a:r>
              <a:rPr sz="1800" b="1" spc="-75" baseline="25462" dirty="0">
                <a:latin typeface="Trebuchet MS"/>
                <a:cs typeface="Trebuchet MS"/>
              </a:rPr>
              <a:t>–</a:t>
            </a:r>
            <a:r>
              <a:rPr sz="1800" spc="-50" dirty="0">
                <a:latin typeface="Trebuchet MS"/>
                <a:cs typeface="Trebuchet MS"/>
              </a:rPr>
              <a:t>)</a:t>
            </a:r>
            <a:r>
              <a:rPr lang="pt-PT" sz="1800" spc="-5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65" dirty="0" err="1">
                <a:latin typeface="Trebuchet MS"/>
                <a:cs typeface="Trebuchet MS"/>
              </a:rPr>
              <a:t>chamou</a:t>
            </a:r>
            <a:r>
              <a:rPr lang="pt-PT" sz="1800" spc="-65" dirty="0">
                <a:latin typeface="Trebuchet MS"/>
                <a:cs typeface="Trebuchet MS"/>
              </a:rPr>
              <a:t> </a:t>
            </a:r>
            <a:r>
              <a:rPr sz="1800" spc="-405" dirty="0">
                <a:latin typeface="Trebuchet MS"/>
                <a:cs typeface="Trebuchet MS"/>
              </a:rPr>
              <a:t> </a:t>
            </a:r>
            <a:r>
              <a:rPr lang="pt-PT" sz="1800" spc="-40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pOH</a:t>
            </a:r>
            <a:r>
              <a:rPr sz="1800" spc="-11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584835" marR="5080" algn="just">
              <a:lnSpc>
                <a:spcPct val="100000"/>
              </a:lnSpc>
            </a:pPr>
            <a:r>
              <a:rPr sz="1800" spc="-90" dirty="0">
                <a:latin typeface="Trebuchet MS"/>
                <a:cs typeface="Trebuchet MS"/>
              </a:rPr>
              <a:t>Esta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escala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complementar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escala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pH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soma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duas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sempre 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80" dirty="0">
                <a:latin typeface="Trebuchet MS"/>
                <a:cs typeface="Trebuchet MS"/>
              </a:rPr>
              <a:t>valor igual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14.</a:t>
            </a:r>
            <a:endParaRPr sz="1800" dirty="0">
              <a:latin typeface="Trebuchet MS"/>
              <a:cs typeface="Trebuchet MS"/>
            </a:endParaRPr>
          </a:p>
          <a:p>
            <a:pPr marL="584835" marR="18415" algn="just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Então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70" dirty="0">
                <a:latin typeface="Trebuchet MS"/>
                <a:cs typeface="Trebuchet MS"/>
              </a:rPr>
              <a:t>possível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90" dirty="0">
                <a:latin typeface="Trebuchet MS"/>
                <a:cs typeface="Trebuchet MS"/>
              </a:rPr>
              <a:t>estabelecer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80" dirty="0">
                <a:latin typeface="Trebuchet MS"/>
                <a:cs typeface="Trebuchet MS"/>
              </a:rPr>
              <a:t>valor </a:t>
            </a:r>
            <a:r>
              <a:rPr sz="1800" spc="-60" dirty="0">
                <a:latin typeface="Trebuchet MS"/>
                <a:cs typeface="Trebuchet MS"/>
              </a:rPr>
              <a:t>p </a:t>
            </a:r>
            <a:r>
              <a:rPr sz="1800" spc="-85" dirty="0">
                <a:latin typeface="Trebuchet MS"/>
                <a:cs typeface="Trebuchet MS"/>
              </a:rPr>
              <a:t>para a constante </a:t>
            </a:r>
            <a:r>
              <a:rPr sz="1800" spc="-75" dirty="0">
                <a:latin typeface="Trebuchet MS"/>
                <a:cs typeface="Trebuchet MS"/>
              </a:rPr>
              <a:t>de  equilíbrio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autoionização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25º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C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fixo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14.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</a:pPr>
            <a:endParaRPr sz="1750" dirty="0">
              <a:latin typeface="Times New Roman"/>
              <a:cs typeface="Times New Roman"/>
            </a:endParaRPr>
          </a:p>
          <a:p>
            <a:pPr marL="1020444" algn="just">
              <a:lnSpc>
                <a:spcPct val="100000"/>
              </a:lnSpc>
            </a:pPr>
            <a:r>
              <a:rPr sz="2050" i="1" spc="-5" dirty="0">
                <a:latin typeface="Times New Roman"/>
                <a:cs typeface="Times New Roman"/>
              </a:rPr>
              <a:t>pK</a:t>
            </a:r>
            <a:r>
              <a:rPr sz="1800" i="1" spc="-7" baseline="-23148" dirty="0">
                <a:latin typeface="Times New Roman"/>
                <a:cs typeface="Times New Roman"/>
              </a:rPr>
              <a:t>w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2050" spc="40" dirty="0">
                <a:latin typeface="Symbol"/>
                <a:cs typeface="Symbol"/>
              </a:rPr>
              <a:t></a:t>
            </a:r>
            <a:r>
              <a:rPr sz="2050" spc="40" dirty="0">
                <a:latin typeface="Times New Roman"/>
                <a:cs typeface="Times New Roman"/>
              </a:rPr>
              <a:t>log</a:t>
            </a:r>
            <a:r>
              <a:rPr sz="2050" spc="-430" dirty="0">
                <a:latin typeface="Times New Roman"/>
                <a:cs typeface="Times New Roman"/>
              </a:rPr>
              <a:t> </a:t>
            </a:r>
            <a:r>
              <a:rPr sz="2050" i="1" spc="30" dirty="0">
                <a:latin typeface="Times New Roman"/>
                <a:cs typeface="Times New Roman"/>
              </a:rPr>
              <a:t>K</a:t>
            </a:r>
            <a:r>
              <a:rPr sz="1800" i="1" spc="44" baseline="-23148" dirty="0">
                <a:latin typeface="Times New Roman"/>
                <a:cs typeface="Times New Roman"/>
              </a:rPr>
              <a:t>w</a:t>
            </a:r>
            <a:endParaRPr sz="1800" baseline="-23148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0157" y="5721436"/>
            <a:ext cx="128905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i="1" spc="75" dirty="0">
                <a:latin typeface="Times New Roman"/>
                <a:cs typeface="Times New Roman"/>
              </a:rPr>
              <a:t>pK</a:t>
            </a:r>
            <a:r>
              <a:rPr sz="1725" i="1" spc="112" baseline="-24154" dirty="0">
                <a:latin typeface="Times New Roman"/>
                <a:cs typeface="Times New Roman"/>
              </a:rPr>
              <a:t>w </a:t>
            </a:r>
            <a:r>
              <a:rPr sz="2000" spc="15" dirty="0">
                <a:latin typeface="Symbol"/>
                <a:cs typeface="Symbol"/>
              </a:rPr>
              <a:t></a:t>
            </a:r>
            <a:r>
              <a:rPr sz="2000" spc="-27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14,00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1500" y="3950120"/>
            <a:ext cx="3425825" cy="1335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Dado </a:t>
            </a:r>
            <a:r>
              <a:rPr sz="1800" spc="-65" dirty="0">
                <a:latin typeface="Trebuchet MS"/>
                <a:cs typeface="Trebuchet MS"/>
              </a:rPr>
              <a:t>que ambas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spc="-85" dirty="0">
                <a:latin typeface="Trebuchet MS"/>
                <a:cs typeface="Trebuchet MS"/>
              </a:rPr>
              <a:t>escalas </a:t>
            </a:r>
            <a:r>
              <a:rPr sz="1800" spc="-45" dirty="0">
                <a:latin typeface="Trebuchet MS"/>
                <a:cs typeface="Trebuchet MS"/>
              </a:rPr>
              <a:t>são  </a:t>
            </a:r>
            <a:r>
              <a:rPr sz="1800" spc="-85" dirty="0">
                <a:latin typeface="Trebuchet MS"/>
                <a:cs typeface="Trebuchet MS"/>
              </a:rPr>
              <a:t>complementares </a:t>
            </a:r>
            <a:r>
              <a:rPr sz="1800" spc="-90" dirty="0">
                <a:latin typeface="Trebuchet MS"/>
                <a:cs typeface="Trebuchet MS"/>
              </a:rPr>
              <a:t>entre </a:t>
            </a:r>
            <a:r>
              <a:rPr sz="1800" spc="-35" dirty="0">
                <a:latin typeface="Trebuchet MS"/>
                <a:cs typeface="Trebuchet MS"/>
              </a:rPr>
              <a:t>0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95" dirty="0">
                <a:latin typeface="Trebuchet MS"/>
                <a:cs typeface="Trebuchet MS"/>
              </a:rPr>
              <a:t>14,  </a:t>
            </a:r>
            <a:r>
              <a:rPr sz="1800" spc="-50" dirty="0">
                <a:latin typeface="Trebuchet MS"/>
                <a:cs typeface="Trebuchet MS"/>
              </a:rPr>
              <a:t>podemos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90" dirty="0">
                <a:latin typeface="Trebuchet MS"/>
                <a:cs typeface="Trebuchet MS"/>
              </a:rPr>
              <a:t>definir </a:t>
            </a:r>
            <a:r>
              <a:rPr sz="1800" b="1" spc="-114" dirty="0">
                <a:latin typeface="Trebuchet MS"/>
                <a:cs typeface="Trebuchet MS"/>
              </a:rPr>
              <a:t>pK</a:t>
            </a:r>
            <a:r>
              <a:rPr sz="1800" b="1" spc="-172" baseline="-20833" dirty="0">
                <a:latin typeface="Trebuchet MS"/>
                <a:cs typeface="Trebuchet MS"/>
              </a:rPr>
              <a:t>w</a:t>
            </a:r>
            <a:r>
              <a:rPr sz="1800" b="1" spc="-397" baseline="-20833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como:</a:t>
            </a:r>
            <a:endParaRPr sz="1800" dirty="0">
              <a:latin typeface="Trebuchet MS"/>
              <a:cs typeface="Trebuchet MS"/>
            </a:endParaRPr>
          </a:p>
          <a:p>
            <a:pPr marL="633730">
              <a:lnSpc>
                <a:spcPct val="100000"/>
              </a:lnSpc>
              <a:spcBef>
                <a:spcPts val="1425"/>
              </a:spcBef>
            </a:pPr>
            <a:r>
              <a:rPr sz="2000" i="1" spc="75" dirty="0">
                <a:latin typeface="Times New Roman"/>
                <a:cs typeface="Times New Roman"/>
              </a:rPr>
              <a:t>pK</a:t>
            </a:r>
            <a:r>
              <a:rPr sz="1725" i="1" spc="112" baseline="-24154" dirty="0">
                <a:latin typeface="Times New Roman"/>
                <a:cs typeface="Times New Roman"/>
              </a:rPr>
              <a:t>w </a:t>
            </a:r>
            <a:r>
              <a:rPr sz="2000" spc="15" dirty="0">
                <a:latin typeface="Symbol"/>
                <a:cs typeface="Symbol"/>
              </a:rPr>
              <a:t>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i="1" spc="20" dirty="0">
                <a:latin typeface="Times New Roman"/>
                <a:cs typeface="Times New Roman"/>
              </a:rPr>
              <a:t>pH </a:t>
            </a:r>
            <a:r>
              <a:rPr sz="2000" spc="15" dirty="0">
                <a:latin typeface="Symbol"/>
                <a:cs typeface="Symbol"/>
              </a:rPr>
              <a:t>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i="1" spc="20" dirty="0">
                <a:latin typeface="Times New Roman"/>
                <a:cs typeface="Times New Roman"/>
              </a:rPr>
              <a:t>pOH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74755" y="3696461"/>
            <a:ext cx="714375" cy="1728470"/>
          </a:xfrm>
          <a:custGeom>
            <a:avLst/>
            <a:gdLst/>
            <a:ahLst/>
            <a:cxnLst/>
            <a:rect l="l" t="t" r="r" b="b"/>
            <a:pathLst>
              <a:path w="714375" h="1728470">
                <a:moveTo>
                  <a:pt x="713994" y="2286"/>
                </a:moveTo>
                <a:lnTo>
                  <a:pt x="707898" y="0"/>
                </a:lnTo>
                <a:lnTo>
                  <a:pt x="0" y="1725930"/>
                </a:lnTo>
                <a:lnTo>
                  <a:pt x="5334" y="1728216"/>
                </a:lnTo>
                <a:lnTo>
                  <a:pt x="713994" y="2286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68453" y="4920996"/>
            <a:ext cx="2266315" cy="489584"/>
          </a:xfrm>
          <a:custGeom>
            <a:avLst/>
            <a:gdLst/>
            <a:ahLst/>
            <a:cxnLst/>
            <a:rect l="l" t="t" r="r" b="b"/>
            <a:pathLst>
              <a:path w="2266315" h="489585">
                <a:moveTo>
                  <a:pt x="2266187" y="489203"/>
                </a:moveTo>
                <a:lnTo>
                  <a:pt x="2266187" y="0"/>
                </a:lnTo>
                <a:lnTo>
                  <a:pt x="0" y="0"/>
                </a:lnTo>
                <a:lnTo>
                  <a:pt x="0" y="489203"/>
                </a:lnTo>
                <a:lnTo>
                  <a:pt x="12953" y="489203"/>
                </a:lnTo>
                <a:lnTo>
                  <a:pt x="12953" y="25145"/>
                </a:lnTo>
                <a:lnTo>
                  <a:pt x="25907" y="12953"/>
                </a:lnTo>
                <a:lnTo>
                  <a:pt x="25907" y="25145"/>
                </a:lnTo>
                <a:lnTo>
                  <a:pt x="2241042" y="25145"/>
                </a:lnTo>
                <a:lnTo>
                  <a:pt x="2241042" y="12953"/>
                </a:lnTo>
                <a:lnTo>
                  <a:pt x="2253983" y="25145"/>
                </a:lnTo>
                <a:lnTo>
                  <a:pt x="2253983" y="489203"/>
                </a:lnTo>
                <a:lnTo>
                  <a:pt x="2266187" y="489203"/>
                </a:lnTo>
                <a:close/>
              </a:path>
              <a:path w="2266315" h="489585">
                <a:moveTo>
                  <a:pt x="25907" y="25145"/>
                </a:moveTo>
                <a:lnTo>
                  <a:pt x="25907" y="12953"/>
                </a:lnTo>
                <a:lnTo>
                  <a:pt x="12953" y="25145"/>
                </a:lnTo>
                <a:lnTo>
                  <a:pt x="25907" y="25145"/>
                </a:lnTo>
                <a:close/>
              </a:path>
              <a:path w="2266315" h="489585">
                <a:moveTo>
                  <a:pt x="25907" y="464057"/>
                </a:moveTo>
                <a:lnTo>
                  <a:pt x="25907" y="25145"/>
                </a:lnTo>
                <a:lnTo>
                  <a:pt x="12953" y="25145"/>
                </a:lnTo>
                <a:lnTo>
                  <a:pt x="12953" y="464057"/>
                </a:lnTo>
                <a:lnTo>
                  <a:pt x="25907" y="464057"/>
                </a:lnTo>
                <a:close/>
              </a:path>
              <a:path w="2266315" h="489585">
                <a:moveTo>
                  <a:pt x="2253983" y="464057"/>
                </a:moveTo>
                <a:lnTo>
                  <a:pt x="12953" y="464057"/>
                </a:lnTo>
                <a:lnTo>
                  <a:pt x="25907" y="477012"/>
                </a:lnTo>
                <a:lnTo>
                  <a:pt x="25907" y="489203"/>
                </a:lnTo>
                <a:lnTo>
                  <a:pt x="2241042" y="489203"/>
                </a:lnTo>
                <a:lnTo>
                  <a:pt x="2241042" y="477012"/>
                </a:lnTo>
                <a:lnTo>
                  <a:pt x="2253983" y="464057"/>
                </a:lnTo>
                <a:close/>
              </a:path>
              <a:path w="2266315" h="489585">
                <a:moveTo>
                  <a:pt x="25907" y="489203"/>
                </a:moveTo>
                <a:lnTo>
                  <a:pt x="25907" y="477012"/>
                </a:lnTo>
                <a:lnTo>
                  <a:pt x="12953" y="464057"/>
                </a:lnTo>
                <a:lnTo>
                  <a:pt x="12953" y="489203"/>
                </a:lnTo>
                <a:lnTo>
                  <a:pt x="25907" y="489203"/>
                </a:lnTo>
                <a:close/>
              </a:path>
              <a:path w="2266315" h="489585">
                <a:moveTo>
                  <a:pt x="2253983" y="25145"/>
                </a:moveTo>
                <a:lnTo>
                  <a:pt x="2241042" y="12953"/>
                </a:lnTo>
                <a:lnTo>
                  <a:pt x="2241042" y="25145"/>
                </a:lnTo>
                <a:lnTo>
                  <a:pt x="2253983" y="25145"/>
                </a:lnTo>
                <a:close/>
              </a:path>
              <a:path w="2266315" h="489585">
                <a:moveTo>
                  <a:pt x="2253983" y="464057"/>
                </a:moveTo>
                <a:lnTo>
                  <a:pt x="2253983" y="25145"/>
                </a:lnTo>
                <a:lnTo>
                  <a:pt x="2241042" y="25145"/>
                </a:lnTo>
                <a:lnTo>
                  <a:pt x="2241042" y="464057"/>
                </a:lnTo>
                <a:lnTo>
                  <a:pt x="2253983" y="464057"/>
                </a:lnTo>
                <a:close/>
              </a:path>
              <a:path w="2266315" h="489585">
                <a:moveTo>
                  <a:pt x="2253983" y="489203"/>
                </a:moveTo>
                <a:lnTo>
                  <a:pt x="2253983" y="464057"/>
                </a:lnTo>
                <a:lnTo>
                  <a:pt x="2241042" y="477012"/>
                </a:lnTo>
                <a:lnTo>
                  <a:pt x="2241042" y="489203"/>
                </a:lnTo>
                <a:lnTo>
                  <a:pt x="2253983" y="4892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13" name="Marcador de Posição do Rodapé 12">
            <a:extLst>
              <a:ext uri="{FF2B5EF4-FFF2-40B4-BE49-F238E27FC236}">
                <a16:creationId xmlns:a16="http://schemas.microsoft.com/office/drawing/2014/main" id="{1298A631-FEC1-47D0-A0B3-74C7F880C55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35913" y="1624584"/>
            <a:ext cx="5908443" cy="5560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52114" y="893317"/>
            <a:ext cx="6064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rebuchet MS"/>
                <a:cs typeface="Trebuchet MS"/>
              </a:rPr>
              <a:t>Escalas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complementares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lang="pt-PT" sz="1800" spc="-60" dirty="0">
                <a:latin typeface="Trebuchet MS"/>
                <a:cs typeface="Trebuchet MS"/>
              </a:rPr>
              <a:t>pH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pOH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respectivos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90" dirty="0">
                <a:latin typeface="Trebuchet MS"/>
                <a:cs typeface="Trebuchet MS"/>
              </a:rPr>
              <a:t>concentração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b="1" spc="-105" dirty="0">
                <a:latin typeface="Trebuchet MS"/>
                <a:cs typeface="Trebuchet MS"/>
              </a:rPr>
              <a:t>H</a:t>
            </a:r>
            <a:r>
              <a:rPr sz="1800" b="1" spc="-157" baseline="25462" dirty="0">
                <a:latin typeface="Trebuchet MS"/>
                <a:cs typeface="Trebuchet MS"/>
              </a:rPr>
              <a:t>+ </a:t>
            </a:r>
            <a:r>
              <a:rPr sz="1800" spc="-60" dirty="0">
                <a:latin typeface="Trebuchet MS"/>
                <a:cs typeface="Trebuchet MS"/>
              </a:rPr>
              <a:t>(ou </a:t>
            </a:r>
            <a:r>
              <a:rPr sz="1800" spc="-50" dirty="0">
                <a:latin typeface="Trebuchet MS"/>
                <a:cs typeface="Trebuchet MS"/>
              </a:rPr>
              <a:t>H</a:t>
            </a:r>
            <a:r>
              <a:rPr sz="1800" spc="-75" baseline="-20833" dirty="0">
                <a:latin typeface="Trebuchet MS"/>
                <a:cs typeface="Trebuchet MS"/>
              </a:rPr>
              <a:t>3</a:t>
            </a:r>
            <a:r>
              <a:rPr sz="1800" spc="-50" dirty="0">
                <a:latin typeface="Trebuchet MS"/>
                <a:cs typeface="Trebuchet MS"/>
              </a:rPr>
              <a:t>O</a:t>
            </a:r>
            <a:r>
              <a:rPr sz="1800" spc="-75" baseline="25462" dirty="0">
                <a:latin typeface="Trebuchet MS"/>
                <a:cs typeface="Trebuchet MS"/>
              </a:rPr>
              <a:t>+</a:t>
            </a:r>
            <a:r>
              <a:rPr sz="1800" spc="-50" dirty="0">
                <a:latin typeface="Trebuchet MS"/>
                <a:cs typeface="Trebuchet MS"/>
              </a:rPr>
              <a:t>)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lang="pt-PT" sz="1800" spc="-90" dirty="0">
                <a:latin typeface="Trebuchet MS"/>
                <a:cs typeface="Trebuchet MS"/>
              </a:rPr>
              <a:t> 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OH</a:t>
            </a:r>
            <a:r>
              <a:rPr sz="1800" b="1" spc="-67" baseline="25462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2538222"/>
            <a:ext cx="2213610" cy="3755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id="{48954681-5C5E-4927-B7AD-0F7068197E9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3375" y="2270324"/>
            <a:ext cx="8766927" cy="3676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17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DEEA4237-3C52-4A00-9DF1-353CA823FCC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9124" y="907688"/>
            <a:ext cx="7523480" cy="35702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indent="-347663" algn="just">
              <a:lnSpc>
                <a:spcPct val="100000"/>
              </a:lnSpc>
              <a:spcBef>
                <a:spcPts val="1190"/>
              </a:spcBef>
            </a:pPr>
            <a:r>
              <a:rPr lang="pt-PT" sz="2000" b="1" dirty="0">
                <a:latin typeface="Trebuchet MS" panose="020B0603020202020204" pitchFamily="34" charset="0"/>
                <a:cs typeface="Tahoma"/>
              </a:rPr>
              <a:t> </a:t>
            </a:r>
            <a:r>
              <a:rPr lang="pt-PT" sz="2000" b="1" spc="-10" dirty="0">
                <a:latin typeface="Trebuchet MS" panose="020B0603020202020204" pitchFamily="34" charset="0"/>
                <a:cs typeface="Tahoma"/>
              </a:rPr>
              <a:t>4.4 </a:t>
            </a:r>
            <a:r>
              <a:rPr lang="pt-PT" sz="2000" b="1" dirty="0">
                <a:latin typeface="Trebuchet MS" panose="020B0603020202020204" pitchFamily="34" charset="0"/>
                <a:cs typeface="Tahoma"/>
              </a:rPr>
              <a:t>– </a:t>
            </a:r>
            <a:r>
              <a:rPr lang="pt-PT" sz="2000" b="1" spc="-5" dirty="0">
                <a:latin typeface="Trebuchet MS" panose="020B0603020202020204" pitchFamily="34" charset="0"/>
                <a:cs typeface="Tahoma"/>
              </a:rPr>
              <a:t>Força </a:t>
            </a:r>
            <a:r>
              <a:rPr lang="pt-PT" sz="2000" b="1" dirty="0">
                <a:latin typeface="Trebuchet MS" panose="020B0603020202020204" pitchFamily="34" charset="0"/>
                <a:cs typeface="Tahoma"/>
              </a:rPr>
              <a:t>de</a:t>
            </a:r>
            <a:r>
              <a:rPr lang="pt-PT" sz="2000" b="1" spc="20" dirty="0">
                <a:latin typeface="Trebuchet MS" panose="020B0603020202020204" pitchFamily="34" charset="0"/>
                <a:cs typeface="Tahoma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Tahoma"/>
              </a:rPr>
              <a:t>ácidos e bases</a:t>
            </a:r>
          </a:p>
          <a:p>
            <a:pPr marL="259715" marR="339725" algn="just">
              <a:lnSpc>
                <a:spcPct val="100000"/>
              </a:lnSpc>
              <a:spcBef>
                <a:spcPts val="1660"/>
              </a:spcBef>
              <a:tabLst>
                <a:tab pos="427990" algn="l"/>
              </a:tabLst>
            </a:pPr>
            <a:r>
              <a:rPr spc="-30" dirty="0" err="1">
                <a:latin typeface="Trebuchet MS" panose="020B0603020202020204" pitchFamily="34" charset="0"/>
                <a:cs typeface="Trebuchet MS"/>
              </a:rPr>
              <a:t>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bases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solutos,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afectam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das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soluções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podem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 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classificados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electrólitos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fortes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36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fracos.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259715" marR="5080" algn="just">
              <a:lnSpc>
                <a:spcPct val="100000"/>
              </a:lnSpc>
              <a:tabLst>
                <a:tab pos="427355" algn="l"/>
              </a:tabLst>
            </a:pPr>
            <a:r>
              <a:rPr spc="-30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85" dirty="0">
                <a:latin typeface="Trebuchet MS" panose="020B0603020202020204" pitchFamily="34" charset="0"/>
                <a:cs typeface="Trebuchet MS"/>
              </a:rPr>
              <a:t>ácido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80" dirty="0">
                <a:latin typeface="Trebuchet MS" panose="020B0603020202020204" pitchFamily="34" charset="0"/>
                <a:cs typeface="Trebuchet MS"/>
              </a:rPr>
              <a:t>bases</a:t>
            </a:r>
            <a:r>
              <a:rPr b="1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05" dirty="0">
                <a:latin typeface="Trebuchet MS" panose="020B0603020202020204" pitchFamily="34" charset="0"/>
                <a:cs typeface="Trebuchet MS"/>
              </a:rPr>
              <a:t>fortes</a:t>
            </a:r>
            <a:r>
              <a:rPr b="1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assim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chamados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dissociarem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(ionizarem)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completamente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5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solução.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259715" marR="57150" algn="just">
              <a:lnSpc>
                <a:spcPct val="100000"/>
              </a:lnSpc>
              <a:tabLst>
                <a:tab pos="427990" algn="l"/>
              </a:tabLst>
            </a:pPr>
            <a:r>
              <a:rPr spc="-80" dirty="0">
                <a:latin typeface="Trebuchet MS" panose="020B0603020202020204" pitchFamily="34" charset="0"/>
                <a:cs typeface="Trebuchet MS"/>
              </a:rPr>
              <a:t>Estas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reacções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estão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completamente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deslocadas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 a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direita,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seja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dissociado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num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possível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equilíbrio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tão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baixa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que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detectável,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por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isso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suas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equações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dissociação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escritas 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existindo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equilíbrio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mas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reacção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completa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(apenas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seta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 a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direita) </a:t>
            </a:r>
            <a:r>
              <a:rPr spc="-215" dirty="0">
                <a:latin typeface="Trebuchet MS" panose="020B0603020202020204" pitchFamily="34" charset="0"/>
                <a:cs typeface="Trebuchet MS"/>
              </a:rPr>
              <a:t>,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por</a:t>
            </a:r>
            <a:r>
              <a:rPr spc="-1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exemplo: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1136" y="4824476"/>
            <a:ext cx="2851150" cy="340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635760">
              <a:lnSpc>
                <a:spcPts val="715"/>
              </a:lnSpc>
              <a:spcBef>
                <a:spcPts val="135"/>
              </a:spcBef>
              <a:tabLst>
                <a:tab pos="2484755" algn="l"/>
              </a:tabLst>
            </a:pP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5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</a:t>
            </a:r>
            <a:endParaRPr sz="1100">
              <a:latin typeface="Symbol"/>
              <a:cs typeface="Symbol"/>
            </a:endParaRPr>
          </a:p>
          <a:p>
            <a:pPr marL="199390" indent="-186690">
              <a:lnSpc>
                <a:spcPts val="1735"/>
              </a:lnSpc>
              <a:buFont typeface="Symbol"/>
              <a:buChar char=""/>
              <a:tabLst>
                <a:tab pos="200025" algn="l"/>
              </a:tabLst>
            </a:pPr>
            <a:r>
              <a:rPr sz="2925" i="1" spc="44" baseline="2849" dirty="0">
                <a:latin typeface="Times New Roman"/>
                <a:cs typeface="Times New Roman"/>
              </a:rPr>
              <a:t>H</a:t>
            </a:r>
            <a:r>
              <a:rPr sz="1650" spc="44" baseline="-20202" dirty="0">
                <a:latin typeface="Times New Roman"/>
                <a:cs typeface="Times New Roman"/>
              </a:rPr>
              <a:t>2</a:t>
            </a:r>
            <a:r>
              <a:rPr sz="2925" i="1" spc="44" baseline="2849" dirty="0">
                <a:latin typeface="Times New Roman"/>
                <a:cs typeface="Times New Roman"/>
              </a:rPr>
              <a:t>O</a:t>
            </a:r>
            <a:r>
              <a:rPr sz="1650" spc="44" baseline="-20202" dirty="0">
                <a:latin typeface="Times New Roman"/>
                <a:cs typeface="Times New Roman"/>
              </a:rPr>
              <a:t>(</a:t>
            </a:r>
            <a:r>
              <a:rPr sz="1650" i="1" spc="44" baseline="-20202" dirty="0">
                <a:latin typeface="Times New Roman"/>
                <a:cs typeface="Times New Roman"/>
              </a:rPr>
              <a:t>l </a:t>
            </a:r>
            <a:r>
              <a:rPr sz="1650" spc="15" baseline="-20202" dirty="0">
                <a:latin typeface="Times New Roman"/>
                <a:cs typeface="Times New Roman"/>
              </a:rPr>
              <a:t>) </a:t>
            </a:r>
            <a:r>
              <a:rPr sz="2925" spc="-15" baseline="2849" dirty="0">
                <a:latin typeface="Symbol"/>
                <a:cs typeface="Symbol"/>
              </a:rPr>
              <a:t></a:t>
            </a:r>
            <a:r>
              <a:rPr sz="2925" spc="-15" baseline="2849" dirty="0">
                <a:latin typeface="Times New Roman"/>
                <a:cs typeface="Times New Roman"/>
              </a:rPr>
              <a:t> </a:t>
            </a:r>
            <a:r>
              <a:rPr sz="2925" i="1" spc="52" baseline="2849" dirty="0">
                <a:latin typeface="Times New Roman"/>
                <a:cs typeface="Times New Roman"/>
              </a:rPr>
              <a:t>H</a:t>
            </a:r>
            <a:r>
              <a:rPr sz="1650" spc="52" baseline="-20202" dirty="0">
                <a:latin typeface="Times New Roman"/>
                <a:cs typeface="Times New Roman"/>
              </a:rPr>
              <a:t>3</a:t>
            </a:r>
            <a:r>
              <a:rPr sz="2925" i="1" spc="52" baseline="2849" dirty="0">
                <a:latin typeface="Times New Roman"/>
                <a:cs typeface="Times New Roman"/>
              </a:rPr>
              <a:t>O </a:t>
            </a:r>
            <a:r>
              <a:rPr sz="1100" spc="50" dirty="0">
                <a:latin typeface="Times New Roman"/>
                <a:cs typeface="Times New Roman"/>
              </a:rPr>
              <a:t>(</a:t>
            </a:r>
            <a:r>
              <a:rPr sz="1100" i="1" spc="50" dirty="0">
                <a:latin typeface="Times New Roman"/>
                <a:cs typeface="Times New Roman"/>
              </a:rPr>
              <a:t>aq</a:t>
            </a:r>
            <a:r>
              <a:rPr sz="1100" spc="50" dirty="0">
                <a:latin typeface="Times New Roman"/>
                <a:cs typeface="Times New Roman"/>
              </a:rPr>
              <a:t>) </a:t>
            </a:r>
            <a:r>
              <a:rPr sz="2925" spc="-7" baseline="2849" dirty="0">
                <a:latin typeface="Symbol"/>
                <a:cs typeface="Symbol"/>
              </a:rPr>
              <a:t></a:t>
            </a:r>
            <a:r>
              <a:rPr sz="2925" spc="-7" baseline="2849" dirty="0">
                <a:latin typeface="Times New Roman"/>
                <a:cs typeface="Times New Roman"/>
              </a:rPr>
              <a:t> </a:t>
            </a:r>
            <a:r>
              <a:rPr sz="2925" i="1" spc="-7" baseline="2849" dirty="0">
                <a:latin typeface="Times New Roman"/>
                <a:cs typeface="Times New Roman"/>
              </a:rPr>
              <a:t>Cl</a:t>
            </a:r>
            <a:r>
              <a:rPr sz="2925" i="1" spc="-270" baseline="2849" dirty="0">
                <a:latin typeface="Times New Roman"/>
                <a:cs typeface="Times New Roman"/>
              </a:rPr>
              <a:t> </a:t>
            </a:r>
            <a:r>
              <a:rPr sz="1100" spc="55" dirty="0">
                <a:latin typeface="Times New Roman"/>
                <a:cs typeface="Times New Roman"/>
              </a:rPr>
              <a:t>(</a:t>
            </a:r>
            <a:r>
              <a:rPr sz="1100" i="1" spc="55" dirty="0">
                <a:latin typeface="Times New Roman"/>
                <a:cs typeface="Times New Roman"/>
              </a:rPr>
              <a:t>aq</a:t>
            </a:r>
            <a:r>
              <a:rPr sz="1100" spc="5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8700" y="5838768"/>
            <a:ext cx="21101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80" dirty="0">
                <a:latin typeface="Trebuchet MS"/>
                <a:cs typeface="Trebuchet MS"/>
              </a:rPr>
              <a:t>(pela </a:t>
            </a:r>
            <a:r>
              <a:rPr sz="1400" spc="-70" dirty="0">
                <a:latin typeface="Trebuchet MS"/>
                <a:cs typeface="Trebuchet MS"/>
              </a:rPr>
              <a:t>definição </a:t>
            </a:r>
            <a:r>
              <a:rPr sz="1400" spc="-60" dirty="0">
                <a:latin typeface="Trebuchet MS"/>
                <a:cs typeface="Trebuchet MS"/>
              </a:rPr>
              <a:t>de</a:t>
            </a:r>
            <a:r>
              <a:rPr sz="1400" spc="-19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Arrehnius)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8700" y="4886091"/>
            <a:ext cx="26333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80" dirty="0">
                <a:latin typeface="Trebuchet MS"/>
                <a:cs typeface="Trebuchet MS"/>
              </a:rPr>
              <a:t>(pela </a:t>
            </a:r>
            <a:r>
              <a:rPr sz="1400" spc="-70" dirty="0">
                <a:latin typeface="Trebuchet MS"/>
                <a:cs typeface="Trebuchet MS"/>
              </a:rPr>
              <a:t>definição </a:t>
            </a:r>
            <a:r>
              <a:rPr sz="1400" spc="-60" dirty="0">
                <a:latin typeface="Trebuchet MS"/>
                <a:cs typeface="Trebuchet MS"/>
              </a:rPr>
              <a:t>de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Brønstead‐Lowry)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81739" y="5739563"/>
            <a:ext cx="2465070" cy="368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10945">
              <a:lnSpc>
                <a:spcPts val="790"/>
              </a:lnSpc>
              <a:spcBef>
                <a:spcPts val="130"/>
              </a:spcBef>
              <a:tabLst>
                <a:tab pos="2086610" algn="l"/>
              </a:tabLst>
            </a:pPr>
            <a:r>
              <a:rPr sz="1200" spc="15" dirty="0">
                <a:latin typeface="Symbol"/>
                <a:cs typeface="Symbol"/>
              </a:rPr>
              <a:t></a:t>
            </a:r>
            <a:r>
              <a:rPr sz="1200" spc="15" dirty="0">
                <a:latin typeface="Times New Roman"/>
                <a:cs typeface="Times New Roman"/>
              </a:rPr>
              <a:t>	</a:t>
            </a:r>
            <a:r>
              <a:rPr sz="1200" spc="15" dirty="0">
                <a:latin typeface="Symbol"/>
                <a:cs typeface="Symbol"/>
              </a:rPr>
              <a:t>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ts val="1870"/>
              </a:lnSpc>
              <a:tabLst>
                <a:tab pos="1307465" algn="l"/>
              </a:tabLst>
            </a:pPr>
            <a:r>
              <a:rPr sz="3150" i="1" spc="-52" baseline="2645" dirty="0">
                <a:latin typeface="Times New Roman"/>
                <a:cs typeface="Times New Roman"/>
              </a:rPr>
              <a:t>HCl</a:t>
            </a:r>
            <a:r>
              <a:rPr sz="1800" spc="-52" baseline="-20833" dirty="0">
                <a:latin typeface="Times New Roman"/>
                <a:cs typeface="Times New Roman"/>
              </a:rPr>
              <a:t>(</a:t>
            </a:r>
            <a:r>
              <a:rPr sz="1800" i="1" spc="-52" baseline="-20833" dirty="0">
                <a:latin typeface="Times New Roman"/>
                <a:cs typeface="Times New Roman"/>
              </a:rPr>
              <a:t>l </a:t>
            </a:r>
            <a:r>
              <a:rPr sz="1800" spc="15" baseline="-20833" dirty="0">
                <a:latin typeface="Times New Roman"/>
                <a:cs typeface="Times New Roman"/>
              </a:rPr>
              <a:t>)</a:t>
            </a:r>
            <a:r>
              <a:rPr sz="1800" spc="-142" baseline="-20833" dirty="0">
                <a:latin typeface="Times New Roman"/>
                <a:cs typeface="Times New Roman"/>
              </a:rPr>
              <a:t> </a:t>
            </a:r>
            <a:r>
              <a:rPr sz="3150" spc="7" baseline="2645" dirty="0">
                <a:latin typeface="Symbol"/>
                <a:cs typeface="Symbol"/>
              </a:rPr>
              <a:t></a:t>
            </a:r>
            <a:r>
              <a:rPr sz="3150" spc="-240" baseline="2645" dirty="0">
                <a:latin typeface="Times New Roman"/>
                <a:cs typeface="Times New Roman"/>
              </a:rPr>
              <a:t> </a:t>
            </a:r>
            <a:r>
              <a:rPr sz="3150" i="1" spc="7" baseline="2645" dirty="0">
                <a:latin typeface="Times New Roman"/>
                <a:cs typeface="Times New Roman"/>
              </a:rPr>
              <a:t>H	</a:t>
            </a:r>
            <a:r>
              <a:rPr sz="1200" spc="30" dirty="0">
                <a:latin typeface="Times New Roman"/>
                <a:cs typeface="Times New Roman"/>
              </a:rPr>
              <a:t>(</a:t>
            </a:r>
            <a:r>
              <a:rPr sz="1200" i="1" spc="30" dirty="0">
                <a:latin typeface="Times New Roman"/>
                <a:cs typeface="Times New Roman"/>
              </a:rPr>
              <a:t>aq</a:t>
            </a:r>
            <a:r>
              <a:rPr sz="1200" spc="30" dirty="0">
                <a:latin typeface="Times New Roman"/>
                <a:cs typeface="Times New Roman"/>
              </a:rPr>
              <a:t>) </a:t>
            </a:r>
            <a:r>
              <a:rPr sz="3150" spc="7" baseline="2645" dirty="0">
                <a:latin typeface="Symbol"/>
                <a:cs typeface="Symbol"/>
              </a:rPr>
              <a:t></a:t>
            </a:r>
            <a:r>
              <a:rPr sz="3150" spc="7" baseline="2645" dirty="0">
                <a:latin typeface="Times New Roman"/>
                <a:cs typeface="Times New Roman"/>
              </a:rPr>
              <a:t> </a:t>
            </a:r>
            <a:r>
              <a:rPr sz="3150" i="1" baseline="2645" dirty="0">
                <a:latin typeface="Times New Roman"/>
                <a:cs typeface="Times New Roman"/>
              </a:rPr>
              <a:t>Cl</a:t>
            </a:r>
            <a:r>
              <a:rPr sz="3150" i="1" spc="-112" baseline="264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(</a:t>
            </a:r>
            <a:r>
              <a:rPr sz="1200" i="1" spc="30" dirty="0">
                <a:latin typeface="Times New Roman"/>
                <a:cs typeface="Times New Roman"/>
              </a:rPr>
              <a:t>aq</a:t>
            </a:r>
            <a:r>
              <a:rPr sz="1200" spc="3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7928" y="4689559"/>
            <a:ext cx="592455" cy="87058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950" i="1" spc="5" dirty="0">
                <a:latin typeface="Times New Roman"/>
                <a:cs typeface="Times New Roman"/>
              </a:rPr>
              <a:t>HCl</a:t>
            </a:r>
            <a:r>
              <a:rPr sz="1650" spc="7" baseline="-25252" dirty="0">
                <a:latin typeface="Times New Roman"/>
                <a:cs typeface="Times New Roman"/>
              </a:rPr>
              <a:t>(</a:t>
            </a:r>
            <a:r>
              <a:rPr sz="1650" i="1" spc="7" baseline="-25252" dirty="0">
                <a:latin typeface="Times New Roman"/>
                <a:cs typeface="Times New Roman"/>
              </a:rPr>
              <a:t>l</a:t>
            </a:r>
            <a:r>
              <a:rPr sz="1650" i="1" spc="-300" baseline="-25252" dirty="0">
                <a:latin typeface="Times New Roman"/>
                <a:cs typeface="Times New Roman"/>
              </a:rPr>
              <a:t> </a:t>
            </a:r>
            <a:r>
              <a:rPr sz="1650" spc="15" baseline="-25252" dirty="0">
                <a:latin typeface="Times New Roman"/>
                <a:cs typeface="Times New Roman"/>
              </a:rPr>
              <a:t>)</a:t>
            </a:r>
            <a:endParaRPr sz="1650" baseline="-25252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  <a:spcBef>
                <a:spcPts val="1040"/>
              </a:spcBef>
            </a:pPr>
            <a:r>
              <a:rPr sz="1800" spc="-35" dirty="0">
                <a:latin typeface="Trebuchet MS"/>
                <a:cs typeface="Trebuchet MS"/>
              </a:rPr>
              <a:t>ou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8935" y="6268469"/>
            <a:ext cx="72536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facto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chamar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electrólito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130" dirty="0">
                <a:latin typeface="Trebuchet MS"/>
                <a:cs typeface="Trebuchet MS"/>
              </a:rPr>
              <a:t>forte</a:t>
            </a:r>
            <a:r>
              <a:rPr sz="1800" spc="-130" dirty="0">
                <a:latin typeface="Trebuchet MS"/>
                <a:cs typeface="Trebuchet MS"/>
              </a:rPr>
              <a:t>, 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não</a:t>
            </a:r>
            <a:r>
              <a:rPr sz="18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tem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18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ver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</a:t>
            </a:r>
            <a:r>
              <a:rPr sz="1800" u="heavy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18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reactividade  </a:t>
            </a:r>
            <a:r>
              <a:rPr sz="18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química</a:t>
            </a:r>
            <a:r>
              <a:rPr sz="1800" spc="-100" dirty="0">
                <a:latin typeface="Trebuchet MS"/>
                <a:cs typeface="Trebuchet MS"/>
              </a:rPr>
              <a:t>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apenas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refere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reação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extensa.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82709" y="5756728"/>
            <a:ext cx="450850" cy="427990"/>
          </a:xfrm>
          <a:custGeom>
            <a:avLst/>
            <a:gdLst/>
            <a:ahLst/>
            <a:cxnLst/>
            <a:rect l="l" t="t" r="r" b="b"/>
            <a:pathLst>
              <a:path w="450850" h="427989">
                <a:moveTo>
                  <a:pt x="450850" y="214302"/>
                </a:moveTo>
                <a:lnTo>
                  <a:pt x="450850" y="192204"/>
                </a:lnTo>
                <a:lnTo>
                  <a:pt x="440690" y="151839"/>
                </a:lnTo>
                <a:lnTo>
                  <a:pt x="426720" y="116228"/>
                </a:lnTo>
                <a:lnTo>
                  <a:pt x="382270" y="59267"/>
                </a:lnTo>
                <a:lnTo>
                  <a:pt x="325120" y="21313"/>
                </a:lnTo>
                <a:lnTo>
                  <a:pt x="259079" y="2357"/>
                </a:lnTo>
                <a:lnTo>
                  <a:pt x="224790" y="0"/>
                </a:lnTo>
                <a:lnTo>
                  <a:pt x="190499" y="2388"/>
                </a:lnTo>
                <a:lnTo>
                  <a:pt x="125729" y="21398"/>
                </a:lnTo>
                <a:lnTo>
                  <a:pt x="67309" y="59377"/>
                </a:lnTo>
                <a:lnTo>
                  <a:pt x="24129" y="116316"/>
                </a:lnTo>
                <a:lnTo>
                  <a:pt x="8889" y="151892"/>
                </a:lnTo>
                <a:lnTo>
                  <a:pt x="0" y="192204"/>
                </a:lnTo>
                <a:lnTo>
                  <a:pt x="0" y="236400"/>
                </a:lnTo>
                <a:lnTo>
                  <a:pt x="1270" y="247068"/>
                </a:lnTo>
                <a:lnTo>
                  <a:pt x="12700" y="287597"/>
                </a:lnTo>
                <a:lnTo>
                  <a:pt x="24130" y="310294"/>
                </a:lnTo>
                <a:lnTo>
                  <a:pt x="24130" y="205158"/>
                </a:lnTo>
                <a:lnTo>
                  <a:pt x="25400" y="194490"/>
                </a:lnTo>
                <a:lnTo>
                  <a:pt x="25400" y="195252"/>
                </a:lnTo>
                <a:lnTo>
                  <a:pt x="26670" y="185346"/>
                </a:lnTo>
                <a:lnTo>
                  <a:pt x="26670" y="186108"/>
                </a:lnTo>
                <a:lnTo>
                  <a:pt x="27940" y="176202"/>
                </a:lnTo>
                <a:lnTo>
                  <a:pt x="30479" y="167058"/>
                </a:lnTo>
                <a:lnTo>
                  <a:pt x="30479" y="167820"/>
                </a:lnTo>
                <a:lnTo>
                  <a:pt x="34290" y="157914"/>
                </a:lnTo>
                <a:lnTo>
                  <a:pt x="34290" y="158676"/>
                </a:lnTo>
                <a:lnTo>
                  <a:pt x="36829" y="148770"/>
                </a:lnTo>
                <a:lnTo>
                  <a:pt x="36829" y="149532"/>
                </a:lnTo>
                <a:lnTo>
                  <a:pt x="39369" y="143436"/>
                </a:lnTo>
                <a:lnTo>
                  <a:pt x="39369" y="141150"/>
                </a:lnTo>
                <a:lnTo>
                  <a:pt x="43179" y="134292"/>
                </a:lnTo>
                <a:lnTo>
                  <a:pt x="43179" y="132768"/>
                </a:lnTo>
                <a:lnTo>
                  <a:pt x="48259" y="125453"/>
                </a:lnTo>
                <a:lnTo>
                  <a:pt x="48259" y="124386"/>
                </a:lnTo>
                <a:lnTo>
                  <a:pt x="53339" y="116004"/>
                </a:lnTo>
                <a:lnTo>
                  <a:pt x="53339" y="116766"/>
                </a:lnTo>
                <a:lnTo>
                  <a:pt x="58419" y="108384"/>
                </a:lnTo>
                <a:lnTo>
                  <a:pt x="58419" y="109146"/>
                </a:lnTo>
                <a:lnTo>
                  <a:pt x="64769" y="100764"/>
                </a:lnTo>
                <a:lnTo>
                  <a:pt x="64769" y="101526"/>
                </a:lnTo>
                <a:lnTo>
                  <a:pt x="69849" y="93906"/>
                </a:lnTo>
                <a:lnTo>
                  <a:pt x="69849" y="94668"/>
                </a:lnTo>
                <a:lnTo>
                  <a:pt x="76199" y="87048"/>
                </a:lnTo>
                <a:lnTo>
                  <a:pt x="76199" y="87810"/>
                </a:lnTo>
                <a:lnTo>
                  <a:pt x="82549" y="81460"/>
                </a:lnTo>
                <a:lnTo>
                  <a:pt x="82549" y="80952"/>
                </a:lnTo>
                <a:lnTo>
                  <a:pt x="90169" y="74094"/>
                </a:lnTo>
                <a:lnTo>
                  <a:pt x="90169" y="74856"/>
                </a:lnTo>
                <a:lnTo>
                  <a:pt x="96519" y="69141"/>
                </a:lnTo>
                <a:lnTo>
                  <a:pt x="96519" y="68760"/>
                </a:lnTo>
                <a:lnTo>
                  <a:pt x="104139" y="63535"/>
                </a:lnTo>
                <a:lnTo>
                  <a:pt x="104139" y="62664"/>
                </a:lnTo>
                <a:lnTo>
                  <a:pt x="111760" y="58092"/>
                </a:lnTo>
                <a:lnTo>
                  <a:pt x="111760" y="57330"/>
                </a:lnTo>
                <a:lnTo>
                  <a:pt x="120650" y="53330"/>
                </a:lnTo>
                <a:lnTo>
                  <a:pt x="120650" y="52758"/>
                </a:lnTo>
                <a:lnTo>
                  <a:pt x="137160" y="44268"/>
                </a:lnTo>
                <a:lnTo>
                  <a:pt x="137160" y="43614"/>
                </a:lnTo>
                <a:lnTo>
                  <a:pt x="146050" y="40281"/>
                </a:lnTo>
                <a:lnTo>
                  <a:pt x="146050" y="39804"/>
                </a:lnTo>
                <a:lnTo>
                  <a:pt x="156210" y="36756"/>
                </a:lnTo>
                <a:lnTo>
                  <a:pt x="165100" y="33708"/>
                </a:lnTo>
                <a:lnTo>
                  <a:pt x="175260" y="30660"/>
                </a:lnTo>
                <a:lnTo>
                  <a:pt x="184149" y="29327"/>
                </a:lnTo>
                <a:lnTo>
                  <a:pt x="184149" y="29136"/>
                </a:lnTo>
                <a:lnTo>
                  <a:pt x="194310" y="27104"/>
                </a:lnTo>
                <a:lnTo>
                  <a:pt x="194310" y="26850"/>
                </a:lnTo>
                <a:lnTo>
                  <a:pt x="204470" y="26173"/>
                </a:lnTo>
                <a:lnTo>
                  <a:pt x="214629" y="25326"/>
                </a:lnTo>
                <a:lnTo>
                  <a:pt x="236220" y="25326"/>
                </a:lnTo>
                <a:lnTo>
                  <a:pt x="246379" y="26088"/>
                </a:lnTo>
                <a:lnTo>
                  <a:pt x="256540" y="26850"/>
                </a:lnTo>
                <a:lnTo>
                  <a:pt x="256540" y="27104"/>
                </a:lnTo>
                <a:lnTo>
                  <a:pt x="266700" y="29136"/>
                </a:lnTo>
                <a:lnTo>
                  <a:pt x="266700" y="29422"/>
                </a:lnTo>
                <a:lnTo>
                  <a:pt x="275590" y="31422"/>
                </a:lnTo>
                <a:lnTo>
                  <a:pt x="275590" y="30660"/>
                </a:lnTo>
                <a:lnTo>
                  <a:pt x="285750" y="33708"/>
                </a:lnTo>
                <a:lnTo>
                  <a:pt x="294640" y="36756"/>
                </a:lnTo>
                <a:lnTo>
                  <a:pt x="304800" y="39804"/>
                </a:lnTo>
                <a:lnTo>
                  <a:pt x="304800" y="40349"/>
                </a:lnTo>
                <a:lnTo>
                  <a:pt x="312420" y="43614"/>
                </a:lnTo>
                <a:lnTo>
                  <a:pt x="330200" y="52758"/>
                </a:lnTo>
                <a:lnTo>
                  <a:pt x="330200" y="53330"/>
                </a:lnTo>
                <a:lnTo>
                  <a:pt x="339090" y="57330"/>
                </a:lnTo>
                <a:lnTo>
                  <a:pt x="339090" y="58092"/>
                </a:lnTo>
                <a:lnTo>
                  <a:pt x="346710" y="62664"/>
                </a:lnTo>
                <a:lnTo>
                  <a:pt x="346710" y="63535"/>
                </a:lnTo>
                <a:lnTo>
                  <a:pt x="354330" y="68760"/>
                </a:lnTo>
                <a:lnTo>
                  <a:pt x="354330" y="69141"/>
                </a:lnTo>
                <a:lnTo>
                  <a:pt x="360680" y="74856"/>
                </a:lnTo>
                <a:lnTo>
                  <a:pt x="360680" y="74094"/>
                </a:lnTo>
                <a:lnTo>
                  <a:pt x="368300" y="80952"/>
                </a:lnTo>
                <a:lnTo>
                  <a:pt x="368300" y="81460"/>
                </a:lnTo>
                <a:lnTo>
                  <a:pt x="374650" y="87810"/>
                </a:lnTo>
                <a:lnTo>
                  <a:pt x="374650" y="87048"/>
                </a:lnTo>
                <a:lnTo>
                  <a:pt x="381000" y="94668"/>
                </a:lnTo>
                <a:lnTo>
                  <a:pt x="381000" y="93906"/>
                </a:lnTo>
                <a:lnTo>
                  <a:pt x="386080" y="101526"/>
                </a:lnTo>
                <a:lnTo>
                  <a:pt x="386080" y="100764"/>
                </a:lnTo>
                <a:lnTo>
                  <a:pt x="392430" y="109146"/>
                </a:lnTo>
                <a:lnTo>
                  <a:pt x="392430" y="108384"/>
                </a:lnTo>
                <a:lnTo>
                  <a:pt x="397510" y="116766"/>
                </a:lnTo>
                <a:lnTo>
                  <a:pt x="397510" y="116004"/>
                </a:lnTo>
                <a:lnTo>
                  <a:pt x="402590" y="124386"/>
                </a:lnTo>
                <a:lnTo>
                  <a:pt x="402590" y="125910"/>
                </a:lnTo>
                <a:lnTo>
                  <a:pt x="406400" y="132768"/>
                </a:lnTo>
                <a:lnTo>
                  <a:pt x="406400" y="132006"/>
                </a:lnTo>
                <a:lnTo>
                  <a:pt x="411480" y="141150"/>
                </a:lnTo>
                <a:lnTo>
                  <a:pt x="411480" y="143436"/>
                </a:lnTo>
                <a:lnTo>
                  <a:pt x="414020" y="149532"/>
                </a:lnTo>
                <a:lnTo>
                  <a:pt x="414020" y="148770"/>
                </a:lnTo>
                <a:lnTo>
                  <a:pt x="416559" y="158676"/>
                </a:lnTo>
                <a:lnTo>
                  <a:pt x="416559" y="157914"/>
                </a:lnTo>
                <a:lnTo>
                  <a:pt x="420370" y="167058"/>
                </a:lnTo>
                <a:lnTo>
                  <a:pt x="422909" y="176202"/>
                </a:lnTo>
                <a:lnTo>
                  <a:pt x="422909" y="175440"/>
                </a:lnTo>
                <a:lnTo>
                  <a:pt x="424180" y="186108"/>
                </a:lnTo>
                <a:lnTo>
                  <a:pt x="424180" y="185346"/>
                </a:lnTo>
                <a:lnTo>
                  <a:pt x="425450" y="195252"/>
                </a:lnTo>
                <a:lnTo>
                  <a:pt x="425450" y="194490"/>
                </a:lnTo>
                <a:lnTo>
                  <a:pt x="426720" y="205158"/>
                </a:lnTo>
                <a:lnTo>
                  <a:pt x="426720" y="309326"/>
                </a:lnTo>
                <a:lnTo>
                  <a:pt x="434340" y="294059"/>
                </a:lnTo>
                <a:lnTo>
                  <a:pt x="445770" y="256432"/>
                </a:lnTo>
                <a:lnTo>
                  <a:pt x="450850" y="214302"/>
                </a:lnTo>
                <a:close/>
              </a:path>
              <a:path w="450850" h="427989">
                <a:moveTo>
                  <a:pt x="34290" y="270690"/>
                </a:moveTo>
                <a:lnTo>
                  <a:pt x="30480" y="260784"/>
                </a:lnTo>
                <a:lnTo>
                  <a:pt x="30480" y="261546"/>
                </a:lnTo>
                <a:lnTo>
                  <a:pt x="27940" y="251640"/>
                </a:lnTo>
                <a:lnTo>
                  <a:pt x="27940" y="252402"/>
                </a:lnTo>
                <a:lnTo>
                  <a:pt x="26670" y="242496"/>
                </a:lnTo>
                <a:lnTo>
                  <a:pt x="26670" y="243258"/>
                </a:lnTo>
                <a:lnTo>
                  <a:pt x="25400" y="233352"/>
                </a:lnTo>
                <a:lnTo>
                  <a:pt x="25400" y="234114"/>
                </a:lnTo>
                <a:lnTo>
                  <a:pt x="24130" y="223446"/>
                </a:lnTo>
                <a:lnTo>
                  <a:pt x="24130" y="310294"/>
                </a:lnTo>
                <a:lnTo>
                  <a:pt x="30480" y="322903"/>
                </a:lnTo>
                <a:lnTo>
                  <a:pt x="33020" y="326448"/>
                </a:lnTo>
                <a:lnTo>
                  <a:pt x="33020" y="269928"/>
                </a:lnTo>
                <a:lnTo>
                  <a:pt x="34290" y="270690"/>
                </a:lnTo>
                <a:close/>
              </a:path>
              <a:path w="450850" h="427989">
                <a:moveTo>
                  <a:pt x="40640" y="288216"/>
                </a:moveTo>
                <a:lnTo>
                  <a:pt x="33020" y="269928"/>
                </a:lnTo>
                <a:lnTo>
                  <a:pt x="33020" y="326448"/>
                </a:lnTo>
                <a:lnTo>
                  <a:pt x="39370" y="335309"/>
                </a:lnTo>
                <a:lnTo>
                  <a:pt x="39370" y="287454"/>
                </a:lnTo>
                <a:lnTo>
                  <a:pt x="40640" y="288216"/>
                </a:lnTo>
                <a:close/>
              </a:path>
              <a:path w="450850" h="427989">
                <a:moveTo>
                  <a:pt x="40640" y="140388"/>
                </a:moveTo>
                <a:lnTo>
                  <a:pt x="39369" y="141150"/>
                </a:lnTo>
                <a:lnTo>
                  <a:pt x="39369" y="143436"/>
                </a:lnTo>
                <a:lnTo>
                  <a:pt x="40640" y="140388"/>
                </a:lnTo>
                <a:close/>
              </a:path>
              <a:path w="450850" h="427989">
                <a:moveTo>
                  <a:pt x="44450" y="296598"/>
                </a:moveTo>
                <a:lnTo>
                  <a:pt x="39370" y="287454"/>
                </a:lnTo>
                <a:lnTo>
                  <a:pt x="39370" y="335309"/>
                </a:lnTo>
                <a:lnTo>
                  <a:pt x="43180" y="340626"/>
                </a:lnTo>
                <a:lnTo>
                  <a:pt x="43180" y="295836"/>
                </a:lnTo>
                <a:lnTo>
                  <a:pt x="44450" y="296598"/>
                </a:lnTo>
                <a:close/>
              </a:path>
              <a:path w="450850" h="427989">
                <a:moveTo>
                  <a:pt x="44449" y="132006"/>
                </a:moveTo>
                <a:lnTo>
                  <a:pt x="43179" y="132768"/>
                </a:lnTo>
                <a:lnTo>
                  <a:pt x="43179" y="134292"/>
                </a:lnTo>
                <a:lnTo>
                  <a:pt x="44449" y="132006"/>
                </a:lnTo>
                <a:close/>
              </a:path>
              <a:path w="450850" h="427989">
                <a:moveTo>
                  <a:pt x="49530" y="304218"/>
                </a:moveTo>
                <a:lnTo>
                  <a:pt x="43180" y="295836"/>
                </a:lnTo>
                <a:lnTo>
                  <a:pt x="43180" y="340626"/>
                </a:lnTo>
                <a:lnTo>
                  <a:pt x="48260" y="347715"/>
                </a:lnTo>
                <a:lnTo>
                  <a:pt x="48260" y="303456"/>
                </a:lnTo>
                <a:lnTo>
                  <a:pt x="49530" y="304218"/>
                </a:lnTo>
                <a:close/>
              </a:path>
              <a:path w="450850" h="427989">
                <a:moveTo>
                  <a:pt x="49529" y="123624"/>
                </a:moveTo>
                <a:lnTo>
                  <a:pt x="48259" y="124386"/>
                </a:lnTo>
                <a:lnTo>
                  <a:pt x="48259" y="125453"/>
                </a:lnTo>
                <a:lnTo>
                  <a:pt x="49529" y="123624"/>
                </a:lnTo>
                <a:close/>
              </a:path>
              <a:path w="450850" h="427989">
                <a:moveTo>
                  <a:pt x="97790" y="359844"/>
                </a:moveTo>
                <a:lnTo>
                  <a:pt x="90170" y="353748"/>
                </a:lnTo>
                <a:lnTo>
                  <a:pt x="90170" y="354510"/>
                </a:lnTo>
                <a:lnTo>
                  <a:pt x="76200" y="340794"/>
                </a:lnTo>
                <a:lnTo>
                  <a:pt x="76200" y="341556"/>
                </a:lnTo>
                <a:lnTo>
                  <a:pt x="69850" y="333936"/>
                </a:lnTo>
                <a:lnTo>
                  <a:pt x="69850" y="334698"/>
                </a:lnTo>
                <a:lnTo>
                  <a:pt x="58420" y="319458"/>
                </a:lnTo>
                <a:lnTo>
                  <a:pt x="58420" y="320220"/>
                </a:lnTo>
                <a:lnTo>
                  <a:pt x="53340" y="311838"/>
                </a:lnTo>
                <a:lnTo>
                  <a:pt x="53340" y="312600"/>
                </a:lnTo>
                <a:lnTo>
                  <a:pt x="48260" y="303456"/>
                </a:lnTo>
                <a:lnTo>
                  <a:pt x="48260" y="347715"/>
                </a:lnTo>
                <a:lnTo>
                  <a:pt x="52070" y="353032"/>
                </a:lnTo>
                <a:lnTo>
                  <a:pt x="78740" y="378029"/>
                </a:lnTo>
                <a:lnTo>
                  <a:pt x="96520" y="390699"/>
                </a:lnTo>
                <a:lnTo>
                  <a:pt x="96520" y="359844"/>
                </a:lnTo>
                <a:lnTo>
                  <a:pt x="97790" y="359844"/>
                </a:lnTo>
                <a:close/>
              </a:path>
              <a:path w="450850" h="427989">
                <a:moveTo>
                  <a:pt x="83819" y="80190"/>
                </a:moveTo>
                <a:lnTo>
                  <a:pt x="82549" y="80952"/>
                </a:lnTo>
                <a:lnTo>
                  <a:pt x="82549" y="81460"/>
                </a:lnTo>
                <a:lnTo>
                  <a:pt x="83819" y="80190"/>
                </a:lnTo>
                <a:close/>
              </a:path>
              <a:path w="450850" h="427989">
                <a:moveTo>
                  <a:pt x="97789" y="67998"/>
                </a:moveTo>
                <a:lnTo>
                  <a:pt x="96519" y="68760"/>
                </a:lnTo>
                <a:lnTo>
                  <a:pt x="96519" y="69141"/>
                </a:lnTo>
                <a:lnTo>
                  <a:pt x="97789" y="67998"/>
                </a:lnTo>
                <a:close/>
              </a:path>
              <a:path w="450850" h="427989">
                <a:moveTo>
                  <a:pt x="113030" y="400912"/>
                </a:moveTo>
                <a:lnTo>
                  <a:pt x="113030" y="371274"/>
                </a:lnTo>
                <a:lnTo>
                  <a:pt x="111760" y="370512"/>
                </a:lnTo>
                <a:lnTo>
                  <a:pt x="104139" y="365178"/>
                </a:lnTo>
                <a:lnTo>
                  <a:pt x="96520" y="359844"/>
                </a:lnTo>
                <a:lnTo>
                  <a:pt x="96520" y="390699"/>
                </a:lnTo>
                <a:lnTo>
                  <a:pt x="106680" y="397939"/>
                </a:lnTo>
                <a:lnTo>
                  <a:pt x="113030" y="400912"/>
                </a:lnTo>
                <a:close/>
              </a:path>
              <a:path w="450850" h="427989">
                <a:moveTo>
                  <a:pt x="105410" y="62664"/>
                </a:moveTo>
                <a:lnTo>
                  <a:pt x="104139" y="62664"/>
                </a:lnTo>
                <a:lnTo>
                  <a:pt x="104139" y="63535"/>
                </a:lnTo>
                <a:lnTo>
                  <a:pt x="105410" y="62664"/>
                </a:lnTo>
                <a:close/>
              </a:path>
              <a:path w="450850" h="427989">
                <a:moveTo>
                  <a:pt x="105410" y="365940"/>
                </a:moveTo>
                <a:lnTo>
                  <a:pt x="104139" y="365070"/>
                </a:lnTo>
                <a:lnTo>
                  <a:pt x="105410" y="365940"/>
                </a:lnTo>
                <a:close/>
              </a:path>
              <a:path w="450850" h="427989">
                <a:moveTo>
                  <a:pt x="113030" y="57330"/>
                </a:moveTo>
                <a:lnTo>
                  <a:pt x="111760" y="57330"/>
                </a:lnTo>
                <a:lnTo>
                  <a:pt x="111760" y="58092"/>
                </a:lnTo>
                <a:lnTo>
                  <a:pt x="113030" y="57330"/>
                </a:lnTo>
                <a:close/>
              </a:path>
              <a:path w="450850" h="427989">
                <a:moveTo>
                  <a:pt x="112437" y="370868"/>
                </a:moveTo>
                <a:lnTo>
                  <a:pt x="111760" y="370404"/>
                </a:lnTo>
                <a:lnTo>
                  <a:pt x="112437" y="370868"/>
                </a:lnTo>
                <a:close/>
              </a:path>
              <a:path w="450850" h="427989">
                <a:moveTo>
                  <a:pt x="113030" y="371274"/>
                </a:moveTo>
                <a:lnTo>
                  <a:pt x="112437" y="370868"/>
                </a:lnTo>
                <a:lnTo>
                  <a:pt x="111760" y="370512"/>
                </a:lnTo>
                <a:lnTo>
                  <a:pt x="113030" y="371274"/>
                </a:lnTo>
                <a:close/>
              </a:path>
              <a:path w="450850" h="427989">
                <a:moveTo>
                  <a:pt x="121920" y="375846"/>
                </a:moveTo>
                <a:lnTo>
                  <a:pt x="112437" y="370868"/>
                </a:lnTo>
                <a:lnTo>
                  <a:pt x="113030" y="371274"/>
                </a:lnTo>
                <a:lnTo>
                  <a:pt x="113030" y="400912"/>
                </a:lnTo>
                <a:lnTo>
                  <a:pt x="120650" y="404481"/>
                </a:lnTo>
                <a:lnTo>
                  <a:pt x="120650" y="375846"/>
                </a:lnTo>
                <a:lnTo>
                  <a:pt x="121920" y="375846"/>
                </a:lnTo>
                <a:close/>
              </a:path>
              <a:path w="450850" h="427989">
                <a:moveTo>
                  <a:pt x="121920" y="52758"/>
                </a:moveTo>
                <a:lnTo>
                  <a:pt x="120650" y="52758"/>
                </a:lnTo>
                <a:lnTo>
                  <a:pt x="120650" y="53330"/>
                </a:lnTo>
                <a:lnTo>
                  <a:pt x="121920" y="52758"/>
                </a:lnTo>
                <a:close/>
              </a:path>
              <a:path w="450850" h="427989">
                <a:moveTo>
                  <a:pt x="147320" y="415365"/>
                </a:moveTo>
                <a:lnTo>
                  <a:pt x="147320" y="388800"/>
                </a:lnTo>
                <a:lnTo>
                  <a:pt x="138430" y="384228"/>
                </a:lnTo>
                <a:lnTo>
                  <a:pt x="138430" y="384990"/>
                </a:lnTo>
                <a:lnTo>
                  <a:pt x="120650" y="375846"/>
                </a:lnTo>
                <a:lnTo>
                  <a:pt x="120650" y="404481"/>
                </a:lnTo>
                <a:lnTo>
                  <a:pt x="138430" y="412806"/>
                </a:lnTo>
                <a:lnTo>
                  <a:pt x="147320" y="415365"/>
                </a:lnTo>
                <a:close/>
              </a:path>
              <a:path w="450850" h="427989">
                <a:moveTo>
                  <a:pt x="138430" y="43614"/>
                </a:moveTo>
                <a:lnTo>
                  <a:pt x="137160" y="43614"/>
                </a:lnTo>
                <a:lnTo>
                  <a:pt x="137160" y="44268"/>
                </a:lnTo>
                <a:lnTo>
                  <a:pt x="138430" y="43614"/>
                </a:lnTo>
                <a:close/>
              </a:path>
              <a:path w="450850" h="427989">
                <a:moveTo>
                  <a:pt x="147320" y="39804"/>
                </a:moveTo>
                <a:lnTo>
                  <a:pt x="146050" y="39804"/>
                </a:lnTo>
                <a:lnTo>
                  <a:pt x="146050" y="40281"/>
                </a:lnTo>
                <a:lnTo>
                  <a:pt x="147320" y="39804"/>
                </a:lnTo>
                <a:close/>
              </a:path>
              <a:path w="450850" h="427989">
                <a:moveTo>
                  <a:pt x="185420" y="399468"/>
                </a:moveTo>
                <a:lnTo>
                  <a:pt x="165100" y="394896"/>
                </a:lnTo>
                <a:lnTo>
                  <a:pt x="156210" y="391848"/>
                </a:lnTo>
                <a:lnTo>
                  <a:pt x="146050" y="388038"/>
                </a:lnTo>
                <a:lnTo>
                  <a:pt x="147320" y="388800"/>
                </a:lnTo>
                <a:lnTo>
                  <a:pt x="147320" y="415365"/>
                </a:lnTo>
                <a:lnTo>
                  <a:pt x="172720" y="422677"/>
                </a:lnTo>
                <a:lnTo>
                  <a:pt x="184150" y="424316"/>
                </a:lnTo>
                <a:lnTo>
                  <a:pt x="184150" y="399468"/>
                </a:lnTo>
                <a:lnTo>
                  <a:pt x="185420" y="399468"/>
                </a:lnTo>
                <a:close/>
              </a:path>
              <a:path w="450850" h="427989">
                <a:moveTo>
                  <a:pt x="185419" y="29136"/>
                </a:moveTo>
                <a:lnTo>
                  <a:pt x="184149" y="29136"/>
                </a:lnTo>
                <a:lnTo>
                  <a:pt x="184149" y="29327"/>
                </a:lnTo>
                <a:lnTo>
                  <a:pt x="185419" y="29136"/>
                </a:lnTo>
                <a:close/>
              </a:path>
              <a:path w="450850" h="427989">
                <a:moveTo>
                  <a:pt x="195580" y="400992"/>
                </a:moveTo>
                <a:lnTo>
                  <a:pt x="184150" y="399468"/>
                </a:lnTo>
                <a:lnTo>
                  <a:pt x="184150" y="424316"/>
                </a:lnTo>
                <a:lnTo>
                  <a:pt x="194310" y="425773"/>
                </a:lnTo>
                <a:lnTo>
                  <a:pt x="194310" y="400992"/>
                </a:lnTo>
                <a:lnTo>
                  <a:pt x="195580" y="400992"/>
                </a:lnTo>
                <a:close/>
              </a:path>
              <a:path w="450850" h="427989">
                <a:moveTo>
                  <a:pt x="195579" y="26850"/>
                </a:moveTo>
                <a:lnTo>
                  <a:pt x="194310" y="26850"/>
                </a:lnTo>
                <a:lnTo>
                  <a:pt x="194310" y="27104"/>
                </a:lnTo>
                <a:lnTo>
                  <a:pt x="195579" y="26850"/>
                </a:lnTo>
                <a:close/>
              </a:path>
              <a:path w="450850" h="427989">
                <a:moveTo>
                  <a:pt x="205740" y="402516"/>
                </a:moveTo>
                <a:lnTo>
                  <a:pt x="194310" y="400992"/>
                </a:lnTo>
                <a:lnTo>
                  <a:pt x="194310" y="425773"/>
                </a:lnTo>
                <a:lnTo>
                  <a:pt x="204470" y="427230"/>
                </a:lnTo>
                <a:lnTo>
                  <a:pt x="204470" y="402516"/>
                </a:lnTo>
                <a:lnTo>
                  <a:pt x="205740" y="402516"/>
                </a:lnTo>
                <a:close/>
              </a:path>
              <a:path w="450850" h="427989">
                <a:moveTo>
                  <a:pt x="205740" y="26088"/>
                </a:moveTo>
                <a:lnTo>
                  <a:pt x="204470" y="26088"/>
                </a:lnTo>
                <a:lnTo>
                  <a:pt x="205740" y="26088"/>
                </a:lnTo>
                <a:close/>
              </a:path>
              <a:path w="450850" h="427989">
                <a:moveTo>
                  <a:pt x="246379" y="427066"/>
                </a:moveTo>
                <a:lnTo>
                  <a:pt x="246379" y="402516"/>
                </a:lnTo>
                <a:lnTo>
                  <a:pt x="236220" y="403278"/>
                </a:lnTo>
                <a:lnTo>
                  <a:pt x="214629" y="403278"/>
                </a:lnTo>
                <a:lnTo>
                  <a:pt x="204470" y="402516"/>
                </a:lnTo>
                <a:lnTo>
                  <a:pt x="204470" y="427230"/>
                </a:lnTo>
                <a:lnTo>
                  <a:pt x="207010" y="427595"/>
                </a:lnTo>
                <a:lnTo>
                  <a:pt x="242570" y="427605"/>
                </a:lnTo>
                <a:lnTo>
                  <a:pt x="246379" y="427066"/>
                </a:lnTo>
                <a:close/>
              </a:path>
              <a:path w="450850" h="427989">
                <a:moveTo>
                  <a:pt x="246379" y="26173"/>
                </a:moveTo>
                <a:lnTo>
                  <a:pt x="245110" y="26088"/>
                </a:lnTo>
                <a:lnTo>
                  <a:pt x="246379" y="26173"/>
                </a:lnTo>
                <a:close/>
              </a:path>
              <a:path w="450850" h="427989">
                <a:moveTo>
                  <a:pt x="256540" y="425629"/>
                </a:moveTo>
                <a:lnTo>
                  <a:pt x="256540" y="400992"/>
                </a:lnTo>
                <a:lnTo>
                  <a:pt x="245110" y="402516"/>
                </a:lnTo>
                <a:lnTo>
                  <a:pt x="246379" y="402516"/>
                </a:lnTo>
                <a:lnTo>
                  <a:pt x="246379" y="427066"/>
                </a:lnTo>
                <a:lnTo>
                  <a:pt x="256540" y="425629"/>
                </a:lnTo>
                <a:close/>
              </a:path>
              <a:path w="450850" h="427989">
                <a:moveTo>
                  <a:pt x="256540" y="27104"/>
                </a:moveTo>
                <a:lnTo>
                  <a:pt x="256540" y="26850"/>
                </a:lnTo>
                <a:lnTo>
                  <a:pt x="255270" y="26850"/>
                </a:lnTo>
                <a:lnTo>
                  <a:pt x="256540" y="27104"/>
                </a:lnTo>
                <a:close/>
              </a:path>
              <a:path w="450850" h="427989">
                <a:moveTo>
                  <a:pt x="266700" y="424191"/>
                </a:moveTo>
                <a:lnTo>
                  <a:pt x="266700" y="399468"/>
                </a:lnTo>
                <a:lnTo>
                  <a:pt x="255270" y="400992"/>
                </a:lnTo>
                <a:lnTo>
                  <a:pt x="256540" y="400992"/>
                </a:lnTo>
                <a:lnTo>
                  <a:pt x="256540" y="425629"/>
                </a:lnTo>
                <a:lnTo>
                  <a:pt x="266700" y="424191"/>
                </a:lnTo>
                <a:close/>
              </a:path>
              <a:path w="450850" h="427989">
                <a:moveTo>
                  <a:pt x="266700" y="29422"/>
                </a:moveTo>
                <a:lnTo>
                  <a:pt x="266700" y="29136"/>
                </a:lnTo>
                <a:lnTo>
                  <a:pt x="265430" y="29136"/>
                </a:lnTo>
                <a:lnTo>
                  <a:pt x="266700" y="29422"/>
                </a:lnTo>
                <a:close/>
              </a:path>
              <a:path w="450850" h="427989">
                <a:moveTo>
                  <a:pt x="304800" y="388038"/>
                </a:moveTo>
                <a:lnTo>
                  <a:pt x="294640" y="391848"/>
                </a:lnTo>
                <a:lnTo>
                  <a:pt x="285750" y="394896"/>
                </a:lnTo>
                <a:lnTo>
                  <a:pt x="265430" y="399468"/>
                </a:lnTo>
                <a:lnTo>
                  <a:pt x="266700" y="399468"/>
                </a:lnTo>
                <a:lnTo>
                  <a:pt x="266700" y="424191"/>
                </a:lnTo>
                <a:lnTo>
                  <a:pt x="276860" y="422754"/>
                </a:lnTo>
                <a:lnTo>
                  <a:pt x="303530" y="414945"/>
                </a:lnTo>
                <a:lnTo>
                  <a:pt x="303530" y="388800"/>
                </a:lnTo>
                <a:lnTo>
                  <a:pt x="304800" y="388038"/>
                </a:lnTo>
                <a:close/>
              </a:path>
              <a:path w="450850" h="427989">
                <a:moveTo>
                  <a:pt x="304800" y="40349"/>
                </a:moveTo>
                <a:lnTo>
                  <a:pt x="304800" y="39804"/>
                </a:lnTo>
                <a:lnTo>
                  <a:pt x="303530" y="39804"/>
                </a:lnTo>
                <a:lnTo>
                  <a:pt x="304800" y="40349"/>
                </a:lnTo>
                <a:close/>
              </a:path>
              <a:path w="450850" h="427989">
                <a:moveTo>
                  <a:pt x="330200" y="403843"/>
                </a:moveTo>
                <a:lnTo>
                  <a:pt x="330200" y="375846"/>
                </a:lnTo>
                <a:lnTo>
                  <a:pt x="312420" y="384990"/>
                </a:lnTo>
                <a:lnTo>
                  <a:pt x="312420" y="384228"/>
                </a:lnTo>
                <a:lnTo>
                  <a:pt x="303530" y="388800"/>
                </a:lnTo>
                <a:lnTo>
                  <a:pt x="303530" y="414945"/>
                </a:lnTo>
                <a:lnTo>
                  <a:pt x="309880" y="413085"/>
                </a:lnTo>
                <a:lnTo>
                  <a:pt x="330200" y="403843"/>
                </a:lnTo>
                <a:close/>
              </a:path>
              <a:path w="450850" h="427989">
                <a:moveTo>
                  <a:pt x="330200" y="53330"/>
                </a:moveTo>
                <a:lnTo>
                  <a:pt x="330200" y="52758"/>
                </a:lnTo>
                <a:lnTo>
                  <a:pt x="328930" y="52758"/>
                </a:lnTo>
                <a:lnTo>
                  <a:pt x="330200" y="53330"/>
                </a:lnTo>
                <a:close/>
              </a:path>
              <a:path w="450850" h="427989">
                <a:moveTo>
                  <a:pt x="339090" y="399800"/>
                </a:moveTo>
                <a:lnTo>
                  <a:pt x="339090" y="370512"/>
                </a:lnTo>
                <a:lnTo>
                  <a:pt x="337820" y="371274"/>
                </a:lnTo>
                <a:lnTo>
                  <a:pt x="328930" y="375846"/>
                </a:lnTo>
                <a:lnTo>
                  <a:pt x="330200" y="375846"/>
                </a:lnTo>
                <a:lnTo>
                  <a:pt x="330200" y="403843"/>
                </a:lnTo>
                <a:lnTo>
                  <a:pt x="339090" y="399800"/>
                </a:lnTo>
                <a:close/>
              </a:path>
              <a:path w="450850" h="427989">
                <a:moveTo>
                  <a:pt x="339090" y="58092"/>
                </a:moveTo>
                <a:lnTo>
                  <a:pt x="339090" y="57330"/>
                </a:lnTo>
                <a:lnTo>
                  <a:pt x="337820" y="57330"/>
                </a:lnTo>
                <a:lnTo>
                  <a:pt x="339090" y="58092"/>
                </a:lnTo>
                <a:close/>
              </a:path>
              <a:path w="450850" h="427989">
                <a:moveTo>
                  <a:pt x="338412" y="370868"/>
                </a:moveTo>
                <a:lnTo>
                  <a:pt x="337820" y="371179"/>
                </a:lnTo>
                <a:lnTo>
                  <a:pt x="338412" y="370868"/>
                </a:lnTo>
                <a:close/>
              </a:path>
              <a:path w="450850" h="427989">
                <a:moveTo>
                  <a:pt x="339090" y="370512"/>
                </a:moveTo>
                <a:lnTo>
                  <a:pt x="338412" y="370868"/>
                </a:lnTo>
                <a:lnTo>
                  <a:pt x="337820" y="371274"/>
                </a:lnTo>
                <a:lnTo>
                  <a:pt x="339090" y="370512"/>
                </a:lnTo>
                <a:close/>
              </a:path>
              <a:path w="450850" h="427989">
                <a:moveTo>
                  <a:pt x="346710" y="395311"/>
                </a:moveTo>
                <a:lnTo>
                  <a:pt x="346710" y="365178"/>
                </a:lnTo>
                <a:lnTo>
                  <a:pt x="338412" y="370868"/>
                </a:lnTo>
                <a:lnTo>
                  <a:pt x="339090" y="370512"/>
                </a:lnTo>
                <a:lnTo>
                  <a:pt x="339090" y="399800"/>
                </a:lnTo>
                <a:lnTo>
                  <a:pt x="341630" y="398644"/>
                </a:lnTo>
                <a:lnTo>
                  <a:pt x="346710" y="395311"/>
                </a:lnTo>
                <a:close/>
              </a:path>
              <a:path w="450850" h="427989">
                <a:moveTo>
                  <a:pt x="346710" y="63535"/>
                </a:moveTo>
                <a:lnTo>
                  <a:pt x="346710" y="62664"/>
                </a:lnTo>
                <a:lnTo>
                  <a:pt x="345440" y="62664"/>
                </a:lnTo>
                <a:lnTo>
                  <a:pt x="346710" y="63535"/>
                </a:lnTo>
                <a:close/>
              </a:path>
              <a:path w="450850" h="427989">
                <a:moveTo>
                  <a:pt x="354330" y="390310"/>
                </a:moveTo>
                <a:lnTo>
                  <a:pt x="354330" y="359844"/>
                </a:lnTo>
                <a:lnTo>
                  <a:pt x="345440" y="365940"/>
                </a:lnTo>
                <a:lnTo>
                  <a:pt x="346710" y="365178"/>
                </a:lnTo>
                <a:lnTo>
                  <a:pt x="346710" y="395311"/>
                </a:lnTo>
                <a:lnTo>
                  <a:pt x="354330" y="390310"/>
                </a:lnTo>
                <a:close/>
              </a:path>
              <a:path w="450850" h="427989">
                <a:moveTo>
                  <a:pt x="354330" y="69141"/>
                </a:moveTo>
                <a:lnTo>
                  <a:pt x="354330" y="68760"/>
                </a:lnTo>
                <a:lnTo>
                  <a:pt x="353060" y="67998"/>
                </a:lnTo>
                <a:lnTo>
                  <a:pt x="354330" y="69141"/>
                </a:lnTo>
                <a:close/>
              </a:path>
              <a:path w="450850" h="427989">
                <a:moveTo>
                  <a:pt x="368300" y="381143"/>
                </a:moveTo>
                <a:lnTo>
                  <a:pt x="368300" y="347652"/>
                </a:lnTo>
                <a:lnTo>
                  <a:pt x="360680" y="354510"/>
                </a:lnTo>
                <a:lnTo>
                  <a:pt x="360680" y="353748"/>
                </a:lnTo>
                <a:lnTo>
                  <a:pt x="353060" y="359844"/>
                </a:lnTo>
                <a:lnTo>
                  <a:pt x="354330" y="359844"/>
                </a:lnTo>
                <a:lnTo>
                  <a:pt x="354330" y="390310"/>
                </a:lnTo>
                <a:lnTo>
                  <a:pt x="368300" y="381143"/>
                </a:lnTo>
                <a:close/>
              </a:path>
              <a:path w="450850" h="427989">
                <a:moveTo>
                  <a:pt x="368300" y="81460"/>
                </a:moveTo>
                <a:lnTo>
                  <a:pt x="368300" y="80952"/>
                </a:lnTo>
                <a:lnTo>
                  <a:pt x="367030" y="80190"/>
                </a:lnTo>
                <a:lnTo>
                  <a:pt x="368300" y="81460"/>
                </a:lnTo>
                <a:close/>
              </a:path>
              <a:path w="450850" h="427989">
                <a:moveTo>
                  <a:pt x="402590" y="347247"/>
                </a:moveTo>
                <a:lnTo>
                  <a:pt x="402590" y="303456"/>
                </a:lnTo>
                <a:lnTo>
                  <a:pt x="397510" y="312600"/>
                </a:lnTo>
                <a:lnTo>
                  <a:pt x="397510" y="311838"/>
                </a:lnTo>
                <a:lnTo>
                  <a:pt x="392430" y="320220"/>
                </a:lnTo>
                <a:lnTo>
                  <a:pt x="392430" y="319458"/>
                </a:lnTo>
                <a:lnTo>
                  <a:pt x="381000" y="334698"/>
                </a:lnTo>
                <a:lnTo>
                  <a:pt x="381000" y="333936"/>
                </a:lnTo>
                <a:lnTo>
                  <a:pt x="374650" y="341556"/>
                </a:lnTo>
                <a:lnTo>
                  <a:pt x="374650" y="340794"/>
                </a:lnTo>
                <a:lnTo>
                  <a:pt x="367030" y="347652"/>
                </a:lnTo>
                <a:lnTo>
                  <a:pt x="368300" y="347652"/>
                </a:lnTo>
                <a:lnTo>
                  <a:pt x="368300" y="381143"/>
                </a:lnTo>
                <a:lnTo>
                  <a:pt x="370840" y="379476"/>
                </a:lnTo>
                <a:lnTo>
                  <a:pt x="396240" y="355626"/>
                </a:lnTo>
                <a:lnTo>
                  <a:pt x="402590" y="347247"/>
                </a:lnTo>
                <a:close/>
              </a:path>
              <a:path w="450850" h="427989">
                <a:moveTo>
                  <a:pt x="402590" y="125910"/>
                </a:moveTo>
                <a:lnTo>
                  <a:pt x="402590" y="124386"/>
                </a:lnTo>
                <a:lnTo>
                  <a:pt x="401320" y="123624"/>
                </a:lnTo>
                <a:lnTo>
                  <a:pt x="402590" y="125910"/>
                </a:lnTo>
                <a:close/>
              </a:path>
              <a:path w="450850" h="427989">
                <a:moveTo>
                  <a:pt x="411480" y="335517"/>
                </a:moveTo>
                <a:lnTo>
                  <a:pt x="411480" y="287454"/>
                </a:lnTo>
                <a:lnTo>
                  <a:pt x="406400" y="296598"/>
                </a:lnTo>
                <a:lnTo>
                  <a:pt x="406400" y="295836"/>
                </a:lnTo>
                <a:lnTo>
                  <a:pt x="401320" y="304218"/>
                </a:lnTo>
                <a:lnTo>
                  <a:pt x="402590" y="303456"/>
                </a:lnTo>
                <a:lnTo>
                  <a:pt x="402590" y="347247"/>
                </a:lnTo>
                <a:lnTo>
                  <a:pt x="411480" y="335517"/>
                </a:lnTo>
                <a:close/>
              </a:path>
              <a:path w="450850" h="427989">
                <a:moveTo>
                  <a:pt x="411480" y="143436"/>
                </a:moveTo>
                <a:lnTo>
                  <a:pt x="411480" y="141150"/>
                </a:lnTo>
                <a:lnTo>
                  <a:pt x="410209" y="140388"/>
                </a:lnTo>
                <a:lnTo>
                  <a:pt x="411480" y="143436"/>
                </a:lnTo>
                <a:close/>
              </a:path>
              <a:path w="450850" h="427989">
                <a:moveTo>
                  <a:pt x="426720" y="309326"/>
                </a:moveTo>
                <a:lnTo>
                  <a:pt x="426720" y="223446"/>
                </a:lnTo>
                <a:lnTo>
                  <a:pt x="425450" y="234114"/>
                </a:lnTo>
                <a:lnTo>
                  <a:pt x="425450" y="233352"/>
                </a:lnTo>
                <a:lnTo>
                  <a:pt x="424180" y="243258"/>
                </a:lnTo>
                <a:lnTo>
                  <a:pt x="424180" y="242496"/>
                </a:lnTo>
                <a:lnTo>
                  <a:pt x="422909" y="252402"/>
                </a:lnTo>
                <a:lnTo>
                  <a:pt x="422909" y="251640"/>
                </a:lnTo>
                <a:lnTo>
                  <a:pt x="420370" y="261546"/>
                </a:lnTo>
                <a:lnTo>
                  <a:pt x="420370" y="260784"/>
                </a:lnTo>
                <a:lnTo>
                  <a:pt x="416559" y="270690"/>
                </a:lnTo>
                <a:lnTo>
                  <a:pt x="416559" y="269928"/>
                </a:lnTo>
                <a:lnTo>
                  <a:pt x="414020" y="279072"/>
                </a:lnTo>
                <a:lnTo>
                  <a:pt x="410209" y="288216"/>
                </a:lnTo>
                <a:lnTo>
                  <a:pt x="411480" y="287454"/>
                </a:lnTo>
                <a:lnTo>
                  <a:pt x="411480" y="335517"/>
                </a:lnTo>
                <a:lnTo>
                  <a:pt x="417830" y="327138"/>
                </a:lnTo>
                <a:lnTo>
                  <a:pt x="426720" y="3093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91191" y="4827136"/>
            <a:ext cx="452120" cy="427990"/>
          </a:xfrm>
          <a:custGeom>
            <a:avLst/>
            <a:gdLst/>
            <a:ahLst/>
            <a:cxnLst/>
            <a:rect l="l" t="t" r="r" b="b"/>
            <a:pathLst>
              <a:path w="452120" h="427989">
                <a:moveTo>
                  <a:pt x="452120" y="214255"/>
                </a:moveTo>
                <a:lnTo>
                  <a:pt x="452120" y="203587"/>
                </a:lnTo>
                <a:lnTo>
                  <a:pt x="450850" y="192157"/>
                </a:lnTo>
                <a:lnTo>
                  <a:pt x="441959" y="151810"/>
                </a:lnTo>
                <a:lnTo>
                  <a:pt x="426720" y="116214"/>
                </a:lnTo>
                <a:lnTo>
                  <a:pt x="383540" y="59271"/>
                </a:lnTo>
                <a:lnTo>
                  <a:pt x="325120" y="21322"/>
                </a:lnTo>
                <a:lnTo>
                  <a:pt x="260350" y="2361"/>
                </a:lnTo>
                <a:lnTo>
                  <a:pt x="226060" y="0"/>
                </a:lnTo>
                <a:lnTo>
                  <a:pt x="191769" y="2382"/>
                </a:lnTo>
                <a:lnTo>
                  <a:pt x="125729" y="21379"/>
                </a:lnTo>
                <a:lnTo>
                  <a:pt x="68580" y="59344"/>
                </a:lnTo>
                <a:lnTo>
                  <a:pt x="25399" y="116272"/>
                </a:lnTo>
                <a:lnTo>
                  <a:pt x="10159" y="151845"/>
                </a:lnTo>
                <a:lnTo>
                  <a:pt x="1269" y="192157"/>
                </a:lnTo>
                <a:lnTo>
                  <a:pt x="0" y="203587"/>
                </a:lnTo>
                <a:lnTo>
                  <a:pt x="0" y="225685"/>
                </a:lnTo>
                <a:lnTo>
                  <a:pt x="2540" y="247021"/>
                </a:lnTo>
                <a:lnTo>
                  <a:pt x="13970" y="287607"/>
                </a:lnTo>
                <a:lnTo>
                  <a:pt x="25400" y="310335"/>
                </a:lnTo>
                <a:lnTo>
                  <a:pt x="25400" y="205111"/>
                </a:lnTo>
                <a:lnTo>
                  <a:pt x="26670" y="194443"/>
                </a:lnTo>
                <a:lnTo>
                  <a:pt x="26670" y="195205"/>
                </a:lnTo>
                <a:lnTo>
                  <a:pt x="27940" y="185299"/>
                </a:lnTo>
                <a:lnTo>
                  <a:pt x="27940" y="186061"/>
                </a:lnTo>
                <a:lnTo>
                  <a:pt x="29209" y="176155"/>
                </a:lnTo>
                <a:lnTo>
                  <a:pt x="29209" y="176917"/>
                </a:lnTo>
                <a:lnTo>
                  <a:pt x="31749" y="167011"/>
                </a:lnTo>
                <a:lnTo>
                  <a:pt x="31749" y="167773"/>
                </a:lnTo>
                <a:lnTo>
                  <a:pt x="34290" y="157867"/>
                </a:lnTo>
                <a:lnTo>
                  <a:pt x="34290" y="158629"/>
                </a:lnTo>
                <a:lnTo>
                  <a:pt x="40640" y="143389"/>
                </a:lnTo>
                <a:lnTo>
                  <a:pt x="40640" y="141103"/>
                </a:lnTo>
                <a:lnTo>
                  <a:pt x="44449" y="134245"/>
                </a:lnTo>
                <a:lnTo>
                  <a:pt x="44449" y="132721"/>
                </a:lnTo>
                <a:lnTo>
                  <a:pt x="49529" y="124339"/>
                </a:lnTo>
                <a:lnTo>
                  <a:pt x="49529" y="125101"/>
                </a:lnTo>
                <a:lnTo>
                  <a:pt x="53339" y="118243"/>
                </a:lnTo>
                <a:lnTo>
                  <a:pt x="53339" y="116719"/>
                </a:lnTo>
                <a:lnTo>
                  <a:pt x="58419" y="110013"/>
                </a:lnTo>
                <a:lnTo>
                  <a:pt x="58419" y="109099"/>
                </a:lnTo>
                <a:lnTo>
                  <a:pt x="69849" y="95383"/>
                </a:lnTo>
                <a:lnTo>
                  <a:pt x="69849" y="94621"/>
                </a:lnTo>
                <a:lnTo>
                  <a:pt x="77469" y="87001"/>
                </a:lnTo>
                <a:lnTo>
                  <a:pt x="77469" y="87763"/>
                </a:lnTo>
                <a:lnTo>
                  <a:pt x="83819" y="80905"/>
                </a:lnTo>
                <a:lnTo>
                  <a:pt x="91439" y="74047"/>
                </a:lnTo>
                <a:lnTo>
                  <a:pt x="91439" y="74809"/>
                </a:lnTo>
                <a:lnTo>
                  <a:pt x="97789" y="69729"/>
                </a:lnTo>
                <a:lnTo>
                  <a:pt x="97789" y="68713"/>
                </a:lnTo>
                <a:lnTo>
                  <a:pt x="105410" y="63488"/>
                </a:lnTo>
                <a:lnTo>
                  <a:pt x="113030" y="58154"/>
                </a:lnTo>
                <a:lnTo>
                  <a:pt x="121920" y="52711"/>
                </a:lnTo>
                <a:lnTo>
                  <a:pt x="129539" y="48792"/>
                </a:lnTo>
                <a:lnTo>
                  <a:pt x="129539" y="48139"/>
                </a:lnTo>
                <a:lnTo>
                  <a:pt x="138430" y="43567"/>
                </a:lnTo>
                <a:lnTo>
                  <a:pt x="138430" y="44329"/>
                </a:lnTo>
                <a:lnTo>
                  <a:pt x="148590" y="39757"/>
                </a:lnTo>
                <a:lnTo>
                  <a:pt x="148590" y="40043"/>
                </a:lnTo>
                <a:lnTo>
                  <a:pt x="156210" y="37185"/>
                </a:lnTo>
                <a:lnTo>
                  <a:pt x="156210" y="36709"/>
                </a:lnTo>
                <a:lnTo>
                  <a:pt x="165100" y="34042"/>
                </a:lnTo>
                <a:lnTo>
                  <a:pt x="165100" y="33661"/>
                </a:lnTo>
                <a:lnTo>
                  <a:pt x="175260" y="31629"/>
                </a:lnTo>
                <a:lnTo>
                  <a:pt x="175260" y="31375"/>
                </a:lnTo>
                <a:lnTo>
                  <a:pt x="185419" y="29089"/>
                </a:lnTo>
                <a:lnTo>
                  <a:pt x="205740" y="26041"/>
                </a:lnTo>
                <a:lnTo>
                  <a:pt x="214629" y="25374"/>
                </a:lnTo>
                <a:lnTo>
                  <a:pt x="236220" y="25279"/>
                </a:lnTo>
                <a:lnTo>
                  <a:pt x="247650" y="26041"/>
                </a:lnTo>
                <a:lnTo>
                  <a:pt x="247650" y="26231"/>
                </a:lnTo>
                <a:lnTo>
                  <a:pt x="266700" y="29089"/>
                </a:lnTo>
                <a:lnTo>
                  <a:pt x="276860" y="31375"/>
                </a:lnTo>
                <a:lnTo>
                  <a:pt x="276860" y="31629"/>
                </a:lnTo>
                <a:lnTo>
                  <a:pt x="287020" y="33661"/>
                </a:lnTo>
                <a:lnTo>
                  <a:pt x="287020" y="34042"/>
                </a:lnTo>
                <a:lnTo>
                  <a:pt x="295910" y="36709"/>
                </a:lnTo>
                <a:lnTo>
                  <a:pt x="295910" y="37185"/>
                </a:lnTo>
                <a:lnTo>
                  <a:pt x="304800" y="40519"/>
                </a:lnTo>
                <a:lnTo>
                  <a:pt x="304800" y="39757"/>
                </a:lnTo>
                <a:lnTo>
                  <a:pt x="313690" y="44329"/>
                </a:lnTo>
                <a:lnTo>
                  <a:pt x="313690" y="43567"/>
                </a:lnTo>
                <a:lnTo>
                  <a:pt x="322580" y="48139"/>
                </a:lnTo>
                <a:lnTo>
                  <a:pt x="322580" y="48710"/>
                </a:lnTo>
                <a:lnTo>
                  <a:pt x="331470" y="52711"/>
                </a:lnTo>
                <a:lnTo>
                  <a:pt x="331470" y="53473"/>
                </a:lnTo>
                <a:lnTo>
                  <a:pt x="339090" y="58045"/>
                </a:lnTo>
                <a:lnTo>
                  <a:pt x="339090" y="57283"/>
                </a:lnTo>
                <a:lnTo>
                  <a:pt x="346710" y="63379"/>
                </a:lnTo>
                <a:lnTo>
                  <a:pt x="346710" y="62617"/>
                </a:lnTo>
                <a:lnTo>
                  <a:pt x="361950" y="74809"/>
                </a:lnTo>
                <a:lnTo>
                  <a:pt x="361950" y="74047"/>
                </a:lnTo>
                <a:lnTo>
                  <a:pt x="369570" y="80905"/>
                </a:lnTo>
                <a:lnTo>
                  <a:pt x="369570" y="82276"/>
                </a:lnTo>
                <a:lnTo>
                  <a:pt x="374650" y="87763"/>
                </a:lnTo>
                <a:lnTo>
                  <a:pt x="374650" y="87001"/>
                </a:lnTo>
                <a:lnTo>
                  <a:pt x="381000" y="94621"/>
                </a:lnTo>
                <a:lnTo>
                  <a:pt x="381000" y="93859"/>
                </a:lnTo>
                <a:lnTo>
                  <a:pt x="387350" y="101479"/>
                </a:lnTo>
                <a:lnTo>
                  <a:pt x="392430" y="109099"/>
                </a:lnTo>
                <a:lnTo>
                  <a:pt x="392430" y="108337"/>
                </a:lnTo>
                <a:lnTo>
                  <a:pt x="397510" y="116719"/>
                </a:lnTo>
                <a:lnTo>
                  <a:pt x="397510" y="115957"/>
                </a:lnTo>
                <a:lnTo>
                  <a:pt x="403860" y="125101"/>
                </a:lnTo>
                <a:lnTo>
                  <a:pt x="403860" y="126434"/>
                </a:lnTo>
                <a:lnTo>
                  <a:pt x="407670" y="132721"/>
                </a:lnTo>
                <a:lnTo>
                  <a:pt x="407670" y="131959"/>
                </a:lnTo>
                <a:lnTo>
                  <a:pt x="411480" y="141103"/>
                </a:lnTo>
                <a:lnTo>
                  <a:pt x="411480" y="140341"/>
                </a:lnTo>
                <a:lnTo>
                  <a:pt x="415290" y="149485"/>
                </a:lnTo>
                <a:lnTo>
                  <a:pt x="417830" y="158629"/>
                </a:lnTo>
                <a:lnTo>
                  <a:pt x="417830" y="157867"/>
                </a:lnTo>
                <a:lnTo>
                  <a:pt x="420370" y="167773"/>
                </a:lnTo>
                <a:lnTo>
                  <a:pt x="420370" y="167011"/>
                </a:lnTo>
                <a:lnTo>
                  <a:pt x="422909" y="176917"/>
                </a:lnTo>
                <a:lnTo>
                  <a:pt x="422909" y="176155"/>
                </a:lnTo>
                <a:lnTo>
                  <a:pt x="424180" y="186061"/>
                </a:lnTo>
                <a:lnTo>
                  <a:pt x="424180" y="185299"/>
                </a:lnTo>
                <a:lnTo>
                  <a:pt x="426720" y="195205"/>
                </a:lnTo>
                <a:lnTo>
                  <a:pt x="426720" y="311929"/>
                </a:lnTo>
                <a:lnTo>
                  <a:pt x="435609" y="294097"/>
                </a:lnTo>
                <a:lnTo>
                  <a:pt x="447040" y="256429"/>
                </a:lnTo>
                <a:lnTo>
                  <a:pt x="452120" y="214255"/>
                </a:lnTo>
                <a:close/>
              </a:path>
              <a:path w="452120" h="427989">
                <a:moveTo>
                  <a:pt x="41910" y="288169"/>
                </a:moveTo>
                <a:lnTo>
                  <a:pt x="38100" y="279025"/>
                </a:lnTo>
                <a:lnTo>
                  <a:pt x="38100" y="279787"/>
                </a:lnTo>
                <a:lnTo>
                  <a:pt x="34290" y="269881"/>
                </a:lnTo>
                <a:lnTo>
                  <a:pt x="34290" y="270643"/>
                </a:lnTo>
                <a:lnTo>
                  <a:pt x="29209" y="252355"/>
                </a:lnTo>
                <a:lnTo>
                  <a:pt x="27940" y="242449"/>
                </a:lnTo>
                <a:lnTo>
                  <a:pt x="27940" y="243211"/>
                </a:lnTo>
                <a:lnTo>
                  <a:pt x="26670" y="233305"/>
                </a:lnTo>
                <a:lnTo>
                  <a:pt x="26670" y="234067"/>
                </a:lnTo>
                <a:lnTo>
                  <a:pt x="25400" y="223399"/>
                </a:lnTo>
                <a:lnTo>
                  <a:pt x="25400" y="310335"/>
                </a:lnTo>
                <a:lnTo>
                  <a:pt x="31750" y="322962"/>
                </a:lnTo>
                <a:lnTo>
                  <a:pt x="40640" y="335385"/>
                </a:lnTo>
                <a:lnTo>
                  <a:pt x="40640" y="287407"/>
                </a:lnTo>
                <a:lnTo>
                  <a:pt x="41910" y="288169"/>
                </a:lnTo>
                <a:close/>
              </a:path>
              <a:path w="452120" h="427989">
                <a:moveTo>
                  <a:pt x="41909" y="140341"/>
                </a:moveTo>
                <a:lnTo>
                  <a:pt x="40640" y="141103"/>
                </a:lnTo>
                <a:lnTo>
                  <a:pt x="40640" y="143389"/>
                </a:lnTo>
                <a:lnTo>
                  <a:pt x="41909" y="140341"/>
                </a:lnTo>
                <a:close/>
              </a:path>
              <a:path w="452120" h="427989">
                <a:moveTo>
                  <a:pt x="45720" y="296551"/>
                </a:moveTo>
                <a:lnTo>
                  <a:pt x="40640" y="287407"/>
                </a:lnTo>
                <a:lnTo>
                  <a:pt x="40640" y="335385"/>
                </a:lnTo>
                <a:lnTo>
                  <a:pt x="44450" y="340709"/>
                </a:lnTo>
                <a:lnTo>
                  <a:pt x="44450" y="295789"/>
                </a:lnTo>
                <a:lnTo>
                  <a:pt x="45720" y="296551"/>
                </a:lnTo>
                <a:close/>
              </a:path>
              <a:path w="452120" h="427989">
                <a:moveTo>
                  <a:pt x="45719" y="131959"/>
                </a:moveTo>
                <a:lnTo>
                  <a:pt x="44449" y="132721"/>
                </a:lnTo>
                <a:lnTo>
                  <a:pt x="44449" y="134245"/>
                </a:lnTo>
                <a:lnTo>
                  <a:pt x="45719" y="131959"/>
                </a:lnTo>
                <a:close/>
              </a:path>
              <a:path w="452120" h="427989">
                <a:moveTo>
                  <a:pt x="54610" y="312553"/>
                </a:moveTo>
                <a:lnTo>
                  <a:pt x="44450" y="295789"/>
                </a:lnTo>
                <a:lnTo>
                  <a:pt x="44450" y="340709"/>
                </a:lnTo>
                <a:lnTo>
                  <a:pt x="53340" y="353132"/>
                </a:lnTo>
                <a:lnTo>
                  <a:pt x="53340" y="311791"/>
                </a:lnTo>
                <a:lnTo>
                  <a:pt x="54610" y="312553"/>
                </a:lnTo>
                <a:close/>
              </a:path>
              <a:path w="452120" h="427989">
                <a:moveTo>
                  <a:pt x="54609" y="115957"/>
                </a:moveTo>
                <a:lnTo>
                  <a:pt x="53339" y="116719"/>
                </a:lnTo>
                <a:lnTo>
                  <a:pt x="53339" y="118243"/>
                </a:lnTo>
                <a:lnTo>
                  <a:pt x="54609" y="115957"/>
                </a:lnTo>
                <a:close/>
              </a:path>
              <a:path w="452120" h="427989">
                <a:moveTo>
                  <a:pt x="59690" y="320173"/>
                </a:moveTo>
                <a:lnTo>
                  <a:pt x="53340" y="311791"/>
                </a:lnTo>
                <a:lnTo>
                  <a:pt x="53340" y="353132"/>
                </a:lnTo>
                <a:lnTo>
                  <a:pt x="58420" y="358138"/>
                </a:lnTo>
                <a:lnTo>
                  <a:pt x="58420" y="319411"/>
                </a:lnTo>
                <a:lnTo>
                  <a:pt x="59690" y="320173"/>
                </a:lnTo>
                <a:close/>
              </a:path>
              <a:path w="452120" h="427989">
                <a:moveTo>
                  <a:pt x="59689" y="108337"/>
                </a:moveTo>
                <a:lnTo>
                  <a:pt x="58419" y="109099"/>
                </a:lnTo>
                <a:lnTo>
                  <a:pt x="58419" y="110013"/>
                </a:lnTo>
                <a:lnTo>
                  <a:pt x="59689" y="108337"/>
                </a:lnTo>
                <a:close/>
              </a:path>
              <a:path w="452120" h="427989">
                <a:moveTo>
                  <a:pt x="71120" y="334651"/>
                </a:moveTo>
                <a:lnTo>
                  <a:pt x="64770" y="327031"/>
                </a:lnTo>
                <a:lnTo>
                  <a:pt x="64770" y="327793"/>
                </a:lnTo>
                <a:lnTo>
                  <a:pt x="58420" y="319411"/>
                </a:lnTo>
                <a:lnTo>
                  <a:pt x="58420" y="358138"/>
                </a:lnTo>
                <a:lnTo>
                  <a:pt x="69850" y="369402"/>
                </a:lnTo>
                <a:lnTo>
                  <a:pt x="69850" y="333889"/>
                </a:lnTo>
                <a:lnTo>
                  <a:pt x="71120" y="334651"/>
                </a:lnTo>
                <a:close/>
              </a:path>
              <a:path w="452120" h="427989">
                <a:moveTo>
                  <a:pt x="71119" y="93859"/>
                </a:moveTo>
                <a:lnTo>
                  <a:pt x="69849" y="94621"/>
                </a:lnTo>
                <a:lnTo>
                  <a:pt x="69849" y="95383"/>
                </a:lnTo>
                <a:lnTo>
                  <a:pt x="71119" y="93859"/>
                </a:lnTo>
                <a:close/>
              </a:path>
              <a:path w="452120" h="427989">
                <a:moveTo>
                  <a:pt x="91440" y="354463"/>
                </a:moveTo>
                <a:lnTo>
                  <a:pt x="83820" y="347605"/>
                </a:lnTo>
                <a:lnTo>
                  <a:pt x="83820" y="348367"/>
                </a:lnTo>
                <a:lnTo>
                  <a:pt x="77470" y="340747"/>
                </a:lnTo>
                <a:lnTo>
                  <a:pt x="77470" y="341509"/>
                </a:lnTo>
                <a:lnTo>
                  <a:pt x="69850" y="333889"/>
                </a:lnTo>
                <a:lnTo>
                  <a:pt x="69850" y="369402"/>
                </a:lnTo>
                <a:lnTo>
                  <a:pt x="78740" y="378162"/>
                </a:lnTo>
                <a:lnTo>
                  <a:pt x="90170" y="385963"/>
                </a:lnTo>
                <a:lnTo>
                  <a:pt x="90170" y="353701"/>
                </a:lnTo>
                <a:lnTo>
                  <a:pt x="91440" y="354463"/>
                </a:lnTo>
                <a:close/>
              </a:path>
              <a:path w="452120" h="427989">
                <a:moveTo>
                  <a:pt x="99060" y="360559"/>
                </a:moveTo>
                <a:lnTo>
                  <a:pt x="90170" y="353701"/>
                </a:lnTo>
                <a:lnTo>
                  <a:pt x="90170" y="385963"/>
                </a:lnTo>
                <a:lnTo>
                  <a:pt x="97790" y="391164"/>
                </a:lnTo>
                <a:lnTo>
                  <a:pt x="97790" y="359797"/>
                </a:lnTo>
                <a:lnTo>
                  <a:pt x="99060" y="360559"/>
                </a:lnTo>
                <a:close/>
              </a:path>
              <a:path w="452120" h="427989">
                <a:moveTo>
                  <a:pt x="99059" y="68713"/>
                </a:moveTo>
                <a:lnTo>
                  <a:pt x="97789" y="68713"/>
                </a:lnTo>
                <a:lnTo>
                  <a:pt x="97789" y="69729"/>
                </a:lnTo>
                <a:lnTo>
                  <a:pt x="99059" y="68713"/>
                </a:lnTo>
                <a:close/>
              </a:path>
              <a:path w="452120" h="427989">
                <a:moveTo>
                  <a:pt x="106680" y="365893"/>
                </a:moveTo>
                <a:lnTo>
                  <a:pt x="97790" y="359797"/>
                </a:lnTo>
                <a:lnTo>
                  <a:pt x="97790" y="391164"/>
                </a:lnTo>
                <a:lnTo>
                  <a:pt x="105410" y="396364"/>
                </a:lnTo>
                <a:lnTo>
                  <a:pt x="105410" y="365893"/>
                </a:lnTo>
                <a:lnTo>
                  <a:pt x="106680" y="365893"/>
                </a:lnTo>
                <a:close/>
              </a:path>
              <a:path w="452120" h="427989">
                <a:moveTo>
                  <a:pt x="106680" y="62617"/>
                </a:moveTo>
                <a:lnTo>
                  <a:pt x="105410" y="63379"/>
                </a:lnTo>
                <a:lnTo>
                  <a:pt x="106680" y="62617"/>
                </a:lnTo>
                <a:close/>
              </a:path>
              <a:path w="452120" h="427989">
                <a:moveTo>
                  <a:pt x="114300" y="371227"/>
                </a:moveTo>
                <a:lnTo>
                  <a:pt x="105410" y="365893"/>
                </a:lnTo>
                <a:lnTo>
                  <a:pt x="105410" y="396364"/>
                </a:lnTo>
                <a:lnTo>
                  <a:pt x="107950" y="398098"/>
                </a:lnTo>
                <a:lnTo>
                  <a:pt x="113030" y="400480"/>
                </a:lnTo>
                <a:lnTo>
                  <a:pt x="113030" y="371227"/>
                </a:lnTo>
                <a:lnTo>
                  <a:pt x="114300" y="371227"/>
                </a:lnTo>
                <a:close/>
              </a:path>
              <a:path w="452120" h="427989">
                <a:moveTo>
                  <a:pt x="114300" y="57283"/>
                </a:moveTo>
                <a:lnTo>
                  <a:pt x="113030" y="58045"/>
                </a:lnTo>
                <a:lnTo>
                  <a:pt x="114300" y="57283"/>
                </a:lnTo>
                <a:close/>
              </a:path>
              <a:path w="452120" h="427989">
                <a:moveTo>
                  <a:pt x="130810" y="380371"/>
                </a:moveTo>
                <a:lnTo>
                  <a:pt x="113030" y="371227"/>
                </a:lnTo>
                <a:lnTo>
                  <a:pt x="113030" y="400480"/>
                </a:lnTo>
                <a:lnTo>
                  <a:pt x="129540" y="408221"/>
                </a:lnTo>
                <a:lnTo>
                  <a:pt x="129539" y="380371"/>
                </a:lnTo>
                <a:lnTo>
                  <a:pt x="130810" y="380371"/>
                </a:lnTo>
                <a:close/>
              </a:path>
              <a:path w="452120" h="427989">
                <a:moveTo>
                  <a:pt x="130810" y="48139"/>
                </a:moveTo>
                <a:lnTo>
                  <a:pt x="129539" y="48139"/>
                </a:lnTo>
                <a:lnTo>
                  <a:pt x="129539" y="48792"/>
                </a:lnTo>
                <a:lnTo>
                  <a:pt x="130810" y="48139"/>
                </a:lnTo>
                <a:close/>
              </a:path>
              <a:path w="452120" h="427989">
                <a:moveTo>
                  <a:pt x="148590" y="388753"/>
                </a:moveTo>
                <a:lnTo>
                  <a:pt x="138430" y="384943"/>
                </a:lnTo>
                <a:lnTo>
                  <a:pt x="129539" y="380371"/>
                </a:lnTo>
                <a:lnTo>
                  <a:pt x="129540" y="408221"/>
                </a:lnTo>
                <a:lnTo>
                  <a:pt x="139700" y="412984"/>
                </a:lnTo>
                <a:lnTo>
                  <a:pt x="147320" y="415265"/>
                </a:lnTo>
                <a:lnTo>
                  <a:pt x="147320" y="388753"/>
                </a:lnTo>
                <a:lnTo>
                  <a:pt x="148590" y="388753"/>
                </a:lnTo>
                <a:close/>
              </a:path>
              <a:path w="452120" h="427989">
                <a:moveTo>
                  <a:pt x="148590" y="40043"/>
                </a:moveTo>
                <a:lnTo>
                  <a:pt x="148590" y="39757"/>
                </a:lnTo>
                <a:lnTo>
                  <a:pt x="147320" y="40519"/>
                </a:lnTo>
                <a:lnTo>
                  <a:pt x="148590" y="40043"/>
                </a:lnTo>
                <a:close/>
              </a:path>
              <a:path w="452120" h="427989">
                <a:moveTo>
                  <a:pt x="157480" y="391801"/>
                </a:moveTo>
                <a:lnTo>
                  <a:pt x="147320" y="388753"/>
                </a:lnTo>
                <a:lnTo>
                  <a:pt x="147320" y="415265"/>
                </a:lnTo>
                <a:lnTo>
                  <a:pt x="156210" y="417926"/>
                </a:lnTo>
                <a:lnTo>
                  <a:pt x="156210" y="391801"/>
                </a:lnTo>
                <a:lnTo>
                  <a:pt x="157480" y="391801"/>
                </a:lnTo>
                <a:close/>
              </a:path>
              <a:path w="452120" h="427989">
                <a:moveTo>
                  <a:pt x="157480" y="36709"/>
                </a:moveTo>
                <a:lnTo>
                  <a:pt x="156210" y="36709"/>
                </a:lnTo>
                <a:lnTo>
                  <a:pt x="156210" y="37185"/>
                </a:lnTo>
                <a:lnTo>
                  <a:pt x="157480" y="36709"/>
                </a:lnTo>
                <a:close/>
              </a:path>
              <a:path w="452120" h="427989">
                <a:moveTo>
                  <a:pt x="166370" y="394849"/>
                </a:moveTo>
                <a:lnTo>
                  <a:pt x="156210" y="391801"/>
                </a:lnTo>
                <a:lnTo>
                  <a:pt x="156210" y="417926"/>
                </a:lnTo>
                <a:lnTo>
                  <a:pt x="165100" y="420586"/>
                </a:lnTo>
                <a:lnTo>
                  <a:pt x="165100" y="394849"/>
                </a:lnTo>
                <a:lnTo>
                  <a:pt x="166370" y="394849"/>
                </a:lnTo>
                <a:close/>
              </a:path>
              <a:path w="452120" h="427989">
                <a:moveTo>
                  <a:pt x="166370" y="33661"/>
                </a:moveTo>
                <a:lnTo>
                  <a:pt x="165100" y="33661"/>
                </a:lnTo>
                <a:lnTo>
                  <a:pt x="165100" y="34042"/>
                </a:lnTo>
                <a:lnTo>
                  <a:pt x="166370" y="33661"/>
                </a:lnTo>
                <a:close/>
              </a:path>
              <a:path w="452120" h="427989">
                <a:moveTo>
                  <a:pt x="176530" y="423394"/>
                </a:moveTo>
                <a:lnTo>
                  <a:pt x="176530" y="397897"/>
                </a:lnTo>
                <a:lnTo>
                  <a:pt x="165100" y="394849"/>
                </a:lnTo>
                <a:lnTo>
                  <a:pt x="165100" y="420586"/>
                </a:lnTo>
                <a:lnTo>
                  <a:pt x="172720" y="422867"/>
                </a:lnTo>
                <a:lnTo>
                  <a:pt x="176530" y="423394"/>
                </a:lnTo>
                <a:close/>
              </a:path>
              <a:path w="452120" h="427989">
                <a:moveTo>
                  <a:pt x="176530" y="31375"/>
                </a:moveTo>
                <a:lnTo>
                  <a:pt x="175260" y="31375"/>
                </a:lnTo>
                <a:lnTo>
                  <a:pt x="175260" y="31629"/>
                </a:lnTo>
                <a:lnTo>
                  <a:pt x="176530" y="31375"/>
                </a:lnTo>
                <a:close/>
              </a:path>
              <a:path w="452120" h="427989">
                <a:moveTo>
                  <a:pt x="247650" y="427081"/>
                </a:moveTo>
                <a:lnTo>
                  <a:pt x="247650" y="402469"/>
                </a:lnTo>
                <a:lnTo>
                  <a:pt x="236220" y="403231"/>
                </a:lnTo>
                <a:lnTo>
                  <a:pt x="214629" y="403231"/>
                </a:lnTo>
                <a:lnTo>
                  <a:pt x="205740" y="402469"/>
                </a:lnTo>
                <a:lnTo>
                  <a:pt x="195580" y="400945"/>
                </a:lnTo>
                <a:lnTo>
                  <a:pt x="195580" y="401707"/>
                </a:lnTo>
                <a:lnTo>
                  <a:pt x="175260" y="397135"/>
                </a:lnTo>
                <a:lnTo>
                  <a:pt x="176530" y="397897"/>
                </a:lnTo>
                <a:lnTo>
                  <a:pt x="176530" y="423394"/>
                </a:lnTo>
                <a:lnTo>
                  <a:pt x="208279" y="427790"/>
                </a:lnTo>
                <a:lnTo>
                  <a:pt x="242570" y="427801"/>
                </a:lnTo>
                <a:lnTo>
                  <a:pt x="247650" y="427081"/>
                </a:lnTo>
                <a:close/>
              </a:path>
              <a:path w="452120" h="427989">
                <a:moveTo>
                  <a:pt x="215900" y="25279"/>
                </a:moveTo>
                <a:lnTo>
                  <a:pt x="214629" y="25279"/>
                </a:lnTo>
                <a:lnTo>
                  <a:pt x="215900" y="25279"/>
                </a:lnTo>
                <a:close/>
              </a:path>
              <a:path w="452120" h="427989">
                <a:moveTo>
                  <a:pt x="215900" y="403231"/>
                </a:moveTo>
                <a:lnTo>
                  <a:pt x="214629" y="403136"/>
                </a:lnTo>
                <a:lnTo>
                  <a:pt x="215900" y="403231"/>
                </a:lnTo>
                <a:close/>
              </a:path>
              <a:path w="452120" h="427989">
                <a:moveTo>
                  <a:pt x="247650" y="26231"/>
                </a:moveTo>
                <a:lnTo>
                  <a:pt x="247650" y="26041"/>
                </a:lnTo>
                <a:lnTo>
                  <a:pt x="246379" y="26041"/>
                </a:lnTo>
                <a:lnTo>
                  <a:pt x="247650" y="26231"/>
                </a:lnTo>
                <a:close/>
              </a:path>
              <a:path w="452120" h="427989">
                <a:moveTo>
                  <a:pt x="276860" y="397135"/>
                </a:moveTo>
                <a:lnTo>
                  <a:pt x="256540" y="401707"/>
                </a:lnTo>
                <a:lnTo>
                  <a:pt x="256540" y="400945"/>
                </a:lnTo>
                <a:lnTo>
                  <a:pt x="246379" y="402469"/>
                </a:lnTo>
                <a:lnTo>
                  <a:pt x="247650" y="402469"/>
                </a:lnTo>
                <a:lnTo>
                  <a:pt x="247650" y="427081"/>
                </a:lnTo>
                <a:lnTo>
                  <a:pt x="275590" y="423122"/>
                </a:lnTo>
                <a:lnTo>
                  <a:pt x="275590" y="397897"/>
                </a:lnTo>
                <a:lnTo>
                  <a:pt x="276860" y="397135"/>
                </a:lnTo>
                <a:close/>
              </a:path>
              <a:path w="452120" h="427989">
                <a:moveTo>
                  <a:pt x="276860" y="31629"/>
                </a:moveTo>
                <a:lnTo>
                  <a:pt x="276860" y="31375"/>
                </a:lnTo>
                <a:lnTo>
                  <a:pt x="275590" y="31375"/>
                </a:lnTo>
                <a:lnTo>
                  <a:pt x="276860" y="31629"/>
                </a:lnTo>
                <a:close/>
              </a:path>
              <a:path w="452120" h="427989">
                <a:moveTo>
                  <a:pt x="295910" y="417564"/>
                </a:moveTo>
                <a:lnTo>
                  <a:pt x="295910" y="391801"/>
                </a:lnTo>
                <a:lnTo>
                  <a:pt x="275590" y="397897"/>
                </a:lnTo>
                <a:lnTo>
                  <a:pt x="275590" y="423122"/>
                </a:lnTo>
                <a:lnTo>
                  <a:pt x="276860" y="422943"/>
                </a:lnTo>
                <a:lnTo>
                  <a:pt x="295910" y="417564"/>
                </a:lnTo>
                <a:close/>
              </a:path>
              <a:path w="452120" h="427989">
                <a:moveTo>
                  <a:pt x="287020" y="34042"/>
                </a:moveTo>
                <a:lnTo>
                  <a:pt x="287020" y="33661"/>
                </a:lnTo>
                <a:lnTo>
                  <a:pt x="285750" y="33661"/>
                </a:lnTo>
                <a:lnTo>
                  <a:pt x="287020" y="34042"/>
                </a:lnTo>
                <a:close/>
              </a:path>
              <a:path w="452120" h="427989">
                <a:moveTo>
                  <a:pt x="295910" y="37185"/>
                </a:moveTo>
                <a:lnTo>
                  <a:pt x="295910" y="36709"/>
                </a:lnTo>
                <a:lnTo>
                  <a:pt x="294640" y="36709"/>
                </a:lnTo>
                <a:lnTo>
                  <a:pt x="295910" y="37185"/>
                </a:lnTo>
                <a:close/>
              </a:path>
              <a:path w="452120" h="427989">
                <a:moveTo>
                  <a:pt x="322580" y="408056"/>
                </a:moveTo>
                <a:lnTo>
                  <a:pt x="322580" y="380371"/>
                </a:lnTo>
                <a:lnTo>
                  <a:pt x="313690" y="384943"/>
                </a:lnTo>
                <a:lnTo>
                  <a:pt x="304800" y="388753"/>
                </a:lnTo>
                <a:lnTo>
                  <a:pt x="294640" y="391801"/>
                </a:lnTo>
                <a:lnTo>
                  <a:pt x="295910" y="391801"/>
                </a:lnTo>
                <a:lnTo>
                  <a:pt x="295910" y="417564"/>
                </a:lnTo>
                <a:lnTo>
                  <a:pt x="311150" y="413261"/>
                </a:lnTo>
                <a:lnTo>
                  <a:pt x="322580" y="408056"/>
                </a:lnTo>
                <a:close/>
              </a:path>
              <a:path w="452120" h="427989">
                <a:moveTo>
                  <a:pt x="322580" y="48710"/>
                </a:moveTo>
                <a:lnTo>
                  <a:pt x="322580" y="48139"/>
                </a:lnTo>
                <a:lnTo>
                  <a:pt x="321310" y="48139"/>
                </a:lnTo>
                <a:lnTo>
                  <a:pt x="322580" y="48710"/>
                </a:lnTo>
                <a:close/>
              </a:path>
              <a:path w="452120" h="427989">
                <a:moveTo>
                  <a:pt x="331470" y="404008"/>
                </a:moveTo>
                <a:lnTo>
                  <a:pt x="331470" y="375799"/>
                </a:lnTo>
                <a:lnTo>
                  <a:pt x="321310" y="380371"/>
                </a:lnTo>
                <a:lnTo>
                  <a:pt x="322580" y="380371"/>
                </a:lnTo>
                <a:lnTo>
                  <a:pt x="322580" y="408056"/>
                </a:lnTo>
                <a:lnTo>
                  <a:pt x="331470" y="404008"/>
                </a:lnTo>
                <a:close/>
              </a:path>
              <a:path w="452120" h="427989">
                <a:moveTo>
                  <a:pt x="331470" y="53473"/>
                </a:moveTo>
                <a:lnTo>
                  <a:pt x="331470" y="52711"/>
                </a:lnTo>
                <a:lnTo>
                  <a:pt x="330200" y="52711"/>
                </a:lnTo>
                <a:lnTo>
                  <a:pt x="331470" y="53473"/>
                </a:lnTo>
                <a:close/>
              </a:path>
              <a:path w="452120" h="427989">
                <a:moveTo>
                  <a:pt x="393700" y="359145"/>
                </a:moveTo>
                <a:lnTo>
                  <a:pt x="393700" y="319411"/>
                </a:lnTo>
                <a:lnTo>
                  <a:pt x="387350" y="327793"/>
                </a:lnTo>
                <a:lnTo>
                  <a:pt x="387350" y="327031"/>
                </a:lnTo>
                <a:lnTo>
                  <a:pt x="381000" y="334651"/>
                </a:lnTo>
                <a:lnTo>
                  <a:pt x="381000" y="333889"/>
                </a:lnTo>
                <a:lnTo>
                  <a:pt x="374650" y="341509"/>
                </a:lnTo>
                <a:lnTo>
                  <a:pt x="374650" y="340747"/>
                </a:lnTo>
                <a:lnTo>
                  <a:pt x="368300" y="348367"/>
                </a:lnTo>
                <a:lnTo>
                  <a:pt x="368300" y="347605"/>
                </a:lnTo>
                <a:lnTo>
                  <a:pt x="361950" y="354463"/>
                </a:lnTo>
                <a:lnTo>
                  <a:pt x="361950" y="353701"/>
                </a:lnTo>
                <a:lnTo>
                  <a:pt x="354330" y="360559"/>
                </a:lnTo>
                <a:lnTo>
                  <a:pt x="354330" y="359797"/>
                </a:lnTo>
                <a:lnTo>
                  <a:pt x="346710" y="365893"/>
                </a:lnTo>
                <a:lnTo>
                  <a:pt x="339090" y="371227"/>
                </a:lnTo>
                <a:lnTo>
                  <a:pt x="330200" y="375799"/>
                </a:lnTo>
                <a:lnTo>
                  <a:pt x="331470" y="375799"/>
                </a:lnTo>
                <a:lnTo>
                  <a:pt x="331470" y="404008"/>
                </a:lnTo>
                <a:lnTo>
                  <a:pt x="342900" y="398803"/>
                </a:lnTo>
                <a:lnTo>
                  <a:pt x="370840" y="379612"/>
                </a:lnTo>
                <a:lnTo>
                  <a:pt x="393700" y="359145"/>
                </a:lnTo>
                <a:close/>
              </a:path>
              <a:path w="452120" h="427989">
                <a:moveTo>
                  <a:pt x="369570" y="82276"/>
                </a:moveTo>
                <a:lnTo>
                  <a:pt x="369570" y="80905"/>
                </a:lnTo>
                <a:lnTo>
                  <a:pt x="368300" y="80905"/>
                </a:lnTo>
                <a:lnTo>
                  <a:pt x="369570" y="82276"/>
                </a:lnTo>
                <a:close/>
              </a:path>
              <a:path w="452120" h="427989">
                <a:moveTo>
                  <a:pt x="403860" y="347345"/>
                </a:moveTo>
                <a:lnTo>
                  <a:pt x="403860" y="304171"/>
                </a:lnTo>
                <a:lnTo>
                  <a:pt x="397510" y="312553"/>
                </a:lnTo>
                <a:lnTo>
                  <a:pt x="397510" y="311791"/>
                </a:lnTo>
                <a:lnTo>
                  <a:pt x="392430" y="320173"/>
                </a:lnTo>
                <a:lnTo>
                  <a:pt x="393700" y="319411"/>
                </a:lnTo>
                <a:lnTo>
                  <a:pt x="393700" y="359145"/>
                </a:lnTo>
                <a:lnTo>
                  <a:pt x="397510" y="355733"/>
                </a:lnTo>
                <a:lnTo>
                  <a:pt x="403860" y="347345"/>
                </a:lnTo>
                <a:close/>
              </a:path>
              <a:path w="452120" h="427989">
                <a:moveTo>
                  <a:pt x="403860" y="126434"/>
                </a:moveTo>
                <a:lnTo>
                  <a:pt x="403860" y="125101"/>
                </a:lnTo>
                <a:lnTo>
                  <a:pt x="402590" y="124339"/>
                </a:lnTo>
                <a:lnTo>
                  <a:pt x="403860" y="126434"/>
                </a:lnTo>
                <a:close/>
              </a:path>
              <a:path w="452120" h="427989">
                <a:moveTo>
                  <a:pt x="426720" y="311929"/>
                </a:moveTo>
                <a:lnTo>
                  <a:pt x="426720" y="233305"/>
                </a:lnTo>
                <a:lnTo>
                  <a:pt x="424180" y="243211"/>
                </a:lnTo>
                <a:lnTo>
                  <a:pt x="424180" y="242449"/>
                </a:lnTo>
                <a:lnTo>
                  <a:pt x="422909" y="252355"/>
                </a:lnTo>
                <a:lnTo>
                  <a:pt x="417830" y="270643"/>
                </a:lnTo>
                <a:lnTo>
                  <a:pt x="417830" y="269881"/>
                </a:lnTo>
                <a:lnTo>
                  <a:pt x="415290" y="279787"/>
                </a:lnTo>
                <a:lnTo>
                  <a:pt x="415290" y="279025"/>
                </a:lnTo>
                <a:lnTo>
                  <a:pt x="411480" y="288169"/>
                </a:lnTo>
                <a:lnTo>
                  <a:pt x="411480" y="287407"/>
                </a:lnTo>
                <a:lnTo>
                  <a:pt x="407670" y="296551"/>
                </a:lnTo>
                <a:lnTo>
                  <a:pt x="407670" y="295789"/>
                </a:lnTo>
                <a:lnTo>
                  <a:pt x="402590" y="304171"/>
                </a:lnTo>
                <a:lnTo>
                  <a:pt x="403860" y="304171"/>
                </a:lnTo>
                <a:lnTo>
                  <a:pt x="403860" y="347345"/>
                </a:lnTo>
                <a:lnTo>
                  <a:pt x="419100" y="327213"/>
                </a:lnTo>
                <a:lnTo>
                  <a:pt x="426720" y="3119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18</a:t>
            </a:fld>
            <a:endParaRPr lang="pt-PT"/>
          </a:p>
        </p:txBody>
      </p:sp>
      <p:sp>
        <p:nvSpPr>
          <p:cNvPr id="13" name="Marcador de Posição do Rodapé 12">
            <a:extLst>
              <a:ext uri="{FF2B5EF4-FFF2-40B4-BE49-F238E27FC236}">
                <a16:creationId xmlns:a16="http://schemas.microsoft.com/office/drawing/2014/main" id="{F382B630-6AE4-49D2-AC1A-22011372319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1845851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7424" y="1352470"/>
            <a:ext cx="7593076" cy="36291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marR="162560" algn="just">
              <a:lnSpc>
                <a:spcPct val="100000"/>
              </a:lnSpc>
              <a:tabLst>
                <a:tab pos="556260" algn="l"/>
              </a:tabLst>
            </a:pPr>
            <a:r>
              <a:rPr spc="-5" dirty="0">
                <a:latin typeface="Trebuchet MS" panose="020B0603020202020204" pitchFamily="34" charset="0"/>
                <a:cs typeface="Trebuchet MS"/>
              </a:rPr>
              <a:t>No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caso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95" dirty="0">
                <a:latin typeface="Trebuchet MS" panose="020B0603020202020204" pitchFamily="34" charset="0"/>
                <a:cs typeface="Trebuchet MS"/>
              </a:rPr>
              <a:t>ácidos</a:t>
            </a:r>
            <a:r>
              <a:rPr b="1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80" dirty="0">
                <a:latin typeface="Trebuchet MS" panose="020B0603020202020204" pitchFamily="34" charset="0"/>
                <a:cs typeface="Trebuchet MS"/>
              </a:rPr>
              <a:t>bases</a:t>
            </a:r>
            <a:r>
              <a:rPr b="1" spc="-1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10" dirty="0">
                <a:latin typeface="Trebuchet MS" panose="020B0603020202020204" pitchFamily="34" charset="0"/>
                <a:cs typeface="Trebuchet MS"/>
              </a:rPr>
              <a:t>fracas</a:t>
            </a:r>
            <a:r>
              <a:rPr b="1" spc="-1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dissociação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completa,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seja,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quando um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base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fraca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adiciona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água,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parte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permanece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tal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outra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parte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dissocia‐se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seus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iões.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388620" algn="just">
              <a:lnSpc>
                <a:spcPct val="100000"/>
              </a:lnSpc>
            </a:pPr>
            <a:r>
              <a:rPr spc="-120" dirty="0">
                <a:latin typeface="Trebuchet MS" panose="020B0603020202020204" pitchFamily="34" charset="0"/>
                <a:cs typeface="Trebuchet MS"/>
              </a:rPr>
              <a:t>Trata‐se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dissociação</a:t>
            </a:r>
            <a:r>
              <a:rPr spc="-27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incompleta.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388620" marR="5080" algn="just">
              <a:lnSpc>
                <a:spcPct val="100000"/>
              </a:lnSpc>
              <a:spcBef>
                <a:spcPts val="5"/>
              </a:spcBef>
              <a:tabLst>
                <a:tab pos="556260" algn="l"/>
              </a:tabLst>
            </a:pPr>
            <a:r>
              <a:rPr spc="-95" dirty="0">
                <a:latin typeface="Trebuchet MS" panose="020B0603020202020204" pitchFamily="34" charset="0"/>
                <a:cs typeface="Trebuchet MS"/>
              </a:rPr>
              <a:t>Existem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95" dirty="0">
                <a:latin typeface="Trebuchet MS" panose="020B0603020202020204" pitchFamily="34" charset="0"/>
                <a:cs typeface="Trebuchet MS"/>
              </a:rPr>
              <a:t>ácidos</a:t>
            </a:r>
            <a:r>
              <a:rPr b="1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10" dirty="0">
                <a:latin typeface="Trebuchet MS" panose="020B0603020202020204" pitchFamily="34" charset="0"/>
                <a:cs typeface="Trebuchet MS"/>
              </a:rPr>
              <a:t>fracos</a:t>
            </a:r>
            <a:r>
              <a:rPr b="1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extremamente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reactivos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exemplo 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 fluorídrico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(HF)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pouco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aquosa mas 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cuja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reactividade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química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suficientemente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alta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ponto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dissolver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vidro.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388620" marR="300990" algn="just">
              <a:lnSpc>
                <a:spcPct val="100000"/>
              </a:lnSpc>
              <a:tabLst>
                <a:tab pos="55689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reacção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dissociação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fracos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muito </a:t>
            </a:r>
            <a:r>
              <a:rPr spc="-60" dirty="0" err="1">
                <a:latin typeface="Trebuchet MS" panose="020B0603020202020204" pitchFamily="34" charset="0"/>
                <a:cs typeface="Trebuchet MS"/>
              </a:rPr>
              <a:t>pouco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 err="1">
                <a:latin typeface="Trebuchet MS" panose="020B0603020202020204" pitchFamily="34" charset="0"/>
                <a:cs typeface="Trebuchet MS"/>
              </a:rPr>
              <a:t>extensa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estabelecendo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‐se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rapidamente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equilíbrio.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Por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isso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representam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dissociações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fracos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equilíbrios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químicos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(com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setas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ambos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2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sentidos).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9630" y="5534787"/>
            <a:ext cx="9779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15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02250" y="5381625"/>
            <a:ext cx="194945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25" spc="-15" baseline="2849" dirty="0">
                <a:latin typeface="Symbol"/>
                <a:cs typeface="Symbol"/>
              </a:rPr>
              <a:t></a:t>
            </a:r>
            <a:r>
              <a:rPr sz="2925" spc="-15" baseline="2849" dirty="0">
                <a:latin typeface="Times New Roman"/>
                <a:cs typeface="Times New Roman"/>
              </a:rPr>
              <a:t> </a:t>
            </a:r>
            <a:r>
              <a:rPr sz="2925" i="1" spc="-7" baseline="2849" dirty="0">
                <a:latin typeface="Times New Roman"/>
                <a:cs typeface="Times New Roman"/>
              </a:rPr>
              <a:t>H </a:t>
            </a:r>
            <a:r>
              <a:rPr sz="2925" i="1" spc="112" baseline="2849" dirty="0">
                <a:latin typeface="Times New Roman"/>
                <a:cs typeface="Times New Roman"/>
              </a:rPr>
              <a:t>O</a:t>
            </a:r>
            <a:r>
              <a:rPr sz="1650" spc="112" baseline="47979" dirty="0">
                <a:latin typeface="Symbol"/>
                <a:cs typeface="Symbol"/>
              </a:rPr>
              <a:t></a:t>
            </a:r>
            <a:r>
              <a:rPr sz="1100" spc="75" dirty="0">
                <a:latin typeface="Times New Roman"/>
                <a:cs typeface="Times New Roman"/>
              </a:rPr>
              <a:t>(</a:t>
            </a:r>
            <a:r>
              <a:rPr sz="1100" i="1" spc="75" dirty="0">
                <a:latin typeface="Times New Roman"/>
                <a:cs typeface="Times New Roman"/>
              </a:rPr>
              <a:t>aq</a:t>
            </a:r>
            <a:r>
              <a:rPr sz="1100" spc="75" dirty="0">
                <a:latin typeface="Times New Roman"/>
                <a:cs typeface="Times New Roman"/>
              </a:rPr>
              <a:t>) </a:t>
            </a:r>
            <a:r>
              <a:rPr sz="2925" spc="-7" baseline="2849" dirty="0">
                <a:latin typeface="Symbol"/>
                <a:cs typeface="Symbol"/>
              </a:rPr>
              <a:t></a:t>
            </a:r>
            <a:r>
              <a:rPr sz="2925" spc="-7" baseline="2849" dirty="0">
                <a:latin typeface="Times New Roman"/>
                <a:cs typeface="Times New Roman"/>
              </a:rPr>
              <a:t> </a:t>
            </a:r>
            <a:r>
              <a:rPr sz="2925" i="1" spc="-7" baseline="2849" dirty="0">
                <a:latin typeface="Times New Roman"/>
                <a:cs typeface="Times New Roman"/>
              </a:rPr>
              <a:t>F</a:t>
            </a:r>
            <a:r>
              <a:rPr sz="2925" i="1" spc="-292" baseline="2849" dirty="0">
                <a:latin typeface="Times New Roman"/>
                <a:cs typeface="Times New Roman"/>
              </a:rPr>
              <a:t> </a:t>
            </a:r>
            <a:r>
              <a:rPr sz="1650" spc="97" baseline="47979" dirty="0">
                <a:latin typeface="Symbol"/>
                <a:cs typeface="Symbol"/>
              </a:rPr>
              <a:t></a:t>
            </a:r>
            <a:r>
              <a:rPr sz="1100" spc="65" dirty="0">
                <a:latin typeface="Times New Roman"/>
                <a:cs typeface="Times New Roman"/>
              </a:rPr>
              <a:t>(</a:t>
            </a:r>
            <a:r>
              <a:rPr sz="1100" i="1" spc="65" dirty="0">
                <a:latin typeface="Times New Roman"/>
                <a:cs typeface="Times New Roman"/>
              </a:rPr>
              <a:t>aq</a:t>
            </a:r>
            <a:r>
              <a:rPr sz="1100" spc="6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102" y="5431917"/>
            <a:ext cx="1445895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25" i="1" baseline="14245" dirty="0">
                <a:latin typeface="Times New Roman"/>
                <a:cs typeface="Times New Roman"/>
              </a:rPr>
              <a:t>HF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i="1" dirty="0">
                <a:latin typeface="Times New Roman"/>
                <a:cs typeface="Times New Roman"/>
              </a:rPr>
              <a:t>aq</a:t>
            </a:r>
            <a:r>
              <a:rPr sz="1100" dirty="0">
                <a:latin typeface="Times New Roman"/>
                <a:cs typeface="Times New Roman"/>
              </a:rPr>
              <a:t>) </a:t>
            </a:r>
            <a:r>
              <a:rPr sz="2925" spc="-7" baseline="14245" dirty="0">
                <a:latin typeface="Symbol"/>
                <a:cs typeface="Symbol"/>
              </a:rPr>
              <a:t></a:t>
            </a:r>
            <a:r>
              <a:rPr sz="2925" spc="-434" baseline="14245" dirty="0">
                <a:latin typeface="Times New Roman"/>
                <a:cs typeface="Times New Roman"/>
              </a:rPr>
              <a:t> </a:t>
            </a:r>
            <a:r>
              <a:rPr sz="2925" i="1" spc="44" baseline="14245" dirty="0">
                <a:latin typeface="Times New Roman"/>
                <a:cs typeface="Times New Roman"/>
              </a:rPr>
              <a:t>H</a:t>
            </a:r>
            <a:r>
              <a:rPr sz="1100" spc="30" dirty="0">
                <a:latin typeface="Times New Roman"/>
                <a:cs typeface="Times New Roman"/>
              </a:rPr>
              <a:t>2</a:t>
            </a:r>
            <a:r>
              <a:rPr sz="2925" i="1" spc="44" baseline="14245" dirty="0">
                <a:latin typeface="Times New Roman"/>
                <a:cs typeface="Times New Roman"/>
              </a:rPr>
              <a:t>O</a:t>
            </a:r>
            <a:r>
              <a:rPr sz="1100" spc="30" dirty="0">
                <a:latin typeface="Times New Roman"/>
                <a:cs typeface="Times New Roman"/>
              </a:rPr>
              <a:t>(</a:t>
            </a:r>
            <a:r>
              <a:rPr sz="1100" i="1" spc="30" dirty="0">
                <a:latin typeface="Times New Roman"/>
                <a:cs typeface="Times New Roman"/>
              </a:rPr>
              <a:t>l </a:t>
            </a:r>
            <a:r>
              <a:rPr sz="1100" spc="1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19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2BB9516A-348A-49DD-9F01-D656E458E70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220867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40763" y="1419225"/>
            <a:ext cx="6868159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655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À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excepção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sulfúrico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(H</a:t>
            </a:r>
            <a:r>
              <a:rPr sz="1800" spc="-120" baseline="-20833" dirty="0">
                <a:latin typeface="Trebuchet MS"/>
                <a:cs typeface="Trebuchet MS"/>
              </a:rPr>
              <a:t>2</a:t>
            </a:r>
            <a:r>
              <a:rPr sz="1800" spc="-80" dirty="0">
                <a:latin typeface="Trebuchet MS"/>
                <a:cs typeface="Trebuchet MS"/>
              </a:rPr>
              <a:t>SO</a:t>
            </a:r>
            <a:r>
              <a:rPr sz="1800" spc="-120" baseline="-20833" dirty="0">
                <a:latin typeface="Trebuchet MS"/>
                <a:cs typeface="Trebuchet MS"/>
              </a:rPr>
              <a:t>4</a:t>
            </a:r>
            <a:r>
              <a:rPr sz="1800" spc="-80" dirty="0">
                <a:latin typeface="Trebuchet MS"/>
                <a:cs typeface="Trebuchet MS"/>
              </a:rPr>
              <a:t>),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todos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outros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ácidos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fortes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  </a:t>
            </a:r>
            <a:r>
              <a:rPr sz="1800" spc="-60" dirty="0">
                <a:latin typeface="Trebuchet MS"/>
                <a:cs typeface="Trebuchet MS"/>
              </a:rPr>
              <a:t>monopróticos (quando se </a:t>
            </a:r>
            <a:r>
              <a:rPr sz="1800" spc="-75" dirty="0">
                <a:latin typeface="Trebuchet MS"/>
                <a:cs typeface="Trebuchet MS"/>
              </a:rPr>
              <a:t>dissociam produzem </a:t>
            </a:r>
            <a:r>
              <a:rPr sz="1800" spc="-70" dirty="0">
                <a:latin typeface="Trebuchet MS"/>
                <a:cs typeface="Trebuchet MS"/>
              </a:rPr>
              <a:t>apenas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0" dirty="0">
                <a:latin typeface="Trebuchet MS"/>
                <a:cs typeface="Trebuchet MS"/>
              </a:rPr>
              <a:t>protão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b="1" spc="-140" dirty="0">
                <a:latin typeface="Trebuchet MS"/>
                <a:cs typeface="Trebuchet MS"/>
              </a:rPr>
              <a:t>H</a:t>
            </a:r>
            <a:r>
              <a:rPr sz="1800" b="1" spc="-209" baseline="25462" dirty="0">
                <a:latin typeface="Trebuchet MS"/>
                <a:cs typeface="Trebuchet MS"/>
              </a:rPr>
              <a:t>+</a:t>
            </a:r>
            <a:r>
              <a:rPr sz="1800" spc="-14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tabLst>
                <a:tab pos="180340" algn="l"/>
              </a:tabLst>
            </a:pPr>
            <a:endParaRPr lang="pt-PT" sz="18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 err="1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restantes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ácidos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constam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tabela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considerados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fracos.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20094" y="3004597"/>
            <a:ext cx="5485493" cy="2985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20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5F64CED1-D023-4E88-8518-A7676391C7C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3836776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1238" y="991832"/>
            <a:ext cx="7854062" cy="292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3" marR="5080" algn="just">
              <a:lnSpc>
                <a:spcPct val="100000"/>
              </a:lnSpc>
              <a:spcBef>
                <a:spcPts val="735"/>
              </a:spcBef>
            </a:pPr>
            <a:r>
              <a:rPr spc="-40" dirty="0" err="1">
                <a:latin typeface="Trebuchet MS" panose="020B0603020202020204" pitchFamily="34" charset="0"/>
                <a:cs typeface="Trebuchet MS"/>
              </a:rPr>
              <a:t>Quando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forte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água,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concentrações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podem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 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facilmente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calculadas.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Basta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saber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qual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inicial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respeitar 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estequiometria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2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reacção.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584835" algn="just">
              <a:lnSpc>
                <a:spcPct val="100000"/>
              </a:lnSpc>
            </a:pPr>
            <a:r>
              <a:rPr spc="-100" dirty="0">
                <a:latin typeface="Trebuchet MS" panose="020B0603020202020204" pitchFamily="34" charset="0"/>
                <a:cs typeface="Trebuchet MS"/>
              </a:rPr>
              <a:t>Exemplo: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1278255" marR="856615" indent="-635" algn="just">
              <a:lnSpc>
                <a:spcPct val="100000"/>
              </a:lnSpc>
              <a:spcBef>
                <a:spcPts val="1545"/>
              </a:spcBef>
            </a:pPr>
            <a:r>
              <a:rPr spc="-65" dirty="0">
                <a:latin typeface="Trebuchet MS" panose="020B0603020202020204" pitchFamily="34" charset="0"/>
                <a:cs typeface="Trebuchet MS"/>
              </a:rPr>
              <a:t>Qual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ião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52" baseline="-20833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52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120" baseline="25462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pH,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 err="1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 err="1">
                <a:latin typeface="Trebuchet MS" panose="020B0603020202020204" pitchFamily="34" charset="0"/>
                <a:cs typeface="Trebuchet MS"/>
              </a:rPr>
              <a:t>solução</a:t>
            </a:r>
            <a:r>
              <a:rPr lang="pt-PT" spc="-6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 err="1">
                <a:latin typeface="Trebuchet MS" panose="020B0603020202020204" pitchFamily="34" charset="0"/>
                <a:cs typeface="Trebuchet MS"/>
              </a:rPr>
              <a:t>preparada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diluindo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10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mL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HClO</a:t>
            </a:r>
            <a:r>
              <a:rPr spc="-97" baseline="-20833" dirty="0">
                <a:latin typeface="Trebuchet MS" panose="020B0603020202020204" pitchFamily="34" charset="0"/>
                <a:cs typeface="Trebuchet MS"/>
              </a:rPr>
              <a:t>4</a:t>
            </a:r>
            <a:r>
              <a:rPr spc="-127" baseline="-20833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0,50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260" dirty="0">
                <a:latin typeface="Trebuchet MS" panose="020B0603020202020204" pitchFamily="34" charset="0"/>
                <a:cs typeface="Trebuchet MS"/>
              </a:rPr>
              <a:t>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50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5" dirty="0">
                <a:latin typeface="Trebuchet MS" panose="020B0603020202020204" pitchFamily="34" charset="0"/>
                <a:cs typeface="Trebuchet MS"/>
              </a:rPr>
              <a:t>mL?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1278255" marR="544195" algn="just">
              <a:lnSpc>
                <a:spcPct val="100000"/>
              </a:lnSpc>
              <a:spcBef>
                <a:spcPts val="1515"/>
              </a:spcBef>
            </a:pPr>
            <a:r>
              <a:rPr sz="1400" spc="-20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estequiometria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da </a:t>
            </a:r>
            <a:r>
              <a:rPr sz="1400" spc="-75" dirty="0">
                <a:latin typeface="Trebuchet MS" panose="020B0603020202020204" pitchFamily="34" charset="0"/>
                <a:cs typeface="Trebuchet MS"/>
              </a:rPr>
              <a:t>reacção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mostra </a:t>
            </a:r>
            <a:r>
              <a:rPr sz="1400" spc="-85" dirty="0">
                <a:latin typeface="Trebuchet MS" panose="020B0603020202020204" pitchFamily="34" charset="0"/>
                <a:cs typeface="Trebuchet MS"/>
              </a:rPr>
              <a:t>que, </a:t>
            </a:r>
            <a:r>
              <a:rPr sz="1400" spc="-45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z="1400" spc="-75" dirty="0">
                <a:latin typeface="Trebuchet MS" panose="020B0603020202020204" pitchFamily="34" charset="0"/>
                <a:cs typeface="Trebuchet MS"/>
              </a:rPr>
              <a:t>inicialmente </a:t>
            </a:r>
            <a:r>
              <a:rPr sz="1400" spc="-80" dirty="0">
                <a:latin typeface="Trebuchet MS" panose="020B0603020202020204" pitchFamily="34" charset="0"/>
                <a:cs typeface="Trebuchet MS"/>
              </a:rPr>
              <a:t>existia </a:t>
            </a:r>
            <a:r>
              <a:rPr sz="1400" spc="-55" dirty="0">
                <a:latin typeface="Trebuchet MS" panose="020B0603020202020204" pitchFamily="34" charset="0"/>
                <a:cs typeface="Trebuchet MS"/>
              </a:rPr>
              <a:t>uma 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z="1400"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50" dirty="0">
                <a:latin typeface="Trebuchet MS" panose="020B0603020202020204" pitchFamily="34" charset="0"/>
                <a:cs typeface="Trebuchet MS"/>
              </a:rPr>
              <a:t>HClO</a:t>
            </a:r>
            <a:r>
              <a:rPr sz="1400" spc="-75" baseline="-21604" dirty="0">
                <a:latin typeface="Trebuchet MS" panose="020B0603020202020204" pitchFamily="34" charset="0"/>
                <a:cs typeface="Trebuchet MS"/>
              </a:rPr>
              <a:t>4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0,50</a:t>
            </a:r>
            <a:r>
              <a:rPr sz="1400"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15" dirty="0">
                <a:latin typeface="Trebuchet MS" panose="020B0603020202020204" pitchFamily="34" charset="0"/>
                <a:cs typeface="Trebuchet MS"/>
              </a:rPr>
              <a:t>M,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2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z="1400" spc="-37" baseline="-21604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z="1400"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400" spc="-37" baseline="24691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z="1400" spc="-97" baseline="24691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também</a:t>
            </a:r>
            <a:r>
              <a:rPr sz="1400"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será</a:t>
            </a:r>
            <a:r>
              <a:rPr sz="1400"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400"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0,50</a:t>
            </a:r>
            <a:endParaRPr sz="1400" dirty="0">
              <a:latin typeface="Trebuchet MS" panose="020B0603020202020204" pitchFamily="34" charset="0"/>
              <a:cs typeface="Trebuchet MS"/>
            </a:endParaRPr>
          </a:p>
          <a:p>
            <a:pPr marL="1278255" marR="419100" algn="just">
              <a:lnSpc>
                <a:spcPct val="100000"/>
              </a:lnSpc>
            </a:pPr>
            <a:r>
              <a:rPr sz="1400" spc="15" dirty="0">
                <a:latin typeface="Trebuchet MS" panose="020B0603020202020204" pitchFamily="34" charset="0"/>
                <a:cs typeface="Trebuchet MS"/>
              </a:rPr>
              <a:t>M.</a:t>
            </a:r>
            <a:r>
              <a:rPr sz="14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4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problema</a:t>
            </a:r>
            <a:r>
              <a:rPr sz="1400" spc="-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50" dirty="0">
                <a:latin typeface="Trebuchet MS" panose="020B0603020202020204" pitchFamily="34" charset="0"/>
                <a:cs typeface="Trebuchet MS"/>
              </a:rPr>
              <a:t>passa</a:t>
            </a:r>
            <a:r>
              <a:rPr sz="1400"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400"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55" dirty="0">
                <a:latin typeface="Trebuchet MS" panose="020B0603020202020204" pitchFamily="34" charset="0"/>
                <a:cs typeface="Trebuchet MS"/>
              </a:rPr>
              <a:t>ser</a:t>
            </a:r>
            <a:r>
              <a:rPr sz="1400"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80" dirty="0">
                <a:latin typeface="Trebuchet MS" panose="020B0603020202020204" pitchFamily="34" charset="0"/>
                <a:cs typeface="Trebuchet MS"/>
              </a:rPr>
              <a:t>diluição.</a:t>
            </a:r>
            <a:r>
              <a:rPr sz="1400" spc="-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z="14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0" dirty="0">
                <a:latin typeface="Trebuchet MS" panose="020B0603020202020204" pitchFamily="34" charset="0"/>
                <a:cs typeface="Trebuchet MS"/>
              </a:rPr>
              <a:t>preciso</a:t>
            </a:r>
            <a:r>
              <a:rPr sz="1400"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determinar</a:t>
            </a:r>
            <a:r>
              <a:rPr sz="1400" spc="-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z="14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de  </a:t>
            </a:r>
            <a:r>
              <a:rPr sz="1400" spc="-2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z="1400" spc="-37" baseline="-21604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z="1400"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400" spc="-37" baseline="24691" dirty="0">
                <a:latin typeface="Trebuchet MS" panose="020B0603020202020204" pitchFamily="34" charset="0"/>
                <a:cs typeface="Trebuchet MS"/>
              </a:rPr>
              <a:t>+ </a:t>
            </a:r>
            <a:r>
              <a:rPr sz="1400" spc="-65" dirty="0">
                <a:latin typeface="Trebuchet MS" panose="020B0603020202020204" pitchFamily="34" charset="0"/>
                <a:cs typeface="Trebuchet MS"/>
              </a:rPr>
              <a:t>antes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z="1400" spc="-45" dirty="0">
                <a:latin typeface="Trebuchet MS" panose="020B0603020202020204" pitchFamily="34" charset="0"/>
                <a:cs typeface="Trebuchet MS"/>
              </a:rPr>
              <a:t>após </a:t>
            </a:r>
            <a:r>
              <a:rPr sz="1400" spc="-70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400" spc="-26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400" spc="-80" dirty="0">
                <a:latin typeface="Trebuchet MS" panose="020B0603020202020204" pitchFamily="34" charset="0"/>
                <a:cs typeface="Trebuchet MS"/>
              </a:rPr>
              <a:t>diluição.</a:t>
            </a:r>
            <a:endParaRPr sz="14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66093" y="4139214"/>
            <a:ext cx="2621098" cy="2687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2013" y="4010025"/>
            <a:ext cx="399415" cy="704850"/>
          </a:xfrm>
          <a:custGeom>
            <a:avLst/>
            <a:gdLst/>
            <a:ahLst/>
            <a:cxnLst/>
            <a:rect l="l" t="t" r="r" b="b"/>
            <a:pathLst>
              <a:path w="399414" h="704850">
                <a:moveTo>
                  <a:pt x="399288" y="704850"/>
                </a:moveTo>
                <a:lnTo>
                  <a:pt x="399288" y="0"/>
                </a:lnTo>
                <a:lnTo>
                  <a:pt x="0" y="0"/>
                </a:lnTo>
                <a:lnTo>
                  <a:pt x="0" y="704850"/>
                </a:lnTo>
                <a:lnTo>
                  <a:pt x="12954" y="704850"/>
                </a:lnTo>
                <a:lnTo>
                  <a:pt x="12954" y="25146"/>
                </a:lnTo>
                <a:lnTo>
                  <a:pt x="25908" y="12191"/>
                </a:lnTo>
                <a:lnTo>
                  <a:pt x="25908" y="25146"/>
                </a:lnTo>
                <a:lnTo>
                  <a:pt x="374142" y="25146"/>
                </a:lnTo>
                <a:lnTo>
                  <a:pt x="374142" y="12191"/>
                </a:lnTo>
                <a:lnTo>
                  <a:pt x="386334" y="25146"/>
                </a:lnTo>
                <a:lnTo>
                  <a:pt x="386334" y="704850"/>
                </a:lnTo>
                <a:lnTo>
                  <a:pt x="399288" y="704850"/>
                </a:lnTo>
                <a:close/>
              </a:path>
              <a:path w="399414" h="704850">
                <a:moveTo>
                  <a:pt x="25908" y="25146"/>
                </a:moveTo>
                <a:lnTo>
                  <a:pt x="25908" y="12191"/>
                </a:lnTo>
                <a:lnTo>
                  <a:pt x="12954" y="25146"/>
                </a:lnTo>
                <a:lnTo>
                  <a:pt x="25908" y="25146"/>
                </a:lnTo>
                <a:close/>
              </a:path>
              <a:path w="399414" h="704850">
                <a:moveTo>
                  <a:pt x="25908" y="678941"/>
                </a:moveTo>
                <a:lnTo>
                  <a:pt x="25908" y="25146"/>
                </a:lnTo>
                <a:lnTo>
                  <a:pt x="12954" y="25146"/>
                </a:lnTo>
                <a:lnTo>
                  <a:pt x="12954" y="678941"/>
                </a:lnTo>
                <a:lnTo>
                  <a:pt x="25908" y="678941"/>
                </a:lnTo>
                <a:close/>
              </a:path>
              <a:path w="399414" h="704850">
                <a:moveTo>
                  <a:pt x="386334" y="678941"/>
                </a:moveTo>
                <a:lnTo>
                  <a:pt x="12954" y="678941"/>
                </a:lnTo>
                <a:lnTo>
                  <a:pt x="25908" y="691896"/>
                </a:lnTo>
                <a:lnTo>
                  <a:pt x="25908" y="704850"/>
                </a:lnTo>
                <a:lnTo>
                  <a:pt x="374142" y="704850"/>
                </a:lnTo>
                <a:lnTo>
                  <a:pt x="374142" y="691896"/>
                </a:lnTo>
                <a:lnTo>
                  <a:pt x="386334" y="678941"/>
                </a:lnTo>
                <a:close/>
              </a:path>
              <a:path w="399414" h="704850">
                <a:moveTo>
                  <a:pt x="25908" y="704850"/>
                </a:moveTo>
                <a:lnTo>
                  <a:pt x="25908" y="691896"/>
                </a:lnTo>
                <a:lnTo>
                  <a:pt x="12954" y="678941"/>
                </a:lnTo>
                <a:lnTo>
                  <a:pt x="12954" y="704850"/>
                </a:lnTo>
                <a:lnTo>
                  <a:pt x="25908" y="704850"/>
                </a:lnTo>
                <a:close/>
              </a:path>
              <a:path w="399414" h="704850">
                <a:moveTo>
                  <a:pt x="386334" y="25146"/>
                </a:moveTo>
                <a:lnTo>
                  <a:pt x="374142" y="12191"/>
                </a:lnTo>
                <a:lnTo>
                  <a:pt x="374142" y="25146"/>
                </a:lnTo>
                <a:lnTo>
                  <a:pt x="386334" y="25146"/>
                </a:lnTo>
                <a:close/>
              </a:path>
              <a:path w="399414" h="704850">
                <a:moveTo>
                  <a:pt x="386334" y="678941"/>
                </a:moveTo>
                <a:lnTo>
                  <a:pt x="386334" y="25146"/>
                </a:lnTo>
                <a:lnTo>
                  <a:pt x="374142" y="25146"/>
                </a:lnTo>
                <a:lnTo>
                  <a:pt x="374142" y="678941"/>
                </a:lnTo>
                <a:lnTo>
                  <a:pt x="386334" y="678941"/>
                </a:lnTo>
                <a:close/>
              </a:path>
              <a:path w="399414" h="704850">
                <a:moveTo>
                  <a:pt x="386334" y="704850"/>
                </a:moveTo>
                <a:lnTo>
                  <a:pt x="386334" y="678941"/>
                </a:lnTo>
                <a:lnTo>
                  <a:pt x="374142" y="691896"/>
                </a:lnTo>
                <a:lnTo>
                  <a:pt x="374142" y="704850"/>
                </a:lnTo>
                <a:lnTo>
                  <a:pt x="386334" y="7048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10298" y="4720358"/>
            <a:ext cx="1862455" cy="20358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304"/>
              </a:lnSpc>
              <a:spcBef>
                <a:spcPts val="130"/>
              </a:spcBef>
            </a:pPr>
            <a:r>
              <a:rPr sz="2000" i="1" dirty="0">
                <a:latin typeface="Times New Roman"/>
                <a:cs typeface="Times New Roman"/>
              </a:rPr>
              <a:t>pH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Symbol"/>
                <a:cs typeface="Symbol"/>
              </a:rPr>
              <a:t></a:t>
            </a:r>
            <a:r>
              <a:rPr sz="2000" spc="-55" dirty="0">
                <a:latin typeface="Times New Roman"/>
                <a:cs typeface="Times New Roman"/>
              </a:rPr>
              <a:t>log</a:t>
            </a:r>
            <a:r>
              <a:rPr sz="3300" spc="-55" dirty="0">
                <a:latin typeface="Symbol"/>
                <a:cs typeface="Symbol"/>
              </a:rPr>
              <a:t></a:t>
            </a:r>
            <a:r>
              <a:rPr sz="2000" i="1" spc="-55" dirty="0">
                <a:latin typeface="Times New Roman"/>
                <a:cs typeface="Times New Roman"/>
              </a:rPr>
              <a:t>H  </a:t>
            </a:r>
            <a:r>
              <a:rPr sz="2000" i="1" spc="70" dirty="0">
                <a:latin typeface="Times New Roman"/>
                <a:cs typeface="Times New Roman"/>
              </a:rPr>
              <a:t>O</a:t>
            </a:r>
            <a:r>
              <a:rPr sz="1725" spc="104" baseline="43478" dirty="0">
                <a:latin typeface="Symbol"/>
                <a:cs typeface="Symbol"/>
              </a:rPr>
              <a:t></a:t>
            </a:r>
            <a:r>
              <a:rPr sz="1725" spc="-337" baseline="43478" dirty="0">
                <a:latin typeface="Times New Roman"/>
                <a:cs typeface="Times New Roman"/>
              </a:rPr>
              <a:t> </a:t>
            </a:r>
            <a:r>
              <a:rPr sz="3300" spc="-445" dirty="0">
                <a:latin typeface="Symbol"/>
                <a:cs typeface="Symbol"/>
              </a:rPr>
              <a:t></a:t>
            </a:r>
            <a:endParaRPr sz="3300">
              <a:latin typeface="Symbol"/>
              <a:cs typeface="Symbol"/>
            </a:endParaRPr>
          </a:p>
          <a:p>
            <a:pPr marR="404495" algn="r">
              <a:lnSpc>
                <a:spcPts val="725"/>
              </a:lnSpc>
            </a:pPr>
            <a:r>
              <a:rPr sz="1150" spc="10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dirty="0">
                <a:latin typeface="Times New Roman"/>
                <a:cs typeface="Times New Roman"/>
              </a:rPr>
              <a:t>pH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</a:t>
            </a:r>
            <a:r>
              <a:rPr sz="2000" spc="-5" dirty="0">
                <a:latin typeface="Times New Roman"/>
                <a:cs typeface="Times New Roman"/>
              </a:rPr>
              <a:t>log(0,10)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i="1" dirty="0">
                <a:latin typeface="Times New Roman"/>
                <a:cs typeface="Times New Roman"/>
              </a:rPr>
              <a:t>pH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Symbol"/>
                <a:cs typeface="Symbol"/>
              </a:rPr>
              <a:t></a:t>
            </a:r>
            <a:r>
              <a:rPr sz="2000" spc="10" dirty="0">
                <a:latin typeface="Times New Roman"/>
                <a:cs typeface="Times New Roman"/>
              </a:rPr>
              <a:t>(</a:t>
            </a:r>
            <a:r>
              <a:rPr sz="2000" spc="10" dirty="0">
                <a:latin typeface="Symbol"/>
                <a:cs typeface="Symbol"/>
              </a:rPr>
              <a:t></a:t>
            </a:r>
            <a:r>
              <a:rPr sz="2000" spc="10" dirty="0">
                <a:latin typeface="Times New Roman"/>
                <a:cs typeface="Times New Roman"/>
              </a:rPr>
              <a:t>2)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000" i="1" dirty="0">
                <a:latin typeface="Times New Roman"/>
                <a:cs typeface="Times New Roman"/>
              </a:rPr>
              <a:t>pH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-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33745" y="4700398"/>
            <a:ext cx="662940" cy="1540510"/>
          </a:xfrm>
          <a:custGeom>
            <a:avLst/>
            <a:gdLst/>
            <a:ahLst/>
            <a:cxnLst/>
            <a:rect l="l" t="t" r="r" b="b"/>
            <a:pathLst>
              <a:path w="662939" h="1540509">
                <a:moveTo>
                  <a:pt x="662939" y="3047"/>
                </a:moveTo>
                <a:lnTo>
                  <a:pt x="656843" y="0"/>
                </a:lnTo>
                <a:lnTo>
                  <a:pt x="0" y="1537716"/>
                </a:lnTo>
                <a:lnTo>
                  <a:pt x="6095" y="1540002"/>
                </a:lnTo>
                <a:lnTo>
                  <a:pt x="662939" y="3047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21</a:t>
            </a:fld>
            <a:endParaRPr lang="pt-PT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id="{CBB93E84-BC20-4E19-BA2D-E35F0551586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2415380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44928" y="887306"/>
            <a:ext cx="6930771" cy="1964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pt-PT" spc="-25" dirty="0">
                <a:latin typeface="Trebuchet MS"/>
                <a:cs typeface="Trebuchet MS"/>
              </a:rPr>
              <a:t>As</a:t>
            </a:r>
            <a:r>
              <a:rPr lang="pt-PT" spc="-145" dirty="0">
                <a:latin typeface="Trebuchet MS"/>
                <a:cs typeface="Trebuchet MS"/>
              </a:rPr>
              <a:t> </a:t>
            </a:r>
            <a:r>
              <a:rPr lang="pt-PT" b="1" spc="-80" dirty="0">
                <a:latin typeface="Trebuchet MS"/>
                <a:cs typeface="Trebuchet MS"/>
              </a:rPr>
              <a:t>bases</a:t>
            </a:r>
            <a:r>
              <a:rPr lang="pt-PT" b="1" spc="-135" dirty="0">
                <a:latin typeface="Trebuchet MS"/>
                <a:cs typeface="Trebuchet MS"/>
              </a:rPr>
              <a:t> </a:t>
            </a:r>
            <a:r>
              <a:rPr lang="pt-PT" b="1" spc="-105" dirty="0">
                <a:latin typeface="Trebuchet MS"/>
                <a:cs typeface="Trebuchet MS"/>
              </a:rPr>
              <a:t>fortes</a:t>
            </a:r>
            <a:r>
              <a:rPr lang="pt-PT" b="1" spc="-145" dirty="0">
                <a:latin typeface="Trebuchet MS"/>
                <a:cs typeface="Trebuchet MS"/>
              </a:rPr>
              <a:t> </a:t>
            </a:r>
            <a:r>
              <a:rPr lang="pt-PT" spc="-45" dirty="0">
                <a:latin typeface="Trebuchet MS"/>
                <a:cs typeface="Trebuchet MS"/>
              </a:rPr>
              <a:t>são</a:t>
            </a:r>
            <a:r>
              <a:rPr lang="pt-PT" spc="-150" dirty="0">
                <a:latin typeface="Trebuchet MS"/>
                <a:cs typeface="Trebuchet MS"/>
              </a:rPr>
              <a:t> </a:t>
            </a:r>
            <a:r>
              <a:rPr lang="pt-PT" spc="-60" dirty="0">
                <a:latin typeface="Trebuchet MS"/>
                <a:cs typeface="Trebuchet MS"/>
              </a:rPr>
              <a:t>sobretudo</a:t>
            </a:r>
            <a:r>
              <a:rPr lang="pt-PT" spc="-120" dirty="0">
                <a:latin typeface="Trebuchet MS"/>
                <a:cs typeface="Trebuchet MS"/>
              </a:rPr>
              <a:t> </a:t>
            </a:r>
            <a:r>
              <a:rPr lang="pt-PT" spc="-65" dirty="0">
                <a:latin typeface="Trebuchet MS"/>
                <a:cs typeface="Trebuchet MS"/>
              </a:rPr>
              <a:t>óxidos</a:t>
            </a:r>
            <a:r>
              <a:rPr lang="pt-PT" spc="-135" dirty="0">
                <a:latin typeface="Trebuchet MS"/>
                <a:cs typeface="Trebuchet MS"/>
              </a:rPr>
              <a:t> </a:t>
            </a:r>
            <a:r>
              <a:rPr lang="pt-PT" spc="-90" dirty="0">
                <a:latin typeface="Trebuchet MS"/>
                <a:cs typeface="Trebuchet MS"/>
              </a:rPr>
              <a:t>e</a:t>
            </a:r>
            <a:r>
              <a:rPr lang="pt-PT" spc="-120" dirty="0">
                <a:latin typeface="Trebuchet MS"/>
                <a:cs typeface="Trebuchet MS"/>
              </a:rPr>
              <a:t> </a:t>
            </a:r>
            <a:r>
              <a:rPr lang="pt-PT" spc="-70" dirty="0">
                <a:latin typeface="Trebuchet MS"/>
                <a:cs typeface="Trebuchet MS"/>
              </a:rPr>
              <a:t>hidróxidos</a:t>
            </a:r>
            <a:r>
              <a:rPr lang="pt-PT" spc="-140" dirty="0">
                <a:latin typeface="Trebuchet MS"/>
                <a:cs typeface="Trebuchet MS"/>
              </a:rPr>
              <a:t> </a:t>
            </a:r>
            <a:r>
              <a:rPr lang="pt-PT" spc="-75" dirty="0">
                <a:latin typeface="Trebuchet MS"/>
                <a:cs typeface="Trebuchet MS"/>
              </a:rPr>
              <a:t>de</a:t>
            </a:r>
            <a:r>
              <a:rPr lang="pt-PT" spc="-120" dirty="0">
                <a:latin typeface="Trebuchet MS"/>
                <a:cs typeface="Trebuchet MS"/>
              </a:rPr>
              <a:t> </a:t>
            </a:r>
            <a:r>
              <a:rPr lang="pt-PT" spc="-90" dirty="0">
                <a:latin typeface="Trebuchet MS"/>
                <a:cs typeface="Trebuchet MS"/>
              </a:rPr>
              <a:t>metais</a:t>
            </a:r>
            <a:r>
              <a:rPr lang="pt-PT" spc="-140" dirty="0">
                <a:latin typeface="Trebuchet MS"/>
                <a:cs typeface="Trebuchet MS"/>
              </a:rPr>
              <a:t> </a:t>
            </a:r>
            <a:r>
              <a:rPr lang="pt-PT" spc="-40" dirty="0">
                <a:latin typeface="Trebuchet MS"/>
                <a:cs typeface="Trebuchet MS"/>
              </a:rPr>
              <a:t>do</a:t>
            </a:r>
            <a:r>
              <a:rPr lang="pt-PT" spc="-140" dirty="0">
                <a:latin typeface="Trebuchet MS"/>
                <a:cs typeface="Trebuchet MS"/>
              </a:rPr>
              <a:t> </a:t>
            </a:r>
            <a:r>
              <a:rPr lang="pt-PT" spc="-55" dirty="0">
                <a:latin typeface="Trebuchet MS"/>
                <a:cs typeface="Trebuchet MS"/>
              </a:rPr>
              <a:t>Grupo</a:t>
            </a:r>
            <a:r>
              <a:rPr lang="pt-PT" spc="-125" dirty="0">
                <a:latin typeface="Trebuchet MS"/>
                <a:cs typeface="Trebuchet MS"/>
              </a:rPr>
              <a:t> </a:t>
            </a:r>
            <a:r>
              <a:rPr lang="pt-PT" spc="-35" dirty="0">
                <a:latin typeface="Trebuchet MS"/>
                <a:cs typeface="Trebuchet MS"/>
              </a:rPr>
              <a:t>IA</a:t>
            </a:r>
            <a:endParaRPr lang="pt-PT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40" dirty="0">
                <a:latin typeface="Trebuchet MS"/>
                <a:cs typeface="Trebuchet MS"/>
              </a:rPr>
              <a:t>IIA </a:t>
            </a:r>
            <a:r>
              <a:rPr sz="1800" spc="-65" dirty="0">
                <a:latin typeface="Trebuchet MS"/>
                <a:cs typeface="Trebuchet MS"/>
              </a:rPr>
              <a:t>solúveis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3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água.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hidróxido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bário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considerado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base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forte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mas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hidróxido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60" dirty="0">
                <a:latin typeface="Trebuchet MS"/>
                <a:cs typeface="Trebuchet MS"/>
              </a:rPr>
              <a:t>magnésio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60" dirty="0">
                <a:latin typeface="Trebuchet MS"/>
                <a:cs typeface="Trebuchet MS"/>
              </a:rPr>
              <a:t>já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porque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apesar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dissociar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completamente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muito  </a:t>
            </a:r>
            <a:r>
              <a:rPr sz="1800" spc="-60" dirty="0">
                <a:latin typeface="Trebuchet MS"/>
                <a:cs typeface="Trebuchet MS"/>
              </a:rPr>
              <a:t>pouco </a:t>
            </a:r>
            <a:r>
              <a:rPr sz="1800" spc="-75" dirty="0">
                <a:latin typeface="Trebuchet MS"/>
                <a:cs typeface="Trebuchet MS"/>
              </a:rPr>
              <a:t>solúvel em</a:t>
            </a:r>
            <a:r>
              <a:rPr sz="1800" spc="-26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água.</a:t>
            </a:r>
            <a:endParaRPr sz="1800" dirty="0">
              <a:latin typeface="Trebuchet MS"/>
              <a:cs typeface="Trebuchet MS"/>
            </a:endParaRPr>
          </a:p>
          <a:p>
            <a:pPr marL="12700" marR="22352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65" dirty="0">
                <a:latin typeface="Trebuchet MS"/>
                <a:cs typeface="Trebuchet MS"/>
              </a:rPr>
              <a:t>Outras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bases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geralmente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solúveis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dissociam  </a:t>
            </a:r>
            <a:r>
              <a:rPr sz="1800" spc="-100" dirty="0">
                <a:latin typeface="Trebuchet MS"/>
                <a:cs typeface="Trebuchet MS"/>
              </a:rPr>
              <a:t>completamente.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07179" y="3014142"/>
            <a:ext cx="4079042" cy="311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07644" y="6219825"/>
            <a:ext cx="4185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 err="1">
                <a:latin typeface="Trebuchet MS"/>
                <a:cs typeface="Trebuchet MS"/>
              </a:rPr>
              <a:t>Exemplo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dissociação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base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fraca: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7929" y="6700811"/>
            <a:ext cx="127127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7175" algn="l"/>
                <a:tab pos="1185545" algn="l"/>
              </a:tabLst>
            </a:pPr>
            <a:r>
              <a:rPr sz="1100" spc="15" dirty="0">
                <a:latin typeface="Times New Roman"/>
                <a:cs typeface="Times New Roman"/>
              </a:rPr>
              <a:t>2	</a:t>
            </a:r>
            <a:r>
              <a:rPr sz="1100" spc="55" dirty="0">
                <a:latin typeface="Times New Roman"/>
                <a:cs typeface="Times New Roman"/>
              </a:rPr>
              <a:t>(</a:t>
            </a:r>
            <a:r>
              <a:rPr sz="1100" i="1" spc="5" dirty="0">
                <a:latin typeface="Times New Roman"/>
                <a:cs typeface="Times New Roman"/>
              </a:rPr>
              <a:t>l</a:t>
            </a:r>
            <a:r>
              <a:rPr sz="1100" i="1" spc="-1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)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68494" y="6714527"/>
            <a:ext cx="36449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89" baseline="5050" dirty="0">
                <a:latin typeface="Times New Roman"/>
                <a:cs typeface="Times New Roman"/>
              </a:rPr>
              <a:t>3</a:t>
            </a:r>
            <a:r>
              <a:rPr sz="1100" spc="100" dirty="0">
                <a:latin typeface="Times New Roman"/>
                <a:cs typeface="Times New Roman"/>
              </a:rPr>
              <a:t>(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spc="95" dirty="0">
                <a:latin typeface="Times New Roman"/>
                <a:cs typeface="Times New Roman"/>
              </a:rPr>
              <a:t>q</a:t>
            </a:r>
            <a:r>
              <a:rPr sz="1100" spc="1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1116" y="6548583"/>
            <a:ext cx="3769360" cy="321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75335" algn="l"/>
                <a:tab pos="1644014" algn="l"/>
              </a:tabLst>
            </a:pPr>
            <a:r>
              <a:rPr sz="2925" i="1" spc="-15" baseline="2849" dirty="0">
                <a:latin typeface="Times New Roman"/>
                <a:cs typeface="Times New Roman"/>
              </a:rPr>
              <a:t>NH	</a:t>
            </a:r>
            <a:r>
              <a:rPr sz="2925" spc="-15" baseline="2849" dirty="0">
                <a:latin typeface="Symbol"/>
                <a:cs typeface="Symbol"/>
              </a:rPr>
              <a:t></a:t>
            </a:r>
            <a:r>
              <a:rPr sz="2925" spc="-135" baseline="2849" dirty="0">
                <a:latin typeface="Times New Roman"/>
                <a:cs typeface="Times New Roman"/>
              </a:rPr>
              <a:t> </a:t>
            </a:r>
            <a:r>
              <a:rPr sz="2925" i="1" spc="-15" baseline="2849" dirty="0">
                <a:latin typeface="Times New Roman"/>
                <a:cs typeface="Times New Roman"/>
              </a:rPr>
              <a:t>H</a:t>
            </a:r>
            <a:r>
              <a:rPr sz="2925" i="1" spc="397" baseline="2849" dirty="0">
                <a:latin typeface="Times New Roman"/>
                <a:cs typeface="Times New Roman"/>
              </a:rPr>
              <a:t> </a:t>
            </a:r>
            <a:r>
              <a:rPr sz="2925" i="1" spc="-15" baseline="2849" dirty="0">
                <a:latin typeface="Times New Roman"/>
                <a:cs typeface="Times New Roman"/>
              </a:rPr>
              <a:t>O	</a:t>
            </a:r>
            <a:r>
              <a:rPr sz="2925" spc="-15" baseline="2849" dirty="0">
                <a:latin typeface="Symbol"/>
                <a:cs typeface="Symbol"/>
              </a:rPr>
              <a:t></a:t>
            </a:r>
            <a:r>
              <a:rPr sz="2925" spc="-15" baseline="2849" dirty="0">
                <a:latin typeface="Times New Roman"/>
                <a:cs typeface="Times New Roman"/>
              </a:rPr>
              <a:t> </a:t>
            </a:r>
            <a:r>
              <a:rPr sz="2925" i="1" spc="-15" baseline="2849" dirty="0">
                <a:latin typeface="Times New Roman"/>
                <a:cs typeface="Times New Roman"/>
              </a:rPr>
              <a:t>NH </a:t>
            </a:r>
            <a:r>
              <a:rPr sz="1650" spc="97" baseline="55555" dirty="0">
                <a:latin typeface="Symbol"/>
                <a:cs typeface="Symbol"/>
              </a:rPr>
              <a:t></a:t>
            </a:r>
            <a:r>
              <a:rPr sz="1100" spc="65" dirty="0">
                <a:latin typeface="Times New Roman"/>
                <a:cs typeface="Times New Roman"/>
              </a:rPr>
              <a:t>(</a:t>
            </a:r>
            <a:r>
              <a:rPr sz="1100" i="1" spc="65" dirty="0">
                <a:latin typeface="Times New Roman"/>
                <a:cs typeface="Times New Roman"/>
              </a:rPr>
              <a:t>aq</a:t>
            </a:r>
            <a:r>
              <a:rPr sz="1100" spc="65" dirty="0">
                <a:latin typeface="Times New Roman"/>
                <a:cs typeface="Times New Roman"/>
              </a:rPr>
              <a:t>) </a:t>
            </a:r>
            <a:r>
              <a:rPr sz="2925" spc="-15" baseline="2849" dirty="0">
                <a:latin typeface="Symbol"/>
                <a:cs typeface="Symbol"/>
              </a:rPr>
              <a:t></a:t>
            </a:r>
            <a:r>
              <a:rPr sz="2925" spc="-15" baseline="2849" dirty="0">
                <a:latin typeface="Times New Roman"/>
                <a:cs typeface="Times New Roman"/>
              </a:rPr>
              <a:t> </a:t>
            </a:r>
            <a:r>
              <a:rPr sz="2925" i="1" spc="-15" baseline="2849" dirty="0">
                <a:latin typeface="Times New Roman"/>
                <a:cs typeface="Times New Roman"/>
              </a:rPr>
              <a:t>OH</a:t>
            </a:r>
            <a:r>
              <a:rPr sz="2925" i="1" spc="-75" baseline="2849" dirty="0">
                <a:latin typeface="Times New Roman"/>
                <a:cs typeface="Times New Roman"/>
              </a:rPr>
              <a:t> </a:t>
            </a:r>
            <a:r>
              <a:rPr sz="1650" spc="97" baseline="47979" dirty="0">
                <a:latin typeface="Symbol"/>
                <a:cs typeface="Symbol"/>
              </a:rPr>
              <a:t></a:t>
            </a:r>
            <a:r>
              <a:rPr sz="1100" spc="65" dirty="0">
                <a:latin typeface="Times New Roman"/>
                <a:cs typeface="Times New Roman"/>
              </a:rPr>
              <a:t>(</a:t>
            </a:r>
            <a:r>
              <a:rPr sz="1100" i="1" spc="65" dirty="0">
                <a:latin typeface="Times New Roman"/>
                <a:cs typeface="Times New Roman"/>
              </a:rPr>
              <a:t>aq</a:t>
            </a:r>
            <a:r>
              <a:rPr sz="1100" spc="6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22</a:t>
            </a:fld>
            <a:endParaRPr lang="pt-PT"/>
          </a:p>
        </p:txBody>
      </p:sp>
      <p:sp>
        <p:nvSpPr>
          <p:cNvPr id="14" name="Marcador de Posição do Rodapé 13">
            <a:extLst>
              <a:ext uri="{FF2B5EF4-FFF2-40B4-BE49-F238E27FC236}">
                <a16:creationId xmlns:a16="http://schemas.microsoft.com/office/drawing/2014/main" id="{F9ED7C7E-3FB8-4BD5-878A-AECCE897AD7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512938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1306593"/>
            <a:ext cx="7713345" cy="4888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7990" marR="147955" algn="just">
              <a:lnSpc>
                <a:spcPct val="100000"/>
              </a:lnSpc>
              <a:spcBef>
                <a:spcPts val="735"/>
              </a:spcBef>
              <a:tabLst>
                <a:tab pos="595630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conceito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usa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para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soluções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bases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fortes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concentrações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superiores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1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25" dirty="0">
                <a:latin typeface="Trebuchet MS" panose="020B0603020202020204" pitchFamily="34" charset="0"/>
                <a:cs typeface="Trebuchet MS"/>
              </a:rPr>
              <a:t>M.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electrólito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for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HCl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1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25" dirty="0">
                <a:latin typeface="Trebuchet MS" panose="020B0603020202020204" pitchFamily="34" charset="0"/>
                <a:cs typeface="Trebuchet MS"/>
              </a:rPr>
              <a:t>M,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sabemos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este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dissocia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completamente 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cada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mole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HCl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liberta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mole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104" baseline="-20833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04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27355" algn="just">
              <a:lnSpc>
                <a:spcPct val="100000"/>
              </a:lnSpc>
              <a:tabLst>
                <a:tab pos="594995" algn="l"/>
              </a:tabLst>
            </a:pPr>
            <a:endParaRPr lang="pt-PT" dirty="0">
              <a:latin typeface="Trebuchet MS" panose="020B0603020202020204" pitchFamily="34" charset="0"/>
              <a:cs typeface="Times New Roman"/>
            </a:endParaRPr>
          </a:p>
          <a:p>
            <a:pPr marL="427355" algn="just">
              <a:lnSpc>
                <a:spcPct val="100000"/>
              </a:lnSpc>
              <a:tabLst>
                <a:tab pos="594995" algn="l"/>
              </a:tabLst>
            </a:pPr>
            <a:r>
              <a:rPr spc="-65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67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127" baseline="25462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(ou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75" baseline="-20833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75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)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2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mol/l,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 err="1">
                <a:latin typeface="Trebuchet MS" panose="020B0603020202020204" pitchFamily="34" charset="0"/>
                <a:cs typeface="Trebuchet MS"/>
              </a:rPr>
              <a:t>será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2061210" marR="3960495">
              <a:lnSpc>
                <a:spcPct val="117400"/>
              </a:lnSpc>
              <a:spcBef>
                <a:spcPts val="585"/>
              </a:spcBef>
            </a:pPr>
            <a:r>
              <a:rPr sz="2050" i="1" spc="5" dirty="0">
                <a:latin typeface="Times New Roman"/>
                <a:cs typeface="Times New Roman"/>
              </a:rPr>
              <a:t>pH </a:t>
            </a:r>
            <a:r>
              <a:rPr sz="2050" spc="5" dirty="0">
                <a:latin typeface="Symbol"/>
                <a:cs typeface="Symbol"/>
              </a:rPr>
              <a:t></a:t>
            </a:r>
            <a:r>
              <a:rPr sz="2050" spc="5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Symbol"/>
                <a:cs typeface="Symbol"/>
              </a:rPr>
              <a:t></a:t>
            </a:r>
            <a:r>
              <a:rPr sz="2050" spc="5" dirty="0">
                <a:latin typeface="Times New Roman"/>
                <a:cs typeface="Times New Roman"/>
              </a:rPr>
              <a:t> </a:t>
            </a:r>
            <a:r>
              <a:rPr sz="2050" spc="-95" dirty="0" err="1">
                <a:latin typeface="Times New Roman"/>
                <a:cs typeface="Times New Roman"/>
              </a:rPr>
              <a:t>log</a:t>
            </a:r>
            <a:r>
              <a:rPr sz="3400" spc="-95" dirty="0" err="1">
                <a:latin typeface="Symbol"/>
                <a:cs typeface="Symbol"/>
              </a:rPr>
              <a:t></a:t>
            </a:r>
            <a:r>
              <a:rPr sz="2050" i="1" spc="-95" dirty="0" err="1">
                <a:latin typeface="Times New Roman"/>
                <a:cs typeface="Times New Roman"/>
              </a:rPr>
              <a:t>H</a:t>
            </a:r>
            <a:r>
              <a:rPr sz="2050" i="1" spc="-95" dirty="0">
                <a:latin typeface="Times New Roman"/>
                <a:cs typeface="Times New Roman"/>
              </a:rPr>
              <a:t> </a:t>
            </a:r>
            <a:r>
              <a:rPr sz="1800" baseline="41666" dirty="0">
                <a:latin typeface="Symbol"/>
                <a:cs typeface="Symbol"/>
              </a:rPr>
              <a:t></a:t>
            </a:r>
            <a:r>
              <a:rPr sz="3400" spc="-440" dirty="0">
                <a:latin typeface="Symbol"/>
                <a:cs typeface="Symbol"/>
              </a:rPr>
              <a:t></a:t>
            </a:r>
            <a:r>
              <a:rPr sz="3400" spc="-440" dirty="0">
                <a:latin typeface="Times New Roman"/>
                <a:cs typeface="Times New Roman"/>
              </a:rPr>
              <a:t> </a:t>
            </a:r>
            <a:r>
              <a:rPr sz="2050" i="1" spc="5" dirty="0">
                <a:latin typeface="Times New Roman"/>
                <a:cs typeface="Times New Roman"/>
              </a:rPr>
              <a:t>pH </a:t>
            </a:r>
            <a:r>
              <a:rPr sz="2050" spc="5" dirty="0">
                <a:latin typeface="Symbol"/>
                <a:cs typeface="Symbol"/>
              </a:rPr>
              <a:t></a:t>
            </a:r>
            <a:r>
              <a:rPr sz="2050" spc="5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Symbol"/>
                <a:cs typeface="Symbol"/>
              </a:rPr>
              <a:t></a:t>
            </a:r>
            <a:r>
              <a:rPr sz="2050" spc="5" dirty="0">
                <a:latin typeface="Times New Roman"/>
                <a:cs typeface="Times New Roman"/>
              </a:rPr>
              <a:t> </a:t>
            </a:r>
            <a:r>
              <a:rPr sz="2050" spc="25" dirty="0">
                <a:latin typeface="Times New Roman"/>
                <a:cs typeface="Times New Roman"/>
              </a:rPr>
              <a:t>log(2)  </a:t>
            </a:r>
            <a:r>
              <a:rPr sz="2050" i="1" spc="5" dirty="0">
                <a:latin typeface="Times New Roman"/>
                <a:cs typeface="Times New Roman"/>
              </a:rPr>
              <a:t>pH </a:t>
            </a:r>
            <a:r>
              <a:rPr sz="2050" spc="5" dirty="0">
                <a:latin typeface="Symbol"/>
                <a:cs typeface="Symbol"/>
              </a:rPr>
              <a:t></a:t>
            </a:r>
            <a:r>
              <a:rPr sz="2050" spc="-240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</a:t>
            </a:r>
            <a:r>
              <a:rPr sz="2050" dirty="0">
                <a:latin typeface="Times New Roman"/>
                <a:cs typeface="Times New Roman"/>
              </a:rPr>
              <a:t>0,30</a:t>
            </a:r>
            <a:endParaRPr lang="pt-PT" sz="2050" dirty="0">
              <a:latin typeface="Times New Roman"/>
              <a:cs typeface="Times New Roman"/>
            </a:endParaRPr>
          </a:p>
          <a:p>
            <a:pPr marL="2061210" marR="3960495">
              <a:lnSpc>
                <a:spcPct val="117400"/>
              </a:lnSpc>
              <a:spcBef>
                <a:spcPts val="585"/>
              </a:spcBef>
            </a:pPr>
            <a:endParaRPr lang="pt-PT" dirty="0">
              <a:latin typeface="Trebuchet MS" panose="020B0603020202020204" pitchFamily="34" charset="0"/>
              <a:cs typeface="Times New Roman"/>
            </a:endParaRPr>
          </a:p>
          <a:p>
            <a:pPr marL="427355" marR="5080" algn="just">
              <a:lnSpc>
                <a:spcPct val="100000"/>
              </a:lnSpc>
              <a:tabLst>
                <a:tab pos="595630" algn="l"/>
              </a:tabLst>
            </a:pPr>
            <a:r>
              <a:rPr spc="-30" dirty="0" err="1">
                <a:latin typeface="Trebuchet MS" panose="020B0603020202020204" pitchFamily="34" charset="0"/>
                <a:cs typeface="Trebuchet MS"/>
              </a:rPr>
              <a:t>Não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há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problema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exprimir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valores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negativos,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mas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não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oferecem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vantagem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relativamente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35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[H</a:t>
            </a:r>
            <a:r>
              <a:rPr spc="-120" baseline="-20833" dirty="0">
                <a:latin typeface="Trebuchet MS" panose="020B0603020202020204" pitchFamily="34" charset="0"/>
                <a:cs typeface="Trebuchet MS"/>
              </a:rPr>
              <a:t>3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20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].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27990" marR="172720" algn="just">
              <a:lnSpc>
                <a:spcPct val="100000"/>
              </a:lnSpc>
              <a:tabLst>
                <a:tab pos="595630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conceito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foi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inventado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facilitar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trabalho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concentrações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muito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pequenas que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envolvem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expoentes</a:t>
            </a:r>
            <a:r>
              <a:rPr spc="-3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negativos.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95955" y="3629025"/>
            <a:ext cx="2150745" cy="405159"/>
          </a:xfrm>
          <a:custGeom>
            <a:avLst/>
            <a:gdLst/>
            <a:ahLst/>
            <a:cxnLst/>
            <a:rect l="l" t="t" r="r" b="b"/>
            <a:pathLst>
              <a:path w="2150745" h="541020">
                <a:moveTo>
                  <a:pt x="2150364" y="541020"/>
                </a:moveTo>
                <a:lnTo>
                  <a:pt x="2150364" y="0"/>
                </a:lnTo>
                <a:lnTo>
                  <a:pt x="0" y="0"/>
                </a:lnTo>
                <a:lnTo>
                  <a:pt x="0" y="541020"/>
                </a:lnTo>
                <a:lnTo>
                  <a:pt x="12953" y="541020"/>
                </a:lnTo>
                <a:lnTo>
                  <a:pt x="12953" y="25146"/>
                </a:lnTo>
                <a:lnTo>
                  <a:pt x="25145" y="12954"/>
                </a:lnTo>
                <a:lnTo>
                  <a:pt x="25145" y="25146"/>
                </a:lnTo>
                <a:lnTo>
                  <a:pt x="2125217" y="25146"/>
                </a:lnTo>
                <a:lnTo>
                  <a:pt x="2125217" y="12954"/>
                </a:lnTo>
                <a:lnTo>
                  <a:pt x="2137409" y="25146"/>
                </a:lnTo>
                <a:lnTo>
                  <a:pt x="2137409" y="541020"/>
                </a:lnTo>
                <a:lnTo>
                  <a:pt x="2150364" y="541020"/>
                </a:lnTo>
                <a:close/>
              </a:path>
              <a:path w="2150745" h="541020">
                <a:moveTo>
                  <a:pt x="25145" y="25146"/>
                </a:moveTo>
                <a:lnTo>
                  <a:pt x="25145" y="12954"/>
                </a:lnTo>
                <a:lnTo>
                  <a:pt x="12953" y="25146"/>
                </a:lnTo>
                <a:lnTo>
                  <a:pt x="25145" y="25146"/>
                </a:lnTo>
                <a:close/>
              </a:path>
              <a:path w="2150745" h="541020">
                <a:moveTo>
                  <a:pt x="25145" y="515112"/>
                </a:moveTo>
                <a:lnTo>
                  <a:pt x="25145" y="25146"/>
                </a:lnTo>
                <a:lnTo>
                  <a:pt x="12953" y="25146"/>
                </a:lnTo>
                <a:lnTo>
                  <a:pt x="12953" y="515112"/>
                </a:lnTo>
                <a:lnTo>
                  <a:pt x="25145" y="515112"/>
                </a:lnTo>
                <a:close/>
              </a:path>
              <a:path w="2150745" h="541020">
                <a:moveTo>
                  <a:pt x="2137409" y="515112"/>
                </a:moveTo>
                <a:lnTo>
                  <a:pt x="12953" y="515112"/>
                </a:lnTo>
                <a:lnTo>
                  <a:pt x="25145" y="528066"/>
                </a:lnTo>
                <a:lnTo>
                  <a:pt x="25145" y="541020"/>
                </a:lnTo>
                <a:lnTo>
                  <a:pt x="2125217" y="541020"/>
                </a:lnTo>
                <a:lnTo>
                  <a:pt x="2125217" y="528066"/>
                </a:lnTo>
                <a:lnTo>
                  <a:pt x="2137409" y="515112"/>
                </a:lnTo>
                <a:close/>
              </a:path>
              <a:path w="2150745" h="541020">
                <a:moveTo>
                  <a:pt x="25145" y="541020"/>
                </a:moveTo>
                <a:lnTo>
                  <a:pt x="25145" y="528066"/>
                </a:lnTo>
                <a:lnTo>
                  <a:pt x="12953" y="515112"/>
                </a:lnTo>
                <a:lnTo>
                  <a:pt x="12953" y="541020"/>
                </a:lnTo>
                <a:lnTo>
                  <a:pt x="25145" y="541020"/>
                </a:lnTo>
                <a:close/>
              </a:path>
              <a:path w="2150745" h="541020">
                <a:moveTo>
                  <a:pt x="2137409" y="25146"/>
                </a:moveTo>
                <a:lnTo>
                  <a:pt x="2125217" y="12954"/>
                </a:lnTo>
                <a:lnTo>
                  <a:pt x="2125217" y="25146"/>
                </a:lnTo>
                <a:lnTo>
                  <a:pt x="2137409" y="25146"/>
                </a:lnTo>
                <a:close/>
              </a:path>
              <a:path w="2150745" h="541020">
                <a:moveTo>
                  <a:pt x="2137409" y="515112"/>
                </a:moveTo>
                <a:lnTo>
                  <a:pt x="2137409" y="25146"/>
                </a:lnTo>
                <a:lnTo>
                  <a:pt x="2125217" y="25146"/>
                </a:lnTo>
                <a:lnTo>
                  <a:pt x="2125217" y="515112"/>
                </a:lnTo>
                <a:lnTo>
                  <a:pt x="2137409" y="515112"/>
                </a:lnTo>
                <a:close/>
              </a:path>
              <a:path w="2150745" h="541020">
                <a:moveTo>
                  <a:pt x="2137409" y="541020"/>
                </a:moveTo>
                <a:lnTo>
                  <a:pt x="2137409" y="515112"/>
                </a:lnTo>
                <a:lnTo>
                  <a:pt x="2125217" y="528066"/>
                </a:lnTo>
                <a:lnTo>
                  <a:pt x="2125217" y="541020"/>
                </a:lnTo>
                <a:lnTo>
                  <a:pt x="2137409" y="5410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63CFC18-C1EE-4008-8774-8D750BB499E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2434701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3683" y="1495425"/>
            <a:ext cx="7646034" cy="44345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454025" algn="just">
              <a:lnSpc>
                <a:spcPct val="100000"/>
              </a:lnSpc>
              <a:spcBef>
                <a:spcPts val="70"/>
              </a:spcBef>
              <a:tabLst>
                <a:tab pos="710565" algn="l"/>
              </a:tabLst>
            </a:pPr>
            <a:r>
              <a:rPr sz="1800" spc="-10" dirty="0">
                <a:latin typeface="Trebuchet MS"/>
                <a:cs typeface="Trebuchet MS"/>
              </a:rPr>
              <a:t>Nos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exemplos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anteriores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cálculo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tivemos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conta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apenas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 contribuição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45" dirty="0">
                <a:latin typeface="Trebuchet MS"/>
                <a:cs typeface="Trebuchet MS"/>
              </a:rPr>
              <a:t>H</a:t>
            </a:r>
            <a:r>
              <a:rPr sz="1800" spc="-67" baseline="25462" dirty="0">
                <a:latin typeface="Trebuchet MS"/>
                <a:cs typeface="Trebuchet MS"/>
              </a:rPr>
              <a:t>+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soluto.</a:t>
            </a:r>
            <a:endParaRPr sz="1800" dirty="0">
              <a:latin typeface="Trebuchet MS"/>
              <a:cs typeface="Trebuchet MS"/>
            </a:endParaRPr>
          </a:p>
          <a:p>
            <a:pPr marL="542925" marR="168275" algn="just">
              <a:lnSpc>
                <a:spcPct val="100000"/>
              </a:lnSpc>
              <a:tabLst>
                <a:tab pos="710565" algn="l"/>
              </a:tabLst>
            </a:pPr>
            <a:r>
              <a:rPr sz="1800" spc="-5" dirty="0">
                <a:latin typeface="Trebuchet MS"/>
                <a:cs typeface="Trebuchet MS"/>
              </a:rPr>
              <a:t>No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entanto,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existem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duas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fontes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contribuem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45" dirty="0">
                <a:latin typeface="Trebuchet MS"/>
                <a:cs typeface="Trebuchet MS"/>
              </a:rPr>
              <a:t>H</a:t>
            </a:r>
            <a:r>
              <a:rPr sz="1800" spc="-67" baseline="25462" dirty="0">
                <a:latin typeface="Trebuchet MS"/>
                <a:cs typeface="Trebuchet MS"/>
              </a:rPr>
              <a:t>+ </a:t>
            </a:r>
            <a:r>
              <a:rPr sz="1800" spc="-105" dirty="0">
                <a:latin typeface="Trebuchet MS"/>
                <a:cs typeface="Trebuchet MS"/>
              </a:rPr>
              <a:t>(e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OH</a:t>
            </a:r>
            <a:r>
              <a:rPr sz="1800" spc="-75" baseline="25462" dirty="0">
                <a:latin typeface="Trebuchet MS"/>
                <a:cs typeface="Trebuchet MS"/>
              </a:rPr>
              <a:t>–</a:t>
            </a:r>
            <a:r>
              <a:rPr sz="1800" spc="-50" dirty="0">
                <a:latin typeface="Trebuchet MS"/>
                <a:cs typeface="Trebuchet MS"/>
              </a:rPr>
              <a:t>).</a:t>
            </a:r>
            <a:endParaRPr sz="1800" dirty="0">
              <a:latin typeface="Trebuchet MS"/>
              <a:cs typeface="Trebuchet MS"/>
            </a:endParaRPr>
          </a:p>
          <a:p>
            <a:pPr marL="542925" marR="280035" algn="just">
              <a:lnSpc>
                <a:spcPct val="100000"/>
              </a:lnSpc>
              <a:tabLst>
                <a:tab pos="710565" algn="l"/>
              </a:tabLst>
            </a:pPr>
            <a:r>
              <a:rPr sz="1800" spc="-55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contribuição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ionização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soluto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base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outra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 autoionização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serve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solvente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esses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solutos.</a:t>
            </a:r>
            <a:endParaRPr sz="1800" dirty="0">
              <a:latin typeface="Trebuchet MS"/>
              <a:cs typeface="Trebuchet MS"/>
            </a:endParaRPr>
          </a:p>
          <a:p>
            <a:pPr marL="542925" algn="just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Por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exemplo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caso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 err="1">
                <a:latin typeface="Trebuchet MS"/>
                <a:cs typeface="Trebuchet MS"/>
              </a:rPr>
              <a:t>hidrogénio</a:t>
            </a:r>
            <a:r>
              <a:rPr sz="1800" spc="-75" dirty="0">
                <a:latin typeface="Trebuchet MS"/>
                <a:cs typeface="Trebuchet MS"/>
              </a:rPr>
              <a:t>:</a:t>
            </a:r>
            <a:endParaRPr lang="pt-PT" sz="1800" spc="-75" dirty="0">
              <a:latin typeface="Trebuchet MS"/>
              <a:cs typeface="Trebuchet MS"/>
            </a:endParaRPr>
          </a:p>
          <a:p>
            <a:pPr marL="542925" algn="just">
              <a:lnSpc>
                <a:spcPct val="100000"/>
              </a:lnSpc>
            </a:pPr>
            <a:endParaRPr sz="1800" dirty="0">
              <a:latin typeface="Trebuchet MS"/>
              <a:cs typeface="Trebuchet MS"/>
            </a:endParaRPr>
          </a:p>
          <a:p>
            <a:pPr marL="1520190" algn="just">
              <a:lnSpc>
                <a:spcPts val="3610"/>
              </a:lnSpc>
              <a:spcBef>
                <a:spcPts val="845"/>
              </a:spcBef>
              <a:tabLst>
                <a:tab pos="2790825" algn="l"/>
                <a:tab pos="4603115" algn="l"/>
              </a:tabLst>
            </a:pP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 </a:t>
            </a:r>
            <a:r>
              <a:rPr sz="2150" i="1" spc="-195" dirty="0">
                <a:latin typeface="Times New Roman"/>
                <a:cs typeface="Times New Roman"/>
              </a:rPr>
              <a:t>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195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r>
              <a:rPr sz="3550" spc="-465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 </a:t>
            </a:r>
            <a:r>
              <a:rPr sz="2150" i="1" spc="-280" dirty="0">
                <a:latin typeface="Times New Roman"/>
                <a:cs typeface="Times New Roman"/>
              </a:rPr>
              <a:t>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187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r>
              <a:rPr sz="3550" spc="-465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Symbol"/>
                <a:cs typeface="Symbol"/>
              </a:rPr>
              <a:t>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345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endParaRPr sz="3550" dirty="0">
              <a:latin typeface="Symbol"/>
              <a:cs typeface="Symbol"/>
            </a:endParaRPr>
          </a:p>
          <a:p>
            <a:pPr marL="1817370" algn="just">
              <a:lnSpc>
                <a:spcPts val="850"/>
              </a:lnSpc>
              <a:tabLst>
                <a:tab pos="2387600" algn="l"/>
                <a:tab pos="3296285" algn="l"/>
                <a:tab pos="3871595" algn="l"/>
                <a:tab pos="5096510" algn="l"/>
                <a:tab pos="5671820" algn="l"/>
              </a:tabLst>
            </a:pP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dirty="0">
                <a:latin typeface="Times New Roman"/>
                <a:cs typeface="Times New Roman"/>
              </a:rPr>
              <a:t>total	</a:t>
            </a: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spc="5" dirty="0">
                <a:latin typeface="Times New Roman"/>
                <a:cs typeface="Times New Roman"/>
              </a:rPr>
              <a:t>do </a:t>
            </a:r>
            <a:r>
              <a:rPr sz="1250" i="1" spc="125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soluto	</a:t>
            </a: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spc="5" dirty="0">
                <a:latin typeface="Times New Roman"/>
                <a:cs typeface="Times New Roman"/>
              </a:rPr>
              <a:t>da</a:t>
            </a:r>
            <a:r>
              <a:rPr sz="1250" i="1" spc="10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água</a:t>
            </a:r>
            <a:endParaRPr sz="125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42925" marR="5080" algn="just">
              <a:lnSpc>
                <a:spcPct val="100000"/>
              </a:lnSpc>
              <a:spcBef>
                <a:spcPts val="1080"/>
              </a:spcBef>
            </a:pPr>
            <a:r>
              <a:rPr sz="1800" spc="-95" dirty="0">
                <a:latin typeface="Trebuchet MS"/>
                <a:cs typeface="Trebuchet MS"/>
              </a:rPr>
              <a:t>Vejamos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95" dirty="0">
                <a:latin typeface="Trebuchet MS"/>
                <a:cs typeface="Trebuchet MS"/>
              </a:rPr>
              <a:t>exemplo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65" dirty="0">
                <a:latin typeface="Trebuchet MS"/>
                <a:cs typeface="Trebuchet MS"/>
              </a:rPr>
              <a:t>solução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ácido </a:t>
            </a:r>
            <a:r>
              <a:rPr sz="1800" spc="-85" dirty="0">
                <a:latin typeface="Trebuchet MS"/>
                <a:cs typeface="Trebuchet MS"/>
              </a:rPr>
              <a:t>clorídrico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105" dirty="0">
                <a:latin typeface="Trebuchet MS"/>
                <a:cs typeface="Trebuchet MS"/>
              </a:rPr>
              <a:t>[HCl] </a:t>
            </a:r>
            <a:r>
              <a:rPr sz="1800" spc="-50" dirty="0">
                <a:latin typeface="Trebuchet MS"/>
                <a:cs typeface="Trebuchet MS"/>
              </a:rPr>
              <a:t>= </a:t>
            </a:r>
            <a:r>
              <a:rPr sz="1800" spc="-70" dirty="0">
                <a:latin typeface="Trebuchet MS"/>
                <a:cs typeface="Trebuchet MS"/>
              </a:rPr>
              <a:t>0,001  </a:t>
            </a:r>
            <a:r>
              <a:rPr sz="1800" spc="-130" dirty="0">
                <a:latin typeface="Trebuchet MS"/>
                <a:cs typeface="Trebuchet MS"/>
              </a:rPr>
              <a:t>mol/l,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nestas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condições,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contribuição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OH</a:t>
            </a:r>
            <a:r>
              <a:rPr sz="1800" spc="30" baseline="25462" dirty="0">
                <a:latin typeface="Trebuchet MS"/>
                <a:cs typeface="Trebuchet MS"/>
              </a:rPr>
              <a:t>–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só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vem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autoionização 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50" dirty="0">
                <a:latin typeface="Trebuchet MS"/>
                <a:cs typeface="Trebuchet MS"/>
              </a:rPr>
              <a:t>sabemos </a:t>
            </a:r>
            <a:r>
              <a:rPr sz="1800" spc="-65" dirty="0">
                <a:latin typeface="Trebuchet MS"/>
                <a:cs typeface="Trebuchet MS"/>
              </a:rPr>
              <a:t>que na </a:t>
            </a:r>
            <a:r>
              <a:rPr sz="1800" spc="-85" dirty="0">
                <a:latin typeface="Trebuchet MS"/>
                <a:cs typeface="Trebuchet MS"/>
              </a:rPr>
              <a:t>autoionização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70" dirty="0">
                <a:latin typeface="Trebuchet MS"/>
                <a:cs typeface="Trebuchet MS"/>
              </a:rPr>
              <a:t>água </a:t>
            </a:r>
            <a:r>
              <a:rPr sz="1800" spc="-60" dirty="0">
                <a:latin typeface="Trebuchet MS"/>
                <a:cs typeface="Trebuchet MS"/>
              </a:rPr>
              <a:t>[H</a:t>
            </a:r>
            <a:r>
              <a:rPr sz="1800" spc="-89" baseline="-20833" dirty="0">
                <a:latin typeface="Trebuchet MS"/>
                <a:cs typeface="Trebuchet MS"/>
              </a:rPr>
              <a:t>3</a:t>
            </a:r>
            <a:r>
              <a:rPr sz="1800" spc="-60" dirty="0">
                <a:latin typeface="Trebuchet MS"/>
                <a:cs typeface="Trebuchet MS"/>
              </a:rPr>
              <a:t>O</a:t>
            </a:r>
            <a:r>
              <a:rPr sz="1800" spc="-89" baseline="25462" dirty="0">
                <a:latin typeface="Trebuchet MS"/>
                <a:cs typeface="Trebuchet MS"/>
              </a:rPr>
              <a:t>+</a:t>
            </a:r>
            <a:r>
              <a:rPr sz="1800" spc="-60" dirty="0">
                <a:latin typeface="Trebuchet MS"/>
                <a:cs typeface="Trebuchet MS"/>
              </a:rPr>
              <a:t>] </a:t>
            </a:r>
            <a:r>
              <a:rPr sz="1800" spc="-50" dirty="0">
                <a:latin typeface="Trebuchet MS"/>
                <a:cs typeface="Trebuchet MS"/>
              </a:rPr>
              <a:t>= </a:t>
            </a:r>
            <a:r>
              <a:rPr sz="1800" spc="-60" dirty="0">
                <a:latin typeface="Trebuchet MS"/>
                <a:cs typeface="Trebuchet MS"/>
              </a:rPr>
              <a:t>[OH</a:t>
            </a:r>
            <a:r>
              <a:rPr sz="1800" spc="-89" baseline="25462" dirty="0">
                <a:latin typeface="Trebuchet MS"/>
                <a:cs typeface="Trebuchet MS"/>
              </a:rPr>
              <a:t>–</a:t>
            </a:r>
            <a:r>
              <a:rPr sz="1800" spc="-60" dirty="0">
                <a:latin typeface="Trebuchet MS"/>
                <a:cs typeface="Trebuchet MS"/>
              </a:rPr>
              <a:t>]. </a:t>
            </a:r>
            <a:r>
              <a:rPr sz="1800" spc="-70" dirty="0">
                <a:latin typeface="Trebuchet MS"/>
                <a:cs typeface="Trebuchet MS"/>
              </a:rPr>
              <a:t>Por </a:t>
            </a:r>
            <a:r>
              <a:rPr sz="1800" spc="-75" dirty="0">
                <a:latin typeface="Trebuchet MS"/>
                <a:cs typeface="Trebuchet MS"/>
              </a:rPr>
              <a:t>aqui  </a:t>
            </a:r>
            <a:r>
              <a:rPr sz="1800" spc="-50" dirty="0">
                <a:latin typeface="Trebuchet MS"/>
                <a:cs typeface="Trebuchet MS"/>
              </a:rPr>
              <a:t>podemos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chegar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contribuição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H</a:t>
            </a:r>
            <a:r>
              <a:rPr sz="1800" spc="-44" baseline="-20833" dirty="0">
                <a:latin typeface="Trebuchet MS"/>
                <a:cs typeface="Trebuchet MS"/>
              </a:rPr>
              <a:t>3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44" baseline="25462" dirty="0">
                <a:latin typeface="Trebuchet MS"/>
                <a:cs typeface="Trebuchet MS"/>
              </a:rPr>
              <a:t>+</a:t>
            </a:r>
            <a:r>
              <a:rPr sz="1800" spc="-135" baseline="25462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vinda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água.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7B1B447-CA45-4748-880B-439603A4DEC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2325006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0628" y="1373083"/>
            <a:ext cx="6997700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algn="just">
              <a:lnSpc>
                <a:spcPct val="100000"/>
              </a:lnSpc>
              <a:spcBef>
                <a:spcPts val="735"/>
              </a:spcBef>
            </a:pPr>
            <a:r>
              <a:rPr sz="1800" spc="-90" dirty="0">
                <a:latin typeface="Trebuchet MS"/>
                <a:cs typeface="Trebuchet MS"/>
              </a:rPr>
              <a:t>C</a:t>
            </a:r>
            <a:r>
              <a:rPr lang="pt-PT" sz="1800" spc="-90" dirty="0">
                <a:latin typeface="Trebuchet MS"/>
                <a:cs typeface="Trebuchet MS"/>
              </a:rPr>
              <a:t>á</a:t>
            </a:r>
            <a:r>
              <a:rPr sz="1800" spc="-90" dirty="0" err="1">
                <a:latin typeface="Trebuchet MS"/>
                <a:cs typeface="Trebuchet MS"/>
              </a:rPr>
              <a:t>lculo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duas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contribuições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H</a:t>
            </a:r>
            <a:r>
              <a:rPr sz="1800" spc="-44" baseline="-20833" dirty="0">
                <a:latin typeface="Trebuchet MS"/>
                <a:cs typeface="Trebuchet MS"/>
              </a:rPr>
              <a:t>3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44" baseline="25462" dirty="0">
                <a:latin typeface="Trebuchet MS"/>
                <a:cs typeface="Trebuchet MS"/>
              </a:rPr>
              <a:t>+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final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pH.</a:t>
            </a:r>
            <a:endParaRPr sz="1800" dirty="0">
              <a:latin typeface="Trebuchet MS"/>
              <a:cs typeface="Trebuchet MS"/>
            </a:endParaRPr>
          </a:p>
          <a:p>
            <a:pPr marL="584835" algn="just">
              <a:lnSpc>
                <a:spcPct val="100000"/>
              </a:lnSpc>
              <a:spcBef>
                <a:spcPts val="1460"/>
              </a:spcBef>
            </a:pPr>
            <a:r>
              <a:rPr sz="1800" spc="-80" dirty="0">
                <a:latin typeface="Trebuchet MS"/>
                <a:cs typeface="Trebuchet MS"/>
              </a:rPr>
              <a:t>Contribuição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60" dirty="0">
                <a:latin typeface="Trebuchet MS"/>
                <a:cs typeface="Trebuchet MS"/>
              </a:rPr>
              <a:t>soluto</a:t>
            </a:r>
            <a:r>
              <a:rPr sz="1800" spc="-27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(HCl):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0012" y="2611337"/>
            <a:ext cx="3129915" cy="833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6830" algn="r">
              <a:lnSpc>
                <a:spcPts val="855"/>
              </a:lnSpc>
              <a:spcBef>
                <a:spcPts val="95"/>
              </a:spcBef>
              <a:tabLst>
                <a:tab pos="686435" algn="l"/>
              </a:tabLst>
            </a:pPr>
            <a:r>
              <a:rPr sz="1350" spc="-5" dirty="0">
                <a:latin typeface="Symbol"/>
                <a:cs typeface="Symbol"/>
              </a:rPr>
              <a:t></a:t>
            </a:r>
            <a:r>
              <a:rPr sz="1350" spc="-5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</a:t>
            </a:r>
            <a:endParaRPr sz="1350" dirty="0">
              <a:latin typeface="Symbol"/>
              <a:cs typeface="Symbol"/>
            </a:endParaRPr>
          </a:p>
          <a:p>
            <a:pPr marL="26034">
              <a:lnSpc>
                <a:spcPts val="1995"/>
              </a:lnSpc>
              <a:tabLst>
                <a:tab pos="2480310" algn="l"/>
              </a:tabLst>
            </a:pPr>
            <a:r>
              <a:rPr sz="2300" i="1" dirty="0">
                <a:latin typeface="Times New Roman"/>
                <a:cs typeface="Times New Roman"/>
              </a:rPr>
              <a:t>HCl 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i="1" spc="70" dirty="0">
                <a:latin typeface="Times New Roman"/>
                <a:cs typeface="Times New Roman"/>
              </a:rPr>
              <a:t>H</a:t>
            </a:r>
            <a:r>
              <a:rPr sz="2025" spc="104" baseline="-24691" dirty="0">
                <a:latin typeface="Times New Roman"/>
                <a:cs typeface="Times New Roman"/>
              </a:rPr>
              <a:t>2</a:t>
            </a:r>
            <a:r>
              <a:rPr sz="2300" i="1" spc="70" dirty="0">
                <a:latin typeface="Times New Roman"/>
                <a:cs typeface="Times New Roman"/>
              </a:rPr>
              <a:t>O</a:t>
            </a:r>
            <a:r>
              <a:rPr sz="2300" i="1" spc="-254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Symbol"/>
                <a:cs typeface="Symbol"/>
              </a:rPr>
              <a:t>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i="1" spc="50" dirty="0">
                <a:latin typeface="Times New Roman"/>
                <a:cs typeface="Times New Roman"/>
              </a:rPr>
              <a:t>H</a:t>
            </a:r>
            <a:r>
              <a:rPr sz="2025" spc="75" baseline="-24691" dirty="0">
                <a:latin typeface="Times New Roman"/>
                <a:cs typeface="Times New Roman"/>
              </a:rPr>
              <a:t>3</a:t>
            </a:r>
            <a:r>
              <a:rPr sz="2300" i="1" spc="50" dirty="0">
                <a:latin typeface="Times New Roman"/>
                <a:cs typeface="Times New Roman"/>
              </a:rPr>
              <a:t>O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spc="-25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Cl</a:t>
            </a:r>
            <a:endParaRPr sz="23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755"/>
              </a:spcBef>
              <a:tabLst>
                <a:tab pos="1627505" algn="l"/>
                <a:tab pos="2451100" algn="l"/>
              </a:tabLst>
            </a:pPr>
            <a:r>
              <a:rPr sz="2300" spc="-55" dirty="0">
                <a:latin typeface="Times New Roman"/>
                <a:cs typeface="Times New Roman"/>
              </a:rPr>
              <a:t>0</a:t>
            </a:r>
            <a:r>
              <a:rPr sz="2300" spc="-5" dirty="0">
                <a:latin typeface="Times New Roman"/>
                <a:cs typeface="Times New Roman"/>
              </a:rPr>
              <a:t>,</a:t>
            </a:r>
            <a:r>
              <a:rPr sz="2300" dirty="0">
                <a:latin typeface="Times New Roman"/>
                <a:cs typeface="Times New Roman"/>
              </a:rPr>
              <a:t>001	</a:t>
            </a:r>
            <a:r>
              <a:rPr sz="2300" spc="-45" dirty="0">
                <a:latin typeface="Times New Roman"/>
                <a:cs typeface="Times New Roman"/>
              </a:rPr>
              <a:t>0</a:t>
            </a:r>
            <a:r>
              <a:rPr sz="2300" spc="-10" dirty="0">
                <a:latin typeface="Times New Roman"/>
                <a:cs typeface="Times New Roman"/>
              </a:rPr>
              <a:t>,</a:t>
            </a:r>
            <a:r>
              <a:rPr sz="2300" dirty="0">
                <a:latin typeface="Times New Roman"/>
                <a:cs typeface="Times New Roman"/>
              </a:rPr>
              <a:t>001	</a:t>
            </a:r>
            <a:r>
              <a:rPr sz="2300" spc="-45" dirty="0">
                <a:latin typeface="Times New Roman"/>
                <a:cs typeface="Times New Roman"/>
              </a:rPr>
              <a:t>0</a:t>
            </a:r>
            <a:r>
              <a:rPr sz="2300" spc="-10" dirty="0">
                <a:latin typeface="Times New Roman"/>
                <a:cs typeface="Times New Roman"/>
              </a:rPr>
              <a:t>,</a:t>
            </a:r>
            <a:r>
              <a:rPr sz="2300" dirty="0">
                <a:latin typeface="Times New Roman"/>
                <a:cs typeface="Times New Roman"/>
              </a:rPr>
              <a:t>001</a:t>
            </a:r>
          </a:p>
        </p:txBody>
      </p:sp>
      <p:sp>
        <p:nvSpPr>
          <p:cNvPr id="4" name="object 4"/>
          <p:cNvSpPr/>
          <p:nvPr/>
        </p:nvSpPr>
        <p:spPr>
          <a:xfrm>
            <a:off x="5128145" y="2510789"/>
            <a:ext cx="824865" cy="1091565"/>
          </a:xfrm>
          <a:custGeom>
            <a:avLst/>
            <a:gdLst/>
            <a:ahLst/>
            <a:cxnLst/>
            <a:rect l="l" t="t" r="r" b="b"/>
            <a:pathLst>
              <a:path w="824864" h="1091564">
                <a:moveTo>
                  <a:pt x="824484" y="1091184"/>
                </a:moveTo>
                <a:lnTo>
                  <a:pt x="824484" y="0"/>
                </a:lnTo>
                <a:lnTo>
                  <a:pt x="0" y="0"/>
                </a:lnTo>
                <a:lnTo>
                  <a:pt x="0" y="1091184"/>
                </a:lnTo>
                <a:lnTo>
                  <a:pt x="12953" y="1091184"/>
                </a:lnTo>
                <a:lnTo>
                  <a:pt x="12953" y="25146"/>
                </a:lnTo>
                <a:lnTo>
                  <a:pt x="25908" y="12954"/>
                </a:lnTo>
                <a:lnTo>
                  <a:pt x="25908" y="25146"/>
                </a:lnTo>
                <a:lnTo>
                  <a:pt x="798576" y="25146"/>
                </a:lnTo>
                <a:lnTo>
                  <a:pt x="798576" y="12954"/>
                </a:lnTo>
                <a:lnTo>
                  <a:pt x="811529" y="25146"/>
                </a:lnTo>
                <a:lnTo>
                  <a:pt x="811529" y="1091184"/>
                </a:lnTo>
                <a:lnTo>
                  <a:pt x="824484" y="1091184"/>
                </a:lnTo>
                <a:close/>
              </a:path>
              <a:path w="824864" h="1091564">
                <a:moveTo>
                  <a:pt x="25908" y="25146"/>
                </a:moveTo>
                <a:lnTo>
                  <a:pt x="25908" y="12954"/>
                </a:lnTo>
                <a:lnTo>
                  <a:pt x="12953" y="25146"/>
                </a:lnTo>
                <a:lnTo>
                  <a:pt x="25908" y="25146"/>
                </a:lnTo>
                <a:close/>
              </a:path>
              <a:path w="824864" h="1091564">
                <a:moveTo>
                  <a:pt x="25908" y="1065276"/>
                </a:moveTo>
                <a:lnTo>
                  <a:pt x="25908" y="25146"/>
                </a:lnTo>
                <a:lnTo>
                  <a:pt x="12953" y="25146"/>
                </a:lnTo>
                <a:lnTo>
                  <a:pt x="12953" y="1065276"/>
                </a:lnTo>
                <a:lnTo>
                  <a:pt x="25908" y="1065276"/>
                </a:lnTo>
                <a:close/>
              </a:path>
              <a:path w="824864" h="1091564">
                <a:moveTo>
                  <a:pt x="811529" y="1065276"/>
                </a:moveTo>
                <a:lnTo>
                  <a:pt x="12953" y="1065276"/>
                </a:lnTo>
                <a:lnTo>
                  <a:pt x="25908" y="1078230"/>
                </a:lnTo>
                <a:lnTo>
                  <a:pt x="25908" y="1091184"/>
                </a:lnTo>
                <a:lnTo>
                  <a:pt x="798576" y="1091184"/>
                </a:lnTo>
                <a:lnTo>
                  <a:pt x="798576" y="1078230"/>
                </a:lnTo>
                <a:lnTo>
                  <a:pt x="811529" y="1065276"/>
                </a:lnTo>
                <a:close/>
              </a:path>
              <a:path w="824864" h="1091564">
                <a:moveTo>
                  <a:pt x="25908" y="1091184"/>
                </a:moveTo>
                <a:lnTo>
                  <a:pt x="25908" y="1078230"/>
                </a:lnTo>
                <a:lnTo>
                  <a:pt x="12953" y="1065276"/>
                </a:lnTo>
                <a:lnTo>
                  <a:pt x="12953" y="1091184"/>
                </a:lnTo>
                <a:lnTo>
                  <a:pt x="25908" y="1091184"/>
                </a:lnTo>
                <a:close/>
              </a:path>
              <a:path w="824864" h="1091564">
                <a:moveTo>
                  <a:pt x="811529" y="25146"/>
                </a:moveTo>
                <a:lnTo>
                  <a:pt x="798576" y="12954"/>
                </a:lnTo>
                <a:lnTo>
                  <a:pt x="798576" y="25146"/>
                </a:lnTo>
                <a:lnTo>
                  <a:pt x="811529" y="25146"/>
                </a:lnTo>
                <a:close/>
              </a:path>
              <a:path w="824864" h="1091564">
                <a:moveTo>
                  <a:pt x="811529" y="1065276"/>
                </a:moveTo>
                <a:lnTo>
                  <a:pt x="811529" y="25146"/>
                </a:lnTo>
                <a:lnTo>
                  <a:pt x="798576" y="25146"/>
                </a:lnTo>
                <a:lnTo>
                  <a:pt x="798576" y="1065276"/>
                </a:lnTo>
                <a:lnTo>
                  <a:pt x="811529" y="1065276"/>
                </a:lnTo>
                <a:close/>
              </a:path>
              <a:path w="824864" h="1091564">
                <a:moveTo>
                  <a:pt x="811529" y="1091184"/>
                </a:moveTo>
                <a:lnTo>
                  <a:pt x="811529" y="1065276"/>
                </a:lnTo>
                <a:lnTo>
                  <a:pt x="798576" y="1078230"/>
                </a:lnTo>
                <a:lnTo>
                  <a:pt x="798576" y="1091184"/>
                </a:lnTo>
                <a:lnTo>
                  <a:pt x="811529" y="10911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74946" y="4727814"/>
            <a:ext cx="1763395" cy="109093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850" i="1" spc="5" dirty="0">
                <a:latin typeface="Times New Roman"/>
                <a:cs typeface="Times New Roman"/>
              </a:rPr>
              <a:t>pH </a:t>
            </a:r>
            <a:r>
              <a:rPr sz="1850" spc="5" dirty="0">
                <a:latin typeface="Symbol"/>
                <a:cs typeface="Symbol"/>
              </a:rPr>
              <a:t>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Symbol"/>
                <a:cs typeface="Symbol"/>
              </a:rPr>
              <a:t>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Times New Roman"/>
                <a:cs typeface="Times New Roman"/>
              </a:rPr>
              <a:t>log(0,001)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850" i="1" spc="5" dirty="0">
                <a:latin typeface="Times New Roman"/>
                <a:cs typeface="Times New Roman"/>
              </a:rPr>
              <a:t>pH </a:t>
            </a:r>
            <a:r>
              <a:rPr sz="1850" spc="5" dirty="0">
                <a:latin typeface="Symbol"/>
                <a:cs typeface="Symbol"/>
              </a:rPr>
              <a:t></a:t>
            </a:r>
            <a:r>
              <a:rPr sz="1850" spc="-185" dirty="0">
                <a:latin typeface="Times New Roman"/>
                <a:cs typeface="Times New Roman"/>
              </a:rPr>
              <a:t> </a:t>
            </a:r>
            <a:r>
              <a:rPr sz="1850" spc="25" dirty="0">
                <a:latin typeface="Symbol"/>
                <a:cs typeface="Symbol"/>
              </a:rPr>
              <a:t></a:t>
            </a:r>
            <a:r>
              <a:rPr sz="1850" spc="25" dirty="0">
                <a:latin typeface="Times New Roman"/>
                <a:cs typeface="Times New Roman"/>
              </a:rPr>
              <a:t>(</a:t>
            </a:r>
            <a:r>
              <a:rPr sz="1850" spc="25" dirty="0">
                <a:latin typeface="Symbol"/>
                <a:cs typeface="Symbol"/>
              </a:rPr>
              <a:t></a:t>
            </a:r>
            <a:r>
              <a:rPr sz="1850" spc="25" dirty="0">
                <a:latin typeface="Times New Roman"/>
                <a:cs typeface="Times New Roman"/>
              </a:rPr>
              <a:t>3)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50" i="1" spc="5" dirty="0">
                <a:latin typeface="Times New Roman"/>
                <a:cs typeface="Times New Roman"/>
              </a:rPr>
              <a:t>pH </a:t>
            </a:r>
            <a:r>
              <a:rPr sz="1850" spc="5" dirty="0">
                <a:latin typeface="Symbol"/>
                <a:cs typeface="Symbol"/>
              </a:rPr>
              <a:t></a:t>
            </a:r>
            <a:r>
              <a:rPr sz="1850" spc="-245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Times New Roman"/>
                <a:cs typeface="Times New Roman"/>
              </a:rPr>
              <a:t>3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22111" y="4377809"/>
            <a:ext cx="745087" cy="2988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i="1" spc="5" dirty="0">
                <a:latin typeface="Times New Roman"/>
                <a:cs typeface="Times New Roman"/>
              </a:rPr>
              <a:t>mol </a:t>
            </a:r>
            <a:r>
              <a:rPr sz="1850" dirty="0">
                <a:latin typeface="Times New Roman"/>
                <a:cs typeface="Times New Roman"/>
              </a:rPr>
              <a:t>/</a:t>
            </a:r>
            <a:r>
              <a:rPr sz="1850" spc="-25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l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6846" y="4282447"/>
            <a:ext cx="1485265" cy="5054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3120"/>
              </a:lnSpc>
              <a:spcBef>
                <a:spcPts val="90"/>
              </a:spcBef>
            </a:pPr>
            <a:r>
              <a:rPr sz="3100" spc="-254" dirty="0">
                <a:latin typeface="Symbol"/>
                <a:cs typeface="Symbol"/>
              </a:rPr>
              <a:t></a:t>
            </a:r>
            <a:r>
              <a:rPr sz="1850" i="1" spc="-254" dirty="0">
                <a:latin typeface="Times New Roman"/>
                <a:cs typeface="Times New Roman"/>
              </a:rPr>
              <a:t>H </a:t>
            </a:r>
            <a:r>
              <a:rPr sz="1850" i="1" spc="5" dirty="0">
                <a:latin typeface="Times New Roman"/>
                <a:cs typeface="Times New Roman"/>
              </a:rPr>
              <a:t>O</a:t>
            </a:r>
            <a:r>
              <a:rPr sz="1850" i="1" spc="-250" dirty="0">
                <a:latin typeface="Times New Roman"/>
                <a:cs typeface="Times New Roman"/>
              </a:rPr>
              <a:t> </a:t>
            </a:r>
            <a:r>
              <a:rPr sz="1575" spc="30" baseline="44973" dirty="0">
                <a:latin typeface="Symbol"/>
                <a:cs typeface="Symbol"/>
              </a:rPr>
              <a:t></a:t>
            </a:r>
            <a:r>
              <a:rPr sz="1575" spc="30" baseline="44973" dirty="0">
                <a:latin typeface="Times New Roman"/>
                <a:cs typeface="Times New Roman"/>
              </a:rPr>
              <a:t> </a:t>
            </a:r>
            <a:r>
              <a:rPr sz="3100" spc="-120" dirty="0">
                <a:latin typeface="Symbol"/>
                <a:cs typeface="Symbol"/>
              </a:rPr>
              <a:t></a:t>
            </a:r>
            <a:r>
              <a:rPr sz="1850" spc="-120" dirty="0">
                <a:latin typeface="Symbol"/>
                <a:cs typeface="Symbol"/>
              </a:rPr>
              <a:t></a:t>
            </a:r>
            <a:r>
              <a:rPr sz="1850" spc="-120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Times New Roman"/>
                <a:cs typeface="Times New Roman"/>
              </a:rPr>
              <a:t>0,001</a:t>
            </a:r>
            <a:endParaRPr sz="1850">
              <a:latin typeface="Times New Roman"/>
              <a:cs typeface="Times New Roman"/>
            </a:endParaRPr>
          </a:p>
          <a:p>
            <a:pPr marL="272415">
              <a:lnSpc>
                <a:spcPts val="660"/>
              </a:lnSpc>
            </a:pPr>
            <a:r>
              <a:rPr sz="1050" spc="15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25</a:t>
            </a:fld>
            <a:endParaRPr lang="pt-PT"/>
          </a:p>
        </p:txBody>
      </p:sp>
      <p:sp>
        <p:nvSpPr>
          <p:cNvPr id="10" name="Marcador de Posição do Rodapé 9">
            <a:extLst>
              <a:ext uri="{FF2B5EF4-FFF2-40B4-BE49-F238E27FC236}">
                <a16:creationId xmlns:a16="http://schemas.microsoft.com/office/drawing/2014/main" id="{88E992CD-7845-4767-8A90-3B218BE5721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1054013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0515" y="1049119"/>
            <a:ext cx="7532370" cy="216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algn="just">
              <a:lnSpc>
                <a:spcPct val="100000"/>
              </a:lnSpc>
            </a:pPr>
            <a:r>
              <a:rPr sz="1800" spc="-80" dirty="0" err="1">
                <a:latin typeface="Trebuchet MS"/>
                <a:cs typeface="Trebuchet MS"/>
              </a:rPr>
              <a:t>Contribuição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solvente</a:t>
            </a:r>
            <a:r>
              <a:rPr sz="1800" spc="-26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(H</a:t>
            </a:r>
            <a:r>
              <a:rPr sz="1800" spc="-135" baseline="-20833" dirty="0">
                <a:latin typeface="Trebuchet MS"/>
                <a:cs typeface="Trebuchet MS"/>
              </a:rPr>
              <a:t>2</a:t>
            </a:r>
            <a:r>
              <a:rPr sz="1800" spc="-90" dirty="0">
                <a:latin typeface="Trebuchet MS"/>
                <a:cs typeface="Trebuchet MS"/>
              </a:rPr>
              <a:t>0):</a:t>
            </a:r>
            <a:endParaRPr sz="1800" dirty="0">
              <a:latin typeface="Trebuchet MS"/>
              <a:cs typeface="Trebuchet MS"/>
            </a:endParaRPr>
          </a:p>
          <a:p>
            <a:pPr marL="584835" marR="5080" algn="just">
              <a:lnSpc>
                <a:spcPct val="100000"/>
              </a:lnSpc>
              <a:spcBef>
                <a:spcPts val="1730"/>
              </a:spcBef>
            </a:pPr>
            <a:r>
              <a:rPr sz="1800" spc="-70" dirty="0">
                <a:latin typeface="Trebuchet MS"/>
                <a:cs typeface="Trebuchet MS"/>
              </a:rPr>
              <a:t>Neste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exemplo,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contribuição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H+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calculada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partir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90" dirty="0">
                <a:latin typeface="Trebuchet MS"/>
                <a:cs typeface="Trebuchet MS"/>
              </a:rPr>
              <a:t>concentração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OH</a:t>
            </a:r>
            <a:r>
              <a:rPr sz="1800" spc="37" baseline="25462" dirty="0">
                <a:latin typeface="Trebuchet MS"/>
                <a:cs typeface="Trebuchet MS"/>
              </a:rPr>
              <a:t>–</a:t>
            </a:r>
            <a:endParaRPr sz="1800" baseline="25462" dirty="0">
              <a:latin typeface="Trebuchet MS"/>
              <a:cs typeface="Trebuchet MS"/>
            </a:endParaRPr>
          </a:p>
          <a:p>
            <a:pPr marL="584835" marR="349885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existência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soluto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vai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obrigar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diminuição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OH</a:t>
            </a:r>
            <a:r>
              <a:rPr sz="1800" spc="30" baseline="25462" dirty="0">
                <a:latin typeface="Trebuchet MS"/>
                <a:cs typeface="Trebuchet MS"/>
              </a:rPr>
              <a:t>–</a:t>
            </a:r>
            <a:r>
              <a:rPr sz="1800" spc="-135" baseline="25462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mantenha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90" dirty="0">
                <a:latin typeface="Trebuchet MS"/>
                <a:cs typeface="Trebuchet MS"/>
              </a:rPr>
              <a:t>Kw.</a:t>
            </a:r>
            <a:endParaRPr sz="1800" dirty="0">
              <a:latin typeface="Trebuchet MS"/>
              <a:cs typeface="Trebuchet MS"/>
            </a:endParaRPr>
          </a:p>
          <a:p>
            <a:pPr marL="584835" marR="183515" indent="-635" algn="just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Sabendo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autoionização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[H</a:t>
            </a:r>
            <a:r>
              <a:rPr sz="1800" spc="-89" baseline="-20833" dirty="0">
                <a:latin typeface="Trebuchet MS"/>
                <a:cs typeface="Trebuchet MS"/>
              </a:rPr>
              <a:t>3</a:t>
            </a:r>
            <a:r>
              <a:rPr sz="1800" spc="-60" dirty="0">
                <a:latin typeface="Trebuchet MS"/>
                <a:cs typeface="Trebuchet MS"/>
              </a:rPr>
              <a:t>O</a:t>
            </a:r>
            <a:r>
              <a:rPr sz="1800" spc="-89" baseline="25462" dirty="0">
                <a:latin typeface="Trebuchet MS"/>
                <a:cs typeface="Trebuchet MS"/>
              </a:rPr>
              <a:t>+</a:t>
            </a:r>
            <a:r>
              <a:rPr sz="1800" spc="-60" dirty="0">
                <a:latin typeface="Trebuchet MS"/>
                <a:cs typeface="Trebuchet MS"/>
              </a:rPr>
              <a:t>]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=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[OH</a:t>
            </a:r>
            <a:r>
              <a:rPr sz="1800" spc="-44" baseline="25462" dirty="0">
                <a:latin typeface="Trebuchet MS"/>
                <a:cs typeface="Trebuchet MS"/>
              </a:rPr>
              <a:t>–</a:t>
            </a:r>
            <a:r>
              <a:rPr sz="1800" spc="-30" dirty="0">
                <a:latin typeface="Trebuchet MS"/>
                <a:cs typeface="Trebuchet MS"/>
              </a:rPr>
              <a:t>]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podemos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chegar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  contribuição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H</a:t>
            </a:r>
            <a:r>
              <a:rPr sz="1800" spc="-52" baseline="-20833" dirty="0">
                <a:latin typeface="Trebuchet MS"/>
                <a:cs typeface="Trebuchet MS"/>
              </a:rPr>
              <a:t>3</a:t>
            </a:r>
            <a:r>
              <a:rPr sz="1800" spc="-35" dirty="0">
                <a:latin typeface="Trebuchet MS"/>
                <a:cs typeface="Trebuchet MS"/>
              </a:rPr>
              <a:t>O</a:t>
            </a:r>
            <a:r>
              <a:rPr sz="1800" spc="-52" baseline="25462" dirty="0">
                <a:latin typeface="Trebuchet MS"/>
                <a:cs typeface="Trebuchet MS"/>
              </a:rPr>
              <a:t>+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vinda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apenas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solvente.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1298" y="4493821"/>
            <a:ext cx="1445895" cy="81534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050" i="1" spc="10" dirty="0">
                <a:latin typeface="Times New Roman"/>
                <a:cs typeface="Times New Roman"/>
              </a:rPr>
              <a:t>pOH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spc="10" dirty="0">
                <a:latin typeface="Times New Roman"/>
                <a:cs typeface="Times New Roman"/>
              </a:rPr>
              <a:t> 14 </a:t>
            </a:r>
            <a:r>
              <a:rPr sz="2050" spc="10" dirty="0">
                <a:latin typeface="Symbol"/>
                <a:cs typeface="Symbol"/>
              </a:rPr>
              <a:t></a:t>
            </a:r>
            <a:r>
              <a:rPr sz="2050" spc="-39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Times New Roman"/>
                <a:cs typeface="Times New Roman"/>
              </a:rPr>
              <a:t>3</a:t>
            </a: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2050" i="1" spc="10" dirty="0">
                <a:latin typeface="Times New Roman"/>
                <a:cs typeface="Times New Roman"/>
              </a:rPr>
              <a:t>pOH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spc="3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Times New Roman"/>
                <a:cs typeface="Times New Roman"/>
              </a:rPr>
              <a:t>11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1298" y="4171814"/>
            <a:ext cx="1938020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377315" algn="l"/>
              </a:tabLst>
            </a:pPr>
            <a:r>
              <a:rPr sz="2050" i="1" spc="10" dirty="0">
                <a:latin typeface="Times New Roman"/>
                <a:cs typeface="Times New Roman"/>
              </a:rPr>
              <a:t>pOH</a:t>
            </a:r>
            <a:r>
              <a:rPr sz="2050" i="1" spc="30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spc="265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pK	</a:t>
            </a:r>
            <a:r>
              <a:rPr sz="2050" spc="10" dirty="0">
                <a:latin typeface="Symbol"/>
                <a:cs typeface="Symbol"/>
              </a:rPr>
              <a:t></a:t>
            </a:r>
            <a:r>
              <a:rPr sz="2050" spc="50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pH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1298" y="3771010"/>
            <a:ext cx="1939289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35940" algn="l"/>
              </a:tabLst>
            </a:pPr>
            <a:r>
              <a:rPr sz="2050" i="1" spc="10" dirty="0">
                <a:latin typeface="Times New Roman"/>
                <a:cs typeface="Times New Roman"/>
              </a:rPr>
              <a:t>pK	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spc="10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pH </a:t>
            </a:r>
            <a:r>
              <a:rPr sz="2050" spc="10" dirty="0">
                <a:latin typeface="Symbol"/>
                <a:cs typeface="Symbol"/>
              </a:rPr>
              <a:t></a:t>
            </a:r>
            <a:r>
              <a:rPr sz="2050" spc="-45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pOH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1536" y="4347054"/>
            <a:ext cx="12827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i="1" spc="5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3529" y="3946245"/>
            <a:ext cx="12827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i="1" spc="5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79719" y="4411867"/>
            <a:ext cx="1478280" cy="5168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31495" algn="l"/>
                <a:tab pos="795655" algn="l"/>
                <a:tab pos="1390015" algn="l"/>
              </a:tabLst>
            </a:pPr>
            <a:r>
              <a:rPr sz="3200" spc="-480" dirty="0">
                <a:latin typeface="Symbol"/>
                <a:cs typeface="Symbol"/>
              </a:rPr>
              <a:t></a:t>
            </a:r>
            <a:r>
              <a:rPr sz="3200" spc="-480" dirty="0">
                <a:latin typeface="Times New Roman"/>
                <a:cs typeface="Times New Roman"/>
              </a:rPr>
              <a:t>	</a:t>
            </a:r>
            <a:r>
              <a:rPr sz="3200" spc="-480" dirty="0">
                <a:latin typeface="Symbol"/>
                <a:cs typeface="Symbol"/>
              </a:rPr>
              <a:t></a:t>
            </a:r>
            <a:r>
              <a:rPr sz="3200" spc="-480" dirty="0">
                <a:latin typeface="Times New Roman"/>
                <a:cs typeface="Times New Roman"/>
              </a:rPr>
              <a:t>	</a:t>
            </a:r>
            <a:r>
              <a:rPr sz="3200" spc="-480" dirty="0">
                <a:latin typeface="Symbol"/>
                <a:cs typeface="Symbol"/>
              </a:rPr>
              <a:t></a:t>
            </a:r>
            <a:r>
              <a:rPr sz="3200" spc="-480" dirty="0">
                <a:latin typeface="Times New Roman"/>
                <a:cs typeface="Times New Roman"/>
              </a:rPr>
              <a:t>	</a:t>
            </a:r>
            <a:r>
              <a:rPr sz="3200" spc="-480" dirty="0">
                <a:latin typeface="Symbol"/>
                <a:cs typeface="Symbol"/>
              </a:rPr>
              <a:t>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2029" y="5149854"/>
            <a:ext cx="9779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15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06121" y="4742183"/>
            <a:ext cx="9779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15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8167" y="4977638"/>
            <a:ext cx="824865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01345" algn="l"/>
              </a:tabLst>
            </a:pP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5" dirty="0">
                <a:latin typeface="Times New Roman"/>
                <a:cs typeface="Times New Roman"/>
              </a:rPr>
              <a:t>	</a:t>
            </a:r>
            <a:r>
              <a:rPr sz="1100" spc="-90" dirty="0">
                <a:latin typeface="Symbol"/>
                <a:cs typeface="Symbol"/>
              </a:rPr>
              <a:t></a:t>
            </a:r>
            <a:r>
              <a:rPr sz="1100" spc="15" dirty="0">
                <a:latin typeface="Times New Roman"/>
                <a:cs typeface="Times New Roman"/>
              </a:rPr>
              <a:t>11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2273" y="4569966"/>
            <a:ext cx="104775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15" dirty="0">
                <a:latin typeface="Symbol"/>
                <a:cs typeface="Symbol"/>
              </a:rPr>
              <a:t>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5021" y="4467096"/>
            <a:ext cx="358775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215" dirty="0">
                <a:latin typeface="Times New Roman"/>
                <a:cs typeface="Times New Roman"/>
              </a:rPr>
              <a:t> </a:t>
            </a:r>
            <a:r>
              <a:rPr sz="2925" spc="-7" baseline="-24216" dirty="0">
                <a:latin typeface="Symbol"/>
                <a:cs typeface="Symbol"/>
              </a:rPr>
              <a:t></a:t>
            </a:r>
            <a:endParaRPr sz="2925" baseline="-24216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9719" y="4822619"/>
            <a:ext cx="1113790" cy="5168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295" dirty="0">
                <a:latin typeface="Symbol"/>
                <a:cs typeface="Symbol"/>
              </a:rPr>
              <a:t></a:t>
            </a:r>
            <a:r>
              <a:rPr sz="1950" i="1" spc="-295" dirty="0">
                <a:latin typeface="Times New Roman"/>
                <a:cs typeface="Times New Roman"/>
              </a:rPr>
              <a:t>H </a:t>
            </a:r>
            <a:r>
              <a:rPr sz="1950" i="1" spc="-5" dirty="0">
                <a:latin typeface="Times New Roman"/>
                <a:cs typeface="Times New Roman"/>
              </a:rPr>
              <a:t>O</a:t>
            </a:r>
            <a:r>
              <a:rPr sz="1950" i="1" spc="229" dirty="0">
                <a:latin typeface="Times New Roman"/>
                <a:cs typeface="Times New Roman"/>
              </a:rPr>
              <a:t> </a:t>
            </a:r>
            <a:r>
              <a:rPr sz="3200" spc="-55" dirty="0">
                <a:latin typeface="Symbol"/>
                <a:cs typeface="Symbol"/>
              </a:rPr>
              <a:t></a:t>
            </a:r>
            <a:r>
              <a:rPr sz="1950" spc="-55" dirty="0">
                <a:latin typeface="Symbol"/>
                <a:cs typeface="Symbol"/>
              </a:rPr>
              <a:t></a:t>
            </a:r>
            <a:r>
              <a:rPr sz="1950" spc="-55" dirty="0">
                <a:latin typeface="Times New Roman"/>
                <a:cs typeface="Times New Roman"/>
              </a:rPr>
              <a:t>10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26933" y="4577621"/>
            <a:ext cx="124968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026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OH	H</a:t>
            </a:r>
            <a:r>
              <a:rPr sz="1950" i="1" spc="-30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O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9719" y="3611066"/>
            <a:ext cx="1408430" cy="9194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504"/>
              </a:lnSpc>
              <a:spcBef>
                <a:spcPts val="125"/>
              </a:spcBef>
            </a:pPr>
            <a:r>
              <a:rPr sz="3200" spc="-700" dirty="0">
                <a:latin typeface="Symbol"/>
                <a:cs typeface="Symbol"/>
              </a:rPr>
              <a:t></a:t>
            </a:r>
            <a:r>
              <a:rPr sz="1950" i="1" spc="-5" dirty="0">
                <a:latin typeface="Times New Roman"/>
                <a:cs typeface="Times New Roman"/>
              </a:rPr>
              <a:t>O</a:t>
            </a:r>
            <a:r>
              <a:rPr sz="1950" i="1" spc="85" dirty="0">
                <a:latin typeface="Times New Roman"/>
                <a:cs typeface="Times New Roman"/>
              </a:rPr>
              <a:t>H</a:t>
            </a:r>
            <a:r>
              <a:rPr sz="1650" spc="22" baseline="42929" dirty="0">
                <a:latin typeface="Symbol"/>
                <a:cs typeface="Symbol"/>
              </a:rPr>
              <a:t></a:t>
            </a:r>
            <a:r>
              <a:rPr sz="1650" spc="-232" baseline="42929" dirty="0">
                <a:latin typeface="Times New Roman"/>
                <a:cs typeface="Times New Roman"/>
              </a:rPr>
              <a:t> </a:t>
            </a:r>
            <a:r>
              <a:rPr sz="3200" spc="-345" dirty="0">
                <a:latin typeface="Symbol"/>
                <a:cs typeface="Symbol"/>
              </a:rPr>
              <a:t></a:t>
            </a:r>
            <a:r>
              <a:rPr sz="1950" spc="130" dirty="0">
                <a:latin typeface="Symbol"/>
                <a:cs typeface="Symbol"/>
              </a:rPr>
              <a:t></a:t>
            </a:r>
            <a:r>
              <a:rPr sz="1950" spc="-5" dirty="0">
                <a:latin typeface="Times New Roman"/>
                <a:cs typeface="Times New Roman"/>
              </a:rPr>
              <a:t>1</a:t>
            </a:r>
            <a:r>
              <a:rPr sz="1950" spc="-90" dirty="0">
                <a:latin typeface="Times New Roman"/>
                <a:cs typeface="Times New Roman"/>
              </a:rPr>
              <a:t>0</a:t>
            </a:r>
            <a:r>
              <a:rPr sz="1650" spc="22" baseline="42929" dirty="0">
                <a:latin typeface="Symbol"/>
                <a:cs typeface="Symbol"/>
              </a:rPr>
              <a:t></a:t>
            </a:r>
            <a:r>
              <a:rPr sz="1650" spc="-165" baseline="42929" dirty="0">
                <a:latin typeface="Times New Roman"/>
                <a:cs typeface="Times New Roman"/>
              </a:rPr>
              <a:t> </a:t>
            </a:r>
            <a:r>
              <a:rPr sz="1650" i="1" spc="30" baseline="42929" dirty="0">
                <a:latin typeface="Times New Roman"/>
                <a:cs typeface="Times New Roman"/>
              </a:rPr>
              <a:t>pOH</a:t>
            </a:r>
            <a:endParaRPr sz="1650" baseline="42929">
              <a:latin typeface="Times New Roman"/>
              <a:cs typeface="Times New Roman"/>
            </a:endParaRPr>
          </a:p>
          <a:p>
            <a:pPr marL="12700">
              <a:lnSpc>
                <a:spcPts val="3504"/>
              </a:lnSpc>
            </a:pPr>
            <a:r>
              <a:rPr sz="3200" spc="-700" dirty="0">
                <a:latin typeface="Symbol"/>
                <a:cs typeface="Symbol"/>
              </a:rPr>
              <a:t></a:t>
            </a:r>
            <a:r>
              <a:rPr sz="1950" i="1" spc="-5" dirty="0">
                <a:latin typeface="Times New Roman"/>
                <a:cs typeface="Times New Roman"/>
              </a:rPr>
              <a:t>O</a:t>
            </a:r>
            <a:r>
              <a:rPr sz="1950" i="1" spc="85" dirty="0">
                <a:latin typeface="Times New Roman"/>
                <a:cs typeface="Times New Roman"/>
              </a:rPr>
              <a:t>H</a:t>
            </a:r>
            <a:r>
              <a:rPr sz="1650" spc="22" baseline="45454" dirty="0">
                <a:latin typeface="Symbol"/>
                <a:cs typeface="Symbol"/>
              </a:rPr>
              <a:t></a:t>
            </a:r>
            <a:r>
              <a:rPr sz="1650" spc="-232" baseline="45454" dirty="0">
                <a:latin typeface="Times New Roman"/>
                <a:cs typeface="Times New Roman"/>
              </a:rPr>
              <a:t> </a:t>
            </a:r>
            <a:r>
              <a:rPr sz="3200" spc="-345" dirty="0">
                <a:latin typeface="Symbol"/>
                <a:cs typeface="Symbol"/>
              </a:rPr>
              <a:t></a:t>
            </a:r>
            <a:r>
              <a:rPr sz="1950" spc="130" dirty="0">
                <a:latin typeface="Symbol"/>
                <a:cs typeface="Symbol"/>
              </a:rPr>
              <a:t></a:t>
            </a:r>
            <a:r>
              <a:rPr sz="1950" spc="-5" dirty="0">
                <a:latin typeface="Times New Roman"/>
                <a:cs typeface="Times New Roman"/>
              </a:rPr>
              <a:t>1</a:t>
            </a:r>
            <a:r>
              <a:rPr sz="1950" spc="-90" dirty="0">
                <a:latin typeface="Times New Roman"/>
                <a:cs typeface="Times New Roman"/>
              </a:rPr>
              <a:t>0</a:t>
            </a:r>
            <a:r>
              <a:rPr sz="1650" spc="-135" baseline="45454" dirty="0">
                <a:latin typeface="Symbol"/>
                <a:cs typeface="Symbol"/>
              </a:rPr>
              <a:t></a:t>
            </a:r>
            <a:r>
              <a:rPr sz="1650" spc="22" baseline="45454" dirty="0">
                <a:latin typeface="Times New Roman"/>
                <a:cs typeface="Times New Roman"/>
              </a:rPr>
              <a:t>11</a:t>
            </a:r>
            <a:endParaRPr sz="1650" baseline="45454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83357" y="5533796"/>
            <a:ext cx="4752340" cy="597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610"/>
              </a:lnSpc>
              <a:spcBef>
                <a:spcPts val="135"/>
              </a:spcBef>
              <a:tabLst>
                <a:tab pos="1282700" algn="l"/>
                <a:tab pos="3095625" algn="l"/>
              </a:tabLst>
            </a:pP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 </a:t>
            </a:r>
            <a:r>
              <a:rPr sz="2150" i="1" spc="-195" dirty="0">
                <a:latin typeface="Times New Roman"/>
                <a:cs typeface="Times New Roman"/>
              </a:rPr>
              <a:t>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195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r>
              <a:rPr sz="3550" spc="-465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 </a:t>
            </a:r>
            <a:r>
              <a:rPr sz="2150" i="1" spc="-280" dirty="0">
                <a:latin typeface="Times New Roman"/>
                <a:cs typeface="Times New Roman"/>
              </a:rPr>
              <a:t>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187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r>
              <a:rPr sz="3550" spc="-465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Symbol"/>
                <a:cs typeface="Symbol"/>
              </a:rPr>
              <a:t>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359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endParaRPr sz="3550">
              <a:latin typeface="Symbol"/>
              <a:cs typeface="Symbol"/>
            </a:endParaRPr>
          </a:p>
          <a:p>
            <a:pPr marL="309245">
              <a:lnSpc>
                <a:spcPts val="850"/>
              </a:lnSpc>
              <a:tabLst>
                <a:tab pos="879475" algn="l"/>
                <a:tab pos="1788795" algn="l"/>
                <a:tab pos="2364105" algn="l"/>
                <a:tab pos="3588385" algn="l"/>
                <a:tab pos="4163695" algn="l"/>
              </a:tabLst>
            </a:pP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dirty="0">
                <a:latin typeface="Times New Roman"/>
                <a:cs typeface="Times New Roman"/>
              </a:rPr>
              <a:t>total	</a:t>
            </a: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spc="5" dirty="0">
                <a:latin typeface="Times New Roman"/>
                <a:cs typeface="Times New Roman"/>
              </a:rPr>
              <a:t>do </a:t>
            </a:r>
            <a:r>
              <a:rPr sz="1250" i="1" spc="125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soluto	</a:t>
            </a: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spc="5" dirty="0">
                <a:latin typeface="Times New Roman"/>
                <a:cs typeface="Times New Roman"/>
              </a:rPr>
              <a:t>da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água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83357" y="6228740"/>
            <a:ext cx="1186815" cy="597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610"/>
              </a:lnSpc>
              <a:spcBef>
                <a:spcPts val="135"/>
              </a:spcBef>
            </a:pPr>
            <a:r>
              <a:rPr sz="3550" spc="-295" dirty="0">
                <a:latin typeface="Symbol"/>
                <a:cs typeface="Symbol"/>
              </a:rPr>
              <a:t></a:t>
            </a:r>
            <a:r>
              <a:rPr sz="2150" i="1" spc="-295" dirty="0">
                <a:latin typeface="Times New Roman"/>
                <a:cs typeface="Times New Roman"/>
              </a:rPr>
              <a:t>H </a:t>
            </a:r>
            <a:r>
              <a:rPr sz="2150" i="1" spc="90" dirty="0">
                <a:latin typeface="Times New Roman"/>
                <a:cs typeface="Times New Roman"/>
              </a:rPr>
              <a:t>O</a:t>
            </a:r>
            <a:r>
              <a:rPr sz="1875" spc="135" baseline="42222" dirty="0">
                <a:latin typeface="Symbol"/>
                <a:cs typeface="Symbol"/>
              </a:rPr>
              <a:t></a:t>
            </a:r>
            <a:r>
              <a:rPr sz="1875" spc="-82" baseline="42222" dirty="0">
                <a:latin typeface="Times New Roman"/>
                <a:cs typeface="Times New Roman"/>
              </a:rPr>
              <a:t> </a:t>
            </a:r>
            <a:r>
              <a:rPr sz="3550" spc="-465" dirty="0">
                <a:latin typeface="Symbol"/>
                <a:cs typeface="Symbol"/>
              </a:rPr>
              <a:t></a:t>
            </a:r>
            <a:endParaRPr sz="3550">
              <a:latin typeface="Symbol"/>
              <a:cs typeface="Symbol"/>
            </a:endParaRPr>
          </a:p>
          <a:p>
            <a:pPr marL="309880">
              <a:lnSpc>
                <a:spcPts val="850"/>
              </a:lnSpc>
              <a:tabLst>
                <a:tab pos="879475" algn="l"/>
              </a:tabLst>
            </a:pPr>
            <a:r>
              <a:rPr sz="1875" spc="7" baseline="4444" dirty="0">
                <a:latin typeface="Times New Roman"/>
                <a:cs typeface="Times New Roman"/>
              </a:rPr>
              <a:t>3	</a:t>
            </a:r>
            <a:r>
              <a:rPr sz="1250" i="1" dirty="0">
                <a:latin typeface="Times New Roman"/>
                <a:cs typeface="Times New Roman"/>
              </a:rPr>
              <a:t>total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52862" y="6409763"/>
            <a:ext cx="3303270" cy="401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010"/>
              </a:lnSpc>
              <a:spcBef>
                <a:spcPts val="110"/>
              </a:spcBef>
              <a:tabLst>
                <a:tab pos="1698625" algn="l"/>
              </a:tabLst>
            </a:pP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-40" dirty="0">
                <a:latin typeface="Times New Roman"/>
                <a:cs typeface="Times New Roman"/>
              </a:rPr>
              <a:t> </a:t>
            </a:r>
            <a:r>
              <a:rPr sz="2150" spc="-5" dirty="0">
                <a:latin typeface="Times New Roman"/>
                <a:cs typeface="Times New Roman"/>
              </a:rPr>
              <a:t>(10</a:t>
            </a:r>
            <a:r>
              <a:rPr sz="1875" spc="-7" baseline="42222" dirty="0">
                <a:latin typeface="Symbol"/>
                <a:cs typeface="Symbol"/>
              </a:rPr>
              <a:t></a:t>
            </a:r>
            <a:r>
              <a:rPr sz="1875" spc="-7" baseline="42222" dirty="0">
                <a:latin typeface="Times New Roman"/>
                <a:cs typeface="Times New Roman"/>
              </a:rPr>
              <a:t>3</a:t>
            </a:r>
            <a:r>
              <a:rPr sz="1875" spc="-284" baseline="42222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	</a:t>
            </a:r>
            <a:r>
              <a:rPr sz="2150" spc="5" dirty="0">
                <a:latin typeface="Symbol"/>
                <a:cs typeface="Symbol"/>
              </a:rPr>
              <a:t></a:t>
            </a:r>
            <a:r>
              <a:rPr sz="2150" spc="-150" dirty="0">
                <a:latin typeface="Times New Roman"/>
                <a:cs typeface="Times New Roman"/>
              </a:rPr>
              <a:t> </a:t>
            </a:r>
            <a:r>
              <a:rPr sz="2150" spc="10" dirty="0">
                <a:latin typeface="Times New Roman"/>
                <a:cs typeface="Times New Roman"/>
              </a:rPr>
              <a:t>(10</a:t>
            </a:r>
            <a:r>
              <a:rPr sz="1875" spc="15" baseline="42222" dirty="0">
                <a:latin typeface="Symbol"/>
                <a:cs typeface="Symbol"/>
              </a:rPr>
              <a:t></a:t>
            </a:r>
            <a:r>
              <a:rPr sz="1875" spc="15" baseline="42222" dirty="0">
                <a:latin typeface="Times New Roman"/>
                <a:cs typeface="Times New Roman"/>
              </a:rPr>
              <a:t>11</a:t>
            </a:r>
            <a:r>
              <a:rPr sz="2150" spc="1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  <a:p>
            <a:pPr marL="967740">
              <a:lnSpc>
                <a:spcPts val="930"/>
              </a:lnSpc>
              <a:tabLst>
                <a:tab pos="2715260" algn="l"/>
              </a:tabLst>
            </a:pPr>
            <a:r>
              <a:rPr sz="1250" i="1" spc="5" dirty="0">
                <a:latin typeface="Times New Roman"/>
                <a:cs typeface="Times New Roman"/>
              </a:rPr>
              <a:t>do </a:t>
            </a:r>
            <a:r>
              <a:rPr sz="1250" i="1" spc="125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soluto	</a:t>
            </a:r>
            <a:r>
              <a:rPr sz="1250" i="1" spc="5" dirty="0">
                <a:latin typeface="Times New Roman"/>
                <a:cs typeface="Times New Roman"/>
              </a:rPr>
              <a:t>da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água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397899" y="3697985"/>
            <a:ext cx="2100580" cy="502284"/>
          </a:xfrm>
          <a:custGeom>
            <a:avLst/>
            <a:gdLst/>
            <a:ahLst/>
            <a:cxnLst/>
            <a:rect l="l" t="t" r="r" b="b"/>
            <a:pathLst>
              <a:path w="2100579" h="502285">
                <a:moveTo>
                  <a:pt x="2100072" y="502158"/>
                </a:moveTo>
                <a:lnTo>
                  <a:pt x="2100072" y="0"/>
                </a:lnTo>
                <a:lnTo>
                  <a:pt x="0" y="0"/>
                </a:lnTo>
                <a:lnTo>
                  <a:pt x="0" y="502158"/>
                </a:lnTo>
                <a:lnTo>
                  <a:pt x="12191" y="502158"/>
                </a:lnTo>
                <a:lnTo>
                  <a:pt x="12191" y="25146"/>
                </a:lnTo>
                <a:lnTo>
                  <a:pt x="25145" y="12191"/>
                </a:lnTo>
                <a:lnTo>
                  <a:pt x="25145" y="25146"/>
                </a:lnTo>
                <a:lnTo>
                  <a:pt x="2074163" y="25146"/>
                </a:lnTo>
                <a:lnTo>
                  <a:pt x="2074163" y="12191"/>
                </a:lnTo>
                <a:lnTo>
                  <a:pt x="2087117" y="25146"/>
                </a:lnTo>
                <a:lnTo>
                  <a:pt x="2087117" y="502158"/>
                </a:lnTo>
                <a:lnTo>
                  <a:pt x="2100072" y="502158"/>
                </a:lnTo>
                <a:close/>
              </a:path>
              <a:path w="2100579" h="502285">
                <a:moveTo>
                  <a:pt x="25145" y="25146"/>
                </a:moveTo>
                <a:lnTo>
                  <a:pt x="25145" y="12191"/>
                </a:lnTo>
                <a:lnTo>
                  <a:pt x="12191" y="25146"/>
                </a:lnTo>
                <a:lnTo>
                  <a:pt x="25145" y="25146"/>
                </a:lnTo>
                <a:close/>
              </a:path>
              <a:path w="2100579" h="502285">
                <a:moveTo>
                  <a:pt x="25145" y="476250"/>
                </a:moveTo>
                <a:lnTo>
                  <a:pt x="25145" y="25146"/>
                </a:lnTo>
                <a:lnTo>
                  <a:pt x="12191" y="25146"/>
                </a:lnTo>
                <a:lnTo>
                  <a:pt x="12191" y="476250"/>
                </a:lnTo>
                <a:lnTo>
                  <a:pt x="25145" y="476250"/>
                </a:lnTo>
                <a:close/>
              </a:path>
              <a:path w="2100579" h="502285">
                <a:moveTo>
                  <a:pt x="2087117" y="476250"/>
                </a:moveTo>
                <a:lnTo>
                  <a:pt x="12191" y="476250"/>
                </a:lnTo>
                <a:lnTo>
                  <a:pt x="25145" y="489203"/>
                </a:lnTo>
                <a:lnTo>
                  <a:pt x="25145" y="502158"/>
                </a:lnTo>
                <a:lnTo>
                  <a:pt x="2074163" y="502158"/>
                </a:lnTo>
                <a:lnTo>
                  <a:pt x="2074163" y="489203"/>
                </a:lnTo>
                <a:lnTo>
                  <a:pt x="2087117" y="476250"/>
                </a:lnTo>
                <a:close/>
              </a:path>
              <a:path w="2100579" h="502285">
                <a:moveTo>
                  <a:pt x="25145" y="502158"/>
                </a:moveTo>
                <a:lnTo>
                  <a:pt x="25145" y="489203"/>
                </a:lnTo>
                <a:lnTo>
                  <a:pt x="12191" y="476250"/>
                </a:lnTo>
                <a:lnTo>
                  <a:pt x="12191" y="502158"/>
                </a:lnTo>
                <a:lnTo>
                  <a:pt x="25145" y="502158"/>
                </a:lnTo>
                <a:close/>
              </a:path>
              <a:path w="2100579" h="502285">
                <a:moveTo>
                  <a:pt x="2087117" y="25146"/>
                </a:moveTo>
                <a:lnTo>
                  <a:pt x="2074163" y="12191"/>
                </a:lnTo>
                <a:lnTo>
                  <a:pt x="2074163" y="25146"/>
                </a:lnTo>
                <a:lnTo>
                  <a:pt x="2087117" y="25146"/>
                </a:lnTo>
                <a:close/>
              </a:path>
              <a:path w="2100579" h="502285">
                <a:moveTo>
                  <a:pt x="2087117" y="476250"/>
                </a:moveTo>
                <a:lnTo>
                  <a:pt x="2087117" y="25146"/>
                </a:lnTo>
                <a:lnTo>
                  <a:pt x="2074163" y="25146"/>
                </a:lnTo>
                <a:lnTo>
                  <a:pt x="2074163" y="476250"/>
                </a:lnTo>
                <a:lnTo>
                  <a:pt x="2087117" y="476250"/>
                </a:lnTo>
                <a:close/>
              </a:path>
              <a:path w="2100579" h="502285">
                <a:moveTo>
                  <a:pt x="2087117" y="502158"/>
                </a:moveTo>
                <a:lnTo>
                  <a:pt x="2087117" y="476250"/>
                </a:lnTo>
                <a:lnTo>
                  <a:pt x="2074163" y="489203"/>
                </a:lnTo>
                <a:lnTo>
                  <a:pt x="2074163" y="502158"/>
                </a:lnTo>
                <a:lnTo>
                  <a:pt x="2087117" y="50215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41911" y="3671829"/>
            <a:ext cx="2100580" cy="456622"/>
          </a:xfrm>
          <a:custGeom>
            <a:avLst/>
            <a:gdLst/>
            <a:ahLst/>
            <a:cxnLst/>
            <a:rect l="l" t="t" r="r" b="b"/>
            <a:pathLst>
              <a:path w="2100579" h="502285">
                <a:moveTo>
                  <a:pt x="2100072" y="502158"/>
                </a:moveTo>
                <a:lnTo>
                  <a:pt x="2100072" y="0"/>
                </a:lnTo>
                <a:lnTo>
                  <a:pt x="0" y="0"/>
                </a:lnTo>
                <a:lnTo>
                  <a:pt x="0" y="502158"/>
                </a:lnTo>
                <a:lnTo>
                  <a:pt x="12954" y="502158"/>
                </a:lnTo>
                <a:lnTo>
                  <a:pt x="12954" y="25146"/>
                </a:lnTo>
                <a:lnTo>
                  <a:pt x="25146" y="12192"/>
                </a:lnTo>
                <a:lnTo>
                  <a:pt x="25146" y="25146"/>
                </a:lnTo>
                <a:lnTo>
                  <a:pt x="2074913" y="25146"/>
                </a:lnTo>
                <a:lnTo>
                  <a:pt x="2074913" y="12191"/>
                </a:lnTo>
                <a:lnTo>
                  <a:pt x="2087879" y="25146"/>
                </a:lnTo>
                <a:lnTo>
                  <a:pt x="2087879" y="502158"/>
                </a:lnTo>
                <a:lnTo>
                  <a:pt x="2100072" y="502158"/>
                </a:lnTo>
                <a:close/>
              </a:path>
              <a:path w="2100579" h="502285">
                <a:moveTo>
                  <a:pt x="25146" y="25146"/>
                </a:moveTo>
                <a:lnTo>
                  <a:pt x="25146" y="12192"/>
                </a:lnTo>
                <a:lnTo>
                  <a:pt x="12954" y="25146"/>
                </a:lnTo>
                <a:lnTo>
                  <a:pt x="25146" y="25146"/>
                </a:lnTo>
                <a:close/>
              </a:path>
              <a:path w="2100579" h="502285">
                <a:moveTo>
                  <a:pt x="25146" y="476250"/>
                </a:moveTo>
                <a:lnTo>
                  <a:pt x="25146" y="25146"/>
                </a:lnTo>
                <a:lnTo>
                  <a:pt x="12954" y="25146"/>
                </a:lnTo>
                <a:lnTo>
                  <a:pt x="12954" y="476250"/>
                </a:lnTo>
                <a:lnTo>
                  <a:pt x="25146" y="476250"/>
                </a:lnTo>
                <a:close/>
              </a:path>
              <a:path w="2100579" h="502285">
                <a:moveTo>
                  <a:pt x="2087879" y="476250"/>
                </a:moveTo>
                <a:lnTo>
                  <a:pt x="12954" y="476250"/>
                </a:lnTo>
                <a:lnTo>
                  <a:pt x="25146" y="489204"/>
                </a:lnTo>
                <a:lnTo>
                  <a:pt x="25146" y="502158"/>
                </a:lnTo>
                <a:lnTo>
                  <a:pt x="2074913" y="502158"/>
                </a:lnTo>
                <a:lnTo>
                  <a:pt x="2074913" y="489203"/>
                </a:lnTo>
                <a:lnTo>
                  <a:pt x="2087879" y="476250"/>
                </a:lnTo>
                <a:close/>
              </a:path>
              <a:path w="2100579" h="502285">
                <a:moveTo>
                  <a:pt x="25146" y="502158"/>
                </a:moveTo>
                <a:lnTo>
                  <a:pt x="25146" y="489204"/>
                </a:lnTo>
                <a:lnTo>
                  <a:pt x="12954" y="476250"/>
                </a:lnTo>
                <a:lnTo>
                  <a:pt x="12954" y="502158"/>
                </a:lnTo>
                <a:lnTo>
                  <a:pt x="25146" y="502158"/>
                </a:lnTo>
                <a:close/>
              </a:path>
              <a:path w="2100579" h="502285">
                <a:moveTo>
                  <a:pt x="2087879" y="25146"/>
                </a:moveTo>
                <a:lnTo>
                  <a:pt x="2074913" y="12191"/>
                </a:lnTo>
                <a:lnTo>
                  <a:pt x="2074913" y="25146"/>
                </a:lnTo>
                <a:lnTo>
                  <a:pt x="2087879" y="25146"/>
                </a:lnTo>
                <a:close/>
              </a:path>
              <a:path w="2100579" h="502285">
                <a:moveTo>
                  <a:pt x="2087879" y="476250"/>
                </a:moveTo>
                <a:lnTo>
                  <a:pt x="2087879" y="25146"/>
                </a:lnTo>
                <a:lnTo>
                  <a:pt x="2074913" y="25146"/>
                </a:lnTo>
                <a:lnTo>
                  <a:pt x="2074913" y="476250"/>
                </a:lnTo>
                <a:lnTo>
                  <a:pt x="2087879" y="476250"/>
                </a:lnTo>
                <a:close/>
              </a:path>
              <a:path w="2100579" h="502285">
                <a:moveTo>
                  <a:pt x="2087879" y="502158"/>
                </a:moveTo>
                <a:lnTo>
                  <a:pt x="2087879" y="476250"/>
                </a:lnTo>
                <a:lnTo>
                  <a:pt x="2074913" y="489203"/>
                </a:lnTo>
                <a:lnTo>
                  <a:pt x="2074913" y="502158"/>
                </a:lnTo>
                <a:lnTo>
                  <a:pt x="2087879" y="50215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1969" y="3781805"/>
            <a:ext cx="713740" cy="1450340"/>
          </a:xfrm>
          <a:custGeom>
            <a:avLst/>
            <a:gdLst/>
            <a:ahLst/>
            <a:cxnLst/>
            <a:rect l="l" t="t" r="r" b="b"/>
            <a:pathLst>
              <a:path w="713739" h="1450339">
                <a:moveTo>
                  <a:pt x="713232" y="3047"/>
                </a:moveTo>
                <a:lnTo>
                  <a:pt x="707898" y="0"/>
                </a:lnTo>
                <a:lnTo>
                  <a:pt x="0" y="1447038"/>
                </a:lnTo>
                <a:lnTo>
                  <a:pt x="6096" y="1450086"/>
                </a:lnTo>
                <a:lnTo>
                  <a:pt x="713232" y="3047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26</a:t>
            </a:fld>
            <a:endParaRPr lang="pt-PT"/>
          </a:p>
        </p:txBody>
      </p:sp>
      <p:sp>
        <p:nvSpPr>
          <p:cNvPr id="25" name="Marcador de Posição do Rodapé 24">
            <a:extLst>
              <a:ext uri="{FF2B5EF4-FFF2-40B4-BE49-F238E27FC236}">
                <a16:creationId xmlns:a16="http://schemas.microsoft.com/office/drawing/2014/main" id="{5FCED6F2-6FAD-48E9-904A-F8F874AA70D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  <p:extLst>
      <p:ext uri="{BB962C8B-B14F-4D97-AF65-F5344CB8AC3E}">
        <p14:creationId xmlns:p14="http://schemas.microsoft.com/office/powerpoint/2010/main" val="3556117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40762" y="918456"/>
            <a:ext cx="3382137" cy="909223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lang="pt-PT" sz="2000" b="1" spc="-10" dirty="0">
                <a:latin typeface="Trebuchet MS" panose="020B0603020202020204" pitchFamily="34" charset="0"/>
                <a:cs typeface="Tahoma"/>
              </a:rPr>
              <a:t>4</a:t>
            </a:r>
            <a:r>
              <a:rPr sz="2000" b="1" spc="-10" dirty="0">
                <a:latin typeface="Trebuchet MS" panose="020B0603020202020204" pitchFamily="34" charset="0"/>
                <a:cs typeface="Tahoma"/>
              </a:rPr>
              <a:t>.5 </a:t>
            </a:r>
            <a:r>
              <a:rPr sz="2000" b="1" dirty="0">
                <a:latin typeface="Trebuchet MS" panose="020B0603020202020204" pitchFamily="34" charset="0"/>
                <a:cs typeface="Tahoma"/>
              </a:rPr>
              <a:t>– </a:t>
            </a:r>
            <a:r>
              <a:rPr sz="2000" b="1" spc="-5" dirty="0">
                <a:latin typeface="Trebuchet MS" panose="020B0603020202020204" pitchFamily="34" charset="0"/>
                <a:cs typeface="Tahoma"/>
              </a:rPr>
              <a:t>Medição do</a:t>
            </a:r>
            <a:r>
              <a:rPr sz="2000" b="1" dirty="0">
                <a:latin typeface="Trebuchet MS" panose="020B0603020202020204" pitchFamily="34" charset="0"/>
                <a:cs typeface="Tahoma"/>
              </a:rPr>
              <a:t> pH</a:t>
            </a:r>
          </a:p>
          <a:p>
            <a:pPr marL="585470">
              <a:lnSpc>
                <a:spcPct val="100000"/>
              </a:lnSpc>
              <a:spcBef>
                <a:spcPts val="1095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1</a:t>
            </a:r>
            <a:r>
              <a:rPr sz="2000" b="1" spc="-105" dirty="0">
                <a:latin typeface="Trebuchet MS"/>
                <a:cs typeface="Trebuchet MS"/>
              </a:rPr>
              <a:t>.5.1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Indicadores</a:t>
            </a:r>
            <a:endParaRPr sz="2000" b="1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4420" y="1954791"/>
            <a:ext cx="69342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0220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35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primeiros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processos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determinação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começou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ser  </a:t>
            </a:r>
            <a:r>
              <a:rPr sz="1800" spc="-50" dirty="0">
                <a:latin typeface="Trebuchet MS"/>
                <a:cs typeface="Trebuchet MS"/>
              </a:rPr>
              <a:t>usado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século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XIV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consistia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utilização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extractos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líquenes  </a:t>
            </a:r>
            <a:r>
              <a:rPr sz="1800" spc="-65" dirty="0">
                <a:latin typeface="Trebuchet MS"/>
                <a:cs typeface="Trebuchet MS"/>
              </a:rPr>
              <a:t>chamados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i="1" spc="-125" dirty="0">
                <a:latin typeface="Trebuchet MS"/>
                <a:cs typeface="Trebuchet MS"/>
              </a:rPr>
              <a:t>litmus</a:t>
            </a:r>
            <a:r>
              <a:rPr sz="1800" spc="-12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80" dirty="0">
                <a:latin typeface="Trebuchet MS"/>
                <a:cs typeface="Trebuchet MS"/>
              </a:rPr>
              <a:t>Estes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corantes,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vez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pó,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podem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dissolvidos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água.</a:t>
            </a:r>
            <a:endParaRPr sz="1800" dirty="0">
              <a:latin typeface="Trebuchet MS"/>
              <a:cs typeface="Trebuchet MS"/>
            </a:endParaRPr>
          </a:p>
          <a:p>
            <a:pPr marL="12700" marR="19431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solução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resultante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absorvida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papel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filtro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depois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seco  </a:t>
            </a:r>
            <a:r>
              <a:rPr sz="1800" spc="-60" dirty="0">
                <a:latin typeface="Trebuchet MS"/>
                <a:cs typeface="Trebuchet MS"/>
              </a:rPr>
              <a:t>pode </a:t>
            </a:r>
            <a:r>
              <a:rPr sz="1800" spc="-95" dirty="0">
                <a:latin typeface="Trebuchet MS"/>
                <a:cs typeface="Trebuchet MS"/>
              </a:rPr>
              <a:t>testar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acidez.</a:t>
            </a:r>
            <a:endParaRPr sz="1800" dirty="0">
              <a:latin typeface="Trebuchet MS"/>
              <a:cs typeface="Trebuchet MS"/>
            </a:endParaRPr>
          </a:p>
          <a:p>
            <a:pPr marL="536575" marR="290195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 </a:t>
            </a:r>
            <a:r>
              <a:rPr sz="1800" i="1" u="heavy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litmus </a:t>
            </a:r>
            <a:r>
              <a:rPr sz="18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azul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fica </a:t>
            </a:r>
            <a:r>
              <a:rPr sz="1800" b="1" spc="-110" dirty="0">
                <a:solidFill>
                  <a:srgbClr val="FF0000"/>
                </a:solidFill>
                <a:latin typeface="Trebuchet MS"/>
                <a:cs typeface="Trebuchet MS"/>
              </a:rPr>
              <a:t>vermelho </a:t>
            </a:r>
            <a:r>
              <a:rPr sz="1800" spc="-35" dirty="0">
                <a:latin typeface="Trebuchet MS"/>
                <a:cs typeface="Trebuchet MS"/>
              </a:rPr>
              <a:t>sob </a:t>
            </a:r>
            <a:r>
              <a:rPr sz="1800" spc="-75" dirty="0">
                <a:latin typeface="Trebuchet MS"/>
                <a:cs typeface="Trebuchet MS"/>
              </a:rPr>
              <a:t>condições de </a:t>
            </a:r>
            <a:r>
              <a:rPr sz="1800" b="1" spc="-90" dirty="0">
                <a:latin typeface="Trebuchet MS"/>
                <a:cs typeface="Trebuchet MS"/>
              </a:rPr>
              <a:t>pH </a:t>
            </a:r>
            <a:r>
              <a:rPr sz="1800" b="1" spc="-114" dirty="0">
                <a:latin typeface="Trebuchet MS"/>
                <a:cs typeface="Trebuchet MS"/>
              </a:rPr>
              <a:t>inferiores </a:t>
            </a:r>
            <a:r>
              <a:rPr sz="1800" b="1" spc="-75" dirty="0">
                <a:latin typeface="Trebuchet MS"/>
                <a:cs typeface="Trebuchet MS"/>
              </a:rPr>
              <a:t>a </a:t>
            </a:r>
            <a:r>
              <a:rPr sz="1800" b="1" spc="-175" dirty="0">
                <a:latin typeface="Trebuchet MS"/>
                <a:cs typeface="Trebuchet MS"/>
              </a:rPr>
              <a:t>4,5</a:t>
            </a:r>
            <a:r>
              <a:rPr sz="1800" spc="-175" dirty="0">
                <a:latin typeface="Trebuchet MS"/>
                <a:cs typeface="Trebuchet MS"/>
              </a:rPr>
              <a:t>.  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i="1" u="heavy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litmus</a:t>
            </a:r>
            <a:r>
              <a:rPr sz="1800" i="1" u="heavy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vermelho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fica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b="1" spc="-130" dirty="0">
                <a:solidFill>
                  <a:srgbClr val="0070C0"/>
                </a:solidFill>
                <a:latin typeface="Trebuchet MS"/>
                <a:cs typeface="Trebuchet MS"/>
              </a:rPr>
              <a:t>azul</a:t>
            </a:r>
            <a:r>
              <a:rPr sz="1800" b="1" spc="-135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sob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condições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b="1" spc="-95" dirty="0">
                <a:latin typeface="Trebuchet MS"/>
                <a:cs typeface="Trebuchet MS"/>
              </a:rPr>
              <a:t>pH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superiores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a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175" dirty="0">
                <a:latin typeface="Trebuchet MS"/>
                <a:cs typeface="Trebuchet MS"/>
              </a:rPr>
              <a:t>8,3</a:t>
            </a:r>
            <a:r>
              <a:rPr sz="1800" spc="-17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17019" y="4447524"/>
            <a:ext cx="4070674" cy="2511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27</a:t>
            </a:fld>
            <a:endParaRPr lang="pt-PT"/>
          </a:p>
        </p:txBody>
      </p:sp>
      <p:sp>
        <p:nvSpPr>
          <p:cNvPr id="10" name="Marcador de Posição do Rodapé 9">
            <a:extLst>
              <a:ext uri="{FF2B5EF4-FFF2-40B4-BE49-F238E27FC236}">
                <a16:creationId xmlns:a16="http://schemas.microsoft.com/office/drawing/2014/main" id="{0F08B112-B20B-4CE5-96F0-9FE0F038CA6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2282" y="970052"/>
            <a:ext cx="7884159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165" marR="5080" algn="just">
              <a:lnSpc>
                <a:spcPct val="100000"/>
              </a:lnSpc>
              <a:spcBef>
                <a:spcPts val="70"/>
              </a:spcBef>
              <a:tabLst>
                <a:tab pos="85280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papel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i="1" spc="-110" dirty="0">
                <a:latin typeface="Trebuchet MS" panose="020B0603020202020204" pitchFamily="34" charset="0"/>
                <a:cs typeface="Trebuchet MS"/>
              </a:rPr>
              <a:t>litmus</a:t>
            </a:r>
            <a:r>
              <a:rPr i="1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permite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apenas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saber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reacção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reage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acidez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 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alcalinidade.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685165" marR="198120" algn="just">
              <a:lnSpc>
                <a:spcPct val="100000"/>
              </a:lnSpc>
              <a:tabLst>
                <a:tab pos="852805" algn="l"/>
              </a:tabLst>
            </a:pPr>
            <a:r>
              <a:rPr spc="-30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indicadores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papel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universais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modernos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saturados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misturas  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indicadores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permitem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diferenciação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vários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valores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pH.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685165" algn="just">
              <a:lnSpc>
                <a:spcPct val="100000"/>
              </a:lnSpc>
              <a:tabLst>
                <a:tab pos="853440" algn="l"/>
              </a:tabLst>
            </a:pPr>
            <a:r>
              <a:rPr spc="-70" dirty="0">
                <a:latin typeface="Trebuchet MS" panose="020B0603020202020204" pitchFamily="34" charset="0"/>
                <a:cs typeface="Trebuchet MS"/>
              </a:rPr>
              <a:t>Pode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dizer‐se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indicador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detector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químico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iões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150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685165" marR="26670" algn="just">
              <a:lnSpc>
                <a:spcPct val="100000"/>
              </a:lnSpc>
              <a:tabLst>
                <a:tab pos="853440" algn="l"/>
              </a:tabLst>
            </a:pPr>
            <a:r>
              <a:rPr spc="-60" dirty="0">
                <a:latin typeface="Trebuchet MS" panose="020B0603020202020204" pitchFamily="34" charset="0"/>
                <a:cs typeface="Trebuchet MS"/>
              </a:rPr>
              <a:t>Devido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ao</a:t>
            </a:r>
            <a:r>
              <a:rPr spc="-4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carácter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subjectivo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análise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 </a:t>
            </a:r>
            <a:r>
              <a:rPr spc="-155" dirty="0">
                <a:latin typeface="Trebuchet MS" panose="020B0603020202020204" pitchFamily="34" charset="0"/>
                <a:cs typeface="Trebuchet MS"/>
              </a:rPr>
              <a:t>cor,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existe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susceptibilidade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  leituras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imprecisas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portanto,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sempre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precisão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for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imprescindível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obrigatório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uso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aparelho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medidor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pH.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84717" y="3476625"/>
            <a:ext cx="2101595" cy="3508247"/>
          </a:xfrm>
          <a:prstGeom prst="rect">
            <a:avLst/>
          </a:prstGeom>
          <a:blipFill>
            <a:blip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4889" y="3645867"/>
            <a:ext cx="5028852" cy="3339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28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232C7595-531F-47F4-BC26-04925E848C3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300" y="1072702"/>
            <a:ext cx="44198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6440">
              <a:lnSpc>
                <a:spcPct val="100000"/>
              </a:lnSpc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.5.2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229" dirty="0">
                <a:latin typeface="Trebuchet MS"/>
                <a:cs typeface="Trebuchet MS"/>
              </a:rPr>
              <a:t> </a:t>
            </a:r>
            <a:r>
              <a:rPr sz="2000" b="1" spc="-30" dirty="0" err="1">
                <a:latin typeface="Trebuchet MS"/>
                <a:cs typeface="Trebuchet MS"/>
              </a:rPr>
              <a:t>Medidores</a:t>
            </a:r>
            <a:r>
              <a:rPr lang="pt-PT" sz="2000" b="1" spc="-30" dirty="0">
                <a:latin typeface="Trebuchet MS"/>
                <a:cs typeface="Trebuchet MS"/>
              </a:rPr>
              <a:t> de pH</a:t>
            </a:r>
            <a:endParaRPr sz="20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7312" y="1800225"/>
            <a:ext cx="7011677" cy="335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4505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70" dirty="0">
                <a:latin typeface="Trebuchet MS"/>
                <a:cs typeface="Trebuchet MS"/>
              </a:rPr>
              <a:t>1906, </a:t>
            </a:r>
            <a:r>
              <a:rPr sz="1800" spc="-90" dirty="0">
                <a:latin typeface="Trebuchet MS"/>
                <a:cs typeface="Trebuchet MS"/>
              </a:rPr>
              <a:t>Cramer </a:t>
            </a:r>
            <a:r>
              <a:rPr sz="1800" spc="-70" dirty="0">
                <a:latin typeface="Trebuchet MS"/>
                <a:cs typeface="Trebuchet MS"/>
              </a:rPr>
              <a:t>descobriu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90" dirty="0">
                <a:latin typeface="Trebuchet MS"/>
                <a:cs typeface="Trebuchet MS"/>
              </a:rPr>
              <a:t>potencial </a:t>
            </a:r>
            <a:r>
              <a:rPr sz="1800" spc="-100" dirty="0">
                <a:latin typeface="Trebuchet MS"/>
                <a:cs typeface="Trebuchet MS"/>
              </a:rPr>
              <a:t>eléctrico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 </a:t>
            </a:r>
            <a:r>
              <a:rPr sz="1800" spc="-75" dirty="0">
                <a:latin typeface="Trebuchet MS"/>
                <a:cs typeface="Trebuchet MS"/>
              </a:rPr>
              <a:t>desenvolve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através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membrana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vidro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proporcional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  </a:t>
            </a:r>
            <a:r>
              <a:rPr sz="1800" spc="-100" dirty="0">
                <a:latin typeface="Trebuchet MS"/>
                <a:cs typeface="Trebuchet MS"/>
              </a:rPr>
              <a:t>diferencial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entre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duas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faces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membrana.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2700" marR="46990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1925,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Kerridge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desenvolveu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primeiro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eléctrodo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vidro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  </a:t>
            </a:r>
            <a:r>
              <a:rPr sz="1800" spc="-80" dirty="0">
                <a:latin typeface="Trebuchet MS"/>
                <a:cs typeface="Trebuchet MS"/>
              </a:rPr>
              <a:t>analisar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amostras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sangue.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1929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MacInnes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Dole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testaram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diferentes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composições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vidro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80" dirty="0">
                <a:latin typeface="Trebuchet MS"/>
                <a:cs typeface="Trebuchet MS"/>
              </a:rPr>
              <a:t>forma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90" dirty="0">
                <a:latin typeface="Trebuchet MS"/>
                <a:cs typeface="Trebuchet MS"/>
              </a:rPr>
              <a:t>optimizar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sensibilidade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100" dirty="0">
                <a:latin typeface="Trebuchet MS"/>
                <a:cs typeface="Trebuchet MS"/>
              </a:rPr>
              <a:t>diferença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potencial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permitia  </a:t>
            </a:r>
            <a:r>
              <a:rPr sz="1800" spc="-95" dirty="0">
                <a:latin typeface="Trebuchet MS"/>
                <a:cs typeface="Trebuchet MS"/>
              </a:rPr>
              <a:t>inferir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80" dirty="0">
                <a:latin typeface="Trebuchet MS"/>
                <a:cs typeface="Trebuchet MS"/>
              </a:rPr>
              <a:t>valor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10" dirty="0">
                <a:latin typeface="Trebuchet MS"/>
                <a:cs typeface="Trebuchet MS"/>
              </a:rPr>
              <a:t>pH. </a:t>
            </a: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composição </a:t>
            </a:r>
            <a:r>
              <a:rPr sz="1800" spc="-95" dirty="0">
                <a:latin typeface="Trebuchet MS"/>
                <a:cs typeface="Trebuchet MS"/>
              </a:rPr>
              <a:t>escolhida,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90" dirty="0">
                <a:latin typeface="Trebuchet MS"/>
                <a:cs typeface="Trebuchet MS"/>
              </a:rPr>
              <a:t>ficou </a:t>
            </a:r>
            <a:r>
              <a:rPr sz="1800" spc="-75" dirty="0">
                <a:latin typeface="Trebuchet MS"/>
                <a:cs typeface="Trebuchet MS"/>
              </a:rPr>
              <a:t>conhecida  </a:t>
            </a:r>
            <a:r>
              <a:rPr sz="1800" spc="-65" dirty="0">
                <a:latin typeface="Trebuchet MS"/>
                <a:cs typeface="Trebuchet MS"/>
              </a:rPr>
              <a:t>como </a:t>
            </a:r>
            <a:r>
              <a:rPr sz="1800" spc="-70" dirty="0">
                <a:latin typeface="Trebuchet MS"/>
                <a:cs typeface="Trebuchet MS"/>
              </a:rPr>
              <a:t>vidro </a:t>
            </a:r>
            <a:r>
              <a:rPr sz="1800" spc="-55" dirty="0">
                <a:latin typeface="Trebuchet MS"/>
                <a:cs typeface="Trebuchet MS"/>
              </a:rPr>
              <a:t>MacInnes‐Dole, </a:t>
            </a:r>
            <a:r>
              <a:rPr sz="1800" spc="-80" dirty="0">
                <a:latin typeface="Trebuchet MS"/>
                <a:cs typeface="Trebuchet MS"/>
              </a:rPr>
              <a:t>consiste </a:t>
            </a:r>
            <a:r>
              <a:rPr sz="1800" spc="-55" dirty="0">
                <a:latin typeface="Trebuchet MS"/>
                <a:cs typeface="Trebuchet MS"/>
              </a:rPr>
              <a:t>numa </a:t>
            </a:r>
            <a:r>
              <a:rPr sz="1800" spc="-80" dirty="0">
                <a:latin typeface="Trebuchet MS"/>
                <a:cs typeface="Trebuchet MS"/>
              </a:rPr>
              <a:t>mistura com </a:t>
            </a:r>
            <a:r>
              <a:rPr sz="1800" spc="45" dirty="0">
                <a:latin typeface="Trebuchet MS"/>
                <a:cs typeface="Trebuchet MS"/>
              </a:rPr>
              <a:t>72% </a:t>
            </a:r>
            <a:r>
              <a:rPr sz="1800" spc="-75" dirty="0">
                <a:latin typeface="Trebuchet MS"/>
                <a:cs typeface="Trebuchet MS"/>
              </a:rPr>
              <a:t>de dióxido  de </a:t>
            </a:r>
            <a:r>
              <a:rPr sz="1800" spc="-90" dirty="0">
                <a:latin typeface="Trebuchet MS"/>
                <a:cs typeface="Trebuchet MS"/>
              </a:rPr>
              <a:t>silício (SiO</a:t>
            </a:r>
            <a:r>
              <a:rPr sz="1800" spc="-135" baseline="-20833" dirty="0">
                <a:latin typeface="Trebuchet MS"/>
                <a:cs typeface="Trebuchet MS"/>
              </a:rPr>
              <a:t>2</a:t>
            </a:r>
            <a:r>
              <a:rPr sz="1800" spc="-90" dirty="0">
                <a:latin typeface="Trebuchet MS"/>
                <a:cs typeface="Trebuchet MS"/>
              </a:rPr>
              <a:t>), </a:t>
            </a:r>
            <a:r>
              <a:rPr sz="1800" spc="40" dirty="0">
                <a:latin typeface="Trebuchet MS"/>
                <a:cs typeface="Trebuchet MS"/>
              </a:rPr>
              <a:t>22% </a:t>
            </a:r>
            <a:r>
              <a:rPr sz="1800" spc="-75" dirty="0">
                <a:latin typeface="Trebuchet MS"/>
                <a:cs typeface="Trebuchet MS"/>
              </a:rPr>
              <a:t>de óxido de </a:t>
            </a:r>
            <a:r>
              <a:rPr sz="1800" spc="-50" dirty="0">
                <a:latin typeface="Trebuchet MS"/>
                <a:cs typeface="Trebuchet MS"/>
              </a:rPr>
              <a:t>sódio </a:t>
            </a:r>
            <a:r>
              <a:rPr sz="1800" spc="-60" dirty="0">
                <a:latin typeface="Trebuchet MS"/>
                <a:cs typeface="Trebuchet MS"/>
              </a:rPr>
              <a:t>(Na</a:t>
            </a:r>
            <a:r>
              <a:rPr sz="1800" spc="-89" baseline="-20833" dirty="0">
                <a:latin typeface="Trebuchet MS"/>
                <a:cs typeface="Trebuchet MS"/>
              </a:rPr>
              <a:t>2</a:t>
            </a:r>
            <a:r>
              <a:rPr sz="1800" spc="-60" dirty="0">
                <a:latin typeface="Trebuchet MS"/>
                <a:cs typeface="Trebuchet MS"/>
              </a:rPr>
              <a:t>O)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85" dirty="0">
                <a:latin typeface="Trebuchet MS"/>
                <a:cs typeface="Trebuchet MS"/>
              </a:rPr>
              <a:t>6% </a:t>
            </a:r>
            <a:r>
              <a:rPr sz="1800" spc="-75" dirty="0">
                <a:latin typeface="Trebuchet MS"/>
                <a:cs typeface="Trebuchet MS"/>
              </a:rPr>
              <a:t>de óxido de </a:t>
            </a:r>
            <a:r>
              <a:rPr sz="1800" spc="-105" dirty="0">
                <a:latin typeface="Trebuchet MS"/>
                <a:cs typeface="Trebuchet MS"/>
              </a:rPr>
              <a:t>cálcio  </a:t>
            </a:r>
            <a:r>
              <a:rPr sz="1800" spc="-110" dirty="0">
                <a:latin typeface="Trebuchet MS"/>
                <a:cs typeface="Trebuchet MS"/>
              </a:rPr>
              <a:t>(CaO).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29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A188CC6-9604-4DFE-AB86-5105650702D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77339" y="4016755"/>
            <a:ext cx="691388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60" dirty="0">
                <a:latin typeface="Trebuchet MS"/>
                <a:cs typeface="Trebuchet MS"/>
              </a:rPr>
              <a:t>Apesar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parecer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simples,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aparelho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medidor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instrumento 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100" dirty="0">
                <a:latin typeface="Trebuchet MS"/>
                <a:cs typeface="Trebuchet MS"/>
              </a:rPr>
              <a:t>razoável </a:t>
            </a:r>
            <a:r>
              <a:rPr sz="1800" spc="-75" dirty="0">
                <a:latin typeface="Trebuchet MS"/>
                <a:cs typeface="Trebuchet MS"/>
              </a:rPr>
              <a:t>grau de </a:t>
            </a:r>
            <a:r>
              <a:rPr sz="1800" spc="-90" dirty="0">
                <a:latin typeface="Trebuchet MS"/>
                <a:cs typeface="Trebuchet MS"/>
              </a:rPr>
              <a:t>complexidade 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compreensão </a:t>
            </a:r>
            <a:r>
              <a:rPr sz="1800" spc="-90" dirty="0">
                <a:latin typeface="Trebuchet MS"/>
                <a:cs typeface="Trebuchet MS"/>
              </a:rPr>
              <a:t>detalhada </a:t>
            </a:r>
            <a:r>
              <a:rPr sz="1800" spc="-40" dirty="0">
                <a:latin typeface="Trebuchet MS"/>
                <a:cs typeface="Trebuchet MS"/>
              </a:rPr>
              <a:t>dos  </a:t>
            </a:r>
            <a:r>
              <a:rPr sz="1800" spc="-55" dirty="0">
                <a:latin typeface="Trebuchet MS"/>
                <a:cs typeface="Trebuchet MS"/>
              </a:rPr>
              <a:t>processos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75" dirty="0">
                <a:latin typeface="Trebuchet MS"/>
                <a:cs typeface="Trebuchet MS"/>
              </a:rPr>
              <a:t>ocorrem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90" dirty="0">
                <a:latin typeface="Trebuchet MS"/>
                <a:cs typeface="Trebuchet MS"/>
              </a:rPr>
              <a:t>nível </a:t>
            </a:r>
            <a:r>
              <a:rPr sz="1800" spc="-80" dirty="0">
                <a:latin typeface="Trebuchet MS"/>
                <a:cs typeface="Trebuchet MS"/>
              </a:rPr>
              <a:t>molecular </a:t>
            </a:r>
            <a:r>
              <a:rPr sz="1800" spc="-75" dirty="0">
                <a:latin typeface="Trebuchet MS"/>
                <a:cs typeface="Trebuchet MS"/>
              </a:rPr>
              <a:t>ainda </a:t>
            </a:r>
            <a:r>
              <a:rPr sz="1800" spc="-50" dirty="0">
                <a:latin typeface="Trebuchet MS"/>
                <a:cs typeface="Trebuchet MS"/>
              </a:rPr>
              <a:t>não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125" dirty="0">
                <a:latin typeface="Trebuchet MS"/>
                <a:cs typeface="Trebuchet MS"/>
              </a:rPr>
              <a:t>clara, </a:t>
            </a:r>
            <a:r>
              <a:rPr sz="1800" spc="-45" dirty="0">
                <a:latin typeface="Trebuchet MS"/>
                <a:cs typeface="Trebuchet MS"/>
              </a:rPr>
              <a:t>sendo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0" dirty="0">
                <a:latin typeface="Trebuchet MS"/>
                <a:cs typeface="Trebuchet MS"/>
              </a:rPr>
              <a:t>investigação </a:t>
            </a:r>
            <a:r>
              <a:rPr sz="1800" spc="-75" dirty="0">
                <a:latin typeface="Trebuchet MS"/>
                <a:cs typeface="Trebuchet MS"/>
              </a:rPr>
              <a:t>destes </a:t>
            </a:r>
            <a:r>
              <a:rPr sz="1800" spc="-65" dirty="0">
                <a:latin typeface="Trebuchet MS"/>
                <a:cs typeface="Trebuchet MS"/>
              </a:rPr>
              <a:t>fenómenos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campo </a:t>
            </a:r>
            <a:r>
              <a:rPr sz="1800" spc="-100" dirty="0">
                <a:latin typeface="Trebuchet MS"/>
                <a:cs typeface="Trebuchet MS"/>
              </a:rPr>
              <a:t>científico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activo.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2700" marR="11557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aparelho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medidor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composto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eléctrodo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sensor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pH, 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85" dirty="0">
                <a:latin typeface="Trebuchet MS"/>
                <a:cs typeface="Trebuchet MS"/>
              </a:rPr>
              <a:t>eléctrodo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10" dirty="0">
                <a:latin typeface="Trebuchet MS"/>
                <a:cs typeface="Trebuchet MS"/>
              </a:rPr>
              <a:t>referência, </a:t>
            </a:r>
            <a:r>
              <a:rPr sz="1800" spc="-65" dirty="0">
                <a:latin typeface="Trebuchet MS"/>
                <a:cs typeface="Trebuchet MS"/>
              </a:rPr>
              <a:t>uma </a:t>
            </a:r>
            <a:r>
              <a:rPr sz="1800" spc="-70" dirty="0">
                <a:latin typeface="Trebuchet MS"/>
                <a:cs typeface="Trebuchet MS"/>
              </a:rPr>
              <a:t>unidade </a:t>
            </a:r>
            <a:r>
              <a:rPr sz="1800" spc="-95" dirty="0">
                <a:latin typeface="Trebuchet MS"/>
                <a:cs typeface="Trebuchet MS"/>
              </a:rPr>
              <a:t>electrónica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medição,  </a:t>
            </a:r>
            <a:r>
              <a:rPr sz="1800" spc="-75" dirty="0">
                <a:latin typeface="Trebuchet MS"/>
                <a:cs typeface="Trebuchet MS"/>
              </a:rPr>
              <a:t>conversão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5" dirty="0">
                <a:latin typeface="Trebuchet MS"/>
                <a:cs typeface="Trebuchet MS"/>
              </a:rPr>
              <a:t>apresentação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sinal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5" dirty="0">
                <a:latin typeface="Trebuchet MS"/>
                <a:cs typeface="Trebuchet MS"/>
              </a:rPr>
              <a:t>eventualmente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80" dirty="0">
                <a:latin typeface="Trebuchet MS"/>
                <a:cs typeface="Trebuchet MS"/>
              </a:rPr>
              <a:t>termómetro  </a:t>
            </a:r>
            <a:r>
              <a:rPr sz="1800" spc="-90" dirty="0">
                <a:latin typeface="Trebuchet MS"/>
                <a:cs typeface="Trebuchet MS"/>
              </a:rPr>
              <a:t>acoplado.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4483" y="1578102"/>
            <a:ext cx="5081015" cy="19972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10035" y="1229867"/>
            <a:ext cx="4908803" cy="25427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30</a:t>
            </a:fld>
            <a:endParaRPr lang="pt-PT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id="{FDB07C01-74C0-4CD2-9F22-F60CBE7B73D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0905" y="1112008"/>
            <a:ext cx="7538084" cy="35984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322263" algn="just">
              <a:lnSpc>
                <a:spcPct val="100000"/>
              </a:lnSpc>
              <a:spcBef>
                <a:spcPts val="735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.5.3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335" dirty="0">
                <a:latin typeface="Trebuchet MS"/>
                <a:cs typeface="Trebuchet MS"/>
              </a:rPr>
              <a:t> </a:t>
            </a:r>
            <a:r>
              <a:rPr sz="2000" b="1" spc="-85" dirty="0" err="1">
                <a:latin typeface="Trebuchet MS"/>
                <a:cs typeface="Trebuchet MS"/>
              </a:rPr>
              <a:t>Elétrodo</a:t>
            </a:r>
            <a:r>
              <a:rPr sz="2000" b="1" spc="-85" dirty="0">
                <a:latin typeface="Trebuchet MS"/>
                <a:cs typeface="Trebuchet MS"/>
              </a:rPr>
              <a:t> </a:t>
            </a:r>
            <a:r>
              <a:rPr lang="pt-PT" sz="2000" b="1" spc="-85" dirty="0">
                <a:latin typeface="Trebuchet MS"/>
                <a:cs typeface="Trebuchet MS"/>
              </a:rPr>
              <a:t>de </a:t>
            </a:r>
            <a:r>
              <a:rPr lang="pt-PT" sz="2000" b="1" spc="-50" dirty="0">
                <a:latin typeface="Trebuchet MS"/>
                <a:cs typeface="Trebuchet MS"/>
              </a:rPr>
              <a:t>medida </a:t>
            </a:r>
            <a:r>
              <a:rPr sz="2000" b="1" spc="-75" dirty="0">
                <a:latin typeface="Trebuchet MS"/>
                <a:cs typeface="Trebuchet MS"/>
              </a:rPr>
              <a:t>de </a:t>
            </a:r>
            <a:r>
              <a:rPr sz="2000" b="1" spc="-65" dirty="0">
                <a:latin typeface="Trebuchet MS"/>
                <a:cs typeface="Trebuchet MS"/>
              </a:rPr>
              <a:t>pH</a:t>
            </a:r>
            <a:endParaRPr sz="2000" b="1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85750" marR="17780" algn="just">
              <a:lnSpc>
                <a:spcPct val="100000"/>
              </a:lnSpc>
              <a:tabLst>
                <a:tab pos="454025" algn="l"/>
              </a:tabLst>
            </a:pPr>
            <a:r>
              <a:rPr sz="1800" spc="-90" dirty="0">
                <a:latin typeface="Trebuchet MS"/>
                <a:cs typeface="Trebuchet MS"/>
              </a:rPr>
              <a:t>Este </a:t>
            </a:r>
            <a:r>
              <a:rPr sz="1800" spc="-85" dirty="0" err="1">
                <a:latin typeface="Trebuchet MS"/>
                <a:cs typeface="Trebuchet MS"/>
              </a:rPr>
              <a:t>elétrodo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consiste </a:t>
            </a:r>
            <a:r>
              <a:rPr sz="1800" spc="-50" dirty="0">
                <a:latin typeface="Trebuchet MS"/>
                <a:cs typeface="Trebuchet MS"/>
              </a:rPr>
              <a:t>num </a:t>
            </a:r>
            <a:r>
              <a:rPr sz="1800" spc="-85" dirty="0">
                <a:latin typeface="Trebuchet MS"/>
                <a:cs typeface="Trebuchet MS"/>
              </a:rPr>
              <a:t>cilindro </a:t>
            </a:r>
            <a:r>
              <a:rPr sz="1800" spc="-75" dirty="0">
                <a:latin typeface="Trebuchet MS"/>
                <a:cs typeface="Trebuchet MS"/>
              </a:rPr>
              <a:t>de vidro </a:t>
            </a:r>
            <a:r>
              <a:rPr sz="1800" spc="-60" dirty="0">
                <a:latin typeface="Trebuchet MS"/>
                <a:cs typeface="Trebuchet MS"/>
              </a:rPr>
              <a:t>(ou </a:t>
            </a:r>
            <a:r>
              <a:rPr sz="1800" spc="-75" dirty="0">
                <a:latin typeface="Trebuchet MS"/>
                <a:cs typeface="Trebuchet MS"/>
              </a:rPr>
              <a:t>resina </a:t>
            </a:r>
            <a:r>
              <a:rPr sz="1800" spc="-90" dirty="0">
                <a:latin typeface="Trebuchet MS"/>
                <a:cs typeface="Trebuchet MS"/>
              </a:rPr>
              <a:t>epóxida) </a:t>
            </a:r>
            <a:r>
              <a:rPr sz="1800" spc="-65" dirty="0">
                <a:latin typeface="Trebuchet MS"/>
                <a:cs typeface="Trebuchet MS"/>
              </a:rPr>
              <a:t>não‐  </a:t>
            </a:r>
            <a:r>
              <a:rPr sz="1800" spc="-70" dirty="0">
                <a:latin typeface="Trebuchet MS"/>
                <a:cs typeface="Trebuchet MS"/>
              </a:rPr>
              <a:t>condutor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corrente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eléctrica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termina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extremidade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bolbo 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vidro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condutor.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285750" marR="106680" algn="just">
              <a:lnSpc>
                <a:spcPct val="100000"/>
              </a:lnSpc>
              <a:tabLst>
                <a:tab pos="454025" algn="l"/>
              </a:tabLst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princípio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básico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medição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baseia‐se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numa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diferença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depotencial  </a:t>
            </a:r>
            <a:r>
              <a:rPr sz="1800" spc="-100" dirty="0">
                <a:latin typeface="Trebuchet MS"/>
                <a:cs typeface="Trebuchet MS"/>
              </a:rPr>
              <a:t>eléctrico </a:t>
            </a:r>
            <a:r>
              <a:rPr sz="1800" spc="-90" dirty="0">
                <a:latin typeface="Trebuchet MS"/>
                <a:cs typeface="Trebuchet MS"/>
              </a:rPr>
              <a:t>entre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85" dirty="0">
                <a:latin typeface="Trebuchet MS"/>
                <a:cs typeface="Trebuchet MS"/>
              </a:rPr>
              <a:t>interior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95" dirty="0">
                <a:latin typeface="Trebuchet MS"/>
                <a:cs typeface="Trebuchet MS"/>
              </a:rPr>
              <a:t>exterior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60" dirty="0">
                <a:latin typeface="Trebuchet MS"/>
                <a:cs typeface="Trebuchet MS"/>
              </a:rPr>
              <a:t>bolbo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vidro </a:t>
            </a:r>
            <a:r>
              <a:rPr sz="1800" spc="-50" dirty="0">
                <a:latin typeface="Trebuchet MS"/>
                <a:cs typeface="Trebuchet MS"/>
              </a:rPr>
              <a:t>quando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90" dirty="0">
                <a:latin typeface="Trebuchet MS"/>
                <a:cs typeface="Trebuchet MS"/>
              </a:rPr>
              <a:t>este é  </a:t>
            </a:r>
            <a:r>
              <a:rPr sz="1800" spc="-80" dirty="0">
                <a:latin typeface="Trebuchet MS"/>
                <a:cs typeface="Trebuchet MS"/>
              </a:rPr>
              <a:t>colocado </a:t>
            </a:r>
            <a:r>
              <a:rPr sz="1800" spc="-55" dirty="0">
                <a:latin typeface="Trebuchet MS"/>
                <a:cs typeface="Trebuchet MS"/>
              </a:rPr>
              <a:t>numa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solução.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285750" marR="5080" algn="just">
              <a:lnSpc>
                <a:spcPct val="100000"/>
              </a:lnSpc>
              <a:tabLst>
                <a:tab pos="453390" algn="l"/>
              </a:tabLst>
            </a:pPr>
            <a:r>
              <a:rPr sz="1800" spc="-70" dirty="0">
                <a:latin typeface="Trebuchet MS"/>
                <a:cs typeface="Trebuchet MS"/>
              </a:rPr>
              <a:t>Porque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solução </a:t>
            </a:r>
            <a:r>
              <a:rPr sz="1800" spc="-95" dirty="0">
                <a:latin typeface="Trebuchet MS"/>
                <a:cs typeface="Trebuchet MS"/>
              </a:rPr>
              <a:t>tem </a:t>
            </a:r>
            <a:r>
              <a:rPr sz="1800" spc="-70" dirty="0">
                <a:latin typeface="Trebuchet MS"/>
                <a:cs typeface="Trebuchet MS"/>
              </a:rPr>
              <a:t>mais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spc="-45" dirty="0">
                <a:latin typeface="Trebuchet MS"/>
                <a:cs typeface="Trebuchet MS"/>
              </a:rPr>
              <a:t>menos </a:t>
            </a:r>
            <a:r>
              <a:rPr sz="1800" spc="-60" dirty="0">
                <a:latin typeface="Trebuchet MS"/>
                <a:cs typeface="Trebuchet MS"/>
              </a:rPr>
              <a:t>iões </a:t>
            </a:r>
            <a:r>
              <a:rPr sz="1800" spc="-110" dirty="0">
                <a:latin typeface="Trebuchet MS"/>
                <a:cs typeface="Trebuchet MS"/>
              </a:rPr>
              <a:t>H+,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85" dirty="0">
                <a:latin typeface="Trebuchet MS"/>
                <a:cs typeface="Trebuchet MS"/>
              </a:rPr>
              <a:t>potencial à superfície  </a:t>
            </a:r>
            <a:r>
              <a:rPr sz="1800" spc="-95" dirty="0">
                <a:latin typeface="Trebuchet MS"/>
                <a:cs typeface="Trebuchet MS"/>
              </a:rPr>
              <a:t>exterior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bolbo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sofre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alterações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medidas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interior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portanto  </a:t>
            </a:r>
            <a:r>
              <a:rPr sz="1800" spc="-70" dirty="0">
                <a:latin typeface="Trebuchet MS"/>
                <a:cs typeface="Trebuchet MS"/>
              </a:rPr>
              <a:t>dependem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pH.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75944" y="4858675"/>
            <a:ext cx="4654220" cy="2005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7197" y="6332359"/>
            <a:ext cx="1075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Cilindro de</a:t>
            </a:r>
            <a:r>
              <a:rPr sz="12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vidro  </a:t>
            </a:r>
            <a:r>
              <a:rPr sz="1200" b="1" spc="-50" dirty="0">
                <a:solidFill>
                  <a:srgbClr val="FFFFFF"/>
                </a:solidFill>
                <a:latin typeface="Trebuchet MS"/>
                <a:cs typeface="Trebuchet MS"/>
              </a:rPr>
              <a:t>não</a:t>
            </a:r>
            <a:r>
              <a:rPr sz="120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condutor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17455" y="6105030"/>
            <a:ext cx="354330" cy="215900"/>
          </a:xfrm>
          <a:custGeom>
            <a:avLst/>
            <a:gdLst/>
            <a:ahLst/>
            <a:cxnLst/>
            <a:rect l="l" t="t" r="r" b="b"/>
            <a:pathLst>
              <a:path w="354329" h="215900">
                <a:moveTo>
                  <a:pt x="354329" y="193548"/>
                </a:moveTo>
                <a:lnTo>
                  <a:pt x="12953" y="0"/>
                </a:lnTo>
                <a:lnTo>
                  <a:pt x="0" y="22098"/>
                </a:lnTo>
                <a:lnTo>
                  <a:pt x="341375" y="215646"/>
                </a:lnTo>
                <a:lnTo>
                  <a:pt x="354329" y="193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52565" y="6319406"/>
            <a:ext cx="953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marR="5080" indent="-174625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Bolbo 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200" b="1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vidro  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condutor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16381" y="5908434"/>
            <a:ext cx="78105" cy="390525"/>
          </a:xfrm>
          <a:custGeom>
            <a:avLst/>
            <a:gdLst/>
            <a:ahLst/>
            <a:cxnLst/>
            <a:rect l="l" t="t" r="r" b="b"/>
            <a:pathLst>
              <a:path w="78104" h="390525">
                <a:moveTo>
                  <a:pt x="77724" y="3809"/>
                </a:moveTo>
                <a:lnTo>
                  <a:pt x="52578" y="0"/>
                </a:lnTo>
                <a:lnTo>
                  <a:pt x="0" y="386333"/>
                </a:lnTo>
                <a:lnTo>
                  <a:pt x="25146" y="390143"/>
                </a:lnTo>
                <a:lnTo>
                  <a:pt x="77724" y="38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70653" y="4949330"/>
            <a:ext cx="763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Fio</a:t>
            </a:r>
            <a:r>
              <a:rPr sz="12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colector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7403" y="5371986"/>
            <a:ext cx="78105" cy="389890"/>
          </a:xfrm>
          <a:custGeom>
            <a:avLst/>
            <a:gdLst/>
            <a:ahLst/>
            <a:cxnLst/>
            <a:rect l="l" t="t" r="r" b="b"/>
            <a:pathLst>
              <a:path w="78104" h="389889">
                <a:moveTo>
                  <a:pt x="77724" y="3048"/>
                </a:moveTo>
                <a:lnTo>
                  <a:pt x="52578" y="0"/>
                </a:lnTo>
                <a:lnTo>
                  <a:pt x="0" y="386334"/>
                </a:lnTo>
                <a:lnTo>
                  <a:pt x="25146" y="389382"/>
                </a:lnTo>
                <a:lnTo>
                  <a:pt x="77724" y="30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Marcador de Posição do Número do Diapositivo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31</a:t>
            </a:fld>
            <a:endParaRPr lang="pt-PT"/>
          </a:p>
        </p:txBody>
      </p:sp>
      <p:sp>
        <p:nvSpPr>
          <p:cNvPr id="12" name="Marcador de Posição do Rodapé 11">
            <a:extLst>
              <a:ext uri="{FF2B5EF4-FFF2-40B4-BE49-F238E27FC236}">
                <a16:creationId xmlns:a16="http://schemas.microsoft.com/office/drawing/2014/main" id="{4C955EA8-2335-4642-B5CF-FDB252D3E63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901" y="1342091"/>
            <a:ext cx="842657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7605" marR="5080" algn="just">
              <a:lnSpc>
                <a:spcPct val="100000"/>
              </a:lnSpc>
              <a:spcBef>
                <a:spcPts val="70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vidro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utilizado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eléctrodo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sensor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espessura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0,2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5" dirty="0">
                <a:latin typeface="Trebuchet MS"/>
                <a:cs typeface="Trebuchet MS"/>
              </a:rPr>
              <a:t>0,5 </a:t>
            </a:r>
            <a:r>
              <a:rPr sz="1800" spc="-60" dirty="0">
                <a:latin typeface="Trebuchet MS"/>
                <a:cs typeface="Trebuchet MS"/>
              </a:rPr>
              <a:t>mm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65" dirty="0">
                <a:latin typeface="Trebuchet MS"/>
                <a:cs typeface="Trebuchet MS"/>
              </a:rPr>
              <a:t>uma </a:t>
            </a:r>
            <a:r>
              <a:rPr sz="1800" spc="-70" dirty="0">
                <a:latin typeface="Trebuchet MS"/>
                <a:cs typeface="Trebuchet MS"/>
              </a:rPr>
              <a:t>composição </a:t>
            </a:r>
            <a:r>
              <a:rPr sz="1800" spc="-105" dirty="0">
                <a:latin typeface="Trebuchet MS"/>
                <a:cs typeface="Trebuchet MS"/>
              </a:rPr>
              <a:t>que, </a:t>
            </a:r>
            <a:r>
              <a:rPr sz="1800" spc="-85" dirty="0">
                <a:latin typeface="Trebuchet MS"/>
                <a:cs typeface="Trebuchet MS"/>
              </a:rPr>
              <a:t>para </a:t>
            </a:r>
            <a:r>
              <a:rPr sz="1800" spc="-90" dirty="0">
                <a:latin typeface="Trebuchet MS"/>
                <a:cs typeface="Trebuchet MS"/>
              </a:rPr>
              <a:t>além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70" dirty="0">
                <a:latin typeface="Trebuchet MS"/>
                <a:cs typeface="Trebuchet MS"/>
              </a:rPr>
              <a:t>óxidos </a:t>
            </a:r>
            <a:r>
              <a:rPr sz="1800" spc="-75" dirty="0">
                <a:latin typeface="Trebuchet MS"/>
                <a:cs typeface="Trebuchet MS"/>
              </a:rPr>
              <a:t>habituais de </a:t>
            </a:r>
            <a:r>
              <a:rPr sz="1800" spc="-105" dirty="0">
                <a:latin typeface="Trebuchet MS"/>
                <a:cs typeface="Trebuchet MS"/>
              </a:rPr>
              <a:t>silício,  cálcio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sódio,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inclui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ainda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metais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sódio,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lítio,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bário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lantânio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entre  </a:t>
            </a:r>
            <a:r>
              <a:rPr sz="1800" spc="-80" dirty="0">
                <a:latin typeface="Trebuchet MS"/>
                <a:cs typeface="Trebuchet MS"/>
              </a:rPr>
              <a:t>outros.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3900" y="4380865"/>
            <a:ext cx="7454213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75" dirty="0" err="1">
                <a:latin typeface="Trebuchet MS"/>
                <a:cs typeface="Trebuchet MS"/>
              </a:rPr>
              <a:t>Em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ambas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faces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bolbo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numa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espessura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10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50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nm,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vidro  </a:t>
            </a:r>
            <a:r>
              <a:rPr sz="1800" spc="-85" dirty="0">
                <a:latin typeface="Trebuchet MS"/>
                <a:cs typeface="Trebuchet MS"/>
              </a:rPr>
              <a:t>encontra‐se </a:t>
            </a:r>
            <a:r>
              <a:rPr sz="1800" spc="-80" dirty="0">
                <a:latin typeface="Trebuchet MS"/>
                <a:cs typeface="Trebuchet MS"/>
              </a:rPr>
              <a:t>hidratado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ocorrem substituição de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40" dirty="0">
                <a:latin typeface="Trebuchet MS"/>
                <a:cs typeface="Trebuchet MS"/>
              </a:rPr>
              <a:t>H</a:t>
            </a:r>
            <a:r>
              <a:rPr sz="1800" spc="-60" baseline="25462" dirty="0">
                <a:latin typeface="Trebuchet MS"/>
                <a:cs typeface="Trebuchet MS"/>
              </a:rPr>
              <a:t>+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40" dirty="0">
                <a:latin typeface="Trebuchet MS"/>
                <a:cs typeface="Trebuchet MS"/>
              </a:rPr>
              <a:t>dos  </a:t>
            </a:r>
            <a:r>
              <a:rPr sz="1800" spc="-90" dirty="0">
                <a:latin typeface="Trebuchet MS"/>
                <a:cs typeface="Trebuchet MS"/>
              </a:rPr>
              <a:t>metais </a:t>
            </a:r>
            <a:r>
              <a:rPr sz="1800" spc="-85" dirty="0">
                <a:latin typeface="Trebuchet MS"/>
                <a:cs typeface="Trebuchet MS"/>
              </a:rPr>
              <a:t>anteriormente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citados.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88126" y="3034665"/>
            <a:ext cx="298703" cy="265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17904" y="3120700"/>
            <a:ext cx="133504" cy="148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11662" y="3348102"/>
            <a:ext cx="408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solidFill>
                  <a:srgbClr val="0070C0"/>
                </a:solidFill>
                <a:latin typeface="Trebuchet MS"/>
                <a:cs typeface="Trebuchet MS"/>
              </a:rPr>
              <a:t>CaO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16448" y="3583353"/>
            <a:ext cx="392430" cy="198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654040" y="3245231"/>
            <a:ext cx="25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5" dirty="0">
                <a:solidFill>
                  <a:srgbClr val="FFC000"/>
                </a:solidFill>
                <a:latin typeface="Trebuchet MS"/>
                <a:cs typeface="Trebuchet MS"/>
              </a:rPr>
              <a:t>Li</a:t>
            </a:r>
            <a:r>
              <a:rPr sz="1800" b="1" spc="-165" baseline="25462" dirty="0">
                <a:solidFill>
                  <a:srgbClr val="FFC000"/>
                </a:solidFill>
                <a:latin typeface="Trebuchet MS"/>
                <a:cs typeface="Trebuchet MS"/>
              </a:rPr>
              <a:t>+</a:t>
            </a:r>
            <a:endParaRPr sz="1800" baseline="25462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2177" y="3272664"/>
            <a:ext cx="419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12" baseline="-16975" dirty="0">
                <a:solidFill>
                  <a:srgbClr val="FFC000"/>
                </a:solidFill>
                <a:latin typeface="Trebuchet MS"/>
                <a:cs typeface="Trebuchet MS"/>
              </a:rPr>
              <a:t>Ba</a:t>
            </a:r>
            <a:r>
              <a:rPr sz="1200" b="1" spc="-110" dirty="0">
                <a:solidFill>
                  <a:srgbClr val="FFC000"/>
                </a:solidFill>
                <a:latin typeface="Trebuchet MS"/>
                <a:cs typeface="Trebuchet MS"/>
              </a:rPr>
              <a:t>2+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65700" y="3147441"/>
            <a:ext cx="245363" cy="192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34686" y="3207640"/>
            <a:ext cx="67817" cy="708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53380" y="3035428"/>
            <a:ext cx="335279" cy="2369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Marcador de Posição do Número do Diapositivo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32</a:t>
            </a:fld>
            <a:endParaRPr lang="pt-PT"/>
          </a:p>
        </p:txBody>
      </p:sp>
      <p:sp>
        <p:nvSpPr>
          <p:cNvPr id="15" name="Marcador de Posição do Rodapé 14">
            <a:extLst>
              <a:ext uri="{FF2B5EF4-FFF2-40B4-BE49-F238E27FC236}">
                <a16:creationId xmlns:a16="http://schemas.microsoft.com/office/drawing/2014/main" id="{B5CB59F4-1E32-4235-87E8-EA0A6D7ECE8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1408" y="1419225"/>
            <a:ext cx="7772400" cy="472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5080" algn="just">
              <a:lnSpc>
                <a:spcPct val="100000"/>
              </a:lnSpc>
              <a:spcBef>
                <a:spcPts val="735"/>
              </a:spcBef>
              <a:tabLst>
                <a:tab pos="75247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estrutura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das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moléculas de óxido de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silício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compõem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vidro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permitem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mobilidade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iões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metálicos,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sobretudo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sódio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(Na</a:t>
            </a:r>
            <a:r>
              <a:rPr spc="-97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)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  a superfície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vidro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onde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podem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permutados,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lado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exterior,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por 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iões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67" baseline="25462" dirty="0">
                <a:latin typeface="Trebuchet MS" panose="020B0603020202020204" pitchFamily="34" charset="0"/>
                <a:cs typeface="Trebuchet MS"/>
              </a:rPr>
              <a:t>+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 que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pretende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analisar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lado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interior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iões 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67" baseline="25462" dirty="0">
                <a:latin typeface="Trebuchet MS" panose="020B0603020202020204" pitchFamily="34" charset="0"/>
                <a:cs typeface="Trebuchet MS"/>
              </a:rPr>
              <a:t>+</a:t>
            </a:r>
            <a:r>
              <a:rPr spc="-135" baseline="25462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interna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bolbo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sonda.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412115" algn="just">
              <a:lnSpc>
                <a:spcPct val="100000"/>
              </a:lnSpc>
              <a:tabLst>
                <a:tab pos="75247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hidratação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primeiros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50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ambos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lados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bolbo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  membrana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vidro,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facilitam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movimentação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permutas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destes 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catiões.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1206500" algn="just">
              <a:lnSpc>
                <a:spcPct val="100000"/>
              </a:lnSpc>
              <a:spcBef>
                <a:spcPts val="5"/>
              </a:spcBef>
              <a:tabLst>
                <a:tab pos="75247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lado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interior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pH=7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portanto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 constante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[H+]=1x10</a:t>
            </a:r>
            <a:r>
              <a:rPr spc="-97" baseline="25462" dirty="0">
                <a:latin typeface="Trebuchet MS" panose="020B0603020202020204" pitchFamily="34" charset="0"/>
                <a:cs typeface="Trebuchet MS"/>
              </a:rPr>
              <a:t>‐7</a:t>
            </a:r>
            <a:r>
              <a:rPr spc="-225" baseline="25462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mol/l.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27305" algn="just">
              <a:lnSpc>
                <a:spcPct val="100000"/>
              </a:lnSpc>
              <a:tabLst>
                <a:tab pos="752475" algn="l"/>
              </a:tabLst>
            </a:pPr>
            <a:r>
              <a:rPr spc="-1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lado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exterior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cujo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 se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pretende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determinar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 err="1">
                <a:latin typeface="Trebuchet MS" panose="020B0603020202020204" pitchFamily="34" charset="0"/>
                <a:cs typeface="Trebuchet MS"/>
              </a:rPr>
              <a:t>terá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concentrações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ião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60" baseline="25462" dirty="0">
                <a:latin typeface="Trebuchet MS" panose="020B0603020202020204" pitchFamily="34" charset="0"/>
                <a:cs typeface="Trebuchet MS"/>
              </a:rPr>
              <a:t>+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superiores, iguais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inferiores à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concentração 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mesmos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iões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na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interna,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tratando‐se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assim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respectivamente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soluções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ácidas,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neutras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3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básicas.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F48DB8C-0DA7-43BB-991E-EEFC2754C7C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2501" y="1038225"/>
            <a:ext cx="7916599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algn="just">
              <a:lnSpc>
                <a:spcPts val="1505"/>
              </a:lnSpc>
            </a:pPr>
            <a:r>
              <a:rPr lang="pt-PT" spc="-40" dirty="0">
                <a:latin typeface="Trebuchet MS" panose="020B0603020202020204" pitchFamily="34" charset="0"/>
                <a:cs typeface="Trebuchet MS"/>
              </a:rPr>
              <a:t>Quando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lang="pt-PT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5" dirty="0" err="1">
                <a:latin typeface="Trebuchet MS" panose="020B0603020202020204" pitchFamily="34" charset="0"/>
                <a:cs typeface="Trebuchet MS"/>
              </a:rPr>
              <a:t>elétrodo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medida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lang="pt-PT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lang="pt-PT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introduzido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60" dirty="0">
                <a:latin typeface="Trebuchet MS" panose="020B0603020202020204" pitchFamily="34" charset="0"/>
                <a:cs typeface="Trebuchet MS"/>
              </a:rPr>
              <a:t>numa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lang="pt-PT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110" dirty="0">
                <a:latin typeface="Trebuchet MS" panose="020B0603020202020204" pitchFamily="34" charset="0"/>
                <a:cs typeface="Trebuchet MS"/>
              </a:rPr>
              <a:t>ácida,</a:t>
            </a:r>
            <a:r>
              <a:rPr lang="pt-PT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85" dirty="0">
                <a:latin typeface="Trebuchet MS" panose="020B0603020202020204" pitchFamily="34" charset="0"/>
                <a:cs typeface="Trebuchet MS"/>
              </a:rPr>
              <a:t>a</a:t>
            </a:r>
            <a:endParaRPr lang="pt-PT" dirty="0">
              <a:latin typeface="Trebuchet MS" panose="020B0603020202020204" pitchFamily="34" charset="0"/>
              <a:cs typeface="Trebuchet MS"/>
            </a:endParaRPr>
          </a:p>
          <a:p>
            <a:pPr marL="584835" marR="189865" algn="just">
              <a:lnSpc>
                <a:spcPct val="100000"/>
              </a:lnSpc>
            </a:pPr>
            <a:r>
              <a:rPr spc="-80" dirty="0" err="1">
                <a:latin typeface="Trebuchet MS" panose="020B0603020202020204" pitchFamily="34" charset="0"/>
                <a:cs typeface="Trebuchet MS"/>
              </a:rPr>
              <a:t>quantidade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iões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pc="-52" baseline="25462" dirty="0">
                <a:latin typeface="Trebuchet MS" panose="020B0603020202020204" pitchFamily="34" charset="0"/>
                <a:cs typeface="Trebuchet MS"/>
              </a:rPr>
              <a:t>+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permutada com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iões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metálicos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lado 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exterior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membrana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vidro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muito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quantidade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permutada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lado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interior,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criando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fluxos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electrões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atravessam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vidro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atenuar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essas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diferenças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carga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eléctrica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geradas.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algn="just">
              <a:lnSpc>
                <a:spcPct val="100000"/>
              </a:lnSpc>
            </a:pPr>
            <a:r>
              <a:rPr spc="-85" dirty="0">
                <a:latin typeface="Trebuchet MS" panose="020B0603020202020204" pitchFamily="34" charset="0"/>
                <a:cs typeface="Trebuchet MS"/>
              </a:rPr>
              <a:t>Exemplo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medição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numa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clorídrico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(HCl)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18957" y="3285744"/>
            <a:ext cx="7725156" cy="3541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B2458A6-1A77-472E-8990-612EF61388B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6766" y="1018898"/>
            <a:ext cx="7439868" cy="943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290" algn="just">
              <a:lnSpc>
                <a:spcPts val="1700"/>
              </a:lnSpc>
            </a:pPr>
            <a:r>
              <a:rPr sz="1800" spc="-80" dirty="0">
                <a:latin typeface="Trebuchet MS"/>
                <a:cs typeface="Trebuchet MS"/>
              </a:rPr>
              <a:t>Estes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fluxos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extremamente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ténues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recolhidos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 err="1">
                <a:latin typeface="Trebuchet MS"/>
                <a:cs typeface="Trebuchet MS"/>
              </a:rPr>
              <a:t>num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 err="1">
                <a:latin typeface="Trebuchet MS"/>
                <a:cs typeface="Trebuchet MS"/>
              </a:rPr>
              <a:t>fio</a:t>
            </a:r>
            <a:r>
              <a:rPr lang="pt-PT" dirty="0">
                <a:latin typeface="Trebuchet MS"/>
                <a:cs typeface="Trebuchet MS"/>
              </a:rPr>
              <a:t> </a:t>
            </a:r>
            <a:r>
              <a:rPr lang="pt-PT" spc="-80" dirty="0">
                <a:latin typeface="Trebuchet MS"/>
                <a:cs typeface="Trebuchet MS"/>
              </a:rPr>
              <a:t>d</a:t>
            </a:r>
            <a:r>
              <a:rPr sz="1800" spc="-80" dirty="0">
                <a:latin typeface="Trebuchet MS"/>
                <a:cs typeface="Trebuchet MS"/>
              </a:rPr>
              <a:t>e</a:t>
            </a:r>
            <a:r>
              <a:rPr lang="pt-PT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Ag/AgCl, </a:t>
            </a:r>
            <a:r>
              <a:rPr sz="1800" spc="-80" dirty="0">
                <a:latin typeface="Trebuchet MS"/>
                <a:cs typeface="Trebuchet MS"/>
              </a:rPr>
              <a:t>medidos, </a:t>
            </a:r>
            <a:r>
              <a:rPr sz="1800" spc="-85" dirty="0">
                <a:latin typeface="Trebuchet MS"/>
                <a:cs typeface="Trebuchet MS"/>
              </a:rPr>
              <a:t>amplificados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convertidos </a:t>
            </a:r>
            <a:r>
              <a:rPr sz="1800" spc="-95" dirty="0" err="1">
                <a:latin typeface="Trebuchet MS"/>
                <a:cs typeface="Trebuchet MS"/>
              </a:rPr>
              <a:t>matematicamente</a:t>
            </a:r>
            <a:r>
              <a:rPr sz="1800" spc="-300" dirty="0">
                <a:latin typeface="Trebuchet MS"/>
                <a:cs typeface="Trebuchet MS"/>
              </a:rPr>
              <a:t> </a:t>
            </a:r>
            <a:r>
              <a:rPr sz="1800" spc="-75" dirty="0" err="1">
                <a:latin typeface="Trebuchet MS"/>
                <a:cs typeface="Trebuchet MS"/>
              </a:rPr>
              <a:t>em</a:t>
            </a:r>
            <a:r>
              <a:rPr lang="pt-PT" sz="1800" spc="-75" dirty="0">
                <a:latin typeface="Trebuchet MS"/>
                <a:cs typeface="Trebuchet MS"/>
              </a:rPr>
              <a:t> </a:t>
            </a:r>
            <a:r>
              <a:rPr lang="pt-PT" spc="-80" dirty="0">
                <a:latin typeface="Trebuchet MS"/>
                <a:cs typeface="Trebuchet MS"/>
              </a:rPr>
              <a:t>valores </a:t>
            </a:r>
            <a:r>
              <a:rPr lang="pt-PT" spc="-75" dirty="0">
                <a:latin typeface="Trebuchet MS"/>
                <a:cs typeface="Trebuchet MS"/>
              </a:rPr>
              <a:t>de</a:t>
            </a:r>
            <a:r>
              <a:rPr lang="pt-PT" spc="-240" dirty="0">
                <a:latin typeface="Trebuchet MS"/>
                <a:cs typeface="Trebuchet MS"/>
              </a:rPr>
              <a:t> </a:t>
            </a:r>
            <a:r>
              <a:rPr lang="pt-PT" spc="-110" dirty="0">
                <a:latin typeface="Trebuchet MS"/>
                <a:cs typeface="Trebuchet MS"/>
              </a:rPr>
              <a:t>pH.</a:t>
            </a:r>
            <a:endParaRPr lang="pt-PT" dirty="0">
              <a:latin typeface="Trebuchet MS"/>
              <a:cs typeface="Trebuchet MS"/>
            </a:endParaRPr>
          </a:p>
          <a:p>
            <a:pPr marL="669290" algn="just">
              <a:lnSpc>
                <a:spcPct val="100000"/>
              </a:lnSpc>
            </a:pP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1639" y="1962746"/>
            <a:ext cx="7850123" cy="3618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36750" y="5855249"/>
            <a:ext cx="68199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60" dirty="0" err="1">
                <a:latin typeface="Trebuchet MS"/>
                <a:cs typeface="Trebuchet MS"/>
              </a:rPr>
              <a:t>Quanto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 </a:t>
            </a:r>
            <a:r>
              <a:rPr sz="1800" spc="-85" dirty="0">
                <a:latin typeface="Trebuchet MS"/>
                <a:cs typeface="Trebuchet MS"/>
              </a:rPr>
              <a:t>for </a:t>
            </a:r>
            <a:r>
              <a:rPr sz="1800" spc="-70" dirty="0">
                <a:latin typeface="Trebuchet MS"/>
                <a:cs typeface="Trebuchet MS"/>
              </a:rPr>
              <a:t>adsorção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iões </a:t>
            </a:r>
            <a:r>
              <a:rPr sz="1800" spc="-40" dirty="0">
                <a:latin typeface="Trebuchet MS"/>
                <a:cs typeface="Trebuchet MS"/>
              </a:rPr>
              <a:t>H</a:t>
            </a:r>
            <a:r>
              <a:rPr sz="1800" spc="-60" baseline="25462" dirty="0">
                <a:latin typeface="Trebuchet MS"/>
                <a:cs typeface="Trebuchet MS"/>
              </a:rPr>
              <a:t>+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114" dirty="0">
                <a:latin typeface="Trebuchet MS"/>
                <a:cs typeface="Trebuchet MS"/>
              </a:rPr>
              <a:t>face </a:t>
            </a:r>
            <a:r>
              <a:rPr sz="1800" spc="-95" dirty="0">
                <a:latin typeface="Trebuchet MS"/>
                <a:cs typeface="Trebuchet MS"/>
              </a:rPr>
              <a:t>exterior </a:t>
            </a:r>
            <a:r>
              <a:rPr sz="1800" spc="-75" dirty="0">
                <a:latin typeface="Trebuchet MS"/>
                <a:cs typeface="Trebuchet MS"/>
              </a:rPr>
              <a:t>da membrana de  </a:t>
            </a:r>
            <a:r>
              <a:rPr sz="1800" spc="-100" dirty="0">
                <a:latin typeface="Trebuchet MS"/>
                <a:cs typeface="Trebuchet MS"/>
              </a:rPr>
              <a:t>vidro,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será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fluxo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corrente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eléctrica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medido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baixo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será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80" dirty="0">
                <a:latin typeface="Trebuchet MS"/>
                <a:cs typeface="Trebuchet MS"/>
              </a:rPr>
              <a:t>valor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pH.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8CE8849-107A-4C04-96E5-31A99F44FF2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0342" y="1168144"/>
            <a:ext cx="775271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5080" algn="just">
              <a:lnSpc>
                <a:spcPct val="100000"/>
              </a:lnSpc>
              <a:spcBef>
                <a:spcPts val="735"/>
              </a:spcBef>
            </a:pPr>
            <a:r>
              <a:rPr sz="1800" spc="-25" dirty="0">
                <a:latin typeface="Trebuchet MS"/>
                <a:cs typeface="Trebuchet MS"/>
              </a:rPr>
              <a:t>À </a:t>
            </a:r>
            <a:r>
              <a:rPr sz="1800" spc="-75" dirty="0">
                <a:latin typeface="Trebuchet MS"/>
                <a:cs typeface="Trebuchet MS"/>
              </a:rPr>
              <a:t>medida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5" dirty="0">
                <a:latin typeface="Trebuchet MS"/>
                <a:cs typeface="Trebuchet MS"/>
              </a:rPr>
              <a:t>valores de </a:t>
            </a:r>
            <a:r>
              <a:rPr sz="1800" spc="-60" dirty="0">
                <a:latin typeface="Trebuchet MS"/>
                <a:cs typeface="Trebuchet MS"/>
              </a:rPr>
              <a:t>pH </a:t>
            </a:r>
            <a:r>
              <a:rPr sz="1800" spc="-95" dirty="0">
                <a:latin typeface="Trebuchet MS"/>
                <a:cs typeface="Trebuchet MS"/>
              </a:rPr>
              <a:t>aumentam,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80" dirty="0">
                <a:latin typeface="Trebuchet MS"/>
                <a:cs typeface="Trebuchet MS"/>
              </a:rPr>
              <a:t>quantidade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iões </a:t>
            </a:r>
            <a:r>
              <a:rPr sz="1800" spc="-30" dirty="0">
                <a:latin typeface="Trebuchet MS"/>
                <a:cs typeface="Trebuchet MS"/>
              </a:rPr>
              <a:t>H</a:t>
            </a:r>
            <a:r>
              <a:rPr sz="1800" spc="-44" baseline="25462" dirty="0">
                <a:latin typeface="Trebuchet MS"/>
                <a:cs typeface="Trebuchet MS"/>
              </a:rPr>
              <a:t>+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 adsorvem </a:t>
            </a:r>
            <a:r>
              <a:rPr sz="1800" spc="-85" dirty="0">
                <a:latin typeface="Trebuchet MS"/>
                <a:cs typeface="Trebuchet MS"/>
              </a:rPr>
              <a:t>à superfície </a:t>
            </a:r>
            <a:r>
              <a:rPr sz="1800" spc="-95" dirty="0">
                <a:latin typeface="Trebuchet MS"/>
                <a:cs typeface="Trebuchet MS"/>
              </a:rPr>
              <a:t>exterior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0" dirty="0">
                <a:latin typeface="Trebuchet MS"/>
                <a:cs typeface="Trebuchet MS"/>
              </a:rPr>
              <a:t>será </a:t>
            </a:r>
            <a:r>
              <a:rPr sz="1800" spc="-95" dirty="0">
                <a:latin typeface="Trebuchet MS"/>
                <a:cs typeface="Trebuchet MS"/>
              </a:rPr>
              <a:t>cada </a:t>
            </a:r>
            <a:r>
              <a:rPr sz="1800" spc="-114" dirty="0">
                <a:latin typeface="Trebuchet MS"/>
                <a:cs typeface="Trebuchet MS"/>
              </a:rPr>
              <a:t>vez </a:t>
            </a:r>
            <a:r>
              <a:rPr sz="1800" spc="-55" dirty="0">
                <a:latin typeface="Trebuchet MS"/>
                <a:cs typeface="Trebuchet MS"/>
              </a:rPr>
              <a:t>menor </a:t>
            </a:r>
            <a:r>
              <a:rPr sz="1800" spc="-110" dirty="0">
                <a:latin typeface="Trebuchet MS"/>
                <a:cs typeface="Trebuchet MS"/>
              </a:rPr>
              <a:t>até </a:t>
            </a:r>
            <a:r>
              <a:rPr sz="1800" spc="-100" dirty="0">
                <a:latin typeface="Trebuchet MS"/>
                <a:cs typeface="Trebuchet MS"/>
              </a:rPr>
              <a:t>que, </a:t>
            </a:r>
            <a:r>
              <a:rPr sz="1800" spc="-30" dirty="0">
                <a:latin typeface="Trebuchet MS"/>
                <a:cs typeface="Trebuchet MS"/>
              </a:rPr>
              <a:t>no </a:t>
            </a:r>
            <a:r>
              <a:rPr sz="1800" spc="-70" dirty="0">
                <a:latin typeface="Trebuchet MS"/>
                <a:cs typeface="Trebuchet MS"/>
              </a:rPr>
              <a:t>caso </a:t>
            </a:r>
            <a:r>
              <a:rPr sz="1800" spc="-60" dirty="0">
                <a:latin typeface="Trebuchet MS"/>
                <a:cs typeface="Trebuchet MS"/>
              </a:rPr>
              <a:t>das  soluções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neutras,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igualam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quantidade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adsorve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superfície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interior.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2109" y="2402586"/>
            <a:ext cx="7717535" cy="3849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5B2DB35-F279-45C4-9EC6-4E30C1C42A3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7645" y="1293482"/>
            <a:ext cx="773810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5080" algn="just">
              <a:lnSpc>
                <a:spcPct val="100000"/>
              </a:lnSpc>
              <a:spcBef>
                <a:spcPts val="70"/>
              </a:spcBef>
            </a:pPr>
            <a:r>
              <a:rPr sz="1800" spc="-65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80" dirty="0">
                <a:latin typeface="Trebuchet MS"/>
                <a:cs typeface="Trebuchet MS"/>
              </a:rPr>
              <a:t>medição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soluções </a:t>
            </a:r>
            <a:r>
              <a:rPr sz="1800" spc="-75" dirty="0">
                <a:latin typeface="Trebuchet MS"/>
                <a:cs typeface="Trebuchet MS"/>
              </a:rPr>
              <a:t>sucessivamente </a:t>
            </a:r>
            <a:r>
              <a:rPr sz="1800" spc="-70" dirty="0">
                <a:latin typeface="Trebuchet MS"/>
                <a:cs typeface="Trebuchet MS"/>
              </a:rPr>
              <a:t>mais </a:t>
            </a:r>
            <a:r>
              <a:rPr sz="1800" spc="-105" dirty="0">
                <a:latin typeface="Trebuchet MS"/>
                <a:cs typeface="Trebuchet MS"/>
              </a:rPr>
              <a:t>alcalinas,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quantidade de 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H</a:t>
            </a:r>
            <a:r>
              <a:rPr sz="1800" spc="-67" baseline="25462" dirty="0">
                <a:latin typeface="Trebuchet MS"/>
                <a:cs typeface="Trebuchet MS"/>
              </a:rPr>
              <a:t>+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adsorvem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lado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exterior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bolbo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continuar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baixar,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fluxo 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corrente </a:t>
            </a:r>
            <a:r>
              <a:rPr sz="1800" spc="-105" dirty="0">
                <a:latin typeface="Trebuchet MS"/>
                <a:cs typeface="Trebuchet MS"/>
              </a:rPr>
              <a:t>eléctrica </a:t>
            </a:r>
            <a:r>
              <a:rPr sz="1800" spc="-65" dirty="0">
                <a:latin typeface="Trebuchet MS"/>
                <a:cs typeface="Trebuchet MS"/>
              </a:rPr>
              <a:t>medido </a:t>
            </a:r>
            <a:r>
              <a:rPr sz="1800" spc="-80" dirty="0">
                <a:latin typeface="Trebuchet MS"/>
                <a:cs typeface="Trebuchet MS"/>
              </a:rPr>
              <a:t>será </a:t>
            </a:r>
            <a:r>
              <a:rPr sz="1800" spc="-95" dirty="0">
                <a:latin typeface="Trebuchet MS"/>
                <a:cs typeface="Trebuchet MS"/>
              </a:rPr>
              <a:t>cada </a:t>
            </a:r>
            <a:r>
              <a:rPr sz="1800" spc="-114" dirty="0">
                <a:latin typeface="Trebuchet MS"/>
                <a:cs typeface="Trebuchet MS"/>
              </a:rPr>
              <a:t>vez </a:t>
            </a:r>
            <a:r>
              <a:rPr sz="1800" spc="-55" dirty="0">
                <a:latin typeface="Trebuchet MS"/>
                <a:cs typeface="Trebuchet MS"/>
              </a:rPr>
              <a:t>menor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solução </a:t>
            </a:r>
            <a:r>
              <a:rPr sz="1800" spc="-110" dirty="0">
                <a:latin typeface="Trebuchet MS"/>
                <a:cs typeface="Trebuchet MS"/>
              </a:rPr>
              <a:t>terá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60" dirty="0">
                <a:latin typeface="Trebuchet MS"/>
                <a:cs typeface="Trebuchet MS"/>
              </a:rPr>
              <a:t>pH  </a:t>
            </a:r>
            <a:r>
              <a:rPr sz="1800" spc="-95" dirty="0">
                <a:latin typeface="Trebuchet MS"/>
                <a:cs typeface="Trebuchet MS"/>
              </a:rPr>
              <a:t>cada </a:t>
            </a:r>
            <a:r>
              <a:rPr sz="1800" spc="-114" dirty="0">
                <a:latin typeface="Trebuchet MS"/>
                <a:cs typeface="Trebuchet MS"/>
              </a:rPr>
              <a:t>vez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130" dirty="0">
                <a:latin typeface="Trebuchet MS"/>
                <a:cs typeface="Trebuchet MS"/>
              </a:rPr>
              <a:t>alto.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61045" y="2670810"/>
            <a:ext cx="7680959" cy="3849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37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C9D3FA6-243E-4386-AC80-D7A42DE8A7D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6759" y="1190625"/>
            <a:ext cx="7682230" cy="439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algn="just">
              <a:lnSpc>
                <a:spcPct val="100000"/>
              </a:lnSpc>
              <a:spcBef>
                <a:spcPts val="70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.5.4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lang="pt-PT" sz="2000" b="1" spc="-85" dirty="0">
                <a:latin typeface="Trebuchet MS"/>
                <a:cs typeface="Trebuchet MS"/>
              </a:rPr>
              <a:t>E</a:t>
            </a:r>
            <a:r>
              <a:rPr sz="2000" b="1" spc="-85" dirty="0" err="1">
                <a:latin typeface="Trebuchet MS"/>
                <a:cs typeface="Trebuchet MS"/>
              </a:rPr>
              <a:t>létrodo</a:t>
            </a:r>
            <a:r>
              <a:rPr sz="2000" b="1" spc="-8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de </a:t>
            </a:r>
            <a:r>
              <a:rPr sz="2000" b="1" spc="-100" dirty="0">
                <a:latin typeface="Trebuchet MS"/>
                <a:cs typeface="Trebuchet MS"/>
              </a:rPr>
              <a:t>referência</a:t>
            </a:r>
            <a:endParaRPr sz="2000" b="1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</a:pPr>
            <a:endParaRPr sz="1800" dirty="0">
              <a:latin typeface="Trebuchet MS" panose="020B0603020202020204" pitchFamily="34" charset="0"/>
              <a:cs typeface="Times New Roman"/>
            </a:endParaRPr>
          </a:p>
          <a:p>
            <a:pPr marL="584835" marR="769620" algn="just">
              <a:lnSpc>
                <a:spcPct val="100000"/>
              </a:lnSpc>
              <a:spcBef>
                <a:spcPts val="1590"/>
              </a:spcBef>
              <a:tabLst>
                <a:tab pos="752475" algn="l"/>
              </a:tabLst>
            </a:pPr>
            <a:r>
              <a:rPr spc="-75" dirty="0">
                <a:latin typeface="Trebuchet MS" panose="020B0603020202020204" pitchFamily="34" charset="0"/>
                <a:cs typeface="Trebuchet MS"/>
              </a:rPr>
              <a:t>Além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elétrodo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114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lang="pt-PT" spc="-45" dirty="0">
                <a:latin typeface="Trebuchet MS" panose="020B0603020202020204" pitchFamily="34" charset="0"/>
                <a:cs typeface="Trebuchet MS"/>
              </a:rPr>
              <a:t>medida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pH,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necessário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 err="1">
                <a:latin typeface="Trebuchet MS" panose="020B0603020202020204" pitchFamily="34" charset="0"/>
                <a:cs typeface="Trebuchet MS"/>
              </a:rPr>
              <a:t>segundo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el</a:t>
            </a:r>
            <a:r>
              <a:rPr lang="pt-PT" spc="-95" dirty="0" err="1">
                <a:latin typeface="Trebuchet MS" panose="020B0603020202020204" pitchFamily="34" charset="0"/>
                <a:cs typeface="Trebuchet MS"/>
              </a:rPr>
              <a:t>étrodo</a:t>
            </a:r>
            <a:r>
              <a:rPr lang="pt-PT"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 err="1">
                <a:latin typeface="Trebuchet MS" panose="020B0603020202020204" pitchFamily="34" charset="0"/>
                <a:cs typeface="Trebuchet MS"/>
              </a:rPr>
              <a:t>chamado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referência.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104139" algn="just">
              <a:lnSpc>
                <a:spcPct val="100000"/>
              </a:lnSpc>
              <a:tabLst>
                <a:tab pos="752475" algn="l"/>
              </a:tabLst>
            </a:pPr>
            <a:r>
              <a:rPr spc="-95" dirty="0">
                <a:latin typeface="Trebuchet MS" panose="020B0603020202020204" pitchFamily="34" charset="0"/>
                <a:cs typeface="Trebuchet MS"/>
              </a:rPr>
              <a:t>Existem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vários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tipos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eléctrodos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referência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mas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divulgado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prata/cloreto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prata.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5080" algn="just">
              <a:lnSpc>
                <a:spcPct val="100000"/>
              </a:lnSpc>
              <a:tabLst>
                <a:tab pos="752475" algn="l"/>
              </a:tabLst>
            </a:pPr>
            <a:r>
              <a:rPr spc="-120" dirty="0">
                <a:latin typeface="Trebuchet MS" panose="020B0603020202020204" pitchFamily="34" charset="0"/>
                <a:cs typeface="Trebuchet MS"/>
              </a:rPr>
              <a:t>Trata‐se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cilindro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vidro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fio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prata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coberto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cloreto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prata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mergulhado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numa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saturada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cloreto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potássio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(KCl).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339090" algn="just">
              <a:lnSpc>
                <a:spcPct val="100000"/>
              </a:lnSpc>
              <a:tabLst>
                <a:tab pos="752475" algn="l"/>
              </a:tabLst>
            </a:pP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bastante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parecido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elétrodo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lang="pt-PT" spc="-45" dirty="0">
                <a:latin typeface="Trebuchet MS" panose="020B0603020202020204" pitchFamily="34" charset="0"/>
                <a:cs typeface="Trebuchet MS"/>
              </a:rPr>
              <a:t>de medida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estando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entanto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mergulhado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numa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KCl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fixo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portanto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produz  uma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leitura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95" dirty="0" err="1">
                <a:latin typeface="Trebuchet MS" panose="020B0603020202020204" pitchFamily="34" charset="0"/>
                <a:cs typeface="Trebuchet MS"/>
              </a:rPr>
              <a:t>fluxo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 err="1">
                <a:latin typeface="Trebuchet MS" panose="020B0603020202020204" pitchFamily="34" charset="0"/>
                <a:cs typeface="Trebuchet MS"/>
              </a:rPr>
              <a:t>elétrico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constante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conhecido,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qual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será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comparado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lido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 err="1">
                <a:latin typeface="Trebuchet MS" panose="020B0603020202020204" pitchFamily="34" charset="0"/>
                <a:cs typeface="Trebuchet MS"/>
              </a:rPr>
              <a:t>elétrodo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lang="pt-PT" spc="-75" dirty="0">
                <a:latin typeface="Trebuchet MS" panose="020B0603020202020204" pitchFamily="34" charset="0"/>
                <a:cs typeface="Trebuchet MS"/>
              </a:rPr>
              <a:t> medida 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67DE888-C70A-4918-A774-70C4E10D2F6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40763" y="989329"/>
            <a:ext cx="7112634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O </a:t>
            </a:r>
            <a:r>
              <a:rPr sz="1800" spc="-75" dirty="0">
                <a:latin typeface="Trebuchet MS"/>
                <a:cs typeface="Trebuchet MS"/>
              </a:rPr>
              <a:t>sinal </a:t>
            </a:r>
            <a:r>
              <a:rPr sz="1800" spc="-95" dirty="0">
                <a:latin typeface="Trebuchet MS"/>
                <a:cs typeface="Trebuchet MS"/>
              </a:rPr>
              <a:t>relativo </a:t>
            </a:r>
            <a:r>
              <a:rPr sz="1800" spc="-55" dirty="0">
                <a:latin typeface="Trebuchet MS"/>
                <a:cs typeface="Trebuchet MS"/>
              </a:rPr>
              <a:t>ao </a:t>
            </a:r>
            <a:r>
              <a:rPr sz="1800" spc="-90" dirty="0">
                <a:latin typeface="Trebuchet MS"/>
                <a:cs typeface="Trebuchet MS"/>
              </a:rPr>
              <a:t>potencial </a:t>
            </a:r>
            <a:r>
              <a:rPr sz="1800" spc="-75" dirty="0">
                <a:latin typeface="Trebuchet MS"/>
                <a:cs typeface="Trebuchet MS"/>
              </a:rPr>
              <a:t>gerado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75" dirty="0">
                <a:latin typeface="Trebuchet MS"/>
                <a:cs typeface="Trebuchet MS"/>
              </a:rPr>
              <a:t>membrana de </a:t>
            </a:r>
            <a:r>
              <a:rPr sz="1800" spc="-70" dirty="0">
                <a:latin typeface="Trebuchet MS"/>
                <a:cs typeface="Trebuchet MS"/>
              </a:rPr>
              <a:t>vidro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5" dirty="0" err="1">
                <a:latin typeface="Trebuchet MS"/>
                <a:cs typeface="Trebuchet MS"/>
              </a:rPr>
              <a:t>eléctrodo</a:t>
            </a:r>
            <a:r>
              <a:rPr sz="1800" spc="-85" dirty="0">
                <a:latin typeface="Trebuchet MS"/>
                <a:cs typeface="Trebuchet MS"/>
              </a:rPr>
              <a:t>  </a:t>
            </a:r>
            <a:r>
              <a:rPr lang="pt-PT" sz="1800" spc="-85" dirty="0">
                <a:latin typeface="Trebuchet MS"/>
                <a:cs typeface="Trebuchet MS"/>
              </a:rPr>
              <a:t>de </a:t>
            </a:r>
            <a:r>
              <a:rPr lang="pt-PT" sz="1800" spc="-45" dirty="0">
                <a:latin typeface="Trebuchet MS"/>
                <a:cs typeface="Trebuchet MS"/>
              </a:rPr>
              <a:t>medida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pH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65" dirty="0">
                <a:latin typeface="Trebuchet MS"/>
                <a:cs typeface="Trebuchet MS"/>
              </a:rPr>
              <a:t>adquirido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0" dirty="0">
                <a:latin typeface="Trebuchet MS"/>
                <a:cs typeface="Trebuchet MS"/>
              </a:rPr>
              <a:t>comparado </a:t>
            </a:r>
            <a:r>
              <a:rPr sz="1800" spc="-75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80" dirty="0">
                <a:latin typeface="Trebuchet MS"/>
                <a:cs typeface="Trebuchet MS"/>
              </a:rPr>
              <a:t>valor </a:t>
            </a:r>
            <a:r>
              <a:rPr sz="1800" spc="-105" dirty="0">
                <a:latin typeface="Trebuchet MS"/>
                <a:cs typeface="Trebuchet MS"/>
              </a:rPr>
              <a:t>fixo </a:t>
            </a:r>
            <a:r>
              <a:rPr sz="1800" spc="-65" dirty="0">
                <a:latin typeface="Trebuchet MS"/>
                <a:cs typeface="Trebuchet MS"/>
              </a:rPr>
              <a:t>adquirido </a:t>
            </a:r>
            <a:r>
              <a:rPr sz="1800" spc="-30" dirty="0">
                <a:latin typeface="Trebuchet MS"/>
                <a:cs typeface="Trebuchet MS"/>
              </a:rPr>
              <a:t>no  </a:t>
            </a:r>
            <a:r>
              <a:rPr sz="1800" spc="-85" dirty="0">
                <a:latin typeface="Trebuchet MS"/>
                <a:cs typeface="Trebuchet MS"/>
              </a:rPr>
              <a:t>eléctrodo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referência. </a:t>
            </a:r>
            <a:r>
              <a:rPr sz="1800" spc="-75" dirty="0">
                <a:latin typeface="Trebuchet MS"/>
                <a:cs typeface="Trebuchet MS"/>
              </a:rPr>
              <a:t>Desta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comparação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resulta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uma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leitura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mV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  </a:t>
            </a:r>
            <a:r>
              <a:rPr sz="1800" spc="-85" dirty="0">
                <a:latin typeface="Trebuchet MS"/>
                <a:cs typeface="Trebuchet MS"/>
              </a:rPr>
              <a:t>convertida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80" dirty="0">
                <a:latin typeface="Trebuchet MS"/>
                <a:cs typeface="Trebuchet MS"/>
              </a:rPr>
              <a:t>valores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pH </a:t>
            </a:r>
            <a:r>
              <a:rPr sz="1800" spc="-75" dirty="0">
                <a:latin typeface="Trebuchet MS"/>
                <a:cs typeface="Trebuchet MS"/>
              </a:rPr>
              <a:t>de acordo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seguinte </a:t>
            </a:r>
            <a:r>
              <a:rPr sz="1800" spc="-90" dirty="0">
                <a:latin typeface="Trebuchet MS"/>
                <a:cs typeface="Trebuchet MS"/>
              </a:rPr>
              <a:t>regra </a:t>
            </a:r>
            <a:r>
              <a:rPr sz="1800" spc="-85" dirty="0">
                <a:latin typeface="Trebuchet MS"/>
                <a:cs typeface="Trebuchet MS"/>
              </a:rPr>
              <a:t>para </a:t>
            </a:r>
            <a:r>
              <a:rPr sz="1800" spc="-60" dirty="0">
                <a:latin typeface="Trebuchet MS"/>
                <a:cs typeface="Trebuchet MS"/>
              </a:rPr>
              <a:t>uma  </a:t>
            </a:r>
            <a:r>
              <a:rPr sz="1800" spc="-90" dirty="0">
                <a:latin typeface="Trebuchet MS"/>
                <a:cs typeface="Trebuchet MS"/>
              </a:rPr>
              <a:t>temperatura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10" dirty="0">
                <a:latin typeface="Trebuchet MS"/>
                <a:cs typeface="Trebuchet MS"/>
              </a:rPr>
              <a:t>25º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C:</a:t>
            </a:r>
            <a:endParaRPr sz="1800" dirty="0">
              <a:latin typeface="Trebuchet MS"/>
              <a:cs typeface="Trebuchet MS"/>
            </a:endParaRPr>
          </a:p>
          <a:p>
            <a:pPr marL="1963420">
              <a:lnSpc>
                <a:spcPct val="100000"/>
              </a:lnSpc>
              <a:spcBef>
                <a:spcPts val="1210"/>
              </a:spcBef>
              <a:tabLst>
                <a:tab pos="2235835" algn="l"/>
              </a:tabLst>
            </a:pPr>
            <a:r>
              <a:rPr sz="1800" spc="10" dirty="0">
                <a:latin typeface="Times New Roman"/>
                <a:cs typeface="Times New Roman"/>
              </a:rPr>
              <a:t>0	</a:t>
            </a:r>
            <a:r>
              <a:rPr sz="1800" i="1" spc="15" dirty="0">
                <a:latin typeface="Times New Roman"/>
                <a:cs typeface="Times New Roman"/>
              </a:rPr>
              <a:t>mV </a:t>
            </a:r>
            <a:r>
              <a:rPr sz="1800" spc="20" dirty="0">
                <a:latin typeface="Symbol"/>
                <a:cs typeface="Symbol"/>
              </a:rPr>
              <a:t>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i="1" spc="10" dirty="0">
                <a:latin typeface="Times New Roman"/>
                <a:cs typeface="Times New Roman"/>
              </a:rPr>
              <a:t>pH </a:t>
            </a:r>
            <a:r>
              <a:rPr sz="1800" spc="10" dirty="0">
                <a:latin typeface="Symbol"/>
                <a:cs typeface="Symbol"/>
              </a:rPr>
              <a:t>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7</a:t>
            </a:r>
            <a:endParaRPr sz="1800" dirty="0">
              <a:latin typeface="Times New Roman"/>
              <a:cs typeface="Times New Roman"/>
            </a:endParaRPr>
          </a:p>
          <a:p>
            <a:pPr marL="1958975">
              <a:lnSpc>
                <a:spcPct val="100000"/>
              </a:lnSpc>
              <a:spcBef>
                <a:spcPts val="575"/>
              </a:spcBef>
              <a:tabLst>
                <a:tab pos="2517775" algn="l"/>
                <a:tab pos="3044190" algn="l"/>
                <a:tab pos="3527425" algn="l"/>
                <a:tab pos="4425315" algn="l"/>
                <a:tab pos="4830445" algn="l"/>
              </a:tabLst>
            </a:pPr>
            <a:r>
              <a:rPr sz="1800" dirty="0">
                <a:latin typeface="Times New Roman"/>
                <a:cs typeface="Times New Roman"/>
              </a:rPr>
              <a:t>59,2	</a:t>
            </a:r>
            <a:r>
              <a:rPr sz="1800" i="1" spc="15" dirty="0">
                <a:latin typeface="Times New Roman"/>
                <a:cs typeface="Times New Roman"/>
              </a:rPr>
              <a:t>mV	</a:t>
            </a:r>
            <a:r>
              <a:rPr sz="1800" i="1" spc="10" dirty="0">
                <a:latin typeface="Times New Roman"/>
                <a:cs typeface="Times New Roman"/>
              </a:rPr>
              <a:t>por	unidade	de	pH</a:t>
            </a:r>
            <a:endParaRPr lang="pt-PT" i="1" spc="10" dirty="0">
              <a:latin typeface="Times New Roman"/>
              <a:cs typeface="Times New Roman"/>
            </a:endParaRPr>
          </a:p>
          <a:p>
            <a:pPr marL="1958975">
              <a:lnSpc>
                <a:spcPct val="100000"/>
              </a:lnSpc>
              <a:spcBef>
                <a:spcPts val="575"/>
              </a:spcBef>
              <a:tabLst>
                <a:tab pos="2517775" algn="l"/>
                <a:tab pos="3044190" algn="l"/>
                <a:tab pos="3527425" algn="l"/>
                <a:tab pos="4425315" algn="l"/>
                <a:tab pos="4830445" algn="l"/>
              </a:tabLst>
            </a:pPr>
            <a:endParaRPr sz="700" dirty="0">
              <a:latin typeface="Times New Roman"/>
              <a:cs typeface="Times New Roman"/>
            </a:endParaRPr>
          </a:p>
          <a:p>
            <a:pPr marL="12700" marR="534670" algn="just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valores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forem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positivos,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será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superior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7,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forem  </a:t>
            </a:r>
            <a:r>
              <a:rPr sz="1800" spc="-75" dirty="0">
                <a:latin typeface="Trebuchet MS"/>
                <a:cs typeface="Trebuchet MS"/>
              </a:rPr>
              <a:t>negativos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valor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será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inferior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7.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83401" y="3933825"/>
            <a:ext cx="4451703" cy="3009103"/>
          </a:xfrm>
          <a:prstGeom prst="rect">
            <a:avLst/>
          </a:prstGeom>
          <a:blipFill>
            <a:blip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39</a:t>
            </a:fld>
            <a:endParaRPr lang="pt-PT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id="{C2106B77-D8D1-4F1F-8699-CB99916677A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834" y="962025"/>
            <a:ext cx="7590155" cy="2608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>
              <a:lnSpc>
                <a:spcPts val="1445"/>
              </a:lnSpc>
            </a:pPr>
            <a:r>
              <a:rPr lang="pt-PT" sz="2000" b="1" spc="-105" dirty="0">
                <a:latin typeface="Trebuchet MS"/>
                <a:cs typeface="Trebuchet MS"/>
              </a:rPr>
              <a:t>4</a:t>
            </a:r>
            <a:r>
              <a:rPr sz="2000" b="1" spc="-105" dirty="0">
                <a:latin typeface="Trebuchet MS"/>
                <a:cs typeface="Trebuchet MS"/>
              </a:rPr>
              <a:t>.5.</a:t>
            </a:r>
            <a:r>
              <a:rPr lang="pt-PT" sz="2000" b="1" spc="-105" dirty="0">
                <a:latin typeface="Trebuchet MS"/>
                <a:cs typeface="Trebuchet MS"/>
              </a:rPr>
              <a:t>5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25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Calibração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do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lang="pt-PT" sz="2000" b="1" spc="-140" dirty="0">
                <a:latin typeface="Trebuchet MS"/>
                <a:cs typeface="Trebuchet MS"/>
              </a:rPr>
              <a:t>medidor </a:t>
            </a:r>
            <a:r>
              <a:rPr sz="2000" b="1" spc="-75" dirty="0">
                <a:latin typeface="Trebuchet MS"/>
                <a:cs typeface="Trebuchet MS"/>
              </a:rPr>
              <a:t>de</a:t>
            </a:r>
            <a:r>
              <a:rPr sz="2000" b="1" spc="-12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pH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440690" marR="24130" algn="just">
              <a:lnSpc>
                <a:spcPct val="100000"/>
              </a:lnSpc>
              <a:spcBef>
                <a:spcPts val="1500"/>
              </a:spcBef>
            </a:pPr>
            <a:r>
              <a:rPr spc="-70" dirty="0">
                <a:latin typeface="Trebuchet MS" panose="020B0603020202020204" pitchFamily="34" charset="0"/>
                <a:cs typeface="Trebuchet MS"/>
              </a:rPr>
              <a:t>Normalmente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utilizam‐se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duas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soluções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tampão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valores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4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7.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Alguns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medidores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admitem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terceiro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ponto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calibração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vulgar 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utilizar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solução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padrão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10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9.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40690" marR="5080" algn="just">
              <a:lnSpc>
                <a:spcPct val="100000"/>
              </a:lnSpc>
            </a:pPr>
            <a:r>
              <a:rPr spc="-100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leituras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na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amostra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apresentem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erros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correlacionados 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calibração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fundamental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valor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pH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dos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padrões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esteja 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correcto.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61957" y="3705225"/>
            <a:ext cx="5292852" cy="3025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18064D3-3557-4075-A5A8-4C5ED84715C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08061" y="817347"/>
            <a:ext cx="7734934" cy="938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9140" algn="just">
              <a:lnSpc>
                <a:spcPts val="1445"/>
              </a:lnSpc>
            </a:pPr>
            <a:r>
              <a:rPr spc="-50" dirty="0" err="1">
                <a:latin typeface="Trebuchet MS"/>
                <a:cs typeface="Trebuchet MS"/>
              </a:rPr>
              <a:t>Passos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tomar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durante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processo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calibração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medidor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pH:</a:t>
            </a:r>
            <a:endParaRPr dirty="0">
              <a:latin typeface="Trebuchet MS"/>
              <a:cs typeface="Trebuchet MS"/>
            </a:endParaRPr>
          </a:p>
          <a:p>
            <a:pPr marL="311785" algn="just">
              <a:lnSpc>
                <a:spcPct val="100000"/>
              </a:lnSpc>
              <a:spcBef>
                <a:spcPts val="1495"/>
              </a:spcBef>
            </a:pPr>
            <a:r>
              <a:rPr lang="pt-PT" spc="-90" dirty="0">
                <a:latin typeface="Trebuchet MS"/>
                <a:cs typeface="Trebuchet MS"/>
              </a:rPr>
              <a:t>1-</a:t>
            </a:r>
            <a:r>
              <a:rPr spc="-85" dirty="0" err="1">
                <a:latin typeface="Trebuchet MS"/>
                <a:cs typeface="Trebuchet MS"/>
              </a:rPr>
              <a:t>Lavar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eléctrodo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com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água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destilada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de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seguida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secar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eléctrodo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bolbo</a:t>
            </a:r>
            <a:r>
              <a:rPr spc="-9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com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papel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absorvente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30053" y="1825752"/>
            <a:ext cx="4124028" cy="2796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40137" y="4687061"/>
            <a:ext cx="4208100" cy="23538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41</a:t>
            </a:fld>
            <a:endParaRPr lang="pt-PT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id="{B03BA37B-5D51-44F7-B718-6F371FDE895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89100" y="558900"/>
            <a:ext cx="789216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PT" spc="-90" dirty="0">
                <a:latin typeface="Trebuchet MS"/>
                <a:cs typeface="Trebuchet MS"/>
              </a:rPr>
              <a:t>2-</a:t>
            </a:r>
            <a:r>
              <a:rPr spc="-70" dirty="0" err="1">
                <a:latin typeface="Trebuchet MS"/>
                <a:cs typeface="Trebuchet MS"/>
              </a:rPr>
              <a:t>Colocar</a:t>
            </a:r>
            <a:r>
              <a:rPr spc="-70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 </a:t>
            </a:r>
            <a:r>
              <a:rPr spc="-65" dirty="0">
                <a:latin typeface="Trebuchet MS"/>
                <a:cs typeface="Trebuchet MS"/>
              </a:rPr>
              <a:t>aparelho </a:t>
            </a:r>
            <a:r>
              <a:rPr spc="-60" dirty="0">
                <a:latin typeface="Trebuchet MS"/>
                <a:cs typeface="Trebuchet MS"/>
              </a:rPr>
              <a:t>em </a:t>
            </a:r>
            <a:r>
              <a:rPr spc="-35" dirty="0">
                <a:latin typeface="Trebuchet MS"/>
                <a:cs typeface="Trebuchet MS"/>
              </a:rPr>
              <a:t>modo </a:t>
            </a:r>
            <a:r>
              <a:rPr spc="-60" dirty="0">
                <a:latin typeface="Trebuchet MS"/>
                <a:cs typeface="Trebuchet MS"/>
              </a:rPr>
              <a:t>de </a:t>
            </a:r>
            <a:r>
              <a:rPr spc="-90" dirty="0">
                <a:latin typeface="Trebuchet MS"/>
                <a:cs typeface="Trebuchet MS"/>
              </a:rPr>
              <a:t>calibração, </a:t>
            </a:r>
            <a:r>
              <a:rPr spc="-55" dirty="0">
                <a:latin typeface="Trebuchet MS"/>
                <a:cs typeface="Trebuchet MS"/>
              </a:rPr>
              <a:t>seguir </a:t>
            </a:r>
            <a:r>
              <a:rPr spc="-70" dirty="0">
                <a:latin typeface="Trebuchet MS"/>
                <a:cs typeface="Trebuchet MS"/>
              </a:rPr>
              <a:t>a </a:t>
            </a:r>
            <a:r>
              <a:rPr spc="-60" dirty="0">
                <a:latin typeface="Trebuchet MS"/>
                <a:cs typeface="Trebuchet MS"/>
              </a:rPr>
              <a:t>instruções </a:t>
            </a:r>
            <a:r>
              <a:rPr spc="-35" dirty="0">
                <a:latin typeface="Trebuchet MS"/>
                <a:cs typeface="Trebuchet MS"/>
              </a:rPr>
              <a:t>do </a:t>
            </a:r>
            <a:r>
              <a:rPr spc="-80" dirty="0">
                <a:latin typeface="Trebuchet MS"/>
                <a:cs typeface="Trebuchet MS"/>
              </a:rPr>
              <a:t>fabricante </a:t>
            </a:r>
            <a:r>
              <a:rPr spc="-70" dirty="0">
                <a:latin typeface="Trebuchet MS"/>
                <a:cs typeface="Trebuchet MS"/>
              </a:rPr>
              <a:t>e </a:t>
            </a:r>
            <a:r>
              <a:rPr spc="-60" dirty="0">
                <a:latin typeface="Trebuchet MS"/>
                <a:cs typeface="Trebuchet MS"/>
              </a:rPr>
              <a:t>mergulhar </a:t>
            </a:r>
            <a:r>
              <a:rPr spc="-15" dirty="0">
                <a:latin typeface="Trebuchet MS"/>
                <a:cs typeface="Trebuchet MS"/>
              </a:rPr>
              <a:t>o  </a:t>
            </a:r>
            <a:r>
              <a:rPr spc="-65" dirty="0">
                <a:latin typeface="Trebuchet MS"/>
                <a:cs typeface="Trebuchet MS"/>
              </a:rPr>
              <a:t>eléctrodo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na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primeira </a:t>
            </a:r>
            <a:r>
              <a:rPr spc="-55" dirty="0">
                <a:latin typeface="Trebuchet MS"/>
                <a:cs typeface="Trebuchet MS"/>
              </a:rPr>
              <a:t>solução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padrão,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normalmente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a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solução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padrão</a:t>
            </a:r>
            <a:r>
              <a:rPr spc="-9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de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pH=7.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Aguardar</a:t>
            </a:r>
            <a:r>
              <a:rPr spc="-7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que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  </a:t>
            </a:r>
            <a:r>
              <a:rPr spc="-60" dirty="0">
                <a:latin typeface="Trebuchet MS"/>
                <a:cs typeface="Trebuchet MS"/>
              </a:rPr>
              <a:t>aparelho </a:t>
            </a:r>
            <a:r>
              <a:rPr spc="-65" dirty="0">
                <a:latin typeface="Trebuchet MS"/>
                <a:cs typeface="Trebuchet MS"/>
              </a:rPr>
              <a:t>reconheça </a:t>
            </a:r>
            <a:r>
              <a:rPr spc="-75" dirty="0">
                <a:latin typeface="Trebuchet MS"/>
                <a:cs typeface="Trebuchet MS"/>
              </a:rPr>
              <a:t>este</a:t>
            </a:r>
            <a:r>
              <a:rPr spc="-15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padrão.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99353" y="1402080"/>
            <a:ext cx="3894694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89101" y="3670673"/>
            <a:ext cx="789215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PT" spc="-90" dirty="0">
                <a:latin typeface="Trebuchet MS"/>
                <a:cs typeface="Trebuchet MS"/>
              </a:rPr>
              <a:t>3-</a:t>
            </a:r>
            <a:r>
              <a:rPr spc="-85" dirty="0" err="1">
                <a:latin typeface="Trebuchet MS"/>
                <a:cs typeface="Trebuchet MS"/>
              </a:rPr>
              <a:t>Lavar</a:t>
            </a:r>
            <a:r>
              <a:rPr spc="-9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secar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novamente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eléctrodo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bolbo</a:t>
            </a:r>
            <a:r>
              <a:rPr spc="-9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e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mergulhar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na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segunda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solução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padrão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62071" y="4139945"/>
            <a:ext cx="3969258" cy="211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89100" y="6359739"/>
            <a:ext cx="789216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PT" spc="-80" dirty="0">
                <a:latin typeface="Trebuchet MS"/>
                <a:cs typeface="Trebuchet MS"/>
              </a:rPr>
              <a:t>4-</a:t>
            </a:r>
            <a:r>
              <a:rPr spc="-45" dirty="0" err="1">
                <a:latin typeface="Trebuchet MS"/>
                <a:cs typeface="Trebuchet MS"/>
              </a:rPr>
              <a:t>Depois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de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reconhecer</a:t>
            </a:r>
            <a:r>
              <a:rPr spc="-90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segundo</a:t>
            </a:r>
            <a:r>
              <a:rPr spc="-80" dirty="0">
                <a:latin typeface="Trebuchet MS"/>
                <a:cs typeface="Trebuchet MS"/>
              </a:rPr>
              <a:t> padrão,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aparelho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passará</a:t>
            </a:r>
            <a:r>
              <a:rPr spc="-7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para</a:t>
            </a:r>
            <a:r>
              <a:rPr spc="-85" dirty="0">
                <a:latin typeface="Trebuchet MS"/>
                <a:cs typeface="Trebuchet MS"/>
              </a:rPr>
              <a:t> </a:t>
            </a:r>
            <a:r>
              <a:rPr spc="-15" dirty="0">
                <a:latin typeface="Trebuchet MS"/>
                <a:cs typeface="Trebuchet MS"/>
              </a:rPr>
              <a:t>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modo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de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leitura</a:t>
            </a:r>
            <a:r>
              <a:rPr spc="-70" dirty="0">
                <a:latin typeface="Trebuchet MS"/>
                <a:cs typeface="Trebuchet MS"/>
              </a:rPr>
              <a:t> e  </a:t>
            </a:r>
            <a:r>
              <a:rPr spc="-75" dirty="0">
                <a:latin typeface="Trebuchet MS"/>
                <a:cs typeface="Trebuchet MS"/>
              </a:rPr>
              <a:t>estará </a:t>
            </a:r>
            <a:r>
              <a:rPr spc="-55" dirty="0">
                <a:latin typeface="Trebuchet MS"/>
                <a:cs typeface="Trebuchet MS"/>
              </a:rPr>
              <a:t>pronto </a:t>
            </a:r>
            <a:r>
              <a:rPr spc="-70" dirty="0">
                <a:latin typeface="Trebuchet MS"/>
                <a:cs typeface="Trebuchet MS"/>
              </a:rPr>
              <a:t>para </a:t>
            </a:r>
            <a:r>
              <a:rPr spc="-80" dirty="0">
                <a:latin typeface="Trebuchet MS"/>
                <a:cs typeface="Trebuchet MS"/>
              </a:rPr>
              <a:t>efectuar </a:t>
            </a:r>
            <a:r>
              <a:rPr spc="-70" dirty="0">
                <a:latin typeface="Trebuchet MS"/>
                <a:cs typeface="Trebuchet MS"/>
              </a:rPr>
              <a:t>leituras </a:t>
            </a:r>
            <a:r>
              <a:rPr spc="-45" dirty="0">
                <a:latin typeface="Trebuchet MS"/>
                <a:cs typeface="Trebuchet MS"/>
              </a:rPr>
              <a:t>nas</a:t>
            </a:r>
            <a:r>
              <a:rPr spc="-20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amostras.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42</a:t>
            </a:fld>
            <a:endParaRPr lang="pt-PT"/>
          </a:p>
        </p:txBody>
      </p:sp>
      <p:sp>
        <p:nvSpPr>
          <p:cNvPr id="11" name="Marcador de Posição do Rodapé 10">
            <a:extLst>
              <a:ext uri="{FF2B5EF4-FFF2-40B4-BE49-F238E27FC236}">
                <a16:creationId xmlns:a16="http://schemas.microsoft.com/office/drawing/2014/main" id="{713EA560-22D4-4C7C-9393-8977AD55706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41500" y="809625"/>
            <a:ext cx="7860638" cy="6001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43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81EC8F0A-CEA6-495C-AFA6-F376E5DF89F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1DA2FA0-D127-458D-8666-2C9DCB2915D0}"/>
              </a:ext>
            </a:extLst>
          </p:cNvPr>
          <p:cNvSpPr txBox="1">
            <a:spLocks noChangeArrowheads="1"/>
          </p:cNvSpPr>
          <p:nvPr/>
        </p:nvSpPr>
        <p:spPr>
          <a:xfrm>
            <a:off x="1973943" y="782412"/>
            <a:ext cx="457199" cy="459409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kern="0" dirty="0">
                <a:solidFill>
                  <a:schemeClr val="tx1"/>
                </a:solidFill>
                <a:latin typeface="Trebuchet MS" panose="020B0603020202020204" pitchFamily="34" charset="0"/>
              </a:rPr>
              <a:t>4 -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DFF6E64-A234-41AB-B15F-5B5EAB8CC981}"/>
              </a:ext>
            </a:extLst>
          </p:cNvPr>
          <p:cNvSpPr txBox="1">
            <a:spLocks noChangeArrowheads="1"/>
          </p:cNvSpPr>
          <p:nvPr/>
        </p:nvSpPr>
        <p:spPr>
          <a:xfrm>
            <a:off x="1897743" y="1800225"/>
            <a:ext cx="533399" cy="459409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latin typeface="Trebuchet MS" panose="020B0603020202020204" pitchFamily="34" charset="0"/>
              </a:rPr>
              <a:t>4.1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F6F89AC-2236-43E8-BA34-FEC42FC13D28}"/>
              </a:ext>
            </a:extLst>
          </p:cNvPr>
          <p:cNvSpPr txBox="1">
            <a:spLocks noChangeArrowheads="1"/>
          </p:cNvSpPr>
          <p:nvPr/>
        </p:nvSpPr>
        <p:spPr>
          <a:xfrm>
            <a:off x="1934029" y="2823483"/>
            <a:ext cx="533399" cy="41764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latin typeface="Trebuchet MS" panose="020B0603020202020204" pitchFamily="34" charset="0"/>
              </a:rPr>
              <a:t>4.2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6F881C1-9715-4938-ADD3-8A39AE335384}"/>
              </a:ext>
            </a:extLst>
          </p:cNvPr>
          <p:cNvSpPr txBox="1">
            <a:spLocks noChangeArrowheads="1"/>
          </p:cNvSpPr>
          <p:nvPr/>
        </p:nvSpPr>
        <p:spPr>
          <a:xfrm>
            <a:off x="1934029" y="4848225"/>
            <a:ext cx="533399" cy="379677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latin typeface="Trebuchet MS" panose="020B0603020202020204" pitchFamily="34" charset="0"/>
              </a:rPr>
              <a:t>4.3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22184D5C-EE19-4C46-8625-793AA7D958F9}"/>
              </a:ext>
            </a:extLst>
          </p:cNvPr>
          <p:cNvSpPr txBox="1">
            <a:spLocks noChangeArrowheads="1"/>
          </p:cNvSpPr>
          <p:nvPr/>
        </p:nvSpPr>
        <p:spPr>
          <a:xfrm>
            <a:off x="1934029" y="5871483"/>
            <a:ext cx="533399" cy="459409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latin typeface="Trebuchet MS" panose="020B0603020202020204" pitchFamily="34" charset="0"/>
              </a:rPr>
              <a:t>4.4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26340" y="1860307"/>
            <a:ext cx="6705151" cy="1829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44</a:t>
            </a:fld>
            <a:endParaRPr lang="pt-PT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0651D2AE-AF9A-49E8-A6B0-8F215B0FE27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F55D2A2-774B-4D7B-A87D-349E001E02E8}"/>
              </a:ext>
            </a:extLst>
          </p:cNvPr>
          <p:cNvSpPr txBox="1">
            <a:spLocks noChangeArrowheads="1"/>
          </p:cNvSpPr>
          <p:nvPr/>
        </p:nvSpPr>
        <p:spPr>
          <a:xfrm>
            <a:off x="2407571" y="1849212"/>
            <a:ext cx="533399" cy="459409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>
                <a:latin typeface="Trebuchet MS" panose="020B0603020202020204" pitchFamily="34" charset="0"/>
              </a:rPr>
              <a:t>4.5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4512</Words>
  <Application>Microsoft Office PowerPoint</Application>
  <PresentationFormat>Personalizados</PresentationFormat>
  <Paragraphs>455</Paragraphs>
  <Slides>44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44</vt:i4>
      </vt:variant>
    </vt:vector>
  </HeadingPairs>
  <TitlesOfParts>
    <vt:vector size="50" baseType="lpstr">
      <vt:lpstr>Arial</vt:lpstr>
      <vt:lpstr>Calibri</vt:lpstr>
      <vt:lpstr>Symbol</vt:lpstr>
      <vt:lpstr>Times New Roman</vt:lpstr>
      <vt:lpstr>Trebuchet MS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Capítulo^N4</dc:title>
  <dc:creator>User</dc:creator>
  <cp:lastModifiedBy>Henrique Pinho</cp:lastModifiedBy>
  <cp:revision>40</cp:revision>
  <dcterms:created xsi:type="dcterms:W3CDTF">2018-02-11T11:17:24Z</dcterms:created>
  <dcterms:modified xsi:type="dcterms:W3CDTF">2022-11-10T16:10:10Z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2018-02-11T00:00:00Z</vt:filetime>
  </property>
</Properties>
</file>