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3" r:id="rId21"/>
    <p:sldId id="304" r:id="rId22"/>
    <p:sldId id="305" r:id="rId23"/>
    <p:sldId id="307" r:id="rId24"/>
    <p:sldId id="308" r:id="rId25"/>
    <p:sldId id="309" r:id="rId26"/>
    <p:sldId id="310" r:id="rId27"/>
    <p:sldId id="316" r:id="rId28"/>
    <p:sldId id="317" r:id="rId29"/>
  </p:sldIdLst>
  <p:sldSz cx="10693400" cy="7562850"/>
  <p:notesSz cx="10693400" cy="756285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E1BC1C-9756-4058-8110-B6C68D4190C9}" type="doc">
      <dgm:prSet loTypeId="urn:microsoft.com/office/officeart/2005/8/layout/hierarchy1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pt-PT"/>
        </a:p>
      </dgm:t>
    </dgm:pt>
    <dgm:pt modelId="{479DAD11-B158-47D4-96EA-364ABDFE7003}">
      <dgm:prSet phldrT="[Texto]"/>
      <dgm:spPr/>
      <dgm:t>
        <a:bodyPr/>
        <a:lstStyle/>
        <a:p>
          <a:r>
            <a:rPr lang="pt-PT" dirty="0">
              <a:latin typeface="Arial" pitchFamily="34" charset="0"/>
              <a:cs typeface="Arial" pitchFamily="34" charset="0"/>
            </a:rPr>
            <a:t>Células Eletroquímicas</a:t>
          </a:r>
        </a:p>
      </dgm:t>
    </dgm:pt>
    <dgm:pt modelId="{FE3C8B9D-76C8-4686-8B24-0108C5A624F1}" type="parTrans" cxnId="{C67CEBCA-5D0E-492E-9351-7DC698336C02}">
      <dgm:prSet/>
      <dgm:spPr/>
      <dgm:t>
        <a:bodyPr/>
        <a:lstStyle/>
        <a:p>
          <a:endParaRPr lang="pt-PT"/>
        </a:p>
      </dgm:t>
    </dgm:pt>
    <dgm:pt modelId="{0A09F23E-766A-4A16-9AC4-2FC5BB67B5C1}" type="sibTrans" cxnId="{C67CEBCA-5D0E-492E-9351-7DC698336C02}">
      <dgm:prSet/>
      <dgm:spPr/>
      <dgm:t>
        <a:bodyPr/>
        <a:lstStyle/>
        <a:p>
          <a:endParaRPr lang="pt-PT"/>
        </a:p>
      </dgm:t>
    </dgm:pt>
    <dgm:pt modelId="{65FE77F8-2DB3-4FF1-BA7E-74CD3F92D5D9}">
      <dgm:prSet phldrT="[Texto]"/>
      <dgm:spPr/>
      <dgm:t>
        <a:bodyPr/>
        <a:lstStyle/>
        <a:p>
          <a:r>
            <a:rPr lang="pt-PT" dirty="0">
              <a:latin typeface="Arial" pitchFamily="34" charset="0"/>
              <a:cs typeface="Arial" pitchFamily="34" charset="0"/>
            </a:rPr>
            <a:t>Células Galvânicas</a:t>
          </a:r>
        </a:p>
      </dgm:t>
    </dgm:pt>
    <dgm:pt modelId="{899489AB-2028-41C2-84D5-BB2A526B8A29}" type="parTrans" cxnId="{6DC9ED16-D673-423B-9151-531FDC0346DB}">
      <dgm:prSet/>
      <dgm:spPr/>
      <dgm:t>
        <a:bodyPr/>
        <a:lstStyle/>
        <a:p>
          <a:endParaRPr lang="pt-PT"/>
        </a:p>
      </dgm:t>
    </dgm:pt>
    <dgm:pt modelId="{1ACDD10C-036B-48BF-9057-F61E493E4399}" type="sibTrans" cxnId="{6DC9ED16-D673-423B-9151-531FDC0346DB}">
      <dgm:prSet/>
      <dgm:spPr/>
      <dgm:t>
        <a:bodyPr/>
        <a:lstStyle/>
        <a:p>
          <a:endParaRPr lang="pt-PT"/>
        </a:p>
      </dgm:t>
    </dgm:pt>
    <dgm:pt modelId="{10B81564-A6D6-427F-B5E4-22CC968B422E}">
      <dgm:prSet phldrT="[Texto]"/>
      <dgm:spPr/>
      <dgm:t>
        <a:bodyPr/>
        <a:lstStyle/>
        <a:p>
          <a:r>
            <a:rPr lang="pt-PT" dirty="0">
              <a:latin typeface="Arial" pitchFamily="34" charset="0"/>
              <a:cs typeface="Arial" pitchFamily="34" charset="0"/>
            </a:rPr>
            <a:t>A energia química é convertida em energia elétrica</a:t>
          </a:r>
        </a:p>
      </dgm:t>
    </dgm:pt>
    <dgm:pt modelId="{C84B4E0B-CC05-4416-A095-B0E6C34555FB}" type="parTrans" cxnId="{F8626474-FE5C-425C-B1AE-DC378BD4FC63}">
      <dgm:prSet/>
      <dgm:spPr/>
      <dgm:t>
        <a:bodyPr/>
        <a:lstStyle/>
        <a:p>
          <a:endParaRPr lang="pt-PT"/>
        </a:p>
      </dgm:t>
    </dgm:pt>
    <dgm:pt modelId="{A767FA99-B560-439D-8FCA-6B88B5D5240E}" type="sibTrans" cxnId="{F8626474-FE5C-425C-B1AE-DC378BD4FC63}">
      <dgm:prSet/>
      <dgm:spPr/>
      <dgm:t>
        <a:bodyPr/>
        <a:lstStyle/>
        <a:p>
          <a:endParaRPr lang="pt-PT"/>
        </a:p>
      </dgm:t>
    </dgm:pt>
    <dgm:pt modelId="{A2E2FCB9-46E4-49D9-BDAA-90AD198596B7}">
      <dgm:prSet phldrT="[Texto]"/>
      <dgm:spPr/>
      <dgm:t>
        <a:bodyPr/>
        <a:lstStyle/>
        <a:p>
          <a:r>
            <a:rPr lang="pt-PT" dirty="0">
              <a:latin typeface="Arial" pitchFamily="34" charset="0"/>
              <a:cs typeface="Arial" pitchFamily="34" charset="0"/>
            </a:rPr>
            <a:t>Células Eletrolíticas</a:t>
          </a:r>
        </a:p>
      </dgm:t>
    </dgm:pt>
    <dgm:pt modelId="{B154ED86-C06E-4E60-980F-F992C129FBE7}" type="parTrans" cxnId="{1FA46337-B1F5-4DB2-813E-DFDCE11FF9CD}">
      <dgm:prSet/>
      <dgm:spPr/>
      <dgm:t>
        <a:bodyPr/>
        <a:lstStyle/>
        <a:p>
          <a:endParaRPr lang="pt-PT"/>
        </a:p>
      </dgm:t>
    </dgm:pt>
    <dgm:pt modelId="{D7102533-6AED-47E2-B8B5-F9B4158B6958}" type="sibTrans" cxnId="{1FA46337-B1F5-4DB2-813E-DFDCE11FF9CD}">
      <dgm:prSet/>
      <dgm:spPr/>
      <dgm:t>
        <a:bodyPr/>
        <a:lstStyle/>
        <a:p>
          <a:endParaRPr lang="pt-PT"/>
        </a:p>
      </dgm:t>
    </dgm:pt>
    <dgm:pt modelId="{0513EE94-7C20-473D-9728-6B94D8B5A141}">
      <dgm:prSet phldrT="[Texto]"/>
      <dgm:spPr/>
      <dgm:t>
        <a:bodyPr/>
        <a:lstStyle/>
        <a:p>
          <a:r>
            <a:rPr lang="pt-PT" dirty="0">
              <a:latin typeface="Arial" pitchFamily="34" charset="0"/>
              <a:cs typeface="Arial" pitchFamily="34" charset="0"/>
            </a:rPr>
            <a:t>A energia elétrica é convertida em energia química</a:t>
          </a:r>
        </a:p>
      </dgm:t>
    </dgm:pt>
    <dgm:pt modelId="{CA78D8AD-3EDE-4BA1-B308-B9AED0705B04}" type="parTrans" cxnId="{C956F8D1-5A41-476D-8151-1F23DF5D8F94}">
      <dgm:prSet/>
      <dgm:spPr/>
      <dgm:t>
        <a:bodyPr/>
        <a:lstStyle/>
        <a:p>
          <a:endParaRPr lang="pt-PT"/>
        </a:p>
      </dgm:t>
    </dgm:pt>
    <dgm:pt modelId="{D93B7710-B586-4E0F-AEF2-4B5A4ED497DE}" type="sibTrans" cxnId="{C956F8D1-5A41-476D-8151-1F23DF5D8F94}">
      <dgm:prSet/>
      <dgm:spPr/>
      <dgm:t>
        <a:bodyPr/>
        <a:lstStyle/>
        <a:p>
          <a:endParaRPr lang="pt-PT"/>
        </a:p>
      </dgm:t>
    </dgm:pt>
    <dgm:pt modelId="{2163FB11-5FB2-4801-AE49-C36A4E3A9E4A}" type="pres">
      <dgm:prSet presAssocID="{B3E1BC1C-9756-4058-8110-B6C68D4190C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48CFC16F-4E20-4D93-B9A0-846C9E4140C5}" type="pres">
      <dgm:prSet presAssocID="{479DAD11-B158-47D4-96EA-364ABDFE7003}" presName="hierRoot1" presStyleCnt="0"/>
      <dgm:spPr/>
    </dgm:pt>
    <dgm:pt modelId="{1FA97344-43EC-4CB1-A793-41078C239D82}" type="pres">
      <dgm:prSet presAssocID="{479DAD11-B158-47D4-96EA-364ABDFE7003}" presName="composite" presStyleCnt="0"/>
      <dgm:spPr/>
    </dgm:pt>
    <dgm:pt modelId="{D5DEADE9-E019-463C-B158-AD6B74C3875F}" type="pres">
      <dgm:prSet presAssocID="{479DAD11-B158-47D4-96EA-364ABDFE7003}" presName="background" presStyleLbl="node0" presStyleIdx="0" presStyleCnt="1"/>
      <dgm:spPr/>
    </dgm:pt>
    <dgm:pt modelId="{595C9489-E39C-4AED-944E-4B0C251C0D5C}" type="pres">
      <dgm:prSet presAssocID="{479DAD11-B158-47D4-96EA-364ABDFE7003}" presName="text" presStyleLbl="fgAcc0" presStyleIdx="0" presStyleCnt="1" custScaleX="129508" custScaleY="4254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B6E4CCD7-DECE-4765-AA21-B7C029E9E316}" type="pres">
      <dgm:prSet presAssocID="{479DAD11-B158-47D4-96EA-364ABDFE7003}" presName="hierChild2" presStyleCnt="0"/>
      <dgm:spPr/>
    </dgm:pt>
    <dgm:pt modelId="{574870BB-AF4E-489A-B5DB-DAF6F0F9A9FF}" type="pres">
      <dgm:prSet presAssocID="{899489AB-2028-41C2-84D5-BB2A526B8A29}" presName="Name10" presStyleLbl="parChTrans1D2" presStyleIdx="0" presStyleCnt="2"/>
      <dgm:spPr/>
      <dgm:t>
        <a:bodyPr/>
        <a:lstStyle/>
        <a:p>
          <a:endParaRPr lang="pt-PT"/>
        </a:p>
      </dgm:t>
    </dgm:pt>
    <dgm:pt modelId="{E63AFD3B-7DC5-4B78-9448-0BA6DCE1405E}" type="pres">
      <dgm:prSet presAssocID="{65FE77F8-2DB3-4FF1-BA7E-74CD3F92D5D9}" presName="hierRoot2" presStyleCnt="0"/>
      <dgm:spPr/>
    </dgm:pt>
    <dgm:pt modelId="{2EBEC36A-9F08-49B5-96C2-602D8FF0208D}" type="pres">
      <dgm:prSet presAssocID="{65FE77F8-2DB3-4FF1-BA7E-74CD3F92D5D9}" presName="composite2" presStyleCnt="0"/>
      <dgm:spPr/>
    </dgm:pt>
    <dgm:pt modelId="{EFB3A8DF-8C4C-47A7-AA7B-CD0E8ED0F902}" type="pres">
      <dgm:prSet presAssocID="{65FE77F8-2DB3-4FF1-BA7E-74CD3F92D5D9}" presName="background2" presStyleLbl="node2" presStyleIdx="0" presStyleCnt="2"/>
      <dgm:spPr/>
    </dgm:pt>
    <dgm:pt modelId="{84CDCEEC-BA14-4450-BF05-7CFFBF6F8A8E}" type="pres">
      <dgm:prSet presAssocID="{65FE77F8-2DB3-4FF1-BA7E-74CD3F92D5D9}" presName="text2" presStyleLbl="fgAcc2" presStyleIdx="0" presStyleCnt="2" custScaleX="148466" custScaleY="45379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196FE497-C1E6-4F14-9575-06A1DD4A477E}" type="pres">
      <dgm:prSet presAssocID="{65FE77F8-2DB3-4FF1-BA7E-74CD3F92D5D9}" presName="hierChild3" presStyleCnt="0"/>
      <dgm:spPr/>
    </dgm:pt>
    <dgm:pt modelId="{689505BF-6E61-4DD5-BA14-53C60E657D46}" type="pres">
      <dgm:prSet presAssocID="{C84B4E0B-CC05-4416-A095-B0E6C34555FB}" presName="Name17" presStyleLbl="parChTrans1D3" presStyleIdx="0" presStyleCnt="2"/>
      <dgm:spPr/>
      <dgm:t>
        <a:bodyPr/>
        <a:lstStyle/>
        <a:p>
          <a:endParaRPr lang="pt-PT"/>
        </a:p>
      </dgm:t>
    </dgm:pt>
    <dgm:pt modelId="{75A56EAA-04BC-4EB7-AC52-9A815E443B72}" type="pres">
      <dgm:prSet presAssocID="{10B81564-A6D6-427F-B5E4-22CC968B422E}" presName="hierRoot3" presStyleCnt="0"/>
      <dgm:spPr/>
    </dgm:pt>
    <dgm:pt modelId="{31836E1E-D082-4E70-AEB1-89DA218BFB39}" type="pres">
      <dgm:prSet presAssocID="{10B81564-A6D6-427F-B5E4-22CC968B422E}" presName="composite3" presStyleCnt="0"/>
      <dgm:spPr/>
    </dgm:pt>
    <dgm:pt modelId="{6538A769-413F-4E55-89CB-26F98C009BD7}" type="pres">
      <dgm:prSet presAssocID="{10B81564-A6D6-427F-B5E4-22CC968B422E}" presName="background3" presStyleLbl="node3" presStyleIdx="0" presStyleCnt="2"/>
      <dgm:spPr/>
    </dgm:pt>
    <dgm:pt modelId="{BED03079-1090-4989-B01D-F18079238A97}" type="pres">
      <dgm:prSet presAssocID="{10B81564-A6D6-427F-B5E4-22CC968B422E}" presName="text3" presStyleLbl="fgAcc3" presStyleIdx="0" presStyleCnt="2" custScaleX="150611" custScaleY="80786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9AD90784-E3A8-4C50-8744-0F6D2F23127C}" type="pres">
      <dgm:prSet presAssocID="{10B81564-A6D6-427F-B5E4-22CC968B422E}" presName="hierChild4" presStyleCnt="0"/>
      <dgm:spPr/>
    </dgm:pt>
    <dgm:pt modelId="{745D5D45-4E1F-41A4-93FC-A82D90311034}" type="pres">
      <dgm:prSet presAssocID="{B154ED86-C06E-4E60-980F-F992C129FBE7}" presName="Name10" presStyleLbl="parChTrans1D2" presStyleIdx="1" presStyleCnt="2"/>
      <dgm:spPr/>
      <dgm:t>
        <a:bodyPr/>
        <a:lstStyle/>
        <a:p>
          <a:endParaRPr lang="pt-PT"/>
        </a:p>
      </dgm:t>
    </dgm:pt>
    <dgm:pt modelId="{6A8B1B7A-D881-4A71-8A8E-F3A23D1815C5}" type="pres">
      <dgm:prSet presAssocID="{A2E2FCB9-46E4-49D9-BDAA-90AD198596B7}" presName="hierRoot2" presStyleCnt="0"/>
      <dgm:spPr/>
    </dgm:pt>
    <dgm:pt modelId="{E1DA7174-D7BC-4236-9FA4-FEF1A42708FD}" type="pres">
      <dgm:prSet presAssocID="{A2E2FCB9-46E4-49D9-BDAA-90AD198596B7}" presName="composite2" presStyleCnt="0"/>
      <dgm:spPr/>
    </dgm:pt>
    <dgm:pt modelId="{43665002-14F5-4C8A-AA1A-96099A6F1333}" type="pres">
      <dgm:prSet presAssocID="{A2E2FCB9-46E4-49D9-BDAA-90AD198596B7}" presName="background2" presStyleLbl="node2" presStyleIdx="1" presStyleCnt="2"/>
      <dgm:spPr/>
    </dgm:pt>
    <dgm:pt modelId="{8C112E63-902D-4178-AD89-F55E886385A1}" type="pres">
      <dgm:prSet presAssocID="{A2E2FCB9-46E4-49D9-BDAA-90AD198596B7}" presName="text2" presStyleLbl="fgAcc2" presStyleIdx="1" presStyleCnt="2" custScaleX="145002" custScaleY="35954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8BB98AA6-A5FF-4EF3-90B4-CD1C773A3B8E}" type="pres">
      <dgm:prSet presAssocID="{A2E2FCB9-46E4-49D9-BDAA-90AD198596B7}" presName="hierChild3" presStyleCnt="0"/>
      <dgm:spPr/>
    </dgm:pt>
    <dgm:pt modelId="{43D365C6-205A-410E-9EE2-239F1614AACE}" type="pres">
      <dgm:prSet presAssocID="{CA78D8AD-3EDE-4BA1-B308-B9AED0705B04}" presName="Name17" presStyleLbl="parChTrans1D3" presStyleIdx="1" presStyleCnt="2"/>
      <dgm:spPr/>
      <dgm:t>
        <a:bodyPr/>
        <a:lstStyle/>
        <a:p>
          <a:endParaRPr lang="pt-PT"/>
        </a:p>
      </dgm:t>
    </dgm:pt>
    <dgm:pt modelId="{5641FE5B-4B2C-43E5-83A1-AEAAC186E086}" type="pres">
      <dgm:prSet presAssocID="{0513EE94-7C20-473D-9728-6B94D8B5A141}" presName="hierRoot3" presStyleCnt="0"/>
      <dgm:spPr/>
    </dgm:pt>
    <dgm:pt modelId="{96CCC437-E6C4-477F-8DDF-E9C27712E523}" type="pres">
      <dgm:prSet presAssocID="{0513EE94-7C20-473D-9728-6B94D8B5A141}" presName="composite3" presStyleCnt="0"/>
      <dgm:spPr/>
    </dgm:pt>
    <dgm:pt modelId="{1B0FE6B9-E99E-4B4D-9E1A-25CE74E61303}" type="pres">
      <dgm:prSet presAssocID="{0513EE94-7C20-473D-9728-6B94D8B5A141}" presName="background3" presStyleLbl="node3" presStyleIdx="1" presStyleCnt="2"/>
      <dgm:spPr/>
    </dgm:pt>
    <dgm:pt modelId="{D8069177-7CDB-4C9C-BAD3-A48D93DBE7A0}" type="pres">
      <dgm:prSet presAssocID="{0513EE94-7C20-473D-9728-6B94D8B5A141}" presName="text3" presStyleLbl="fgAcc3" presStyleIdx="1" presStyleCnt="2" custScaleX="178821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AC2B2079-F5F9-4E90-83C7-80CA590FAAB8}" type="pres">
      <dgm:prSet presAssocID="{0513EE94-7C20-473D-9728-6B94D8B5A141}" presName="hierChild4" presStyleCnt="0"/>
      <dgm:spPr/>
    </dgm:pt>
  </dgm:ptLst>
  <dgm:cxnLst>
    <dgm:cxn modelId="{F8626474-FE5C-425C-B1AE-DC378BD4FC63}" srcId="{65FE77F8-2DB3-4FF1-BA7E-74CD3F92D5D9}" destId="{10B81564-A6D6-427F-B5E4-22CC968B422E}" srcOrd="0" destOrd="0" parTransId="{C84B4E0B-CC05-4416-A095-B0E6C34555FB}" sibTransId="{A767FA99-B560-439D-8FCA-6B88B5D5240E}"/>
    <dgm:cxn modelId="{C72300CF-4765-4091-A52D-2F9AB9E63677}" type="presOf" srcId="{479DAD11-B158-47D4-96EA-364ABDFE7003}" destId="{595C9489-E39C-4AED-944E-4B0C251C0D5C}" srcOrd="0" destOrd="0" presId="urn:microsoft.com/office/officeart/2005/8/layout/hierarchy1"/>
    <dgm:cxn modelId="{7B7A4331-BA7B-4099-8E7B-83C821F5BB05}" type="presOf" srcId="{10B81564-A6D6-427F-B5E4-22CC968B422E}" destId="{BED03079-1090-4989-B01D-F18079238A97}" srcOrd="0" destOrd="0" presId="urn:microsoft.com/office/officeart/2005/8/layout/hierarchy1"/>
    <dgm:cxn modelId="{25421993-824F-46DE-A950-6AE4A9348AE6}" type="presOf" srcId="{899489AB-2028-41C2-84D5-BB2A526B8A29}" destId="{574870BB-AF4E-489A-B5DB-DAF6F0F9A9FF}" srcOrd="0" destOrd="0" presId="urn:microsoft.com/office/officeart/2005/8/layout/hierarchy1"/>
    <dgm:cxn modelId="{6DC9ED16-D673-423B-9151-531FDC0346DB}" srcId="{479DAD11-B158-47D4-96EA-364ABDFE7003}" destId="{65FE77F8-2DB3-4FF1-BA7E-74CD3F92D5D9}" srcOrd="0" destOrd="0" parTransId="{899489AB-2028-41C2-84D5-BB2A526B8A29}" sibTransId="{1ACDD10C-036B-48BF-9057-F61E493E4399}"/>
    <dgm:cxn modelId="{49D5AEF0-8D80-4737-A81E-7150766B4F87}" type="presOf" srcId="{B154ED86-C06E-4E60-980F-F992C129FBE7}" destId="{745D5D45-4E1F-41A4-93FC-A82D90311034}" srcOrd="0" destOrd="0" presId="urn:microsoft.com/office/officeart/2005/8/layout/hierarchy1"/>
    <dgm:cxn modelId="{3DD75DE5-6E0B-4990-AB4B-E1B3B3AC8924}" type="presOf" srcId="{0513EE94-7C20-473D-9728-6B94D8B5A141}" destId="{D8069177-7CDB-4C9C-BAD3-A48D93DBE7A0}" srcOrd="0" destOrd="0" presId="urn:microsoft.com/office/officeart/2005/8/layout/hierarchy1"/>
    <dgm:cxn modelId="{32C5BEFF-93F6-42EC-B631-E395B98F9C72}" type="presOf" srcId="{B3E1BC1C-9756-4058-8110-B6C68D4190C9}" destId="{2163FB11-5FB2-4801-AE49-C36A4E3A9E4A}" srcOrd="0" destOrd="0" presId="urn:microsoft.com/office/officeart/2005/8/layout/hierarchy1"/>
    <dgm:cxn modelId="{A2434E77-F9C0-4D85-B0E5-17984001F182}" type="presOf" srcId="{CA78D8AD-3EDE-4BA1-B308-B9AED0705B04}" destId="{43D365C6-205A-410E-9EE2-239F1614AACE}" srcOrd="0" destOrd="0" presId="urn:microsoft.com/office/officeart/2005/8/layout/hierarchy1"/>
    <dgm:cxn modelId="{1FA46337-B1F5-4DB2-813E-DFDCE11FF9CD}" srcId="{479DAD11-B158-47D4-96EA-364ABDFE7003}" destId="{A2E2FCB9-46E4-49D9-BDAA-90AD198596B7}" srcOrd="1" destOrd="0" parTransId="{B154ED86-C06E-4E60-980F-F992C129FBE7}" sibTransId="{D7102533-6AED-47E2-B8B5-F9B4158B6958}"/>
    <dgm:cxn modelId="{C956F8D1-5A41-476D-8151-1F23DF5D8F94}" srcId="{A2E2FCB9-46E4-49D9-BDAA-90AD198596B7}" destId="{0513EE94-7C20-473D-9728-6B94D8B5A141}" srcOrd="0" destOrd="0" parTransId="{CA78D8AD-3EDE-4BA1-B308-B9AED0705B04}" sibTransId="{D93B7710-B586-4E0F-AEF2-4B5A4ED497DE}"/>
    <dgm:cxn modelId="{A75CB29D-7A5C-4426-B98F-4FB0F2A2E08C}" type="presOf" srcId="{A2E2FCB9-46E4-49D9-BDAA-90AD198596B7}" destId="{8C112E63-902D-4178-AD89-F55E886385A1}" srcOrd="0" destOrd="0" presId="urn:microsoft.com/office/officeart/2005/8/layout/hierarchy1"/>
    <dgm:cxn modelId="{E7EBA22B-F82A-47B5-91B0-9740AAD2EA10}" type="presOf" srcId="{C84B4E0B-CC05-4416-A095-B0E6C34555FB}" destId="{689505BF-6E61-4DD5-BA14-53C60E657D46}" srcOrd="0" destOrd="0" presId="urn:microsoft.com/office/officeart/2005/8/layout/hierarchy1"/>
    <dgm:cxn modelId="{1B337FF8-6A19-4A41-A0FA-85D6B1556892}" type="presOf" srcId="{65FE77F8-2DB3-4FF1-BA7E-74CD3F92D5D9}" destId="{84CDCEEC-BA14-4450-BF05-7CFFBF6F8A8E}" srcOrd="0" destOrd="0" presId="urn:microsoft.com/office/officeart/2005/8/layout/hierarchy1"/>
    <dgm:cxn modelId="{C67CEBCA-5D0E-492E-9351-7DC698336C02}" srcId="{B3E1BC1C-9756-4058-8110-B6C68D4190C9}" destId="{479DAD11-B158-47D4-96EA-364ABDFE7003}" srcOrd="0" destOrd="0" parTransId="{FE3C8B9D-76C8-4686-8B24-0108C5A624F1}" sibTransId="{0A09F23E-766A-4A16-9AC4-2FC5BB67B5C1}"/>
    <dgm:cxn modelId="{07F8C54A-AD90-4FCB-9F45-CEB1CD379DBE}" type="presParOf" srcId="{2163FB11-5FB2-4801-AE49-C36A4E3A9E4A}" destId="{48CFC16F-4E20-4D93-B9A0-846C9E4140C5}" srcOrd="0" destOrd="0" presId="urn:microsoft.com/office/officeart/2005/8/layout/hierarchy1"/>
    <dgm:cxn modelId="{1E7C482B-4862-45D3-9614-40983C178E22}" type="presParOf" srcId="{48CFC16F-4E20-4D93-B9A0-846C9E4140C5}" destId="{1FA97344-43EC-4CB1-A793-41078C239D82}" srcOrd="0" destOrd="0" presId="urn:microsoft.com/office/officeart/2005/8/layout/hierarchy1"/>
    <dgm:cxn modelId="{04EB9E7D-EF0A-4469-851F-C1FFDD356669}" type="presParOf" srcId="{1FA97344-43EC-4CB1-A793-41078C239D82}" destId="{D5DEADE9-E019-463C-B158-AD6B74C3875F}" srcOrd="0" destOrd="0" presId="urn:microsoft.com/office/officeart/2005/8/layout/hierarchy1"/>
    <dgm:cxn modelId="{E108BE6B-6118-4BA8-B1D2-FBD9EE9E0785}" type="presParOf" srcId="{1FA97344-43EC-4CB1-A793-41078C239D82}" destId="{595C9489-E39C-4AED-944E-4B0C251C0D5C}" srcOrd="1" destOrd="0" presId="urn:microsoft.com/office/officeart/2005/8/layout/hierarchy1"/>
    <dgm:cxn modelId="{2FB87E6E-B23E-4130-A73C-FD9AC603D36F}" type="presParOf" srcId="{48CFC16F-4E20-4D93-B9A0-846C9E4140C5}" destId="{B6E4CCD7-DECE-4765-AA21-B7C029E9E316}" srcOrd="1" destOrd="0" presId="urn:microsoft.com/office/officeart/2005/8/layout/hierarchy1"/>
    <dgm:cxn modelId="{7D0B4849-D171-4698-9DAC-11BE5D7D8511}" type="presParOf" srcId="{B6E4CCD7-DECE-4765-AA21-B7C029E9E316}" destId="{574870BB-AF4E-489A-B5DB-DAF6F0F9A9FF}" srcOrd="0" destOrd="0" presId="urn:microsoft.com/office/officeart/2005/8/layout/hierarchy1"/>
    <dgm:cxn modelId="{DFB25F3D-5EA0-4278-8652-1CFB6C6087EC}" type="presParOf" srcId="{B6E4CCD7-DECE-4765-AA21-B7C029E9E316}" destId="{E63AFD3B-7DC5-4B78-9448-0BA6DCE1405E}" srcOrd="1" destOrd="0" presId="urn:microsoft.com/office/officeart/2005/8/layout/hierarchy1"/>
    <dgm:cxn modelId="{3142E8EA-EE28-4174-9901-F90BCBA13808}" type="presParOf" srcId="{E63AFD3B-7DC5-4B78-9448-0BA6DCE1405E}" destId="{2EBEC36A-9F08-49B5-96C2-602D8FF0208D}" srcOrd="0" destOrd="0" presId="urn:microsoft.com/office/officeart/2005/8/layout/hierarchy1"/>
    <dgm:cxn modelId="{98FDB14F-7C43-41EC-99A1-66C518F12E74}" type="presParOf" srcId="{2EBEC36A-9F08-49B5-96C2-602D8FF0208D}" destId="{EFB3A8DF-8C4C-47A7-AA7B-CD0E8ED0F902}" srcOrd="0" destOrd="0" presId="urn:microsoft.com/office/officeart/2005/8/layout/hierarchy1"/>
    <dgm:cxn modelId="{0494CF0C-3996-4C8F-BED9-C4D20AC5D4D8}" type="presParOf" srcId="{2EBEC36A-9F08-49B5-96C2-602D8FF0208D}" destId="{84CDCEEC-BA14-4450-BF05-7CFFBF6F8A8E}" srcOrd="1" destOrd="0" presId="urn:microsoft.com/office/officeart/2005/8/layout/hierarchy1"/>
    <dgm:cxn modelId="{C6FBA63E-C383-4B35-B0C6-05355E58D961}" type="presParOf" srcId="{E63AFD3B-7DC5-4B78-9448-0BA6DCE1405E}" destId="{196FE497-C1E6-4F14-9575-06A1DD4A477E}" srcOrd="1" destOrd="0" presId="urn:microsoft.com/office/officeart/2005/8/layout/hierarchy1"/>
    <dgm:cxn modelId="{CC67A6BE-5CB3-4A8A-9253-F68A0079658E}" type="presParOf" srcId="{196FE497-C1E6-4F14-9575-06A1DD4A477E}" destId="{689505BF-6E61-4DD5-BA14-53C60E657D46}" srcOrd="0" destOrd="0" presId="urn:microsoft.com/office/officeart/2005/8/layout/hierarchy1"/>
    <dgm:cxn modelId="{7CD2F0E7-717B-4EF5-97C5-64DAB098F580}" type="presParOf" srcId="{196FE497-C1E6-4F14-9575-06A1DD4A477E}" destId="{75A56EAA-04BC-4EB7-AC52-9A815E443B72}" srcOrd="1" destOrd="0" presId="urn:microsoft.com/office/officeart/2005/8/layout/hierarchy1"/>
    <dgm:cxn modelId="{05F200FC-2A95-49D5-9EDE-C9EE5608C1A6}" type="presParOf" srcId="{75A56EAA-04BC-4EB7-AC52-9A815E443B72}" destId="{31836E1E-D082-4E70-AEB1-89DA218BFB39}" srcOrd="0" destOrd="0" presId="urn:microsoft.com/office/officeart/2005/8/layout/hierarchy1"/>
    <dgm:cxn modelId="{DC770833-72DD-42CB-B25A-46A8DBEF7B4F}" type="presParOf" srcId="{31836E1E-D082-4E70-AEB1-89DA218BFB39}" destId="{6538A769-413F-4E55-89CB-26F98C009BD7}" srcOrd="0" destOrd="0" presId="urn:microsoft.com/office/officeart/2005/8/layout/hierarchy1"/>
    <dgm:cxn modelId="{1226E256-B5C2-4DEF-92B2-665844D46248}" type="presParOf" srcId="{31836E1E-D082-4E70-AEB1-89DA218BFB39}" destId="{BED03079-1090-4989-B01D-F18079238A97}" srcOrd="1" destOrd="0" presId="urn:microsoft.com/office/officeart/2005/8/layout/hierarchy1"/>
    <dgm:cxn modelId="{5A3DFEA2-96B2-4434-AF83-F2F722F79AB4}" type="presParOf" srcId="{75A56EAA-04BC-4EB7-AC52-9A815E443B72}" destId="{9AD90784-E3A8-4C50-8744-0F6D2F23127C}" srcOrd="1" destOrd="0" presId="urn:microsoft.com/office/officeart/2005/8/layout/hierarchy1"/>
    <dgm:cxn modelId="{95AA4C7C-EBB4-413A-A024-BA1F3E926879}" type="presParOf" srcId="{B6E4CCD7-DECE-4765-AA21-B7C029E9E316}" destId="{745D5D45-4E1F-41A4-93FC-A82D90311034}" srcOrd="2" destOrd="0" presId="urn:microsoft.com/office/officeart/2005/8/layout/hierarchy1"/>
    <dgm:cxn modelId="{B18E6CCB-E6E1-4AE9-9A18-CCA4ABC43C39}" type="presParOf" srcId="{B6E4CCD7-DECE-4765-AA21-B7C029E9E316}" destId="{6A8B1B7A-D881-4A71-8A8E-F3A23D1815C5}" srcOrd="3" destOrd="0" presId="urn:microsoft.com/office/officeart/2005/8/layout/hierarchy1"/>
    <dgm:cxn modelId="{888A5311-019D-4F02-83DA-0BBFC3231242}" type="presParOf" srcId="{6A8B1B7A-D881-4A71-8A8E-F3A23D1815C5}" destId="{E1DA7174-D7BC-4236-9FA4-FEF1A42708FD}" srcOrd="0" destOrd="0" presId="urn:microsoft.com/office/officeart/2005/8/layout/hierarchy1"/>
    <dgm:cxn modelId="{F47E2739-8E0C-496C-876C-DC2D4C3DC546}" type="presParOf" srcId="{E1DA7174-D7BC-4236-9FA4-FEF1A42708FD}" destId="{43665002-14F5-4C8A-AA1A-96099A6F1333}" srcOrd="0" destOrd="0" presId="urn:microsoft.com/office/officeart/2005/8/layout/hierarchy1"/>
    <dgm:cxn modelId="{D225BCE6-D4E9-4FBD-8E56-1CC228B6878C}" type="presParOf" srcId="{E1DA7174-D7BC-4236-9FA4-FEF1A42708FD}" destId="{8C112E63-902D-4178-AD89-F55E886385A1}" srcOrd="1" destOrd="0" presId="urn:microsoft.com/office/officeart/2005/8/layout/hierarchy1"/>
    <dgm:cxn modelId="{8E386EC2-0669-48A9-96BF-CDC994E994AE}" type="presParOf" srcId="{6A8B1B7A-D881-4A71-8A8E-F3A23D1815C5}" destId="{8BB98AA6-A5FF-4EF3-90B4-CD1C773A3B8E}" srcOrd="1" destOrd="0" presId="urn:microsoft.com/office/officeart/2005/8/layout/hierarchy1"/>
    <dgm:cxn modelId="{0953BAFB-CBBF-4C81-A183-377C0519A8FA}" type="presParOf" srcId="{8BB98AA6-A5FF-4EF3-90B4-CD1C773A3B8E}" destId="{43D365C6-205A-410E-9EE2-239F1614AACE}" srcOrd="0" destOrd="0" presId="urn:microsoft.com/office/officeart/2005/8/layout/hierarchy1"/>
    <dgm:cxn modelId="{56AA912B-436D-4503-9E88-0FD7A5F5F873}" type="presParOf" srcId="{8BB98AA6-A5FF-4EF3-90B4-CD1C773A3B8E}" destId="{5641FE5B-4B2C-43E5-83A1-AEAAC186E086}" srcOrd="1" destOrd="0" presId="urn:microsoft.com/office/officeart/2005/8/layout/hierarchy1"/>
    <dgm:cxn modelId="{51FD726D-BC04-49A0-8523-BC04BB1AEB5F}" type="presParOf" srcId="{5641FE5B-4B2C-43E5-83A1-AEAAC186E086}" destId="{96CCC437-E6C4-477F-8DDF-E9C27712E523}" srcOrd="0" destOrd="0" presId="urn:microsoft.com/office/officeart/2005/8/layout/hierarchy1"/>
    <dgm:cxn modelId="{B8EFDE48-CDA7-4977-B13A-370FC9B4A7D3}" type="presParOf" srcId="{96CCC437-E6C4-477F-8DDF-E9C27712E523}" destId="{1B0FE6B9-E99E-4B4D-9E1A-25CE74E61303}" srcOrd="0" destOrd="0" presId="urn:microsoft.com/office/officeart/2005/8/layout/hierarchy1"/>
    <dgm:cxn modelId="{9218C294-5A01-488A-A194-9867D6019BB3}" type="presParOf" srcId="{96CCC437-E6C4-477F-8DDF-E9C27712E523}" destId="{D8069177-7CDB-4C9C-BAD3-A48D93DBE7A0}" srcOrd="1" destOrd="0" presId="urn:microsoft.com/office/officeart/2005/8/layout/hierarchy1"/>
    <dgm:cxn modelId="{6E0DB405-753D-4D55-997C-65171537B30C}" type="presParOf" srcId="{5641FE5B-4B2C-43E5-83A1-AEAAC186E086}" destId="{AC2B2079-F5F9-4E90-83C7-80CA590FAA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3D365C6-205A-410E-9EE2-239F1614AACE}">
      <dsp:nvSpPr>
        <dsp:cNvPr id="0" name=""/>
        <dsp:cNvSpPr/>
      </dsp:nvSpPr>
      <dsp:spPr>
        <a:xfrm>
          <a:off x="5811615" y="2211290"/>
          <a:ext cx="91440" cy="6493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938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5D5D45-4E1F-41A4-93FC-A82D90311034}">
      <dsp:nvSpPr>
        <dsp:cNvPr id="0" name=""/>
        <dsp:cNvSpPr/>
      </dsp:nvSpPr>
      <dsp:spPr>
        <a:xfrm>
          <a:off x="3750968" y="1052123"/>
          <a:ext cx="2106367" cy="649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2539"/>
              </a:lnTo>
              <a:lnTo>
                <a:pt x="2106367" y="442539"/>
              </a:lnTo>
              <a:lnTo>
                <a:pt x="2106367" y="64938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9505BF-6E61-4DD5-BA14-53C60E657D46}">
      <dsp:nvSpPr>
        <dsp:cNvPr id="0" name=""/>
        <dsp:cNvSpPr/>
      </dsp:nvSpPr>
      <dsp:spPr>
        <a:xfrm>
          <a:off x="1637554" y="2344924"/>
          <a:ext cx="91440" cy="6493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938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4870BB-AF4E-489A-B5DB-DAF6F0F9A9FF}">
      <dsp:nvSpPr>
        <dsp:cNvPr id="0" name=""/>
        <dsp:cNvSpPr/>
      </dsp:nvSpPr>
      <dsp:spPr>
        <a:xfrm>
          <a:off x="1683274" y="1052123"/>
          <a:ext cx="2067694" cy="649388"/>
        </a:xfrm>
        <a:custGeom>
          <a:avLst/>
          <a:gdLst/>
          <a:ahLst/>
          <a:cxnLst/>
          <a:rect l="0" t="0" r="0" b="0"/>
          <a:pathLst>
            <a:path>
              <a:moveTo>
                <a:pt x="2067694" y="0"/>
              </a:moveTo>
              <a:lnTo>
                <a:pt x="2067694" y="442539"/>
              </a:lnTo>
              <a:lnTo>
                <a:pt x="0" y="442539"/>
              </a:lnTo>
              <a:lnTo>
                <a:pt x="0" y="64938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DEADE9-E019-463C-B158-AD6B74C3875F}">
      <dsp:nvSpPr>
        <dsp:cNvPr id="0" name=""/>
        <dsp:cNvSpPr/>
      </dsp:nvSpPr>
      <dsp:spPr>
        <a:xfrm>
          <a:off x="2305104" y="448921"/>
          <a:ext cx="2891727" cy="6032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95C9489-E39C-4AED-944E-4B0C251C0D5C}">
      <dsp:nvSpPr>
        <dsp:cNvPr id="0" name=""/>
        <dsp:cNvSpPr/>
      </dsp:nvSpPr>
      <dsp:spPr>
        <a:xfrm>
          <a:off x="2553199" y="684611"/>
          <a:ext cx="2891727" cy="6032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>
              <a:latin typeface="Arial" pitchFamily="34" charset="0"/>
              <a:cs typeface="Arial" pitchFamily="34" charset="0"/>
            </a:rPr>
            <a:t>Células Eletroquímicas</a:t>
          </a:r>
        </a:p>
      </dsp:txBody>
      <dsp:txXfrm>
        <a:off x="2553199" y="684611"/>
        <a:ext cx="2891727" cy="603201"/>
      </dsp:txXfrm>
    </dsp:sp>
    <dsp:sp modelId="{EFB3A8DF-8C4C-47A7-AA7B-CD0E8ED0F902}">
      <dsp:nvSpPr>
        <dsp:cNvPr id="0" name=""/>
        <dsp:cNvSpPr/>
      </dsp:nvSpPr>
      <dsp:spPr>
        <a:xfrm>
          <a:off x="25758" y="1701512"/>
          <a:ext cx="3315032" cy="6434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4CDCEEC-BA14-4450-BF05-7CFFBF6F8A8E}">
      <dsp:nvSpPr>
        <dsp:cNvPr id="0" name=""/>
        <dsp:cNvSpPr/>
      </dsp:nvSpPr>
      <dsp:spPr>
        <a:xfrm>
          <a:off x="273853" y="1937202"/>
          <a:ext cx="3315032" cy="6434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>
              <a:latin typeface="Arial" pitchFamily="34" charset="0"/>
              <a:cs typeface="Arial" pitchFamily="34" charset="0"/>
            </a:rPr>
            <a:t>Células Galvânicas</a:t>
          </a:r>
        </a:p>
      </dsp:txBody>
      <dsp:txXfrm>
        <a:off x="273853" y="1937202"/>
        <a:ext cx="3315032" cy="643412"/>
      </dsp:txXfrm>
    </dsp:sp>
    <dsp:sp modelId="{6538A769-413F-4E55-89CB-26F98C009BD7}">
      <dsp:nvSpPr>
        <dsp:cNvPr id="0" name=""/>
        <dsp:cNvSpPr/>
      </dsp:nvSpPr>
      <dsp:spPr>
        <a:xfrm>
          <a:off x="1810" y="2994313"/>
          <a:ext cx="3362926" cy="11454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ED03079-1090-4989-B01D-F18079238A97}">
      <dsp:nvSpPr>
        <dsp:cNvPr id="0" name=""/>
        <dsp:cNvSpPr/>
      </dsp:nvSpPr>
      <dsp:spPr>
        <a:xfrm>
          <a:off x="249905" y="3230003"/>
          <a:ext cx="3362926" cy="1145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>
              <a:latin typeface="Arial" pitchFamily="34" charset="0"/>
              <a:cs typeface="Arial" pitchFamily="34" charset="0"/>
            </a:rPr>
            <a:t>A energia química é convertida em energia elétrica</a:t>
          </a:r>
        </a:p>
      </dsp:txBody>
      <dsp:txXfrm>
        <a:off x="249905" y="3230003"/>
        <a:ext cx="3362926" cy="1145435"/>
      </dsp:txXfrm>
    </dsp:sp>
    <dsp:sp modelId="{43665002-14F5-4C8A-AA1A-96099A6F1333}">
      <dsp:nvSpPr>
        <dsp:cNvPr id="0" name=""/>
        <dsp:cNvSpPr/>
      </dsp:nvSpPr>
      <dsp:spPr>
        <a:xfrm>
          <a:off x="4238492" y="1701512"/>
          <a:ext cx="3237685" cy="5097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C112E63-902D-4178-AD89-F55E886385A1}">
      <dsp:nvSpPr>
        <dsp:cNvPr id="0" name=""/>
        <dsp:cNvSpPr/>
      </dsp:nvSpPr>
      <dsp:spPr>
        <a:xfrm>
          <a:off x="4486587" y="1937202"/>
          <a:ext cx="3237685" cy="5097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>
              <a:latin typeface="Arial" pitchFamily="34" charset="0"/>
              <a:cs typeface="Arial" pitchFamily="34" charset="0"/>
            </a:rPr>
            <a:t>Células Eletrolíticas</a:t>
          </a:r>
        </a:p>
      </dsp:txBody>
      <dsp:txXfrm>
        <a:off x="4486587" y="1937202"/>
        <a:ext cx="3237685" cy="509778"/>
      </dsp:txXfrm>
    </dsp:sp>
    <dsp:sp modelId="{1B0FE6B9-E99E-4B4D-9E1A-25CE74E61303}">
      <dsp:nvSpPr>
        <dsp:cNvPr id="0" name=""/>
        <dsp:cNvSpPr/>
      </dsp:nvSpPr>
      <dsp:spPr>
        <a:xfrm>
          <a:off x="3860927" y="2860679"/>
          <a:ext cx="3992815" cy="14178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8069177-7CDB-4C9C-BAD3-A48D93DBE7A0}">
      <dsp:nvSpPr>
        <dsp:cNvPr id="0" name=""/>
        <dsp:cNvSpPr/>
      </dsp:nvSpPr>
      <dsp:spPr>
        <a:xfrm>
          <a:off x="4109022" y="3096370"/>
          <a:ext cx="3992815" cy="14178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>
              <a:latin typeface="Arial" pitchFamily="34" charset="0"/>
              <a:cs typeface="Arial" pitchFamily="34" charset="0"/>
            </a:rPr>
            <a:t>A energia elétrica é convertida em energia química</a:t>
          </a:r>
        </a:p>
      </dsp:txBody>
      <dsp:txXfrm>
        <a:off x="4109022" y="3096370"/>
        <a:ext cx="3992815" cy="1417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00630-B401-49D7-9C5F-37C68BEA803A}" type="datetimeFigureOut">
              <a:rPr lang="pt-PT" smtClean="0"/>
              <a:pPr/>
              <a:t>20/11/2020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EDF28-423F-4065-A662-A05FA4F4BB1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194772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57677-91FF-40BB-BD90-9284BD877E89}" type="slidenum">
              <a:rPr lang="pt-PT" smtClean="0"/>
              <a:pPr/>
              <a:t>20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FCBEC-F938-4658-B6D9-34A68754662C}" type="datetime1">
              <a:rPr lang="en-US" smtClean="0"/>
              <a:pPr/>
              <a:t>11/20/2020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5483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C8876-1CC3-46F8-B94E-0A427ED82B3D}" type="datetime1">
              <a:rPr lang="en-US" smtClean="0"/>
              <a:pPr/>
              <a:t>11/20/2020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5483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2673A-A872-46D3-BAD9-6D6F87BA0108}" type="datetime1">
              <a:rPr lang="en-US" smtClean="0"/>
              <a:pPr/>
              <a:t>11/20/2020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5483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D98AA-7C88-4F85-A921-ED9B31063240}" type="datetime1">
              <a:rPr lang="en-US" smtClean="0"/>
              <a:pPr/>
              <a:t>11/20/2020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E3F91-3FD9-4835-B5A4-BF88A2080DF6}" type="datetime1">
              <a:rPr lang="en-US" smtClean="0"/>
              <a:pPr/>
              <a:t>11/20/2020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8B01CC37-D200-457F-8852-20ED15159BFE}" type="datetime1">
              <a:rPr lang="en-US" smtClean="0"/>
              <a:pPr/>
              <a:t>11/20/2020</a:t>
            </a:fld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en-US"/>
              <a:t>Química 2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7817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ítulo e diagrama ou organo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4670" y="322122"/>
            <a:ext cx="9624060" cy="276999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SmartArt 2"/>
          <p:cNvSpPr>
            <a:spLocks noGrp="1"/>
          </p:cNvSpPr>
          <p:nvPr>
            <p:ph type="dgm" idx="1"/>
          </p:nvPr>
        </p:nvSpPr>
        <p:spPr>
          <a:xfrm>
            <a:off x="534670" y="2100792"/>
            <a:ext cx="9624060" cy="4537710"/>
          </a:xfrm>
        </p:spPr>
        <p:txBody>
          <a:bodyPr>
            <a:normAutofit/>
          </a:bodyPr>
          <a:lstStyle/>
          <a:p>
            <a:pPr lvl="0"/>
            <a:endParaRPr lang="pt-PT" noProof="0"/>
          </a:p>
        </p:txBody>
      </p:sp>
      <p:sp>
        <p:nvSpPr>
          <p:cNvPr id="4" name="Marcador de Posição da Data 1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244B7-5C5C-43F4-BD98-E19E7EB42F52}" type="datetime1">
              <a:rPr lang="en-US" smtClean="0"/>
              <a:pPr>
                <a:defRPr/>
              </a:pPr>
              <a:t>11/20/2020</a:t>
            </a:fld>
            <a:endParaRPr lang="pt-PT"/>
          </a:p>
        </p:txBody>
      </p:sp>
      <p:sp>
        <p:nvSpPr>
          <p:cNvPr id="5" name="Marcador de Posição do Rodapé 2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Química 2</a:t>
            </a:r>
          </a:p>
        </p:txBody>
      </p:sp>
      <p:sp>
        <p:nvSpPr>
          <p:cNvPr id="6" name="Marcador de Posição do Número do Diapositivo 22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43EB0-51C5-41C2-92A1-7DFF45EC99DC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28011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68513" y="478028"/>
            <a:ext cx="978535" cy="1107996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CF3E9E0F-515A-423C-B805-A825997E33DC}" type="datetime1">
              <a:rPr lang="en-US" smtClean="0"/>
              <a:pPr/>
              <a:t>11/20/2020</a:t>
            </a:fld>
            <a:endParaRPr lang="en-U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en-US"/>
              <a:t>Química 2</a:t>
            </a: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287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8513" y="478028"/>
            <a:ext cx="978535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5483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80674" y="1216405"/>
            <a:ext cx="7132050" cy="304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0058A-E215-4D4E-9CF5-076E0590B5A9}" type="datetime1">
              <a:rPr lang="en-US" smtClean="0"/>
              <a:pPr/>
              <a:t>11/20/2020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870200" y="3529113"/>
            <a:ext cx="495300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pt-PT" sz="3200" b="1" spc="-160" dirty="0">
                <a:latin typeface="Arial"/>
                <a:cs typeface="Arial"/>
              </a:rPr>
              <a:t>Cap. </a:t>
            </a:r>
            <a:r>
              <a:rPr lang="pt-PT" sz="3200" b="1" spc="-160" dirty="0" smtClean="0">
                <a:latin typeface="Arial"/>
                <a:cs typeface="Arial"/>
              </a:rPr>
              <a:t>5 - </a:t>
            </a:r>
            <a:r>
              <a:rPr sz="3200" b="1" spc="-275" dirty="0">
                <a:latin typeface="Arial"/>
                <a:cs typeface="Arial"/>
              </a:rPr>
              <a:t>O</a:t>
            </a:r>
            <a:r>
              <a:rPr lang="pt-PT" sz="3200" b="1" spc="-275" dirty="0" err="1">
                <a:latin typeface="Arial"/>
                <a:cs typeface="Arial"/>
              </a:rPr>
              <a:t>xidação</a:t>
            </a:r>
            <a:r>
              <a:rPr lang="pt-PT" sz="3200" b="1" spc="-275" dirty="0">
                <a:latin typeface="Arial"/>
                <a:cs typeface="Arial"/>
              </a:rPr>
              <a:t> - Redução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xmlns="" id="{12FF6831-C997-4062-8F3D-710BC28AB23B}"/>
              </a:ext>
            </a:extLst>
          </p:cNvPr>
          <p:cNvSpPr txBox="1"/>
          <p:nvPr/>
        </p:nvSpPr>
        <p:spPr>
          <a:xfrm>
            <a:off x="1536700" y="575310"/>
            <a:ext cx="143978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4960">
              <a:lnSpc>
                <a:spcPct val="100000"/>
              </a:lnSpc>
              <a:spcBef>
                <a:spcPts val="35"/>
              </a:spcBef>
            </a:pPr>
            <a:r>
              <a:rPr b="1" spc="-110" dirty="0" err="1">
                <a:solidFill>
                  <a:srgbClr val="548335"/>
                </a:solidFill>
                <a:latin typeface="Trebuchet MS"/>
                <a:cs typeface="Trebuchet MS"/>
              </a:rPr>
              <a:t>F</a:t>
            </a:r>
            <a:r>
              <a:rPr b="1" spc="-95" dirty="0" err="1">
                <a:solidFill>
                  <a:srgbClr val="548335"/>
                </a:solidFill>
                <a:latin typeface="Trebuchet MS"/>
                <a:cs typeface="Trebuchet MS"/>
              </a:rPr>
              <a:t>o</a:t>
            </a:r>
            <a:r>
              <a:rPr b="1" spc="-55" dirty="0" err="1">
                <a:solidFill>
                  <a:srgbClr val="548335"/>
                </a:solidFill>
                <a:latin typeface="Trebuchet MS"/>
                <a:cs typeface="Trebuchet MS"/>
              </a:rPr>
              <a:t>t</a:t>
            </a:r>
            <a:r>
              <a:rPr b="1" spc="-60" dirty="0" err="1">
                <a:solidFill>
                  <a:srgbClr val="548335"/>
                </a:solidFill>
                <a:latin typeface="Trebuchet MS"/>
                <a:cs typeface="Trebuchet MS"/>
              </a:rPr>
              <a:t>o</a:t>
            </a:r>
            <a:r>
              <a:rPr b="1" spc="-35" dirty="0" err="1">
                <a:solidFill>
                  <a:srgbClr val="548335"/>
                </a:solidFill>
                <a:latin typeface="Trebuchet MS"/>
                <a:cs typeface="Trebuchet MS"/>
              </a:rPr>
              <a:t>g</a:t>
            </a:r>
            <a:r>
              <a:rPr b="1" spc="-120" dirty="0" err="1">
                <a:solidFill>
                  <a:srgbClr val="548335"/>
                </a:solidFill>
                <a:latin typeface="Trebuchet MS"/>
                <a:cs typeface="Trebuchet MS"/>
              </a:rPr>
              <a:t>r</a:t>
            </a:r>
            <a:r>
              <a:rPr b="1" spc="-55" dirty="0" err="1">
                <a:solidFill>
                  <a:srgbClr val="548335"/>
                </a:solidFill>
                <a:latin typeface="Trebuchet MS"/>
                <a:cs typeface="Trebuchet MS"/>
              </a:rPr>
              <a:t>a</a:t>
            </a:r>
            <a:r>
              <a:rPr b="1" spc="-70" dirty="0" err="1">
                <a:solidFill>
                  <a:srgbClr val="548335"/>
                </a:solidFill>
                <a:latin typeface="Trebuchet MS"/>
                <a:cs typeface="Trebuchet MS"/>
              </a:rPr>
              <a:t>fi</a:t>
            </a:r>
            <a:r>
              <a:rPr b="1" spc="-35" dirty="0" err="1">
                <a:solidFill>
                  <a:srgbClr val="548335"/>
                </a:solidFill>
                <a:latin typeface="Trebuchet MS"/>
                <a:cs typeface="Trebuchet MS"/>
              </a:rPr>
              <a:t>a</a:t>
            </a:r>
            <a:r>
              <a:rPr b="1" spc="-35" dirty="0">
                <a:solidFill>
                  <a:srgbClr val="548335"/>
                </a:solidFill>
                <a:latin typeface="Trebuchet MS"/>
                <a:cs typeface="Trebuchet MS"/>
              </a:rPr>
              <a:t>  </a:t>
            </a:r>
            <a:r>
              <a:rPr b="1" spc="-80" dirty="0">
                <a:solidFill>
                  <a:srgbClr val="548335"/>
                </a:solidFill>
                <a:latin typeface="Trebuchet MS"/>
                <a:cs typeface="Trebuchet MS"/>
              </a:rPr>
              <a:t>IPT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xmlns="" id="{95E39A6D-73E0-416C-9913-6ED04DF9EB4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xmlns="" id="{F354E34F-B043-4785-9683-F0C5334973D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5669" y="1493641"/>
            <a:ext cx="7513320" cy="31259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7038" marR="5080" indent="-247650" algn="just">
              <a:lnSpc>
                <a:spcPct val="100000"/>
              </a:lnSpc>
              <a:spcBef>
                <a:spcPts val="70"/>
              </a:spcBef>
              <a:tabLst>
                <a:tab pos="595630" algn="l"/>
              </a:tabLst>
            </a:pPr>
            <a:r>
              <a:rPr lang="pt-PT" sz="2000" b="1" spc="-80" dirty="0" smtClean="0">
                <a:latin typeface="Trebuchet MS" panose="020B0603020202020204" pitchFamily="34" charset="0"/>
                <a:cs typeface="Trebuchet MS"/>
              </a:rPr>
              <a:t>5.1 </a:t>
            </a:r>
            <a:r>
              <a:rPr lang="pt-PT" sz="2000" b="1" spc="-80" dirty="0">
                <a:latin typeface="Trebuchet MS" panose="020B0603020202020204" pitchFamily="34" charset="0"/>
                <a:cs typeface="Trebuchet MS"/>
              </a:rPr>
              <a:t>- Reações  de oxidação-redução</a:t>
            </a:r>
            <a:endParaRPr sz="2000" b="1" dirty="0"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rebuchet MS"/>
              <a:buChar char="*"/>
            </a:pPr>
            <a:endParaRPr sz="1850" dirty="0">
              <a:latin typeface="Trebuchet MS" panose="020B0603020202020204" pitchFamily="34" charset="0"/>
              <a:cs typeface="Times New Roman"/>
            </a:endParaRPr>
          </a:p>
          <a:p>
            <a:pPr indent="177800" algn="just">
              <a:lnSpc>
                <a:spcPct val="90000"/>
              </a:lnSpc>
              <a:tabLst>
                <a:tab pos="177800" algn="l"/>
              </a:tabLst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São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reações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em que há transferência de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eletrões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.</a:t>
            </a:r>
          </a:p>
          <a:p>
            <a:pPr indent="446088" algn="just">
              <a:lnSpc>
                <a:spcPct val="90000"/>
              </a:lnSpc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177800" algn="just">
              <a:lnSpc>
                <a:spcPct val="90000"/>
              </a:lnSpc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São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reações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de equilíbrio.</a:t>
            </a:r>
          </a:p>
          <a:p>
            <a:pPr indent="446088" algn="just">
              <a:lnSpc>
                <a:spcPct val="90000"/>
              </a:lnSpc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177800" algn="just">
              <a:lnSpc>
                <a:spcPct val="90000"/>
              </a:lnSpc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A oxidação e a redução ocorrem em simultâneo.</a:t>
            </a:r>
          </a:p>
          <a:p>
            <a:pPr indent="446088" algn="just">
              <a:lnSpc>
                <a:spcPct val="90000"/>
              </a:lnSpc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177800" algn="just">
              <a:lnSpc>
                <a:spcPct val="90000"/>
              </a:lnSpc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Os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eletrões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 não  acumulam ou desaparecem</a:t>
            </a:r>
          </a:p>
          <a:p>
            <a:pPr indent="446088" algn="just">
              <a:lnSpc>
                <a:spcPct val="90000"/>
              </a:lnSpc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177800" algn="just">
              <a:lnSpc>
                <a:spcPct val="90000"/>
              </a:lnSpc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Devido ao fluxo de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eletrões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são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reações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de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eletroquímica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.</a:t>
            </a:r>
          </a:p>
          <a:p>
            <a:pPr marL="427990" marR="181610">
              <a:lnSpc>
                <a:spcPct val="100000"/>
              </a:lnSpc>
              <a:tabLst>
                <a:tab pos="595630" algn="l"/>
              </a:tabLst>
            </a:pPr>
            <a:endParaRPr sz="1800"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xmlns="" id="{F648B2C9-4C08-4877-A14A-15DE18114CA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xmlns="" id="{37CC30FD-69A8-4AC5-94C0-6A43F4F3958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0500" y="1343025"/>
            <a:ext cx="7232650" cy="5380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361950">
              <a:lnSpc>
                <a:spcPct val="70000"/>
              </a:lnSpc>
            </a:pP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2I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 →  I</a:t>
            </a:r>
            <a:r>
              <a:rPr lang="pt-PT" sz="2000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+ 2e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-             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Oxidação, liberta eletrões</a:t>
            </a:r>
          </a:p>
          <a:p>
            <a:pPr indent="361950">
              <a:lnSpc>
                <a:spcPct val="70000"/>
              </a:lnSpc>
            </a:pPr>
            <a:endParaRPr lang="pt-PT" baseline="30000" dirty="0">
              <a:latin typeface="Arial" pitchFamily="34" charset="0"/>
              <a:cs typeface="Arial" pitchFamily="34" charset="0"/>
            </a:endParaRPr>
          </a:p>
          <a:p>
            <a:pPr indent="361950">
              <a:lnSpc>
                <a:spcPct val="70000"/>
              </a:lnSpc>
            </a:pPr>
            <a:endParaRPr lang="pt-PT" sz="1000" dirty="0">
              <a:latin typeface="Trebuchet MS" panose="020B0603020202020204" pitchFamily="34" charset="0"/>
              <a:cs typeface="Arial" pitchFamily="34" charset="0"/>
            </a:endParaRPr>
          </a:p>
          <a:p>
            <a:pPr indent="361950">
              <a:lnSpc>
                <a:spcPct val="70000"/>
              </a:lnSpc>
            </a:pPr>
            <a:r>
              <a:rPr lang="pt-PT" sz="2000" u="sng" smtClean="0">
                <a:latin typeface="Trebuchet MS" panose="020B0603020202020204" pitchFamily="34" charset="0"/>
                <a:cs typeface="Arial" pitchFamily="34" charset="0"/>
              </a:rPr>
              <a:t>2 (Fe</a:t>
            </a:r>
            <a:r>
              <a:rPr lang="pt-PT" sz="2000" u="sng" baseline="30000" smtClean="0">
                <a:latin typeface="Trebuchet MS" panose="020B0603020202020204" pitchFamily="34" charset="0"/>
                <a:cs typeface="Arial" pitchFamily="34" charset="0"/>
              </a:rPr>
              <a:t>3</a:t>
            </a:r>
            <a:r>
              <a:rPr lang="pt-PT" sz="2000" u="sng" baseline="30000" dirty="0">
                <a:latin typeface="Trebuchet MS" panose="020B0603020202020204" pitchFamily="34" charset="0"/>
                <a:cs typeface="Arial" pitchFamily="34" charset="0"/>
              </a:rPr>
              <a:t>+ </a:t>
            </a:r>
            <a:r>
              <a:rPr lang="pt-PT" sz="2000" u="sng" dirty="0">
                <a:latin typeface="Trebuchet MS" panose="020B0603020202020204" pitchFamily="34" charset="0"/>
                <a:cs typeface="Arial" pitchFamily="34" charset="0"/>
              </a:rPr>
              <a:t>+ e</a:t>
            </a:r>
            <a:r>
              <a:rPr lang="pt-PT" sz="2000" u="sng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000" u="sng" dirty="0">
                <a:latin typeface="Trebuchet MS" panose="020B0603020202020204" pitchFamily="34" charset="0"/>
                <a:cs typeface="Arial" pitchFamily="34" charset="0"/>
              </a:rPr>
              <a:t> → </a:t>
            </a:r>
            <a:r>
              <a:rPr lang="pt-PT" sz="2000" u="sng">
                <a:latin typeface="Trebuchet MS" panose="020B0603020202020204" pitchFamily="34" charset="0"/>
                <a:cs typeface="Arial" pitchFamily="34" charset="0"/>
              </a:rPr>
              <a:t>Fe</a:t>
            </a:r>
            <a:r>
              <a:rPr lang="pt-PT" sz="2000" u="sng" baseline="3000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aseline="30000" smtClean="0"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sz="2000" smtClean="0">
                <a:latin typeface="Trebuchet MS" panose="020B0603020202020204" pitchFamily="34" charset="0"/>
                <a:cs typeface="Arial" pitchFamily="34" charset="0"/>
              </a:rPr>
              <a:t>)      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Redução, ganha eletrões</a:t>
            </a:r>
          </a:p>
          <a:p>
            <a:pPr indent="361950">
              <a:lnSpc>
                <a:spcPct val="70000"/>
              </a:lnSpc>
            </a:pPr>
            <a:endParaRPr lang="pt-PT" baseline="30000" dirty="0">
              <a:latin typeface="Arial" pitchFamily="34" charset="0"/>
              <a:cs typeface="Arial" pitchFamily="34" charset="0"/>
            </a:endParaRPr>
          </a:p>
          <a:p>
            <a:pPr indent="361950">
              <a:lnSpc>
                <a:spcPct val="70000"/>
              </a:lnSpc>
            </a:pPr>
            <a:endParaRPr lang="pt-PT" sz="1200" u="sng" dirty="0">
              <a:latin typeface="Arial" pitchFamily="34" charset="0"/>
              <a:cs typeface="Arial" pitchFamily="34" charset="0"/>
            </a:endParaRPr>
          </a:p>
          <a:p>
            <a:pPr indent="361950">
              <a:lnSpc>
                <a:spcPct val="70000"/>
              </a:lnSpc>
            </a:pP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2Fe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000" dirty="0" smtClean="0">
                <a:latin typeface="Trebuchet MS" panose="020B0603020202020204" pitchFamily="34" charset="0"/>
                <a:cs typeface="Arial" pitchFamily="34" charset="0"/>
              </a:rPr>
              <a:t>+2I</a:t>
            </a:r>
            <a:r>
              <a:rPr lang="pt-PT" sz="2000" baseline="30000" dirty="0" smtClean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000" dirty="0" smtClean="0">
                <a:latin typeface="Trebuchet MS" panose="020B0603020202020204" pitchFamily="34" charset="0"/>
                <a:cs typeface="Arial" pitchFamily="34" charset="0"/>
              </a:rPr>
              <a:t> → 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2Fe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2+ 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+I</a:t>
            </a:r>
            <a:r>
              <a:rPr lang="pt-PT" sz="2000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</a:p>
          <a:p>
            <a:pPr indent="361950">
              <a:lnSpc>
                <a:spcPct val="70000"/>
              </a:lnSpc>
            </a:pPr>
            <a:endParaRPr lang="pt-PT" baseline="-25000" dirty="0">
              <a:latin typeface="Arial" pitchFamily="34" charset="0"/>
              <a:cs typeface="Arial" pitchFamily="34" charset="0"/>
            </a:endParaRPr>
          </a:p>
          <a:p>
            <a:pPr indent="361950">
              <a:lnSpc>
                <a:spcPct val="70000"/>
              </a:lnSpc>
            </a:pPr>
            <a:endParaRPr lang="pt-PT" sz="1200" dirty="0">
              <a:latin typeface="Arial" pitchFamily="34" charset="0"/>
              <a:cs typeface="Arial" pitchFamily="34" charset="0"/>
            </a:endParaRPr>
          </a:p>
          <a:p>
            <a:pPr indent="177800" algn="just">
              <a:buSzPct val="100000"/>
            </a:pPr>
            <a:r>
              <a:rPr lang="pt-PT" b="1" u="sng" dirty="0">
                <a:latin typeface="Trebuchet MS" panose="020B0603020202020204" pitchFamily="34" charset="0"/>
                <a:cs typeface="Arial" pitchFamily="34" charset="0"/>
              </a:rPr>
              <a:t>Oxidação: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 é a perda de </a:t>
            </a:r>
            <a:r>
              <a:rPr lang="pt-PT" dirty="0" err="1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eletrões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 ou o aumento do número de oxidação.</a:t>
            </a:r>
          </a:p>
          <a:p>
            <a:pPr indent="361950" algn="just">
              <a:buFont typeface="Wingdings" pitchFamily="2" charset="2"/>
              <a:buChar char="v"/>
            </a:pPr>
            <a:endParaRPr lang="pt-PT" dirty="0">
              <a:solidFill>
                <a:srgbClr val="1E1401"/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177800" algn="just">
              <a:buSzPct val="100000"/>
            </a:pPr>
            <a:r>
              <a:rPr lang="pt-PT" b="1" u="sng" dirty="0">
                <a:latin typeface="Trebuchet MS" panose="020B0603020202020204" pitchFamily="34" charset="0"/>
                <a:cs typeface="Arial" pitchFamily="34" charset="0"/>
              </a:rPr>
              <a:t>Redução:</a:t>
            </a:r>
            <a:r>
              <a:rPr lang="pt-PT" b="1" dirty="0">
                <a:solidFill>
                  <a:srgbClr val="0066FF"/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é o ganho de </a:t>
            </a:r>
            <a:r>
              <a:rPr lang="pt-PT" dirty="0" err="1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eletrões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 ou a diminuição do número de oxidação.</a:t>
            </a:r>
          </a:p>
          <a:p>
            <a:pPr indent="361950" algn="just">
              <a:buFont typeface="Wingdings" pitchFamily="2" charset="2"/>
              <a:buChar char="v"/>
            </a:pPr>
            <a:endParaRPr lang="pt-PT" dirty="0">
              <a:solidFill>
                <a:srgbClr val="1E1401"/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177800" algn="just">
              <a:buSzPct val="100000"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A substância oxidada é o agente redutor; a substância reduzida é o agente oxidante.</a:t>
            </a:r>
          </a:p>
          <a:p>
            <a:pPr indent="361950" algn="just">
              <a:buSzPct val="100000"/>
            </a:pPr>
            <a:endParaRPr lang="pt-PT" dirty="0">
              <a:solidFill>
                <a:srgbClr val="1E1401"/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177800" algn="just">
              <a:buSzPct val="100000"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Os números de oxidação é 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uma “ferramenta” utilizada para seguir as </a:t>
            </a:r>
            <a:r>
              <a:rPr lang="pt-PT" dirty="0" err="1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reações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 err="1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redox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.  O número de oxidação é a carga que o átomo teria se os </a:t>
            </a:r>
            <a:r>
              <a:rPr lang="pt-PT" dirty="0" err="1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eletrões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 em cada ligação pertencessem inteiramente ao átomo mais </a:t>
            </a:r>
            <a:r>
              <a:rPr lang="pt-PT" dirty="0" err="1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eletronegativo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.</a:t>
            </a:r>
          </a:p>
          <a:p>
            <a:pPr marL="427355" marR="5080">
              <a:lnSpc>
                <a:spcPct val="100000"/>
              </a:lnSpc>
              <a:spcBef>
                <a:spcPts val="735"/>
              </a:spcBef>
            </a:pP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xmlns="" id="{582BBBCA-3E6E-4A10-AE4E-D01DC6A992E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xmlns="" id="{6EC9993D-60F5-4402-A1C2-D989492596F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36701" y="1266825"/>
            <a:ext cx="6162548" cy="412962"/>
          </a:xfrm>
        </p:spPr>
        <p:txBody>
          <a:bodyPr>
            <a:normAutofit/>
          </a:bodyPr>
          <a:lstStyle/>
          <a:p>
            <a:pPr marL="391180" indent="-391180" algn="just">
              <a:spcBef>
                <a:spcPct val="20000"/>
              </a:spcBef>
              <a:defRPr/>
            </a:pPr>
            <a:r>
              <a:rPr lang="pt-PT" dirty="0" smtClean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5.1.1</a:t>
            </a:r>
            <a:r>
              <a:rPr lang="pt-PT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. Regras de determinação do número de oxidação</a:t>
            </a:r>
            <a:endParaRPr lang="en-GB" dirty="0">
              <a:solidFill>
                <a:schemeClr val="tx1"/>
              </a:solidFill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536701" y="2060804"/>
            <a:ext cx="7848599" cy="3549421"/>
          </a:xfrm>
          <a:prstGeom prst="rect">
            <a:avLst/>
          </a:prstGeom>
        </p:spPr>
        <p:txBody>
          <a:bodyPr lIns="104315" tIns="52157" rIns="104315" bIns="52157">
            <a:noAutofit/>
          </a:bodyPr>
          <a:lstStyle/>
          <a:p>
            <a:pPr marL="405668" indent="-405668" algn="just">
              <a:buClr>
                <a:srgbClr val="8A2E4E"/>
              </a:buClr>
              <a:buSzPct val="100000"/>
            </a:pP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1.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 número de oxidação de elementos livres (elementos não combinados quimicamente) é zero. Exemplo: Na = 0; </a:t>
            </a:r>
          </a:p>
          <a:p>
            <a:pPr marL="405668" indent="-405668" algn="just">
              <a:buClr>
                <a:srgbClr val="8A2E4E"/>
              </a:buClr>
              <a:buSzPct val="100000"/>
              <a:buFontTx/>
              <a:buAutoNum type="arabicPeriod"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marL="405668" indent="-405668" algn="just">
              <a:buClr>
                <a:srgbClr val="8A2E4E"/>
              </a:buClr>
              <a:buSzPct val="100000"/>
            </a:pP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2.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 número de oxidação da água é zero H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 = 0;</a:t>
            </a:r>
          </a:p>
          <a:p>
            <a:pPr marL="405668" indent="-405668" algn="just">
              <a:buClr>
                <a:schemeClr val="accent2"/>
              </a:buClr>
              <a:buFontTx/>
              <a:buAutoNum type="arabicPeriod"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marL="405668" indent="-405668" algn="just">
              <a:buClr>
                <a:srgbClr val="8A2E4E"/>
              </a:buClr>
              <a:buSzPct val="100000"/>
            </a:pP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3.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 número de oxidação de um ião monoatómico é igual à carga do ião. Exemplo: Na</a:t>
            </a:r>
            <a:r>
              <a:rPr lang="pt-PT" baseline="30000" dirty="0"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é +1;</a:t>
            </a:r>
          </a:p>
          <a:p>
            <a:pPr marL="405668" indent="-405668" algn="just">
              <a:buClr>
                <a:schemeClr val="accent2"/>
              </a:buClr>
              <a:buFontTx/>
              <a:buAutoNum type="arabicPeriod"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marL="405668" indent="-405668" algn="just">
              <a:buClr>
                <a:srgbClr val="8A2E4E"/>
              </a:buClr>
              <a:buSzPct val="100000"/>
            </a:pP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4.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A soma dos números de oxidação dos átomos na molécula ou ião tem que ser igual à carga da partícula.</a:t>
            </a:r>
          </a:p>
          <a:p>
            <a:pPr marL="405668" indent="-405668" algn="just">
              <a:buClr>
                <a:schemeClr val="accent2"/>
              </a:buClr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     Exemplo: Cr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          O = -2 (normalmente)</a:t>
            </a:r>
          </a:p>
          <a:p>
            <a:pPr marL="405668" indent="-405668" algn="just">
              <a:buClr>
                <a:schemeClr val="accent2"/>
              </a:buClr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     2Cr + 7 (-2) = -2  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  <a:sym typeface="Symbol" pitchFamily="18" charset="2"/>
              </a:rPr>
              <a:t>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Cr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= +6</a:t>
            </a:r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CB5A5333-913D-49F2-BAC4-B5DD111F275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1868A74F-C35E-4A97-821B-F08DFBE7A46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687912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536700" y="1702012"/>
            <a:ext cx="7848600" cy="4060613"/>
          </a:xfrm>
          <a:prstGeom prst="rect">
            <a:avLst/>
          </a:prstGeom>
        </p:spPr>
        <p:txBody>
          <a:bodyPr lIns="104315" tIns="52157" rIns="104315" bIns="52157">
            <a:noAutofit/>
          </a:bodyPr>
          <a:lstStyle/>
          <a:p>
            <a:pPr marL="405668" indent="-405668" algn="just">
              <a:lnSpc>
                <a:spcPct val="110000"/>
              </a:lnSpc>
              <a:buClr>
                <a:srgbClr val="8A2E4E"/>
              </a:buClr>
              <a:buSzPct val="100000"/>
            </a:pP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5.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 flúor tem um número de oxidação -1 em todos os seus compostos.</a:t>
            </a:r>
          </a:p>
          <a:p>
            <a:pPr marL="695432" indent="-695432" algn="just">
              <a:lnSpc>
                <a:spcPct val="110000"/>
              </a:lnSpc>
              <a:buClr>
                <a:srgbClr val="8A2E4E"/>
              </a:buClr>
              <a:buSzPct val="100000"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marL="405668" indent="-405668" algn="just">
              <a:lnSpc>
                <a:spcPct val="110000"/>
              </a:lnSpc>
              <a:buClr>
                <a:srgbClr val="8A2E4E"/>
              </a:buClr>
              <a:buSzPct val="100000"/>
            </a:pP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6.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Na maioria dos compostos de oxigénio (por exemplo,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MgO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e H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O), o número de oxidação do oxigénio é -2, exceto no peróxido de hidrogénio (H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) e no ião peróxido (O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) o seu número de oxidação é -1.</a:t>
            </a:r>
          </a:p>
          <a:p>
            <a:pPr marL="695432" indent="-695432" algn="just">
              <a:lnSpc>
                <a:spcPct val="110000"/>
              </a:lnSpc>
              <a:buClr>
                <a:srgbClr val="8A2E4E"/>
              </a:buClr>
              <a:buSzPct val="100000"/>
              <a:buFontTx/>
              <a:buAutoNum type="arabicPeriod" startAt="5"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marL="405668" indent="-405668" algn="just">
              <a:lnSpc>
                <a:spcPct val="110000"/>
              </a:lnSpc>
              <a:buClr>
                <a:srgbClr val="8A2E4E"/>
              </a:buClr>
              <a:buSzPct val="100000"/>
            </a:pP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7.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 número de oxidação do hidrogénio é +1, exceto quando está ligado a metais em compostos binários (isto é, compostos com 2 elementos). Por exemplo,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LiH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,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NaH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e CaH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2,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o seu número de oxidação é -1.</a:t>
            </a:r>
          </a:p>
          <a:p>
            <a:pPr marL="695432" indent="-695432" algn="just">
              <a:lnSpc>
                <a:spcPct val="110000"/>
              </a:lnSpc>
              <a:buClr>
                <a:srgbClr val="8A2E4E"/>
              </a:buClr>
              <a:buSzPct val="100000"/>
            </a:pPr>
            <a:endParaRPr lang="en-GB" dirty="0">
              <a:latin typeface="Trebuchet MS" panose="020B0603020202020204" pitchFamily="34" charset="0"/>
              <a:cs typeface="Arial" pitchFamily="34" charset="0"/>
            </a:endParaRPr>
          </a:p>
          <a:p>
            <a:pPr marL="405668" indent="-405668">
              <a:lnSpc>
                <a:spcPct val="110000"/>
              </a:lnSpc>
              <a:buClr>
                <a:srgbClr val="8A2E4E"/>
              </a:buClr>
              <a:buSzPct val="100000"/>
              <a:tabLst>
                <a:tab pos="311495" algn="l"/>
              </a:tabLst>
            </a:pP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8.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Grupo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 IA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(Li, Na, K) +1</a:t>
            </a:r>
            <a:br>
              <a:rPr lang="pt-PT" dirty="0">
                <a:latin typeface="Trebuchet MS" panose="020B0603020202020204" pitchFamily="34" charset="0"/>
                <a:cs typeface="Arial" pitchFamily="34" charset="0"/>
              </a:rPr>
            </a:b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Grupo 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IIA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(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Be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, Mg, Ca) +2</a:t>
            </a:r>
            <a:br>
              <a:rPr lang="pt-PT" dirty="0">
                <a:latin typeface="Trebuchet MS" panose="020B0603020202020204" pitchFamily="34" charset="0"/>
                <a:cs typeface="Arial" pitchFamily="34" charset="0"/>
              </a:rPr>
            </a:b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Grupo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 IIIA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em compostos, normalmente +3</a:t>
            </a: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B4DE6E2B-E8D1-4A9A-BF66-584464EDA9F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998EA161-7D55-4C5B-B872-A0A2E209EC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063474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73167" y="1298030"/>
            <a:ext cx="8732943" cy="405977"/>
          </a:xfrm>
        </p:spPr>
        <p:txBody>
          <a:bodyPr>
            <a:noAutofit/>
          </a:bodyPr>
          <a:lstStyle/>
          <a:p>
            <a:pPr marL="391180" indent="-391180" algn="just">
              <a:spcBef>
                <a:spcPct val="20000"/>
              </a:spcBef>
              <a:defRPr/>
            </a:pPr>
            <a:r>
              <a:rPr lang="pt-PT" sz="28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Reduções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841500" y="1902266"/>
            <a:ext cx="8001000" cy="4012759"/>
          </a:xfrm>
          <a:prstGeom prst="rect">
            <a:avLst/>
          </a:prstGeom>
        </p:spPr>
        <p:txBody>
          <a:bodyPr lIns="104315" tIns="52157" rIns="104315" bIns="52157">
            <a:normAutofit/>
          </a:bodyPr>
          <a:lstStyle/>
          <a:p>
            <a:pPr indent="202834">
              <a:buClr>
                <a:srgbClr val="0066FF"/>
              </a:buClr>
              <a:buSzPct val="100000"/>
              <a:tabLst>
                <a:tab pos="521574" algn="l"/>
              </a:tabLst>
              <a:defRPr/>
            </a:pP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Fe</a:t>
            </a:r>
            <a:r>
              <a:rPr lang="pt-PT" sz="2400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+ e</a:t>
            </a:r>
            <a:r>
              <a:rPr lang="pt-PT" sz="2400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 </a:t>
            </a:r>
            <a:r>
              <a:rPr lang="pt-PT" sz="3200" dirty="0">
                <a:solidFill>
                  <a:schemeClr val="accent4">
                    <a:lumMod val="10000"/>
                  </a:schemeClr>
                </a:solidFill>
                <a:latin typeface="Symbol" pitchFamily="18" charset="2"/>
              </a:rPr>
              <a:t>®</a:t>
            </a:r>
            <a:r>
              <a:rPr lang="pt-PT" sz="3200" dirty="0">
                <a:solidFill>
                  <a:schemeClr val="accent4">
                    <a:lumMod val="10000"/>
                  </a:schemeClr>
                </a:solidFill>
              </a:rPr>
              <a:t>  </a:t>
            </a: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Fe</a:t>
            </a:r>
            <a:r>
              <a:rPr lang="pt-PT" sz="2400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3200" dirty="0">
                <a:solidFill>
                  <a:schemeClr val="accent4">
                    <a:lumMod val="10000"/>
                  </a:schemeClr>
                </a:solidFill>
              </a:rPr>
              <a:t/>
            </a:r>
            <a:br>
              <a:rPr lang="pt-PT" sz="3200" dirty="0">
                <a:solidFill>
                  <a:schemeClr val="accent4">
                    <a:lumMod val="10000"/>
                  </a:schemeClr>
                </a:solidFill>
              </a:rPr>
            </a:br>
            <a:r>
              <a:rPr lang="pt-PT" sz="3200" b="1" dirty="0">
                <a:solidFill>
                  <a:schemeClr val="accent4">
                    <a:lumMod val="10000"/>
                  </a:schemeClr>
                </a:solidFill>
              </a:rPr>
              <a:t>  </a:t>
            </a:r>
            <a:r>
              <a:rPr lang="pt-PT" sz="2400" b="1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pt-PT" sz="2400" b="1" dirty="0">
                <a:latin typeface="Trebuchet MS" panose="020B0603020202020204" pitchFamily="34" charset="0"/>
                <a:cs typeface="Arial" pitchFamily="34" charset="0"/>
              </a:rPr>
              <a:t>+3</a:t>
            </a: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</a:rPr>
              <a:t>	</a:t>
            </a:r>
            <a:r>
              <a:rPr lang="pt-PT" sz="3200" dirty="0">
                <a:solidFill>
                  <a:schemeClr val="accent4">
                    <a:lumMod val="10000"/>
                  </a:schemeClr>
                </a:solidFill>
              </a:rPr>
              <a:t>     </a:t>
            </a:r>
            <a:r>
              <a:rPr lang="pt-PT" sz="3200" dirty="0">
                <a:solidFill>
                  <a:schemeClr val="accent4">
                    <a:lumMod val="10000"/>
                  </a:schemeClr>
                </a:solidFill>
                <a:latin typeface="Symbol" pitchFamily="18" charset="2"/>
              </a:rPr>
              <a:t>®   </a:t>
            </a:r>
            <a:r>
              <a:rPr lang="pt-PT" sz="2400" b="1" dirty="0">
                <a:latin typeface="Trebuchet MS" panose="020B0603020202020204" pitchFamily="34" charset="0"/>
                <a:cs typeface="Arial" pitchFamily="34" charset="0"/>
              </a:rPr>
              <a:t>+2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Symbol" pitchFamily="18" charset="2"/>
              </a:rPr>
              <a:t/>
            </a:r>
            <a:br>
              <a:rPr lang="pt-PT" dirty="0">
                <a:solidFill>
                  <a:schemeClr val="accent4">
                    <a:lumMod val="10000"/>
                  </a:schemeClr>
                </a:solidFill>
                <a:latin typeface="Symbol" pitchFamily="18" charset="2"/>
              </a:rPr>
            </a:b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Symbol" pitchFamily="18" charset="2"/>
              </a:rPr>
              <a:t>		</a:t>
            </a:r>
          </a:p>
          <a:p>
            <a:pPr indent="202834">
              <a:buClr>
                <a:srgbClr val="0066FF"/>
              </a:buClr>
              <a:buSzPct val="100000"/>
              <a:tabLst>
                <a:tab pos="521574" algn="l"/>
              </a:tabLst>
              <a:defRPr/>
            </a:pP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2H</a:t>
            </a:r>
            <a:r>
              <a:rPr lang="pt-PT" sz="2400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+ 2e</a:t>
            </a:r>
            <a:r>
              <a:rPr lang="pt-PT" sz="2400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-  </a:t>
            </a:r>
            <a:r>
              <a:rPr lang="pt-PT" sz="3200" dirty="0">
                <a:solidFill>
                  <a:schemeClr val="accent4">
                    <a:lumMod val="10000"/>
                  </a:schemeClr>
                </a:solidFill>
                <a:latin typeface="Symbol" pitchFamily="18" charset="2"/>
              </a:rPr>
              <a:t>®  </a:t>
            </a: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H</a:t>
            </a:r>
            <a:r>
              <a:rPr lang="pt-PT" sz="2400" baseline="-25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3200" dirty="0">
                <a:solidFill>
                  <a:schemeClr val="accent4">
                    <a:lumMod val="10000"/>
                  </a:schemeClr>
                </a:solidFill>
              </a:rPr>
              <a:t/>
            </a:r>
            <a:br>
              <a:rPr lang="pt-PT" sz="3200" dirty="0">
                <a:solidFill>
                  <a:schemeClr val="accent4">
                    <a:lumMod val="10000"/>
                  </a:schemeClr>
                </a:solidFill>
              </a:rPr>
            </a:br>
            <a:r>
              <a:rPr lang="pt-PT" sz="3200" dirty="0">
                <a:solidFill>
                  <a:schemeClr val="accent4">
                    <a:lumMod val="10000"/>
                  </a:schemeClr>
                </a:solidFill>
              </a:rPr>
              <a:t>   </a:t>
            </a:r>
            <a:r>
              <a:rPr lang="pt-PT" sz="2400" b="1" dirty="0">
                <a:latin typeface="Trebuchet MS" panose="020B0603020202020204" pitchFamily="34" charset="0"/>
                <a:cs typeface="Arial" pitchFamily="34" charset="0"/>
              </a:rPr>
              <a:t>+1</a:t>
            </a: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</a:rPr>
              <a:t>	</a:t>
            </a:r>
            <a:r>
              <a:rPr lang="pt-PT" sz="3200" dirty="0">
                <a:solidFill>
                  <a:schemeClr val="accent4">
                    <a:lumMod val="10000"/>
                  </a:schemeClr>
                </a:solidFill>
              </a:rPr>
              <a:t>     </a:t>
            </a:r>
            <a:r>
              <a:rPr lang="pt-PT" sz="3200" dirty="0">
                <a:latin typeface="Symbol" pitchFamily="18" charset="2"/>
              </a:rPr>
              <a:t>® </a:t>
            </a:r>
            <a:r>
              <a:rPr lang="pt-PT" sz="2400" dirty="0">
                <a:latin typeface="Symbol" pitchFamily="18" charset="2"/>
              </a:rPr>
              <a:t> </a:t>
            </a:r>
            <a:r>
              <a:rPr lang="pt-PT" sz="2400" b="1" dirty="0">
                <a:latin typeface="Arial" pitchFamily="34" charset="0"/>
                <a:cs typeface="Arial" pitchFamily="34" charset="0"/>
              </a:rPr>
              <a:t>0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Symbol" pitchFamily="18" charset="2"/>
              </a:rPr>
              <a:t/>
            </a:r>
            <a:br>
              <a:rPr lang="pt-PT" dirty="0">
                <a:solidFill>
                  <a:schemeClr val="accent4">
                    <a:lumMod val="10000"/>
                  </a:schemeClr>
                </a:solidFill>
                <a:latin typeface="Symbol" pitchFamily="18" charset="2"/>
              </a:rPr>
            </a:br>
            <a:endParaRPr lang="pt-PT" sz="1900" dirty="0">
              <a:solidFill>
                <a:schemeClr val="accent4">
                  <a:lumMod val="10000"/>
                </a:schemeClr>
              </a:solidFill>
              <a:latin typeface="Symbol" pitchFamily="18" charset="2"/>
            </a:endParaRPr>
          </a:p>
          <a:p>
            <a:pPr indent="202834">
              <a:buClr>
                <a:srgbClr val="0066FF"/>
              </a:buClr>
              <a:buSzPct val="100000"/>
              <a:tabLst>
                <a:tab pos="521574" algn="l"/>
              </a:tabLst>
              <a:defRPr/>
            </a:pPr>
            <a:endParaRPr lang="pt-PT" sz="1600" dirty="0">
              <a:solidFill>
                <a:schemeClr val="accent4">
                  <a:lumMod val="10000"/>
                </a:schemeClr>
              </a:solidFill>
            </a:endParaRPr>
          </a:p>
          <a:p>
            <a:pPr indent="202834">
              <a:buClr>
                <a:srgbClr val="0066FF"/>
              </a:buClr>
              <a:buSzPct val="100000"/>
              <a:tabLst>
                <a:tab pos="521574" algn="l"/>
              </a:tabLst>
              <a:defRPr/>
            </a:pP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8H</a:t>
            </a:r>
            <a:r>
              <a:rPr lang="pt-PT" sz="2400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+ MnO</a:t>
            </a:r>
            <a:r>
              <a:rPr lang="pt-PT" sz="2400" baseline="-25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4</a:t>
            </a:r>
            <a:r>
              <a:rPr lang="pt-PT" sz="2400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+ 5e</a:t>
            </a:r>
            <a:r>
              <a:rPr lang="pt-PT" sz="2400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- </a:t>
            </a:r>
            <a:r>
              <a:rPr lang="pt-PT" sz="3200" dirty="0">
                <a:solidFill>
                  <a:schemeClr val="accent4">
                    <a:lumMod val="10000"/>
                  </a:schemeClr>
                </a:solidFill>
                <a:latin typeface="Symbol" pitchFamily="18" charset="2"/>
              </a:rPr>
              <a:t>® </a:t>
            </a: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Mn</a:t>
            </a:r>
            <a:r>
              <a:rPr lang="pt-PT" sz="2400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+ 4H</a:t>
            </a:r>
            <a:r>
              <a:rPr lang="pt-PT" sz="2400" baseline="-25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4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</a:rPr>
              <a:t>	</a:t>
            </a:r>
            <a:r>
              <a:rPr lang="pt-PT" sz="3200" dirty="0">
                <a:solidFill>
                  <a:schemeClr val="accent4">
                    <a:lumMod val="10000"/>
                  </a:schemeClr>
                </a:solidFill>
              </a:rPr>
              <a:t>	    </a:t>
            </a:r>
          </a:p>
          <a:p>
            <a:pPr indent="621180">
              <a:buClr>
                <a:schemeClr val="accent2"/>
              </a:buClr>
              <a:tabLst>
                <a:tab pos="521574" algn="l"/>
              </a:tabLst>
              <a:defRPr/>
            </a:pPr>
            <a:r>
              <a:rPr lang="pt-PT" sz="3200" dirty="0"/>
              <a:t>   </a:t>
            </a:r>
            <a:r>
              <a:rPr lang="pt-PT" sz="2400" b="1" dirty="0">
                <a:latin typeface="Trebuchet MS" panose="020B0603020202020204" pitchFamily="34" charset="0"/>
                <a:cs typeface="Arial" pitchFamily="34" charset="0"/>
              </a:rPr>
              <a:t>+7</a:t>
            </a:r>
            <a:r>
              <a:rPr lang="pt-PT" sz="2400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pt-PT" sz="3200" dirty="0">
                <a:solidFill>
                  <a:schemeClr val="accent4">
                    <a:lumMod val="10000"/>
                  </a:schemeClr>
                </a:solidFill>
              </a:rPr>
              <a:t>	      </a:t>
            </a:r>
            <a:r>
              <a:rPr lang="pt-PT" sz="3200" dirty="0">
                <a:solidFill>
                  <a:schemeClr val="accent4">
                    <a:lumMod val="10000"/>
                  </a:schemeClr>
                </a:solidFill>
                <a:latin typeface="Symbol" pitchFamily="18" charset="2"/>
              </a:rPr>
              <a:t>®  </a:t>
            </a:r>
            <a:r>
              <a:rPr lang="pt-PT" sz="2400" b="1" dirty="0">
                <a:latin typeface="Trebuchet MS" panose="020B0603020202020204" pitchFamily="34" charset="0"/>
                <a:cs typeface="Arial" pitchFamily="34" charset="0"/>
              </a:rPr>
              <a:t>+2</a:t>
            </a:r>
            <a:endParaRPr lang="pt-PT" dirty="0"/>
          </a:p>
        </p:txBody>
      </p:sp>
      <p:sp>
        <p:nvSpPr>
          <p:cNvPr id="16388" name="Picture 11" descr="copper"/>
          <p:cNvSpPr>
            <a:spLocks noChangeAspect="1" noChangeArrowheads="1"/>
          </p:cNvSpPr>
          <p:nvPr/>
        </p:nvSpPr>
        <p:spPr bwMode="auto">
          <a:xfrm>
            <a:off x="206071" y="5077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15" tIns="52157" rIns="104315" bIns="52157"/>
          <a:lstStyle/>
          <a:p>
            <a:endParaRPr lang="pt-PT"/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3646D99D-AA2A-462D-8953-AC683E3EB55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6E4759C9-1E91-4F5E-9DE6-E9B0D248B74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37646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36700" y="1266825"/>
            <a:ext cx="7315200" cy="685800"/>
          </a:xfrm>
        </p:spPr>
        <p:txBody>
          <a:bodyPr wrap="square" lIns="103229" tIns="50709" rIns="103229" bIns="50709" numCol="1" anchorCtr="0" compatLnSpc="1">
            <a:prstTxWarp prst="textNoShape">
              <a:avLst/>
            </a:prstTxWarp>
            <a:normAutofit/>
          </a:bodyPr>
          <a:lstStyle/>
          <a:p>
            <a:pPr algn="just" eaLnBrk="1" hangingPunct="1"/>
            <a:r>
              <a:rPr lang="pt-PT" sz="20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Agentes redutores (são oxidados)</a:t>
            </a:r>
            <a:endParaRPr lang="pt-PT" sz="20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3824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917701" y="1945822"/>
            <a:ext cx="6248400" cy="4274004"/>
          </a:xfrm>
          <a:prstGeom prst="rect">
            <a:avLst/>
          </a:prstGeom>
        </p:spPr>
        <p:txBody>
          <a:bodyPr lIns="103229" tIns="50709" rIns="103229" bIns="50709">
            <a:noAutofit/>
          </a:bodyPr>
          <a:lstStyle/>
          <a:p>
            <a:pPr marL="403858" indent="-403858">
              <a:lnSpc>
                <a:spcPct val="150000"/>
              </a:lnSpc>
              <a:buSzPct val="100000"/>
              <a:buFont typeface="Wingdings" pitchFamily="2" charset="2"/>
              <a:buChar char="v"/>
            </a:pP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Provocam reduções</a:t>
            </a:r>
          </a:p>
          <a:p>
            <a:pPr marL="403858" indent="-403858">
              <a:lnSpc>
                <a:spcPct val="150000"/>
              </a:lnSpc>
              <a:buSzPct val="100000"/>
              <a:buFont typeface="Wingdings" pitchFamily="2" charset="2"/>
              <a:buChar char="v"/>
            </a:pP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O  agente redutor é oxidado</a:t>
            </a:r>
          </a:p>
          <a:p>
            <a:pPr marL="403858" indent="-403858">
              <a:lnSpc>
                <a:spcPct val="150000"/>
              </a:lnSpc>
              <a:buSzPct val="100000"/>
              <a:buFont typeface="Wingdings" pitchFamily="2" charset="2"/>
              <a:buChar char="v"/>
            </a:pP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O agente redutor perde e</a:t>
            </a:r>
            <a:r>
              <a:rPr lang="pt-PT" baseline="30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-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 </a:t>
            </a:r>
          </a:p>
          <a:p>
            <a:pPr marL="403858" indent="-403858">
              <a:lnSpc>
                <a:spcPct val="150000"/>
              </a:lnSpc>
              <a:buSzPct val="100000"/>
              <a:buFont typeface="Wingdings" pitchFamily="2" charset="2"/>
              <a:buChar char="v"/>
            </a:pP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O nº de oxidação do agente redutor aumenta</a:t>
            </a:r>
          </a:p>
          <a:p>
            <a:pPr marL="403858" indent="-403858">
              <a:lnSpc>
                <a:spcPct val="150000"/>
              </a:lnSpc>
            </a:pPr>
            <a:endParaRPr lang="pt-PT" dirty="0">
              <a:latin typeface="Trebuchet MS" panose="020B0603020202020204" pitchFamily="34" charset="0"/>
              <a:cs typeface="Arial" charset="0"/>
            </a:endParaRPr>
          </a:p>
          <a:p>
            <a:pPr marL="403858" indent="-403858"/>
            <a:r>
              <a:rPr lang="pt-PT" dirty="0">
                <a:latin typeface="Trebuchet MS" panose="020B0603020202020204" pitchFamily="34" charset="0"/>
                <a:cs typeface="Arial" charset="0"/>
              </a:rPr>
              <a:t>Exemplos de agentes redutores:</a:t>
            </a:r>
          </a:p>
          <a:p>
            <a:pPr marL="403858" indent="-403858" algn="just"/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H</a:t>
            </a:r>
            <a:r>
              <a:rPr lang="pt-PT" baseline="-25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2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; </a:t>
            </a:r>
          </a:p>
          <a:p>
            <a:pPr marL="403858" indent="-403858" algn="just"/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C;</a:t>
            </a:r>
          </a:p>
          <a:p>
            <a:pPr marL="403858" indent="-403858" algn="just"/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CO; </a:t>
            </a:r>
          </a:p>
          <a:p>
            <a:pPr marL="403858" indent="-403858" algn="just"/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Fe</a:t>
            </a:r>
            <a:r>
              <a:rPr lang="pt-PT" baseline="30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2+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; </a:t>
            </a:r>
          </a:p>
          <a:p>
            <a:pPr marL="403858" indent="-403858" algn="just"/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H</a:t>
            </a:r>
            <a:r>
              <a:rPr lang="pt-PT" baseline="-25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2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S;</a:t>
            </a:r>
          </a:p>
          <a:p>
            <a:pPr marL="403858" indent="-403858" algn="just"/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tiossulfato, S</a:t>
            </a:r>
            <a:r>
              <a:rPr lang="pt-PT" baseline="-25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2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O</a:t>
            </a:r>
            <a:r>
              <a:rPr lang="pt-PT" baseline="-25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3 </a:t>
            </a:r>
            <a:r>
              <a:rPr lang="pt-PT" baseline="30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2-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.</a:t>
            </a:r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60B6E7E8-8544-4D03-A6B2-1A6AB74A9DD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2644CDE2-8E0C-453E-BA9D-DDA9A873902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40739055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60500" y="1302724"/>
            <a:ext cx="5815542" cy="4572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pt-PT" sz="20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Agentes oxidantes (são reduzidos)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460501" y="2108655"/>
            <a:ext cx="7467600" cy="4111170"/>
          </a:xfrm>
          <a:prstGeom prst="rect">
            <a:avLst/>
          </a:prstGeom>
        </p:spPr>
        <p:txBody>
          <a:bodyPr lIns="104315" tIns="52157" rIns="104315" bIns="52157">
            <a:normAutofit/>
          </a:bodyPr>
          <a:lstStyle/>
          <a:p>
            <a:pPr marL="403858" indent="-403858">
              <a:lnSpc>
                <a:spcPct val="150000"/>
              </a:lnSpc>
              <a:buSzPct val="100000"/>
              <a:buFont typeface="Wingdings" pitchFamily="2" charset="2"/>
              <a:buChar char="v"/>
              <a:defRPr/>
            </a:pP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Provocam as  oxidações</a:t>
            </a:r>
          </a:p>
          <a:p>
            <a:pPr marL="403858" indent="-403858">
              <a:lnSpc>
                <a:spcPct val="150000"/>
              </a:lnSpc>
              <a:buSzPct val="100000"/>
              <a:buFont typeface="Wingdings" pitchFamily="2" charset="2"/>
              <a:buChar char="v"/>
              <a:defRPr/>
            </a:pP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O agente oxidante ganha eletrões </a:t>
            </a:r>
          </a:p>
          <a:p>
            <a:pPr marL="403858" indent="-403858">
              <a:lnSpc>
                <a:spcPct val="150000"/>
              </a:lnSpc>
              <a:buSzPct val="100000"/>
              <a:buFont typeface="Wingdings" pitchFamily="2" charset="2"/>
              <a:buChar char="v"/>
              <a:defRPr/>
            </a:pP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O agente oxidante é reduzido</a:t>
            </a:r>
          </a:p>
          <a:p>
            <a:pPr marL="403858" indent="-403858">
              <a:lnSpc>
                <a:spcPct val="150000"/>
              </a:lnSpc>
              <a:buSzPct val="100000"/>
              <a:buFont typeface="Wingdings" pitchFamily="2" charset="2"/>
              <a:buChar char="v"/>
              <a:defRPr/>
            </a:pP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O  nº de oxidação do agente oxidante diminui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/>
            </a:r>
            <a:b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</a:b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marL="403858" indent="-403858">
              <a:lnSpc>
                <a:spcPct val="90000"/>
              </a:lnSpc>
              <a:defRPr/>
            </a:pPr>
            <a:r>
              <a:rPr lang="pt-PT" dirty="0">
                <a:latin typeface="Trebuchet MS" panose="020B0603020202020204" pitchFamily="34" charset="0"/>
                <a:cs typeface="Arial" charset="0"/>
              </a:rPr>
              <a:t>Exemplos de agentes oxidantes:</a:t>
            </a:r>
          </a:p>
          <a:p>
            <a:pPr marL="403858" indent="-403858" algn="just">
              <a:lnSpc>
                <a:spcPct val="120000"/>
              </a:lnSpc>
              <a:defRPr/>
            </a:pP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Oxigénio;</a:t>
            </a:r>
          </a:p>
          <a:p>
            <a:pPr marL="403858" indent="-403858" algn="just">
              <a:lnSpc>
                <a:spcPct val="120000"/>
              </a:lnSpc>
              <a:defRPr/>
            </a:pP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Dióxido de Manganês, MnO</a:t>
            </a:r>
            <a:r>
              <a:rPr lang="pt-PT" baseline="-25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2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;</a:t>
            </a:r>
          </a:p>
          <a:p>
            <a:pPr marL="403858" indent="-403858" algn="just">
              <a:lnSpc>
                <a:spcPct val="120000"/>
              </a:lnSpc>
              <a:defRPr/>
            </a:pP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Permanganato de Potássio, 8H</a:t>
            </a:r>
            <a:r>
              <a:rPr lang="pt-PT" baseline="30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+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 + MnO4</a:t>
            </a:r>
            <a:r>
              <a:rPr lang="pt-PT" baseline="30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-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 + 5e</a:t>
            </a:r>
            <a:r>
              <a:rPr lang="pt-PT" baseline="30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-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 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  <a:sym typeface="Symbol"/>
              </a:rPr>
              <a:t> 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Mn</a:t>
            </a:r>
            <a:r>
              <a:rPr lang="pt-PT" baseline="30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2+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 + 4H</a:t>
            </a:r>
            <a:r>
              <a:rPr lang="pt-PT" baseline="-25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2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O</a:t>
            </a:r>
          </a:p>
          <a:p>
            <a:pPr marL="403858" indent="-403858" algn="just">
              <a:lnSpc>
                <a:spcPct val="120000"/>
              </a:lnSpc>
              <a:defRPr/>
            </a:pPr>
            <a:r>
              <a:rPr lang="pt-PT" dirty="0" err="1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Dicromato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 de potássio, Cr</a:t>
            </a:r>
            <a:r>
              <a:rPr lang="pt-PT" baseline="-25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2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O</a:t>
            </a:r>
            <a:r>
              <a:rPr lang="pt-PT" baseline="-25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7</a:t>
            </a:r>
            <a:r>
              <a:rPr lang="pt-PT" baseline="30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2+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 + 14H</a:t>
            </a:r>
            <a:r>
              <a:rPr lang="pt-PT" baseline="30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+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 + 6e</a:t>
            </a:r>
            <a:r>
              <a:rPr lang="pt-PT" baseline="30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-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 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  <a:sym typeface="Symbol"/>
              </a:rPr>
              <a:t>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 2Cr</a:t>
            </a:r>
            <a:r>
              <a:rPr lang="pt-PT" baseline="30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3+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 + 7H</a:t>
            </a:r>
            <a:r>
              <a:rPr lang="pt-PT" baseline="-25000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2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charset="0"/>
              </a:rPr>
              <a:t>O</a:t>
            </a: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551150F6-AE33-4AA4-8A2F-1D4CD45C275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3E4406B5-E062-4074-A964-A7306632B15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746889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3930" y="1171369"/>
            <a:ext cx="8732943" cy="5334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pt-PT" sz="2000" dirty="0" smtClean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5.2</a:t>
            </a:r>
            <a:r>
              <a:rPr lang="pt-PT" sz="20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. Acerto das equações </a:t>
            </a:r>
            <a:r>
              <a:rPr lang="pt-PT" sz="2000" dirty="0" err="1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redox</a:t>
            </a:r>
            <a:endParaRPr lang="pt-PT" sz="2000" dirty="0">
              <a:solidFill>
                <a:schemeClr val="tx1"/>
              </a:solidFill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344121" y="1563036"/>
            <a:ext cx="8305800" cy="5838825"/>
          </a:xfrm>
          <a:prstGeom prst="rect">
            <a:avLst/>
          </a:prstGeom>
        </p:spPr>
        <p:txBody>
          <a:bodyPr lIns="104315" tIns="52157" rIns="104315" bIns="52157">
            <a:normAutofit/>
          </a:bodyPr>
          <a:lstStyle/>
          <a:p>
            <a:pPr indent="202834" algn="just">
              <a:lnSpc>
                <a:spcPct val="150000"/>
              </a:lnSpc>
              <a:defRPr/>
            </a:pPr>
            <a:r>
              <a:rPr lang="pt-PT" sz="1900" u="sng" dirty="0">
                <a:latin typeface="Trebuchet MS" panose="020B0603020202020204" pitchFamily="34" charset="0"/>
                <a:cs typeface="Arial" pitchFamily="34" charset="0"/>
              </a:rPr>
              <a:t>Exemplo:</a:t>
            </a:r>
          </a:p>
          <a:p>
            <a:pPr indent="202834" algn="just">
              <a:lnSpc>
                <a:spcPct val="150000"/>
              </a:lnSpc>
              <a:defRPr/>
            </a:pP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Cr</a:t>
            </a:r>
            <a:r>
              <a:rPr lang="pt-PT" sz="2000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000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(</a:t>
            </a:r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) + Fe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2+ 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(</a:t>
            </a:r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)</a:t>
            </a:r>
            <a:r>
              <a:rPr lang="pt-PT" sz="2000" dirty="0">
                <a:latin typeface="Trebuchet MS" panose="020B0603020202020204" pitchFamily="34" charset="0"/>
              </a:rPr>
              <a:t> </a:t>
            </a:r>
            <a:r>
              <a:rPr lang="pt-PT" sz="2000" dirty="0">
                <a:latin typeface="Trebuchet MS" panose="020B0603020202020204" pitchFamily="34" charset="0"/>
                <a:cs typeface="Times New Roman" pitchFamily="18" charset="0"/>
              </a:rPr>
              <a:t>→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Cr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(</a:t>
            </a:r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) + Fe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3+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(</a:t>
            </a:r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) em meio ácido</a:t>
            </a:r>
            <a:endParaRPr lang="pt-PT" sz="1900" dirty="0">
              <a:latin typeface="Trebuchet MS" panose="020B0603020202020204" pitchFamily="34" charset="0"/>
              <a:cs typeface="Arial" pitchFamily="34" charset="0"/>
            </a:endParaRPr>
          </a:p>
          <a:p>
            <a:pPr indent="302441" algn="just">
              <a:lnSpc>
                <a:spcPct val="150000"/>
              </a:lnSpc>
              <a:buClr>
                <a:schemeClr val="tx2">
                  <a:lumMod val="50000"/>
                </a:schemeClr>
              </a:buClr>
              <a:buSzPct val="100000"/>
              <a:buFontTx/>
              <a:buAutoNum type="arabicPeriod"/>
              <a:defRPr/>
            </a:pPr>
            <a:r>
              <a:rPr lang="pt-PT" sz="19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Colocar os números de oxidação nos átomos;</a:t>
            </a:r>
            <a:endParaRPr lang="pt-PT" sz="2300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</a:endParaRPr>
          </a:p>
          <a:p>
            <a:pPr indent="521574" algn="ctr">
              <a:lnSpc>
                <a:spcPct val="150000"/>
              </a:lnSpc>
              <a:defRPr/>
            </a:pPr>
            <a:endParaRPr lang="pt-PT" sz="2700" dirty="0">
              <a:latin typeface="Trebuchet MS" panose="020B0603020202020204" pitchFamily="34" charset="0"/>
              <a:cs typeface="Arial" pitchFamily="34" charset="0"/>
            </a:endParaRPr>
          </a:p>
          <a:p>
            <a:pPr indent="521574" algn="ctr">
              <a:lnSpc>
                <a:spcPct val="150000"/>
              </a:lnSpc>
              <a:defRPr/>
            </a:pPr>
            <a:r>
              <a:rPr lang="pt-PT" sz="2700" dirty="0">
                <a:latin typeface="Trebuchet MS" panose="020B0603020202020204" pitchFamily="34" charset="0"/>
                <a:cs typeface="Arial" pitchFamily="34" charset="0"/>
              </a:rPr>
              <a:t>Cr</a:t>
            </a:r>
            <a:r>
              <a:rPr lang="pt-PT" sz="2700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700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700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sz="2700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sz="2700" dirty="0">
                <a:latin typeface="Trebuchet MS" panose="020B0603020202020204" pitchFamily="34" charset="0"/>
                <a:cs typeface="Arial" pitchFamily="34" charset="0"/>
              </a:rPr>
              <a:t> (</a:t>
            </a:r>
            <a:r>
              <a:rPr lang="pt-PT" sz="2700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sz="2700" dirty="0">
                <a:latin typeface="Trebuchet MS" panose="020B0603020202020204" pitchFamily="34" charset="0"/>
                <a:cs typeface="Arial" pitchFamily="34" charset="0"/>
              </a:rPr>
              <a:t>) + Fe</a:t>
            </a:r>
            <a:r>
              <a:rPr lang="pt-PT" sz="2700" baseline="30000" dirty="0">
                <a:latin typeface="Trebuchet MS" panose="020B0603020202020204" pitchFamily="34" charset="0"/>
                <a:cs typeface="Arial" pitchFamily="34" charset="0"/>
              </a:rPr>
              <a:t>2+ </a:t>
            </a:r>
            <a:r>
              <a:rPr lang="pt-PT" sz="2700" dirty="0">
                <a:latin typeface="Trebuchet MS" panose="020B0603020202020204" pitchFamily="34" charset="0"/>
                <a:cs typeface="Arial" pitchFamily="34" charset="0"/>
              </a:rPr>
              <a:t>(</a:t>
            </a:r>
            <a:r>
              <a:rPr lang="pt-PT" sz="2700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sz="2700" dirty="0">
                <a:latin typeface="Trebuchet MS" panose="020B0603020202020204" pitchFamily="34" charset="0"/>
                <a:cs typeface="Arial" pitchFamily="34" charset="0"/>
              </a:rPr>
              <a:t>)</a:t>
            </a:r>
            <a:r>
              <a:rPr lang="pt-PT" sz="2700" dirty="0">
                <a:latin typeface="Trebuchet MS" panose="020B0603020202020204" pitchFamily="34" charset="0"/>
              </a:rPr>
              <a:t> </a:t>
            </a:r>
            <a:r>
              <a:rPr lang="pt-PT" sz="2700" dirty="0">
                <a:latin typeface="Trebuchet MS" panose="020B0603020202020204" pitchFamily="34" charset="0"/>
                <a:cs typeface="Times New Roman" pitchFamily="18" charset="0"/>
              </a:rPr>
              <a:t>→ </a:t>
            </a:r>
            <a:r>
              <a:rPr lang="pt-PT" sz="2700" dirty="0">
                <a:latin typeface="Trebuchet MS" panose="020B0603020202020204" pitchFamily="34" charset="0"/>
                <a:cs typeface="Arial" pitchFamily="34" charset="0"/>
              </a:rPr>
              <a:t>Cr</a:t>
            </a:r>
            <a:r>
              <a:rPr lang="pt-PT" sz="2700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700" dirty="0">
                <a:latin typeface="Trebuchet MS" panose="020B0603020202020204" pitchFamily="34" charset="0"/>
                <a:cs typeface="Arial" pitchFamily="34" charset="0"/>
              </a:rPr>
              <a:t>(</a:t>
            </a:r>
            <a:r>
              <a:rPr lang="pt-PT" sz="2700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sz="2700" dirty="0">
                <a:latin typeface="Trebuchet MS" panose="020B0603020202020204" pitchFamily="34" charset="0"/>
                <a:cs typeface="Arial" pitchFamily="34" charset="0"/>
              </a:rPr>
              <a:t>) + Fe</a:t>
            </a:r>
            <a:r>
              <a:rPr lang="pt-PT" sz="2700" baseline="30000" dirty="0">
                <a:latin typeface="Trebuchet MS" panose="020B0603020202020204" pitchFamily="34" charset="0"/>
                <a:cs typeface="Arial" pitchFamily="34" charset="0"/>
              </a:rPr>
              <a:t>3+</a:t>
            </a:r>
            <a:r>
              <a:rPr lang="pt-PT" sz="2700" dirty="0">
                <a:latin typeface="Trebuchet MS" panose="020B0603020202020204" pitchFamily="34" charset="0"/>
                <a:cs typeface="Arial" pitchFamily="34" charset="0"/>
              </a:rPr>
              <a:t> (</a:t>
            </a:r>
            <a:r>
              <a:rPr lang="pt-PT" sz="2700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sz="2700" dirty="0">
                <a:latin typeface="Trebuchet MS" panose="020B0603020202020204" pitchFamily="34" charset="0"/>
                <a:cs typeface="Arial" pitchFamily="34" charset="0"/>
              </a:rPr>
              <a:t>)</a:t>
            </a:r>
          </a:p>
          <a:p>
            <a:pPr indent="521574" algn="just">
              <a:lnSpc>
                <a:spcPct val="150000"/>
              </a:lnSpc>
              <a:buClr>
                <a:srgbClr val="FFFF00"/>
              </a:buClr>
              <a:defRPr/>
            </a:pPr>
            <a:r>
              <a:rPr lang="pt-PT" sz="23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</a:rPr>
              <a:t>    </a:t>
            </a:r>
            <a:r>
              <a:rPr lang="pt-PT" sz="23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+6                     +2                 +3               +3</a:t>
            </a:r>
          </a:p>
          <a:p>
            <a:pPr algn="just">
              <a:lnSpc>
                <a:spcPct val="150000"/>
              </a:lnSpc>
              <a:buClr>
                <a:srgbClr val="FFFF00"/>
              </a:buClr>
              <a:defRPr/>
            </a:pPr>
            <a:endParaRPr lang="pt-PT" sz="2300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</a:endParaRPr>
          </a:p>
          <a:p>
            <a:pPr marL="457200" indent="-457200" algn="just">
              <a:lnSpc>
                <a:spcPct val="150000"/>
              </a:lnSpc>
              <a:buSzPct val="100000"/>
              <a:buFont typeface="+mj-lt"/>
              <a:buAutoNum type="arabicPeriod" startAt="2"/>
              <a:defRPr/>
            </a:pPr>
            <a:r>
              <a:rPr lang="pt-PT" sz="19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Identificar onde ocorreu a oxidação e onde ocorreu a redução, ou seja a substância oxidada e a substância reduzida;</a:t>
            </a:r>
            <a:r>
              <a:rPr lang="pt-PT" sz="1900" dirty="0">
                <a:latin typeface="Trebuchet MS" panose="020B0603020202020204" pitchFamily="34" charset="0"/>
              </a:rPr>
              <a:t>  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xmlns="" id="{837A982A-8B8E-4A47-B78C-ED25A42710EA}"/>
              </a:ext>
            </a:extLst>
          </p:cNvPr>
          <p:cNvGrpSpPr/>
          <p:nvPr/>
        </p:nvGrpSpPr>
        <p:grpSpPr>
          <a:xfrm>
            <a:off x="2451100" y="3251739"/>
            <a:ext cx="4038600" cy="425631"/>
            <a:chOff x="2762462" y="3851982"/>
            <a:chExt cx="3493920" cy="349601"/>
          </a:xfrm>
        </p:grpSpPr>
        <p:sp>
          <p:nvSpPr>
            <p:cNvPr id="16389" name="Line 4"/>
            <p:cNvSpPr>
              <a:spLocks noChangeShapeType="1"/>
            </p:cNvSpPr>
            <p:nvPr/>
          </p:nvSpPr>
          <p:spPr bwMode="auto">
            <a:xfrm>
              <a:off x="2762462" y="3851982"/>
              <a:ext cx="3493920" cy="0"/>
            </a:xfrm>
            <a:prstGeom prst="line">
              <a:avLst/>
            </a:prstGeom>
            <a:noFill/>
            <a:ln w="254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 wrap="none" lIns="104315" tIns="52157" rIns="104315" bIns="52157" anchor="ctr"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6390" name="Line 5"/>
            <p:cNvSpPr>
              <a:spLocks noChangeShapeType="1"/>
            </p:cNvSpPr>
            <p:nvPr/>
          </p:nvSpPr>
          <p:spPr bwMode="auto">
            <a:xfrm>
              <a:off x="2762462" y="3884713"/>
              <a:ext cx="0" cy="316870"/>
            </a:xfrm>
            <a:prstGeom prst="lin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 wrap="none" lIns="104315" tIns="52157" rIns="104315" bIns="52157" anchor="ctr"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6391" name="Line 6"/>
            <p:cNvSpPr>
              <a:spLocks noChangeShapeType="1"/>
            </p:cNvSpPr>
            <p:nvPr/>
          </p:nvSpPr>
          <p:spPr bwMode="auto">
            <a:xfrm>
              <a:off x="6237817" y="3865457"/>
              <a:ext cx="0" cy="278355"/>
            </a:xfrm>
            <a:prstGeom prst="line">
              <a:avLst/>
            </a:prstGeom>
            <a:noFill/>
            <a:ln w="1587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 wrap="none" lIns="104315" tIns="52157" rIns="104315" bIns="52157" anchor="ctr"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16392" name="Text Box 7"/>
          <p:cNvSpPr txBox="1">
            <a:spLocks noChangeArrowheads="1"/>
          </p:cNvSpPr>
          <p:nvPr/>
        </p:nvSpPr>
        <p:spPr bwMode="auto">
          <a:xfrm>
            <a:off x="3977029" y="3399093"/>
            <a:ext cx="1431357" cy="382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15" tIns="52157" rIns="104315" bIns="52157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PT" b="1" baseline="0" dirty="0"/>
              <a:t>Redução</a:t>
            </a:r>
          </a:p>
        </p:txBody>
      </p:sp>
      <p:grpSp>
        <p:nvGrpSpPr>
          <p:cNvPr id="2" name="Grupo 14"/>
          <p:cNvGrpSpPr>
            <a:grpSpLocks/>
          </p:cNvGrpSpPr>
          <p:nvPr/>
        </p:nvGrpSpPr>
        <p:grpSpPr bwMode="auto">
          <a:xfrm>
            <a:off x="4584700" y="4619625"/>
            <a:ext cx="3505199" cy="429379"/>
            <a:chOff x="4067172" y="3925891"/>
            <a:chExt cx="2647968" cy="363538"/>
          </a:xfrm>
        </p:grpSpPr>
        <p:sp>
          <p:nvSpPr>
            <p:cNvPr id="20490" name="Line 8"/>
            <p:cNvSpPr>
              <a:spLocks noChangeShapeType="1"/>
            </p:cNvSpPr>
            <p:nvPr/>
          </p:nvSpPr>
          <p:spPr bwMode="auto">
            <a:xfrm>
              <a:off x="4067173" y="3925891"/>
              <a:ext cx="0" cy="360362"/>
            </a:xfrm>
            <a:prstGeom prst="line">
              <a:avLst/>
            </a:prstGeom>
            <a:noFill/>
            <a:ln w="1587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20491" name="Line 9"/>
            <p:cNvSpPr>
              <a:spLocks noChangeShapeType="1"/>
            </p:cNvSpPr>
            <p:nvPr/>
          </p:nvSpPr>
          <p:spPr bwMode="auto">
            <a:xfrm flipV="1">
              <a:off x="4067172" y="4286256"/>
              <a:ext cx="2632200" cy="3170"/>
            </a:xfrm>
            <a:prstGeom prst="line">
              <a:avLst/>
            </a:prstGeom>
            <a:noFill/>
            <a:ln w="1587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20492" name="Line 10"/>
            <p:cNvSpPr>
              <a:spLocks noChangeShapeType="1"/>
            </p:cNvSpPr>
            <p:nvPr/>
          </p:nvSpPr>
          <p:spPr bwMode="auto">
            <a:xfrm flipH="1" flipV="1">
              <a:off x="6715140" y="4000504"/>
              <a:ext cx="0" cy="288925"/>
            </a:xfrm>
            <a:prstGeom prst="line">
              <a:avLst/>
            </a:prstGeom>
            <a:noFill/>
            <a:ln w="1587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</p:grpSp>
      <p:sp>
        <p:nvSpPr>
          <p:cNvPr id="20489" name="Text Box 11"/>
          <p:cNvSpPr txBox="1">
            <a:spLocks noChangeArrowheads="1"/>
          </p:cNvSpPr>
          <p:nvPr/>
        </p:nvSpPr>
        <p:spPr bwMode="auto">
          <a:xfrm>
            <a:off x="5805253" y="4619625"/>
            <a:ext cx="1769238" cy="382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15" tIns="52157" rIns="104315" bIns="52157">
            <a:spAutoFit/>
          </a:bodyPr>
          <a:lstStyle/>
          <a:p>
            <a:pPr>
              <a:spcBef>
                <a:spcPct val="50000"/>
              </a:spcBef>
            </a:pPr>
            <a:r>
              <a:rPr lang="pt-PT" b="1" baseline="0" dirty="0"/>
              <a:t>Oxidação</a:t>
            </a:r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xmlns="" id="{77F11051-5C5B-4C04-933B-31CB451A5F3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xmlns="" id="{168AC5C3-B2A8-4651-8072-2AE2B2A2726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</p:spPr>
        <p:txBody>
          <a:bodyPr/>
          <a:lstStyle/>
          <a:p>
            <a:fld id="{B6F15528-21DE-4FAA-801E-634DDDAF4B2B}" type="slidenum">
              <a:rPr lang="pt-PT" smtClean="0"/>
              <a:pPr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557092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231899" y="1176443"/>
            <a:ext cx="8763001" cy="6050280"/>
          </a:xfrm>
          <a:prstGeom prst="rect">
            <a:avLst/>
          </a:prstGeom>
        </p:spPr>
        <p:txBody>
          <a:bodyPr lIns="104315" tIns="52157" rIns="104315" bIns="52157">
            <a:normAutofit/>
          </a:bodyPr>
          <a:lstStyle/>
          <a:p>
            <a:pPr indent="508897" algn="just">
              <a:lnSpc>
                <a:spcPct val="150000"/>
              </a:lnSpc>
              <a:buClr>
                <a:srgbClr val="FFFF00"/>
              </a:buClr>
              <a:tabLst>
                <a:tab pos="722598" algn="l"/>
              </a:tabLst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3.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Dividir o processo de oxidação redução em duas equações chamadas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semi-reações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</a:p>
          <a:p>
            <a:pPr indent="508897" algn="just">
              <a:lnSpc>
                <a:spcPct val="150000"/>
              </a:lnSpc>
              <a:defRPr/>
            </a:pP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          Fe</a:t>
            </a:r>
            <a:r>
              <a:rPr lang="pt-PT" b="1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  (</a:t>
            </a:r>
            <a:r>
              <a:rPr lang="pt-PT" b="1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) 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  Fe</a:t>
            </a:r>
            <a:r>
              <a:rPr lang="pt-PT" b="1" baseline="30000" dirty="0">
                <a:latin typeface="Trebuchet MS" panose="020B0603020202020204" pitchFamily="34" charset="0"/>
                <a:cs typeface="Arial" pitchFamily="34" charset="0"/>
              </a:rPr>
              <a:t>3+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  (</a:t>
            </a:r>
            <a:r>
              <a:rPr lang="pt-PT" b="1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)         </a:t>
            </a:r>
            <a:r>
              <a:rPr lang="pt-PT" b="1" dirty="0" err="1">
                <a:latin typeface="Trebuchet MS" panose="020B0603020202020204" pitchFamily="34" charset="0"/>
                <a:cs typeface="Arial" pitchFamily="34" charset="0"/>
              </a:rPr>
              <a:t>Semi-reação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 de oxidação</a:t>
            </a:r>
          </a:p>
          <a:p>
            <a:pPr indent="508897" algn="just">
              <a:lnSpc>
                <a:spcPct val="150000"/>
              </a:lnSpc>
              <a:defRPr/>
            </a:pP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          Cr</a:t>
            </a:r>
            <a:r>
              <a:rPr lang="pt-PT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b="1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b="1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  (</a:t>
            </a:r>
            <a:r>
              <a:rPr lang="pt-PT" b="1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) 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 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Cr</a:t>
            </a:r>
            <a:r>
              <a:rPr lang="pt-PT" b="1" baseline="30000" dirty="0">
                <a:latin typeface="Trebuchet MS" panose="020B0603020202020204" pitchFamily="34" charset="0"/>
                <a:cs typeface="Arial" pitchFamily="34" charset="0"/>
              </a:rPr>
              <a:t>3+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 (</a:t>
            </a:r>
            <a:r>
              <a:rPr lang="pt-PT" b="1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)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        </a:t>
            </a:r>
            <a:r>
              <a:rPr lang="pt-PT" b="1" dirty="0" err="1">
                <a:latin typeface="Trebuchet MS" panose="020B0603020202020204" pitchFamily="34" charset="0"/>
                <a:cs typeface="Arial" pitchFamily="34" charset="0"/>
              </a:rPr>
              <a:t>Semi-reação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 de redução</a:t>
            </a:r>
          </a:p>
          <a:p>
            <a:pPr indent="508897" algn="just">
              <a:lnSpc>
                <a:spcPct val="150000"/>
              </a:lnSpc>
              <a:defRPr/>
            </a:pPr>
            <a:endParaRPr lang="pt-PT" b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508897" algn="just">
              <a:lnSpc>
                <a:spcPct val="150000"/>
              </a:lnSpc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4. 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Acertar todos os átomos, à exceção de O e H, separadamente em cada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semi-reação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.</a:t>
            </a:r>
          </a:p>
          <a:p>
            <a:pPr indent="508897" algn="just">
              <a:lnSpc>
                <a:spcPct val="150000"/>
              </a:lnSpc>
              <a:defRPr/>
            </a:pP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A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semi-reação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de oxidação já está acertada para os átomos de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Fe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. Na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semi-reação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de redução multiplicamos Cr</a:t>
            </a:r>
            <a:r>
              <a:rPr lang="pt-PT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3+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por 2 de forma a acertar os átomos de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Cr</a:t>
            </a: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508897" algn="just">
              <a:lnSpc>
                <a:spcPct val="150000"/>
              </a:lnSpc>
              <a:defRPr/>
            </a:pP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508897" algn="ctr">
              <a:lnSpc>
                <a:spcPct val="150000"/>
              </a:lnSpc>
              <a:defRPr/>
            </a:pP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Cr</a:t>
            </a:r>
            <a:r>
              <a:rPr lang="pt-PT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b="1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b="1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 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2Cr</a:t>
            </a:r>
            <a:r>
              <a:rPr lang="pt-PT" b="1" baseline="30000" dirty="0">
                <a:latin typeface="Trebuchet MS" panose="020B0603020202020204" pitchFamily="34" charset="0"/>
                <a:cs typeface="Arial" pitchFamily="34" charset="0"/>
              </a:rPr>
              <a:t>3+  </a:t>
            </a:r>
            <a:endParaRPr lang="pt-PT" dirty="0">
              <a:solidFill>
                <a:srgbClr val="FF00F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3AF2AD58-C744-4591-AE39-FACFB2D8AA8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667CA1BC-B05E-4ED6-993C-AB1694864AE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775710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60500" y="1114425"/>
            <a:ext cx="6019800" cy="6858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pt-PT" sz="20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Acerto das equações </a:t>
            </a:r>
            <a:r>
              <a:rPr lang="pt-PT" sz="2000" dirty="0" err="1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redox</a:t>
            </a:r>
            <a:r>
              <a:rPr lang="pt-PT" sz="20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 em meio ácido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441787" y="1733857"/>
            <a:ext cx="7809826" cy="5365962"/>
          </a:xfrm>
          <a:prstGeom prst="rect">
            <a:avLst/>
          </a:prstGeom>
        </p:spPr>
        <p:txBody>
          <a:bodyPr lIns="104315" tIns="52157" rIns="104315" bIns="52157">
            <a:normAutofit/>
          </a:bodyPr>
          <a:lstStyle/>
          <a:p>
            <a:pPr indent="396614" algn="just">
              <a:defRPr/>
            </a:pPr>
            <a:r>
              <a:rPr lang="pt-PT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5</a:t>
            </a:r>
            <a:r>
              <a:rPr lang="pt-PT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.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Para reações em </a:t>
            </a:r>
            <a:r>
              <a:rPr lang="pt-PT" b="1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meio ácido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, acrescentar H</a:t>
            </a:r>
            <a:r>
              <a:rPr lang="pt-PT" baseline="-25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O  para acertar os átomos de O, e H</a:t>
            </a:r>
            <a:r>
              <a:rPr lang="pt-PT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para acertar os átomos de H. </a:t>
            </a:r>
          </a:p>
          <a:p>
            <a:pPr indent="396614" algn="just">
              <a:defRPr/>
            </a:pP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Cr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 </a:t>
            </a:r>
            <a:r>
              <a:rPr lang="pt-PT" sz="2000" b="1" dirty="0">
                <a:latin typeface="Trebuchet MS" panose="020B0603020202020204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2Cr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+ 7H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</a:endParaRPr>
          </a:p>
          <a:p>
            <a:pPr indent="396614" algn="just">
              <a:buClr>
                <a:schemeClr val="tx1"/>
              </a:buClr>
              <a:defRPr/>
            </a:pP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Para acertar os átomos de hidrogénio, adicionamos catorze iões H</a:t>
            </a:r>
            <a:r>
              <a:rPr lang="pt-PT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no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lado esquerdo da equação.</a:t>
            </a:r>
          </a:p>
          <a:p>
            <a:pPr indent="396614" algn="just">
              <a:buClr>
                <a:schemeClr val="tx1"/>
              </a:buClr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14H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Cr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2Cr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+ 7H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</a:endParaRPr>
          </a:p>
          <a:p>
            <a:pPr indent="396614" algn="just">
              <a:buClr>
                <a:schemeClr val="tx1"/>
              </a:buClr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6.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Adicionar eletrões a um dos lados de cada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semi-reação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para acertar as cargas. Se necessário, igualar o número de eletrões nas duas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semi-reações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multiplicando uma ou ambas as reações pelos coeficientes apropriados.</a:t>
            </a: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</a:endParaRP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6e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+ 14H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Cr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2Cr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+ 7H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endParaRPr lang="pt-PT" sz="2000" dirty="0">
              <a:latin typeface="Trebuchet MS" panose="020B0603020202020204" pitchFamily="34" charset="0"/>
            </a:endParaRP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 </a:t>
            </a:r>
            <a:r>
              <a:rPr lang="pt-PT" sz="2000" b="1" dirty="0">
                <a:latin typeface="Trebuchet MS" panose="020B0603020202020204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endParaRPr lang="pt-PT" sz="2300" dirty="0">
              <a:solidFill>
                <a:srgbClr val="FFFF00"/>
              </a:solidFill>
            </a:endParaRPr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1D47E98A-9D95-4A74-A392-834F3A5F175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00A8DCD8-976E-45ED-8B71-46AC271365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759478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8" name="Rectangle 4"/>
          <p:cNvSpPr>
            <a:spLocks noGrp="1" noChangeArrowheads="1"/>
          </p:cNvSpPr>
          <p:nvPr>
            <p:ph idx="4294967295"/>
          </p:nvPr>
        </p:nvSpPr>
        <p:spPr>
          <a:xfrm>
            <a:off x="1456419" y="1343026"/>
            <a:ext cx="8081282" cy="5799666"/>
          </a:xfrm>
          <a:prstGeom prst="rect">
            <a:avLst/>
          </a:prstGeom>
        </p:spPr>
        <p:txBody>
          <a:bodyPr lIns="104315" tIns="52157" rIns="104315" bIns="52157">
            <a:noAutofit/>
          </a:bodyPr>
          <a:lstStyle/>
          <a:p>
            <a:pPr indent="202834" algn="just">
              <a:lnSpc>
                <a:spcPct val="110000"/>
              </a:lnSpc>
              <a:defRPr/>
            </a:pP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Para igualar o número de eletrões em ambas as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semi-reações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, multiplicamos a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semi-reação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de oxidação por 6.</a:t>
            </a:r>
          </a:p>
          <a:p>
            <a:pPr indent="396614">
              <a:lnSpc>
                <a:spcPct val="90000"/>
              </a:lnSpc>
              <a:defRPr/>
            </a:pP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6Fe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6Fe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+ 6e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endParaRPr lang="pt-PT" b="1" baseline="30000" dirty="0">
              <a:solidFill>
                <a:srgbClr val="33CC33"/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396614" algn="just">
              <a:lnSpc>
                <a:spcPct val="110000"/>
              </a:lnSpc>
              <a:buClr>
                <a:schemeClr val="tx1"/>
              </a:buClr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7.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Adicionar as duas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semi-reações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e verificar se a equação final está acertada. Os eletrões em ambos os lados devem anular-se mutuamente.</a:t>
            </a:r>
          </a:p>
          <a:p>
            <a:pPr indent="396614" algn="just">
              <a:lnSpc>
                <a:spcPct val="90000"/>
              </a:lnSpc>
              <a:buClr>
                <a:schemeClr val="tx1"/>
              </a:buClr>
              <a:defRPr/>
            </a:pPr>
            <a:endParaRPr lang="pt-PT" dirty="0">
              <a:solidFill>
                <a:schemeClr val="accent2"/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6e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+ 14H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Cr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2Cr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+ 7H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endParaRPr lang="pt-PT" sz="2000" b="1" dirty="0">
              <a:latin typeface="Trebuchet MS" panose="020B0603020202020204" pitchFamily="34" charset="0"/>
              <a:cs typeface="Arial" pitchFamily="34" charset="0"/>
            </a:endParaRP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6Fe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6Fe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+ 6e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endParaRPr lang="pt-PT" sz="2000" baseline="30000" dirty="0">
              <a:latin typeface="Trebuchet MS" panose="020B0603020202020204" pitchFamily="34" charset="0"/>
              <a:cs typeface="Arial" pitchFamily="34" charset="0"/>
            </a:endParaRP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6e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+ 14H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Cr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2-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6Fe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2Cr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+ 7H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 + 6Fe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+ 6e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endParaRPr lang="pt-PT" b="1" baseline="30000" dirty="0">
              <a:latin typeface="Trebuchet MS" panose="020B0603020202020204" pitchFamily="34" charset="0"/>
              <a:cs typeface="Arial" pitchFamily="34" charset="0"/>
            </a:endParaRP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endParaRPr lang="pt-PT" b="1" baseline="30000" dirty="0">
              <a:latin typeface="Trebuchet MS" panose="020B0603020202020204" pitchFamily="34" charset="0"/>
              <a:cs typeface="Arial" pitchFamily="34" charset="0"/>
            </a:endParaRPr>
          </a:p>
          <a:p>
            <a:pPr indent="396614" algn="ctr">
              <a:lnSpc>
                <a:spcPct val="90000"/>
              </a:lnSpc>
              <a:buClr>
                <a:schemeClr val="tx1"/>
              </a:buClr>
              <a:defRPr/>
            </a:pPr>
            <a:endParaRPr lang="pt-PT" b="1" baseline="30000" dirty="0">
              <a:latin typeface="Trebuchet MS" panose="020B0603020202020204" pitchFamily="34" charset="0"/>
              <a:cs typeface="Arial" pitchFamily="34" charset="0"/>
            </a:endParaRPr>
          </a:p>
          <a:p>
            <a:pPr indent="396614" algn="just">
              <a:lnSpc>
                <a:spcPct val="110000"/>
              </a:lnSpc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8.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Verificar que a equação contém o mesmo número de cada tipo de átomos bem como as mesmas cargas em ambos os lados da equação.</a:t>
            </a:r>
          </a:p>
          <a:p>
            <a:pPr indent="396614">
              <a:lnSpc>
                <a:spcPct val="90000"/>
              </a:lnSpc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</p:txBody>
      </p:sp>
      <p:sp>
        <p:nvSpPr>
          <p:cNvPr id="19461" name="Line 6"/>
          <p:cNvSpPr>
            <a:spLocks noChangeShapeType="1"/>
          </p:cNvSpPr>
          <p:nvPr/>
        </p:nvSpPr>
        <p:spPr bwMode="auto">
          <a:xfrm>
            <a:off x="1829616" y="4391025"/>
            <a:ext cx="7663603" cy="0"/>
          </a:xfrm>
          <a:prstGeom prst="line">
            <a:avLst/>
          </a:prstGeom>
          <a:noFill/>
          <a:ln w="9525">
            <a:solidFill>
              <a:schemeClr val="accent4">
                <a:lumMod val="10000"/>
              </a:schemeClr>
            </a:solidFill>
            <a:round/>
            <a:headEnd/>
            <a:tailEnd/>
          </a:ln>
        </p:spPr>
        <p:txBody>
          <a:bodyPr wrap="none" lIns="104315" tIns="52157" rIns="104315" bIns="52157" anchor="ctr"/>
          <a:lstStyle/>
          <a:p>
            <a:pPr>
              <a:defRPr/>
            </a:pPr>
            <a:endParaRPr lang="pt-PT"/>
          </a:p>
        </p:txBody>
      </p:sp>
      <p:sp>
        <p:nvSpPr>
          <p:cNvPr id="23557" name="Line 7"/>
          <p:cNvSpPr>
            <a:spLocks noChangeShapeType="1"/>
          </p:cNvSpPr>
          <p:nvPr/>
        </p:nvSpPr>
        <p:spPr bwMode="auto">
          <a:xfrm flipH="1">
            <a:off x="2298700" y="4544973"/>
            <a:ext cx="295183" cy="25209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lIns="104315" tIns="52157" rIns="104315" bIns="52157" anchor="ctr"/>
          <a:lstStyle/>
          <a:p>
            <a:endParaRPr lang="pt-PT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8781397" y="4543850"/>
            <a:ext cx="295183" cy="25209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lIns="104315" tIns="52157" rIns="104315" bIns="52157" anchor="ctr"/>
          <a:lstStyle/>
          <a:p>
            <a:endParaRPr lang="pt-PT" dirty="0"/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C02B649E-02EB-47F8-A1F0-CAB4C9D6980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DF69F801-43F7-4BC8-AFFA-B7064EF1FE2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4185899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86549" y="1162590"/>
            <a:ext cx="9406851" cy="321945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pt-PT" sz="20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Acerto das equações </a:t>
            </a:r>
            <a:r>
              <a:rPr lang="pt-PT" sz="2000" dirty="0" err="1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redox</a:t>
            </a:r>
            <a:r>
              <a:rPr lang="pt-PT" sz="20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 em meio básico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286549" y="1724025"/>
            <a:ext cx="8098751" cy="4830445"/>
          </a:xfrm>
          <a:prstGeom prst="rect">
            <a:avLst/>
          </a:prstGeom>
        </p:spPr>
        <p:txBody>
          <a:bodyPr lIns="104315" tIns="52157" rIns="104315" bIns="52157">
            <a:normAutofit/>
          </a:bodyPr>
          <a:lstStyle/>
          <a:p>
            <a:pPr indent="521574" algn="just">
              <a:buClr>
                <a:schemeClr val="tx1"/>
              </a:buClr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Para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reações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em 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meio básico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procede-se de modo idêntico até ao passo 5.</a:t>
            </a:r>
          </a:p>
          <a:p>
            <a:pPr indent="521574" algn="just">
              <a:buClr>
                <a:schemeClr val="tx1"/>
              </a:buClr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521574" algn="ctr"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14H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+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 Cr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2-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2Cr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+ 7H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</a:p>
          <a:p>
            <a:pPr indent="521574" algn="ctr"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</a:t>
            </a:r>
          </a:p>
          <a:p>
            <a:pPr indent="302441" algn="just">
              <a:buClr>
                <a:schemeClr val="tx1"/>
              </a:buClr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302441" algn="just">
              <a:buClr>
                <a:schemeClr val="tx1"/>
              </a:buClr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6.Como a reação ocorre em meio básico, por cada ião H</a:t>
            </a:r>
            <a:r>
              <a:rPr lang="pt-PT" baseline="30000" dirty="0">
                <a:latin typeface="Trebuchet MS" panose="020B0603020202020204" pitchFamily="34" charset="0"/>
                <a:cs typeface="Arial" pitchFamily="34" charset="0"/>
              </a:rPr>
              <a:t>+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adiciona-se igual número de iões OH</a:t>
            </a:r>
            <a:r>
              <a:rPr lang="pt-PT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a ambos os lados da equação. </a:t>
            </a:r>
          </a:p>
          <a:p>
            <a:pPr indent="302441" algn="just">
              <a:buClr>
                <a:schemeClr val="tx1"/>
              </a:buClr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603070" algn="ctr"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14OH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+ 14H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Cr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2Cr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+ 7H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 + 14OH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</a:p>
          <a:p>
            <a:pPr indent="603070" algn="ctr"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endParaRPr lang="pt-PT" sz="2000" b="1" dirty="0">
              <a:latin typeface="Trebuchet MS" panose="020B0603020202020204" pitchFamily="34" charset="0"/>
              <a:cs typeface="Arial" pitchFamily="34" charset="0"/>
            </a:endParaRPr>
          </a:p>
          <a:p>
            <a:pPr indent="603070">
              <a:buClr>
                <a:schemeClr val="tx1"/>
              </a:buClr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311495">
              <a:buClr>
                <a:schemeClr val="tx1"/>
              </a:buClr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7.No lado da equação em que se encontram simultaneamente os iões OH</a:t>
            </a:r>
            <a:r>
              <a:rPr lang="pt-PT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e H</a:t>
            </a:r>
            <a:r>
              <a:rPr lang="pt-PT" baseline="30000" dirty="0"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para dar H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obtem-se</a:t>
            </a: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603070" algn="ctr"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14H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 + Cr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2Cr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+ 7H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 + 14OH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</a:p>
          <a:p>
            <a:pPr indent="603070" algn="ctr"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</a:t>
            </a:r>
            <a:endParaRPr lang="pt-PT" sz="2000" b="1" dirty="0">
              <a:latin typeface="Trebuchet MS" panose="020B0603020202020204" pitchFamily="34" charset="0"/>
              <a:cs typeface="Arial" pitchFamily="34" charset="0"/>
            </a:endParaRPr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E706B9CD-0958-40A3-9F0F-CA4177878B5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7D142DA4-F2A5-4570-8A9E-D12F7947123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888545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4671" y="168063"/>
            <a:ext cx="9406851" cy="1260475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pt-PT" sz="3700" dirty="0">
                <a:latin typeface="+mn-lt"/>
                <a:ea typeface="+mn-ea"/>
                <a:cs typeface="+mn-cs"/>
              </a:rPr>
              <a:t/>
            </a:r>
            <a:br>
              <a:rPr lang="pt-PT" sz="3700" dirty="0">
                <a:latin typeface="+mn-lt"/>
                <a:ea typeface="+mn-ea"/>
                <a:cs typeface="+mn-cs"/>
              </a:rPr>
            </a:br>
            <a:endParaRPr lang="pt-PT" sz="3700" dirty="0">
              <a:latin typeface="+mn-lt"/>
              <a:ea typeface="+mn-ea"/>
              <a:cs typeface="+mn-cs"/>
            </a:endParaRPr>
          </a:p>
        </p:txBody>
      </p:sp>
      <p:sp>
        <p:nvSpPr>
          <p:cNvPr id="22835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308100" y="1432040"/>
            <a:ext cx="8458200" cy="5542589"/>
          </a:xfrm>
          <a:prstGeom prst="rect">
            <a:avLst/>
          </a:prstGeom>
        </p:spPr>
        <p:txBody>
          <a:bodyPr lIns="104315" tIns="52157" rIns="104315" bIns="52157">
            <a:noAutofit/>
          </a:bodyPr>
          <a:lstStyle/>
          <a:p>
            <a:pPr indent="202834">
              <a:lnSpc>
                <a:spcPct val="110000"/>
              </a:lnSpc>
              <a:buClr>
                <a:schemeClr val="tx1"/>
              </a:buClr>
              <a:defRPr/>
            </a:pP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Cancelar as moléculas de água </a:t>
            </a:r>
          </a:p>
          <a:p>
            <a:pPr indent="202834">
              <a:lnSpc>
                <a:spcPct val="110000"/>
              </a:lnSpc>
              <a:buClr>
                <a:schemeClr val="tx1"/>
              </a:buClr>
              <a:defRPr/>
            </a:pP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603070" algn="ctr">
              <a:lnSpc>
                <a:spcPct val="110000"/>
              </a:lnSpc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7H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 + Cr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2Cr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 14OH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</a:p>
          <a:p>
            <a:pPr indent="603070">
              <a:lnSpc>
                <a:spcPct val="110000"/>
              </a:lnSpc>
              <a:buClr>
                <a:schemeClr val="tx1"/>
              </a:buClr>
              <a:defRPr/>
            </a:pP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603070" algn="just">
              <a:lnSpc>
                <a:spcPct val="110000"/>
              </a:lnSpc>
              <a:buClr>
                <a:schemeClr val="tx1"/>
              </a:buClr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8.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Adicionar eletrões a um dos lados de cada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semi-reação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para acertar as cargas. Se necessário, igualar o número de eletrões nas duas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semi-reações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multiplicando uma ou ambas as reações pelos coeficientes apropriados.</a:t>
            </a:r>
          </a:p>
          <a:p>
            <a:pPr indent="603070" algn="just">
              <a:lnSpc>
                <a:spcPct val="110000"/>
              </a:lnSpc>
              <a:buClr>
                <a:schemeClr val="tx1"/>
              </a:buClr>
              <a:defRPr/>
            </a:pP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603070" algn="ctr">
              <a:lnSpc>
                <a:spcPct val="110000"/>
              </a:lnSpc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6e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 7H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 + Cr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2Cr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 14OH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</a:p>
          <a:p>
            <a:pPr indent="603070" algn="ctr">
              <a:lnSpc>
                <a:spcPct val="110000"/>
              </a:lnSpc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6(Fe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 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)</a:t>
            </a:r>
          </a:p>
          <a:p>
            <a:pPr algn="ctr">
              <a:lnSpc>
                <a:spcPct val="110000"/>
              </a:lnSpc>
              <a:buClr>
                <a:schemeClr val="tx1"/>
              </a:buClr>
              <a:defRPr/>
            </a:pP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6e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+ 7H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 + Cr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sz="2000" b="1" baseline="-25000" dirty="0">
                <a:latin typeface="Trebuchet MS" panose="020B0603020202020204" pitchFamily="34" charset="0"/>
                <a:cs typeface="Arial" pitchFamily="34" charset="0"/>
              </a:rPr>
              <a:t>7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2-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6Fe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2Cr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+ 14OH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+ 6Fe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3+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+ 6e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</a:p>
          <a:p>
            <a:pPr indent="603070" algn="ctr">
              <a:lnSpc>
                <a:spcPct val="110000"/>
              </a:lnSpc>
              <a:buClr>
                <a:schemeClr val="tx1"/>
              </a:buClr>
              <a:defRPr/>
            </a:pPr>
            <a:endParaRPr lang="pt-PT" baseline="30000" dirty="0">
              <a:solidFill>
                <a:srgbClr val="FF00FF"/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603070" algn="just">
              <a:lnSpc>
                <a:spcPct val="110000"/>
              </a:lnSpc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9.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Verificar que a equação contém o mesmo número de cada tipo de átomos bem como as mesmas cargas em ambos os lados da equação.</a:t>
            </a:r>
          </a:p>
          <a:p>
            <a:pPr indent="603070">
              <a:lnSpc>
                <a:spcPct val="110000"/>
              </a:lnSpc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603070">
              <a:lnSpc>
                <a:spcPct val="110000"/>
              </a:lnSpc>
              <a:buClr>
                <a:schemeClr val="tx1"/>
              </a:buClr>
              <a:defRPr/>
            </a:pPr>
            <a:endParaRPr lang="pt-PT" dirty="0">
              <a:solidFill>
                <a:schemeClr val="hlink"/>
              </a:solidFill>
              <a:latin typeface="Trebuchet MS" panose="020B0603020202020204" pitchFamily="34" charset="0"/>
              <a:cs typeface="Arial" pitchFamily="34" charset="0"/>
            </a:endParaRPr>
          </a:p>
        </p:txBody>
      </p:sp>
      <p:sp>
        <p:nvSpPr>
          <p:cNvPr id="22533" name="Line 4"/>
          <p:cNvSpPr>
            <a:spLocks noChangeShapeType="1"/>
          </p:cNvSpPr>
          <p:nvPr/>
        </p:nvSpPr>
        <p:spPr bwMode="auto">
          <a:xfrm flipV="1">
            <a:off x="1917701" y="4579325"/>
            <a:ext cx="7238999" cy="34184"/>
          </a:xfrm>
          <a:prstGeom prst="line">
            <a:avLst/>
          </a:prstGeom>
          <a:noFill/>
          <a:ln w="9525">
            <a:solidFill>
              <a:schemeClr val="accent4">
                <a:lumMod val="10000"/>
              </a:schemeClr>
            </a:solidFill>
            <a:round/>
            <a:headEnd/>
            <a:tailEnd/>
          </a:ln>
        </p:spPr>
        <p:txBody>
          <a:bodyPr wrap="none" lIns="104315" tIns="52157" rIns="104315" bIns="52157" anchor="ctr"/>
          <a:lstStyle/>
          <a:p>
            <a:pPr>
              <a:defRPr/>
            </a:pPr>
            <a:endParaRPr lang="pt-PT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 flipH="1">
            <a:off x="2094652" y="4672330"/>
            <a:ext cx="356448" cy="25209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104315" tIns="52157" rIns="104315" bIns="52157" anchor="ctr"/>
          <a:lstStyle/>
          <a:p>
            <a:endParaRPr lang="pt-PT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 flipH="1">
            <a:off x="8593931" y="4638146"/>
            <a:ext cx="334169" cy="210079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104315" tIns="52157" rIns="104315" bIns="52157" anchor="ctr"/>
          <a:lstStyle/>
          <a:p>
            <a:endParaRPr lang="pt-PT"/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94AE20C0-71C6-4C33-8BA0-44EFD5FCD240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DB08B9AE-3062-4063-A3ED-BD0445BCE0C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825032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272812" y="1225436"/>
            <a:ext cx="7467388" cy="3048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pt-PT" sz="20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Acerto das equações </a:t>
            </a:r>
            <a:r>
              <a:rPr lang="pt-PT" sz="2000" dirty="0" err="1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redox</a:t>
            </a:r>
            <a:r>
              <a:rPr lang="pt-PT" sz="20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 pelo método das semi-equações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idx="4294967295"/>
          </p:nvPr>
        </p:nvSpPr>
        <p:spPr>
          <a:xfrm>
            <a:off x="1189355" y="2515159"/>
            <a:ext cx="8314690" cy="3429320"/>
          </a:xfrm>
          <a:prstGeom prst="rect">
            <a:avLst/>
          </a:prstGeom>
        </p:spPr>
        <p:txBody>
          <a:bodyPr wrap="square" lIns="104315" tIns="52157" rIns="104315" bIns="52157">
            <a:spAutoFit/>
          </a:bodyPr>
          <a:lstStyle/>
          <a:p>
            <a:pPr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1. Escrevem-se as duas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semi-reações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.</a:t>
            </a:r>
          </a:p>
          <a:p>
            <a:pPr>
              <a:buNone/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2. Faz-se o acerto de cada uma delas:</a:t>
            </a:r>
          </a:p>
          <a:p>
            <a:pPr marL="1043148" lvl="1" indent="-521574">
              <a:buFont typeface="+mj-lt"/>
              <a:buAutoNum type="alphaLcPeriod"/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Primeiro, dos elementos exceto H e O. </a:t>
            </a:r>
          </a:p>
          <a:p>
            <a:pPr marL="1043148" lvl="1" indent="-521574">
              <a:buFont typeface="+mj-lt"/>
              <a:buAutoNum type="alphaLcPeriod"/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Depois, acerto do O e do H.</a:t>
            </a:r>
          </a:p>
          <a:p>
            <a:pPr marL="1043148" lvl="1" indent="-521574">
              <a:buFont typeface="+mj-lt"/>
              <a:buAutoNum type="alphaLcPeriod"/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Finalmente, das cargas, adicionando eletrões.</a:t>
            </a:r>
          </a:p>
          <a:p>
            <a:pPr marL="1043148" lvl="1" indent="-521574"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3. Multiplicam-se ambas de modo a igualar o n.º de eletrões. </a:t>
            </a:r>
          </a:p>
          <a:p>
            <a:pPr>
              <a:buNone/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4. Somam-se as reações e simplifica-se.</a:t>
            </a:r>
          </a:p>
          <a:p>
            <a:pPr>
              <a:buNone/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5. Confere-se o acerto.</a:t>
            </a:r>
          </a:p>
        </p:txBody>
      </p:sp>
      <p:grpSp>
        <p:nvGrpSpPr>
          <p:cNvPr id="2" name="Grupo 7"/>
          <p:cNvGrpSpPr>
            <a:grpSpLocks/>
          </p:cNvGrpSpPr>
          <p:nvPr/>
        </p:nvGrpSpPr>
        <p:grpSpPr bwMode="auto">
          <a:xfrm>
            <a:off x="5792258" y="2689014"/>
            <a:ext cx="2892416" cy="2338881"/>
            <a:chOff x="4241800" y="2667000"/>
            <a:chExt cx="2997200" cy="2120900"/>
          </a:xfrm>
        </p:grpSpPr>
        <p:sp>
          <p:nvSpPr>
            <p:cNvPr id="27655" name="Line 8"/>
            <p:cNvSpPr>
              <a:spLocks noChangeShapeType="1"/>
            </p:cNvSpPr>
            <p:nvPr/>
          </p:nvSpPr>
          <p:spPr bwMode="auto">
            <a:xfrm>
              <a:off x="4241800" y="3695700"/>
              <a:ext cx="2755900" cy="1270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7656" name="Line 9"/>
            <p:cNvSpPr>
              <a:spLocks noChangeShapeType="1"/>
            </p:cNvSpPr>
            <p:nvPr/>
          </p:nvSpPr>
          <p:spPr bwMode="auto">
            <a:xfrm flipV="1">
              <a:off x="6997700" y="2667000"/>
              <a:ext cx="215900" cy="104140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7657" name="Line 10"/>
            <p:cNvSpPr>
              <a:spLocks noChangeShapeType="1"/>
            </p:cNvSpPr>
            <p:nvPr/>
          </p:nvSpPr>
          <p:spPr bwMode="auto">
            <a:xfrm>
              <a:off x="6997700" y="3708400"/>
              <a:ext cx="241300" cy="107950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8738514" y="2127053"/>
            <a:ext cx="1954887" cy="156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315" tIns="52157" rIns="104315" bIns="52157">
            <a:spAutoFit/>
          </a:bodyPr>
          <a:lstStyle/>
          <a:p>
            <a:pPr>
              <a:defRPr/>
            </a:pPr>
            <a:r>
              <a:rPr lang="pt-PT" sz="23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Meio ácido</a:t>
            </a:r>
          </a:p>
          <a:p>
            <a:pPr>
              <a:defRPr/>
            </a:pPr>
            <a:endParaRPr lang="pt-PT" sz="13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PT" sz="2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H com H</a:t>
            </a:r>
            <a:r>
              <a:rPr lang="pt-PT" sz="23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+</a:t>
            </a:r>
          </a:p>
          <a:p>
            <a:pPr>
              <a:defRPr/>
            </a:pPr>
            <a:endParaRPr lang="pt-PT" sz="13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PT" sz="2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 com H</a:t>
            </a:r>
            <a:r>
              <a:rPr lang="pt-PT" sz="2300" b="1" baseline="-25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r>
              <a:rPr lang="pt-PT" sz="2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 </a:t>
            </a:r>
            <a:endParaRPr lang="pt-PT" sz="2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8732943" y="4789806"/>
            <a:ext cx="1960457" cy="156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4315" tIns="52157" rIns="104315" bIns="52157">
            <a:spAutoFit/>
          </a:bodyPr>
          <a:lstStyle/>
          <a:p>
            <a:pPr>
              <a:defRPr/>
            </a:pPr>
            <a:r>
              <a:rPr lang="pt-PT" sz="23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Meio básico</a:t>
            </a:r>
          </a:p>
          <a:p>
            <a:pPr>
              <a:defRPr/>
            </a:pPr>
            <a:endParaRPr lang="pt-PT" sz="13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PT" sz="2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H com H</a:t>
            </a:r>
            <a:r>
              <a:rPr lang="pt-PT" sz="2300" b="1" baseline="-25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r>
              <a:rPr lang="pt-PT" sz="2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</a:t>
            </a:r>
          </a:p>
          <a:p>
            <a:pPr>
              <a:defRPr/>
            </a:pPr>
            <a:endParaRPr lang="pt-PT" sz="13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PT" sz="2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 com OH</a:t>
            </a:r>
            <a:r>
              <a:rPr lang="pt-PT" sz="23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xmlns="" id="{760D3FAA-A2D5-4C14-AD0D-CAFB8ECF94E3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xmlns="" id="{FEAAD411-7C9C-449F-8457-55066F81841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853822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445744" y="1923369"/>
            <a:ext cx="8296729" cy="4601845"/>
            <a:chOff x="457200" y="1389643"/>
            <a:chExt cx="8229600" cy="4172957"/>
          </a:xfrm>
        </p:grpSpPr>
        <p:sp>
          <p:nvSpPr>
            <p:cNvPr id="2" name="Marcador de Posição de Conteúdo 2"/>
            <p:cNvSpPr txBox="1">
              <a:spLocks/>
            </p:cNvSpPr>
            <p:nvPr/>
          </p:nvSpPr>
          <p:spPr>
            <a:xfrm>
              <a:off x="457200" y="1389643"/>
              <a:ext cx="8229600" cy="4172957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indent="202834" algn="just" defTabSz="1043148">
                <a:spcBef>
                  <a:spcPct val="20000"/>
                </a:spcBef>
                <a:defRPr/>
              </a:pPr>
              <a:r>
                <a:rPr lang="pt-PT" dirty="0">
                  <a:latin typeface="Trebuchet MS" panose="020B0603020202020204" pitchFamily="34" charset="0"/>
                  <a:cs typeface="Arial" pitchFamily="34" charset="0"/>
                </a:rPr>
                <a:t>A equação parcial    </a:t>
              </a:r>
            </a:p>
            <a:p>
              <a:pPr indent="202834" algn="just" defTabSz="1043148">
                <a:spcBef>
                  <a:spcPct val="20000"/>
                </a:spcBef>
                <a:defRPr/>
              </a:pPr>
              <a:endParaRPr lang="pt-PT" dirty="0">
                <a:latin typeface="Trebuchet MS" panose="020B0603020202020204" pitchFamily="34" charset="0"/>
                <a:cs typeface="Arial" pitchFamily="34" charset="0"/>
              </a:endParaRPr>
            </a:p>
            <a:p>
              <a:pPr indent="202834" algn="just" defTabSz="1043148">
                <a:spcBef>
                  <a:spcPct val="20000"/>
                </a:spcBef>
                <a:defRPr/>
              </a:pPr>
              <a:r>
                <a:rPr lang="pt-PT" dirty="0">
                  <a:latin typeface="Trebuchet MS" panose="020B0603020202020204" pitchFamily="34" charset="0"/>
                  <a:cs typeface="Arial" pitchFamily="34" charset="0"/>
                </a:rPr>
                <a:t>   oxidante + n e</a:t>
              </a:r>
              <a:r>
                <a:rPr lang="pt-PT" baseline="30000" dirty="0">
                  <a:latin typeface="Trebuchet MS" panose="020B0603020202020204" pitchFamily="34" charset="0"/>
                  <a:cs typeface="Arial" pitchFamily="34" charset="0"/>
                </a:rPr>
                <a:t>-</a:t>
              </a:r>
              <a:r>
                <a:rPr lang="pt-PT" dirty="0">
                  <a:latin typeface="Trebuchet MS" panose="020B0603020202020204" pitchFamily="34" charset="0"/>
                  <a:cs typeface="Arial" pitchFamily="34" charset="0"/>
                </a:rPr>
                <a:t> </a:t>
              </a:r>
              <a:r>
                <a:rPr lang="pt-PT" dirty="0">
                  <a:latin typeface="Trebuchet MS" panose="020B0603020202020204" pitchFamily="34" charset="0"/>
                  <a:cs typeface="Arial" pitchFamily="34" charset="0"/>
                  <a:sym typeface="Symbol"/>
                </a:rPr>
                <a:t> redutor</a:t>
              </a:r>
            </a:p>
            <a:p>
              <a:pPr indent="202834" algn="just" defTabSz="1043148">
                <a:spcBef>
                  <a:spcPct val="20000"/>
                </a:spcBef>
                <a:defRPr/>
              </a:pPr>
              <a:endParaRPr lang="pt-PT" dirty="0">
                <a:latin typeface="Trebuchet MS" panose="020B0603020202020204" pitchFamily="34" charset="0"/>
                <a:cs typeface="Arial" pitchFamily="34" charset="0"/>
              </a:endParaRPr>
            </a:p>
            <a:p>
              <a:pPr algn="just" defTabSz="1043148">
                <a:spcBef>
                  <a:spcPct val="20000"/>
                </a:spcBef>
                <a:defRPr/>
              </a:pPr>
              <a:r>
                <a:rPr lang="pt-PT" dirty="0">
                  <a:latin typeface="Trebuchet MS" panose="020B0603020202020204" pitchFamily="34" charset="0"/>
                  <a:cs typeface="Arial" pitchFamily="34" charset="0"/>
                </a:rPr>
                <a:t>não tem realidade física nas reações químicas correntes uma vez que terá de haver um sistema recíproco de modo a permitir a troca de eletrões.</a:t>
              </a:r>
            </a:p>
            <a:p>
              <a:pPr indent="202834" algn="just" defTabSz="1043148">
                <a:spcBef>
                  <a:spcPct val="20000"/>
                </a:spcBef>
                <a:defRPr/>
              </a:pPr>
              <a:endParaRPr lang="pt-PT" dirty="0">
                <a:latin typeface="Trebuchet MS" panose="020B0603020202020204" pitchFamily="34" charset="0"/>
                <a:cs typeface="Arial" pitchFamily="34" charset="0"/>
              </a:endParaRPr>
            </a:p>
            <a:p>
              <a:pPr indent="202834" algn="just" defTabSz="1043148">
                <a:spcBef>
                  <a:spcPct val="20000"/>
                </a:spcBef>
                <a:defRPr/>
              </a:pPr>
              <a:r>
                <a:rPr lang="pt-PT" dirty="0">
                  <a:latin typeface="Trebuchet MS" panose="020B0603020202020204" pitchFamily="34" charset="0"/>
                  <a:cs typeface="Arial" pitchFamily="34" charset="0"/>
                </a:rPr>
                <a:t>Há casos em que esta mesma equação tem realidade física, nomeadamente na </a:t>
              </a:r>
              <a:r>
                <a:rPr lang="pt-PT" u="sng" dirty="0">
                  <a:latin typeface="Trebuchet MS" panose="020B0603020202020204" pitchFamily="34" charset="0"/>
                  <a:cs typeface="Arial" pitchFamily="34" charset="0"/>
                </a:rPr>
                <a:t>célula eletroquímica</a:t>
              </a:r>
              <a:r>
                <a:rPr lang="pt-PT" dirty="0">
                  <a:latin typeface="Trebuchet MS" panose="020B0603020202020204" pitchFamily="34" charset="0"/>
                  <a:cs typeface="Arial" pitchFamily="34" charset="0"/>
                </a:rPr>
                <a:t>.</a:t>
              </a:r>
            </a:p>
            <a:p>
              <a:pPr indent="202834" algn="just" defTabSz="1043148">
                <a:spcBef>
                  <a:spcPct val="20000"/>
                </a:spcBef>
                <a:defRPr/>
              </a:pPr>
              <a:endParaRPr lang="pt-PT" dirty="0">
                <a:latin typeface="Trebuchet MS" panose="020B0603020202020204" pitchFamily="34" charset="0"/>
                <a:cs typeface="Arial" pitchFamily="34" charset="0"/>
              </a:endParaRPr>
            </a:p>
            <a:p>
              <a:pPr marL="715353" indent="202834" algn="just">
                <a:spcBef>
                  <a:spcPct val="20000"/>
                </a:spcBef>
              </a:pPr>
              <a:r>
                <a:rPr lang="pt-PT" dirty="0">
                  <a:solidFill>
                    <a:schemeClr val="accent4">
                      <a:lumMod val="10000"/>
                    </a:schemeClr>
                  </a:solidFill>
                  <a:latin typeface="Trebuchet MS" panose="020B0603020202020204" pitchFamily="34" charset="0"/>
                  <a:cs typeface="Arial" pitchFamily="34" charset="0"/>
                </a:rPr>
                <a:t>Dispositivo utilizado nas reações de oxidação-redução para produzir a </a:t>
              </a:r>
              <a:r>
                <a:rPr lang="pt-PT" dirty="0" err="1">
                  <a:solidFill>
                    <a:schemeClr val="accent4">
                      <a:lumMod val="10000"/>
                    </a:schemeClr>
                  </a:solidFill>
                  <a:latin typeface="Trebuchet MS" panose="020B0603020202020204" pitchFamily="34" charset="0"/>
                  <a:cs typeface="Arial" pitchFamily="34" charset="0"/>
                </a:rPr>
                <a:t>interconversão</a:t>
              </a:r>
              <a:r>
                <a:rPr lang="pt-PT" dirty="0">
                  <a:solidFill>
                    <a:schemeClr val="accent4">
                      <a:lumMod val="10000"/>
                    </a:schemeClr>
                  </a:solidFill>
                  <a:latin typeface="Trebuchet MS" panose="020B0603020202020204" pitchFamily="34" charset="0"/>
                  <a:cs typeface="Arial" pitchFamily="34" charset="0"/>
                </a:rPr>
                <a:t> de energia química e elétrica.</a:t>
              </a:r>
              <a:endParaRPr lang="pt-PT" dirty="0">
                <a:latin typeface="Trebuchet MS" panose="020B0603020202020204" pitchFamily="34" charset="0"/>
                <a:cs typeface="Arial" pitchFamily="34" charset="0"/>
              </a:endParaRPr>
            </a:p>
            <a:p>
              <a:pPr indent="202834" algn="just" defTabSz="1043148">
                <a:spcBef>
                  <a:spcPct val="20000"/>
                </a:spcBef>
                <a:defRPr/>
              </a:pPr>
              <a:endParaRPr lang="pt-PT" sz="2700" dirty="0">
                <a:latin typeface="Trebuchet MS" panose="020B0603020202020204" pitchFamily="34" charset="0"/>
                <a:cs typeface="Arial" pitchFamily="34" charset="0"/>
              </a:endParaRPr>
            </a:p>
          </p:txBody>
        </p:sp>
        <p:sp>
          <p:nvSpPr>
            <p:cNvPr id="3" name="Seta para baixo 2"/>
            <p:cNvSpPr/>
            <p:nvPr/>
          </p:nvSpPr>
          <p:spPr>
            <a:xfrm>
              <a:off x="5181599" y="3946277"/>
              <a:ext cx="228600" cy="2286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latin typeface="Trebuchet MS" panose="020B0603020202020204" pitchFamily="34" charset="0"/>
              </a:endParaRPr>
            </a:p>
          </p:txBody>
        </p:sp>
      </p:grp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33044" y="1066307"/>
            <a:ext cx="8732943" cy="405977"/>
          </a:xfrm>
          <a:prstGeom prst="rect">
            <a:avLst/>
          </a:prstGeom>
        </p:spPr>
        <p:txBody>
          <a:bodyPr lIns="104315" tIns="52157" rIns="104315" bIns="52157">
            <a:noAutofit/>
          </a:bodyPr>
          <a:lstStyle/>
          <a:p>
            <a:pPr algn="just" defTabSz="1043148">
              <a:spcBef>
                <a:spcPct val="0"/>
              </a:spcBef>
              <a:defRPr/>
            </a:pPr>
            <a:r>
              <a:rPr lang="pt-PT" sz="2000" b="1" dirty="0" smtClean="0">
                <a:latin typeface="Trebuchet MS" panose="020B0603020202020204" pitchFamily="34" charset="0"/>
              </a:rPr>
              <a:t>5.3</a:t>
            </a:r>
            <a:r>
              <a:rPr lang="pt-PT" sz="2000" b="1" dirty="0">
                <a:latin typeface="Trebuchet MS" panose="020B0603020202020204" pitchFamily="34" charset="0"/>
              </a:rPr>
              <a:t>. Pilhas eletroquímicas</a:t>
            </a:r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xmlns="" id="{046243CA-5A7A-4501-B9F2-02A6CDCF9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Química</a:t>
            </a:r>
            <a:r>
              <a:rPr lang="en-US" dirty="0"/>
              <a:t> 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xmlns="" id="{7D90E62F-34C6-4FFC-B765-20ABB22D5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2702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a 7"/>
          <p:cNvGraphicFramePr/>
          <p:nvPr/>
        </p:nvGraphicFramePr>
        <p:xfrm>
          <a:off x="1431299" y="1008380"/>
          <a:ext cx="8103649" cy="4963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6A41397A-98F9-485A-B176-6FC2C45A4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err="1"/>
              <a:t>Química</a:t>
            </a:r>
            <a:r>
              <a:rPr lang="en-GB" dirty="0"/>
              <a:t>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DD4D6FD1-B80C-47C8-9AC8-77B3211A3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C43EB0-51C5-41C2-92A1-7DFF45EC99DC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45763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970482" y="404600"/>
            <a:ext cx="4455583" cy="5645311"/>
          </a:xfrm>
          <a:prstGeom prst="rect">
            <a:avLst/>
          </a:prstGeom>
        </p:spPr>
        <p:txBody>
          <a:bodyPr wrap="square" lIns="104315" tIns="52157" rIns="104315" bIns="52157">
            <a:spAutoFit/>
          </a:bodyPr>
          <a:lstStyle/>
          <a:p>
            <a:pPr algn="just"/>
            <a:r>
              <a:rPr lang="pt-PT" dirty="0">
                <a:latin typeface="Trebuchet MS" panose="020B0603020202020204" pitchFamily="34" charset="0"/>
              </a:rPr>
              <a:t>• um elétrodo de zinco mergulhado numa solução de sulfato de zinco,</a:t>
            </a:r>
          </a:p>
          <a:p>
            <a:pPr algn="just"/>
            <a:r>
              <a:rPr lang="pt-PT" dirty="0">
                <a:latin typeface="Trebuchet MS" panose="020B0603020202020204" pitchFamily="34" charset="0"/>
              </a:rPr>
              <a:t>• um elétrodo de cobre numa solução de sulfato de cobre,</a:t>
            </a:r>
          </a:p>
          <a:p>
            <a:pPr algn="just"/>
            <a:r>
              <a:rPr lang="pt-PT" dirty="0">
                <a:latin typeface="Trebuchet MS" panose="020B0603020202020204" pitchFamily="34" charset="0"/>
              </a:rPr>
              <a:t>• ponte salina que liga as 2 soluções. A placa porosa colocada nas extremidades permite o movimento de iões, mas impede que o líquido passe (sifão) de uma solução para a outra. A finalidade da ponte salina é isolar o conteúdo das 2 </a:t>
            </a:r>
            <a:r>
              <a:rPr lang="pt-PT" dirty="0" err="1">
                <a:latin typeface="Trebuchet MS" panose="020B0603020202020204" pitchFamily="34" charset="0"/>
              </a:rPr>
              <a:t>semi-células</a:t>
            </a:r>
            <a:r>
              <a:rPr lang="pt-PT" dirty="0">
                <a:latin typeface="Trebuchet MS" panose="020B0603020202020204" pitchFamily="34" charset="0"/>
              </a:rPr>
              <a:t> mas manter o contacto elétrico entre elas. O isolamento é necessário para impedir a reação direta entre os iões Cu e o elétrodo de </a:t>
            </a:r>
            <a:r>
              <a:rPr lang="pt-PT" dirty="0" err="1">
                <a:latin typeface="Trebuchet MS" panose="020B0603020202020204" pitchFamily="34" charset="0"/>
              </a:rPr>
              <a:t>Zn</a:t>
            </a:r>
            <a:r>
              <a:rPr lang="pt-PT" dirty="0">
                <a:latin typeface="Trebuchet MS" panose="020B0603020202020204" pitchFamily="34" charset="0"/>
              </a:rPr>
              <a:t>.</a:t>
            </a:r>
          </a:p>
          <a:p>
            <a:pPr algn="just"/>
            <a:r>
              <a:rPr lang="pt-PT" dirty="0">
                <a:latin typeface="Trebuchet MS" panose="020B0603020202020204" pitchFamily="34" charset="0"/>
              </a:rPr>
              <a:t>• 2 junções líquidas: uma na interface entre a solução de sulfato de </a:t>
            </a:r>
            <a:r>
              <a:rPr lang="pt-PT" dirty="0" err="1">
                <a:latin typeface="Trebuchet MS" panose="020B0603020202020204" pitchFamily="34" charset="0"/>
              </a:rPr>
              <a:t>Zn</a:t>
            </a:r>
            <a:r>
              <a:rPr lang="pt-PT" dirty="0">
                <a:latin typeface="Trebuchet MS" panose="020B0603020202020204" pitchFamily="34" charset="0"/>
              </a:rPr>
              <a:t> e a ponte salina e a outra na extremidade oposta da ponte salina na qual a solução do eletrólito da ponte salina entra em contacto com a solução de sulfato de Cu.</a:t>
            </a:r>
          </a:p>
        </p:txBody>
      </p:sp>
      <p:pic>
        <p:nvPicPr>
          <p:cNvPr id="5" name="Picture 2" descr="http://wps.prenhall.com/wps/media/objects/602/616516/Media_Assets/Chapter18/Text_Images/FG18_02.JPG"/>
          <p:cNvPicPr>
            <a:picLocks noChangeAspect="1" noChangeArrowheads="1"/>
          </p:cNvPicPr>
          <p:nvPr/>
        </p:nvPicPr>
        <p:blipFill>
          <a:blip r:embed="rId2" cstate="print"/>
          <a:srcRect t="3333" r="36026" b="8333"/>
          <a:stretch>
            <a:fillRect/>
          </a:stretch>
        </p:blipFill>
        <p:spPr bwMode="auto">
          <a:xfrm>
            <a:off x="0" y="1596602"/>
            <a:ext cx="5792258" cy="4453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FD469378-9135-4F38-B5D9-11F1F3FA3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err="1"/>
              <a:t>Química</a:t>
            </a:r>
            <a:r>
              <a:rPr lang="en-GB" dirty="0"/>
              <a:t>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C1918E39-23B7-46BB-B096-2D3F2CB12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C43EB0-51C5-41C2-92A1-7DFF45EC99DC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33541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1003300" y="1208232"/>
            <a:ext cx="8686800" cy="5791200"/>
          </a:xfrm>
          <a:prstGeom prst="rect">
            <a:avLst/>
          </a:prstGeom>
        </p:spPr>
        <p:txBody>
          <a:bodyPr lIns="104315" tIns="52157" rIns="104315" bIns="52157">
            <a:noAutofit/>
          </a:bodyPr>
          <a:lstStyle/>
          <a:p>
            <a:pPr indent="202834" algn="just">
              <a:lnSpc>
                <a:spcPct val="80000"/>
              </a:lnSpc>
              <a:buSzPct val="100000"/>
              <a:defRPr/>
            </a:pP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As reações de oxidação e de redução nos elétrodos  são as seguintes:</a:t>
            </a:r>
          </a:p>
          <a:p>
            <a:pPr indent="412913" algn="just">
              <a:lnSpc>
                <a:spcPct val="80000"/>
              </a:lnSpc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412913" algn="just">
              <a:lnSpc>
                <a:spcPct val="80000"/>
              </a:lnSpc>
              <a:defRPr/>
            </a:pPr>
            <a:r>
              <a:rPr lang="pt-PT" b="1" dirty="0" err="1">
                <a:solidFill>
                  <a:srgbClr val="0066FF"/>
                </a:solidFill>
                <a:latin typeface="Trebuchet MS" panose="020B0603020202020204" pitchFamily="34" charset="0"/>
                <a:cs typeface="Arial" pitchFamily="34" charset="0"/>
              </a:rPr>
              <a:t>Zn</a:t>
            </a:r>
            <a:r>
              <a:rPr lang="pt-PT" b="1" dirty="0">
                <a:solidFill>
                  <a:srgbClr val="0066FF"/>
                </a:solidFill>
                <a:latin typeface="Trebuchet MS" panose="020B0603020202020204" pitchFamily="34" charset="0"/>
                <a:cs typeface="Arial" pitchFamily="34" charset="0"/>
              </a:rPr>
              <a:t>  elétrodo (ânodo) : </a:t>
            </a:r>
            <a:r>
              <a:rPr lang="pt-PT" sz="2000" b="1" dirty="0" err="1">
                <a:latin typeface="Trebuchet MS" panose="020B0603020202020204" pitchFamily="34" charset="0"/>
                <a:cs typeface="Arial" pitchFamily="34" charset="0"/>
              </a:rPr>
              <a:t>Zn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(s) → Zn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(</a:t>
            </a:r>
            <a:r>
              <a:rPr lang="pt-PT" sz="2000" b="1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) + 2e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    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</a:t>
            </a:r>
            <a:endParaRPr lang="pt-PT" b="1" dirty="0">
              <a:latin typeface="Trebuchet MS" panose="020B0603020202020204" pitchFamily="34" charset="0"/>
              <a:cs typeface="Arial" pitchFamily="34" charset="0"/>
            </a:endParaRPr>
          </a:p>
          <a:p>
            <a:pPr indent="412913" algn="just">
              <a:lnSpc>
                <a:spcPct val="80000"/>
              </a:lnSpc>
              <a:defRPr/>
            </a:pP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                                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semi-reação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de oxidação</a:t>
            </a:r>
          </a:p>
          <a:p>
            <a:pPr indent="412913" algn="just">
              <a:lnSpc>
                <a:spcPct val="80000"/>
              </a:lnSpc>
              <a:defRPr/>
            </a:pPr>
            <a:endParaRPr lang="pt-PT" baseline="30000" dirty="0">
              <a:latin typeface="Trebuchet MS" panose="020B0603020202020204" pitchFamily="34" charset="0"/>
              <a:cs typeface="Arial" pitchFamily="34" charset="0"/>
            </a:endParaRPr>
          </a:p>
          <a:p>
            <a:pPr indent="412913" algn="just">
              <a:lnSpc>
                <a:spcPct val="80000"/>
              </a:lnSpc>
              <a:defRPr/>
            </a:pPr>
            <a:endParaRPr lang="pt-PT" baseline="30000" dirty="0">
              <a:latin typeface="Trebuchet MS" panose="020B0603020202020204" pitchFamily="34" charset="0"/>
              <a:cs typeface="Arial" pitchFamily="34" charset="0"/>
            </a:endParaRPr>
          </a:p>
          <a:p>
            <a:pPr indent="412913" algn="just">
              <a:lnSpc>
                <a:spcPct val="80000"/>
              </a:lnSpc>
              <a:defRPr/>
            </a:pPr>
            <a:r>
              <a:rPr lang="pt-PT" b="1" dirty="0">
                <a:solidFill>
                  <a:srgbClr val="0066FF"/>
                </a:solidFill>
                <a:latin typeface="Trebuchet MS" panose="020B0603020202020204" pitchFamily="34" charset="0"/>
                <a:cs typeface="Arial" pitchFamily="34" charset="0"/>
              </a:rPr>
              <a:t>Cu elétrodo (cátodo):</a:t>
            </a:r>
            <a:r>
              <a:rPr lang="pt-PT" b="1" dirty="0">
                <a:solidFill>
                  <a:schemeClr val="accent2"/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Cu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(</a:t>
            </a:r>
            <a:r>
              <a:rPr lang="pt-PT" sz="2000" b="1" dirty="0" err="1"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) + 2e</a:t>
            </a:r>
            <a:r>
              <a:rPr lang="pt-PT" sz="2000" b="1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000" b="1" dirty="0">
                <a:latin typeface="Trebuchet MS" panose="020B0603020202020204" pitchFamily="34" charset="0"/>
                <a:cs typeface="Arial" pitchFamily="34" charset="0"/>
              </a:rPr>
              <a:t> → Cu (s)</a:t>
            </a:r>
          </a:p>
          <a:p>
            <a:pPr indent="412913" algn="just">
              <a:lnSpc>
                <a:spcPct val="80000"/>
              </a:lnSpc>
              <a:defRPr/>
            </a:pPr>
            <a:r>
              <a:rPr lang="pt-PT" dirty="0">
                <a:solidFill>
                  <a:srgbClr val="FF00FF"/>
                </a:solidFill>
                <a:latin typeface="Trebuchet MS" panose="020B0603020202020204" pitchFamily="34" charset="0"/>
                <a:cs typeface="Arial" pitchFamily="34" charset="0"/>
              </a:rPr>
              <a:t>                                 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semi-reação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de redução</a:t>
            </a:r>
          </a:p>
          <a:p>
            <a:pPr indent="412913" algn="just">
              <a:lnSpc>
                <a:spcPct val="80000"/>
              </a:lnSpc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>
              <a:lnSpc>
                <a:spcPct val="80000"/>
              </a:lnSpc>
              <a:buSzPct val="100000"/>
              <a:defRPr/>
            </a:pP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Os eletrões fluem no circuito exterior do elétrodo de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Zn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(ânodo) para o elétrodo de Cu (cátodo).</a:t>
            </a:r>
          </a:p>
          <a:p>
            <a:pPr indent="412913" algn="just">
              <a:lnSpc>
                <a:spcPct val="80000"/>
              </a:lnSpc>
              <a:defRPr/>
            </a:pP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>
              <a:lnSpc>
                <a:spcPct val="80000"/>
              </a:lnSpc>
              <a:buSzPct val="100000"/>
              <a:defRPr/>
            </a:pP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As aberturas da ponte salina estão rolhadas com bolas de algodão para impedir que a solução de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KCl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flua para as soluções.</a:t>
            </a:r>
          </a:p>
          <a:p>
            <a:pPr indent="202834" algn="just">
              <a:lnSpc>
                <a:spcPct val="80000"/>
              </a:lnSpc>
              <a:buSzPct val="100000"/>
              <a:defRPr/>
            </a:pP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 facto dos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eletrões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se moverem de um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elétrodo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para outro indica a existência de uma diferença de potencial entre os dois eléctrodos.</a:t>
            </a:r>
          </a:p>
          <a:p>
            <a:pPr indent="606692" algn="just"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A diferença de potencial entre os dois eléctrodos é chamada força electromotriz, ou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f.e.m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. (E).</a:t>
            </a:r>
          </a:p>
          <a:p>
            <a:pPr indent="606692" algn="just">
              <a:buFont typeface="Wingdings"/>
              <a:buChar char=""/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A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f.e.m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pode ser medida ligando um voltímetro a ambos os eléctrodos. </a:t>
            </a:r>
          </a:p>
          <a:p>
            <a:pPr indent="403858" algn="just">
              <a:defRPr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>
              <a:defRPr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A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f.e.m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é normalmente expressa em volt.</a:t>
            </a:r>
          </a:p>
          <a:p>
            <a:pPr indent="412913">
              <a:lnSpc>
                <a:spcPct val="80000"/>
              </a:lnSpc>
              <a:buFont typeface="Wingdings"/>
              <a:buChar char=""/>
              <a:defRPr/>
            </a:pPr>
            <a:endParaRPr lang="pt-PT" sz="2700" dirty="0">
              <a:latin typeface="Arial" pitchFamily="34" charset="0"/>
              <a:cs typeface="Arial" pitchFamily="34" charset="0"/>
            </a:endParaRPr>
          </a:p>
          <a:p>
            <a:pPr indent="412913">
              <a:lnSpc>
                <a:spcPct val="80000"/>
              </a:lnSpc>
              <a:defRPr/>
            </a:pPr>
            <a:endParaRPr lang="pt-PT" sz="2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030905C9-6C78-4334-9B62-5DB475E577D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7A4082EC-9FBB-4470-AC64-6BF6B512DA6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898042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23781" y="1419225"/>
            <a:ext cx="9445837" cy="5091313"/>
          </a:xfrm>
          <a:prstGeom prst="rect">
            <a:avLst/>
          </a:prstGeom>
        </p:spPr>
        <p:txBody>
          <a:bodyPr wrap="square" lIns="104315" tIns="52157" rIns="104315" bIns="52157">
            <a:spAutoFit/>
          </a:bodyPr>
          <a:lstStyle/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Não existe um método para determinar o valor absoluto do potencial de um único elétrodo uma vez que só é possível medir apenas diferenças de potencial.</a:t>
            </a:r>
          </a:p>
          <a:p>
            <a:pPr indent="202834"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Recorreu-se a um artifício que consiste em estabelecer uma referência à qual se atribui arbitrariamente o valor zero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  <a:sym typeface="Wingdings" pitchFamily="2" charset="2"/>
              </a:rPr>
              <a:t>elétrodo de hidrogénio padrão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  <a:sym typeface="Wingdings" pitchFamily="2" charset="2"/>
              </a:rPr>
              <a:t>.</a:t>
            </a:r>
          </a:p>
          <a:p>
            <a:pPr indent="202834"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Ou seja, o que se mede é a diferença entre o potencial de interesse e o potencial do elétrodo de hidrogénio, só assim é possível medir potenciais absolutos.</a:t>
            </a:r>
          </a:p>
          <a:p>
            <a:pPr indent="202834"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Pode-se estabelecer uma tabela de potenciais normais por ordem crescente, os primeiros lugares caberão aos redutores mais energéticos.</a:t>
            </a:r>
          </a:p>
          <a:p>
            <a:pPr indent="202834"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Teoricamente todas as substâncias oxidantes poderão ser reduzidas pelas que lhe ficam acima nesta tabela e todas as formas reduzidas poderão ser oxidadas pelos oxidantes que lhes ficam abaixo.</a:t>
            </a:r>
          </a:p>
          <a:p>
            <a:pPr indent="202834"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Uma tabela deste tipo para os metais constitui a chamada “série eletroquímica dos metais”.</a:t>
            </a:r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643FC5C7-7277-488A-A990-6BBD8E2AB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err="1"/>
              <a:t>Química</a:t>
            </a:r>
            <a:r>
              <a:rPr lang="en-GB" dirty="0"/>
              <a:t>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AC6697E2-D70B-4191-B528-07A4E2CD6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C43EB0-51C5-41C2-92A1-7DFF45EC99DC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79246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23782" y="1266825"/>
            <a:ext cx="9356725" cy="533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PT" sz="20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Elétrodo Padrão de Hidrogénio</a:t>
            </a:r>
          </a:p>
        </p:txBody>
      </p:sp>
      <p:pic>
        <p:nvPicPr>
          <p:cNvPr id="40963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1253" y="1848697"/>
            <a:ext cx="3759399" cy="4308373"/>
          </a:xfrm>
          <a:prstGeom prst="rect">
            <a:avLst/>
          </a:prstGeom>
        </p:spPr>
      </p:pic>
      <p:sp>
        <p:nvSpPr>
          <p:cNvPr id="161796" name="Text Box 4"/>
          <p:cNvSpPr txBox="1">
            <a:spLocks noChangeArrowheads="1"/>
          </p:cNvSpPr>
          <p:nvPr/>
        </p:nvSpPr>
        <p:spPr bwMode="auto">
          <a:xfrm>
            <a:off x="4544695" y="2065840"/>
            <a:ext cx="5970482" cy="283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4315" tIns="52157" rIns="104315" bIns="52157">
            <a:spAutoFit/>
          </a:bodyPr>
          <a:lstStyle/>
          <a:p>
            <a:pPr indent="416535">
              <a:spcBef>
                <a:spcPct val="50000"/>
              </a:spcBef>
              <a:defRPr/>
            </a:pPr>
            <a:r>
              <a:rPr lang="pt-PT" sz="2000" b="1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 H</a:t>
            </a:r>
            <a:r>
              <a:rPr lang="pt-PT" sz="2000" b="1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sz="2000" b="1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(</a:t>
            </a:r>
            <a:r>
              <a:rPr lang="pt-PT" sz="2000" b="1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aq</a:t>
            </a:r>
            <a:r>
              <a:rPr lang="pt-PT" sz="2000" b="1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, 1M) + 2 e</a:t>
            </a:r>
            <a:r>
              <a:rPr lang="pt-PT" sz="2000" b="1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sz="2000" b="1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b="1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  <a:sym typeface="Symbol"/>
              </a:rPr>
              <a:t></a:t>
            </a:r>
            <a:r>
              <a:rPr lang="pt-PT" sz="2000" b="1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H</a:t>
            </a:r>
            <a:r>
              <a:rPr lang="pt-PT" sz="2000" b="1" baseline="-25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b="1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(g, 1 </a:t>
            </a:r>
            <a:r>
              <a:rPr lang="pt-PT" sz="2000" b="1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atm</a:t>
            </a:r>
            <a:r>
              <a:rPr lang="pt-PT" sz="2000" b="1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)</a:t>
            </a:r>
          </a:p>
          <a:p>
            <a:pPr indent="416535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pt-PT" sz="1300" dirty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202834" algn="just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E H</a:t>
            </a:r>
            <a:r>
              <a:rPr lang="pt-PT" baseline="-46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= 0V (potencial de redução padrão do elétrodo de H</a:t>
            </a:r>
            <a:r>
              <a:rPr lang="pt-PT" baseline="-25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definido como sendo zero)</a:t>
            </a:r>
          </a:p>
          <a:p>
            <a:pPr indent="416535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pt-PT" dirty="0">
              <a:solidFill>
                <a:srgbClr val="FFFF00"/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Quando todos os solutos são 1M e todos os gases 1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atm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, a tensão associada a uma reacção de redução a ocorrer num elétrodo é designada por</a:t>
            </a:r>
            <a:r>
              <a:rPr lang="pt-PT" dirty="0">
                <a:solidFill>
                  <a:schemeClr val="tx2"/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potencial de redução padrão, Eº (ou 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potencial normal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).</a:t>
            </a:r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4289DC69-345E-4D06-B593-8AD997E8E75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048A03D8-83C4-41D0-B50D-79EDA3ECCA1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067830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09785" y="581024"/>
            <a:ext cx="10695256" cy="36433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t-PT" sz="20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Potenciais de redução padrão a 25ºC</a:t>
            </a:r>
          </a:p>
        </p:txBody>
      </p:sp>
      <p:sp>
        <p:nvSpPr>
          <p:cNvPr id="41987" name="Marcador de Posição do Número do Diapositivo 4"/>
          <p:cNvSpPr>
            <a:spLocks noGrp="1"/>
          </p:cNvSpPr>
          <p:nvPr>
            <p:ph type="sldNum" sz="quarter" idx="11"/>
          </p:nvPr>
        </p:nvSpPr>
        <p:spPr bwMode="auto">
          <a:xfrm>
            <a:off x="3635756" y="7033450"/>
            <a:ext cx="3421888" cy="382332"/>
          </a:xfrm>
          <a:noFill/>
          <a:ln>
            <a:miter lim="800000"/>
            <a:headEnd/>
            <a:tailEnd/>
          </a:ln>
        </p:spPr>
        <p:txBody>
          <a:bodyPr wrap="square" lIns="104315" tIns="52157" rIns="104315" bIns="52157" numCol="1" anchorCtr="0" compatLnSpc="1">
            <a:prstTxWarp prst="textNoShape">
              <a:avLst/>
            </a:prstTxWarp>
          </a:bodyPr>
          <a:lstStyle/>
          <a:p>
            <a:fld id="{FD5024CF-2C27-4829-8131-6D4AD567FCAD}" type="slidenum">
              <a:rPr lang="en-GB" smtClean="0"/>
              <a:pPr/>
              <a:t>22</a:t>
            </a:fld>
            <a:endParaRPr lang="en-GB"/>
          </a:p>
        </p:txBody>
      </p:sp>
      <p:pic>
        <p:nvPicPr>
          <p:cNvPr id="41988" name="Picture 3" descr="FG18_05-01UN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 t="6625"/>
          <a:stretch>
            <a:fillRect/>
          </a:stretch>
        </p:blipFill>
        <p:spPr>
          <a:xfrm>
            <a:off x="417712" y="1134427"/>
            <a:ext cx="9767009" cy="6428423"/>
          </a:xfrm>
          <a:noFill/>
        </p:spPr>
      </p:pic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6372737E-CC57-4909-8951-BAD6A426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Química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002951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1841500" y="1902279"/>
            <a:ext cx="7848600" cy="4614259"/>
          </a:xfrm>
          <a:prstGeom prst="rect">
            <a:avLst/>
          </a:prstGeom>
        </p:spPr>
        <p:txBody>
          <a:bodyPr wrap="square" lIns="104315" tIns="52157" rIns="104315" bIns="52157">
            <a:spAutoFit/>
          </a:bodyPr>
          <a:lstStyle/>
          <a:p>
            <a:pPr indent="202834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Convenção</a:t>
            </a:r>
          </a:p>
          <a:p>
            <a:pPr algn="ctr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algn="ctr"/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Zn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(s) | ZnSO</a:t>
            </a:r>
            <a:r>
              <a:rPr lang="pt-PT" sz="2000" baseline="-25000" dirty="0">
                <a:latin typeface="Trebuchet MS" panose="020B0603020202020204" pitchFamily="34" charset="0"/>
                <a:cs typeface="Arial" pitchFamily="34" charset="0"/>
              </a:rPr>
              <a:t>4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(0,0100M) || CuSO</a:t>
            </a:r>
            <a:r>
              <a:rPr lang="pt-PT" sz="2000" baseline="-25000" dirty="0">
                <a:latin typeface="Trebuchet MS" panose="020B0603020202020204" pitchFamily="34" charset="0"/>
                <a:cs typeface="Arial" pitchFamily="34" charset="0"/>
              </a:rPr>
              <a:t>4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(0,0100M) | Cu(s)</a:t>
            </a:r>
          </a:p>
          <a:p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O ânodo e a informação da solução que está em contacto com ele são escritos à esquerda.</a:t>
            </a:r>
          </a:p>
          <a:p>
            <a:pPr algn="just"/>
            <a:endParaRPr lang="pt-PT" sz="1050" dirty="0"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As linhas verticais simples representam o contacto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elétrodo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-solução.</a:t>
            </a:r>
          </a:p>
          <a:p>
            <a:pPr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As linhas verticais duplas representam a ponte salina.</a:t>
            </a:r>
          </a:p>
          <a:p>
            <a:pPr algn="just"/>
            <a:endParaRPr lang="pt-PT" sz="1050" dirty="0"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O cátodo é representado à direita e simbolicamente por outra linha vertical separando a solução eletrolítica do elétrodo metálico.</a:t>
            </a:r>
          </a:p>
          <a:p>
            <a:pPr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Se um dos elétrodos for o elétrodo de hidrogénio, a representação é:</a:t>
            </a:r>
          </a:p>
          <a:p>
            <a:pPr indent="202834" algn="ctr"/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Pt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, H</a:t>
            </a:r>
            <a:r>
              <a:rPr lang="pt-PT" sz="2000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| H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|| Zn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| </a:t>
            </a:r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Zn</a:t>
            </a:r>
            <a:endParaRPr lang="pt-PT" sz="2000" dirty="0">
              <a:latin typeface="Trebuchet MS" panose="020B0603020202020204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513813" y="1108368"/>
            <a:ext cx="8732943" cy="5334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pt-PT" sz="2000" dirty="0" smtClean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5.4</a:t>
            </a:r>
            <a:r>
              <a:rPr lang="pt-PT" sz="20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. Notação das pilhas eletroquímicas</a:t>
            </a:r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ECED12B6-8437-4130-B0BD-9BD798EB1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err="1"/>
              <a:t>Química</a:t>
            </a:r>
            <a:r>
              <a:rPr lang="en-GB" dirty="0"/>
              <a:t> 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xmlns="" id="{4184F970-19FD-4EF9-839F-94C47077F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C43EB0-51C5-41C2-92A1-7DFF45EC99DC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44187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1155700" y="1800225"/>
            <a:ext cx="8534400" cy="3983317"/>
          </a:xfrm>
          <a:prstGeom prst="rect">
            <a:avLst/>
          </a:prstGeom>
        </p:spPr>
        <p:txBody>
          <a:bodyPr wrap="square" lIns="104315" tIns="52157" rIns="104315" bIns="52157">
            <a:spAutoFit/>
          </a:bodyPr>
          <a:lstStyle/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Ao representar a pilha deve adotar-se as seguintes convenções:</a:t>
            </a:r>
          </a:p>
          <a:p>
            <a:pPr indent="202834"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>
              <a:buFont typeface="Arial" pitchFamily="34" charset="0"/>
              <a:buChar char="•"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ao ter lugar a reação as cargas positivas movem-se da esquerda para a direita e as negativas da direita para a esquerda através da pilha;</a:t>
            </a:r>
          </a:p>
          <a:p>
            <a:pPr indent="202834" algn="just">
              <a:buFont typeface="Arial" pitchFamily="34" charset="0"/>
              <a:buChar char="•"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>
              <a:buFont typeface="Arial" pitchFamily="34" charset="0"/>
              <a:buChar char="•"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a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f.e.m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. da pilha toma sempre como o potencial do elétrodo escrito do lado direito em relação ao do lado esquerdo. Quando um dos elétrodos é o de hidrogénio escreve-se este à esquerda;</a:t>
            </a:r>
          </a:p>
          <a:p>
            <a:pPr indent="202834" algn="just">
              <a:buFont typeface="Arial" pitchFamily="34" charset="0"/>
              <a:buChar char="•"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>
              <a:buFont typeface="Arial" pitchFamily="34" charset="0"/>
              <a:buChar char="•"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se a direção da corrente é apostolada e a reação é a reação espontânea da pilha quando produz corrente então a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f.e.m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. é 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positiva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. Será 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negativa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no caso oposto e </a:t>
            </a:r>
            <a:r>
              <a:rPr lang="pt-PT" b="1" dirty="0">
                <a:latin typeface="Trebuchet MS" panose="020B0603020202020204" pitchFamily="34" charset="0"/>
                <a:cs typeface="Arial" pitchFamily="34" charset="0"/>
              </a:rPr>
              <a:t>nula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no equilíbrio;</a:t>
            </a:r>
          </a:p>
          <a:p>
            <a:pPr indent="202834" algn="just">
              <a:buFont typeface="Arial" pitchFamily="34" charset="0"/>
              <a:buChar char="•"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>
              <a:buFont typeface="Arial" pitchFamily="34" charset="0"/>
              <a:buChar char="•"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nestas condições o elétrodo da esquerda é o negativo e o da direita o positivo.</a:t>
            </a:r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FBE69339-317C-4529-A0D2-62340B930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err="1"/>
              <a:t>Química</a:t>
            </a:r>
            <a:r>
              <a:rPr lang="en-GB" dirty="0"/>
              <a:t>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xmlns="" id="{36D5862D-C6FA-4551-A76C-1BF6AF442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C43EB0-51C5-41C2-92A1-7DFF45EC99DC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67838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631227" y="1190626"/>
            <a:ext cx="9445837" cy="609600"/>
          </a:xfrm>
          <a:prstGeom prst="rect">
            <a:avLst/>
          </a:prstGeom>
        </p:spPr>
        <p:txBody>
          <a:bodyPr vert="horz" lIns="104315" tIns="52157" rIns="104315" bIns="52157" rtlCol="0" anchor="ctr">
            <a:normAutofit/>
          </a:bodyPr>
          <a:lstStyle/>
          <a:p>
            <a:pPr marL="342900" indent="-342900" algn="just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PT" sz="2000" b="1" dirty="0">
                <a:latin typeface="Trebuchet MS" panose="020B0603020202020204" pitchFamily="34" charset="0"/>
              </a:rPr>
              <a:t>Sentido de reação, polaridade  e força eletromotriz da pilha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72485" y="1885034"/>
            <a:ext cx="9963322" cy="4629648"/>
          </a:xfrm>
          <a:prstGeom prst="rect">
            <a:avLst/>
          </a:prstGeom>
          <a:noFill/>
        </p:spPr>
        <p:txBody>
          <a:bodyPr wrap="square" lIns="104315" tIns="52157" rIns="104315" bIns="52157" rtlCol="0">
            <a:spAutoFit/>
          </a:bodyPr>
          <a:lstStyle/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Arbitrada a pilha, que se escreve de forma simbólica, subtraem-se os potenciais normais pela ordem </a:t>
            </a:r>
            <a:endParaRPr lang="pt-PT" sz="2000" dirty="0">
              <a:latin typeface="Trebuchet MS" panose="020B0603020202020204" pitchFamily="34" charset="0"/>
              <a:cs typeface="Arial" pitchFamily="34" charset="0"/>
            </a:endParaRPr>
          </a:p>
          <a:p>
            <a:pPr algn="ctr"/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f.e.m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. (pilha) = </a:t>
            </a:r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Eº</a:t>
            </a:r>
            <a:r>
              <a:rPr lang="pt-PT" sz="2000" baseline="-25000" dirty="0" err="1">
                <a:latin typeface="Trebuchet MS" panose="020B0603020202020204" pitchFamily="34" charset="0"/>
                <a:cs typeface="Arial" pitchFamily="34" charset="0"/>
              </a:rPr>
              <a:t>direita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– </a:t>
            </a:r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Eº</a:t>
            </a:r>
            <a:r>
              <a:rPr lang="pt-PT" sz="2000" baseline="-25000" dirty="0" err="1">
                <a:latin typeface="Trebuchet MS" panose="020B0603020202020204" pitchFamily="34" charset="0"/>
                <a:cs typeface="Arial" pitchFamily="34" charset="0"/>
              </a:rPr>
              <a:t>esquerda</a:t>
            </a:r>
            <a:endParaRPr lang="pt-PT" sz="2000" baseline="-25000" dirty="0">
              <a:latin typeface="Trebuchet MS" panose="020B0603020202020204" pitchFamily="34" charset="0"/>
              <a:cs typeface="Arial" pitchFamily="34" charset="0"/>
            </a:endParaRPr>
          </a:p>
          <a:p>
            <a:pPr algn="ctr"/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                     =</a:t>
            </a:r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Eº</a:t>
            </a:r>
            <a:r>
              <a:rPr lang="pt-PT" sz="2000" baseline="-25000" dirty="0" err="1">
                <a:latin typeface="Trebuchet MS" panose="020B0603020202020204" pitchFamily="34" charset="0"/>
                <a:cs typeface="Arial" pitchFamily="34" charset="0"/>
              </a:rPr>
              <a:t>cátodo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– </a:t>
            </a:r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Eº</a:t>
            </a:r>
            <a:r>
              <a:rPr lang="pt-PT" sz="2000" baseline="-25000" dirty="0" err="1">
                <a:latin typeface="Trebuchet MS" panose="020B0603020202020204" pitchFamily="34" charset="0"/>
                <a:cs typeface="Arial" pitchFamily="34" charset="0"/>
              </a:rPr>
              <a:t>ânodo</a:t>
            </a:r>
            <a:endParaRPr lang="pt-PT" sz="2000" baseline="-25000" dirty="0">
              <a:latin typeface="Trebuchet MS" panose="020B0603020202020204" pitchFamily="34" charset="0"/>
              <a:cs typeface="Arial" pitchFamily="34" charset="0"/>
            </a:endParaRPr>
          </a:p>
          <a:p>
            <a:pPr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Se se obtiver uma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f.e.m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. positiva a direção da reação é a que corresponde à passagem da corrente positiva da esquerda para a direita na pilha. Se a </a:t>
            </a:r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f.e.m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. for negativa a direção será contrária.</a:t>
            </a:r>
          </a:p>
          <a:p>
            <a:pPr algn="ctr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algn="ctr"/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Zn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| Zn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|| Cu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| Cu</a:t>
            </a:r>
          </a:p>
          <a:p>
            <a:pPr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Eº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Cu2+, Cu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= +0,345 V (redução - cátodo)</a:t>
            </a:r>
          </a:p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Eº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Zn2+, </a:t>
            </a:r>
            <a:r>
              <a:rPr lang="pt-PT" baseline="-25000" dirty="0" err="1">
                <a:latin typeface="Trebuchet MS" panose="020B0603020202020204" pitchFamily="34" charset="0"/>
                <a:cs typeface="Arial" pitchFamily="34" charset="0"/>
              </a:rPr>
              <a:t>Zn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= -0,76 V (oxidação - ânodo)</a:t>
            </a:r>
          </a:p>
          <a:p>
            <a:pPr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/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f.e.m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. = +0,345 - (-0,76)= 1,105 V</a:t>
            </a:r>
          </a:p>
        </p:txBody>
      </p:sp>
      <p:sp>
        <p:nvSpPr>
          <p:cNvPr id="7" name="Seta curvada para cima 6"/>
          <p:cNvSpPr/>
          <p:nvPr/>
        </p:nvSpPr>
        <p:spPr>
          <a:xfrm>
            <a:off x="4227111" y="4772025"/>
            <a:ext cx="802005" cy="25209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8" name="Seta curvada para cima 7"/>
          <p:cNvSpPr/>
          <p:nvPr/>
        </p:nvSpPr>
        <p:spPr>
          <a:xfrm>
            <a:off x="5679966" y="4801278"/>
            <a:ext cx="802005" cy="25209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" name="Marcador de Posição do Rodapé 1">
            <a:extLst>
              <a:ext uri="{FF2B5EF4-FFF2-40B4-BE49-F238E27FC236}">
                <a16:creationId xmlns:a16="http://schemas.microsoft.com/office/drawing/2014/main" xmlns="" id="{B0F04935-9972-4B91-A8E5-9290B3449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Química</a:t>
            </a:r>
            <a:r>
              <a:rPr lang="en-US" dirty="0"/>
              <a:t> 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xmlns="" id="{62968EED-BB4B-4E2E-AE5E-F5EBB8AB8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1151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288826" y="1388590"/>
            <a:ext cx="9356725" cy="4214150"/>
          </a:xfrm>
          <a:prstGeom prst="rect">
            <a:avLst/>
          </a:prstGeom>
        </p:spPr>
        <p:txBody>
          <a:bodyPr wrap="square" lIns="104315" tIns="52157" rIns="104315" bIns="52157">
            <a:spAutoFit/>
          </a:bodyPr>
          <a:lstStyle/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 sentido é o indicado anteriormente e corresponde à reação</a:t>
            </a:r>
          </a:p>
          <a:p>
            <a:pPr algn="ctr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algn="ctr"/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Zn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+ Cu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  <a:sym typeface="Wingdings" pitchFamily="2" charset="2"/>
              </a:rPr>
              <a:t> Zn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  <a:sym typeface="Wingdings" pitchFamily="2" charset="2"/>
              </a:rPr>
              <a:t>2+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  <a:sym typeface="Wingdings" pitchFamily="2" charset="2"/>
              </a:rPr>
              <a:t> + Cu</a:t>
            </a:r>
          </a:p>
          <a:p>
            <a:pPr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Se fosse escrito </a:t>
            </a:r>
          </a:p>
          <a:p>
            <a:pPr algn="ctr"/>
            <a:endParaRPr lang="pt-PT" sz="2000" dirty="0">
              <a:latin typeface="Trebuchet MS" panose="020B0603020202020204" pitchFamily="34" charset="0"/>
              <a:cs typeface="Arial" pitchFamily="34" charset="0"/>
            </a:endParaRPr>
          </a:p>
          <a:p>
            <a:pPr algn="ctr"/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Cu | Cu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|| Zn</a:t>
            </a:r>
            <a:r>
              <a:rPr lang="pt-PT" sz="2000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sz="2000" dirty="0">
                <a:latin typeface="Trebuchet MS" panose="020B0603020202020204" pitchFamily="34" charset="0"/>
                <a:cs typeface="Arial" pitchFamily="34" charset="0"/>
              </a:rPr>
              <a:t> | </a:t>
            </a:r>
            <a:r>
              <a:rPr lang="pt-PT" sz="2000" dirty="0" err="1">
                <a:latin typeface="Trebuchet MS" panose="020B0603020202020204" pitchFamily="34" charset="0"/>
                <a:cs typeface="Arial" pitchFamily="34" charset="0"/>
              </a:rPr>
              <a:t>Zn</a:t>
            </a:r>
            <a:endParaRPr lang="pt-PT" sz="2000" dirty="0">
              <a:latin typeface="Trebuchet MS" panose="020B0603020202020204" pitchFamily="34" charset="0"/>
              <a:cs typeface="Arial" pitchFamily="34" charset="0"/>
            </a:endParaRPr>
          </a:p>
          <a:p>
            <a:pPr indent="918188"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918188"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918188"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918188" algn="just"/>
            <a:r>
              <a:rPr lang="pt-PT" dirty="0" err="1">
                <a:latin typeface="Trebuchet MS" panose="020B0603020202020204" pitchFamily="34" charset="0"/>
                <a:cs typeface="Arial" pitchFamily="34" charset="0"/>
              </a:rPr>
              <a:t>f.e.m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. = -0,76 – 0,345 = -1,105 V</a:t>
            </a:r>
          </a:p>
          <a:p>
            <a:pPr indent="202834" algn="just"/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202834" algn="just"/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E o sentido seria o indicado, que resulta na mesma reação.</a:t>
            </a:r>
          </a:p>
          <a:p>
            <a:pPr algn="just"/>
            <a:endParaRPr lang="pt-PT" sz="2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eta curvada para cima 2"/>
          <p:cNvSpPr/>
          <p:nvPr/>
        </p:nvSpPr>
        <p:spPr>
          <a:xfrm rot="242790" flipH="1">
            <a:off x="4830896" y="3528223"/>
            <a:ext cx="897336" cy="221817"/>
          </a:xfrm>
          <a:prstGeom prst="curvedUpArrow">
            <a:avLst>
              <a:gd name="adj1" fmla="val 25000"/>
              <a:gd name="adj2" fmla="val 50000"/>
              <a:gd name="adj3" fmla="val 324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5" name="Seta curvada para cima 4"/>
          <p:cNvSpPr/>
          <p:nvPr/>
        </p:nvSpPr>
        <p:spPr>
          <a:xfrm rot="242790" flipH="1">
            <a:off x="6202495" y="3584210"/>
            <a:ext cx="897336" cy="221817"/>
          </a:xfrm>
          <a:prstGeom prst="curvedUpArrow">
            <a:avLst>
              <a:gd name="adj1" fmla="val 25000"/>
              <a:gd name="adj2" fmla="val 50000"/>
              <a:gd name="adj3" fmla="val 324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xmlns="" id="{C62FB825-7F3B-4391-9E67-7823B0075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Química</a:t>
            </a:r>
            <a:r>
              <a:rPr lang="en-US" dirty="0"/>
              <a:t> 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A10FDA6D-339F-47DE-8791-DAA873560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97508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Química 2</a:t>
            </a:r>
            <a:endParaRPr lang="en-US"/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Rectângulo 3"/>
          <p:cNvSpPr/>
          <p:nvPr/>
        </p:nvSpPr>
        <p:spPr>
          <a:xfrm>
            <a:off x="1657131" y="657225"/>
            <a:ext cx="8077200" cy="6784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>
              <a:lnSpc>
                <a:spcPct val="70000"/>
              </a:lnSpc>
            </a:pP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5-Oxidação –redução (Problemas)</a:t>
            </a:r>
          </a:p>
          <a:p>
            <a:pPr indent="361950">
              <a:lnSpc>
                <a:spcPct val="70000"/>
              </a:lnSpc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361950">
              <a:lnSpc>
                <a:spcPct val="70000"/>
              </a:lnSpc>
            </a:pP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5.1-Considere os elementos que participam nas seguintes transformações </a:t>
            </a:r>
          </a:p>
          <a:p>
            <a:pPr indent="361950">
              <a:lnSpc>
                <a:spcPct val="70000"/>
              </a:lnSpc>
            </a:pPr>
            <a:endParaRPr lang="pt-PT" dirty="0" smtClean="0">
              <a:latin typeface="Trebuchet MS" panose="020B0603020202020204" pitchFamily="34" charset="0"/>
              <a:cs typeface="Arial" pitchFamily="34" charset="0"/>
            </a:endParaRPr>
          </a:p>
          <a:p>
            <a:pPr>
              <a:lnSpc>
                <a:spcPct val="70000"/>
              </a:lnSpc>
            </a:pP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      a)</a:t>
            </a:r>
            <a:r>
              <a:rPr lang="pt-PT" dirty="0" err="1" smtClean="0">
                <a:latin typeface="Trebuchet MS" panose="020B0603020202020204" pitchFamily="34" charset="0"/>
                <a:cs typeface="Arial" pitchFamily="34" charset="0"/>
              </a:rPr>
              <a:t>Ag</a:t>
            </a:r>
            <a:r>
              <a:rPr lang="pt-PT" baseline="30000" dirty="0" smtClean="0">
                <a:latin typeface="Trebuchet MS" panose="020B0603020202020204" pitchFamily="34" charset="0"/>
                <a:cs typeface="Arial" pitchFamily="34" charset="0"/>
              </a:rPr>
              <a:t>+ 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+Br</a:t>
            </a:r>
            <a:r>
              <a:rPr lang="pt-PT" baseline="30000" dirty="0" smtClean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→ </a:t>
            </a:r>
            <a:r>
              <a:rPr lang="pt-PT" dirty="0" err="1" smtClean="0">
                <a:latin typeface="Trebuchet MS" panose="020B0603020202020204" pitchFamily="34" charset="0"/>
                <a:cs typeface="Arial" pitchFamily="34" charset="0"/>
              </a:rPr>
              <a:t>AgBr</a:t>
            </a:r>
            <a:endParaRPr lang="pt-PT" dirty="0" smtClean="0">
              <a:latin typeface="Trebuchet MS" panose="020B0603020202020204" pitchFamily="34" charset="0"/>
              <a:cs typeface="Arial" pitchFamily="34" charset="0"/>
            </a:endParaRPr>
          </a:p>
          <a:p>
            <a:pPr marL="342900" indent="-342900">
              <a:lnSpc>
                <a:spcPct val="70000"/>
              </a:lnSpc>
              <a:buFont typeface="+mj-lt"/>
              <a:buAutoNum type="alphaLcParenR"/>
            </a:pPr>
            <a:endParaRPr lang="pt-PT" baseline="-25000" dirty="0">
              <a:latin typeface="Trebuchet MS" panose="020B0603020202020204" pitchFamily="34" charset="0"/>
              <a:cs typeface="Arial" pitchFamily="34" charset="0"/>
            </a:endParaRPr>
          </a:p>
          <a:p>
            <a:pPr indent="361950">
              <a:lnSpc>
                <a:spcPct val="70000"/>
              </a:lnSpc>
            </a:pP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b)2Na + Cl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2 →  </a:t>
            </a:r>
            <a:r>
              <a:rPr lang="pt-PT" dirty="0" err="1" smtClean="0">
                <a:latin typeface="Trebuchet MS" panose="020B0603020202020204" pitchFamily="34" charset="0"/>
                <a:cs typeface="Arial" pitchFamily="34" charset="0"/>
              </a:rPr>
              <a:t>NaCl</a:t>
            </a:r>
            <a:endParaRPr lang="pt-PT" dirty="0" smtClean="0">
              <a:latin typeface="Trebuchet MS" panose="020B0603020202020204" pitchFamily="34" charset="0"/>
              <a:cs typeface="Arial" pitchFamily="34" charset="0"/>
            </a:endParaRPr>
          </a:p>
          <a:p>
            <a:pPr indent="361950">
              <a:lnSpc>
                <a:spcPct val="70000"/>
              </a:lnSpc>
            </a:pPr>
            <a:endParaRPr lang="pt-PT" dirty="0" smtClean="0">
              <a:latin typeface="Trebuchet MS" panose="020B0603020202020204" pitchFamily="34" charset="0"/>
              <a:cs typeface="Arial" pitchFamily="34" charset="0"/>
            </a:endParaRPr>
          </a:p>
          <a:p>
            <a:pPr indent="361950">
              <a:lnSpc>
                <a:spcPct val="70000"/>
              </a:lnSpc>
            </a:pP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c)Mg + 2H+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→ Mg</a:t>
            </a:r>
            <a:r>
              <a:rPr lang="pt-PT" baseline="30000" dirty="0" smtClean="0">
                <a:latin typeface="Trebuchet MS" panose="020B0603020202020204" pitchFamily="34" charset="0"/>
                <a:cs typeface="Arial" pitchFamily="34" charset="0"/>
              </a:rPr>
              <a:t>2+ 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+ H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 </a:t>
            </a:r>
          </a:p>
          <a:p>
            <a:pPr indent="361950">
              <a:lnSpc>
                <a:spcPct val="70000"/>
              </a:lnSpc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361950">
              <a:lnSpc>
                <a:spcPct val="70000"/>
              </a:lnSpc>
            </a:pP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Indique os elementos que,</a:t>
            </a:r>
          </a:p>
          <a:p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-aumentam o número de oxidação</a:t>
            </a:r>
          </a:p>
          <a:p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-diminuem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 número de 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oxidação</a:t>
            </a:r>
          </a:p>
          <a:p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-mantêm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 número de oxidação</a:t>
            </a:r>
          </a:p>
          <a:p>
            <a:pPr indent="361950">
              <a:lnSpc>
                <a:spcPct val="70000"/>
              </a:lnSpc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indent="361950">
              <a:lnSpc>
                <a:spcPct val="70000"/>
              </a:lnSpc>
            </a:pP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5.2-Identifique as espécies que sofrem oxidação e redução indicando os respetivos números de oxidação:</a:t>
            </a:r>
          </a:p>
          <a:p>
            <a:pPr marL="342900" indent="-342900">
              <a:lnSpc>
                <a:spcPct val="70000"/>
              </a:lnSpc>
              <a:buFont typeface="+mj-lt"/>
              <a:buAutoNum type="alphaLcParenR"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marL="342900" indent="-342900">
              <a:lnSpc>
                <a:spcPct val="70000"/>
              </a:lnSpc>
              <a:buFont typeface="+mj-lt"/>
              <a:buAutoNum type="alphaLcParenR"/>
            </a:pP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2H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 + O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 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→  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2H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O </a:t>
            </a:r>
          </a:p>
          <a:p>
            <a:pPr marL="342900" indent="-342900">
              <a:lnSpc>
                <a:spcPct val="70000"/>
              </a:lnSpc>
              <a:buFont typeface="+mj-lt"/>
              <a:buAutoNum type="alphaLcParenR"/>
            </a:pPr>
            <a:endParaRPr lang="pt-PT" dirty="0">
              <a:latin typeface="Trebuchet MS" panose="020B0603020202020204" pitchFamily="34" charset="0"/>
              <a:cs typeface="Arial" pitchFamily="34" charset="0"/>
            </a:endParaRPr>
          </a:p>
          <a:p>
            <a:pPr marL="342900" indent="-342900">
              <a:lnSpc>
                <a:spcPct val="70000"/>
              </a:lnSpc>
              <a:buFont typeface="+mj-lt"/>
              <a:buAutoNum type="alphaLcParenR"/>
            </a:pP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2Na +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2H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 →  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2Na</a:t>
            </a:r>
            <a:r>
              <a:rPr lang="pt-PT" baseline="30000" dirty="0" smtClean="0"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 + 2OH</a:t>
            </a:r>
            <a:r>
              <a:rPr lang="pt-PT" baseline="30000" dirty="0" smtClean="0">
                <a:latin typeface="Trebuchet MS" panose="020B0603020202020204" pitchFamily="34" charset="0"/>
                <a:cs typeface="Arial" pitchFamily="34" charset="0"/>
              </a:rPr>
              <a:t>- 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+ H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 </a:t>
            </a:r>
          </a:p>
          <a:p>
            <a:pPr marL="342900" indent="-342900">
              <a:lnSpc>
                <a:spcPct val="70000"/>
              </a:lnSpc>
              <a:buFont typeface="+mj-lt"/>
              <a:buAutoNum type="alphaLcParenR"/>
            </a:pPr>
            <a:endParaRPr lang="pt-PT" dirty="0" smtClean="0">
              <a:latin typeface="Trebuchet MS" panose="020B0603020202020204" pitchFamily="34" charset="0"/>
              <a:cs typeface="Arial" pitchFamily="34" charset="0"/>
            </a:endParaRPr>
          </a:p>
          <a:p>
            <a:pPr marL="342900" indent="-342900">
              <a:lnSpc>
                <a:spcPct val="70000"/>
              </a:lnSpc>
              <a:buFont typeface="+mj-lt"/>
              <a:buAutoNum type="alphaLcParenR"/>
            </a:pPr>
            <a:r>
              <a:rPr lang="pt-PT" dirty="0" err="1" smtClean="0">
                <a:latin typeface="Trebuchet MS" panose="020B0603020202020204" pitchFamily="34" charset="0"/>
                <a:cs typeface="Arial" pitchFamily="34" charset="0"/>
              </a:rPr>
              <a:t>CuO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 + H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 →  Cu + H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O</a:t>
            </a:r>
          </a:p>
          <a:p>
            <a:pPr marL="342900" indent="-342900">
              <a:lnSpc>
                <a:spcPct val="70000"/>
              </a:lnSpc>
              <a:buFont typeface="+mj-lt"/>
              <a:buAutoNum type="alphaLcParenR"/>
            </a:pPr>
            <a:endParaRPr lang="pt-PT" dirty="0" smtClean="0">
              <a:latin typeface="Trebuchet MS" panose="020B0603020202020204" pitchFamily="34" charset="0"/>
              <a:cs typeface="Arial" pitchFamily="34" charset="0"/>
            </a:endParaRPr>
          </a:p>
          <a:p>
            <a:pPr marL="342900" indent="-342900">
              <a:lnSpc>
                <a:spcPct val="70000"/>
              </a:lnSpc>
              <a:buFont typeface="+mj-lt"/>
              <a:buAutoNum type="alphaLcParenR"/>
            </a:pP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2I</a:t>
            </a:r>
            <a:r>
              <a:rPr lang="pt-PT" baseline="30000" dirty="0" smtClean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+ 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H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→  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2OH</a:t>
            </a:r>
            <a:r>
              <a:rPr lang="pt-PT" baseline="30000" dirty="0" smtClean="0">
                <a:latin typeface="Trebuchet MS" panose="020B0603020202020204" pitchFamily="34" charset="0"/>
                <a:cs typeface="Arial" pitchFamily="34" charset="0"/>
              </a:rPr>
              <a:t>-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+ 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I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 </a:t>
            </a:r>
          </a:p>
          <a:p>
            <a:pPr marL="342900" indent="-342900">
              <a:lnSpc>
                <a:spcPct val="70000"/>
              </a:lnSpc>
              <a:buFont typeface="+mj-lt"/>
              <a:buAutoNum type="alphaLcParenR"/>
            </a:pPr>
            <a:endParaRPr lang="pt-PT" dirty="0" smtClean="0">
              <a:latin typeface="Trebuchet MS" panose="020B0603020202020204" pitchFamily="34" charset="0"/>
              <a:cs typeface="Arial" pitchFamily="34" charset="0"/>
            </a:endParaRPr>
          </a:p>
          <a:p>
            <a:pPr marL="342900" indent="-342900">
              <a:lnSpc>
                <a:spcPct val="70000"/>
              </a:lnSpc>
              <a:buFont typeface="+mj-lt"/>
              <a:buAutoNum type="alphaLcParenR"/>
            </a:pP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2Fe</a:t>
            </a:r>
            <a:r>
              <a:rPr lang="pt-PT" baseline="30000" dirty="0" smtClean="0">
                <a:latin typeface="Trebuchet MS" panose="020B0603020202020204" pitchFamily="34" charset="0"/>
                <a:cs typeface="Arial" pitchFamily="34" charset="0"/>
              </a:rPr>
              <a:t>3</a:t>
            </a:r>
            <a:r>
              <a:rPr lang="pt-PT" baseline="30000" dirty="0">
                <a:latin typeface="Trebuchet MS" panose="020B0603020202020204" pitchFamily="34" charset="0"/>
                <a:cs typeface="Arial" pitchFamily="34" charset="0"/>
              </a:rPr>
              <a:t>+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+I</a:t>
            </a:r>
            <a:r>
              <a:rPr lang="pt-PT" baseline="30000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→ 2Fe</a:t>
            </a:r>
            <a:r>
              <a:rPr lang="pt-PT" baseline="30000" dirty="0">
                <a:latin typeface="Trebuchet MS" panose="020B0603020202020204" pitchFamily="34" charset="0"/>
                <a:cs typeface="Arial" pitchFamily="34" charset="0"/>
              </a:rPr>
              <a:t>2+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+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I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2</a:t>
            </a:r>
          </a:p>
          <a:p>
            <a:pPr marL="342900" indent="-342900">
              <a:lnSpc>
                <a:spcPct val="70000"/>
              </a:lnSpc>
              <a:buFont typeface="+mj-lt"/>
              <a:buAutoNum type="alphaLcParenR"/>
            </a:pPr>
            <a:endParaRPr lang="pt-PT" baseline="-25000" dirty="0">
              <a:latin typeface="Trebuchet MS" panose="020B0603020202020204" pitchFamily="34" charset="0"/>
              <a:cs typeface="Arial" pitchFamily="34" charset="0"/>
            </a:endParaRPr>
          </a:p>
          <a:p>
            <a:pPr marL="342900" indent="-342900">
              <a:lnSpc>
                <a:spcPct val="70000"/>
              </a:lnSpc>
              <a:buFont typeface="+mj-lt"/>
              <a:buAutoNum type="alphaLcParenR"/>
            </a:pP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2H</a:t>
            </a:r>
            <a:r>
              <a:rPr lang="pt-PT" baseline="-25000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baseline="-25000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+ 2MnO</a:t>
            </a:r>
            <a:r>
              <a:rPr lang="pt-PT" baseline="-25000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4</a:t>
            </a:r>
            <a:r>
              <a:rPr lang="pt-PT" baseline="30000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→ </a:t>
            </a:r>
            <a:r>
              <a:rPr lang="pt-PT" baseline="30000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MnO</a:t>
            </a:r>
            <a:r>
              <a:rPr lang="pt-PT" baseline="-25000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+ </a:t>
            </a: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2H</a:t>
            </a:r>
            <a:r>
              <a:rPr lang="pt-PT" baseline="-25000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O + 2OH</a:t>
            </a:r>
            <a:r>
              <a:rPr lang="pt-PT" baseline="30000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–</a:t>
            </a: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+ 3O</a:t>
            </a:r>
            <a:r>
              <a:rPr lang="pt-PT" baseline="-25000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</a:p>
          <a:p>
            <a:pPr>
              <a:lnSpc>
                <a:spcPct val="70000"/>
              </a:lnSpc>
            </a:pPr>
            <a:r>
              <a:rPr lang="pt-PT" sz="1100" dirty="0">
                <a:solidFill>
                  <a:schemeClr val="accent4">
                    <a:lumMod val="10000"/>
                  </a:schemeClr>
                </a:solidFill>
              </a:rPr>
              <a:t>	</a:t>
            </a:r>
            <a:endParaRPr lang="pt-PT" sz="11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SzPct val="100000"/>
              <a:buFont typeface="+mj-lt"/>
              <a:buAutoNum type="alphaLcParenR"/>
            </a:pPr>
            <a:r>
              <a:rPr lang="pt-PT" dirty="0" smtClean="0">
                <a:latin typeface="Arial" pitchFamily="34" charset="0"/>
                <a:cs typeface="Arial" pitchFamily="34" charset="0"/>
              </a:rPr>
              <a:t>Cr</a:t>
            </a:r>
            <a:r>
              <a:rPr lang="pt-PT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pt-PT" baseline="-250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pt-PT" baseline="30000" dirty="0" smtClean="0">
                <a:latin typeface="Arial" pitchFamily="34" charset="0"/>
                <a:cs typeface="Arial" pitchFamily="34" charset="0"/>
              </a:rPr>
              <a:t>2-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dirty="0">
                <a:latin typeface="Arial" pitchFamily="34" charset="0"/>
                <a:cs typeface="Arial" pitchFamily="34" charset="0"/>
              </a:rPr>
              <a:t>+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6Fe</a:t>
            </a:r>
            <a:r>
              <a:rPr lang="pt-PT" baseline="30000" dirty="0" smtClean="0">
                <a:latin typeface="Arial" pitchFamily="34" charset="0"/>
                <a:cs typeface="Arial" pitchFamily="34" charset="0"/>
              </a:rPr>
              <a:t>2+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 + 14H</a:t>
            </a:r>
            <a:r>
              <a:rPr lang="pt-PT" baseline="300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pt-PT" dirty="0" smtClean="0">
                <a:cs typeface="Times New Roman" pitchFamily="18" charset="0"/>
              </a:rPr>
              <a:t>→ 2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Cr</a:t>
            </a:r>
            <a:r>
              <a:rPr lang="pt-PT" baseline="30000" dirty="0" smtClean="0">
                <a:latin typeface="Arial" pitchFamily="34" charset="0"/>
                <a:cs typeface="Arial" pitchFamily="34" charset="0"/>
              </a:rPr>
              <a:t>3+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+ 6Fe</a:t>
            </a:r>
            <a:r>
              <a:rPr lang="pt-PT" baseline="30000" dirty="0" smtClean="0">
                <a:latin typeface="Arial" pitchFamily="34" charset="0"/>
                <a:cs typeface="Arial" pitchFamily="34" charset="0"/>
              </a:rPr>
              <a:t>3+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 +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7H</a:t>
            </a:r>
            <a:r>
              <a:rPr lang="pt-PT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O</a:t>
            </a:r>
            <a:endParaRPr lang="pt-PT" dirty="0">
              <a:solidFill>
                <a:srgbClr val="1E1401"/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SzPct val="100000"/>
            </a:pPr>
            <a:endParaRPr lang="pt-PT" dirty="0">
              <a:solidFill>
                <a:srgbClr val="1E140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SzPct val="100000"/>
              <a:buFont typeface="+mj-lt"/>
              <a:buAutoNum type="alphaLcParenR"/>
            </a:pPr>
            <a:endParaRPr lang="pt-PT" dirty="0">
              <a:solidFill>
                <a:srgbClr val="1E1401"/>
              </a:solidFill>
              <a:latin typeface="Trebuchet MS" panose="020B0603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41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Química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Rectângulo 3"/>
          <p:cNvSpPr/>
          <p:nvPr/>
        </p:nvSpPr>
        <p:spPr>
          <a:xfrm>
            <a:off x="1384300" y="1190625"/>
            <a:ext cx="7848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00000"/>
            </a:pPr>
            <a:r>
              <a:rPr lang="pt-PT" dirty="0" smtClean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5.3-Escreva 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e  acerte as seguintes reações de oxidação:</a:t>
            </a:r>
          </a:p>
          <a:p>
            <a:pPr algn="just">
              <a:buSzPct val="100000"/>
            </a:pP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a) ião Fe</a:t>
            </a:r>
            <a:r>
              <a:rPr lang="pt-PT" baseline="30000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2+ 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a Fe</a:t>
            </a:r>
            <a:r>
              <a:rPr lang="pt-PT" baseline="30000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3+ </a:t>
            </a:r>
            <a:r>
              <a:rPr lang="pt-PT" dirty="0">
                <a:solidFill>
                  <a:srgbClr val="1E1401"/>
                </a:solidFill>
                <a:latin typeface="Trebuchet MS" panose="020B0603020202020204" pitchFamily="34" charset="0"/>
                <a:cs typeface="Arial" pitchFamily="34" charset="0"/>
              </a:rPr>
              <a:t>pelo peróxido de hidrogénio (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H</a:t>
            </a:r>
            <a:r>
              <a:rPr lang="pt-PT" baseline="-25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baseline="-25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), em meio ácido, sendo as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reações</a:t>
            </a: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SzPct val="100000"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Fe</a:t>
            </a:r>
            <a:r>
              <a:rPr lang="pt-PT" baseline="30000" dirty="0">
                <a:latin typeface="Trebuchet MS" panose="020B0603020202020204" pitchFamily="34" charset="0"/>
                <a:cs typeface="Arial" pitchFamily="34" charset="0"/>
              </a:rPr>
              <a:t>2+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→ Fe</a:t>
            </a:r>
            <a:r>
              <a:rPr lang="pt-PT" baseline="30000" dirty="0">
                <a:latin typeface="Trebuchet MS" panose="020B0603020202020204" pitchFamily="34" charset="0"/>
                <a:cs typeface="Arial" pitchFamily="34" charset="0"/>
              </a:rPr>
              <a:t>3+</a:t>
            </a:r>
          </a:p>
          <a:p>
            <a:pPr algn="just">
              <a:buSzPct val="100000"/>
            </a:pP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H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→  H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O</a:t>
            </a: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SzPct val="100000"/>
            </a:pPr>
            <a:endParaRPr lang="pt-PT" dirty="0" smtClean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SzPct val="100000"/>
            </a:pP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b)Dióxido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de enxofre(SO</a:t>
            </a:r>
            <a:r>
              <a:rPr lang="pt-PT" baseline="-25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) </a:t>
            </a: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pelo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ião permanganato (MnO</a:t>
            </a:r>
            <a:r>
              <a:rPr lang="pt-PT" baseline="-25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4</a:t>
            </a:r>
            <a:r>
              <a:rPr lang="pt-PT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), em meio básico, sendo as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semi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 err="1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reações</a:t>
            </a:r>
            <a:endParaRPr lang="pt-PT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SzPct val="100000"/>
            </a:pP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SO</a:t>
            </a:r>
            <a:r>
              <a:rPr lang="pt-PT" baseline="-25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→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SO</a:t>
            </a:r>
            <a:r>
              <a:rPr lang="pt-PT" baseline="-25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4</a:t>
            </a:r>
            <a:r>
              <a:rPr lang="pt-PT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2-</a:t>
            </a:r>
          </a:p>
          <a:p>
            <a:pPr algn="just">
              <a:buSzPct val="100000"/>
            </a:pP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MnO</a:t>
            </a:r>
            <a:r>
              <a:rPr lang="pt-PT" baseline="-25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4</a:t>
            </a:r>
            <a:r>
              <a:rPr lang="pt-PT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→ </a:t>
            </a:r>
            <a:r>
              <a:rPr lang="pt-PT" baseline="30000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MnO</a:t>
            </a:r>
            <a:r>
              <a:rPr lang="pt-PT" baseline="-25000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</a:t>
            </a:r>
          </a:p>
          <a:p>
            <a:pPr algn="just">
              <a:buSzPct val="100000"/>
            </a:pPr>
            <a:endParaRPr lang="pt-PT" baseline="-25000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SzPct val="100000"/>
            </a:pPr>
            <a:r>
              <a:rPr lang="pt-PT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5.4-Explique </a:t>
            </a: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a transformação que pode ocorrer quando se introduz:</a:t>
            </a:r>
          </a:p>
          <a:p>
            <a:pPr algn="just">
              <a:buSzPct val="100000"/>
            </a:pP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a)uma lâmina de zinco numa solução de iões Fe</a:t>
            </a:r>
            <a:r>
              <a:rPr lang="pt-PT" baseline="30000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2+</a:t>
            </a:r>
          </a:p>
          <a:p>
            <a:pPr algn="just">
              <a:buSzPct val="100000"/>
            </a:pP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 b)uma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lâmina de </a:t>
            </a: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ferro </a:t>
            </a:r>
            <a:r>
              <a:rPr lang="pt-PT" dirty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numa solução de iões </a:t>
            </a: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Zn</a:t>
            </a:r>
            <a:r>
              <a:rPr lang="pt-PT" baseline="30000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2+</a:t>
            </a:r>
          </a:p>
          <a:p>
            <a:pPr algn="just">
              <a:buSzPct val="100000"/>
            </a:pPr>
            <a:endParaRPr lang="pt-PT" baseline="30000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SzPct val="100000"/>
            </a:pPr>
            <a:r>
              <a:rPr lang="pt-PT" dirty="0" smtClean="0">
                <a:solidFill>
                  <a:schemeClr val="accent4">
                    <a:lumMod val="10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Dados:</a:t>
            </a:r>
          </a:p>
          <a:p>
            <a:pPr algn="just">
              <a:buSzPct val="100000"/>
            </a:pP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Eº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Zn2</a:t>
            </a:r>
            <a:r>
              <a:rPr lang="pt-PT" baseline="-25000" dirty="0">
                <a:latin typeface="Trebuchet MS" panose="020B0603020202020204" pitchFamily="34" charset="0"/>
                <a:cs typeface="Arial" pitchFamily="34" charset="0"/>
              </a:rPr>
              <a:t>+, </a:t>
            </a:r>
            <a:r>
              <a:rPr lang="pt-PT" baseline="-25000" dirty="0" err="1">
                <a:latin typeface="Trebuchet MS" panose="020B0603020202020204" pitchFamily="34" charset="0"/>
                <a:cs typeface="Arial" pitchFamily="34" charset="0"/>
              </a:rPr>
              <a:t>Zn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 = -0,76 V</a:t>
            </a:r>
            <a:endParaRPr lang="pt-PT" baseline="-25000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SzPct val="100000"/>
            </a:pPr>
            <a:endParaRPr lang="pt-PT" baseline="-25000" dirty="0" smtClean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SzPct val="100000"/>
            </a:pP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Eº</a:t>
            </a:r>
            <a:r>
              <a:rPr lang="pt-PT" baseline="-25000" dirty="0" smtClean="0">
                <a:latin typeface="Trebuchet MS" panose="020B0603020202020204" pitchFamily="34" charset="0"/>
                <a:cs typeface="Arial" pitchFamily="34" charset="0"/>
              </a:rPr>
              <a:t>Fe2+,Fe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=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-</a:t>
            </a:r>
            <a:r>
              <a:rPr lang="pt-PT" dirty="0" smtClean="0">
                <a:latin typeface="Trebuchet MS" panose="020B0603020202020204" pitchFamily="34" charset="0"/>
                <a:cs typeface="Arial" pitchFamily="34" charset="0"/>
              </a:rPr>
              <a:t>0,44 </a:t>
            </a:r>
            <a:r>
              <a:rPr lang="pt-PT" dirty="0">
                <a:latin typeface="Trebuchet MS" panose="020B0603020202020204" pitchFamily="34" charset="0"/>
                <a:cs typeface="Arial" pitchFamily="34" charset="0"/>
              </a:rPr>
              <a:t>V</a:t>
            </a:r>
            <a:endParaRPr lang="pt-PT" baseline="-25000" dirty="0">
              <a:solidFill>
                <a:schemeClr val="accent4">
                  <a:lumMod val="10000"/>
                </a:schemeClr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algn="just">
              <a:buSzPct val="100000"/>
            </a:pPr>
            <a:endParaRPr lang="pt-PT" baseline="30000" dirty="0">
              <a:solidFill>
                <a:srgbClr val="1E1401"/>
              </a:solidFill>
              <a:latin typeface="Trebuchet MS" panose="020B0603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7107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2590</Words>
  <Application>Microsoft Office PowerPoint</Application>
  <PresentationFormat>Personalizados</PresentationFormat>
  <Paragraphs>385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28</vt:i4>
      </vt:variant>
    </vt:vector>
  </HeadingPairs>
  <TitlesOfParts>
    <vt:vector size="29" baseType="lpstr">
      <vt:lpstr>Office Theme</vt:lpstr>
      <vt:lpstr>Diapositivo 1</vt:lpstr>
      <vt:lpstr>Diapositivo 2</vt:lpstr>
      <vt:lpstr>Diapositivo 3</vt:lpstr>
      <vt:lpstr>5.1.1. Regras de determinação do número de oxidação</vt:lpstr>
      <vt:lpstr>Diapositivo 5</vt:lpstr>
      <vt:lpstr>Reduções</vt:lpstr>
      <vt:lpstr>Agentes redutores (são oxidados)</vt:lpstr>
      <vt:lpstr>Agentes oxidantes (são reduzidos)</vt:lpstr>
      <vt:lpstr>5.2. Acerto das equações redox</vt:lpstr>
      <vt:lpstr>Diapositivo 10</vt:lpstr>
      <vt:lpstr>Acerto das equações redox em meio ácido</vt:lpstr>
      <vt:lpstr>Diapositivo 12</vt:lpstr>
      <vt:lpstr>Acerto das equações redox em meio básico</vt:lpstr>
      <vt:lpstr> </vt:lpstr>
      <vt:lpstr>Acerto das equações redox pelo método das semi-equações</vt:lpstr>
      <vt:lpstr>Diapositivo 16</vt:lpstr>
      <vt:lpstr>Diapositivo 17</vt:lpstr>
      <vt:lpstr>Diapositivo 18</vt:lpstr>
      <vt:lpstr>Diapositivo 19</vt:lpstr>
      <vt:lpstr>Diapositivo 20</vt:lpstr>
      <vt:lpstr>Elétrodo Padrão de Hidrogénio</vt:lpstr>
      <vt:lpstr>Potenciais de redução padrão a 25ºC</vt:lpstr>
      <vt:lpstr>5.4. Notação das pilhas eletroquímicas</vt:lpstr>
      <vt:lpstr>Diapositivo 24</vt:lpstr>
      <vt:lpstr>Diapositivo 25</vt:lpstr>
      <vt:lpstr>Diapositivo 26</vt:lpstr>
      <vt:lpstr>Diapositivo 27</vt:lpstr>
      <vt:lpstr>Diapositivo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Capítulo^N5</dc:title>
  <dc:creator>User</dc:creator>
  <cp:lastModifiedBy>Windows User</cp:lastModifiedBy>
  <cp:revision>43</cp:revision>
  <dcterms:created xsi:type="dcterms:W3CDTF">2018-02-11T11:18:43Z</dcterms:created>
  <dcterms:modified xsi:type="dcterms:W3CDTF">2020-11-20T09:30:03Z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2017-03-04T00:00:00Z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2018-02-11T00:00:00Z</vt:filetime>
  </property>
</Properties>
</file>