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0693400" cy="7562850"/>
  <p:notesSz cx="10693400" cy="756285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6" autoAdjust="0"/>
    <p:restoredTop sz="94660"/>
  </p:normalViewPr>
  <p:slideViewPr>
    <p:cSldViewPr>
      <p:cViewPr varScale="1">
        <p:scale>
          <a:sx n="51" d="100"/>
          <a:sy n="51" d="100"/>
        </p:scale>
        <p:origin x="1332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que Pinho" userId="0e76a110-0176-4e46-8097-f736bd0d5850" providerId="ADAL" clId="{EB043E34-7C96-4AE5-966E-8854264F046B}"/>
    <pc:docChg chg="modSld">
      <pc:chgData name="Henrique Pinho" userId="0e76a110-0176-4e46-8097-f736bd0d5850" providerId="ADAL" clId="{EB043E34-7C96-4AE5-966E-8854264F046B}" dt="2022-12-21T21:55:46.077" v="6" actId="20577"/>
      <pc:docMkLst>
        <pc:docMk/>
      </pc:docMkLst>
      <pc:sldChg chg="modSp mod">
        <pc:chgData name="Henrique Pinho" userId="0e76a110-0176-4e46-8097-f736bd0d5850" providerId="ADAL" clId="{EB043E34-7C96-4AE5-966E-8854264F046B}" dt="2022-12-21T21:55:17.877" v="0" actId="20577"/>
        <pc:sldMkLst>
          <pc:docMk/>
          <pc:sldMk cId="0" sldId="257"/>
        </pc:sldMkLst>
        <pc:spChg chg="mod">
          <ac:chgData name="Henrique Pinho" userId="0e76a110-0176-4e46-8097-f736bd0d5850" providerId="ADAL" clId="{EB043E34-7C96-4AE5-966E-8854264F046B}" dt="2022-12-21T21:55:17.877" v="0" actId="20577"/>
          <ac:spMkLst>
            <pc:docMk/>
            <pc:sldMk cId="0" sldId="257"/>
            <ac:spMk id="2" creationId="{00000000-0000-0000-0000-000000000000}"/>
          </ac:spMkLst>
        </pc:spChg>
      </pc:sldChg>
      <pc:sldChg chg="modSp mod">
        <pc:chgData name="Henrique Pinho" userId="0e76a110-0176-4e46-8097-f736bd0d5850" providerId="ADAL" clId="{EB043E34-7C96-4AE5-966E-8854264F046B}" dt="2022-12-21T21:55:46.077" v="6" actId="20577"/>
        <pc:sldMkLst>
          <pc:docMk/>
          <pc:sldMk cId="0" sldId="258"/>
        </pc:sldMkLst>
        <pc:spChg chg="mod">
          <ac:chgData name="Henrique Pinho" userId="0e76a110-0176-4e46-8097-f736bd0d5850" providerId="ADAL" clId="{EB043E34-7C96-4AE5-966E-8854264F046B}" dt="2022-12-21T21:55:46.077" v="6" actId="20577"/>
          <ac:spMkLst>
            <pc:docMk/>
            <pc:sldMk cId="0" sldId="258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0ED0C-D073-44F2-A48D-92A6B4BFDD86}" type="datetimeFigureOut">
              <a:rPr lang="pt-PT" smtClean="0"/>
              <a:pPr/>
              <a:t>21/12/2022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EBC0F-37F3-40E3-AE96-3BC383BB54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1096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6E5CE-D50C-4F44-8913-36258EEE9B3E}" type="datetime1">
              <a:rPr lang="en-US" smtClean="0"/>
              <a:pPr/>
              <a:t>12/21/2022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5483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32FC3-165A-4489-A4AB-CD5AE692CF9A}" type="datetime1">
              <a:rPr lang="en-US" smtClean="0"/>
              <a:pPr/>
              <a:t>12/21/2022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5483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2C9CC-9260-4FBA-A12F-4E0A844F7B8F}" type="datetime1">
              <a:rPr lang="en-US" smtClean="0"/>
              <a:pPr/>
              <a:t>12/21/2022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5483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CF05E4-D1DB-4FEB-81B8-165A4FDDF54B}" type="datetime1">
              <a:rPr lang="en-US" smtClean="0"/>
              <a:pPr/>
              <a:t>12/21/2022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15D29-7A5F-44CD-9BAF-ADDD09C46E9B}" type="datetime1">
              <a:rPr lang="en-US" smtClean="0"/>
              <a:pPr/>
              <a:t>12/21/2022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8513" y="478028"/>
            <a:ext cx="978535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5483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80674" y="1216405"/>
            <a:ext cx="7132050" cy="304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Química 2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9C155-36D2-4BA4-AC75-488BF0198C5A}" type="datetime1">
              <a:rPr lang="en-US" smtClean="0"/>
              <a:pPr/>
              <a:t>12/21/2022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26" Type="http://schemas.openxmlformats.org/officeDocument/2006/relationships/image" Target="../media/image74.png"/><Relationship Id="rId39" Type="http://schemas.openxmlformats.org/officeDocument/2006/relationships/image" Target="../media/image87.png"/><Relationship Id="rId21" Type="http://schemas.openxmlformats.org/officeDocument/2006/relationships/image" Target="../media/image69.png"/><Relationship Id="rId34" Type="http://schemas.openxmlformats.org/officeDocument/2006/relationships/image" Target="../media/image82.png"/><Relationship Id="rId42" Type="http://schemas.openxmlformats.org/officeDocument/2006/relationships/image" Target="../media/image90.png"/><Relationship Id="rId47" Type="http://schemas.openxmlformats.org/officeDocument/2006/relationships/image" Target="../media/image95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29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24" Type="http://schemas.openxmlformats.org/officeDocument/2006/relationships/image" Target="../media/image72.png"/><Relationship Id="rId32" Type="http://schemas.openxmlformats.org/officeDocument/2006/relationships/image" Target="../media/image80.png"/><Relationship Id="rId37" Type="http://schemas.openxmlformats.org/officeDocument/2006/relationships/image" Target="../media/image85.png"/><Relationship Id="rId40" Type="http://schemas.openxmlformats.org/officeDocument/2006/relationships/image" Target="../media/image88.png"/><Relationship Id="rId45" Type="http://schemas.openxmlformats.org/officeDocument/2006/relationships/image" Target="../media/image93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28" Type="http://schemas.openxmlformats.org/officeDocument/2006/relationships/image" Target="../media/image76.png"/><Relationship Id="rId36" Type="http://schemas.openxmlformats.org/officeDocument/2006/relationships/image" Target="../media/image84.pn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31" Type="http://schemas.openxmlformats.org/officeDocument/2006/relationships/image" Target="../media/image79.png"/><Relationship Id="rId44" Type="http://schemas.openxmlformats.org/officeDocument/2006/relationships/image" Target="../media/image92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Relationship Id="rId22" Type="http://schemas.openxmlformats.org/officeDocument/2006/relationships/image" Target="../media/image70.png"/><Relationship Id="rId27" Type="http://schemas.openxmlformats.org/officeDocument/2006/relationships/image" Target="../media/image75.png"/><Relationship Id="rId30" Type="http://schemas.openxmlformats.org/officeDocument/2006/relationships/image" Target="../media/image78.png"/><Relationship Id="rId35" Type="http://schemas.openxmlformats.org/officeDocument/2006/relationships/image" Target="../media/image83.png"/><Relationship Id="rId43" Type="http://schemas.openxmlformats.org/officeDocument/2006/relationships/image" Target="../media/image91.png"/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5" Type="http://schemas.openxmlformats.org/officeDocument/2006/relationships/image" Target="../media/image73.png"/><Relationship Id="rId33" Type="http://schemas.openxmlformats.org/officeDocument/2006/relationships/image" Target="../media/image81.png"/><Relationship Id="rId38" Type="http://schemas.openxmlformats.org/officeDocument/2006/relationships/image" Target="../media/image86.png"/><Relationship Id="rId46" Type="http://schemas.openxmlformats.org/officeDocument/2006/relationships/image" Target="../media/image94.png"/><Relationship Id="rId20" Type="http://schemas.openxmlformats.org/officeDocument/2006/relationships/image" Target="../media/image68.png"/><Relationship Id="rId41" Type="http://schemas.openxmlformats.org/officeDocument/2006/relationships/image" Target="../media/image8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3" Type="http://schemas.openxmlformats.org/officeDocument/2006/relationships/image" Target="../media/image96.png"/><Relationship Id="rId21" Type="http://schemas.openxmlformats.org/officeDocument/2006/relationships/image" Target="../media/image114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" Type="http://schemas.openxmlformats.org/officeDocument/2006/relationships/image" Target="../media/image1.jpeg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10" Type="http://schemas.openxmlformats.org/officeDocument/2006/relationships/image" Target="../media/image103.png"/><Relationship Id="rId19" Type="http://schemas.openxmlformats.org/officeDocument/2006/relationships/image" Target="../media/image112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Relationship Id="rId22" Type="http://schemas.openxmlformats.org/officeDocument/2006/relationships/image" Target="../media/image1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0.png"/><Relationship Id="rId18" Type="http://schemas.openxmlformats.org/officeDocument/2006/relationships/image" Target="../media/image135.png"/><Relationship Id="rId26" Type="http://schemas.openxmlformats.org/officeDocument/2006/relationships/image" Target="../media/image143.png"/><Relationship Id="rId3" Type="http://schemas.openxmlformats.org/officeDocument/2006/relationships/image" Target="../media/image120.png"/><Relationship Id="rId21" Type="http://schemas.openxmlformats.org/officeDocument/2006/relationships/image" Target="../media/image138.png"/><Relationship Id="rId34" Type="http://schemas.openxmlformats.org/officeDocument/2006/relationships/image" Target="../media/image151.png"/><Relationship Id="rId7" Type="http://schemas.openxmlformats.org/officeDocument/2006/relationships/image" Target="../media/image124.png"/><Relationship Id="rId12" Type="http://schemas.openxmlformats.org/officeDocument/2006/relationships/image" Target="../media/image129.png"/><Relationship Id="rId17" Type="http://schemas.openxmlformats.org/officeDocument/2006/relationships/image" Target="../media/image134.png"/><Relationship Id="rId25" Type="http://schemas.openxmlformats.org/officeDocument/2006/relationships/image" Target="../media/image142.png"/><Relationship Id="rId33" Type="http://schemas.openxmlformats.org/officeDocument/2006/relationships/image" Target="../media/image150.png"/><Relationship Id="rId2" Type="http://schemas.openxmlformats.org/officeDocument/2006/relationships/image" Target="../media/image119.png"/><Relationship Id="rId16" Type="http://schemas.openxmlformats.org/officeDocument/2006/relationships/image" Target="../media/image133.png"/><Relationship Id="rId20" Type="http://schemas.openxmlformats.org/officeDocument/2006/relationships/image" Target="../media/image137.png"/><Relationship Id="rId29" Type="http://schemas.openxmlformats.org/officeDocument/2006/relationships/image" Target="../media/image1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3.png"/><Relationship Id="rId11" Type="http://schemas.openxmlformats.org/officeDocument/2006/relationships/image" Target="../media/image128.png"/><Relationship Id="rId24" Type="http://schemas.openxmlformats.org/officeDocument/2006/relationships/image" Target="../media/image141.png"/><Relationship Id="rId32" Type="http://schemas.openxmlformats.org/officeDocument/2006/relationships/image" Target="../media/image149.png"/><Relationship Id="rId5" Type="http://schemas.openxmlformats.org/officeDocument/2006/relationships/image" Target="../media/image122.png"/><Relationship Id="rId15" Type="http://schemas.openxmlformats.org/officeDocument/2006/relationships/image" Target="../media/image132.png"/><Relationship Id="rId23" Type="http://schemas.openxmlformats.org/officeDocument/2006/relationships/image" Target="../media/image140.png"/><Relationship Id="rId28" Type="http://schemas.openxmlformats.org/officeDocument/2006/relationships/image" Target="../media/image145.png"/><Relationship Id="rId36" Type="http://schemas.openxmlformats.org/officeDocument/2006/relationships/image" Target="../media/image153.png"/><Relationship Id="rId10" Type="http://schemas.openxmlformats.org/officeDocument/2006/relationships/image" Target="../media/image127.png"/><Relationship Id="rId19" Type="http://schemas.openxmlformats.org/officeDocument/2006/relationships/image" Target="../media/image136.png"/><Relationship Id="rId31" Type="http://schemas.openxmlformats.org/officeDocument/2006/relationships/image" Target="../media/image148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Relationship Id="rId14" Type="http://schemas.openxmlformats.org/officeDocument/2006/relationships/image" Target="../media/image131.png"/><Relationship Id="rId22" Type="http://schemas.openxmlformats.org/officeDocument/2006/relationships/image" Target="../media/image139.png"/><Relationship Id="rId27" Type="http://schemas.openxmlformats.org/officeDocument/2006/relationships/image" Target="../media/image144.png"/><Relationship Id="rId30" Type="http://schemas.openxmlformats.org/officeDocument/2006/relationships/image" Target="../media/image147.png"/><Relationship Id="rId35" Type="http://schemas.openxmlformats.org/officeDocument/2006/relationships/image" Target="../media/image152.png"/><Relationship Id="rId8" Type="http://schemas.openxmlformats.org/officeDocument/2006/relationships/image" Target="../media/image12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64.png"/><Relationship Id="rId18" Type="http://schemas.openxmlformats.org/officeDocument/2006/relationships/image" Target="../media/image169.png"/><Relationship Id="rId3" Type="http://schemas.openxmlformats.org/officeDocument/2006/relationships/image" Target="../media/image154.png"/><Relationship Id="rId21" Type="http://schemas.openxmlformats.org/officeDocument/2006/relationships/image" Target="../media/image172.png"/><Relationship Id="rId7" Type="http://schemas.openxmlformats.org/officeDocument/2006/relationships/image" Target="../media/image158.png"/><Relationship Id="rId12" Type="http://schemas.openxmlformats.org/officeDocument/2006/relationships/image" Target="../media/image163.png"/><Relationship Id="rId17" Type="http://schemas.openxmlformats.org/officeDocument/2006/relationships/image" Target="../media/image168.png"/><Relationship Id="rId25" Type="http://schemas.openxmlformats.org/officeDocument/2006/relationships/image" Target="../media/image176.png"/><Relationship Id="rId2" Type="http://schemas.openxmlformats.org/officeDocument/2006/relationships/image" Target="../media/image1.jpeg"/><Relationship Id="rId16" Type="http://schemas.openxmlformats.org/officeDocument/2006/relationships/image" Target="../media/image167.png"/><Relationship Id="rId20" Type="http://schemas.openxmlformats.org/officeDocument/2006/relationships/image" Target="../media/image1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7.png"/><Relationship Id="rId11" Type="http://schemas.openxmlformats.org/officeDocument/2006/relationships/image" Target="../media/image162.png"/><Relationship Id="rId24" Type="http://schemas.openxmlformats.org/officeDocument/2006/relationships/image" Target="../media/image175.png"/><Relationship Id="rId5" Type="http://schemas.openxmlformats.org/officeDocument/2006/relationships/image" Target="../media/image156.png"/><Relationship Id="rId15" Type="http://schemas.openxmlformats.org/officeDocument/2006/relationships/image" Target="../media/image166.png"/><Relationship Id="rId23" Type="http://schemas.openxmlformats.org/officeDocument/2006/relationships/image" Target="../media/image174.png"/><Relationship Id="rId10" Type="http://schemas.openxmlformats.org/officeDocument/2006/relationships/image" Target="../media/image161.png"/><Relationship Id="rId19" Type="http://schemas.openxmlformats.org/officeDocument/2006/relationships/image" Target="../media/image170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Relationship Id="rId14" Type="http://schemas.openxmlformats.org/officeDocument/2006/relationships/image" Target="../media/image165.png"/><Relationship Id="rId22" Type="http://schemas.openxmlformats.org/officeDocument/2006/relationships/image" Target="../media/image17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8.png"/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12" Type="http://schemas.openxmlformats.org/officeDocument/2006/relationships/image" Target="../media/image187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1.png"/><Relationship Id="rId11" Type="http://schemas.openxmlformats.org/officeDocument/2006/relationships/image" Target="../media/image186.png"/><Relationship Id="rId5" Type="http://schemas.openxmlformats.org/officeDocument/2006/relationships/image" Target="../media/image180.png"/><Relationship Id="rId15" Type="http://schemas.openxmlformats.org/officeDocument/2006/relationships/image" Target="../media/image190.png"/><Relationship Id="rId10" Type="http://schemas.openxmlformats.org/officeDocument/2006/relationships/image" Target="../media/image185.png"/><Relationship Id="rId4" Type="http://schemas.openxmlformats.org/officeDocument/2006/relationships/image" Target="../media/image179.png"/><Relationship Id="rId9" Type="http://schemas.openxmlformats.org/officeDocument/2006/relationships/image" Target="../media/image184.png"/><Relationship Id="rId14" Type="http://schemas.openxmlformats.org/officeDocument/2006/relationships/image" Target="../media/image18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84501" y="3529113"/>
            <a:ext cx="472439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PT" sz="3200" b="1" spc="-240" dirty="0">
                <a:latin typeface="Arial"/>
                <a:cs typeface="Arial"/>
              </a:rPr>
              <a:t>Cap. 6 - </a:t>
            </a:r>
            <a:r>
              <a:rPr sz="3200" b="1" spc="-240" dirty="0" err="1">
                <a:latin typeface="Arial"/>
                <a:cs typeface="Arial"/>
              </a:rPr>
              <a:t>Química</a:t>
            </a:r>
            <a:r>
              <a:rPr sz="3200" b="1" spc="-229" dirty="0">
                <a:latin typeface="Arial"/>
                <a:cs typeface="Arial"/>
              </a:rPr>
              <a:t> </a:t>
            </a:r>
            <a:r>
              <a:rPr sz="3200" b="1" spc="-275" dirty="0">
                <a:latin typeface="Arial"/>
                <a:cs typeface="Arial"/>
              </a:rPr>
              <a:t>Orgânica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D017B3CB-679B-49D4-9043-332B97F0A7C4}"/>
              </a:ext>
            </a:extLst>
          </p:cNvPr>
          <p:cNvSpPr txBox="1"/>
          <p:nvPr/>
        </p:nvSpPr>
        <p:spPr>
          <a:xfrm>
            <a:off x="1573743" y="598348"/>
            <a:ext cx="143978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314960">
              <a:lnSpc>
                <a:spcPct val="100000"/>
              </a:lnSpc>
              <a:spcBef>
                <a:spcPts val="35"/>
              </a:spcBef>
            </a:pPr>
            <a:r>
              <a:rPr b="1" spc="-110" dirty="0" err="1">
                <a:solidFill>
                  <a:srgbClr val="548335"/>
                </a:solidFill>
                <a:latin typeface="Trebuchet MS"/>
                <a:cs typeface="Trebuchet MS"/>
              </a:rPr>
              <a:t>F</a:t>
            </a:r>
            <a:r>
              <a:rPr b="1" spc="-95" dirty="0" err="1">
                <a:solidFill>
                  <a:srgbClr val="548335"/>
                </a:solidFill>
                <a:latin typeface="Trebuchet MS"/>
                <a:cs typeface="Trebuchet MS"/>
              </a:rPr>
              <a:t>o</a:t>
            </a:r>
            <a:r>
              <a:rPr b="1" spc="-55" dirty="0" err="1">
                <a:solidFill>
                  <a:srgbClr val="548335"/>
                </a:solidFill>
                <a:latin typeface="Trebuchet MS"/>
                <a:cs typeface="Trebuchet MS"/>
              </a:rPr>
              <a:t>t</a:t>
            </a:r>
            <a:r>
              <a:rPr b="1" spc="-60" dirty="0" err="1">
                <a:solidFill>
                  <a:srgbClr val="548335"/>
                </a:solidFill>
                <a:latin typeface="Trebuchet MS"/>
                <a:cs typeface="Trebuchet MS"/>
              </a:rPr>
              <a:t>o</a:t>
            </a:r>
            <a:r>
              <a:rPr b="1" spc="-35" dirty="0" err="1">
                <a:solidFill>
                  <a:srgbClr val="548335"/>
                </a:solidFill>
                <a:latin typeface="Trebuchet MS"/>
                <a:cs typeface="Trebuchet MS"/>
              </a:rPr>
              <a:t>g</a:t>
            </a:r>
            <a:r>
              <a:rPr b="1" spc="-120" dirty="0" err="1">
                <a:solidFill>
                  <a:srgbClr val="548335"/>
                </a:solidFill>
                <a:latin typeface="Trebuchet MS"/>
                <a:cs typeface="Trebuchet MS"/>
              </a:rPr>
              <a:t>r</a:t>
            </a:r>
            <a:r>
              <a:rPr b="1" spc="-55" dirty="0" err="1">
                <a:solidFill>
                  <a:srgbClr val="548335"/>
                </a:solidFill>
                <a:latin typeface="Trebuchet MS"/>
                <a:cs typeface="Trebuchet MS"/>
              </a:rPr>
              <a:t>a</a:t>
            </a:r>
            <a:r>
              <a:rPr b="1" spc="-70" dirty="0" err="1">
                <a:solidFill>
                  <a:srgbClr val="548335"/>
                </a:solidFill>
                <a:latin typeface="Trebuchet MS"/>
                <a:cs typeface="Trebuchet MS"/>
              </a:rPr>
              <a:t>fi</a:t>
            </a:r>
            <a:r>
              <a:rPr b="1" spc="-35" dirty="0" err="1">
                <a:solidFill>
                  <a:srgbClr val="548335"/>
                </a:solidFill>
                <a:latin typeface="Trebuchet MS"/>
                <a:cs typeface="Trebuchet MS"/>
              </a:rPr>
              <a:t>a</a:t>
            </a:r>
            <a:r>
              <a:rPr b="1" spc="-35" dirty="0">
                <a:solidFill>
                  <a:srgbClr val="548335"/>
                </a:solidFill>
                <a:latin typeface="Trebuchet MS"/>
                <a:cs typeface="Trebuchet MS"/>
              </a:rPr>
              <a:t>  </a:t>
            </a:r>
            <a:r>
              <a:rPr b="1" spc="-80" dirty="0">
                <a:solidFill>
                  <a:srgbClr val="548335"/>
                </a:solidFill>
                <a:latin typeface="Trebuchet MS"/>
                <a:cs typeface="Trebuchet MS"/>
              </a:rPr>
              <a:t>IPT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2D659FE-6155-4BAF-892F-51180810BAB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6C3970B-7099-4D06-A166-C44550C0004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7700" y="980972"/>
            <a:ext cx="7513320" cy="2236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7990" marR="5080" algn="just">
              <a:lnSpc>
                <a:spcPct val="100000"/>
              </a:lnSpc>
              <a:spcBef>
                <a:spcPts val="70"/>
              </a:spcBef>
              <a:tabLst>
                <a:tab pos="595630" algn="l"/>
              </a:tabLst>
            </a:pPr>
            <a:r>
              <a:rPr spc="-80" dirty="0" err="1">
                <a:latin typeface="Trebuchet MS" panose="020B0603020202020204" pitchFamily="34" charset="0"/>
                <a:cs typeface="Trebuchet MS"/>
              </a:rPr>
              <a:t>Originalmente</a:t>
            </a:r>
            <a:r>
              <a:rPr lang="pt-PT" spc="-80" dirty="0">
                <a:latin typeface="Trebuchet MS" panose="020B0603020202020204" pitchFamily="34" charset="0"/>
                <a:cs typeface="Trebuchet MS"/>
              </a:rPr>
              <a:t>,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termo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“orgânico”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foi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escolhido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para descrever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compostos 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químicos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origem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animal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ou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vegetal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segundo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se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julgava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5" dirty="0">
                <a:latin typeface="Trebuchet MS" panose="020B0603020202020204" pitchFamily="34" charset="0"/>
                <a:cs typeface="Trebuchet MS"/>
              </a:rPr>
              <a:t>só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podiam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ter 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origem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em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seres</a:t>
            </a:r>
            <a:r>
              <a:rPr spc="-25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vivos.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427990" marR="181610">
              <a:lnSpc>
                <a:spcPct val="100000"/>
              </a:lnSpc>
              <a:tabLst>
                <a:tab pos="595630" algn="l"/>
              </a:tabLst>
            </a:pPr>
            <a:r>
              <a:rPr spc="-75" dirty="0">
                <a:latin typeface="Trebuchet MS" panose="020B0603020202020204" pitchFamily="34" charset="0"/>
                <a:cs typeface="Trebuchet MS"/>
              </a:rPr>
              <a:t>Em 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1828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síntese da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ureia,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composto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orgânico,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pela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simples 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fervura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dos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compostos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inorgânicos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cianato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amónio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água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revelou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ser 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falsa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8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teoria</a:t>
            </a:r>
            <a:r>
              <a:rPr u="heavy" spc="-13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7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da</a:t>
            </a:r>
            <a:r>
              <a:rPr u="heavy" spc="-13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10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força</a:t>
            </a:r>
            <a:r>
              <a:rPr u="heavy" spc="-13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10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vital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abriu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caminho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à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síntese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muitos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compostos 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orgânicos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partir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compostos</a:t>
            </a:r>
            <a:r>
              <a:rPr spc="-3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inorgânicos.</a:t>
            </a:r>
            <a:endParaRPr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746500" y="3550466"/>
            <a:ext cx="3409949" cy="2828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662305" y="6385814"/>
            <a:ext cx="4140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45" dirty="0">
                <a:latin typeface="Trebuchet MS"/>
                <a:cs typeface="Trebuchet MS"/>
              </a:rPr>
              <a:t>U</a:t>
            </a:r>
            <a:r>
              <a:rPr sz="1400" spc="-50" dirty="0">
                <a:latin typeface="Trebuchet MS"/>
                <a:cs typeface="Trebuchet MS"/>
              </a:rPr>
              <a:t>r</a:t>
            </a:r>
            <a:r>
              <a:rPr sz="1400" spc="-75" dirty="0">
                <a:latin typeface="Trebuchet MS"/>
                <a:cs typeface="Trebuchet MS"/>
              </a:rPr>
              <a:t>eia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0699E32-A2C0-42F8-A1A9-07B57AA1708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0BEFB20-421C-4606-9744-67B9F71648F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1469" y="1239252"/>
            <a:ext cx="723265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7355" marR="5080">
              <a:lnSpc>
                <a:spcPct val="100000"/>
              </a:lnSpc>
              <a:spcBef>
                <a:spcPts val="735"/>
              </a:spcBef>
            </a:pPr>
            <a:r>
              <a:rPr sz="1800" spc="-100" dirty="0" err="1">
                <a:latin typeface="Trebuchet MS"/>
                <a:cs typeface="Trebuchet MS"/>
              </a:rPr>
              <a:t>Hoje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dia,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química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orgânica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química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compostos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carbono  que </a:t>
            </a:r>
            <a:r>
              <a:rPr sz="1800" spc="-90" dirty="0">
                <a:latin typeface="Trebuchet MS"/>
                <a:cs typeface="Trebuchet MS"/>
              </a:rPr>
              <a:t>contêm ligações </a:t>
            </a:r>
            <a:r>
              <a:rPr sz="1800" b="1" spc="-350" dirty="0">
                <a:latin typeface="Arial"/>
                <a:cs typeface="Arial"/>
              </a:rPr>
              <a:t>C </a:t>
            </a:r>
            <a:r>
              <a:rPr sz="1800" b="1" spc="-140" dirty="0">
                <a:latin typeface="Arial"/>
                <a:cs typeface="Arial"/>
              </a:rPr>
              <a:t>—– </a:t>
            </a:r>
            <a:r>
              <a:rPr sz="1800" b="1" spc="-350" dirty="0">
                <a:latin typeface="Arial"/>
                <a:cs typeface="Arial"/>
              </a:rPr>
              <a:t>C </a:t>
            </a:r>
            <a:r>
              <a:rPr lang="pt-PT" sz="1800" b="1" spc="-350" dirty="0">
                <a:latin typeface="Arial"/>
                <a:cs typeface="Arial"/>
              </a:rPr>
              <a:t>     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b="1" spc="-350" dirty="0">
                <a:latin typeface="Arial"/>
                <a:cs typeface="Arial"/>
              </a:rPr>
              <a:t>C </a:t>
            </a:r>
            <a:r>
              <a:rPr sz="1800" b="1" spc="-140" dirty="0">
                <a:latin typeface="Arial"/>
                <a:cs typeface="Arial"/>
              </a:rPr>
              <a:t>—–</a:t>
            </a:r>
            <a:r>
              <a:rPr sz="1800" b="1" spc="-325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H</a:t>
            </a:r>
            <a:r>
              <a:rPr sz="1800" spc="-190" dirty="0"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83803" y="5331205"/>
            <a:ext cx="68567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As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razões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para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existir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ramo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química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inteiramente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dedicado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este  </a:t>
            </a:r>
            <a:r>
              <a:rPr sz="1800" spc="-75" dirty="0">
                <a:latin typeface="Trebuchet MS"/>
                <a:cs typeface="Trebuchet MS"/>
              </a:rPr>
              <a:t>tipo de </a:t>
            </a:r>
            <a:r>
              <a:rPr sz="1800" spc="-60" dirty="0">
                <a:latin typeface="Trebuchet MS"/>
                <a:cs typeface="Trebuchet MS"/>
              </a:rPr>
              <a:t>compostos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65" dirty="0">
                <a:latin typeface="Trebuchet MS"/>
                <a:cs typeface="Trebuchet MS"/>
              </a:rPr>
              <a:t>carbono </a:t>
            </a:r>
            <a:r>
              <a:rPr sz="1800" spc="-90" dirty="0">
                <a:latin typeface="Trebuchet MS"/>
                <a:cs typeface="Trebuchet MS"/>
              </a:rPr>
              <a:t>é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105" dirty="0">
                <a:latin typeface="Trebuchet MS"/>
                <a:cs typeface="Trebuchet MS"/>
              </a:rPr>
              <a:t>facto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50" dirty="0">
                <a:latin typeface="Trebuchet MS"/>
                <a:cs typeface="Trebuchet MS"/>
              </a:rPr>
              <a:t>seu </a:t>
            </a:r>
            <a:r>
              <a:rPr sz="1800" spc="-60" dirty="0">
                <a:latin typeface="Trebuchet MS"/>
                <a:cs typeface="Trebuchet MS"/>
              </a:rPr>
              <a:t>número </a:t>
            </a:r>
            <a:r>
              <a:rPr sz="1800" spc="-65" dirty="0">
                <a:latin typeface="Trebuchet MS"/>
                <a:cs typeface="Trebuchet MS"/>
              </a:rPr>
              <a:t>ser </a:t>
            </a:r>
            <a:r>
              <a:rPr sz="1800" spc="-75" dirty="0">
                <a:latin typeface="Trebuchet MS"/>
                <a:cs typeface="Trebuchet MS"/>
              </a:rPr>
              <a:t>muito  </a:t>
            </a:r>
            <a:r>
              <a:rPr sz="1800" spc="-60" dirty="0">
                <a:latin typeface="Trebuchet MS"/>
                <a:cs typeface="Trebuchet MS"/>
              </a:rPr>
              <a:t>superior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55" dirty="0">
                <a:latin typeface="Trebuchet MS"/>
                <a:cs typeface="Trebuchet MS"/>
              </a:rPr>
              <a:t>todos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spc="-55" dirty="0">
                <a:latin typeface="Trebuchet MS"/>
                <a:cs typeface="Trebuchet MS"/>
              </a:rPr>
              <a:t>outros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5" dirty="0">
                <a:latin typeface="Trebuchet MS"/>
                <a:cs typeface="Trebuchet MS"/>
              </a:rPr>
              <a:t>as </a:t>
            </a:r>
            <a:r>
              <a:rPr sz="1800" spc="-75" dirty="0">
                <a:latin typeface="Trebuchet MS"/>
                <a:cs typeface="Trebuchet MS"/>
              </a:rPr>
              <a:t>moléculas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spc="-65" dirty="0">
                <a:latin typeface="Trebuchet MS"/>
                <a:cs typeface="Trebuchet MS"/>
              </a:rPr>
              <a:t>compõem </a:t>
            </a:r>
            <a:r>
              <a:rPr sz="1800" spc="-70" dirty="0">
                <a:latin typeface="Trebuchet MS"/>
                <a:cs typeface="Trebuchet MS"/>
              </a:rPr>
              <a:t>serem </a:t>
            </a:r>
            <a:r>
              <a:rPr sz="1800" spc="-65" dirty="0">
                <a:latin typeface="Trebuchet MS"/>
                <a:cs typeface="Trebuchet MS"/>
              </a:rPr>
              <a:t>na  </a:t>
            </a:r>
            <a:r>
              <a:rPr sz="1800" spc="-75" dirty="0">
                <a:latin typeface="Trebuchet MS"/>
                <a:cs typeface="Trebuchet MS"/>
              </a:rPr>
              <a:t>maioria </a:t>
            </a:r>
            <a:r>
              <a:rPr sz="1800" spc="-40" dirty="0">
                <a:latin typeface="Trebuchet MS"/>
                <a:cs typeface="Trebuchet MS"/>
              </a:rPr>
              <a:t>dos </a:t>
            </a:r>
            <a:r>
              <a:rPr sz="1800" spc="-60" dirty="0">
                <a:latin typeface="Trebuchet MS"/>
                <a:cs typeface="Trebuchet MS"/>
              </a:rPr>
              <a:t>casos </a:t>
            </a:r>
            <a:r>
              <a:rPr sz="1800" spc="-70" dirty="0">
                <a:latin typeface="Trebuchet MS"/>
                <a:cs typeface="Trebuchet MS"/>
              </a:rPr>
              <a:t>muito</a:t>
            </a:r>
            <a:r>
              <a:rPr sz="1800" spc="-37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maiores.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33375" y="2119565"/>
            <a:ext cx="3123214" cy="29321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980B5A2-A695-4ECF-9978-F230B795391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86BD1C7-AA98-4A73-BF83-1740921E465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37843" y="1083068"/>
            <a:ext cx="7487284" cy="345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1955" marR="61594" algn="just">
              <a:lnSpc>
                <a:spcPct val="100000"/>
              </a:lnSpc>
              <a:spcBef>
                <a:spcPts val="735"/>
              </a:spcBef>
              <a:tabLst>
                <a:tab pos="569595" algn="l"/>
              </a:tabLst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A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nossa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vida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diária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baseia‐se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numa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relação complexa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com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milhares de  substâncias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orgânicas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desde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as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mais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simples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como</a:t>
            </a:r>
            <a:r>
              <a:rPr spc="-38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b="1" spc="-155" dirty="0">
                <a:latin typeface="Trebuchet MS" panose="020B0603020202020204" pitchFamily="34" charset="0"/>
                <a:cs typeface="Arial"/>
              </a:rPr>
              <a:t>açúcares, </a:t>
            </a:r>
            <a:r>
              <a:rPr b="1" spc="-145" dirty="0">
                <a:latin typeface="Trebuchet MS" panose="020B0603020202020204" pitchFamily="34" charset="0"/>
                <a:cs typeface="Arial"/>
              </a:rPr>
              <a:t>aminoácidos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  </a:t>
            </a:r>
            <a:r>
              <a:rPr b="1" spc="-160" dirty="0">
                <a:latin typeface="Trebuchet MS" panose="020B0603020202020204" pitchFamily="34" charset="0"/>
                <a:cs typeface="Arial"/>
              </a:rPr>
              <a:t>gorduras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às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mais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complexas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como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as </a:t>
            </a:r>
            <a:r>
              <a:rPr b="1" spc="-150" dirty="0">
                <a:latin typeface="Trebuchet MS" panose="020B0603020202020204" pitchFamily="34" charset="0"/>
                <a:cs typeface="Arial"/>
              </a:rPr>
              <a:t>enzimas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 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catalizam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as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reacções 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biológicas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as </a:t>
            </a:r>
            <a:r>
              <a:rPr b="1" spc="-165" dirty="0">
                <a:latin typeface="Trebuchet MS" panose="020B0603020202020204" pitchFamily="34" charset="0"/>
                <a:cs typeface="Arial"/>
              </a:rPr>
              <a:t>grandes </a:t>
            </a:r>
            <a:r>
              <a:rPr b="1" spc="-155" dirty="0">
                <a:latin typeface="Trebuchet MS" panose="020B0603020202020204" pitchFamily="34" charset="0"/>
                <a:cs typeface="Arial"/>
              </a:rPr>
              <a:t>cadeias </a:t>
            </a:r>
            <a:r>
              <a:rPr b="1" spc="-120" dirty="0">
                <a:latin typeface="Trebuchet MS" panose="020B0603020202020204" pitchFamily="34" charset="0"/>
                <a:cs typeface="Arial"/>
              </a:rPr>
              <a:t>de </a:t>
            </a:r>
            <a:r>
              <a:rPr b="1" spc="-145" dirty="0">
                <a:latin typeface="Trebuchet MS" panose="020B0603020202020204" pitchFamily="34" charset="0"/>
                <a:cs typeface="Arial"/>
              </a:rPr>
              <a:t>moléculas </a:t>
            </a:r>
            <a:r>
              <a:rPr b="1" spc="-120" dirty="0">
                <a:latin typeface="Trebuchet MS" panose="020B0603020202020204" pitchFamily="34" charset="0"/>
                <a:cs typeface="Arial"/>
              </a:rPr>
              <a:t>de</a:t>
            </a:r>
            <a:r>
              <a:rPr b="1" spc="-105" dirty="0">
                <a:latin typeface="Trebuchet MS" panose="020B0603020202020204" pitchFamily="34" charset="0"/>
                <a:cs typeface="Arial"/>
              </a:rPr>
              <a:t> </a:t>
            </a:r>
            <a:r>
              <a:rPr b="1" spc="-185" dirty="0">
                <a:latin typeface="Trebuchet MS" panose="020B0603020202020204" pitchFamily="34" charset="0"/>
                <a:cs typeface="Arial"/>
              </a:rPr>
              <a:t>DNA</a:t>
            </a:r>
            <a:r>
              <a:rPr spc="-185" dirty="0">
                <a:latin typeface="Trebuchet MS" panose="020B0603020202020204" pitchFamily="34" charset="0"/>
                <a:cs typeface="Trebuchet MS"/>
              </a:rPr>
              <a:t>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401955" marR="775335" algn="just">
              <a:lnSpc>
                <a:spcPct val="100000"/>
              </a:lnSpc>
              <a:tabLst>
                <a:tab pos="569595" algn="l"/>
              </a:tabLst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comida,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roupas,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5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plásticos,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5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medicamentos,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papel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ou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5" dirty="0">
                <a:latin typeface="Trebuchet MS" panose="020B0603020202020204" pitchFamily="34" charset="0"/>
                <a:cs typeface="Trebuchet MS"/>
              </a:rPr>
              <a:t>os 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combustíveis,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todos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envolvem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química</a:t>
            </a:r>
            <a:r>
              <a:rPr spc="-3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orgânica.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20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401955" marR="5080" algn="just">
              <a:lnSpc>
                <a:spcPct val="100000"/>
              </a:lnSpc>
              <a:tabLst>
                <a:tab pos="569595" algn="l"/>
              </a:tabLst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O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carbono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tem </a:t>
            </a:r>
            <a:r>
              <a:rPr spc="25" dirty="0">
                <a:latin typeface="Trebuchet MS" panose="020B0603020202020204" pitchFamily="34" charset="0"/>
                <a:cs typeface="Trebuchet MS"/>
              </a:rPr>
              <a:t>nº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atómico=6,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quatro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electrões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na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última camada e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uma 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configuração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electrónica </a:t>
            </a:r>
            <a:r>
              <a:rPr i="1" spc="-30" dirty="0">
                <a:latin typeface="Trebuchet MS" panose="020B0603020202020204" pitchFamily="34" charset="0"/>
                <a:cs typeface="Trebuchet MS"/>
              </a:rPr>
              <a:t>1s</a:t>
            </a:r>
            <a:r>
              <a:rPr i="1" spc="-44" baseline="25462" dirty="0">
                <a:latin typeface="Trebuchet MS" panose="020B0603020202020204" pitchFamily="34" charset="0"/>
                <a:cs typeface="Trebuchet MS"/>
              </a:rPr>
              <a:t>2 </a:t>
            </a:r>
            <a:r>
              <a:rPr i="1" spc="-30" dirty="0">
                <a:latin typeface="Trebuchet MS" panose="020B0603020202020204" pitchFamily="34" charset="0"/>
                <a:cs typeface="Trebuchet MS"/>
              </a:rPr>
              <a:t>2s</a:t>
            </a:r>
            <a:r>
              <a:rPr i="1" spc="-44" baseline="25462" dirty="0">
                <a:latin typeface="Trebuchet MS" panose="020B0603020202020204" pitchFamily="34" charset="0"/>
                <a:cs typeface="Trebuchet MS"/>
              </a:rPr>
              <a:t>2 </a:t>
            </a:r>
            <a:r>
              <a:rPr i="1" spc="-90" dirty="0">
                <a:latin typeface="Trebuchet MS" panose="020B0603020202020204" pitchFamily="34" charset="0"/>
                <a:cs typeface="Trebuchet MS"/>
              </a:rPr>
              <a:t>2p</a:t>
            </a:r>
            <a:r>
              <a:rPr i="1" spc="-135" baseline="25462" dirty="0">
                <a:latin typeface="Trebuchet MS" panose="020B0603020202020204" pitchFamily="34" charset="0"/>
                <a:cs typeface="Trebuchet MS"/>
              </a:rPr>
              <a:t>2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. </a:t>
            </a:r>
            <a:r>
              <a:rPr spc="-25" dirty="0">
                <a:latin typeface="Trebuchet MS" panose="020B0603020202020204" pitchFamily="34" charset="0"/>
                <a:cs typeface="Trebuchet MS"/>
              </a:rPr>
              <a:t>O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átomo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carbono consegue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uma 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configuração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estável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formando 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4</a:t>
            </a:r>
            <a:r>
              <a:rPr spc="-4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ligações covalentes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podem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incluir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uma </a:t>
            </a:r>
            <a:r>
              <a:rPr u="heavy" spc="-6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9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ligação </a:t>
            </a:r>
            <a:r>
              <a:rPr u="heavy" spc="-7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dupla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ou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uma </a:t>
            </a:r>
            <a:r>
              <a:rPr u="heavy" spc="-9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ligação</a:t>
            </a:r>
            <a:r>
              <a:rPr u="heavy" spc="-39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11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tripla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.</a:t>
            </a:r>
            <a:endParaRPr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344809" y="5591555"/>
            <a:ext cx="262255" cy="0"/>
          </a:xfrm>
          <a:custGeom>
            <a:avLst/>
            <a:gdLst/>
            <a:ahLst/>
            <a:cxnLst/>
            <a:rect l="l" t="t" r="r" b="b"/>
            <a:pathLst>
              <a:path w="262254">
                <a:moveTo>
                  <a:pt x="0" y="0"/>
                </a:moveTo>
                <a:lnTo>
                  <a:pt x="262128" y="0"/>
                </a:lnTo>
              </a:path>
            </a:pathLst>
          </a:custGeom>
          <a:ln w="9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5551" y="5532120"/>
            <a:ext cx="100583" cy="115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65105" y="5525261"/>
            <a:ext cx="88391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88599" y="5024628"/>
            <a:ext cx="91439" cy="676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88599" y="6025896"/>
            <a:ext cx="88391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93043" y="5525261"/>
            <a:ext cx="88391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40365" y="5594603"/>
            <a:ext cx="261620" cy="0"/>
          </a:xfrm>
          <a:custGeom>
            <a:avLst/>
            <a:gdLst/>
            <a:ahLst/>
            <a:cxnLst/>
            <a:rect l="l" t="t" r="r" b="b"/>
            <a:pathLst>
              <a:path w="261620">
                <a:moveTo>
                  <a:pt x="0" y="0"/>
                </a:moveTo>
                <a:lnTo>
                  <a:pt x="261365" y="0"/>
                </a:lnTo>
              </a:path>
            </a:pathLst>
          </a:custGeom>
          <a:ln w="9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32795" y="5220461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259842"/>
                </a:moveTo>
                <a:lnTo>
                  <a:pt x="0" y="0"/>
                </a:lnTo>
              </a:path>
            </a:pathLst>
          </a:custGeom>
          <a:ln w="9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32795" y="5702808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59842"/>
                </a:lnTo>
              </a:path>
            </a:pathLst>
          </a:custGeom>
          <a:ln w="9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205" y="5519928"/>
            <a:ext cx="512063" cy="1135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38239" y="5592317"/>
            <a:ext cx="261620" cy="0"/>
          </a:xfrm>
          <a:custGeom>
            <a:avLst/>
            <a:gdLst/>
            <a:ahLst/>
            <a:cxnLst/>
            <a:rect l="l" t="t" r="r" b="b"/>
            <a:pathLst>
              <a:path w="261620">
                <a:moveTo>
                  <a:pt x="0" y="0"/>
                </a:moveTo>
                <a:lnTo>
                  <a:pt x="261365" y="0"/>
                </a:lnTo>
              </a:path>
            </a:pathLst>
          </a:custGeom>
          <a:ln w="9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38239" y="5555741"/>
            <a:ext cx="262255" cy="0"/>
          </a:xfrm>
          <a:custGeom>
            <a:avLst/>
            <a:gdLst/>
            <a:ahLst/>
            <a:cxnLst/>
            <a:rect l="l" t="t" r="r" b="b"/>
            <a:pathLst>
              <a:path w="262254">
                <a:moveTo>
                  <a:pt x="0" y="0"/>
                </a:moveTo>
                <a:lnTo>
                  <a:pt x="262128" y="0"/>
                </a:lnTo>
              </a:path>
            </a:pathLst>
          </a:custGeom>
          <a:ln w="9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93471" y="5517641"/>
            <a:ext cx="100583" cy="115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219329" y="5890259"/>
            <a:ext cx="88391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19329" y="5148071"/>
            <a:ext cx="88391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357239" y="5673852"/>
            <a:ext cx="185420" cy="184150"/>
          </a:xfrm>
          <a:custGeom>
            <a:avLst/>
            <a:gdLst/>
            <a:ahLst/>
            <a:cxnLst/>
            <a:rect l="l" t="t" r="r" b="b"/>
            <a:pathLst>
              <a:path w="185420" h="184150">
                <a:moveTo>
                  <a:pt x="0" y="183641"/>
                </a:moveTo>
                <a:lnTo>
                  <a:pt x="185166" y="0"/>
                </a:lnTo>
              </a:path>
            </a:pathLst>
          </a:custGeom>
          <a:ln w="9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57239" y="5308853"/>
            <a:ext cx="185420" cy="184150"/>
          </a:xfrm>
          <a:custGeom>
            <a:avLst/>
            <a:gdLst/>
            <a:ahLst/>
            <a:cxnLst/>
            <a:rect l="l" t="t" r="r" b="b"/>
            <a:pathLst>
              <a:path w="185420" h="184150">
                <a:moveTo>
                  <a:pt x="0" y="0"/>
                </a:moveTo>
                <a:lnTo>
                  <a:pt x="185166" y="183642"/>
                </a:lnTo>
              </a:path>
            </a:pathLst>
          </a:custGeom>
          <a:ln w="9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51433" y="5517641"/>
            <a:ext cx="100583" cy="115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27848" y="5890259"/>
            <a:ext cx="88391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427848" y="5148071"/>
            <a:ext cx="88391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180960" y="5673852"/>
            <a:ext cx="185420" cy="184150"/>
          </a:xfrm>
          <a:custGeom>
            <a:avLst/>
            <a:gdLst/>
            <a:ahLst/>
            <a:cxnLst/>
            <a:rect l="l" t="t" r="r" b="b"/>
            <a:pathLst>
              <a:path w="185420" h="184150">
                <a:moveTo>
                  <a:pt x="185166" y="183641"/>
                </a:moveTo>
                <a:lnTo>
                  <a:pt x="0" y="0"/>
                </a:lnTo>
              </a:path>
            </a:pathLst>
          </a:custGeom>
          <a:ln w="9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180960" y="5308853"/>
            <a:ext cx="185420" cy="184150"/>
          </a:xfrm>
          <a:custGeom>
            <a:avLst/>
            <a:gdLst/>
            <a:ahLst/>
            <a:cxnLst/>
            <a:rect l="l" t="t" r="r" b="b"/>
            <a:pathLst>
              <a:path w="185420" h="184150">
                <a:moveTo>
                  <a:pt x="185166" y="0"/>
                </a:moveTo>
                <a:lnTo>
                  <a:pt x="0" y="183642"/>
                </a:lnTo>
              </a:path>
            </a:pathLst>
          </a:custGeom>
          <a:ln w="9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55983" y="5518403"/>
            <a:ext cx="465581" cy="1135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75361" y="6311646"/>
            <a:ext cx="100583" cy="115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104760" y="6376415"/>
            <a:ext cx="261620" cy="0"/>
          </a:xfrm>
          <a:custGeom>
            <a:avLst/>
            <a:gdLst/>
            <a:ahLst/>
            <a:cxnLst/>
            <a:rect l="l" t="t" r="r" b="b"/>
            <a:pathLst>
              <a:path w="261620">
                <a:moveTo>
                  <a:pt x="0" y="0"/>
                </a:moveTo>
                <a:lnTo>
                  <a:pt x="261365" y="0"/>
                </a:lnTo>
              </a:path>
            </a:pathLst>
          </a:custGeom>
          <a:ln w="9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622415" y="6374129"/>
            <a:ext cx="262255" cy="0"/>
          </a:xfrm>
          <a:custGeom>
            <a:avLst/>
            <a:gdLst/>
            <a:ahLst/>
            <a:cxnLst/>
            <a:rect l="l" t="t" r="r" b="b"/>
            <a:pathLst>
              <a:path w="262254">
                <a:moveTo>
                  <a:pt x="0" y="0"/>
                </a:moveTo>
                <a:lnTo>
                  <a:pt x="262128" y="0"/>
                </a:lnTo>
              </a:path>
            </a:pathLst>
          </a:custGeom>
          <a:ln w="9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622415" y="6336791"/>
            <a:ext cx="262255" cy="0"/>
          </a:xfrm>
          <a:custGeom>
            <a:avLst/>
            <a:gdLst/>
            <a:ahLst/>
            <a:cxnLst/>
            <a:rect l="l" t="t" r="r" b="b"/>
            <a:pathLst>
              <a:path w="262254">
                <a:moveTo>
                  <a:pt x="0" y="0"/>
                </a:moveTo>
                <a:lnTo>
                  <a:pt x="262128" y="0"/>
                </a:lnTo>
              </a:path>
            </a:pathLst>
          </a:custGeom>
          <a:ln w="9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622415" y="6409944"/>
            <a:ext cx="262255" cy="0"/>
          </a:xfrm>
          <a:custGeom>
            <a:avLst/>
            <a:gdLst/>
            <a:ahLst/>
            <a:cxnLst/>
            <a:rect l="l" t="t" r="r" b="b"/>
            <a:pathLst>
              <a:path w="262254">
                <a:moveTo>
                  <a:pt x="0" y="0"/>
                </a:moveTo>
                <a:lnTo>
                  <a:pt x="262128" y="0"/>
                </a:lnTo>
              </a:path>
            </a:pathLst>
          </a:custGeom>
          <a:ln w="9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942467" y="6309359"/>
            <a:ext cx="100583" cy="115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3223" y="6376415"/>
            <a:ext cx="261620" cy="0"/>
          </a:xfrm>
          <a:custGeom>
            <a:avLst/>
            <a:gdLst/>
            <a:ahLst/>
            <a:cxnLst/>
            <a:rect l="l" t="t" r="r" b="b"/>
            <a:pathLst>
              <a:path w="261620">
                <a:moveTo>
                  <a:pt x="0" y="0"/>
                </a:moveTo>
                <a:lnTo>
                  <a:pt x="261365" y="0"/>
                </a:lnTo>
              </a:path>
            </a:pathLst>
          </a:custGeom>
          <a:ln w="9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347" y="6310884"/>
            <a:ext cx="88391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427848" y="6310884"/>
            <a:ext cx="88391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81485" y="6316217"/>
            <a:ext cx="645413" cy="113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Marcador de Posição do Rodapé 35">
            <a:extLst>
              <a:ext uri="{FF2B5EF4-FFF2-40B4-BE49-F238E27FC236}">
                <a16:creationId xmlns:a16="http://schemas.microsoft.com/office/drawing/2014/main" id="{AC188C7C-2A92-4AB8-858F-1022F6E8A60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37" name="Marcador de Posição do Número do Diapositivo 36">
            <a:extLst>
              <a:ext uri="{FF2B5EF4-FFF2-40B4-BE49-F238E27FC236}">
                <a16:creationId xmlns:a16="http://schemas.microsoft.com/office/drawing/2014/main" id="{0CFEFD31-C0B7-46DC-80A2-BA0A8D24797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5286" y="809625"/>
            <a:ext cx="732917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2925" marR="6985" algn="just">
              <a:lnSpc>
                <a:spcPct val="100000"/>
              </a:lnSpc>
              <a:spcBef>
                <a:spcPts val="70"/>
              </a:spcBef>
              <a:tabLst>
                <a:tab pos="710565" algn="l"/>
              </a:tabLst>
            </a:pPr>
            <a:r>
              <a:rPr sz="1800" spc="-25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carbono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é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0" dirty="0">
                <a:latin typeface="Trebuchet MS" panose="020B0603020202020204" pitchFamily="34" charset="0"/>
                <a:cs typeface="Trebuchet MS"/>
              </a:rPr>
              <a:t>único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entre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25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elementos</a:t>
            </a:r>
            <a:r>
              <a:rPr sz="1800"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na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extensão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0" dirty="0">
                <a:latin typeface="Trebuchet MS" panose="020B0603020202020204" pitchFamily="34" charset="0"/>
                <a:cs typeface="Trebuchet MS"/>
              </a:rPr>
              <a:t>das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ligações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z="1800"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faz 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consigo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próprio.</a:t>
            </a:r>
            <a:endParaRPr sz="1800" dirty="0">
              <a:latin typeface="Trebuchet MS" panose="020B0603020202020204" pitchFamily="34" charset="0"/>
              <a:cs typeface="Trebuchet MS"/>
            </a:endParaRPr>
          </a:p>
          <a:p>
            <a:pPr marL="542925" algn="just">
              <a:lnSpc>
                <a:spcPct val="100000"/>
              </a:lnSpc>
              <a:tabLst>
                <a:tab pos="710565" algn="l"/>
              </a:tabLst>
            </a:pPr>
            <a:r>
              <a:rPr sz="1800" spc="-90" dirty="0">
                <a:latin typeface="Trebuchet MS" panose="020B0603020202020204" pitchFamily="34" charset="0"/>
                <a:cs typeface="Trebuchet MS"/>
              </a:rPr>
              <a:t>Esta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capacidade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para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0" dirty="0">
                <a:latin typeface="Trebuchet MS" panose="020B0603020202020204" pitchFamily="34" charset="0"/>
                <a:cs typeface="Trebuchet MS"/>
              </a:rPr>
              <a:t>se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5" dirty="0">
                <a:latin typeface="Trebuchet MS" panose="020B0603020202020204" pitchFamily="34" charset="0"/>
                <a:cs typeface="Trebuchet MS"/>
              </a:rPr>
              <a:t>ligar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si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próprio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chama‐se</a:t>
            </a:r>
            <a:r>
              <a:rPr sz="1800" spc="-10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b="1" spc="-150" dirty="0">
                <a:latin typeface="Trebuchet MS" panose="020B0603020202020204" pitchFamily="34" charset="0"/>
                <a:cs typeface="Arial"/>
              </a:rPr>
              <a:t>catenação</a:t>
            </a:r>
            <a:r>
              <a:rPr sz="1800" spc="-150" dirty="0">
                <a:latin typeface="Trebuchet MS" panose="020B0603020202020204" pitchFamily="34" charset="0"/>
                <a:cs typeface="Trebuchet MS"/>
              </a:rPr>
              <a:t>.</a:t>
            </a:r>
            <a:endParaRPr sz="1800" dirty="0">
              <a:latin typeface="Trebuchet MS" panose="020B0603020202020204" pitchFamily="34" charset="0"/>
              <a:cs typeface="Trebuchet MS"/>
            </a:endParaRPr>
          </a:p>
          <a:p>
            <a:pPr marL="542925" marR="5080" algn="just">
              <a:lnSpc>
                <a:spcPct val="100000"/>
              </a:lnSpc>
              <a:tabLst>
                <a:tab pos="710565" algn="l"/>
              </a:tabLst>
            </a:pPr>
            <a:r>
              <a:rPr sz="1800" spc="-2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z="1800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5" dirty="0">
                <a:latin typeface="Trebuchet MS" panose="020B0603020202020204" pitchFamily="34" charset="0"/>
                <a:cs typeface="Trebuchet MS"/>
              </a:rPr>
              <a:t>catenação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40" dirty="0">
                <a:latin typeface="Trebuchet MS" panose="020B0603020202020204" pitchFamily="34" charset="0"/>
                <a:cs typeface="Trebuchet MS"/>
              </a:rPr>
              <a:t>do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carbono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permite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z="1800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formação</a:t>
            </a:r>
            <a:r>
              <a:rPr sz="1800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longas</a:t>
            </a:r>
            <a:r>
              <a:rPr sz="1800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105" dirty="0">
                <a:latin typeface="Trebuchet MS" panose="020B0603020202020204" pitchFamily="34" charset="0"/>
                <a:cs typeface="Trebuchet MS"/>
              </a:rPr>
              <a:t>cadeias,</a:t>
            </a:r>
            <a:r>
              <a:rPr sz="1800" spc="-9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cadeias 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ramificadas</a:t>
            </a:r>
            <a:r>
              <a:rPr sz="1800" spc="-15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0" dirty="0">
                <a:latin typeface="Trebuchet MS" panose="020B0603020202020204" pitchFamily="34" charset="0"/>
                <a:cs typeface="Trebuchet MS"/>
              </a:rPr>
              <a:t>anéis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55" dirty="0">
                <a:latin typeface="Trebuchet MS" panose="020B0603020202020204" pitchFamily="34" charset="0"/>
                <a:cs typeface="Trebuchet MS"/>
              </a:rPr>
              <a:t>podem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também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estar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ligados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100" dirty="0">
                <a:latin typeface="Trebuchet MS" panose="020B0603020202020204" pitchFamily="34" charset="0"/>
                <a:cs typeface="Trebuchet MS"/>
              </a:rPr>
              <a:t>cadeias.</a:t>
            </a:r>
            <a:endParaRPr sz="1800"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98865" y="4883786"/>
            <a:ext cx="7255509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1150" algn="just">
              <a:lnSpc>
                <a:spcPct val="100000"/>
              </a:lnSpc>
              <a:spcBef>
                <a:spcPts val="100"/>
              </a:spcBef>
              <a:tabLst>
                <a:tab pos="180340" algn="l"/>
              </a:tabLst>
            </a:pPr>
            <a:r>
              <a:rPr sz="1800" spc="-80" dirty="0">
                <a:latin typeface="Trebuchet MS"/>
                <a:cs typeface="Trebuchet MS"/>
              </a:rPr>
              <a:t>Conhecem‐se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milhões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destes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compostos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no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entanto,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elementos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que  </a:t>
            </a:r>
            <a:r>
              <a:rPr sz="1800" spc="-85" dirty="0">
                <a:latin typeface="Trebuchet MS"/>
                <a:cs typeface="Trebuchet MS"/>
              </a:rPr>
              <a:t>contêm </a:t>
            </a:r>
            <a:r>
              <a:rPr sz="1800" spc="-45" dirty="0">
                <a:latin typeface="Trebuchet MS"/>
                <a:cs typeface="Trebuchet MS"/>
              </a:rPr>
              <a:t>são </a:t>
            </a:r>
            <a:r>
              <a:rPr sz="1800" spc="-70" dirty="0">
                <a:latin typeface="Trebuchet MS"/>
                <a:cs typeface="Trebuchet MS"/>
              </a:rPr>
              <a:t>muito</a:t>
            </a:r>
            <a:r>
              <a:rPr sz="1800" spc="-26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poucos.</a:t>
            </a:r>
            <a:endParaRPr sz="1800" dirty="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tabLst>
                <a:tab pos="180340" algn="l"/>
              </a:tabLst>
            </a:pP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spc="-65" dirty="0">
                <a:latin typeface="Trebuchet MS"/>
                <a:cs typeface="Trebuchet MS"/>
              </a:rPr>
              <a:t>compostos </a:t>
            </a:r>
            <a:r>
              <a:rPr sz="1800" spc="-75" dirty="0">
                <a:latin typeface="Trebuchet MS"/>
                <a:cs typeface="Trebuchet MS"/>
              </a:rPr>
              <a:t>orgânicos </a:t>
            </a:r>
            <a:r>
              <a:rPr sz="1800" spc="-45" dirty="0">
                <a:latin typeface="Trebuchet MS"/>
                <a:cs typeface="Trebuchet MS"/>
              </a:rPr>
              <a:t>são </a:t>
            </a:r>
            <a:r>
              <a:rPr sz="1800" spc="-75" dirty="0">
                <a:latin typeface="Trebuchet MS"/>
                <a:cs typeface="Trebuchet MS"/>
              </a:rPr>
              <a:t>constituídos </a:t>
            </a:r>
            <a:r>
              <a:rPr sz="1800" spc="-55" dirty="0">
                <a:latin typeface="Trebuchet MS"/>
                <a:cs typeface="Trebuchet MS"/>
              </a:rPr>
              <a:t>por </a:t>
            </a:r>
            <a:r>
              <a:rPr sz="1800" b="1" spc="-145" dirty="0">
                <a:latin typeface="Arial"/>
                <a:cs typeface="Arial"/>
              </a:rPr>
              <a:t>carbono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375" dirty="0">
                <a:latin typeface="Trebuchet MS"/>
                <a:cs typeface="Trebuchet MS"/>
              </a:rPr>
              <a:t> </a:t>
            </a:r>
            <a:r>
              <a:rPr sz="1800" b="1" spc="-130" dirty="0">
                <a:latin typeface="Arial"/>
                <a:cs typeface="Arial"/>
              </a:rPr>
              <a:t>hidrogénio </a:t>
            </a:r>
            <a:r>
              <a:rPr sz="1800" spc="-70" dirty="0">
                <a:latin typeface="Trebuchet MS"/>
                <a:cs typeface="Trebuchet MS"/>
              </a:rPr>
              <a:t>algumas  </a:t>
            </a:r>
            <a:r>
              <a:rPr sz="1800" spc="-100" dirty="0">
                <a:latin typeface="Trebuchet MS"/>
                <a:cs typeface="Trebuchet MS"/>
              </a:rPr>
              <a:t>vezes </a:t>
            </a:r>
            <a:r>
              <a:rPr sz="1800" spc="-85" dirty="0">
                <a:latin typeface="Trebuchet MS"/>
                <a:cs typeface="Trebuchet MS"/>
              </a:rPr>
              <a:t>também </a:t>
            </a:r>
            <a:r>
              <a:rPr sz="1800" spc="-55" dirty="0">
                <a:latin typeface="Trebuchet MS"/>
                <a:cs typeface="Trebuchet MS"/>
              </a:rPr>
              <a:t>por </a:t>
            </a:r>
            <a:r>
              <a:rPr sz="1800" b="1" spc="-140" dirty="0">
                <a:latin typeface="Arial"/>
                <a:cs typeface="Arial"/>
              </a:rPr>
              <a:t>azoto</a:t>
            </a:r>
            <a:r>
              <a:rPr sz="1800" spc="-140" dirty="0">
                <a:latin typeface="Trebuchet MS"/>
                <a:cs typeface="Trebuchet MS"/>
              </a:rPr>
              <a:t>, </a:t>
            </a:r>
            <a:r>
              <a:rPr sz="1800" b="1" spc="-150" dirty="0">
                <a:latin typeface="Arial"/>
                <a:cs typeface="Arial"/>
              </a:rPr>
              <a:t>oxigénio</a:t>
            </a:r>
            <a:r>
              <a:rPr sz="1800" spc="-150" dirty="0">
                <a:latin typeface="Trebuchet MS"/>
                <a:cs typeface="Trebuchet MS"/>
              </a:rPr>
              <a:t>, </a:t>
            </a:r>
            <a:r>
              <a:rPr sz="1800" b="1" spc="-120" dirty="0">
                <a:latin typeface="Arial"/>
                <a:cs typeface="Arial"/>
              </a:rPr>
              <a:t>enxofre </a:t>
            </a:r>
            <a:r>
              <a:rPr sz="1800" spc="-30" dirty="0">
                <a:latin typeface="Trebuchet MS"/>
                <a:cs typeface="Trebuchet MS"/>
              </a:rPr>
              <a:t>ou </a:t>
            </a:r>
            <a:r>
              <a:rPr sz="1800" b="1" spc="-150" dirty="0">
                <a:latin typeface="Arial"/>
                <a:cs typeface="Arial"/>
              </a:rPr>
              <a:t>halogéneos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45" dirty="0">
                <a:latin typeface="Trebuchet MS"/>
                <a:cs typeface="Trebuchet MS"/>
              </a:rPr>
              <a:t>menos </a:t>
            </a:r>
            <a:r>
              <a:rPr sz="1800" spc="-100" dirty="0">
                <a:latin typeface="Trebuchet MS"/>
                <a:cs typeface="Trebuchet MS"/>
              </a:rPr>
              <a:t>vezes</a:t>
            </a:r>
            <a:r>
              <a:rPr sz="1800" spc="-40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por  outros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elementos.</a:t>
            </a:r>
            <a:endParaRPr sz="1800" dirty="0">
              <a:latin typeface="Trebuchet MS"/>
              <a:cs typeface="Trebuchet MS"/>
            </a:endParaRPr>
          </a:p>
          <a:p>
            <a:pPr marL="12700" marR="350520" algn="just">
              <a:lnSpc>
                <a:spcPct val="100000"/>
              </a:lnSpc>
              <a:tabLst>
                <a:tab pos="180340" algn="l"/>
              </a:tabLst>
            </a:pP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grande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número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variedade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compostos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orgânicos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resultado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dos  </a:t>
            </a:r>
            <a:r>
              <a:rPr sz="1800" spc="-65" dirty="0">
                <a:latin typeface="Trebuchet MS"/>
                <a:cs typeface="Trebuchet MS"/>
              </a:rPr>
              <a:t>muitos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arranjos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átomos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estruturas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possível.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21493" y="2333625"/>
            <a:ext cx="3016757" cy="24673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38989D1-4282-4D22-BB2C-5542F63E0F8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EF5AF84-7C10-44E8-A5B4-1620032C66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13" y="664031"/>
            <a:ext cx="7877175" cy="3498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5344">
              <a:lnSpc>
                <a:spcPts val="1465"/>
              </a:lnSpc>
            </a:pPr>
            <a:r>
              <a:rPr spc="-10" dirty="0" err="1">
                <a:latin typeface="Trebuchet MS" panose="020B0603020202020204" pitchFamily="34" charset="0"/>
                <a:cs typeface="Trebuchet MS"/>
              </a:rPr>
              <a:t>Muitos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compostos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contendo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apenas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5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dois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átomos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principais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C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H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855344">
              <a:lnSpc>
                <a:spcPct val="100000"/>
              </a:lnSpc>
            </a:pPr>
            <a:r>
              <a:rPr spc="-45" dirty="0">
                <a:latin typeface="Trebuchet MS" panose="020B0603020202020204" pitchFamily="34" charset="0"/>
                <a:cs typeface="Trebuchet MS"/>
              </a:rPr>
              <a:t>são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chamados</a:t>
            </a:r>
            <a:r>
              <a:rPr spc="-2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b="1" spc="-140" dirty="0">
                <a:latin typeface="Trebuchet MS" panose="020B0603020202020204" pitchFamily="34" charset="0"/>
                <a:cs typeface="Arial"/>
              </a:rPr>
              <a:t>hidrocarbonetos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855344">
              <a:lnSpc>
                <a:spcPct val="100000"/>
              </a:lnSpc>
            </a:pPr>
            <a:r>
              <a:rPr b="1" spc="-135" dirty="0">
                <a:latin typeface="Trebuchet MS" panose="020B0603020202020204" pitchFamily="34" charset="0"/>
                <a:cs typeface="Arial"/>
              </a:rPr>
              <a:t>Hidrocarbonetos</a:t>
            </a:r>
            <a:r>
              <a:rPr b="1" spc="-100" dirty="0">
                <a:latin typeface="Trebuchet MS" panose="020B0603020202020204" pitchFamily="34" charset="0"/>
                <a:cs typeface="Arial"/>
              </a:rPr>
              <a:t> </a:t>
            </a:r>
            <a:r>
              <a:rPr b="1" spc="-135" dirty="0">
                <a:latin typeface="Trebuchet MS" panose="020B0603020202020204" pitchFamily="34" charset="0"/>
                <a:cs typeface="Arial"/>
              </a:rPr>
              <a:t>aromáticos</a:t>
            </a:r>
            <a:r>
              <a:rPr b="1" spc="-110" dirty="0">
                <a:latin typeface="Trebuchet MS" panose="020B0603020202020204" pitchFamily="34" charset="0"/>
                <a:cs typeface="Arial"/>
              </a:rPr>
              <a:t>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‐</a:t>
            </a:r>
            <a:r>
              <a:rPr spc="-14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7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contêm</a:t>
            </a:r>
            <a:r>
              <a:rPr u="heavy" spc="-114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6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anéis</a:t>
            </a:r>
            <a:r>
              <a:rPr u="heavy" spc="-12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7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de</a:t>
            </a:r>
            <a:r>
              <a:rPr u="heavy" spc="-12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3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6</a:t>
            </a:r>
            <a:r>
              <a:rPr u="heavy" spc="-12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5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carbonos</a:t>
            </a:r>
            <a:r>
              <a:rPr u="heavy" spc="-12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7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com</a:t>
            </a:r>
            <a:r>
              <a:rPr u="heavy" spc="-12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8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ligações</a:t>
            </a:r>
            <a:r>
              <a:rPr u="heavy" spc="-14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6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duplas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855344">
              <a:lnSpc>
                <a:spcPct val="100000"/>
              </a:lnSpc>
            </a:pPr>
            <a:r>
              <a:rPr b="1" spc="-135" dirty="0">
                <a:latin typeface="Trebuchet MS" panose="020B0603020202020204" pitchFamily="34" charset="0"/>
                <a:cs typeface="Arial"/>
              </a:rPr>
              <a:t>Hidrocarbonetos</a:t>
            </a:r>
            <a:r>
              <a:rPr b="1" spc="-95" dirty="0">
                <a:latin typeface="Trebuchet MS" panose="020B0603020202020204" pitchFamily="34" charset="0"/>
                <a:cs typeface="Arial"/>
              </a:rPr>
              <a:t> </a:t>
            </a:r>
            <a:r>
              <a:rPr b="1" spc="-120" dirty="0">
                <a:latin typeface="Trebuchet MS" panose="020B0603020202020204" pitchFamily="34" charset="0"/>
                <a:cs typeface="Arial"/>
              </a:rPr>
              <a:t>alifáticos</a:t>
            </a:r>
            <a:r>
              <a:rPr b="1" spc="-100" dirty="0">
                <a:latin typeface="Trebuchet MS" panose="020B0603020202020204" pitchFamily="34" charset="0"/>
                <a:cs typeface="Arial"/>
              </a:rPr>
              <a:t>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‐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4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não</a:t>
            </a:r>
            <a:r>
              <a:rPr u="heavy" spc="-114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7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contêm</a:t>
            </a:r>
            <a:r>
              <a:rPr u="heavy" spc="-114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6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anéis</a:t>
            </a:r>
            <a:r>
              <a:rPr u="heavy" spc="-114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7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de</a:t>
            </a:r>
            <a:r>
              <a:rPr u="heavy" spc="-12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3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6</a:t>
            </a:r>
            <a:r>
              <a:rPr u="heavy" spc="-114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5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carbonos</a:t>
            </a:r>
            <a:r>
              <a:rPr u="heavy" spc="-114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7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com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ligações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duplas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855344" marR="180975">
              <a:lnSpc>
                <a:spcPct val="100000"/>
              </a:lnSpc>
            </a:pPr>
            <a:r>
              <a:rPr spc="-65" dirty="0" err="1">
                <a:latin typeface="Trebuchet MS" panose="020B0603020202020204" pitchFamily="34" charset="0"/>
                <a:cs typeface="Trebuchet MS"/>
              </a:rPr>
              <a:t>Dentro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dos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hidrocarbonetos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alifáticos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podemos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subdividir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em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dois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tipos  quanto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às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ligações entre </a:t>
            </a:r>
            <a:r>
              <a:rPr spc="-25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pc="-3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carbonos: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855344" marR="568325">
              <a:lnSpc>
                <a:spcPts val="1970"/>
              </a:lnSpc>
              <a:spcBef>
                <a:spcPts val="225"/>
              </a:spcBef>
            </a:pPr>
            <a:r>
              <a:rPr b="1" spc="-135" dirty="0">
                <a:latin typeface="Trebuchet MS" panose="020B0603020202020204" pitchFamily="34" charset="0"/>
                <a:cs typeface="Arial"/>
              </a:rPr>
              <a:t>Hidrocarbonetos </a:t>
            </a:r>
            <a:r>
              <a:rPr b="1" spc="-150" dirty="0">
                <a:latin typeface="Trebuchet MS" panose="020B0603020202020204" pitchFamily="34" charset="0"/>
                <a:cs typeface="Arial"/>
              </a:rPr>
              <a:t>saturados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só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têm </a:t>
            </a:r>
            <a:r>
              <a:rPr u="heavy" spc="-8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Ligações </a:t>
            </a:r>
            <a:r>
              <a:rPr u="heavy" spc="-6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simples </a:t>
            </a:r>
            <a:r>
              <a:rPr u="heavy" spc="-8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(em cadeias </a:t>
            </a:r>
            <a:r>
              <a:rPr u="heavy" spc="-7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lineares</a:t>
            </a:r>
            <a:r>
              <a:rPr u="heavy" spc="-33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8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e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8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fechadas)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855344">
              <a:lnSpc>
                <a:spcPts val="2075"/>
              </a:lnSpc>
            </a:pPr>
            <a:r>
              <a:rPr b="1" spc="-135" dirty="0">
                <a:latin typeface="Trebuchet MS" panose="020B0603020202020204" pitchFamily="34" charset="0"/>
                <a:cs typeface="Arial"/>
              </a:rPr>
              <a:t>Hidrocarbonetos </a:t>
            </a:r>
            <a:r>
              <a:rPr b="1" spc="-140" dirty="0">
                <a:latin typeface="Trebuchet MS" panose="020B0603020202020204" pitchFamily="34" charset="0"/>
                <a:cs typeface="Arial"/>
              </a:rPr>
              <a:t>insaturados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têm </a:t>
            </a:r>
            <a:r>
              <a:rPr u="heavy" spc="-8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Ligações </a:t>
            </a:r>
            <a:r>
              <a:rPr u="heavy" spc="-6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duplas </a:t>
            </a:r>
            <a:r>
              <a:rPr u="heavy" spc="-8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e triplas (em </a:t>
            </a:r>
            <a:r>
              <a:rPr u="heavy" spc="-8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cadeia</a:t>
            </a:r>
            <a:r>
              <a:rPr u="heavy" spc="-38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8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linear)</a:t>
            </a:r>
            <a:endParaRPr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42242" y="4102596"/>
            <a:ext cx="4808916" cy="2804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22E607FB-1FE8-4C5F-BE5C-F4D835DC9CD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EB579B8-4F5C-4635-9C93-AAF03797ED1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66774" y="1266825"/>
            <a:ext cx="7562215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835" marR="5080" algn="just">
              <a:lnSpc>
                <a:spcPct val="100000"/>
              </a:lnSpc>
              <a:tabLst>
                <a:tab pos="752475" algn="l"/>
              </a:tabLst>
            </a:pPr>
            <a:r>
              <a:rPr lang="pt-PT" sz="1800" spc="-65" dirty="0">
                <a:latin typeface="Trebuchet MS"/>
                <a:cs typeface="Trebuchet MS"/>
              </a:rPr>
              <a:t>D</a:t>
            </a:r>
            <a:r>
              <a:rPr sz="1800" spc="-65" dirty="0" err="1">
                <a:latin typeface="Trebuchet MS"/>
                <a:cs typeface="Trebuchet MS"/>
              </a:rPr>
              <a:t>entro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classificação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compostos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orgânicos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deve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ser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feita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referência  </a:t>
            </a:r>
            <a:r>
              <a:rPr sz="1800" spc="-45" dirty="0">
                <a:latin typeface="Trebuchet MS"/>
                <a:cs typeface="Trebuchet MS"/>
              </a:rPr>
              <a:t>aos grupos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55" dirty="0">
                <a:latin typeface="Trebuchet MS"/>
                <a:cs typeface="Trebuchet MS"/>
              </a:rPr>
              <a:t>podem </a:t>
            </a:r>
            <a:r>
              <a:rPr sz="1800" spc="-120" dirty="0">
                <a:latin typeface="Trebuchet MS"/>
                <a:cs typeface="Trebuchet MS"/>
              </a:rPr>
              <a:t>fazer </a:t>
            </a:r>
            <a:r>
              <a:rPr sz="1800" spc="-90" dirty="0">
                <a:latin typeface="Trebuchet MS"/>
                <a:cs typeface="Trebuchet MS"/>
              </a:rPr>
              <a:t>parte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70" dirty="0">
                <a:latin typeface="Trebuchet MS"/>
                <a:cs typeface="Trebuchet MS"/>
              </a:rPr>
              <a:t>qualquer </a:t>
            </a:r>
            <a:r>
              <a:rPr sz="1800" spc="-65" dirty="0">
                <a:latin typeface="Trebuchet MS"/>
                <a:cs typeface="Trebuchet MS"/>
              </a:rPr>
              <a:t>composto </a:t>
            </a:r>
            <a:r>
              <a:rPr sz="1800" spc="-95" dirty="0">
                <a:latin typeface="Trebuchet MS"/>
                <a:cs typeface="Trebuchet MS"/>
              </a:rPr>
              <a:t>orgânico, </a:t>
            </a:r>
            <a:r>
              <a:rPr sz="1800" spc="-45" dirty="0">
                <a:latin typeface="Trebuchet MS"/>
                <a:cs typeface="Trebuchet MS"/>
              </a:rPr>
              <a:t>são </a:t>
            </a:r>
            <a:r>
              <a:rPr sz="1800" spc="-25" dirty="0">
                <a:latin typeface="Trebuchet MS"/>
                <a:cs typeface="Trebuchet MS"/>
              </a:rPr>
              <a:t>os  </a:t>
            </a:r>
            <a:r>
              <a:rPr sz="1800" b="1" spc="-170" dirty="0">
                <a:latin typeface="Arial"/>
                <a:cs typeface="Arial"/>
              </a:rPr>
              <a:t>grupos</a:t>
            </a:r>
            <a:r>
              <a:rPr sz="1800" b="1" spc="-105" dirty="0">
                <a:latin typeface="Arial"/>
                <a:cs typeface="Arial"/>
              </a:rPr>
              <a:t> </a:t>
            </a:r>
            <a:r>
              <a:rPr sz="1800" b="1" spc="-145" dirty="0">
                <a:latin typeface="Trebuchet MS" panose="020B0603020202020204" pitchFamily="34" charset="0"/>
                <a:cs typeface="Arial"/>
              </a:rPr>
              <a:t>funcionais</a:t>
            </a:r>
            <a:r>
              <a:rPr sz="1800" spc="-145" dirty="0"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  <a:p>
            <a:pPr marL="584835" marR="255904" algn="just">
              <a:lnSpc>
                <a:spcPct val="100000"/>
              </a:lnSpc>
              <a:tabLst>
                <a:tab pos="752475" algn="l"/>
              </a:tabLst>
            </a:pP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spc="-45" dirty="0">
                <a:latin typeface="Trebuchet MS"/>
                <a:cs typeface="Trebuchet MS"/>
              </a:rPr>
              <a:t>grupos </a:t>
            </a:r>
            <a:r>
              <a:rPr sz="1800" spc="-70" dirty="0">
                <a:latin typeface="Trebuchet MS"/>
                <a:cs typeface="Trebuchet MS"/>
              </a:rPr>
              <a:t>funcionais </a:t>
            </a:r>
            <a:r>
              <a:rPr sz="1800" spc="-45" dirty="0">
                <a:latin typeface="Trebuchet MS"/>
                <a:cs typeface="Trebuchet MS"/>
              </a:rPr>
              <a:t>são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95" dirty="0">
                <a:latin typeface="Trebuchet MS"/>
                <a:cs typeface="Trebuchet MS"/>
              </a:rPr>
              <a:t>arranjo </a:t>
            </a:r>
            <a:r>
              <a:rPr sz="1800" spc="-90" dirty="0">
                <a:latin typeface="Trebuchet MS"/>
                <a:cs typeface="Trebuchet MS"/>
              </a:rPr>
              <a:t>especial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0" dirty="0">
                <a:latin typeface="Trebuchet MS"/>
                <a:cs typeface="Trebuchet MS"/>
              </a:rPr>
              <a:t>átomos </a:t>
            </a:r>
            <a:r>
              <a:rPr sz="1800" spc="-75" dirty="0">
                <a:latin typeface="Trebuchet MS"/>
                <a:cs typeface="Trebuchet MS"/>
              </a:rPr>
              <a:t>dentro </a:t>
            </a:r>
            <a:r>
              <a:rPr sz="1800" spc="-60" dirty="0">
                <a:latin typeface="Trebuchet MS"/>
                <a:cs typeface="Trebuchet MS"/>
              </a:rPr>
              <a:t>das  </a:t>
            </a:r>
            <a:r>
              <a:rPr sz="1800" spc="-75" dirty="0">
                <a:latin typeface="Trebuchet MS"/>
                <a:cs typeface="Trebuchet MS"/>
              </a:rPr>
              <a:t>moléculas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orgânicas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responsáveis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pelo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comportamento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químico  </a:t>
            </a:r>
            <a:r>
              <a:rPr sz="1800" spc="-100" dirty="0">
                <a:latin typeface="Trebuchet MS"/>
                <a:cs typeface="Trebuchet MS"/>
              </a:rPr>
              <a:t>característico </a:t>
            </a:r>
            <a:r>
              <a:rPr sz="1800" spc="-40" dirty="0">
                <a:latin typeface="Trebuchet MS"/>
                <a:cs typeface="Trebuchet MS"/>
              </a:rPr>
              <a:t>dos</a:t>
            </a:r>
            <a:r>
              <a:rPr sz="1800" spc="-4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compostos </a:t>
            </a:r>
            <a:r>
              <a:rPr sz="1800" spc="-75" dirty="0">
                <a:latin typeface="Trebuchet MS"/>
                <a:cs typeface="Trebuchet MS"/>
              </a:rPr>
              <a:t>em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80" dirty="0">
                <a:latin typeface="Trebuchet MS"/>
                <a:cs typeface="Trebuchet MS"/>
              </a:rPr>
              <a:t>estão inseridos.</a:t>
            </a:r>
            <a:endParaRPr sz="1800" dirty="0">
              <a:latin typeface="Trebuchet MS"/>
              <a:cs typeface="Trebuchet MS"/>
            </a:endParaRPr>
          </a:p>
          <a:p>
            <a:pPr marL="584835" marR="704215" algn="just">
              <a:lnSpc>
                <a:spcPct val="100000"/>
              </a:lnSpc>
              <a:tabLst>
                <a:tab pos="752475" algn="l"/>
              </a:tabLst>
            </a:pPr>
            <a:r>
              <a:rPr sz="1800" spc="-85" dirty="0">
                <a:latin typeface="Trebuchet MS"/>
                <a:cs typeface="Trebuchet MS"/>
              </a:rPr>
              <a:t>Diferentes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moléculas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possuem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mesmo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grupo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funcional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têm  </a:t>
            </a:r>
            <a:r>
              <a:rPr sz="1800" spc="-70" dirty="0">
                <a:latin typeface="Trebuchet MS"/>
                <a:cs typeface="Trebuchet MS"/>
              </a:rPr>
              <a:t>comportamentos </a:t>
            </a:r>
            <a:r>
              <a:rPr sz="1800" spc="-75" dirty="0">
                <a:latin typeface="Trebuchet MS"/>
                <a:cs typeface="Trebuchet MS"/>
              </a:rPr>
              <a:t>químicos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similares.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5105" y="3629025"/>
            <a:ext cx="2965170" cy="3074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D898BCCB-B201-4137-88A6-454F566D401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30A65AF-CC86-4159-AB7A-28367584DB1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13" y="1126123"/>
            <a:ext cx="7553325" cy="50937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4213" indent="-422275">
              <a:lnSpc>
                <a:spcPct val="100000"/>
              </a:lnSpc>
              <a:spcBef>
                <a:spcPts val="70"/>
              </a:spcBef>
            </a:pPr>
            <a:r>
              <a:rPr lang="pt-PT" sz="2000" b="1" spc="-90" dirty="0">
                <a:latin typeface="Trebuchet MS"/>
                <a:cs typeface="Trebuchet MS"/>
              </a:rPr>
              <a:t>6</a:t>
            </a:r>
            <a:r>
              <a:rPr sz="2000" b="1" spc="-90" dirty="0">
                <a:latin typeface="Trebuchet MS"/>
                <a:cs typeface="Trebuchet MS"/>
              </a:rPr>
              <a:t>.1 </a:t>
            </a:r>
            <a:r>
              <a:rPr sz="2000" b="1" spc="235" dirty="0">
                <a:latin typeface="Trebuchet MS"/>
                <a:cs typeface="Trebuchet MS"/>
              </a:rPr>
              <a:t>–</a:t>
            </a:r>
            <a:r>
              <a:rPr sz="2000" b="1" spc="-225" dirty="0">
                <a:latin typeface="Trebuchet MS"/>
                <a:cs typeface="Trebuchet MS"/>
              </a:rPr>
              <a:t> </a:t>
            </a:r>
            <a:r>
              <a:rPr sz="2000" b="1" spc="-70" dirty="0">
                <a:latin typeface="Trebuchet MS"/>
                <a:cs typeface="Trebuchet MS"/>
              </a:rPr>
              <a:t>Hidrocarbonetos </a:t>
            </a:r>
            <a:r>
              <a:rPr sz="2000" b="1" spc="-65" dirty="0">
                <a:latin typeface="Trebuchet MS"/>
                <a:cs typeface="Trebuchet MS"/>
              </a:rPr>
              <a:t>saturados</a:t>
            </a:r>
            <a:endParaRPr sz="2000" b="1" dirty="0">
              <a:latin typeface="Trebuchet MS"/>
              <a:cs typeface="Trebuchet MS"/>
            </a:endParaRPr>
          </a:p>
          <a:p>
            <a:pPr marL="1157288" indent="-438150">
              <a:lnSpc>
                <a:spcPct val="100000"/>
              </a:lnSpc>
              <a:spcBef>
                <a:spcPts val="750"/>
              </a:spcBef>
            </a:pPr>
            <a:r>
              <a:rPr lang="pt-PT" sz="2000" b="1" spc="-90" dirty="0">
                <a:latin typeface="Trebuchet MS"/>
                <a:cs typeface="Trebuchet MS"/>
              </a:rPr>
              <a:t>6</a:t>
            </a:r>
            <a:r>
              <a:rPr sz="2000" b="1" spc="-90" dirty="0">
                <a:latin typeface="Trebuchet MS"/>
                <a:cs typeface="Trebuchet MS"/>
              </a:rPr>
              <a:t>.1 </a:t>
            </a:r>
            <a:r>
              <a:rPr sz="2000" b="1" spc="235" dirty="0">
                <a:latin typeface="Trebuchet MS"/>
                <a:cs typeface="Trebuchet MS"/>
              </a:rPr>
              <a:t>–</a:t>
            </a:r>
            <a:r>
              <a:rPr sz="2000" b="1" spc="-225" dirty="0">
                <a:latin typeface="Trebuchet MS"/>
                <a:cs typeface="Trebuchet MS"/>
              </a:rPr>
              <a:t> </a:t>
            </a:r>
            <a:r>
              <a:rPr sz="2000" b="1" spc="-70" dirty="0">
                <a:latin typeface="Trebuchet MS"/>
                <a:cs typeface="Trebuchet MS"/>
              </a:rPr>
              <a:t>Hidrocarbonetos </a:t>
            </a:r>
            <a:r>
              <a:rPr sz="2000" b="1" spc="-65" dirty="0">
                <a:latin typeface="Trebuchet MS"/>
                <a:cs typeface="Trebuchet MS"/>
              </a:rPr>
              <a:t>saturados</a:t>
            </a:r>
            <a:endParaRPr sz="20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282575" marR="5080" algn="just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termo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“</a:t>
            </a:r>
            <a:r>
              <a:rPr sz="1800" i="1" spc="-95" dirty="0">
                <a:latin typeface="Trebuchet MS"/>
                <a:cs typeface="Trebuchet MS"/>
              </a:rPr>
              <a:t>saturados</a:t>
            </a:r>
            <a:r>
              <a:rPr sz="1800" spc="-95" dirty="0">
                <a:latin typeface="Trebuchet MS"/>
                <a:cs typeface="Trebuchet MS"/>
              </a:rPr>
              <a:t>”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vem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primórdios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estudo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dos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compostos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orgânicos,  </a:t>
            </a:r>
            <a:r>
              <a:rPr sz="1800" spc="-50" dirty="0">
                <a:latin typeface="Trebuchet MS"/>
                <a:cs typeface="Trebuchet MS"/>
              </a:rPr>
              <a:t>quando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spc="-70" dirty="0">
                <a:latin typeface="Trebuchet MS"/>
                <a:cs typeface="Trebuchet MS"/>
              </a:rPr>
              <a:t>químicos </a:t>
            </a:r>
            <a:r>
              <a:rPr sz="1800" spc="-95" dirty="0">
                <a:latin typeface="Trebuchet MS"/>
                <a:cs typeface="Trebuchet MS"/>
              </a:rPr>
              <a:t>tentaram </a:t>
            </a:r>
            <a:r>
              <a:rPr sz="1800" spc="-80" dirty="0">
                <a:latin typeface="Trebuchet MS"/>
                <a:cs typeface="Trebuchet MS"/>
              </a:rPr>
              <a:t>adicionar </a:t>
            </a:r>
            <a:r>
              <a:rPr sz="1800" spc="-60" dirty="0">
                <a:latin typeface="Trebuchet MS"/>
                <a:cs typeface="Trebuchet MS"/>
              </a:rPr>
              <a:t>hidrogénios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80" dirty="0">
                <a:latin typeface="Trebuchet MS"/>
                <a:cs typeface="Trebuchet MS"/>
              </a:rPr>
              <a:t>várias </a:t>
            </a:r>
            <a:r>
              <a:rPr sz="1800" spc="-75" dirty="0">
                <a:latin typeface="Trebuchet MS"/>
                <a:cs typeface="Trebuchet MS"/>
              </a:rPr>
              <a:t>substâncias  </a:t>
            </a:r>
            <a:r>
              <a:rPr sz="1800" spc="-90" dirty="0">
                <a:latin typeface="Trebuchet MS"/>
                <a:cs typeface="Trebuchet MS"/>
              </a:rPr>
              <a:t>orgânicas. </a:t>
            </a:r>
            <a:r>
              <a:rPr sz="1800" spc="-65" dirty="0">
                <a:latin typeface="Trebuchet MS"/>
                <a:cs typeface="Trebuchet MS"/>
              </a:rPr>
              <a:t>Aqueles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50" dirty="0">
                <a:latin typeface="Trebuchet MS"/>
                <a:cs typeface="Trebuchet MS"/>
              </a:rPr>
              <a:t>não </a:t>
            </a:r>
            <a:r>
              <a:rPr sz="1800" spc="-95" dirty="0">
                <a:latin typeface="Trebuchet MS"/>
                <a:cs typeface="Trebuchet MS"/>
              </a:rPr>
              <a:t>era </a:t>
            </a:r>
            <a:r>
              <a:rPr sz="1800" spc="-70" dirty="0">
                <a:latin typeface="Trebuchet MS"/>
                <a:cs typeface="Trebuchet MS"/>
              </a:rPr>
              <a:t>possível </a:t>
            </a:r>
            <a:r>
              <a:rPr sz="1800" spc="-80" dirty="0">
                <a:latin typeface="Trebuchet MS"/>
                <a:cs typeface="Trebuchet MS"/>
              </a:rPr>
              <a:t>adicionar </a:t>
            </a:r>
            <a:r>
              <a:rPr sz="1800" spc="-70" dirty="0">
                <a:latin typeface="Trebuchet MS"/>
                <a:cs typeface="Trebuchet MS"/>
              </a:rPr>
              <a:t>mais </a:t>
            </a:r>
            <a:r>
              <a:rPr sz="1800" spc="-60" dirty="0">
                <a:latin typeface="Trebuchet MS"/>
                <a:cs typeface="Trebuchet MS"/>
              </a:rPr>
              <a:t>hidrogénios </a:t>
            </a:r>
            <a:r>
              <a:rPr sz="1800" spc="-85" dirty="0">
                <a:latin typeface="Trebuchet MS"/>
                <a:cs typeface="Trebuchet MS"/>
              </a:rPr>
              <a:t>foram  </a:t>
            </a:r>
            <a:r>
              <a:rPr sz="1800" spc="-65" dirty="0">
                <a:latin typeface="Trebuchet MS"/>
                <a:cs typeface="Trebuchet MS"/>
              </a:rPr>
              <a:t>chamados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saturados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por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analogia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soluções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saturadas.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50" dirty="0">
              <a:latin typeface="Times New Roman"/>
              <a:cs typeface="Times New Roman"/>
            </a:endParaRPr>
          </a:p>
          <a:p>
            <a:pPr marL="1157288" indent="-438150">
              <a:lnSpc>
                <a:spcPct val="100000"/>
              </a:lnSpc>
            </a:pPr>
            <a:r>
              <a:rPr lang="pt-PT" sz="2000" b="1" spc="-105" dirty="0">
                <a:latin typeface="Trebuchet MS"/>
                <a:cs typeface="Trebuchet MS"/>
              </a:rPr>
              <a:t>6</a:t>
            </a:r>
            <a:r>
              <a:rPr sz="2000" b="1" spc="-105" dirty="0">
                <a:latin typeface="Trebuchet MS"/>
                <a:cs typeface="Trebuchet MS"/>
              </a:rPr>
              <a:t>.1.1 </a:t>
            </a:r>
            <a:r>
              <a:rPr sz="2000" b="1" spc="235" dirty="0">
                <a:latin typeface="Trebuchet MS"/>
                <a:cs typeface="Trebuchet MS"/>
              </a:rPr>
              <a:t>–</a:t>
            </a:r>
            <a:r>
              <a:rPr sz="2000" b="1" spc="-160" dirty="0">
                <a:latin typeface="Trebuchet MS"/>
                <a:cs typeface="Trebuchet MS"/>
              </a:rPr>
              <a:t> </a:t>
            </a:r>
            <a:r>
              <a:rPr sz="2000" b="1" spc="-70" dirty="0">
                <a:latin typeface="Trebuchet MS"/>
                <a:cs typeface="Trebuchet MS"/>
              </a:rPr>
              <a:t>Alcanos</a:t>
            </a:r>
            <a:endParaRPr sz="20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282575" marR="59055" algn="just">
              <a:lnSpc>
                <a:spcPct val="100000"/>
              </a:lnSpc>
              <a:spcBef>
                <a:spcPts val="5"/>
              </a:spcBef>
            </a:pPr>
            <a:r>
              <a:rPr spc="-30" dirty="0">
                <a:latin typeface="Trebuchet MS" panose="020B0603020202020204" pitchFamily="34" charset="0"/>
                <a:cs typeface="Trebuchet MS"/>
              </a:rPr>
              <a:t>Os </a:t>
            </a:r>
            <a:r>
              <a:rPr b="1" spc="-175" dirty="0">
                <a:latin typeface="Trebuchet MS" panose="020B0603020202020204" pitchFamily="34" charset="0"/>
                <a:cs typeface="Arial"/>
              </a:rPr>
              <a:t>Alcanos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são </a:t>
            </a:r>
            <a:r>
              <a:rPr spc="-25" dirty="0">
                <a:latin typeface="Trebuchet MS" panose="020B0603020202020204" pitchFamily="34" charset="0"/>
                <a:cs typeface="Trebuchet MS"/>
              </a:rPr>
              <a:t>os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compostos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carbono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mais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simples.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Os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hidrocarbonetos 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saturados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ou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alcanos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são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compostos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em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cada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átomo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carbono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se 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encontra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ligado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quatro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outros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átomos,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cada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hidrogénio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está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ligado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apenas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 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carbono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portanto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todas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ligações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são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simples.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282575" algn="just">
              <a:lnSpc>
                <a:spcPct val="100000"/>
              </a:lnSpc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petróleo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gás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natural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são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exemplos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hidrocarbonetos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saturados.</a:t>
            </a:r>
            <a:endParaRPr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4E20AEFB-644F-4790-B1C6-0DBAE2C9D823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DEB93EF-C269-4FA9-8203-5D754687598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8</a:t>
            </a:fld>
            <a:endParaRPr lang="pt-P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57882" y="2050034"/>
            <a:ext cx="695579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configuração</a:t>
            </a:r>
            <a:r>
              <a:rPr sz="1800"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0" dirty="0">
                <a:latin typeface="Trebuchet MS" panose="020B0603020202020204" pitchFamily="34" charset="0"/>
                <a:cs typeface="Trebuchet MS"/>
              </a:rPr>
              <a:t>mais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0" dirty="0">
                <a:latin typeface="Trebuchet MS" panose="020B0603020202020204" pitchFamily="34" charset="0"/>
                <a:cs typeface="Trebuchet MS"/>
              </a:rPr>
              <a:t>simples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é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40" dirty="0">
                <a:latin typeface="Trebuchet MS" panose="020B0603020202020204" pitchFamily="34" charset="0"/>
                <a:cs typeface="Trebuchet MS"/>
              </a:rPr>
              <a:t>do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b="1" spc="-105" dirty="0">
                <a:latin typeface="Trebuchet MS" panose="020B0603020202020204" pitchFamily="34" charset="0"/>
                <a:cs typeface="Arial"/>
              </a:rPr>
              <a:t>metano</a:t>
            </a:r>
            <a:r>
              <a:rPr sz="1800" b="1" spc="-95" dirty="0">
                <a:latin typeface="Trebuchet MS" panose="020B0603020202020204" pitchFamily="34" charset="0"/>
                <a:cs typeface="Arial"/>
              </a:rPr>
              <a:t>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com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partilha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quatro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pares  de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electrões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com </a:t>
            </a:r>
            <a:r>
              <a:rPr sz="1800" spc="-25" dirty="0">
                <a:latin typeface="Trebuchet MS" panose="020B0603020202020204" pitchFamily="34" charset="0"/>
                <a:cs typeface="Trebuchet MS"/>
              </a:rPr>
              <a:t>os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quatro </a:t>
            </a:r>
            <a:r>
              <a:rPr sz="1800" spc="-60" dirty="0">
                <a:latin typeface="Trebuchet MS" panose="020B0603020202020204" pitchFamily="34" charset="0"/>
                <a:cs typeface="Trebuchet MS"/>
              </a:rPr>
              <a:t>hidrogénios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que </a:t>
            </a:r>
            <a:r>
              <a:rPr sz="1800" spc="-60" dirty="0">
                <a:latin typeface="Trebuchet MS" panose="020B0603020202020204" pitchFamily="34" charset="0"/>
                <a:cs typeface="Trebuchet MS"/>
              </a:rPr>
              <a:t>se </a:t>
            </a:r>
            <a:r>
              <a:rPr sz="1800" spc="-95" dirty="0">
                <a:latin typeface="Trebuchet MS" panose="020B0603020202020204" pitchFamily="34" charset="0"/>
                <a:cs typeface="Trebuchet MS"/>
              </a:rPr>
              <a:t>ligam </a:t>
            </a:r>
            <a:r>
              <a:rPr sz="1800" spc="-55" dirty="0">
                <a:latin typeface="Trebuchet MS" panose="020B0603020202020204" pitchFamily="34" charset="0"/>
                <a:cs typeface="Trebuchet MS"/>
              </a:rPr>
              <a:t>ao </a:t>
            </a:r>
            <a:r>
              <a:rPr sz="1800" spc="-70" dirty="0">
                <a:latin typeface="Trebuchet MS" panose="020B0603020202020204" pitchFamily="34" charset="0"/>
                <a:cs typeface="Trebuchet MS"/>
              </a:rPr>
              <a:t>átomo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de 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carbono.</a:t>
            </a:r>
            <a:endParaRPr sz="180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33173" y="4136897"/>
            <a:ext cx="419100" cy="0"/>
          </a:xfrm>
          <a:custGeom>
            <a:avLst/>
            <a:gdLst/>
            <a:ahLst/>
            <a:cxnLst/>
            <a:rect l="l" t="t" r="r" b="b"/>
            <a:pathLst>
              <a:path w="419100">
                <a:moveTo>
                  <a:pt x="0" y="0"/>
                </a:moveTo>
                <a:lnTo>
                  <a:pt x="419100" y="0"/>
                </a:lnTo>
              </a:path>
            </a:pathLst>
          </a:custGeom>
          <a:ln w="15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81713" y="4066032"/>
            <a:ext cx="134112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55705" y="4056126"/>
            <a:ext cx="119634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93905" y="3320034"/>
            <a:ext cx="121920" cy="8275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93905" y="4792979"/>
            <a:ext cx="119634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01613" y="4056126"/>
            <a:ext cx="119646" cy="137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24691" y="4141470"/>
            <a:ext cx="419100" cy="0"/>
          </a:xfrm>
          <a:custGeom>
            <a:avLst/>
            <a:gdLst/>
            <a:ahLst/>
            <a:cxnLst/>
            <a:rect l="l" t="t" r="r" b="b"/>
            <a:pathLst>
              <a:path w="419100">
                <a:moveTo>
                  <a:pt x="0" y="0"/>
                </a:moveTo>
                <a:lnTo>
                  <a:pt x="419100" y="0"/>
                </a:lnTo>
              </a:path>
            </a:pathLst>
          </a:custGeom>
          <a:ln w="15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53341" y="3591305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381762"/>
                </a:moveTo>
                <a:lnTo>
                  <a:pt x="0" y="0"/>
                </a:lnTo>
              </a:path>
            </a:pathLst>
          </a:custGeom>
          <a:ln w="15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53341" y="4300728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0"/>
                </a:moveTo>
                <a:lnTo>
                  <a:pt x="0" y="381762"/>
                </a:lnTo>
              </a:path>
            </a:pathLst>
          </a:custGeom>
          <a:ln w="15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59771" y="3933444"/>
            <a:ext cx="681990" cy="1394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48163" y="4162044"/>
            <a:ext cx="345948" cy="1798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11637" y="4162044"/>
            <a:ext cx="140208" cy="20345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Marcador de Posição do Rodapé 16">
            <a:extLst>
              <a:ext uri="{FF2B5EF4-FFF2-40B4-BE49-F238E27FC236}">
                <a16:creationId xmlns:a16="http://schemas.microsoft.com/office/drawing/2014/main" id="{D1DEF02A-1169-47AB-93E2-879334E3F1B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18" name="Marcador de Posição do Número do Diapositivo 17">
            <a:extLst>
              <a:ext uri="{FF2B5EF4-FFF2-40B4-BE49-F238E27FC236}">
                <a16:creationId xmlns:a16="http://schemas.microsoft.com/office/drawing/2014/main" id="{27B1FB4C-805C-4E30-AC3D-64507C0548F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9</a:t>
            </a:fld>
            <a:endParaRPr lang="pt-P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1155" y="1862778"/>
            <a:ext cx="745109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3855" algn="just">
              <a:lnSpc>
                <a:spcPct val="100000"/>
              </a:lnSpc>
              <a:spcBef>
                <a:spcPts val="965"/>
              </a:spcBef>
            </a:pP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estrutura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seguinte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simples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b="1" spc="-120" dirty="0">
                <a:latin typeface="Arial"/>
                <a:cs typeface="Arial"/>
              </a:rPr>
              <a:t>etano</a:t>
            </a:r>
            <a:r>
              <a:rPr sz="1800" spc="-120" dirty="0"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  <a:p>
            <a:pPr marL="363855" marR="5080" algn="just">
              <a:lnSpc>
                <a:spcPct val="100000"/>
              </a:lnSpc>
            </a:pPr>
            <a:r>
              <a:rPr sz="1800" spc="-90" dirty="0">
                <a:latin typeface="Trebuchet MS"/>
                <a:cs typeface="Trebuchet MS"/>
              </a:rPr>
              <a:t>É </a:t>
            </a:r>
            <a:r>
              <a:rPr sz="1800" spc="-65" dirty="0">
                <a:latin typeface="Trebuchet MS"/>
                <a:cs typeface="Trebuchet MS"/>
              </a:rPr>
              <a:t>uma </a:t>
            </a:r>
            <a:r>
              <a:rPr sz="1800" spc="-80" dirty="0">
                <a:latin typeface="Trebuchet MS"/>
                <a:cs typeface="Trebuchet MS"/>
              </a:rPr>
              <a:t>estrutura similar </a:t>
            </a:r>
            <a:r>
              <a:rPr sz="1800" spc="-85" dirty="0">
                <a:latin typeface="Trebuchet MS"/>
                <a:cs typeface="Trebuchet MS"/>
              </a:rPr>
              <a:t>à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75" dirty="0">
                <a:latin typeface="Trebuchet MS"/>
                <a:cs typeface="Trebuchet MS"/>
              </a:rPr>
              <a:t>metano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55" dirty="0">
                <a:latin typeface="Trebuchet MS"/>
                <a:cs typeface="Trebuchet MS"/>
              </a:rPr>
              <a:t>dois </a:t>
            </a:r>
            <a:r>
              <a:rPr sz="1800" spc="-60" dirty="0">
                <a:latin typeface="Trebuchet MS"/>
                <a:cs typeface="Trebuchet MS"/>
              </a:rPr>
              <a:t>átomos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5" dirty="0">
                <a:latin typeface="Trebuchet MS"/>
                <a:cs typeface="Trebuchet MS"/>
              </a:rPr>
              <a:t>carbono </a:t>
            </a:r>
            <a:r>
              <a:rPr sz="1800" spc="-85" dirty="0">
                <a:latin typeface="Trebuchet MS"/>
                <a:cs typeface="Trebuchet MS"/>
              </a:rPr>
              <a:t>a  </a:t>
            </a:r>
            <a:r>
              <a:rPr sz="1800" spc="-90" dirty="0">
                <a:latin typeface="Trebuchet MS"/>
                <a:cs typeface="Trebuchet MS"/>
              </a:rPr>
              <a:t>partilhar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75" dirty="0">
                <a:latin typeface="Trebuchet MS"/>
                <a:cs typeface="Trebuchet MS"/>
              </a:rPr>
              <a:t>par de </a:t>
            </a:r>
            <a:r>
              <a:rPr sz="1800" spc="-90" dirty="0">
                <a:latin typeface="Trebuchet MS"/>
                <a:cs typeface="Trebuchet MS"/>
              </a:rPr>
              <a:t>electrões e </a:t>
            </a:r>
            <a:r>
              <a:rPr sz="1800" spc="-80" dirty="0">
                <a:latin typeface="Trebuchet MS"/>
                <a:cs typeface="Trebuchet MS"/>
              </a:rPr>
              <a:t>simultaneamente </a:t>
            </a:r>
            <a:r>
              <a:rPr sz="1800" spc="-95" dirty="0">
                <a:latin typeface="Trebuchet MS"/>
                <a:cs typeface="Trebuchet MS"/>
              </a:rPr>
              <a:t>cada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80" dirty="0">
                <a:latin typeface="Trebuchet MS"/>
                <a:cs typeface="Trebuchet MS"/>
              </a:rPr>
              <a:t>deles </a:t>
            </a:r>
            <a:r>
              <a:rPr sz="1800" spc="-85" dirty="0">
                <a:latin typeface="Trebuchet MS"/>
                <a:cs typeface="Trebuchet MS"/>
              </a:rPr>
              <a:t>a partilhar 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três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pares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electrões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cada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três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hidrogénios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eles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se  </a:t>
            </a:r>
            <a:r>
              <a:rPr sz="1800" spc="-114" dirty="0">
                <a:latin typeface="Trebuchet MS"/>
                <a:cs typeface="Trebuchet MS"/>
              </a:rPr>
              <a:t>ligam.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94011" y="4165091"/>
            <a:ext cx="471677" cy="1272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67341" y="4374641"/>
            <a:ext cx="252222" cy="1866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40899" y="4374641"/>
            <a:ext cx="248411" cy="1882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27661" y="4352544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04" y="0"/>
                </a:lnTo>
              </a:path>
            </a:pathLst>
          </a:custGeom>
          <a:ln w="136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02109" y="4287011"/>
            <a:ext cx="120396" cy="1303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13539" y="3602735"/>
            <a:ext cx="109727" cy="7589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13539" y="4953761"/>
            <a:ext cx="106679" cy="1257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36677" y="4278629"/>
            <a:ext cx="106667" cy="1257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66879" y="3851909"/>
            <a:ext cx="0" cy="350520"/>
          </a:xfrm>
          <a:custGeom>
            <a:avLst/>
            <a:gdLst/>
            <a:ahLst/>
            <a:cxnLst/>
            <a:rect l="l" t="t" r="r" b="b"/>
            <a:pathLst>
              <a:path h="350520">
                <a:moveTo>
                  <a:pt x="0" y="350520"/>
                </a:moveTo>
                <a:lnTo>
                  <a:pt x="0" y="0"/>
                </a:lnTo>
              </a:path>
            </a:pathLst>
          </a:custGeom>
          <a:ln w="136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66879" y="4501896"/>
            <a:ext cx="0" cy="350520"/>
          </a:xfrm>
          <a:custGeom>
            <a:avLst/>
            <a:gdLst/>
            <a:ahLst/>
            <a:cxnLst/>
            <a:rect l="l" t="t" r="r" b="b"/>
            <a:pathLst>
              <a:path h="350520">
                <a:moveTo>
                  <a:pt x="0" y="0"/>
                </a:moveTo>
                <a:lnTo>
                  <a:pt x="0" y="350520"/>
                </a:lnTo>
              </a:path>
            </a:pathLst>
          </a:custGeom>
          <a:ln w="136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80139" y="4352544"/>
            <a:ext cx="375920" cy="0"/>
          </a:xfrm>
          <a:custGeom>
            <a:avLst/>
            <a:gdLst/>
            <a:ahLst/>
            <a:cxnLst/>
            <a:rect l="l" t="t" r="r" b="b"/>
            <a:pathLst>
              <a:path w="375920">
                <a:moveTo>
                  <a:pt x="0" y="0"/>
                </a:moveTo>
                <a:lnTo>
                  <a:pt x="375666" y="0"/>
                </a:lnTo>
              </a:path>
            </a:pathLst>
          </a:custGeom>
          <a:ln w="136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55349" y="4287011"/>
            <a:ext cx="120396" cy="1303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15447" y="4278629"/>
            <a:ext cx="106679" cy="1257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66017" y="3602735"/>
            <a:ext cx="109727" cy="7589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66017" y="4953761"/>
            <a:ext cx="106679" cy="1257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57001" y="4356353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04" y="0"/>
                </a:lnTo>
              </a:path>
            </a:pathLst>
          </a:custGeom>
          <a:ln w="136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19357" y="3851909"/>
            <a:ext cx="0" cy="350520"/>
          </a:xfrm>
          <a:custGeom>
            <a:avLst/>
            <a:gdLst/>
            <a:ahLst/>
            <a:cxnLst/>
            <a:rect l="l" t="t" r="r" b="b"/>
            <a:pathLst>
              <a:path h="350520">
                <a:moveTo>
                  <a:pt x="0" y="350520"/>
                </a:moveTo>
                <a:lnTo>
                  <a:pt x="0" y="0"/>
                </a:lnTo>
              </a:path>
            </a:pathLst>
          </a:custGeom>
          <a:ln w="136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19357" y="4501896"/>
            <a:ext cx="0" cy="350520"/>
          </a:xfrm>
          <a:custGeom>
            <a:avLst/>
            <a:gdLst/>
            <a:ahLst/>
            <a:cxnLst/>
            <a:rect l="l" t="t" r="r" b="b"/>
            <a:pathLst>
              <a:path h="350520">
                <a:moveTo>
                  <a:pt x="0" y="0"/>
                </a:moveTo>
                <a:lnTo>
                  <a:pt x="0" y="350520"/>
                </a:lnTo>
              </a:path>
            </a:pathLst>
          </a:custGeom>
          <a:ln w="136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Marcador de Posição do Rodapé 20">
            <a:extLst>
              <a:ext uri="{FF2B5EF4-FFF2-40B4-BE49-F238E27FC236}">
                <a16:creationId xmlns:a16="http://schemas.microsoft.com/office/drawing/2014/main" id="{53A845CF-04F1-4D2E-BC28-F8CB4701184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22" name="Marcador de Posição do Número do Diapositivo 21">
            <a:extLst>
              <a:ext uri="{FF2B5EF4-FFF2-40B4-BE49-F238E27FC236}">
                <a16:creationId xmlns:a16="http://schemas.microsoft.com/office/drawing/2014/main" id="{C91AE614-8354-4956-823E-4BF5BF313DB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10</a:t>
            </a:fld>
            <a:endParaRPr lang="pt-P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64968" y="1850548"/>
            <a:ext cx="7169784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z="1800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membro</a:t>
            </a:r>
            <a:r>
              <a:rPr sz="1800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seguinte</a:t>
            </a:r>
            <a:r>
              <a:rPr sz="1800"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da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100" dirty="0">
                <a:latin typeface="Trebuchet MS" panose="020B0603020202020204" pitchFamily="34" charset="0"/>
                <a:cs typeface="Trebuchet MS"/>
              </a:rPr>
              <a:t>família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é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b="1" spc="-125" dirty="0">
                <a:latin typeface="Trebuchet MS" panose="020B0603020202020204" pitchFamily="34" charset="0"/>
                <a:cs typeface="Arial"/>
              </a:rPr>
              <a:t>propano</a:t>
            </a:r>
            <a:r>
              <a:rPr sz="1800" b="1" spc="-105" dirty="0">
                <a:latin typeface="Trebuchet MS" panose="020B0603020202020204" pitchFamily="34" charset="0"/>
                <a:cs typeface="Arial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z="1800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5" dirty="0">
                <a:latin typeface="Trebuchet MS" panose="020B0603020202020204" pitchFamily="34" charset="0"/>
                <a:cs typeface="Trebuchet MS"/>
              </a:rPr>
              <a:t>tem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três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carbonos.</a:t>
            </a:r>
            <a:endParaRPr sz="1800" dirty="0">
              <a:latin typeface="Trebuchet MS" panose="020B0603020202020204" pitchFamily="34" charset="0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25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0" dirty="0">
                <a:latin typeface="Trebuchet MS" panose="020B0603020202020204" pitchFamily="34" charset="0"/>
                <a:cs typeface="Trebuchet MS"/>
              </a:rPr>
              <a:t>carbonos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periféricos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5" dirty="0">
                <a:latin typeface="Trebuchet MS" panose="020B0603020202020204" pitchFamily="34" charset="0"/>
                <a:cs typeface="Trebuchet MS"/>
              </a:rPr>
              <a:t>têm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ligações</a:t>
            </a:r>
            <a:r>
              <a:rPr sz="1800"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três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hidrogénios</a:t>
            </a:r>
            <a:r>
              <a:rPr sz="1800"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114" dirty="0">
                <a:latin typeface="Trebuchet MS" panose="020B0603020202020204" pitchFamily="34" charset="0"/>
                <a:cs typeface="Trebuchet MS"/>
              </a:rPr>
              <a:t>tal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55" dirty="0">
                <a:latin typeface="Trebuchet MS" panose="020B0603020202020204" pitchFamily="34" charset="0"/>
                <a:cs typeface="Trebuchet MS"/>
              </a:rPr>
              <a:t>como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25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0" dirty="0">
                <a:latin typeface="Trebuchet MS" panose="020B0603020202020204" pitchFamily="34" charset="0"/>
                <a:cs typeface="Trebuchet MS"/>
              </a:rPr>
              <a:t>carbonos  </a:t>
            </a:r>
            <a:r>
              <a:rPr sz="1800" spc="-40" dirty="0">
                <a:latin typeface="Trebuchet MS" panose="020B0603020202020204" pitchFamily="34" charset="0"/>
                <a:cs typeface="Trebuchet MS"/>
              </a:rPr>
              <a:t>do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etano </a:t>
            </a:r>
            <a:r>
              <a:rPr sz="1800" spc="-55" dirty="0">
                <a:latin typeface="Trebuchet MS" panose="020B0603020202020204" pitchFamily="34" charset="0"/>
                <a:cs typeface="Trebuchet MS"/>
              </a:rPr>
              <a:t>mas </a:t>
            </a:r>
            <a:r>
              <a:rPr sz="1800" spc="-20" dirty="0">
                <a:latin typeface="Trebuchet MS" panose="020B0603020202020204" pitchFamily="34" charset="0"/>
                <a:cs typeface="Trebuchet MS"/>
              </a:rPr>
              <a:t>o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carbono </a:t>
            </a:r>
            <a:r>
              <a:rPr sz="1800" spc="-100" dirty="0">
                <a:latin typeface="Trebuchet MS" panose="020B0603020202020204" pitchFamily="34" charset="0"/>
                <a:cs typeface="Trebuchet MS"/>
              </a:rPr>
              <a:t>central </a:t>
            </a:r>
            <a:r>
              <a:rPr sz="1800" spc="-114" dirty="0">
                <a:latin typeface="Trebuchet MS" panose="020B0603020202020204" pitchFamily="34" charset="0"/>
                <a:cs typeface="Trebuchet MS"/>
              </a:rPr>
              <a:t>fica </a:t>
            </a:r>
            <a:r>
              <a:rPr sz="1800" spc="-70" dirty="0">
                <a:latin typeface="Trebuchet MS" panose="020B0603020202020204" pitchFamily="34" charset="0"/>
                <a:cs typeface="Trebuchet MS"/>
              </a:rPr>
              <a:t>saturado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apenas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com </a:t>
            </a:r>
            <a:r>
              <a:rPr sz="1800" spc="-55" dirty="0">
                <a:latin typeface="Trebuchet MS" panose="020B0603020202020204" pitchFamily="34" charset="0"/>
                <a:cs typeface="Trebuchet MS"/>
              </a:rPr>
              <a:t>duas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ligações a 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hidrogénios.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110" dirty="0">
                <a:latin typeface="Trebuchet MS" panose="020B0603020202020204" pitchFamily="34" charset="0"/>
                <a:cs typeface="Trebuchet MS"/>
              </a:rPr>
              <a:t>Todas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55" dirty="0">
                <a:latin typeface="Trebuchet MS" panose="020B0603020202020204" pitchFamily="34" charset="0"/>
                <a:cs typeface="Trebuchet MS"/>
              </a:rPr>
              <a:t>as</a:t>
            </a:r>
            <a:r>
              <a:rPr sz="1800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ligações</a:t>
            </a:r>
            <a:r>
              <a:rPr sz="1800"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45" dirty="0">
                <a:latin typeface="Trebuchet MS" panose="020B0603020202020204" pitchFamily="34" charset="0"/>
                <a:cs typeface="Trebuchet MS"/>
              </a:rPr>
              <a:t>são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covalentes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portanto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resultam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da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partilha 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5" dirty="0">
                <a:latin typeface="Trebuchet MS" panose="020B0603020202020204" pitchFamily="34" charset="0"/>
                <a:cs typeface="Trebuchet MS"/>
              </a:rPr>
              <a:t>electrão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5" dirty="0">
                <a:latin typeface="Trebuchet MS" panose="020B0603020202020204" pitchFamily="34" charset="0"/>
                <a:cs typeface="Trebuchet MS"/>
              </a:rPr>
              <a:t>cada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0" dirty="0">
                <a:latin typeface="Trebuchet MS" panose="020B0603020202020204" pitchFamily="34" charset="0"/>
                <a:cs typeface="Trebuchet MS"/>
              </a:rPr>
              <a:t>átomo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formando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150" dirty="0">
                <a:latin typeface="Trebuchet MS" panose="020B0603020202020204" pitchFamily="34" charset="0"/>
                <a:cs typeface="Trebuchet MS"/>
              </a:rPr>
              <a:t>par.</a:t>
            </a:r>
            <a:endParaRPr sz="1800"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91903" y="4338828"/>
            <a:ext cx="644651" cy="1539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9627" y="4539996"/>
            <a:ext cx="235458" cy="1805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24135" y="4539996"/>
            <a:ext cx="231647" cy="1805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53163" y="4517897"/>
            <a:ext cx="349250" cy="0"/>
          </a:xfrm>
          <a:custGeom>
            <a:avLst/>
            <a:gdLst/>
            <a:ahLst/>
            <a:cxnLst/>
            <a:rect l="l" t="t" r="r" b="b"/>
            <a:pathLst>
              <a:path w="349250">
                <a:moveTo>
                  <a:pt x="0" y="0"/>
                </a:moveTo>
                <a:lnTo>
                  <a:pt x="348996" y="0"/>
                </a:lnTo>
              </a:path>
            </a:pathLst>
          </a:custGeom>
          <a:ln w="12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43613" y="4456176"/>
            <a:ext cx="112776" cy="12420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54281" y="3799332"/>
            <a:ext cx="103631" cy="7269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54281" y="5096255"/>
            <a:ext cx="98297" cy="12115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03811" y="4037838"/>
            <a:ext cx="0" cy="336550"/>
          </a:xfrm>
          <a:custGeom>
            <a:avLst/>
            <a:gdLst/>
            <a:ahLst/>
            <a:cxnLst/>
            <a:rect l="l" t="t" r="r" b="b"/>
            <a:pathLst>
              <a:path h="336550">
                <a:moveTo>
                  <a:pt x="0" y="336041"/>
                </a:moveTo>
                <a:lnTo>
                  <a:pt x="0" y="0"/>
                </a:lnTo>
              </a:path>
            </a:pathLst>
          </a:custGeom>
          <a:ln w="12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03811" y="4661915"/>
            <a:ext cx="0" cy="337185"/>
          </a:xfrm>
          <a:custGeom>
            <a:avLst/>
            <a:gdLst/>
            <a:ahLst/>
            <a:cxnLst/>
            <a:rect l="l" t="t" r="r" b="b"/>
            <a:pathLst>
              <a:path h="337185">
                <a:moveTo>
                  <a:pt x="0" y="0"/>
                </a:moveTo>
                <a:lnTo>
                  <a:pt x="0" y="336804"/>
                </a:lnTo>
              </a:path>
            </a:pathLst>
          </a:custGeom>
          <a:ln w="12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57457" y="4517897"/>
            <a:ext cx="349885" cy="0"/>
          </a:xfrm>
          <a:custGeom>
            <a:avLst/>
            <a:gdLst/>
            <a:ahLst/>
            <a:cxnLst/>
            <a:rect l="l" t="t" r="r" b="b"/>
            <a:pathLst>
              <a:path w="349885">
                <a:moveTo>
                  <a:pt x="0" y="0"/>
                </a:moveTo>
                <a:lnTo>
                  <a:pt x="349758" y="0"/>
                </a:lnTo>
              </a:path>
            </a:pathLst>
          </a:custGeom>
          <a:ln w="12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747907" y="4456176"/>
            <a:ext cx="112776" cy="12420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59821" y="4447794"/>
            <a:ext cx="98297" cy="12115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58575" y="3799332"/>
            <a:ext cx="103631" cy="7269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58575" y="5096255"/>
            <a:ext cx="98297" cy="12115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83849" y="4522470"/>
            <a:ext cx="349250" cy="0"/>
          </a:xfrm>
          <a:custGeom>
            <a:avLst/>
            <a:gdLst/>
            <a:ahLst/>
            <a:cxnLst/>
            <a:rect l="l" t="t" r="r" b="b"/>
            <a:pathLst>
              <a:path w="349250">
                <a:moveTo>
                  <a:pt x="0" y="0"/>
                </a:moveTo>
                <a:lnTo>
                  <a:pt x="348996" y="0"/>
                </a:lnTo>
              </a:path>
            </a:pathLst>
          </a:custGeom>
          <a:ln w="12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808105" y="4037838"/>
            <a:ext cx="0" cy="336550"/>
          </a:xfrm>
          <a:custGeom>
            <a:avLst/>
            <a:gdLst/>
            <a:ahLst/>
            <a:cxnLst/>
            <a:rect l="l" t="t" r="r" b="b"/>
            <a:pathLst>
              <a:path h="336550">
                <a:moveTo>
                  <a:pt x="0" y="336041"/>
                </a:moveTo>
                <a:lnTo>
                  <a:pt x="0" y="0"/>
                </a:lnTo>
              </a:path>
            </a:pathLst>
          </a:custGeom>
          <a:ln w="12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08105" y="4661915"/>
            <a:ext cx="0" cy="337185"/>
          </a:xfrm>
          <a:custGeom>
            <a:avLst/>
            <a:gdLst/>
            <a:ahLst/>
            <a:cxnLst/>
            <a:rect l="l" t="t" r="r" b="b"/>
            <a:pathLst>
              <a:path h="337185">
                <a:moveTo>
                  <a:pt x="0" y="0"/>
                </a:moveTo>
                <a:lnTo>
                  <a:pt x="0" y="336804"/>
                </a:lnTo>
              </a:path>
            </a:pathLst>
          </a:custGeom>
          <a:ln w="12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56489" y="4517897"/>
            <a:ext cx="349885" cy="0"/>
          </a:xfrm>
          <a:custGeom>
            <a:avLst/>
            <a:gdLst/>
            <a:ahLst/>
            <a:cxnLst/>
            <a:rect l="l" t="t" r="r" b="b"/>
            <a:pathLst>
              <a:path w="349884">
                <a:moveTo>
                  <a:pt x="0" y="0"/>
                </a:moveTo>
                <a:lnTo>
                  <a:pt x="349758" y="0"/>
                </a:lnTo>
              </a:path>
            </a:pathLst>
          </a:custGeom>
          <a:ln w="12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46939" y="4456176"/>
            <a:ext cx="112763" cy="12420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57607" y="3799332"/>
            <a:ext cx="103631" cy="7269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57607" y="5096255"/>
            <a:ext cx="98297" cy="12115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831215" y="4447794"/>
            <a:ext cx="98297" cy="12115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07137" y="4037838"/>
            <a:ext cx="0" cy="336550"/>
          </a:xfrm>
          <a:custGeom>
            <a:avLst/>
            <a:gdLst/>
            <a:ahLst/>
            <a:cxnLst/>
            <a:rect l="l" t="t" r="r" b="b"/>
            <a:pathLst>
              <a:path h="336550">
                <a:moveTo>
                  <a:pt x="0" y="336041"/>
                </a:moveTo>
                <a:lnTo>
                  <a:pt x="0" y="0"/>
                </a:lnTo>
              </a:path>
            </a:pathLst>
          </a:custGeom>
          <a:ln w="12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07137" y="4661915"/>
            <a:ext cx="0" cy="337185"/>
          </a:xfrm>
          <a:custGeom>
            <a:avLst/>
            <a:gdLst/>
            <a:ahLst/>
            <a:cxnLst/>
            <a:rect l="l" t="t" r="r" b="b"/>
            <a:pathLst>
              <a:path h="337185">
                <a:moveTo>
                  <a:pt x="0" y="0"/>
                </a:moveTo>
                <a:lnTo>
                  <a:pt x="0" y="336804"/>
                </a:lnTo>
              </a:path>
            </a:pathLst>
          </a:custGeom>
          <a:ln w="12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Marcador de Posição do Rodapé 28">
            <a:extLst>
              <a:ext uri="{FF2B5EF4-FFF2-40B4-BE49-F238E27FC236}">
                <a16:creationId xmlns:a16="http://schemas.microsoft.com/office/drawing/2014/main" id="{E25835C7-DABC-4175-B48D-F6CB4E79FF7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30" name="Marcador de Posição do Número do Diapositivo 29">
            <a:extLst>
              <a:ext uri="{FF2B5EF4-FFF2-40B4-BE49-F238E27FC236}">
                <a16:creationId xmlns:a16="http://schemas.microsoft.com/office/drawing/2014/main" id="{D22DBC3C-A7E8-4446-9C95-4D66D3A46E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11</a:t>
            </a:fld>
            <a:endParaRPr lang="pt-P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6700" y="738978"/>
            <a:ext cx="7450701" cy="7591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8620" algn="just">
              <a:lnSpc>
                <a:spcPts val="1505"/>
              </a:lnSpc>
            </a:pPr>
            <a:r>
              <a:rPr sz="1800" spc="-25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composto</a:t>
            </a:r>
            <a:r>
              <a:rPr sz="1800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seguinte</a:t>
            </a:r>
            <a:r>
              <a:rPr sz="1800"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com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quatro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0" dirty="0">
                <a:latin typeface="Trebuchet MS" panose="020B0603020202020204" pitchFamily="34" charset="0"/>
                <a:cs typeface="Trebuchet MS"/>
              </a:rPr>
              <a:t>carbonos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é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b="1" spc="-125" dirty="0">
                <a:latin typeface="Trebuchet MS" panose="020B0603020202020204" pitchFamily="34" charset="0"/>
                <a:cs typeface="Arial"/>
              </a:rPr>
              <a:t>butano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.</a:t>
            </a:r>
            <a:endParaRPr sz="1800" dirty="0">
              <a:latin typeface="Trebuchet MS" panose="020B0603020202020204" pitchFamily="34" charset="0"/>
              <a:cs typeface="Trebuchet MS"/>
            </a:endParaRPr>
          </a:p>
          <a:p>
            <a:pPr marL="388620" marR="5080" algn="just">
              <a:lnSpc>
                <a:spcPct val="100000"/>
              </a:lnSpc>
            </a:pPr>
            <a:r>
              <a:rPr sz="1800" spc="-90" dirty="0">
                <a:latin typeface="Trebuchet MS" panose="020B0603020202020204" pitchFamily="34" charset="0"/>
                <a:cs typeface="Trebuchet MS"/>
              </a:rPr>
              <a:t>Este</a:t>
            </a:r>
            <a:r>
              <a:rPr sz="1800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composto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5" dirty="0">
                <a:latin typeface="Trebuchet MS" panose="020B0603020202020204" pitchFamily="34" charset="0"/>
                <a:cs typeface="Trebuchet MS"/>
              </a:rPr>
              <a:t>tem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particularidade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0" dirty="0">
                <a:latin typeface="Trebuchet MS" panose="020B0603020202020204" pitchFamily="34" charset="0"/>
                <a:cs typeface="Trebuchet MS"/>
              </a:rPr>
              <a:t>se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poder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apresentar</a:t>
            </a:r>
            <a:r>
              <a:rPr sz="1800"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45" dirty="0">
                <a:latin typeface="Trebuchet MS" panose="020B0603020202020204" pitchFamily="34" charset="0"/>
                <a:cs typeface="Trebuchet MS"/>
              </a:rPr>
              <a:t>duas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0" dirty="0">
                <a:latin typeface="Trebuchet MS" panose="020B0603020202020204" pitchFamily="34" charset="0"/>
                <a:cs typeface="Trebuchet MS"/>
              </a:rPr>
              <a:t>formas 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com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20" dirty="0">
                <a:latin typeface="Trebuchet MS" panose="020B0603020202020204" pitchFamily="34" charset="0"/>
                <a:cs typeface="Trebuchet MS"/>
              </a:rPr>
              <a:t>o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50" dirty="0">
                <a:latin typeface="Trebuchet MS" panose="020B0603020202020204" pitchFamily="34" charset="0"/>
                <a:cs typeface="Trebuchet MS"/>
              </a:rPr>
              <a:t>mesmo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0" dirty="0">
                <a:latin typeface="Trebuchet MS" panose="020B0603020202020204" pitchFamily="34" charset="0"/>
                <a:cs typeface="Trebuchet MS"/>
              </a:rPr>
              <a:t>número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0" dirty="0">
                <a:latin typeface="Trebuchet MS" panose="020B0603020202020204" pitchFamily="34" charset="0"/>
                <a:cs typeface="Trebuchet MS"/>
              </a:rPr>
              <a:t>átomos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carbono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hidrogénio.</a:t>
            </a:r>
            <a:endParaRPr sz="1800"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48437" y="6047232"/>
            <a:ext cx="1098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85" dirty="0">
                <a:latin typeface="Trebuchet MS"/>
                <a:cs typeface="Trebuchet MS"/>
              </a:rPr>
              <a:t>a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44921" y="5703061"/>
            <a:ext cx="71424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 panose="020B0603020202020204" pitchFamily="34" charset="0"/>
                <a:cs typeface="Trebuchet MS"/>
              </a:rPr>
              <a:t>As </a:t>
            </a:r>
            <a:r>
              <a:rPr sz="1800" spc="-55" dirty="0">
                <a:latin typeface="Trebuchet MS" panose="020B0603020202020204" pitchFamily="34" charset="0"/>
                <a:cs typeface="Trebuchet MS"/>
              </a:rPr>
              <a:t>duas </a:t>
            </a:r>
            <a:r>
              <a:rPr sz="1800" spc="-70" dirty="0">
                <a:latin typeface="Trebuchet MS" panose="020B0603020202020204" pitchFamily="34" charset="0"/>
                <a:cs typeface="Trebuchet MS"/>
              </a:rPr>
              <a:t>formas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apresentam </a:t>
            </a:r>
            <a:r>
              <a:rPr sz="1800" spc="-95" dirty="0">
                <a:latin typeface="Trebuchet MS" panose="020B0603020202020204" pitchFamily="34" charset="0"/>
                <a:cs typeface="Trebuchet MS"/>
              </a:rPr>
              <a:t>diferentes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estruturas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e </a:t>
            </a:r>
            <a:r>
              <a:rPr sz="1800" spc="-60" dirty="0">
                <a:latin typeface="Trebuchet MS" panose="020B0603020202020204" pitchFamily="34" charset="0"/>
                <a:cs typeface="Trebuchet MS"/>
              </a:rPr>
              <a:t>logo </a:t>
            </a:r>
            <a:r>
              <a:rPr sz="1800" spc="-95" dirty="0">
                <a:latin typeface="Trebuchet MS" panose="020B0603020202020204" pitchFamily="34" charset="0"/>
                <a:cs typeface="Trebuchet MS"/>
              </a:rPr>
              <a:t>diferentes 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propriedades </a:t>
            </a:r>
            <a:r>
              <a:rPr sz="1800" spc="-95" dirty="0">
                <a:latin typeface="Trebuchet MS" panose="020B0603020202020204" pitchFamily="34" charset="0"/>
                <a:cs typeface="Trebuchet MS"/>
              </a:rPr>
              <a:t>químicas.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Estas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estrutur </a:t>
            </a:r>
            <a:r>
              <a:rPr sz="1800" spc="-25" dirty="0">
                <a:latin typeface="Trebuchet MS" panose="020B0603020202020204" pitchFamily="34" charset="0"/>
                <a:cs typeface="Trebuchet MS"/>
              </a:rPr>
              <a:t>s </a:t>
            </a:r>
            <a:r>
              <a:rPr sz="1800" spc="-45" dirty="0">
                <a:latin typeface="Trebuchet MS" panose="020B0603020202020204" pitchFamily="34" charset="0"/>
                <a:cs typeface="Trebuchet MS"/>
              </a:rPr>
              <a:t>são </a:t>
            </a:r>
            <a:r>
              <a:rPr sz="1800" spc="-70" dirty="0">
                <a:latin typeface="Trebuchet MS" panose="020B0603020202020204" pitchFamily="34" charset="0"/>
                <a:cs typeface="Trebuchet MS"/>
              </a:rPr>
              <a:t>chamadas </a:t>
            </a:r>
            <a:r>
              <a:rPr sz="1800" b="1" spc="-155" dirty="0">
                <a:latin typeface="Trebuchet MS" panose="020B0603020202020204" pitchFamily="34" charset="0"/>
                <a:cs typeface="Arial"/>
              </a:rPr>
              <a:t>isómeros </a:t>
            </a:r>
            <a:r>
              <a:rPr sz="1800" b="1" spc="-125" dirty="0">
                <a:latin typeface="Trebuchet MS" panose="020B0603020202020204" pitchFamily="34" charset="0"/>
                <a:cs typeface="Arial"/>
              </a:rPr>
              <a:t>estruturais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.  </a:t>
            </a:r>
            <a:r>
              <a:rPr sz="1800" spc="-60" dirty="0">
                <a:latin typeface="Trebuchet MS" panose="020B0603020202020204" pitchFamily="34" charset="0"/>
                <a:cs typeface="Trebuchet MS"/>
              </a:rPr>
              <a:t>Apesar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50" dirty="0">
                <a:latin typeface="Trebuchet MS" panose="020B0603020202020204" pitchFamily="34" charset="0"/>
                <a:cs typeface="Trebuchet MS"/>
              </a:rPr>
              <a:t>sua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fórmula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molecular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ser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igual</a:t>
            </a:r>
            <a:r>
              <a:rPr sz="1800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(C</a:t>
            </a:r>
            <a:r>
              <a:rPr sz="1800" spc="-135" baseline="-20833" dirty="0">
                <a:latin typeface="Trebuchet MS" panose="020B0603020202020204" pitchFamily="34" charset="0"/>
                <a:cs typeface="Trebuchet MS"/>
              </a:rPr>
              <a:t>4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H</a:t>
            </a:r>
            <a:r>
              <a:rPr sz="1800" spc="-135" baseline="-20833" dirty="0">
                <a:latin typeface="Trebuchet MS" panose="020B0603020202020204" pitchFamily="34" charset="0"/>
                <a:cs typeface="Trebuchet MS"/>
              </a:rPr>
              <a:t>10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),</a:t>
            </a:r>
            <a:r>
              <a:rPr sz="1800" spc="-10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45" dirty="0">
                <a:latin typeface="Trebuchet MS" panose="020B0603020202020204" pitchFamily="34" charset="0"/>
                <a:cs typeface="Trebuchet MS"/>
              </a:rPr>
              <a:t>são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90" dirty="0">
                <a:latin typeface="Trebuchet MS" panose="020B0603020202020204" pitchFamily="34" charset="0"/>
                <a:cs typeface="Trebuchet MS"/>
              </a:rPr>
              <a:t>diferentes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na</a:t>
            </a:r>
            <a:r>
              <a:rPr sz="1800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ordem 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em</a:t>
            </a:r>
            <a:r>
              <a:rPr sz="1800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25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átomos</a:t>
            </a:r>
            <a:r>
              <a:rPr sz="1800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0" dirty="0">
                <a:latin typeface="Trebuchet MS" panose="020B0603020202020204" pitchFamily="34" charset="0"/>
                <a:cs typeface="Trebuchet MS"/>
              </a:rPr>
              <a:t>se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encontram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ligados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25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z="1800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átomos.</a:t>
            </a:r>
            <a:endParaRPr sz="1800"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31655" y="2543555"/>
            <a:ext cx="547116" cy="1234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25559" y="2747010"/>
            <a:ext cx="238506" cy="1813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83115" y="2749295"/>
            <a:ext cx="100583" cy="1219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0369" y="2747010"/>
            <a:ext cx="172973" cy="1828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76151" y="2724911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092" y="0"/>
                </a:lnTo>
              </a:path>
            </a:pathLst>
          </a:custGeom>
          <a:ln w="12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63553" y="2661666"/>
            <a:ext cx="114300" cy="1264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74221" y="1997201"/>
            <a:ext cx="103631" cy="7360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74221" y="3309365"/>
            <a:ext cx="100583" cy="1219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24513" y="2238755"/>
            <a:ext cx="0" cy="340360"/>
          </a:xfrm>
          <a:custGeom>
            <a:avLst/>
            <a:gdLst/>
            <a:ahLst/>
            <a:cxnLst/>
            <a:rect l="l" t="t" r="r" b="b"/>
            <a:pathLst>
              <a:path h="340360">
                <a:moveTo>
                  <a:pt x="0" y="339851"/>
                </a:moveTo>
                <a:lnTo>
                  <a:pt x="0" y="0"/>
                </a:lnTo>
              </a:path>
            </a:pathLst>
          </a:custGeom>
          <a:ln w="12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024513" y="2870454"/>
            <a:ext cx="0" cy="340360"/>
          </a:xfrm>
          <a:custGeom>
            <a:avLst/>
            <a:gdLst/>
            <a:ahLst/>
            <a:cxnLst/>
            <a:rect l="l" t="t" r="r" b="b"/>
            <a:pathLst>
              <a:path h="340360">
                <a:moveTo>
                  <a:pt x="0" y="0"/>
                </a:moveTo>
                <a:lnTo>
                  <a:pt x="0" y="339852"/>
                </a:lnTo>
              </a:path>
            </a:pathLst>
          </a:custGeom>
          <a:ln w="12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470539" y="2724911"/>
            <a:ext cx="354330" cy="0"/>
          </a:xfrm>
          <a:custGeom>
            <a:avLst/>
            <a:gdLst/>
            <a:ahLst/>
            <a:cxnLst/>
            <a:rect l="l" t="t" r="r" b="b"/>
            <a:pathLst>
              <a:path w="354329">
                <a:moveTo>
                  <a:pt x="0" y="0"/>
                </a:moveTo>
                <a:lnTo>
                  <a:pt x="354330" y="0"/>
                </a:lnTo>
              </a:path>
            </a:pathLst>
          </a:custGeom>
          <a:ln w="12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57941" y="2661666"/>
            <a:ext cx="114300" cy="1264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59187" y="2653283"/>
            <a:ext cx="100583" cy="1219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268609" y="1997201"/>
            <a:ext cx="103631" cy="7360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68609" y="3309365"/>
            <a:ext cx="100583" cy="1219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87025" y="2728722"/>
            <a:ext cx="354330" cy="0"/>
          </a:xfrm>
          <a:custGeom>
            <a:avLst/>
            <a:gdLst/>
            <a:ahLst/>
            <a:cxnLst/>
            <a:rect l="l" t="t" r="r" b="b"/>
            <a:pathLst>
              <a:path w="354329">
                <a:moveTo>
                  <a:pt x="0" y="0"/>
                </a:moveTo>
                <a:lnTo>
                  <a:pt x="354330" y="0"/>
                </a:lnTo>
              </a:path>
            </a:pathLst>
          </a:custGeom>
          <a:ln w="12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18901" y="2238755"/>
            <a:ext cx="0" cy="340360"/>
          </a:xfrm>
          <a:custGeom>
            <a:avLst/>
            <a:gdLst/>
            <a:ahLst/>
            <a:cxnLst/>
            <a:rect l="l" t="t" r="r" b="b"/>
            <a:pathLst>
              <a:path h="340360">
                <a:moveTo>
                  <a:pt x="0" y="339851"/>
                </a:moveTo>
                <a:lnTo>
                  <a:pt x="0" y="0"/>
                </a:lnTo>
              </a:path>
            </a:pathLst>
          </a:custGeom>
          <a:ln w="12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18901" y="2870454"/>
            <a:ext cx="0" cy="340360"/>
          </a:xfrm>
          <a:custGeom>
            <a:avLst/>
            <a:gdLst/>
            <a:ahLst/>
            <a:cxnLst/>
            <a:rect l="l" t="t" r="r" b="b"/>
            <a:pathLst>
              <a:path h="340360">
                <a:moveTo>
                  <a:pt x="0" y="0"/>
                </a:moveTo>
                <a:lnTo>
                  <a:pt x="0" y="339852"/>
                </a:lnTo>
              </a:path>
            </a:pathLst>
          </a:custGeom>
          <a:ln w="12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890145" y="2724911"/>
            <a:ext cx="354330" cy="0"/>
          </a:xfrm>
          <a:custGeom>
            <a:avLst/>
            <a:gdLst/>
            <a:ahLst/>
            <a:cxnLst/>
            <a:rect l="l" t="t" r="r" b="b"/>
            <a:pathLst>
              <a:path w="354329">
                <a:moveTo>
                  <a:pt x="0" y="0"/>
                </a:moveTo>
                <a:lnTo>
                  <a:pt x="354330" y="0"/>
                </a:lnTo>
              </a:path>
            </a:pathLst>
          </a:custGeom>
          <a:ln w="12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77547" y="2661666"/>
            <a:ext cx="114300" cy="1264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688215" y="1997201"/>
            <a:ext cx="103631" cy="7360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688215" y="3309365"/>
            <a:ext cx="100583" cy="1219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38507" y="2238755"/>
            <a:ext cx="0" cy="340360"/>
          </a:xfrm>
          <a:custGeom>
            <a:avLst/>
            <a:gdLst/>
            <a:ahLst/>
            <a:cxnLst/>
            <a:rect l="l" t="t" r="r" b="b"/>
            <a:pathLst>
              <a:path h="340360">
                <a:moveTo>
                  <a:pt x="0" y="339851"/>
                </a:moveTo>
                <a:lnTo>
                  <a:pt x="0" y="0"/>
                </a:lnTo>
              </a:path>
            </a:pathLst>
          </a:custGeom>
          <a:ln w="12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38507" y="2870454"/>
            <a:ext cx="0" cy="340360"/>
          </a:xfrm>
          <a:custGeom>
            <a:avLst/>
            <a:gdLst/>
            <a:ahLst/>
            <a:cxnLst/>
            <a:rect l="l" t="t" r="r" b="b"/>
            <a:pathLst>
              <a:path h="340360">
                <a:moveTo>
                  <a:pt x="0" y="0"/>
                </a:moveTo>
                <a:lnTo>
                  <a:pt x="0" y="339852"/>
                </a:lnTo>
              </a:path>
            </a:pathLst>
          </a:custGeom>
          <a:ln w="12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589661" y="2724911"/>
            <a:ext cx="354330" cy="0"/>
          </a:xfrm>
          <a:custGeom>
            <a:avLst/>
            <a:gdLst/>
            <a:ahLst/>
            <a:cxnLst/>
            <a:rect l="l" t="t" r="r" b="b"/>
            <a:pathLst>
              <a:path w="354329">
                <a:moveTo>
                  <a:pt x="0" y="0"/>
                </a:moveTo>
                <a:lnTo>
                  <a:pt x="354330" y="0"/>
                </a:lnTo>
              </a:path>
            </a:pathLst>
          </a:custGeom>
          <a:ln w="12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77051" y="2661666"/>
            <a:ext cx="114312" cy="1264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86957" y="1997201"/>
            <a:ext cx="103644" cy="7360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386957" y="3309365"/>
            <a:ext cx="100596" cy="12191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071245" y="2653283"/>
            <a:ext cx="100583" cy="1219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438023" y="2238755"/>
            <a:ext cx="0" cy="340360"/>
          </a:xfrm>
          <a:custGeom>
            <a:avLst/>
            <a:gdLst/>
            <a:ahLst/>
            <a:cxnLst/>
            <a:rect l="l" t="t" r="r" b="b"/>
            <a:pathLst>
              <a:path h="340360">
                <a:moveTo>
                  <a:pt x="0" y="339851"/>
                </a:moveTo>
                <a:lnTo>
                  <a:pt x="0" y="0"/>
                </a:lnTo>
              </a:path>
            </a:pathLst>
          </a:custGeom>
          <a:ln w="12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438023" y="2870454"/>
            <a:ext cx="0" cy="340360"/>
          </a:xfrm>
          <a:custGeom>
            <a:avLst/>
            <a:gdLst/>
            <a:ahLst/>
            <a:cxnLst/>
            <a:rect l="l" t="t" r="r" b="b"/>
            <a:pathLst>
              <a:path h="340360">
                <a:moveTo>
                  <a:pt x="0" y="0"/>
                </a:moveTo>
                <a:lnTo>
                  <a:pt x="0" y="339852"/>
                </a:lnTo>
              </a:path>
            </a:pathLst>
          </a:custGeom>
          <a:ln w="12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730131" y="4168902"/>
            <a:ext cx="524255" cy="11734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724035" y="4361688"/>
            <a:ext cx="228600" cy="17145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970923" y="4363211"/>
            <a:ext cx="96011" cy="11658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092843" y="4361688"/>
            <a:ext cx="166877" cy="17221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581535" y="4968240"/>
            <a:ext cx="340360" cy="0"/>
          </a:xfrm>
          <a:custGeom>
            <a:avLst/>
            <a:gdLst/>
            <a:ahLst/>
            <a:cxnLst/>
            <a:rect l="l" t="t" r="r" b="b"/>
            <a:pathLst>
              <a:path w="340360">
                <a:moveTo>
                  <a:pt x="0" y="0"/>
                </a:moveTo>
                <a:lnTo>
                  <a:pt x="339852" y="0"/>
                </a:lnTo>
              </a:path>
            </a:pathLst>
          </a:custGeom>
          <a:ln w="12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377319" y="4908803"/>
            <a:ext cx="109727" cy="11887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684661" y="4899659"/>
            <a:ext cx="96011" cy="11658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7987" y="5519928"/>
            <a:ext cx="97535" cy="69951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042545" y="4899659"/>
            <a:ext cx="96011" cy="11658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35993" y="5106161"/>
            <a:ext cx="0" cy="321945"/>
          </a:xfrm>
          <a:custGeom>
            <a:avLst/>
            <a:gdLst/>
            <a:ahLst/>
            <a:cxnLst/>
            <a:rect l="l" t="t" r="r" b="b"/>
            <a:pathLst>
              <a:path h="321945">
                <a:moveTo>
                  <a:pt x="0" y="0"/>
                </a:moveTo>
                <a:lnTo>
                  <a:pt x="0" y="321564"/>
                </a:lnTo>
              </a:path>
            </a:pathLst>
          </a:custGeom>
          <a:ln w="12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885829" y="4968240"/>
            <a:ext cx="340360" cy="0"/>
          </a:xfrm>
          <a:custGeom>
            <a:avLst/>
            <a:gdLst/>
            <a:ahLst/>
            <a:cxnLst/>
            <a:rect l="l" t="t" r="r" b="b"/>
            <a:pathLst>
              <a:path w="340360">
                <a:moveTo>
                  <a:pt x="0" y="0"/>
                </a:moveTo>
                <a:lnTo>
                  <a:pt x="339852" y="0"/>
                </a:lnTo>
              </a:path>
            </a:pathLst>
          </a:custGeom>
          <a:ln w="12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694817" y="4340352"/>
            <a:ext cx="340360" cy="0"/>
          </a:xfrm>
          <a:custGeom>
            <a:avLst/>
            <a:gdLst/>
            <a:ahLst/>
            <a:cxnLst/>
            <a:rect l="l" t="t" r="r" b="b"/>
            <a:pathLst>
              <a:path w="340359">
                <a:moveTo>
                  <a:pt x="0" y="0"/>
                </a:moveTo>
                <a:lnTo>
                  <a:pt x="339852" y="0"/>
                </a:lnTo>
              </a:path>
            </a:pathLst>
          </a:custGeom>
          <a:ln w="12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490589" y="4280915"/>
            <a:ext cx="109740" cy="1188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00495" y="3652265"/>
            <a:ext cx="97535" cy="69951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500495" y="4892040"/>
            <a:ext cx="96011" cy="11658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549263" y="3881628"/>
            <a:ext cx="0" cy="321945"/>
          </a:xfrm>
          <a:custGeom>
            <a:avLst/>
            <a:gdLst/>
            <a:ahLst/>
            <a:cxnLst/>
            <a:rect l="l" t="t" r="r" b="b"/>
            <a:pathLst>
              <a:path h="321945">
                <a:moveTo>
                  <a:pt x="0" y="321563"/>
                </a:moveTo>
                <a:lnTo>
                  <a:pt x="0" y="0"/>
                </a:lnTo>
              </a:path>
            </a:pathLst>
          </a:custGeom>
          <a:ln w="12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549263" y="4478273"/>
            <a:ext cx="0" cy="321945"/>
          </a:xfrm>
          <a:custGeom>
            <a:avLst/>
            <a:gdLst/>
            <a:ahLst/>
            <a:cxnLst/>
            <a:rect l="l" t="t" r="r" b="b"/>
            <a:pathLst>
              <a:path h="321945">
                <a:moveTo>
                  <a:pt x="0" y="0"/>
                </a:moveTo>
                <a:lnTo>
                  <a:pt x="0" y="321564"/>
                </a:lnTo>
              </a:path>
            </a:pathLst>
          </a:custGeom>
          <a:ln w="12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58863" y="4280153"/>
            <a:ext cx="96011" cy="11658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191647" y="4280915"/>
            <a:ext cx="109727" cy="11887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522611" y="4272534"/>
            <a:ext cx="96011" cy="11658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202315" y="3652265"/>
            <a:ext cx="97535" cy="69951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202315" y="4892040"/>
            <a:ext cx="96011" cy="11658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741305" y="4344923"/>
            <a:ext cx="340360" cy="0"/>
          </a:xfrm>
          <a:custGeom>
            <a:avLst/>
            <a:gdLst/>
            <a:ahLst/>
            <a:cxnLst/>
            <a:rect l="l" t="t" r="r" b="b"/>
            <a:pathLst>
              <a:path w="340360">
                <a:moveTo>
                  <a:pt x="0" y="0"/>
                </a:moveTo>
                <a:lnTo>
                  <a:pt x="339852" y="0"/>
                </a:lnTo>
              </a:path>
            </a:pathLst>
          </a:custGeom>
          <a:ln w="12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250321" y="3881628"/>
            <a:ext cx="0" cy="321945"/>
          </a:xfrm>
          <a:custGeom>
            <a:avLst/>
            <a:gdLst/>
            <a:ahLst/>
            <a:cxnLst/>
            <a:rect l="l" t="t" r="r" b="b"/>
            <a:pathLst>
              <a:path h="321945">
                <a:moveTo>
                  <a:pt x="0" y="321563"/>
                </a:moveTo>
                <a:lnTo>
                  <a:pt x="0" y="0"/>
                </a:lnTo>
              </a:path>
            </a:pathLst>
          </a:custGeom>
          <a:ln w="12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250321" y="4478273"/>
            <a:ext cx="0" cy="321945"/>
          </a:xfrm>
          <a:custGeom>
            <a:avLst/>
            <a:gdLst/>
            <a:ahLst/>
            <a:cxnLst/>
            <a:rect l="l" t="t" r="r" b="b"/>
            <a:pathLst>
              <a:path h="321945">
                <a:moveTo>
                  <a:pt x="0" y="0"/>
                </a:moveTo>
                <a:lnTo>
                  <a:pt x="0" y="321563"/>
                </a:lnTo>
              </a:path>
            </a:pathLst>
          </a:custGeom>
          <a:ln w="12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72391" y="4340352"/>
            <a:ext cx="744855" cy="0"/>
          </a:xfrm>
          <a:custGeom>
            <a:avLst/>
            <a:gdLst/>
            <a:ahLst/>
            <a:cxnLst/>
            <a:rect l="l" t="t" r="r" b="b"/>
            <a:pathLst>
              <a:path w="744854">
                <a:moveTo>
                  <a:pt x="0" y="0"/>
                </a:moveTo>
                <a:lnTo>
                  <a:pt x="744474" y="0"/>
                </a:lnTo>
              </a:path>
            </a:pathLst>
          </a:custGeom>
          <a:ln w="12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368175" y="4280915"/>
            <a:ext cx="109727" cy="71780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378843" y="3652265"/>
            <a:ext cx="97535" cy="69951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426849" y="3881628"/>
            <a:ext cx="0" cy="321945"/>
          </a:xfrm>
          <a:custGeom>
            <a:avLst/>
            <a:gdLst/>
            <a:ahLst/>
            <a:cxnLst/>
            <a:rect l="l" t="t" r="r" b="b"/>
            <a:pathLst>
              <a:path h="321945">
                <a:moveTo>
                  <a:pt x="0" y="321563"/>
                </a:moveTo>
                <a:lnTo>
                  <a:pt x="0" y="0"/>
                </a:lnTo>
              </a:path>
            </a:pathLst>
          </a:custGeom>
          <a:ln w="12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426849" y="4478273"/>
            <a:ext cx="0" cy="321945"/>
          </a:xfrm>
          <a:custGeom>
            <a:avLst/>
            <a:gdLst/>
            <a:ahLst/>
            <a:cxnLst/>
            <a:rect l="l" t="t" r="r" b="b"/>
            <a:pathLst>
              <a:path h="321945">
                <a:moveTo>
                  <a:pt x="0" y="0"/>
                </a:moveTo>
                <a:lnTo>
                  <a:pt x="0" y="321563"/>
                </a:lnTo>
              </a:path>
            </a:pathLst>
          </a:custGeom>
          <a:ln w="12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543691" y="4340352"/>
            <a:ext cx="744855" cy="0"/>
          </a:xfrm>
          <a:custGeom>
            <a:avLst/>
            <a:gdLst/>
            <a:ahLst/>
            <a:cxnLst/>
            <a:rect l="l" t="t" r="r" b="b"/>
            <a:pathLst>
              <a:path w="744854">
                <a:moveTo>
                  <a:pt x="0" y="0"/>
                </a:moveTo>
                <a:lnTo>
                  <a:pt x="744474" y="0"/>
                </a:lnTo>
              </a:path>
            </a:pathLst>
          </a:custGeom>
          <a:ln w="12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7703946" y="2535381"/>
            <a:ext cx="108077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i="1" spc="-70" dirty="0">
                <a:solidFill>
                  <a:srgbClr val="FF0000"/>
                </a:solidFill>
                <a:latin typeface="Tahoma"/>
                <a:cs typeface="Tahoma"/>
              </a:rPr>
              <a:t>n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-butano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719194" y="3882651"/>
            <a:ext cx="1908810" cy="838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2-metil-propano</a:t>
            </a:r>
            <a:endParaRPr sz="1800" dirty="0">
              <a:latin typeface="Tahoma"/>
              <a:cs typeface="Tahoma"/>
            </a:endParaRPr>
          </a:p>
          <a:p>
            <a:pPr marL="12700">
              <a:lnSpc>
                <a:spcPts val="2120"/>
              </a:lnSpc>
            </a:pPr>
            <a:r>
              <a:rPr sz="1800" spc="-10" dirty="0">
                <a:latin typeface="Tahoma"/>
                <a:cs typeface="Tahoma"/>
              </a:rPr>
              <a:t>ou</a:t>
            </a:r>
            <a:endParaRPr sz="1800" dirty="0">
              <a:latin typeface="Tahoma"/>
              <a:cs typeface="Tahoma"/>
            </a:endParaRPr>
          </a:p>
          <a:p>
            <a:pPr marL="12700">
              <a:lnSpc>
                <a:spcPts val="2120"/>
              </a:lnSpc>
            </a:pP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isobutano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69" name="Marcador de Posição do Rodapé 68">
            <a:extLst>
              <a:ext uri="{FF2B5EF4-FFF2-40B4-BE49-F238E27FC236}">
                <a16:creationId xmlns:a16="http://schemas.microsoft.com/office/drawing/2014/main" id="{4DFDC3FB-D5AE-4E42-BB95-D2D37C8866E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70" name="Marcador de Posição do Número do Diapositivo 69">
            <a:extLst>
              <a:ext uri="{FF2B5EF4-FFF2-40B4-BE49-F238E27FC236}">
                <a16:creationId xmlns:a16="http://schemas.microsoft.com/office/drawing/2014/main" id="{9CA562EA-1345-4034-A685-907B4606B1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12</a:t>
            </a:fld>
            <a:endParaRPr lang="pt-P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71213" y="3372232"/>
            <a:ext cx="176784" cy="1684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89729" y="3465195"/>
            <a:ext cx="110489" cy="769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70451" y="3373756"/>
            <a:ext cx="293369" cy="9761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88967" y="3737991"/>
            <a:ext cx="110489" cy="769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69689" y="3647314"/>
            <a:ext cx="293369" cy="971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64761" y="3916300"/>
            <a:ext cx="97535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79061" y="4007739"/>
            <a:ext cx="119634" cy="769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69689" y="4186047"/>
            <a:ext cx="115823" cy="7040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99229" y="4278250"/>
            <a:ext cx="115823" cy="4617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28769" y="4187571"/>
            <a:ext cx="97535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43069" y="4278250"/>
            <a:ext cx="118110" cy="762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68927" y="4456558"/>
            <a:ext cx="115823" cy="7040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28007" y="4458082"/>
            <a:ext cx="97535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742307" y="4548759"/>
            <a:ext cx="119634" cy="7696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369689" y="4548759"/>
            <a:ext cx="226313" cy="88239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28769" y="4728591"/>
            <a:ext cx="97535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43069" y="4820032"/>
            <a:ext cx="119634" cy="7696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369689" y="4820032"/>
            <a:ext cx="239268" cy="88163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499229" y="5090541"/>
            <a:ext cx="115823" cy="46177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628769" y="4999101"/>
            <a:ext cx="97535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43069" y="5090541"/>
            <a:ext cx="119634" cy="769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69689" y="5268088"/>
            <a:ext cx="115823" cy="7040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99229" y="5361051"/>
            <a:ext cx="115823" cy="4572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628769" y="5269612"/>
            <a:ext cx="97535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45355" y="5361051"/>
            <a:ext cx="117348" cy="7696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70451" y="5539359"/>
            <a:ext cx="115823" cy="7040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499991" y="5631562"/>
            <a:ext cx="115823" cy="46177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630293" y="5540883"/>
            <a:ext cx="97535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746117" y="5631562"/>
            <a:ext cx="116586" cy="7696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368927" y="5809870"/>
            <a:ext cx="115823" cy="7040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489323" y="5902071"/>
            <a:ext cx="121920" cy="46177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628007" y="5811394"/>
            <a:ext cx="97535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740783" y="5902071"/>
            <a:ext cx="119634" cy="762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368927" y="6080380"/>
            <a:ext cx="115823" cy="7040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489323" y="6173344"/>
            <a:ext cx="121920" cy="46177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628007" y="6081903"/>
            <a:ext cx="97535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744593" y="6173344"/>
            <a:ext cx="115823" cy="7696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501781" y="6671309"/>
            <a:ext cx="115823" cy="7040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493133" y="6443853"/>
            <a:ext cx="121920" cy="46177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760861" y="6672833"/>
            <a:ext cx="97535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743831" y="6443853"/>
            <a:ext cx="118110" cy="7696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370451" y="3103245"/>
            <a:ext cx="177546" cy="70408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688967" y="3195447"/>
            <a:ext cx="109728" cy="4572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370451" y="2831974"/>
            <a:ext cx="292607" cy="958596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565523" y="2833497"/>
            <a:ext cx="97535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688967" y="2924937"/>
            <a:ext cx="115823" cy="4617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725018" y="3360801"/>
            <a:ext cx="97548" cy="13944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622161" y="3632074"/>
            <a:ext cx="198869" cy="13944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607671" y="3902583"/>
            <a:ext cx="213360" cy="139445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608433" y="4175380"/>
            <a:ext cx="213372" cy="137159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508623" y="4443603"/>
            <a:ext cx="314705" cy="13944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494895" y="4714876"/>
            <a:ext cx="329184" cy="139445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497942" y="4985385"/>
            <a:ext cx="324612" cy="139445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393561" y="5255895"/>
            <a:ext cx="429006" cy="13944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372225" y="5526406"/>
            <a:ext cx="450341" cy="139445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148947" y="5796915"/>
            <a:ext cx="674369" cy="139445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918073" y="6068188"/>
            <a:ext cx="904481" cy="12344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927979" y="6191632"/>
            <a:ext cx="884669" cy="1600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678805" y="6338698"/>
            <a:ext cx="1142238" cy="96011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678805" y="6434710"/>
            <a:ext cx="1142238" cy="4343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723495" y="2819781"/>
            <a:ext cx="98310" cy="110032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322445" y="2628519"/>
            <a:ext cx="2548255" cy="0"/>
          </a:xfrm>
          <a:custGeom>
            <a:avLst/>
            <a:gdLst/>
            <a:ahLst/>
            <a:cxnLst/>
            <a:rect l="l" t="t" r="r" b="b"/>
            <a:pathLst>
              <a:path w="2548254">
                <a:moveTo>
                  <a:pt x="0" y="0"/>
                </a:moveTo>
                <a:lnTo>
                  <a:pt x="2548128" y="0"/>
                </a:lnTo>
              </a:path>
            </a:pathLst>
          </a:custGeom>
          <a:ln w="124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369689" y="2380869"/>
            <a:ext cx="614172" cy="115823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138291" y="2377822"/>
            <a:ext cx="688847" cy="11582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322445" y="6578727"/>
            <a:ext cx="2548255" cy="0"/>
          </a:xfrm>
          <a:custGeom>
            <a:avLst/>
            <a:gdLst/>
            <a:ahLst/>
            <a:cxnLst/>
            <a:rect l="l" t="t" r="r" b="b"/>
            <a:pathLst>
              <a:path w="2548254">
                <a:moveTo>
                  <a:pt x="0" y="0"/>
                </a:moveTo>
                <a:lnTo>
                  <a:pt x="2548128" y="0"/>
                </a:lnTo>
              </a:path>
            </a:pathLst>
          </a:custGeom>
          <a:ln w="124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1536700" y="1065840"/>
            <a:ext cx="793559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835" marR="5080" algn="just">
              <a:lnSpc>
                <a:spcPct val="100000"/>
              </a:lnSpc>
              <a:spcBef>
                <a:spcPts val="925"/>
              </a:spcBef>
            </a:pPr>
            <a:r>
              <a:rPr sz="1800" spc="-25" dirty="0" err="1">
                <a:latin typeface="Trebuchet MS"/>
                <a:cs typeface="Trebuchet MS"/>
              </a:rPr>
              <a:t>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isómeros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estruturais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principal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razão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grande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diversidade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Química  </a:t>
            </a:r>
            <a:r>
              <a:rPr sz="1800" spc="-100" dirty="0">
                <a:latin typeface="Trebuchet MS"/>
                <a:cs typeface="Trebuchet MS"/>
              </a:rPr>
              <a:t>Orgânica.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número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estruturas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possíveis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aumenta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exponencialmente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com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  </a:t>
            </a:r>
            <a:r>
              <a:rPr sz="1800" spc="-70" dirty="0">
                <a:latin typeface="Trebuchet MS"/>
                <a:cs typeface="Trebuchet MS"/>
              </a:rPr>
              <a:t>aumento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número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carbonos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cadeia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principal.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68" name="Marcador de Posição do Rodapé 67">
            <a:extLst>
              <a:ext uri="{FF2B5EF4-FFF2-40B4-BE49-F238E27FC236}">
                <a16:creationId xmlns:a16="http://schemas.microsoft.com/office/drawing/2014/main" id="{AFB53AA8-E1BD-467C-BDBC-87EA9BBD2B7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69" name="Marcador de Posição do Número do Diapositivo 68">
            <a:extLst>
              <a:ext uri="{FF2B5EF4-FFF2-40B4-BE49-F238E27FC236}">
                <a16:creationId xmlns:a16="http://schemas.microsoft.com/office/drawing/2014/main" id="{9653905F-509F-4813-B993-0E6A8BDEDE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13</a:t>
            </a:fld>
            <a:endParaRPr lang="pt-P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61701" y="3996308"/>
            <a:ext cx="3815079" cy="381000"/>
          </a:xfrm>
          <a:custGeom>
            <a:avLst/>
            <a:gdLst/>
            <a:ahLst/>
            <a:cxnLst/>
            <a:rect l="l" t="t" r="r" b="b"/>
            <a:pathLst>
              <a:path w="3815079" h="381000">
                <a:moveTo>
                  <a:pt x="0" y="0"/>
                </a:moveTo>
                <a:lnTo>
                  <a:pt x="0" y="381000"/>
                </a:lnTo>
                <a:lnTo>
                  <a:pt x="3814572" y="381000"/>
                </a:lnTo>
                <a:lnTo>
                  <a:pt x="3814572" y="0"/>
                </a:lnTo>
                <a:lnTo>
                  <a:pt x="0" y="0"/>
                </a:lnTo>
                <a:close/>
              </a:path>
            </a:pathLst>
          </a:custGeom>
          <a:solidFill>
            <a:srgbClr val="336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61701" y="3996308"/>
            <a:ext cx="3815079" cy="381000"/>
          </a:xfrm>
          <a:custGeom>
            <a:avLst/>
            <a:gdLst/>
            <a:ahLst/>
            <a:cxnLst/>
            <a:rect l="l" t="t" r="r" b="b"/>
            <a:pathLst>
              <a:path w="3815079" h="381000">
                <a:moveTo>
                  <a:pt x="0" y="0"/>
                </a:moveTo>
                <a:lnTo>
                  <a:pt x="0" y="381000"/>
                </a:lnTo>
                <a:lnTo>
                  <a:pt x="3814572" y="380999"/>
                </a:lnTo>
                <a:lnTo>
                  <a:pt x="3814572" y="0"/>
                </a:lnTo>
                <a:lnTo>
                  <a:pt x="0" y="0"/>
                </a:lnTo>
                <a:close/>
              </a:path>
            </a:pathLst>
          </a:custGeom>
          <a:ln w="9690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61701" y="4377308"/>
            <a:ext cx="3815079" cy="1068070"/>
          </a:xfrm>
          <a:custGeom>
            <a:avLst/>
            <a:gdLst/>
            <a:ahLst/>
            <a:cxnLst/>
            <a:rect l="l" t="t" r="r" b="b"/>
            <a:pathLst>
              <a:path w="3815079" h="1068070">
                <a:moveTo>
                  <a:pt x="0" y="0"/>
                </a:moveTo>
                <a:lnTo>
                  <a:pt x="0" y="1067562"/>
                </a:lnTo>
                <a:lnTo>
                  <a:pt x="3814572" y="1067562"/>
                </a:lnTo>
                <a:lnTo>
                  <a:pt x="3814572" y="0"/>
                </a:lnTo>
                <a:lnTo>
                  <a:pt x="0" y="0"/>
                </a:lnTo>
                <a:close/>
              </a:path>
            </a:pathLst>
          </a:custGeom>
          <a:solidFill>
            <a:srgbClr val="66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61701" y="4377308"/>
            <a:ext cx="3815079" cy="1068070"/>
          </a:xfrm>
          <a:custGeom>
            <a:avLst/>
            <a:gdLst/>
            <a:ahLst/>
            <a:cxnLst/>
            <a:rect l="l" t="t" r="r" b="b"/>
            <a:pathLst>
              <a:path w="3815079" h="1068070">
                <a:moveTo>
                  <a:pt x="0" y="0"/>
                </a:moveTo>
                <a:lnTo>
                  <a:pt x="0" y="1067562"/>
                </a:lnTo>
                <a:lnTo>
                  <a:pt x="3814572" y="1067561"/>
                </a:lnTo>
                <a:lnTo>
                  <a:pt x="3814572" y="0"/>
                </a:lnTo>
                <a:lnTo>
                  <a:pt x="0" y="0"/>
                </a:lnTo>
                <a:close/>
              </a:path>
            </a:pathLst>
          </a:custGeom>
          <a:ln w="9690">
            <a:solidFill>
              <a:srgbClr val="669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61701" y="5444870"/>
            <a:ext cx="3815079" cy="838200"/>
          </a:xfrm>
          <a:custGeom>
            <a:avLst/>
            <a:gdLst/>
            <a:ahLst/>
            <a:cxnLst/>
            <a:rect l="l" t="t" r="r" b="b"/>
            <a:pathLst>
              <a:path w="3815079" h="838200">
                <a:moveTo>
                  <a:pt x="0" y="0"/>
                </a:moveTo>
                <a:lnTo>
                  <a:pt x="0" y="838200"/>
                </a:lnTo>
                <a:lnTo>
                  <a:pt x="3814571" y="838200"/>
                </a:lnTo>
                <a:lnTo>
                  <a:pt x="3814571" y="0"/>
                </a:lnTo>
                <a:lnTo>
                  <a:pt x="0" y="0"/>
                </a:lnTo>
                <a:close/>
              </a:path>
            </a:pathLst>
          </a:custGeom>
          <a:solidFill>
            <a:srgbClr val="CC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61701" y="5444870"/>
            <a:ext cx="3815079" cy="838200"/>
          </a:xfrm>
          <a:custGeom>
            <a:avLst/>
            <a:gdLst/>
            <a:ahLst/>
            <a:cxnLst/>
            <a:rect l="l" t="t" r="r" b="b"/>
            <a:pathLst>
              <a:path w="3815079" h="838200">
                <a:moveTo>
                  <a:pt x="0" y="0"/>
                </a:moveTo>
                <a:lnTo>
                  <a:pt x="0" y="838200"/>
                </a:lnTo>
                <a:lnTo>
                  <a:pt x="3814572" y="838199"/>
                </a:lnTo>
                <a:lnTo>
                  <a:pt x="3814572" y="0"/>
                </a:lnTo>
                <a:lnTo>
                  <a:pt x="0" y="0"/>
                </a:lnTo>
                <a:close/>
              </a:path>
            </a:pathLst>
          </a:custGeom>
          <a:ln w="9690">
            <a:solidFill>
              <a:srgbClr val="CC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61701" y="3996308"/>
            <a:ext cx="3815079" cy="2287270"/>
          </a:xfrm>
          <a:custGeom>
            <a:avLst/>
            <a:gdLst/>
            <a:ahLst/>
            <a:cxnLst/>
            <a:rect l="l" t="t" r="r" b="b"/>
            <a:pathLst>
              <a:path w="3815079" h="2287270">
                <a:moveTo>
                  <a:pt x="0" y="0"/>
                </a:moveTo>
                <a:lnTo>
                  <a:pt x="0" y="2286762"/>
                </a:lnTo>
                <a:lnTo>
                  <a:pt x="3814572" y="2286761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52201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42701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33963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24463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14963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06225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96725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87225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77725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68987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59487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49987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341249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531749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722249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912749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104011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294511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485011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676274" y="6225920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861701" y="4377308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57150" y="0"/>
                </a:moveTo>
                <a:lnTo>
                  <a:pt x="0" y="0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861701" y="4567808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57150" y="0"/>
                </a:moveTo>
                <a:lnTo>
                  <a:pt x="0" y="0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861701" y="4759070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57150" y="0"/>
                </a:moveTo>
                <a:lnTo>
                  <a:pt x="0" y="0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861701" y="4949570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57150" y="0"/>
                </a:moveTo>
                <a:lnTo>
                  <a:pt x="0" y="0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861701" y="5140070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57150" y="0"/>
                </a:moveTo>
                <a:lnTo>
                  <a:pt x="0" y="0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861701" y="5330570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57150" y="0"/>
                </a:moveTo>
                <a:lnTo>
                  <a:pt x="0" y="0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861701" y="5521070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57150" y="0"/>
                </a:moveTo>
                <a:lnTo>
                  <a:pt x="0" y="0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861701" y="5711570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57150" y="0"/>
                </a:moveTo>
                <a:lnTo>
                  <a:pt x="0" y="0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861701" y="5902070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57150" y="0"/>
                </a:moveTo>
                <a:lnTo>
                  <a:pt x="0" y="0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861701" y="6092570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57150" y="0"/>
                </a:moveTo>
                <a:lnTo>
                  <a:pt x="0" y="0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61701" y="4186808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57150" y="0"/>
                </a:moveTo>
                <a:lnTo>
                  <a:pt x="0" y="0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61701" y="3996308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57150" y="0"/>
                </a:moveTo>
                <a:lnTo>
                  <a:pt x="0" y="0"/>
                </a:lnTo>
              </a:path>
            </a:pathLst>
          </a:custGeom>
          <a:ln w="96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033151" y="6333363"/>
            <a:ext cx="28194" cy="769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216031" y="6333363"/>
            <a:ext cx="50292" cy="769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408055" y="6333363"/>
            <a:ext cx="50292" cy="77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595507" y="6334125"/>
            <a:ext cx="53340" cy="7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863981" y="6333363"/>
            <a:ext cx="103631" cy="777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055243" y="6333363"/>
            <a:ext cx="102869" cy="769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45743" y="6333363"/>
            <a:ext cx="102869" cy="777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36243" y="6333363"/>
            <a:ext cx="103631" cy="777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619110" y="6333363"/>
            <a:ext cx="111251" cy="777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702443" y="5476113"/>
            <a:ext cx="50292" cy="777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623195" y="5857113"/>
            <a:ext cx="207263" cy="7696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623195" y="6254115"/>
            <a:ext cx="207263" cy="7696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649103" y="5095113"/>
            <a:ext cx="164591" cy="46634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640721" y="4713350"/>
            <a:ext cx="176784" cy="4663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645293" y="4332350"/>
            <a:ext cx="170687" cy="46634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639197" y="3951350"/>
            <a:ext cx="176784" cy="46634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861701" y="4282058"/>
            <a:ext cx="3623310" cy="1887220"/>
          </a:xfrm>
          <a:custGeom>
            <a:avLst/>
            <a:gdLst/>
            <a:ahLst/>
            <a:cxnLst/>
            <a:rect l="l" t="t" r="r" b="b"/>
            <a:pathLst>
              <a:path w="3623309" h="1887220">
                <a:moveTo>
                  <a:pt x="0" y="1886712"/>
                </a:moveTo>
                <a:lnTo>
                  <a:pt x="31627" y="1850476"/>
                </a:lnTo>
                <a:lnTo>
                  <a:pt x="63696" y="1814486"/>
                </a:lnTo>
                <a:lnTo>
                  <a:pt x="96200" y="1778747"/>
                </a:lnTo>
                <a:lnTo>
                  <a:pt x="129133" y="1743261"/>
                </a:lnTo>
                <a:lnTo>
                  <a:pt x="162490" y="1708030"/>
                </a:lnTo>
                <a:lnTo>
                  <a:pt x="196263" y="1673059"/>
                </a:lnTo>
                <a:lnTo>
                  <a:pt x="230448" y="1638351"/>
                </a:lnTo>
                <a:lnTo>
                  <a:pt x="265037" y="1603907"/>
                </a:lnTo>
                <a:lnTo>
                  <a:pt x="300026" y="1569733"/>
                </a:lnTo>
                <a:lnTo>
                  <a:pt x="335408" y="1535830"/>
                </a:lnTo>
                <a:lnTo>
                  <a:pt x="371177" y="1502201"/>
                </a:lnTo>
                <a:lnTo>
                  <a:pt x="407327" y="1468851"/>
                </a:lnTo>
                <a:lnTo>
                  <a:pt x="443853" y="1435782"/>
                </a:lnTo>
                <a:lnTo>
                  <a:pt x="480747" y="1402997"/>
                </a:lnTo>
                <a:lnTo>
                  <a:pt x="518005" y="1370499"/>
                </a:lnTo>
                <a:lnTo>
                  <a:pt x="555620" y="1338291"/>
                </a:lnTo>
                <a:lnTo>
                  <a:pt x="593586" y="1306377"/>
                </a:lnTo>
                <a:lnTo>
                  <a:pt x="631898" y="1274760"/>
                </a:lnTo>
                <a:lnTo>
                  <a:pt x="670548" y="1243442"/>
                </a:lnTo>
                <a:lnTo>
                  <a:pt x="709532" y="1212427"/>
                </a:lnTo>
                <a:lnTo>
                  <a:pt x="748843" y="1181719"/>
                </a:lnTo>
                <a:lnTo>
                  <a:pt x="788475" y="1151319"/>
                </a:lnTo>
                <a:lnTo>
                  <a:pt x="828423" y="1121231"/>
                </a:lnTo>
                <a:lnTo>
                  <a:pt x="868680" y="1091459"/>
                </a:lnTo>
                <a:lnTo>
                  <a:pt x="909239" y="1062005"/>
                </a:lnTo>
                <a:lnTo>
                  <a:pt x="950097" y="1032873"/>
                </a:lnTo>
                <a:lnTo>
                  <a:pt x="991245" y="1004065"/>
                </a:lnTo>
                <a:lnTo>
                  <a:pt x="1032679" y="975585"/>
                </a:lnTo>
                <a:lnTo>
                  <a:pt x="1074392" y="947436"/>
                </a:lnTo>
                <a:lnTo>
                  <a:pt x="1116378" y="919621"/>
                </a:lnTo>
                <a:lnTo>
                  <a:pt x="1158632" y="892143"/>
                </a:lnTo>
                <a:lnTo>
                  <a:pt x="1201146" y="865006"/>
                </a:lnTo>
                <a:lnTo>
                  <a:pt x="1243917" y="838212"/>
                </a:lnTo>
                <a:lnTo>
                  <a:pt x="1286936" y="811764"/>
                </a:lnTo>
                <a:lnTo>
                  <a:pt x="1330199" y="785666"/>
                </a:lnTo>
                <a:lnTo>
                  <a:pt x="1373699" y="759920"/>
                </a:lnTo>
                <a:lnTo>
                  <a:pt x="1417430" y="734530"/>
                </a:lnTo>
                <a:lnTo>
                  <a:pt x="1461387" y="709500"/>
                </a:lnTo>
                <a:lnTo>
                  <a:pt x="1505563" y="684831"/>
                </a:lnTo>
                <a:lnTo>
                  <a:pt x="1549952" y="660528"/>
                </a:lnTo>
                <a:lnTo>
                  <a:pt x="1594549" y="636592"/>
                </a:lnTo>
                <a:lnTo>
                  <a:pt x="1639347" y="613029"/>
                </a:lnTo>
                <a:lnTo>
                  <a:pt x="1684341" y="589839"/>
                </a:lnTo>
                <a:lnTo>
                  <a:pt x="1729524" y="567028"/>
                </a:lnTo>
                <a:lnTo>
                  <a:pt x="1774890" y="544597"/>
                </a:lnTo>
                <a:lnTo>
                  <a:pt x="1820433" y="522550"/>
                </a:lnTo>
                <a:lnTo>
                  <a:pt x="1866148" y="500890"/>
                </a:lnTo>
                <a:lnTo>
                  <a:pt x="1912029" y="479620"/>
                </a:lnTo>
                <a:lnTo>
                  <a:pt x="1958068" y="458743"/>
                </a:lnTo>
                <a:lnTo>
                  <a:pt x="2004261" y="438263"/>
                </a:lnTo>
                <a:lnTo>
                  <a:pt x="2050602" y="418182"/>
                </a:lnTo>
                <a:lnTo>
                  <a:pt x="2097084" y="398503"/>
                </a:lnTo>
                <a:lnTo>
                  <a:pt x="2143701" y="379231"/>
                </a:lnTo>
                <a:lnTo>
                  <a:pt x="2190448" y="360367"/>
                </a:lnTo>
                <a:lnTo>
                  <a:pt x="2237318" y="341915"/>
                </a:lnTo>
                <a:lnTo>
                  <a:pt x="2284306" y="323878"/>
                </a:lnTo>
                <a:lnTo>
                  <a:pt x="2331405" y="306259"/>
                </a:lnTo>
                <a:lnTo>
                  <a:pt x="2378610" y="289061"/>
                </a:lnTo>
                <a:lnTo>
                  <a:pt x="2425914" y="272288"/>
                </a:lnTo>
                <a:lnTo>
                  <a:pt x="2473312" y="255943"/>
                </a:lnTo>
                <a:lnTo>
                  <a:pt x="2520797" y="240028"/>
                </a:lnTo>
                <a:lnTo>
                  <a:pt x="2568363" y="224546"/>
                </a:lnTo>
                <a:lnTo>
                  <a:pt x="2616005" y="209502"/>
                </a:lnTo>
                <a:lnTo>
                  <a:pt x="2663717" y="194897"/>
                </a:lnTo>
                <a:lnTo>
                  <a:pt x="2711491" y="180736"/>
                </a:lnTo>
                <a:lnTo>
                  <a:pt x="2759324" y="167021"/>
                </a:lnTo>
                <a:lnTo>
                  <a:pt x="2807208" y="153755"/>
                </a:lnTo>
                <a:lnTo>
                  <a:pt x="2855137" y="140941"/>
                </a:lnTo>
                <a:lnTo>
                  <a:pt x="2903107" y="128584"/>
                </a:lnTo>
                <a:lnTo>
                  <a:pt x="2951109" y="116684"/>
                </a:lnTo>
                <a:lnTo>
                  <a:pt x="2999139" y="105247"/>
                </a:lnTo>
                <a:lnTo>
                  <a:pt x="3047191" y="94274"/>
                </a:lnTo>
                <a:lnTo>
                  <a:pt x="3095258" y="83770"/>
                </a:lnTo>
                <a:lnTo>
                  <a:pt x="3143335" y="73736"/>
                </a:lnTo>
                <a:lnTo>
                  <a:pt x="3191415" y="64177"/>
                </a:lnTo>
                <a:lnTo>
                  <a:pt x="3239493" y="55095"/>
                </a:lnTo>
                <a:lnTo>
                  <a:pt x="3287563" y="46494"/>
                </a:lnTo>
                <a:lnTo>
                  <a:pt x="3335618" y="38376"/>
                </a:lnTo>
                <a:lnTo>
                  <a:pt x="3383652" y="30745"/>
                </a:lnTo>
                <a:lnTo>
                  <a:pt x="3431660" y="23604"/>
                </a:lnTo>
                <a:lnTo>
                  <a:pt x="3479636" y="16956"/>
                </a:lnTo>
                <a:lnTo>
                  <a:pt x="3527574" y="10803"/>
                </a:lnTo>
                <a:lnTo>
                  <a:pt x="3575467" y="5150"/>
                </a:lnTo>
                <a:lnTo>
                  <a:pt x="3623310" y="0"/>
                </a:lnTo>
              </a:path>
            </a:pathLst>
          </a:custGeom>
          <a:ln w="969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781435" y="6333363"/>
            <a:ext cx="2009393" cy="26746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3455306" y="4378625"/>
            <a:ext cx="146050" cy="1224915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50" spc="-5" dirty="0">
                <a:latin typeface="Arial"/>
                <a:cs typeface="Arial"/>
              </a:rPr>
              <a:t>Ponto de evaporação,</a:t>
            </a:r>
            <a:r>
              <a:rPr sz="850" spc="-70" dirty="0">
                <a:latin typeface="Arial"/>
                <a:cs typeface="Arial"/>
              </a:rPr>
              <a:t> </a:t>
            </a:r>
            <a:r>
              <a:rPr sz="850" spc="-5" dirty="0">
                <a:latin typeface="Arial"/>
                <a:cs typeface="Arial"/>
              </a:rPr>
              <a:t>ºC</a:t>
            </a:r>
            <a:endParaRPr sz="85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596775" y="4139564"/>
            <a:ext cx="347472" cy="23774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73153" y="4941950"/>
            <a:ext cx="396239" cy="19659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617349" y="5817488"/>
            <a:ext cx="304800" cy="23774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>
            <a:spLocks noGrp="1"/>
          </p:cNvSpPr>
          <p:nvPr>
            <p:ph type="body" idx="1"/>
          </p:nvPr>
        </p:nvSpPr>
        <p:spPr>
          <a:xfrm>
            <a:off x="1780674" y="809625"/>
            <a:ext cx="7132050" cy="3093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2415">
              <a:lnSpc>
                <a:spcPct val="100000"/>
              </a:lnSpc>
              <a:spcBef>
                <a:spcPts val="100"/>
              </a:spcBef>
              <a:tabLst>
                <a:tab pos="440690" algn="l"/>
              </a:tabLst>
            </a:pPr>
            <a:r>
              <a:rPr spc="-25" dirty="0">
                <a:latin typeface="Trebuchet MS" panose="020B0603020202020204" pitchFamily="34" charset="0"/>
              </a:rPr>
              <a:t>As</a:t>
            </a:r>
            <a:r>
              <a:rPr spc="-135" dirty="0">
                <a:latin typeface="Trebuchet MS" panose="020B0603020202020204" pitchFamily="34" charset="0"/>
              </a:rPr>
              <a:t> </a:t>
            </a:r>
            <a:r>
              <a:rPr spc="-75" dirty="0">
                <a:latin typeface="Trebuchet MS" panose="020B0603020202020204" pitchFamily="34" charset="0"/>
              </a:rPr>
              <a:t>fórmulas</a:t>
            </a:r>
            <a:r>
              <a:rPr spc="-140" dirty="0">
                <a:latin typeface="Trebuchet MS" panose="020B0603020202020204" pitchFamily="34" charset="0"/>
              </a:rPr>
              <a:t> </a:t>
            </a:r>
            <a:r>
              <a:rPr spc="-40" dirty="0">
                <a:latin typeface="Trebuchet MS" panose="020B0603020202020204" pitchFamily="34" charset="0"/>
              </a:rPr>
              <a:t>dos</a:t>
            </a:r>
            <a:r>
              <a:rPr spc="-140" dirty="0">
                <a:latin typeface="Trebuchet MS" panose="020B0603020202020204" pitchFamily="34" charset="0"/>
              </a:rPr>
              <a:t> </a:t>
            </a:r>
            <a:r>
              <a:rPr spc="-75" dirty="0">
                <a:latin typeface="Trebuchet MS" panose="020B0603020202020204" pitchFamily="34" charset="0"/>
              </a:rPr>
              <a:t>alcanos</a:t>
            </a:r>
            <a:r>
              <a:rPr spc="-140" dirty="0">
                <a:latin typeface="Trebuchet MS" panose="020B0603020202020204" pitchFamily="34" charset="0"/>
              </a:rPr>
              <a:t> </a:t>
            </a:r>
            <a:r>
              <a:rPr spc="-60" dirty="0">
                <a:latin typeface="Trebuchet MS" panose="020B0603020202020204" pitchFamily="34" charset="0"/>
              </a:rPr>
              <a:t>podem</a:t>
            </a:r>
            <a:r>
              <a:rPr spc="-125" dirty="0">
                <a:latin typeface="Trebuchet MS" panose="020B0603020202020204" pitchFamily="34" charset="0"/>
              </a:rPr>
              <a:t> </a:t>
            </a:r>
            <a:r>
              <a:rPr spc="-65" dirty="0">
                <a:latin typeface="Trebuchet MS" panose="020B0603020202020204" pitchFamily="34" charset="0"/>
              </a:rPr>
              <a:t>ser</a:t>
            </a:r>
            <a:r>
              <a:rPr spc="-135" dirty="0">
                <a:latin typeface="Trebuchet MS" panose="020B0603020202020204" pitchFamily="34" charset="0"/>
              </a:rPr>
              <a:t> </a:t>
            </a:r>
            <a:r>
              <a:rPr spc="-90" dirty="0">
                <a:latin typeface="Trebuchet MS" panose="020B0603020202020204" pitchFamily="34" charset="0"/>
              </a:rPr>
              <a:t>genericamente</a:t>
            </a:r>
            <a:r>
              <a:rPr spc="-105" dirty="0">
                <a:latin typeface="Trebuchet MS" panose="020B0603020202020204" pitchFamily="34" charset="0"/>
              </a:rPr>
              <a:t> </a:t>
            </a:r>
            <a:r>
              <a:rPr spc="-85" dirty="0">
                <a:latin typeface="Trebuchet MS" panose="020B0603020202020204" pitchFamily="34" charset="0"/>
              </a:rPr>
              <a:t>escritas</a:t>
            </a:r>
            <a:r>
              <a:rPr spc="-135" dirty="0">
                <a:latin typeface="Trebuchet MS" panose="020B0603020202020204" pitchFamily="34" charset="0"/>
              </a:rPr>
              <a:t> </a:t>
            </a:r>
            <a:r>
              <a:rPr spc="-85" dirty="0">
                <a:latin typeface="Trebuchet MS" panose="020B0603020202020204" pitchFamily="34" charset="0"/>
              </a:rPr>
              <a:t>como:</a:t>
            </a:r>
          </a:p>
          <a:p>
            <a:pPr marL="259715">
              <a:lnSpc>
                <a:spcPct val="100000"/>
              </a:lnSpc>
              <a:buFont typeface="Trebuchet MS"/>
              <a:buChar char="*"/>
            </a:pPr>
            <a:endParaRPr sz="1950" dirty="0">
              <a:latin typeface="Trebuchet MS" panose="020B0603020202020204" pitchFamily="34" charset="0"/>
              <a:cs typeface="Times New Roman"/>
            </a:endParaRPr>
          </a:p>
          <a:p>
            <a:pPr marL="3060065">
              <a:lnSpc>
                <a:spcPct val="100000"/>
              </a:lnSpc>
            </a:pPr>
            <a:r>
              <a:rPr sz="3600" b="1" i="1" spc="-217" baseline="13888" dirty="0">
                <a:solidFill>
                  <a:srgbClr val="0070C0"/>
                </a:solidFill>
                <a:latin typeface="Trebuchet MS" panose="020B0603020202020204" pitchFamily="34" charset="0"/>
              </a:rPr>
              <a:t>C</a:t>
            </a:r>
            <a:r>
              <a:rPr sz="1600" b="1" i="1" spc="-145" dirty="0">
                <a:solidFill>
                  <a:srgbClr val="0070C0"/>
                </a:solidFill>
                <a:latin typeface="Trebuchet MS" panose="020B0603020202020204" pitchFamily="34" charset="0"/>
              </a:rPr>
              <a:t>n</a:t>
            </a:r>
            <a:r>
              <a:rPr sz="1600" b="1" i="1" spc="-125" dirty="0">
                <a:solidFill>
                  <a:srgbClr val="0070C0"/>
                </a:solidFill>
                <a:latin typeface="Trebuchet MS" panose="020B0603020202020204" pitchFamily="34" charset="0"/>
              </a:rPr>
              <a:t> </a:t>
            </a:r>
            <a:r>
              <a:rPr sz="3600" b="1" i="1" spc="-172" baseline="13888" dirty="0">
                <a:solidFill>
                  <a:srgbClr val="0070C0"/>
                </a:solidFill>
                <a:latin typeface="Trebuchet MS" panose="020B0603020202020204" pitchFamily="34" charset="0"/>
              </a:rPr>
              <a:t>H</a:t>
            </a:r>
            <a:r>
              <a:rPr sz="1600" b="1" i="1" spc="-114" dirty="0">
                <a:solidFill>
                  <a:srgbClr val="0070C0"/>
                </a:solidFill>
                <a:latin typeface="Trebuchet MS" panose="020B0603020202020204" pitchFamily="34" charset="0"/>
              </a:rPr>
              <a:t>2n+2</a:t>
            </a:r>
            <a:endParaRPr lang="pt-PT" sz="1600" dirty="0">
              <a:latin typeface="Trebuchet MS" panose="020B0603020202020204" pitchFamily="34" charset="0"/>
            </a:endParaRPr>
          </a:p>
          <a:p>
            <a:pPr marL="272415">
              <a:lnSpc>
                <a:spcPct val="100000"/>
              </a:lnSpc>
              <a:spcBef>
                <a:spcPts val="1355"/>
              </a:spcBef>
              <a:tabLst>
                <a:tab pos="440690" algn="l"/>
              </a:tabLst>
            </a:pPr>
            <a:r>
              <a:rPr lang="pt-PT" spc="-55" dirty="0">
                <a:latin typeface="Trebuchet MS" panose="020B0603020202020204" pitchFamily="34" charset="0"/>
              </a:rPr>
              <a:t>Onde</a:t>
            </a:r>
            <a:r>
              <a:rPr lang="pt-PT" spc="-130" dirty="0">
                <a:latin typeface="Trebuchet MS" panose="020B0603020202020204" pitchFamily="34" charset="0"/>
              </a:rPr>
              <a:t> </a:t>
            </a:r>
            <a:r>
              <a:rPr lang="pt-PT" b="1" i="1" spc="-65" dirty="0">
                <a:latin typeface="Trebuchet MS" panose="020B0603020202020204" pitchFamily="34" charset="0"/>
              </a:rPr>
              <a:t>n</a:t>
            </a:r>
            <a:r>
              <a:rPr lang="pt-PT" b="1" i="1" spc="-130" dirty="0">
                <a:latin typeface="Trebuchet MS" panose="020B0603020202020204" pitchFamily="34" charset="0"/>
              </a:rPr>
              <a:t> </a:t>
            </a:r>
            <a:r>
              <a:rPr lang="pt-PT" spc="-90" dirty="0">
                <a:latin typeface="Trebuchet MS" panose="020B0603020202020204" pitchFamily="34" charset="0"/>
              </a:rPr>
              <a:t>é</a:t>
            </a:r>
            <a:r>
              <a:rPr lang="pt-PT" spc="-120" dirty="0">
                <a:latin typeface="Trebuchet MS" panose="020B0603020202020204" pitchFamily="34" charset="0"/>
              </a:rPr>
              <a:t> </a:t>
            </a:r>
            <a:r>
              <a:rPr lang="pt-PT" spc="-20" dirty="0">
                <a:latin typeface="Trebuchet MS" panose="020B0603020202020204" pitchFamily="34" charset="0"/>
              </a:rPr>
              <a:t>o</a:t>
            </a:r>
            <a:r>
              <a:rPr lang="pt-PT" spc="-135" dirty="0">
                <a:latin typeface="Trebuchet MS" panose="020B0603020202020204" pitchFamily="34" charset="0"/>
              </a:rPr>
              <a:t> </a:t>
            </a:r>
            <a:r>
              <a:rPr lang="pt-PT" spc="-60" dirty="0">
                <a:latin typeface="Trebuchet MS" panose="020B0603020202020204" pitchFamily="34" charset="0"/>
              </a:rPr>
              <a:t>número</a:t>
            </a:r>
            <a:r>
              <a:rPr lang="pt-PT" spc="-125" dirty="0">
                <a:latin typeface="Trebuchet MS" panose="020B0603020202020204" pitchFamily="34" charset="0"/>
              </a:rPr>
              <a:t> </a:t>
            </a:r>
            <a:r>
              <a:rPr lang="pt-PT" spc="-75" dirty="0">
                <a:latin typeface="Trebuchet MS" panose="020B0603020202020204" pitchFamily="34" charset="0"/>
              </a:rPr>
              <a:t>de</a:t>
            </a:r>
            <a:r>
              <a:rPr lang="pt-PT" spc="-125" dirty="0">
                <a:latin typeface="Trebuchet MS" panose="020B0603020202020204" pitchFamily="34" charset="0"/>
              </a:rPr>
              <a:t> </a:t>
            </a:r>
            <a:r>
              <a:rPr lang="pt-PT" spc="-60" dirty="0">
                <a:latin typeface="Trebuchet MS" panose="020B0603020202020204" pitchFamily="34" charset="0"/>
              </a:rPr>
              <a:t>carbonos</a:t>
            </a:r>
            <a:r>
              <a:rPr lang="pt-PT" spc="-135" dirty="0">
                <a:latin typeface="Trebuchet MS" panose="020B0603020202020204" pitchFamily="34" charset="0"/>
              </a:rPr>
              <a:t> </a:t>
            </a:r>
            <a:r>
              <a:rPr lang="pt-PT" spc="-55" dirty="0">
                <a:latin typeface="Trebuchet MS" panose="020B0603020202020204" pitchFamily="34" charset="0"/>
              </a:rPr>
              <a:t>por</a:t>
            </a:r>
            <a:r>
              <a:rPr lang="pt-PT" spc="-135" dirty="0">
                <a:latin typeface="Trebuchet MS" panose="020B0603020202020204" pitchFamily="34" charset="0"/>
              </a:rPr>
              <a:t> </a:t>
            </a:r>
            <a:r>
              <a:rPr lang="pt-PT" spc="-95" dirty="0">
                <a:latin typeface="Trebuchet MS" panose="020B0603020202020204" pitchFamily="34" charset="0"/>
              </a:rPr>
              <a:t>molécula.</a:t>
            </a:r>
          </a:p>
          <a:p>
            <a:pPr marL="259715">
              <a:lnSpc>
                <a:spcPct val="100000"/>
              </a:lnSpc>
              <a:spcBef>
                <a:spcPts val="35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272415" marR="435609">
              <a:lnSpc>
                <a:spcPct val="100000"/>
              </a:lnSpc>
              <a:tabLst>
                <a:tab pos="440690" algn="l"/>
              </a:tabLst>
            </a:pPr>
            <a:r>
              <a:rPr spc="-25" dirty="0">
                <a:latin typeface="Trebuchet MS" panose="020B0603020202020204" pitchFamily="34" charset="0"/>
              </a:rPr>
              <a:t>A</a:t>
            </a:r>
            <a:r>
              <a:rPr spc="-135" dirty="0">
                <a:latin typeface="Trebuchet MS" panose="020B0603020202020204" pitchFamily="34" charset="0"/>
              </a:rPr>
              <a:t> </a:t>
            </a:r>
            <a:r>
              <a:rPr spc="-80" dirty="0">
                <a:latin typeface="Trebuchet MS" panose="020B0603020202020204" pitchFamily="34" charset="0"/>
              </a:rPr>
              <a:t>fórmula</a:t>
            </a:r>
            <a:r>
              <a:rPr spc="-135" dirty="0">
                <a:latin typeface="Trebuchet MS" panose="020B0603020202020204" pitchFamily="34" charset="0"/>
              </a:rPr>
              <a:t> </a:t>
            </a:r>
            <a:r>
              <a:rPr spc="-75" dirty="0">
                <a:latin typeface="Trebuchet MS" panose="020B0603020202020204" pitchFamily="34" charset="0"/>
              </a:rPr>
              <a:t>de</a:t>
            </a:r>
            <a:r>
              <a:rPr spc="-114" dirty="0">
                <a:latin typeface="Trebuchet MS" panose="020B0603020202020204" pitchFamily="34" charset="0"/>
              </a:rPr>
              <a:t> </a:t>
            </a:r>
            <a:r>
              <a:rPr spc="-50" dirty="0">
                <a:latin typeface="Trebuchet MS" panose="020B0603020202020204" pitchFamily="34" charset="0"/>
              </a:rPr>
              <a:t>um</a:t>
            </a:r>
            <a:r>
              <a:rPr spc="-135" dirty="0">
                <a:latin typeface="Trebuchet MS" panose="020B0603020202020204" pitchFamily="34" charset="0"/>
              </a:rPr>
              <a:t> </a:t>
            </a:r>
            <a:r>
              <a:rPr spc="-85" dirty="0">
                <a:latin typeface="Trebuchet MS" panose="020B0603020202020204" pitchFamily="34" charset="0"/>
              </a:rPr>
              <a:t>alcano</a:t>
            </a:r>
            <a:r>
              <a:rPr spc="-140" dirty="0">
                <a:latin typeface="Trebuchet MS" panose="020B0603020202020204" pitchFamily="34" charset="0"/>
              </a:rPr>
              <a:t> </a:t>
            </a:r>
            <a:r>
              <a:rPr spc="-100" dirty="0">
                <a:latin typeface="Trebuchet MS" panose="020B0603020202020204" pitchFamily="34" charset="0"/>
              </a:rPr>
              <a:t>difere</a:t>
            </a:r>
            <a:r>
              <a:rPr spc="-110" dirty="0">
                <a:latin typeface="Trebuchet MS" panose="020B0603020202020204" pitchFamily="34" charset="0"/>
              </a:rPr>
              <a:t> </a:t>
            </a:r>
            <a:r>
              <a:rPr spc="-75" dirty="0">
                <a:latin typeface="Trebuchet MS" panose="020B0603020202020204" pitchFamily="34" charset="0"/>
              </a:rPr>
              <a:t>da</a:t>
            </a:r>
            <a:r>
              <a:rPr spc="-140" dirty="0">
                <a:latin typeface="Trebuchet MS" panose="020B0603020202020204" pitchFamily="34" charset="0"/>
              </a:rPr>
              <a:t> </a:t>
            </a:r>
            <a:r>
              <a:rPr spc="-80" dirty="0">
                <a:latin typeface="Trebuchet MS" panose="020B0603020202020204" pitchFamily="34" charset="0"/>
              </a:rPr>
              <a:t>anterior</a:t>
            </a:r>
            <a:r>
              <a:rPr spc="-135" dirty="0">
                <a:latin typeface="Trebuchet MS" panose="020B0603020202020204" pitchFamily="34" charset="0"/>
              </a:rPr>
              <a:t> </a:t>
            </a:r>
            <a:r>
              <a:rPr spc="-90" dirty="0">
                <a:latin typeface="Trebuchet MS" panose="020B0603020202020204" pitchFamily="34" charset="0"/>
              </a:rPr>
              <a:t>pela</a:t>
            </a:r>
            <a:r>
              <a:rPr spc="-135" dirty="0">
                <a:latin typeface="Trebuchet MS" panose="020B0603020202020204" pitchFamily="34" charset="0"/>
              </a:rPr>
              <a:t> </a:t>
            </a:r>
            <a:r>
              <a:rPr spc="-85" dirty="0">
                <a:latin typeface="Trebuchet MS" panose="020B0603020202020204" pitchFamily="34" charset="0"/>
              </a:rPr>
              <a:t>adição</a:t>
            </a:r>
            <a:r>
              <a:rPr spc="-125" dirty="0">
                <a:latin typeface="Trebuchet MS" panose="020B0603020202020204" pitchFamily="34" charset="0"/>
              </a:rPr>
              <a:t> </a:t>
            </a:r>
            <a:r>
              <a:rPr spc="-75" dirty="0">
                <a:latin typeface="Trebuchet MS" panose="020B0603020202020204" pitchFamily="34" charset="0"/>
              </a:rPr>
              <a:t>de</a:t>
            </a:r>
            <a:r>
              <a:rPr spc="-120" dirty="0">
                <a:latin typeface="Trebuchet MS" panose="020B0603020202020204" pitchFamily="34" charset="0"/>
              </a:rPr>
              <a:t> </a:t>
            </a:r>
            <a:r>
              <a:rPr spc="-50" dirty="0">
                <a:latin typeface="Trebuchet MS" panose="020B0603020202020204" pitchFamily="34" charset="0"/>
              </a:rPr>
              <a:t>um</a:t>
            </a:r>
            <a:r>
              <a:rPr spc="-135" dirty="0">
                <a:latin typeface="Trebuchet MS" panose="020B0603020202020204" pitchFamily="34" charset="0"/>
              </a:rPr>
              <a:t> </a:t>
            </a:r>
            <a:r>
              <a:rPr spc="-50" dirty="0">
                <a:latin typeface="Trebuchet MS" panose="020B0603020202020204" pitchFamily="34" charset="0"/>
              </a:rPr>
              <a:t>grupo  </a:t>
            </a:r>
            <a:r>
              <a:rPr spc="-80" dirty="0">
                <a:latin typeface="Trebuchet MS" panose="020B0603020202020204" pitchFamily="34" charset="0"/>
              </a:rPr>
              <a:t>metileno</a:t>
            </a:r>
            <a:r>
              <a:rPr spc="-125" dirty="0">
                <a:latin typeface="Trebuchet MS" panose="020B0603020202020204" pitchFamily="34" charset="0"/>
              </a:rPr>
              <a:t> </a:t>
            </a:r>
            <a:r>
              <a:rPr spc="-110" dirty="0">
                <a:latin typeface="Trebuchet MS" panose="020B0603020202020204" pitchFamily="34" charset="0"/>
              </a:rPr>
              <a:t>(CH</a:t>
            </a:r>
            <a:r>
              <a:rPr spc="-165" baseline="-20833" dirty="0">
                <a:latin typeface="Trebuchet MS" panose="020B0603020202020204" pitchFamily="34" charset="0"/>
              </a:rPr>
              <a:t>2</a:t>
            </a:r>
            <a:r>
              <a:rPr spc="-110" dirty="0">
                <a:latin typeface="Trebuchet MS" panose="020B0603020202020204" pitchFamily="34" charset="0"/>
              </a:rPr>
              <a:t>).</a:t>
            </a:r>
            <a:endParaRPr dirty="0">
              <a:latin typeface="Trebuchet MS" panose="020B0603020202020204" pitchFamily="34" charset="0"/>
            </a:endParaRPr>
          </a:p>
          <a:p>
            <a:pPr marL="259715">
              <a:lnSpc>
                <a:spcPct val="100000"/>
              </a:lnSpc>
              <a:spcBef>
                <a:spcPts val="30"/>
              </a:spcBef>
              <a:buFont typeface="Trebuchet MS"/>
              <a:buChar char="*"/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272415" marR="5080">
              <a:lnSpc>
                <a:spcPct val="100000"/>
              </a:lnSpc>
              <a:tabLst>
                <a:tab pos="440690" algn="l"/>
              </a:tabLst>
            </a:pPr>
            <a:r>
              <a:rPr spc="-35" dirty="0">
                <a:latin typeface="Trebuchet MS" panose="020B0603020202020204" pitchFamily="34" charset="0"/>
              </a:rPr>
              <a:t>Nas</a:t>
            </a:r>
            <a:r>
              <a:rPr spc="-135" dirty="0">
                <a:latin typeface="Trebuchet MS" panose="020B0603020202020204" pitchFamily="34" charset="0"/>
              </a:rPr>
              <a:t> </a:t>
            </a:r>
            <a:r>
              <a:rPr spc="-90" dirty="0">
                <a:latin typeface="Trebuchet MS" panose="020B0603020202020204" pitchFamily="34" charset="0"/>
              </a:rPr>
              <a:t>cadeias</a:t>
            </a:r>
            <a:r>
              <a:rPr spc="-135" dirty="0">
                <a:latin typeface="Trebuchet MS" panose="020B0603020202020204" pitchFamily="34" charset="0"/>
              </a:rPr>
              <a:t> </a:t>
            </a:r>
            <a:r>
              <a:rPr spc="-80" dirty="0">
                <a:latin typeface="Trebuchet MS" panose="020B0603020202020204" pitchFamily="34" charset="0"/>
              </a:rPr>
              <a:t>lineares</a:t>
            </a:r>
            <a:r>
              <a:rPr spc="-120" dirty="0">
                <a:latin typeface="Trebuchet MS" panose="020B0603020202020204" pitchFamily="34" charset="0"/>
              </a:rPr>
              <a:t> </a:t>
            </a:r>
            <a:r>
              <a:rPr spc="-20" dirty="0">
                <a:latin typeface="Trebuchet MS" panose="020B0603020202020204" pitchFamily="34" charset="0"/>
              </a:rPr>
              <a:t>o</a:t>
            </a:r>
            <a:r>
              <a:rPr spc="-135" dirty="0">
                <a:latin typeface="Trebuchet MS" panose="020B0603020202020204" pitchFamily="34" charset="0"/>
              </a:rPr>
              <a:t> </a:t>
            </a:r>
            <a:r>
              <a:rPr spc="-75" dirty="0">
                <a:latin typeface="Trebuchet MS" panose="020B0603020202020204" pitchFamily="34" charset="0"/>
              </a:rPr>
              <a:t>estado</a:t>
            </a:r>
            <a:r>
              <a:rPr spc="-135" dirty="0">
                <a:latin typeface="Trebuchet MS" panose="020B0603020202020204" pitchFamily="34" charset="0"/>
              </a:rPr>
              <a:t> </a:t>
            </a:r>
            <a:r>
              <a:rPr spc="-85" dirty="0">
                <a:latin typeface="Trebuchet MS" panose="020B0603020202020204" pitchFamily="34" charset="0"/>
              </a:rPr>
              <a:t>físico</a:t>
            </a:r>
            <a:r>
              <a:rPr spc="-130" dirty="0">
                <a:latin typeface="Trebuchet MS" panose="020B0603020202020204" pitchFamily="34" charset="0"/>
              </a:rPr>
              <a:t> </a:t>
            </a:r>
            <a:r>
              <a:rPr spc="-75" dirty="0">
                <a:latin typeface="Trebuchet MS" panose="020B0603020202020204" pitchFamily="34" charset="0"/>
              </a:rPr>
              <a:t>da</a:t>
            </a:r>
            <a:r>
              <a:rPr spc="-140" dirty="0">
                <a:latin typeface="Trebuchet MS" panose="020B0603020202020204" pitchFamily="34" charset="0"/>
              </a:rPr>
              <a:t> </a:t>
            </a:r>
            <a:r>
              <a:rPr spc="-85" dirty="0">
                <a:latin typeface="Trebuchet MS" panose="020B0603020202020204" pitchFamily="34" charset="0"/>
              </a:rPr>
              <a:t>molécula</a:t>
            </a:r>
            <a:r>
              <a:rPr spc="-130" dirty="0">
                <a:latin typeface="Trebuchet MS" panose="020B0603020202020204" pitchFamily="34" charset="0"/>
              </a:rPr>
              <a:t> </a:t>
            </a:r>
            <a:r>
              <a:rPr spc="-75" dirty="0">
                <a:latin typeface="Trebuchet MS" panose="020B0603020202020204" pitchFamily="34" charset="0"/>
              </a:rPr>
              <a:t>depende</a:t>
            </a:r>
            <a:r>
              <a:rPr spc="-100" dirty="0">
                <a:latin typeface="Trebuchet MS" panose="020B0603020202020204" pitchFamily="34" charset="0"/>
              </a:rPr>
              <a:t> </a:t>
            </a:r>
            <a:r>
              <a:rPr spc="-40" dirty="0">
                <a:latin typeface="Trebuchet MS" panose="020B0603020202020204" pitchFamily="34" charset="0"/>
              </a:rPr>
              <a:t>do</a:t>
            </a:r>
            <a:r>
              <a:rPr spc="-120" dirty="0">
                <a:latin typeface="Trebuchet MS" panose="020B0603020202020204" pitchFamily="34" charset="0"/>
              </a:rPr>
              <a:t> </a:t>
            </a:r>
            <a:r>
              <a:rPr spc="-50" dirty="0">
                <a:latin typeface="Trebuchet MS" panose="020B0603020202020204" pitchFamily="34" charset="0"/>
              </a:rPr>
              <a:t>número</a:t>
            </a:r>
            <a:r>
              <a:rPr spc="-135" dirty="0">
                <a:latin typeface="Trebuchet MS" panose="020B0603020202020204" pitchFamily="34" charset="0"/>
              </a:rPr>
              <a:t> </a:t>
            </a:r>
            <a:r>
              <a:rPr spc="-80" dirty="0">
                <a:latin typeface="Trebuchet MS" panose="020B0603020202020204" pitchFamily="34" charset="0"/>
              </a:rPr>
              <a:t>de  </a:t>
            </a:r>
            <a:r>
              <a:rPr spc="-60" dirty="0">
                <a:latin typeface="Trebuchet MS" panose="020B0603020202020204" pitchFamily="34" charset="0"/>
              </a:rPr>
              <a:t>átomos </a:t>
            </a:r>
            <a:r>
              <a:rPr spc="-75" dirty="0">
                <a:latin typeface="Trebuchet MS" panose="020B0603020202020204" pitchFamily="34" charset="0"/>
              </a:rPr>
              <a:t>de </a:t>
            </a:r>
            <a:r>
              <a:rPr spc="-65" dirty="0">
                <a:latin typeface="Trebuchet MS" panose="020B0603020202020204" pitchFamily="34" charset="0"/>
              </a:rPr>
              <a:t>carbono </a:t>
            </a:r>
            <a:r>
              <a:rPr spc="-75" dirty="0">
                <a:latin typeface="Trebuchet MS" panose="020B0603020202020204" pitchFamily="34" charset="0"/>
              </a:rPr>
              <a:t>da </a:t>
            </a:r>
            <a:r>
              <a:rPr spc="-95" dirty="0">
                <a:latin typeface="Trebuchet MS" panose="020B0603020202020204" pitchFamily="34" charset="0"/>
              </a:rPr>
              <a:t>cadeia</a:t>
            </a:r>
            <a:r>
              <a:rPr spc="-385" dirty="0">
                <a:latin typeface="Trebuchet MS" panose="020B0603020202020204" pitchFamily="34" charset="0"/>
              </a:rPr>
              <a:t> </a:t>
            </a:r>
            <a:r>
              <a:rPr spc="-85" dirty="0">
                <a:latin typeface="Trebuchet MS" panose="020B0603020202020204" pitchFamily="34" charset="0"/>
              </a:rPr>
              <a:t>principal</a:t>
            </a:r>
          </a:p>
        </p:txBody>
      </p:sp>
      <p:sp>
        <p:nvSpPr>
          <p:cNvPr id="67" name="Marcador de Posição do Rodapé 66">
            <a:extLst>
              <a:ext uri="{FF2B5EF4-FFF2-40B4-BE49-F238E27FC236}">
                <a16:creationId xmlns:a16="http://schemas.microsoft.com/office/drawing/2014/main" id="{B080DF6E-19C9-4F60-9355-F5A83A5F3E40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68" name="Marcador de Posição do Número do Diapositivo 67">
            <a:extLst>
              <a:ext uri="{FF2B5EF4-FFF2-40B4-BE49-F238E27FC236}">
                <a16:creationId xmlns:a16="http://schemas.microsoft.com/office/drawing/2014/main" id="{E041EAE2-3D8A-44E4-B117-8264123A5D9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14</a:t>
            </a:fld>
            <a:endParaRPr lang="pt-P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m 86">
            <a:extLst>
              <a:ext uri="{FF2B5EF4-FFF2-40B4-BE49-F238E27FC236}">
                <a16:creationId xmlns:a16="http://schemas.microsoft.com/office/drawing/2014/main" id="{01B83458-F040-4736-A221-5F31612896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5800" y="4176881"/>
            <a:ext cx="6781800" cy="3017065"/>
          </a:xfrm>
          <a:prstGeom prst="rect">
            <a:avLst/>
          </a:prstGeom>
        </p:spPr>
      </p:pic>
      <p:sp>
        <p:nvSpPr>
          <p:cNvPr id="84" name="object 84"/>
          <p:cNvSpPr txBox="1"/>
          <p:nvPr/>
        </p:nvSpPr>
        <p:spPr>
          <a:xfrm>
            <a:off x="1502422" y="803411"/>
            <a:ext cx="7491730" cy="31726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2925" indent="-280988">
              <a:lnSpc>
                <a:spcPct val="100000"/>
              </a:lnSpc>
              <a:spcBef>
                <a:spcPts val="70"/>
              </a:spcBef>
            </a:pPr>
            <a:r>
              <a:rPr lang="pt-PT" sz="2000" b="1" spc="-105" dirty="0">
                <a:latin typeface="Trebuchet MS"/>
                <a:cs typeface="Trebuchet MS"/>
              </a:rPr>
              <a:t>6</a:t>
            </a:r>
            <a:r>
              <a:rPr sz="2000" b="1" spc="-105" dirty="0">
                <a:latin typeface="Trebuchet MS"/>
                <a:cs typeface="Trebuchet MS"/>
              </a:rPr>
              <a:t>.1.2 </a:t>
            </a:r>
            <a:r>
              <a:rPr sz="2000" b="1" spc="235" dirty="0">
                <a:latin typeface="Trebuchet MS"/>
                <a:cs typeface="Trebuchet MS"/>
              </a:rPr>
              <a:t>–</a:t>
            </a:r>
            <a:r>
              <a:rPr sz="2000" b="1" spc="-160" dirty="0">
                <a:latin typeface="Trebuchet MS"/>
                <a:cs typeface="Trebuchet MS"/>
              </a:rPr>
              <a:t> </a:t>
            </a:r>
            <a:r>
              <a:rPr sz="2000" b="1" spc="-90" dirty="0">
                <a:latin typeface="Trebuchet MS"/>
                <a:cs typeface="Trebuchet MS"/>
              </a:rPr>
              <a:t>Cicloalcanos</a:t>
            </a:r>
            <a:endParaRPr sz="20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337820" marR="5080">
              <a:lnSpc>
                <a:spcPct val="100000"/>
              </a:lnSpc>
            </a:pPr>
            <a:r>
              <a:rPr sz="1800" spc="-25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0" dirty="0">
                <a:latin typeface="Trebuchet MS" panose="020B0603020202020204" pitchFamily="34" charset="0"/>
                <a:cs typeface="Trebuchet MS"/>
              </a:rPr>
              <a:t>hidrocarbonetos</a:t>
            </a:r>
            <a:r>
              <a:rPr sz="1800"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100" dirty="0">
                <a:latin typeface="Trebuchet MS" panose="020B0603020202020204" pitchFamily="34" charset="0"/>
                <a:cs typeface="Trebuchet MS"/>
              </a:rPr>
              <a:t>cíclicos</a:t>
            </a:r>
            <a:r>
              <a:rPr sz="1800"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65" dirty="0">
                <a:latin typeface="Trebuchet MS" panose="020B0603020202020204" pitchFamily="34" charset="0"/>
                <a:cs typeface="Trebuchet MS"/>
              </a:rPr>
              <a:t>saturados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30" dirty="0">
                <a:latin typeface="Trebuchet MS" panose="020B0603020202020204" pitchFamily="34" charset="0"/>
                <a:cs typeface="Trebuchet MS"/>
              </a:rPr>
              <a:t>ou</a:t>
            </a:r>
            <a:r>
              <a:rPr sz="1800"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b="1" spc="-160" dirty="0">
                <a:latin typeface="Trebuchet MS" panose="020B0603020202020204" pitchFamily="34" charset="0"/>
                <a:cs typeface="Arial"/>
              </a:rPr>
              <a:t>cicloalcanos</a:t>
            </a:r>
            <a:r>
              <a:rPr sz="1800" b="1" spc="-90" dirty="0">
                <a:latin typeface="Trebuchet MS" panose="020B0603020202020204" pitchFamily="34" charset="0"/>
                <a:cs typeface="Arial"/>
              </a:rPr>
              <a:t> </a:t>
            </a:r>
            <a:r>
              <a:rPr sz="1800" spc="-45" dirty="0">
                <a:latin typeface="Trebuchet MS" panose="020B0603020202020204" pitchFamily="34" charset="0"/>
                <a:cs typeface="Trebuchet MS"/>
              </a:rPr>
              <a:t>são</a:t>
            </a:r>
            <a:r>
              <a:rPr sz="1800"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estruturas</a:t>
            </a:r>
            <a:r>
              <a:rPr sz="1800"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75" dirty="0">
                <a:latin typeface="Trebuchet MS" panose="020B0603020202020204" pitchFamily="34" charset="0"/>
                <a:cs typeface="Trebuchet MS"/>
              </a:rPr>
              <a:t>em</a:t>
            </a:r>
            <a:r>
              <a:rPr sz="1800"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anel 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com </a:t>
            </a:r>
            <a:r>
              <a:rPr sz="1800" spc="-85" dirty="0">
                <a:latin typeface="Trebuchet MS" panose="020B0603020202020204" pitchFamily="34" charset="0"/>
                <a:cs typeface="Trebuchet MS"/>
              </a:rPr>
              <a:t>a </a:t>
            </a:r>
            <a:r>
              <a:rPr sz="1800" spc="-80" dirty="0">
                <a:latin typeface="Trebuchet MS" panose="020B0603020202020204" pitchFamily="34" charset="0"/>
                <a:cs typeface="Trebuchet MS"/>
              </a:rPr>
              <a:t>fórmula</a:t>
            </a:r>
            <a:r>
              <a:rPr sz="1800" spc="-24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110" dirty="0">
                <a:latin typeface="Trebuchet MS" panose="020B0603020202020204" pitchFamily="34" charset="0"/>
                <a:cs typeface="Trebuchet MS"/>
              </a:rPr>
              <a:t>geral:</a:t>
            </a:r>
            <a:endParaRPr sz="1800" dirty="0">
              <a:latin typeface="Trebuchet MS" panose="020B0603020202020204" pitchFamily="34" charset="0"/>
              <a:cs typeface="Trebuchet MS"/>
            </a:endParaRPr>
          </a:p>
          <a:p>
            <a:pPr marL="3244215">
              <a:lnSpc>
                <a:spcPct val="100000"/>
              </a:lnSpc>
              <a:spcBef>
                <a:spcPts val="1270"/>
              </a:spcBef>
            </a:pPr>
            <a:r>
              <a:rPr sz="3600" b="1" i="1" spc="-217" baseline="13888" dirty="0">
                <a:solidFill>
                  <a:srgbClr val="0070C0"/>
                </a:solidFill>
                <a:latin typeface="Trebuchet MS"/>
                <a:cs typeface="Trebuchet MS"/>
              </a:rPr>
              <a:t>C</a:t>
            </a:r>
            <a:r>
              <a:rPr sz="1600" b="1" i="1" spc="-145" dirty="0">
                <a:solidFill>
                  <a:srgbClr val="0070C0"/>
                </a:solidFill>
                <a:latin typeface="Trebuchet MS"/>
                <a:cs typeface="Trebuchet MS"/>
              </a:rPr>
              <a:t>n</a:t>
            </a:r>
            <a:r>
              <a:rPr sz="1600" b="1" i="1" spc="-125" dirty="0">
                <a:solidFill>
                  <a:srgbClr val="0070C0"/>
                </a:solidFill>
                <a:latin typeface="Trebuchet MS"/>
                <a:cs typeface="Trebuchet MS"/>
              </a:rPr>
              <a:t> </a:t>
            </a:r>
            <a:r>
              <a:rPr sz="3600" b="1" i="1" spc="-157" baseline="13888" dirty="0">
                <a:solidFill>
                  <a:srgbClr val="0070C0"/>
                </a:solidFill>
                <a:latin typeface="Trebuchet MS"/>
                <a:cs typeface="Trebuchet MS"/>
              </a:rPr>
              <a:t>H</a:t>
            </a:r>
            <a:r>
              <a:rPr sz="1600" b="1" i="1" spc="-105" dirty="0">
                <a:solidFill>
                  <a:srgbClr val="0070C0"/>
                </a:solidFill>
                <a:latin typeface="Trebuchet MS"/>
                <a:cs typeface="Trebuchet MS"/>
              </a:rPr>
              <a:t>2n</a:t>
            </a:r>
            <a:endParaRPr sz="1600" dirty="0">
              <a:latin typeface="Trebuchet MS"/>
              <a:cs typeface="Trebuchet MS"/>
            </a:endParaRPr>
          </a:p>
          <a:p>
            <a:pPr marL="337820" marR="153670" algn="just">
              <a:lnSpc>
                <a:spcPct val="100000"/>
              </a:lnSpc>
              <a:spcBef>
                <a:spcPts val="630"/>
              </a:spcBef>
            </a:pPr>
            <a:r>
              <a:rPr sz="1800" spc="-30" dirty="0">
                <a:latin typeface="Trebuchet MS"/>
                <a:cs typeface="Trebuchet MS"/>
              </a:rPr>
              <a:t>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cicloalcanos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podem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ser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representados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desenhandos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como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estruturas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de  </a:t>
            </a:r>
            <a:r>
              <a:rPr sz="1800" spc="-90" dirty="0">
                <a:latin typeface="Trebuchet MS"/>
                <a:cs typeface="Trebuchet MS"/>
              </a:rPr>
              <a:t>Lewis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forma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simplificada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mostrando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apenas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esqueleto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molécula  </a:t>
            </a:r>
            <a:r>
              <a:rPr sz="1800" spc="-75" dirty="0">
                <a:latin typeface="Trebuchet MS"/>
                <a:cs typeface="Trebuchet MS"/>
              </a:rPr>
              <a:t>em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90" dirty="0">
                <a:latin typeface="Trebuchet MS"/>
                <a:cs typeface="Trebuchet MS"/>
              </a:rPr>
              <a:t>intersecção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5" dirty="0">
                <a:latin typeface="Trebuchet MS"/>
                <a:cs typeface="Trebuchet MS"/>
              </a:rPr>
              <a:t>duas </a:t>
            </a:r>
            <a:r>
              <a:rPr sz="1800" spc="-75" dirty="0">
                <a:latin typeface="Trebuchet MS"/>
                <a:cs typeface="Trebuchet MS"/>
              </a:rPr>
              <a:t>linhas </a:t>
            </a:r>
            <a:r>
              <a:rPr sz="1800" spc="-85" dirty="0">
                <a:latin typeface="Trebuchet MS"/>
                <a:cs typeface="Trebuchet MS"/>
              </a:rPr>
              <a:t>representa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70" dirty="0">
                <a:latin typeface="Trebuchet MS"/>
                <a:cs typeface="Trebuchet MS"/>
              </a:rPr>
              <a:t>átomo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0" dirty="0">
                <a:latin typeface="Trebuchet MS"/>
                <a:cs typeface="Trebuchet MS"/>
              </a:rPr>
              <a:t>carbono </a:t>
            </a:r>
            <a:r>
              <a:rPr sz="1800" spc="-90" dirty="0">
                <a:latin typeface="Trebuchet MS"/>
                <a:cs typeface="Trebuchet MS"/>
              </a:rPr>
              <a:t>e  mentalmente </a:t>
            </a:r>
            <a:r>
              <a:rPr sz="1800" spc="-65" dirty="0">
                <a:latin typeface="Trebuchet MS"/>
                <a:cs typeface="Trebuchet MS"/>
              </a:rPr>
              <a:t>adicionamos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60" dirty="0">
                <a:latin typeface="Trebuchet MS"/>
                <a:cs typeface="Trebuchet MS"/>
              </a:rPr>
              <a:t>número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5" dirty="0">
                <a:latin typeface="Trebuchet MS"/>
                <a:cs typeface="Trebuchet MS"/>
              </a:rPr>
              <a:t>hidrogénios </a:t>
            </a:r>
            <a:r>
              <a:rPr sz="1800" spc="-90" dirty="0">
                <a:latin typeface="Trebuchet MS"/>
                <a:cs typeface="Trebuchet MS"/>
              </a:rPr>
              <a:t>suficiente </a:t>
            </a:r>
            <a:r>
              <a:rPr sz="1800" spc="-85" dirty="0">
                <a:latin typeface="Trebuchet MS"/>
                <a:cs typeface="Trebuchet MS"/>
              </a:rPr>
              <a:t>para  </a:t>
            </a:r>
            <a:r>
              <a:rPr sz="1800" spc="-90" dirty="0">
                <a:latin typeface="Trebuchet MS"/>
                <a:cs typeface="Trebuchet MS"/>
              </a:rPr>
              <a:t>completar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quatro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ligações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necessárias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saturar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átomo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carbono.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85" name="Marcador de Posição do Rodapé 84">
            <a:extLst>
              <a:ext uri="{FF2B5EF4-FFF2-40B4-BE49-F238E27FC236}">
                <a16:creationId xmlns:a16="http://schemas.microsoft.com/office/drawing/2014/main" id="{A00A0E8D-DEF7-4F9F-900F-3F164F066FE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86" name="Marcador de Posição do Número do Diapositivo 85">
            <a:extLst>
              <a:ext uri="{FF2B5EF4-FFF2-40B4-BE49-F238E27FC236}">
                <a16:creationId xmlns:a16="http://schemas.microsoft.com/office/drawing/2014/main" id="{DDE4BA1E-718F-4F5B-AE55-D8FF3F0E648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</p:spPr>
        <p:txBody>
          <a:bodyPr/>
          <a:lstStyle/>
          <a:p>
            <a:fld id="{B6F15528-21DE-4FAA-801E-634DDDAF4B2B}" type="slidenum">
              <a:rPr lang="pt-PT" smtClean="0"/>
              <a:pPr/>
              <a:t>15</a:t>
            </a:fld>
            <a:endParaRPr lang="pt-PT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08100" y="1190625"/>
            <a:ext cx="7507605" cy="1974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70"/>
              </a:spcBef>
            </a:pPr>
            <a:r>
              <a:rPr lang="pt-PT" sz="2000" b="1" spc="-105" dirty="0">
                <a:latin typeface="Trebuchet MS"/>
                <a:cs typeface="Trebuchet MS"/>
              </a:rPr>
              <a:t>6</a:t>
            </a:r>
            <a:r>
              <a:rPr sz="2000" b="1" spc="-105" dirty="0">
                <a:latin typeface="Trebuchet MS"/>
                <a:cs typeface="Trebuchet MS"/>
              </a:rPr>
              <a:t>.1.3 </a:t>
            </a:r>
            <a:r>
              <a:rPr sz="2000" b="1" spc="235" dirty="0">
                <a:latin typeface="Trebuchet MS"/>
                <a:cs typeface="Trebuchet MS"/>
              </a:rPr>
              <a:t>–</a:t>
            </a:r>
            <a:r>
              <a:rPr sz="2000" b="1" spc="-350" dirty="0">
                <a:latin typeface="Trebuchet MS"/>
                <a:cs typeface="Trebuchet MS"/>
              </a:rPr>
              <a:t> </a:t>
            </a:r>
            <a:r>
              <a:rPr sz="2000" b="1" spc="-80" dirty="0">
                <a:latin typeface="Trebuchet MS"/>
                <a:cs typeface="Trebuchet MS"/>
              </a:rPr>
              <a:t>Nomenclatura </a:t>
            </a:r>
            <a:r>
              <a:rPr sz="2000" b="1" spc="-40" dirty="0">
                <a:latin typeface="Trebuchet MS"/>
                <a:cs typeface="Trebuchet MS"/>
              </a:rPr>
              <a:t>dos </a:t>
            </a:r>
            <a:r>
              <a:rPr sz="2000" b="1" spc="-70" dirty="0">
                <a:latin typeface="Trebuchet MS"/>
                <a:cs typeface="Trebuchet MS"/>
              </a:rPr>
              <a:t>hidrocarbonetos </a:t>
            </a:r>
            <a:r>
              <a:rPr sz="2000" b="1" spc="-65" dirty="0">
                <a:latin typeface="Trebuchet MS"/>
                <a:cs typeface="Trebuchet MS"/>
              </a:rPr>
              <a:t>saturados</a:t>
            </a:r>
            <a:endParaRPr sz="20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542925" marR="5080" algn="just">
              <a:lnSpc>
                <a:spcPct val="100000"/>
              </a:lnSpc>
            </a:pPr>
            <a:r>
              <a:rPr sz="1800" spc="-60" dirty="0">
                <a:latin typeface="Trebuchet MS"/>
                <a:cs typeface="Trebuchet MS"/>
              </a:rPr>
              <a:t>Devido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enorme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número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compostos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orgânicos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isómeros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tornou‐  </a:t>
            </a:r>
            <a:r>
              <a:rPr sz="1800" spc="-60" dirty="0">
                <a:latin typeface="Trebuchet MS"/>
                <a:cs typeface="Trebuchet MS"/>
              </a:rPr>
              <a:t>se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necessário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criar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método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sistemático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para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nomes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aos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compostos.  </a:t>
            </a: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sistema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nomenclatura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uso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foi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implementado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1890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pela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IUPAC  </a:t>
            </a:r>
            <a:r>
              <a:rPr sz="1800" spc="-100" dirty="0">
                <a:latin typeface="Trebuchet MS"/>
                <a:cs typeface="Trebuchet MS"/>
              </a:rPr>
              <a:t>(</a:t>
            </a:r>
            <a:r>
              <a:rPr sz="1800" i="1" spc="-100" dirty="0">
                <a:latin typeface="Trebuchet MS"/>
                <a:cs typeface="Trebuchet MS"/>
              </a:rPr>
              <a:t>International </a:t>
            </a:r>
            <a:r>
              <a:rPr sz="1800" i="1" spc="-65" dirty="0">
                <a:latin typeface="Trebuchet MS"/>
                <a:cs typeface="Trebuchet MS"/>
              </a:rPr>
              <a:t>Union </a:t>
            </a:r>
            <a:r>
              <a:rPr sz="1800" i="1" spc="-114" dirty="0">
                <a:latin typeface="Trebuchet MS"/>
                <a:cs typeface="Trebuchet MS"/>
              </a:rPr>
              <a:t>of </a:t>
            </a:r>
            <a:r>
              <a:rPr sz="1800" i="1" spc="-95" dirty="0">
                <a:latin typeface="Trebuchet MS"/>
                <a:cs typeface="Trebuchet MS"/>
              </a:rPr>
              <a:t>Pure </a:t>
            </a:r>
            <a:r>
              <a:rPr sz="1800" i="1" spc="-60" dirty="0">
                <a:latin typeface="Trebuchet MS"/>
                <a:cs typeface="Trebuchet MS"/>
              </a:rPr>
              <a:t>and </a:t>
            </a:r>
            <a:r>
              <a:rPr sz="1800" i="1" spc="-100" dirty="0">
                <a:latin typeface="Trebuchet MS"/>
                <a:cs typeface="Trebuchet MS"/>
              </a:rPr>
              <a:t>Applied </a:t>
            </a:r>
            <a:r>
              <a:rPr sz="1800" i="1" spc="-110" dirty="0">
                <a:latin typeface="Trebuchet MS"/>
                <a:cs typeface="Trebuchet MS"/>
              </a:rPr>
              <a:t>Chemistry</a:t>
            </a:r>
            <a:r>
              <a:rPr sz="1800" spc="-110" dirty="0">
                <a:latin typeface="Trebuchet MS"/>
                <a:cs typeface="Trebuchet MS"/>
              </a:rPr>
              <a:t>)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30" dirty="0">
                <a:latin typeface="Trebuchet MS"/>
                <a:cs typeface="Trebuchet MS"/>
              </a:rPr>
              <a:t>no </a:t>
            </a:r>
            <a:r>
              <a:rPr sz="1800" spc="-70" dirty="0">
                <a:latin typeface="Trebuchet MS"/>
                <a:cs typeface="Trebuchet MS"/>
              </a:rPr>
              <a:t>caso </a:t>
            </a:r>
            <a:r>
              <a:rPr sz="1800" spc="-40" dirty="0">
                <a:latin typeface="Trebuchet MS"/>
                <a:cs typeface="Trebuchet MS"/>
              </a:rPr>
              <a:t>dos </a:t>
            </a:r>
            <a:r>
              <a:rPr sz="1800" spc="-80" dirty="0">
                <a:latin typeface="Trebuchet MS"/>
                <a:cs typeface="Trebuchet MS"/>
              </a:rPr>
              <a:t>alcanos  baseia‐se </a:t>
            </a:r>
            <a:r>
              <a:rPr sz="1800" spc="-60" dirty="0">
                <a:latin typeface="Trebuchet MS"/>
                <a:cs typeface="Trebuchet MS"/>
              </a:rPr>
              <a:t>sobretudo </a:t>
            </a:r>
            <a:r>
              <a:rPr sz="1800" spc="-75" dirty="0">
                <a:latin typeface="Trebuchet MS"/>
                <a:cs typeface="Trebuchet MS"/>
              </a:rPr>
              <a:t>em </a:t>
            </a:r>
            <a:r>
              <a:rPr sz="1800" u="heavy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prefixos</a:t>
            </a:r>
            <a:r>
              <a:rPr sz="1800" u="heavy" spc="-31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gregos</a:t>
            </a:r>
            <a:r>
              <a:rPr sz="1800" spc="-85" dirty="0"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25E34564-BD85-42BA-B379-9843E328239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C9DA175-59AA-4C3F-A2AC-D1446E0428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16</a:t>
            </a:fld>
            <a:endParaRPr lang="pt-PT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3300" y="1647825"/>
            <a:ext cx="3987800" cy="4598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70" dirty="0" err="1">
                <a:latin typeface="Trebuchet MS" panose="020B0603020202020204" pitchFamily="34" charset="0"/>
                <a:cs typeface="Trebuchet MS"/>
              </a:rPr>
              <a:t>Podem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ser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enunciadas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as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seguintes</a:t>
            </a:r>
            <a:r>
              <a:rPr spc="-40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regras: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412750" marR="6350" indent="-400050">
              <a:lnSpc>
                <a:spcPct val="100000"/>
              </a:lnSpc>
              <a:tabLst>
                <a:tab pos="412115" algn="l"/>
              </a:tabLst>
            </a:pPr>
            <a:r>
              <a:rPr spc="-110" dirty="0">
                <a:latin typeface="Trebuchet MS" panose="020B0603020202020204" pitchFamily="34" charset="0"/>
                <a:cs typeface="Trebuchet MS"/>
              </a:rPr>
              <a:t>i)	</a:t>
            </a:r>
            <a:r>
              <a:rPr spc="-2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4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denominação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dos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alcanos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resulta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do 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número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carbonos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da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cadeia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linear 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mais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longa.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412750">
              <a:lnSpc>
                <a:spcPct val="100000"/>
              </a:lnSpc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pc="-40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nomes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incluem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 </a:t>
            </a:r>
            <a:r>
              <a:rPr b="1" spc="-110" dirty="0">
                <a:solidFill>
                  <a:srgbClr val="0070C0"/>
                </a:solidFill>
                <a:latin typeface="Trebuchet MS" panose="020B0603020202020204" pitchFamily="34" charset="0"/>
                <a:cs typeface="Arial"/>
              </a:rPr>
              <a:t>prefixo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um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412115">
              <a:lnSpc>
                <a:spcPct val="100000"/>
              </a:lnSpc>
            </a:pPr>
            <a:r>
              <a:rPr b="1" spc="-155" dirty="0">
                <a:solidFill>
                  <a:srgbClr val="FF0000"/>
                </a:solidFill>
                <a:latin typeface="Trebuchet MS" panose="020B0603020202020204" pitchFamily="34" charset="0"/>
                <a:cs typeface="Arial"/>
              </a:rPr>
              <a:t>sufixo</a:t>
            </a:r>
            <a:r>
              <a:rPr spc="-155" dirty="0">
                <a:latin typeface="Trebuchet MS" panose="020B0603020202020204" pitchFamily="34" charset="0"/>
                <a:cs typeface="Trebuchet MS"/>
              </a:rPr>
              <a:t>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412750" marR="474980" indent="-635">
              <a:lnSpc>
                <a:spcPct val="100000"/>
              </a:lnSpc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O </a:t>
            </a:r>
            <a:r>
              <a:rPr u="heavy" spc="-10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prefixo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b="1" spc="-114" dirty="0">
                <a:solidFill>
                  <a:srgbClr val="0070C0"/>
                </a:solidFill>
                <a:latin typeface="Trebuchet MS" panose="020B0603020202020204" pitchFamily="34" charset="0"/>
                <a:cs typeface="Arial"/>
              </a:rPr>
              <a:t>resulta </a:t>
            </a:r>
            <a:r>
              <a:rPr b="1" spc="-140" dirty="0">
                <a:solidFill>
                  <a:srgbClr val="0070C0"/>
                </a:solidFill>
                <a:latin typeface="Trebuchet MS" panose="020B0603020202020204" pitchFamily="34" charset="0"/>
                <a:cs typeface="Arial"/>
              </a:rPr>
              <a:t>do </a:t>
            </a:r>
            <a:r>
              <a:rPr b="1" spc="-125" dirty="0">
                <a:solidFill>
                  <a:srgbClr val="0070C0"/>
                </a:solidFill>
                <a:latin typeface="Trebuchet MS" panose="020B0603020202020204" pitchFamily="34" charset="0"/>
                <a:cs typeface="Arial"/>
              </a:rPr>
              <a:t>número </a:t>
            </a:r>
            <a:r>
              <a:rPr b="1" spc="-120" dirty="0">
                <a:solidFill>
                  <a:srgbClr val="0070C0"/>
                </a:solidFill>
                <a:latin typeface="Trebuchet MS" panose="020B0603020202020204" pitchFamily="34" charset="0"/>
                <a:cs typeface="Arial"/>
              </a:rPr>
              <a:t>de  </a:t>
            </a:r>
            <a:r>
              <a:rPr b="1" spc="-160" dirty="0">
                <a:solidFill>
                  <a:srgbClr val="0070C0"/>
                </a:solidFill>
                <a:latin typeface="Trebuchet MS" panose="020B0603020202020204" pitchFamily="34" charset="0"/>
                <a:cs typeface="Arial"/>
              </a:rPr>
              <a:t>carbonos </a:t>
            </a:r>
            <a:r>
              <a:rPr b="1" spc="-130" dirty="0">
                <a:solidFill>
                  <a:srgbClr val="0070C0"/>
                </a:solidFill>
                <a:latin typeface="Trebuchet MS" panose="020B0603020202020204" pitchFamily="34" charset="0"/>
                <a:cs typeface="Arial"/>
              </a:rPr>
              <a:t>da </a:t>
            </a:r>
            <a:r>
              <a:rPr b="1" spc="-135" dirty="0">
                <a:solidFill>
                  <a:srgbClr val="0070C0"/>
                </a:solidFill>
                <a:latin typeface="Trebuchet MS" panose="020B0603020202020204" pitchFamily="34" charset="0"/>
                <a:cs typeface="Arial"/>
              </a:rPr>
              <a:t>cadeia </a:t>
            </a:r>
            <a:r>
              <a:rPr b="1" spc="-120" dirty="0">
                <a:solidFill>
                  <a:srgbClr val="0070C0"/>
                </a:solidFill>
                <a:latin typeface="Trebuchet MS" panose="020B0603020202020204" pitchFamily="34" charset="0"/>
                <a:cs typeface="Arial"/>
              </a:rPr>
              <a:t>em </a:t>
            </a:r>
            <a:r>
              <a:rPr b="1" spc="-170" dirty="0">
                <a:solidFill>
                  <a:srgbClr val="0070C0"/>
                </a:solidFill>
                <a:latin typeface="Trebuchet MS" panose="020B0603020202020204" pitchFamily="34" charset="0"/>
                <a:cs typeface="Arial"/>
              </a:rPr>
              <a:t>grego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  </a:t>
            </a:r>
            <a:r>
              <a:rPr u="heavy" spc="-8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sufixo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utilizado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</a:t>
            </a:r>
            <a:r>
              <a:rPr spc="-229" dirty="0">
                <a:latin typeface="Trebuchet MS" panose="020B0603020202020204" pitchFamily="34" charset="0"/>
                <a:cs typeface="Trebuchet MS"/>
              </a:rPr>
              <a:t> </a:t>
            </a:r>
            <a:r>
              <a:rPr b="1" i="1" spc="-50" dirty="0">
                <a:solidFill>
                  <a:srgbClr val="FF0000"/>
                </a:solidFill>
                <a:latin typeface="Trebuchet MS" panose="020B0603020202020204" pitchFamily="34" charset="0"/>
                <a:cs typeface="Trebuchet MS"/>
              </a:rPr>
              <a:t>–ano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412750" marR="335915">
              <a:lnSpc>
                <a:spcPct val="100000"/>
              </a:lnSpc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As</a:t>
            </a:r>
            <a:r>
              <a:rPr spc="-14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excepções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à</a:t>
            </a:r>
            <a:r>
              <a:rPr spc="-15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regra</a:t>
            </a:r>
            <a:r>
              <a:rPr spc="-14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são</a:t>
            </a:r>
            <a:r>
              <a:rPr spc="-15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5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pc="-14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quatro  primeiros</a:t>
            </a:r>
            <a:r>
              <a:rPr spc="-14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prefixos: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412750" marR="2298700">
              <a:lnSpc>
                <a:spcPct val="100000"/>
              </a:lnSpc>
            </a:pPr>
            <a:r>
              <a:rPr b="1" i="1" spc="-65" dirty="0">
                <a:solidFill>
                  <a:srgbClr val="0070C0"/>
                </a:solidFill>
                <a:latin typeface="Trebuchet MS" panose="020B0603020202020204" pitchFamily="34" charset="0"/>
                <a:cs typeface="Trebuchet MS"/>
              </a:rPr>
              <a:t>Met‐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(um),  </a:t>
            </a:r>
            <a:r>
              <a:rPr b="1" i="1" spc="-170" dirty="0">
                <a:solidFill>
                  <a:srgbClr val="0070C0"/>
                </a:solidFill>
                <a:latin typeface="Trebuchet MS" panose="020B0603020202020204" pitchFamily="34" charset="0"/>
                <a:cs typeface="Trebuchet MS"/>
              </a:rPr>
              <a:t>Et‐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(dois),  </a:t>
            </a:r>
            <a:r>
              <a:rPr b="1" i="1" spc="-114" dirty="0">
                <a:solidFill>
                  <a:srgbClr val="0070C0"/>
                </a:solidFill>
                <a:latin typeface="Trebuchet MS" panose="020B0603020202020204" pitchFamily="34" charset="0"/>
                <a:cs typeface="Trebuchet MS"/>
              </a:rPr>
              <a:t>Pro‐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(três)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  </a:t>
            </a:r>
            <a:r>
              <a:rPr b="1" i="1" spc="-100" dirty="0">
                <a:solidFill>
                  <a:srgbClr val="0070C0"/>
                </a:solidFill>
                <a:latin typeface="Trebuchet MS" panose="020B0603020202020204" pitchFamily="34" charset="0"/>
                <a:cs typeface="Trebuchet MS"/>
              </a:rPr>
              <a:t>But‐</a:t>
            </a:r>
            <a:r>
              <a:rPr b="1" i="1" spc="-195" dirty="0">
                <a:solidFill>
                  <a:srgbClr val="0070C0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(quatro).</a:t>
            </a:r>
            <a:endParaRPr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279783" y="992124"/>
            <a:ext cx="4523232" cy="5646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F8FA90D5-80E8-4976-A3AC-A6E3BA593EB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11C79B4D-2077-4E53-BB83-6296BD74923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17</a:t>
            </a:fld>
            <a:endParaRPr lang="pt-PT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9500" y="809625"/>
            <a:ext cx="7680325" cy="58631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0080" marR="208279">
              <a:lnSpc>
                <a:spcPts val="2160"/>
              </a:lnSpc>
              <a:spcBef>
                <a:spcPts val="40"/>
              </a:spcBef>
            </a:pPr>
            <a:r>
              <a:rPr spc="-80" dirty="0">
                <a:latin typeface="Trebuchet MS" panose="020B0603020202020204" pitchFamily="34" charset="0"/>
                <a:cs typeface="Trebuchet MS"/>
              </a:rPr>
              <a:t>ii)As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cadeias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carbono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se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ramificam</a:t>
            </a:r>
            <a:r>
              <a:rPr spc="-14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cadeia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contínua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mais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longas 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são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designados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por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grupos</a:t>
            </a:r>
            <a:r>
              <a:rPr spc="-37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alquilo.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640080" marR="345440">
              <a:lnSpc>
                <a:spcPct val="100000"/>
              </a:lnSpc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Os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grupos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alquilo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são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alcanos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foi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removido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hidrogénio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ficando 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assim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uma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ligação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disponível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para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se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ligarem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à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cadeia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principal.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640080" marR="5080" algn="just">
              <a:lnSpc>
                <a:spcPct val="100000"/>
              </a:lnSpc>
            </a:pPr>
            <a:r>
              <a:rPr spc="-80" dirty="0">
                <a:latin typeface="Trebuchet MS" panose="020B0603020202020204" pitchFamily="34" charset="0"/>
                <a:cs typeface="Trebuchet MS"/>
              </a:rPr>
              <a:t>Estes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grupos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são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7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considerados</a:t>
            </a:r>
            <a:r>
              <a:rPr u="heavy" spc="-12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6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como</a:t>
            </a:r>
            <a:r>
              <a:rPr u="heavy" spc="-12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7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substituintes</a:t>
            </a:r>
            <a:r>
              <a:rPr u="heavy" spc="-13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7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da</a:t>
            </a:r>
            <a:r>
              <a:rPr u="heavy" spc="-13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9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cadeia</a:t>
            </a:r>
            <a:r>
              <a:rPr u="heavy" spc="-12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7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mais</a:t>
            </a:r>
            <a:r>
              <a:rPr u="heavy" spc="-12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7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longa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as 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regras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para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sua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nomenclatura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são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análogas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às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usadas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para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cadeia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linear 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mais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longa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no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diz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respeito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aos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10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prefixos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640080" marR="415925">
              <a:lnSpc>
                <a:spcPct val="100000"/>
              </a:lnSpc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diferença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está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no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8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sufixo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neste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caso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passa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ser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b="1" i="1" spc="-35" dirty="0">
                <a:solidFill>
                  <a:srgbClr val="FF0000"/>
                </a:solidFill>
                <a:latin typeface="Trebuchet MS" panose="020B0603020202020204" pitchFamily="34" charset="0"/>
                <a:cs typeface="Trebuchet MS"/>
              </a:rPr>
              <a:t>–ilo</a:t>
            </a:r>
            <a:r>
              <a:rPr b="1" i="1" spc="-135" dirty="0">
                <a:solidFill>
                  <a:srgbClr val="FF0000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pc="-155" dirty="0">
                <a:latin typeface="Trebuchet MS" panose="020B0603020202020204" pitchFamily="34" charset="0"/>
                <a:cs typeface="Trebuchet MS"/>
              </a:rPr>
              <a:t>(ex.: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metilo)</a:t>
            </a:r>
            <a:r>
              <a:rPr spc="-12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 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num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nome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composto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 </a:t>
            </a:r>
            <a:r>
              <a:rPr b="1" i="1" spc="-20" dirty="0">
                <a:solidFill>
                  <a:srgbClr val="FF0000"/>
                </a:solidFill>
                <a:latin typeface="Trebuchet MS" panose="020B0603020202020204" pitchFamily="34" charset="0"/>
                <a:cs typeface="Trebuchet MS"/>
              </a:rPr>
              <a:t>–il</a:t>
            </a:r>
            <a:r>
              <a:rPr b="1" i="1" spc="-355" dirty="0">
                <a:solidFill>
                  <a:srgbClr val="FF0000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pc="-150" dirty="0">
                <a:latin typeface="Trebuchet MS" panose="020B0603020202020204" pitchFamily="34" charset="0"/>
                <a:cs typeface="Trebuchet MS"/>
              </a:rPr>
              <a:t>(ex.: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4‐metiloctano).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640080" marR="229235">
              <a:lnSpc>
                <a:spcPct val="100000"/>
              </a:lnSpc>
              <a:spcBef>
                <a:spcPts val="5"/>
              </a:spcBef>
            </a:pPr>
            <a:r>
              <a:rPr spc="-65" dirty="0">
                <a:latin typeface="Trebuchet MS" panose="020B0603020202020204" pitchFamily="34" charset="0"/>
                <a:cs typeface="Trebuchet MS"/>
              </a:rPr>
              <a:t>Se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existirem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grupos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alquilo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iguais 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tal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é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relevado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no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nome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composto 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através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da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atribuição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ao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nome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grupo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alquilo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</a:t>
            </a:r>
            <a:r>
              <a:rPr spc="-1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prefixo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apropriado  </a:t>
            </a:r>
            <a:r>
              <a:rPr u="heavy" spc="-6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número </a:t>
            </a:r>
            <a:r>
              <a:rPr u="heavy" spc="-7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de </a:t>
            </a:r>
            <a:r>
              <a:rPr u="heavy" spc="-4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grupos</a:t>
            </a:r>
            <a:r>
              <a:rPr u="heavy" spc="-254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8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repetidos: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1097280">
              <a:lnSpc>
                <a:spcPct val="100000"/>
              </a:lnSpc>
            </a:pPr>
            <a:r>
              <a:rPr b="1" i="1" spc="-135" dirty="0">
                <a:solidFill>
                  <a:srgbClr val="0070C0"/>
                </a:solidFill>
                <a:latin typeface="Trebuchet MS" panose="020B0603020202020204" pitchFamily="34" charset="0"/>
                <a:cs typeface="Trebuchet MS"/>
              </a:rPr>
              <a:t>di</a:t>
            </a:r>
            <a:r>
              <a:rPr b="1" i="1" spc="-210" dirty="0">
                <a:solidFill>
                  <a:srgbClr val="0070C0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(dois),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1097280">
              <a:lnSpc>
                <a:spcPct val="100000"/>
              </a:lnSpc>
            </a:pPr>
            <a:r>
              <a:rPr b="1" i="1" spc="-165" dirty="0">
                <a:solidFill>
                  <a:srgbClr val="0070C0"/>
                </a:solidFill>
                <a:latin typeface="Trebuchet MS" panose="020B0603020202020204" pitchFamily="34" charset="0"/>
                <a:cs typeface="Trebuchet MS"/>
              </a:rPr>
              <a:t>tri</a:t>
            </a:r>
            <a:r>
              <a:rPr b="1" i="1" spc="-210" dirty="0">
                <a:solidFill>
                  <a:srgbClr val="0070C0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(três),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1097280">
              <a:lnSpc>
                <a:spcPct val="100000"/>
              </a:lnSpc>
            </a:pPr>
            <a:r>
              <a:rPr b="1" i="1" spc="-155" dirty="0">
                <a:solidFill>
                  <a:srgbClr val="0070C0"/>
                </a:solidFill>
                <a:latin typeface="Trebuchet MS" panose="020B0603020202020204" pitchFamily="34" charset="0"/>
                <a:cs typeface="Trebuchet MS"/>
              </a:rPr>
              <a:t>tetra</a:t>
            </a:r>
            <a:r>
              <a:rPr b="1" i="1" spc="-125" dirty="0">
                <a:solidFill>
                  <a:srgbClr val="0070C0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(quatro),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640080" marR="4617085" indent="457200">
              <a:lnSpc>
                <a:spcPct val="100000"/>
              </a:lnSpc>
            </a:pPr>
            <a:r>
              <a:rPr b="1" i="1" spc="-130" dirty="0">
                <a:solidFill>
                  <a:srgbClr val="0070C0"/>
                </a:solidFill>
                <a:latin typeface="Trebuchet MS" panose="020B0603020202020204" pitchFamily="34" charset="0"/>
                <a:cs typeface="Trebuchet MS"/>
              </a:rPr>
              <a:t>penta </a:t>
            </a:r>
            <a:r>
              <a:rPr spc="-114" dirty="0">
                <a:latin typeface="Trebuchet MS" panose="020B0603020202020204" pitchFamily="34" charset="0"/>
                <a:cs typeface="Trebuchet MS"/>
              </a:rPr>
              <a:t>(cinco), </a:t>
            </a:r>
            <a:r>
              <a:rPr spc="-145" dirty="0">
                <a:latin typeface="Trebuchet MS" panose="020B0603020202020204" pitchFamily="34" charset="0"/>
                <a:cs typeface="Trebuchet MS"/>
              </a:rPr>
              <a:t>etc.  </a:t>
            </a:r>
            <a:r>
              <a:rPr spc="-160" dirty="0">
                <a:latin typeface="Trebuchet MS" panose="020B0603020202020204" pitchFamily="34" charset="0"/>
                <a:cs typeface="Trebuchet MS"/>
              </a:rPr>
              <a:t>ex.: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2,4,5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trimetilpentano.</a:t>
            </a:r>
            <a:endParaRPr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445607F5-879D-4557-9A0B-7AB7C420DE0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3B33958B-717F-4FB6-867B-68256C0DDFC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18</a:t>
            </a:fld>
            <a:endParaRPr lang="pt-PT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94090" y="2333625"/>
            <a:ext cx="3442048" cy="40975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63317" y="1848865"/>
            <a:ext cx="5903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Trebuchet MS"/>
                <a:cs typeface="Trebuchet MS"/>
              </a:rPr>
              <a:t>Exemplos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0" dirty="0">
                <a:latin typeface="Trebuchet MS"/>
                <a:cs typeface="Trebuchet MS"/>
              </a:rPr>
              <a:t>nomenclatura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90" dirty="0">
                <a:latin typeface="Trebuchet MS"/>
                <a:cs typeface="Trebuchet MS"/>
              </a:rPr>
              <a:t>ramificações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41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cadeia </a:t>
            </a:r>
            <a:r>
              <a:rPr sz="1800" spc="-95" dirty="0">
                <a:latin typeface="Trebuchet MS"/>
                <a:cs typeface="Trebuchet MS"/>
              </a:rPr>
              <a:t>principal: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6DD5CE4-0B0B-4CF3-AE56-D3DBD0ADFAA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12E22CC-2C3D-45FF-BA6E-15B7538BF4C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19</a:t>
            </a:fld>
            <a:endParaRPr lang="pt-P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58091" y="866012"/>
            <a:ext cx="3305810" cy="0"/>
          </a:xfrm>
          <a:custGeom>
            <a:avLst/>
            <a:gdLst/>
            <a:ahLst/>
            <a:cxnLst/>
            <a:rect l="l" t="t" r="r" b="b"/>
            <a:pathLst>
              <a:path w="3305809">
                <a:moveTo>
                  <a:pt x="0" y="0"/>
                </a:moveTo>
                <a:lnTo>
                  <a:pt x="3305555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58091" y="6727316"/>
            <a:ext cx="3305810" cy="0"/>
          </a:xfrm>
          <a:custGeom>
            <a:avLst/>
            <a:gdLst/>
            <a:ahLst/>
            <a:cxnLst/>
            <a:rect l="l" t="t" r="r" b="b"/>
            <a:pathLst>
              <a:path w="3305809">
                <a:moveTo>
                  <a:pt x="0" y="0"/>
                </a:moveTo>
                <a:lnTo>
                  <a:pt x="3305555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58091" y="615315"/>
            <a:ext cx="3305810" cy="0"/>
          </a:xfrm>
          <a:custGeom>
            <a:avLst/>
            <a:gdLst/>
            <a:ahLst/>
            <a:cxnLst/>
            <a:rect l="l" t="t" r="r" b="b"/>
            <a:pathLst>
              <a:path w="3305809">
                <a:moveTo>
                  <a:pt x="0" y="0"/>
                </a:moveTo>
                <a:lnTo>
                  <a:pt x="3305555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26721" y="3400424"/>
            <a:ext cx="188214" cy="815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96469" y="3415665"/>
            <a:ext cx="283210" cy="0"/>
          </a:xfrm>
          <a:custGeom>
            <a:avLst/>
            <a:gdLst/>
            <a:ahLst/>
            <a:cxnLst/>
            <a:rect l="l" t="t" r="r" b="b"/>
            <a:pathLst>
              <a:path w="283210">
                <a:moveTo>
                  <a:pt x="0" y="0"/>
                </a:moveTo>
                <a:lnTo>
                  <a:pt x="282702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96469" y="3462909"/>
            <a:ext cx="283210" cy="0"/>
          </a:xfrm>
          <a:custGeom>
            <a:avLst/>
            <a:gdLst/>
            <a:ahLst/>
            <a:cxnLst/>
            <a:rect l="l" t="t" r="r" b="b"/>
            <a:pathLst>
              <a:path w="283210">
                <a:moveTo>
                  <a:pt x="0" y="0"/>
                </a:moveTo>
                <a:lnTo>
                  <a:pt x="282702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565277" y="3398139"/>
            <a:ext cx="246887" cy="1165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62751" y="3619880"/>
            <a:ext cx="312432" cy="361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62751" y="4182236"/>
            <a:ext cx="247662" cy="1173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937389" y="3896486"/>
            <a:ext cx="90677" cy="822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82931" y="3933062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50927" y="3664839"/>
            <a:ext cx="161925" cy="216535"/>
          </a:xfrm>
          <a:custGeom>
            <a:avLst/>
            <a:gdLst/>
            <a:ahLst/>
            <a:cxnLst/>
            <a:rect l="l" t="t" r="r" b="b"/>
            <a:pathLst>
              <a:path w="161925" h="216535">
                <a:moveTo>
                  <a:pt x="0" y="216408"/>
                </a:moveTo>
                <a:lnTo>
                  <a:pt x="161544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47117" y="3994022"/>
            <a:ext cx="163195" cy="219075"/>
          </a:xfrm>
          <a:custGeom>
            <a:avLst/>
            <a:gdLst/>
            <a:ahLst/>
            <a:cxnLst/>
            <a:rect l="l" t="t" r="r" b="b"/>
            <a:pathLst>
              <a:path w="163195" h="219075">
                <a:moveTo>
                  <a:pt x="0" y="0"/>
                </a:moveTo>
                <a:lnTo>
                  <a:pt x="163068" y="218694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38863" y="3933062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920625" y="4714874"/>
            <a:ext cx="246125" cy="1165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908177" y="4434459"/>
            <a:ext cx="304037" cy="35585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08177" y="4996815"/>
            <a:ext cx="246887" cy="1173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82803" y="4711065"/>
            <a:ext cx="90677" cy="822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28345" y="4747641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696341" y="4480178"/>
            <a:ext cx="161290" cy="216535"/>
          </a:xfrm>
          <a:custGeom>
            <a:avLst/>
            <a:gdLst/>
            <a:ahLst/>
            <a:cxnLst/>
            <a:rect l="l" t="t" r="r" b="b"/>
            <a:pathLst>
              <a:path w="161290" h="216535">
                <a:moveTo>
                  <a:pt x="0" y="216407"/>
                </a:moveTo>
                <a:lnTo>
                  <a:pt x="160781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692531" y="4808601"/>
            <a:ext cx="162560" cy="219710"/>
          </a:xfrm>
          <a:custGeom>
            <a:avLst/>
            <a:gdLst/>
            <a:ahLst/>
            <a:cxnLst/>
            <a:rect l="l" t="t" r="r" b="b"/>
            <a:pathLst>
              <a:path w="162559" h="219710">
                <a:moveTo>
                  <a:pt x="0" y="0"/>
                </a:moveTo>
                <a:lnTo>
                  <a:pt x="162306" y="219456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84277" y="4747641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5">
                <a:moveTo>
                  <a:pt x="0" y="0"/>
                </a:moveTo>
                <a:lnTo>
                  <a:pt x="342138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38863" y="4747641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62751" y="5217795"/>
            <a:ext cx="312432" cy="3627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62751" y="5780151"/>
            <a:ext cx="246887" cy="1173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937389" y="5494401"/>
            <a:ext cx="90677" cy="822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082931" y="5531739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50927" y="5263515"/>
            <a:ext cx="161925" cy="216535"/>
          </a:xfrm>
          <a:custGeom>
            <a:avLst/>
            <a:gdLst/>
            <a:ahLst/>
            <a:cxnLst/>
            <a:rect l="l" t="t" r="r" b="b"/>
            <a:pathLst>
              <a:path w="161925" h="216535">
                <a:moveTo>
                  <a:pt x="0" y="216407"/>
                </a:moveTo>
                <a:lnTo>
                  <a:pt x="161544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047117" y="5591936"/>
            <a:ext cx="163195" cy="219710"/>
          </a:xfrm>
          <a:custGeom>
            <a:avLst/>
            <a:gdLst/>
            <a:ahLst/>
            <a:cxnLst/>
            <a:rect l="l" t="t" r="r" b="b"/>
            <a:pathLst>
              <a:path w="163195" h="219710">
                <a:moveTo>
                  <a:pt x="0" y="0"/>
                </a:moveTo>
                <a:lnTo>
                  <a:pt x="163068" y="219455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38863" y="5531739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933310" y="5777865"/>
            <a:ext cx="246900" cy="11811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40131" y="5813678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5">
                <a:moveTo>
                  <a:pt x="0" y="0"/>
                </a:moveTo>
                <a:lnTo>
                  <a:pt x="342138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242951" y="6001892"/>
            <a:ext cx="246875" cy="1173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242951" y="6564249"/>
            <a:ext cx="251447" cy="49377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17577" y="6278499"/>
            <a:ext cx="91439" cy="49377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063119" y="6315075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031115" y="6046851"/>
            <a:ext cx="161925" cy="216535"/>
          </a:xfrm>
          <a:custGeom>
            <a:avLst/>
            <a:gdLst/>
            <a:ahLst/>
            <a:cxnLst/>
            <a:rect l="l" t="t" r="r" b="b"/>
            <a:pathLst>
              <a:path w="161925" h="216535">
                <a:moveTo>
                  <a:pt x="0" y="216408"/>
                </a:moveTo>
                <a:lnTo>
                  <a:pt x="161544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027305" y="6376035"/>
            <a:ext cx="162560" cy="219075"/>
          </a:xfrm>
          <a:custGeom>
            <a:avLst/>
            <a:gdLst/>
            <a:ahLst/>
            <a:cxnLst/>
            <a:rect l="l" t="t" r="r" b="b"/>
            <a:pathLst>
              <a:path w="162560" h="219075">
                <a:moveTo>
                  <a:pt x="0" y="0"/>
                </a:moveTo>
                <a:lnTo>
                  <a:pt x="162306" y="218694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519051" y="6315075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4">
                <a:moveTo>
                  <a:pt x="0" y="0"/>
                </a:moveTo>
                <a:lnTo>
                  <a:pt x="342138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453251" y="6283071"/>
            <a:ext cx="252234" cy="49377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538101" y="699896"/>
            <a:ext cx="605789" cy="9601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553591" y="2982849"/>
            <a:ext cx="400799" cy="9753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555877" y="3391280"/>
            <a:ext cx="380999" cy="9601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555115" y="3880485"/>
            <a:ext cx="713219" cy="12115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551305" y="5503545"/>
            <a:ext cx="260603" cy="7239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814957" y="5479160"/>
            <a:ext cx="454152" cy="9601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555115" y="6257924"/>
            <a:ext cx="204977" cy="9525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749413" y="6256401"/>
            <a:ext cx="457200" cy="19659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551305" y="4692015"/>
            <a:ext cx="608837" cy="9601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557389" y="699896"/>
            <a:ext cx="438912" cy="19659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555877" y="965834"/>
            <a:ext cx="333755" cy="9753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555877" y="1280540"/>
            <a:ext cx="357377" cy="9601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56627" y="1593723"/>
            <a:ext cx="467105" cy="9601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54353" y="1907667"/>
            <a:ext cx="314693" cy="40919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54353" y="2518790"/>
            <a:ext cx="452615" cy="9601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884049" y="2845689"/>
            <a:ext cx="577215" cy="388620"/>
          </a:xfrm>
          <a:custGeom>
            <a:avLst/>
            <a:gdLst/>
            <a:ahLst/>
            <a:cxnLst/>
            <a:rect l="l" t="t" r="r" b="b"/>
            <a:pathLst>
              <a:path w="577214" h="388620">
                <a:moveTo>
                  <a:pt x="432815" y="0"/>
                </a:moveTo>
                <a:lnTo>
                  <a:pt x="144017" y="0"/>
                </a:lnTo>
                <a:lnTo>
                  <a:pt x="0" y="194310"/>
                </a:lnTo>
                <a:lnTo>
                  <a:pt x="144017" y="388620"/>
                </a:lnTo>
                <a:lnTo>
                  <a:pt x="432815" y="388620"/>
                </a:lnTo>
                <a:lnTo>
                  <a:pt x="576833" y="194310"/>
                </a:lnTo>
                <a:lnTo>
                  <a:pt x="432815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21209" y="2922651"/>
            <a:ext cx="302895" cy="234950"/>
          </a:xfrm>
          <a:custGeom>
            <a:avLst/>
            <a:gdLst/>
            <a:ahLst/>
            <a:cxnLst/>
            <a:rect l="l" t="t" r="r" b="b"/>
            <a:pathLst>
              <a:path w="302895" h="234950">
                <a:moveTo>
                  <a:pt x="302513" y="117347"/>
                </a:moveTo>
                <a:lnTo>
                  <a:pt x="273326" y="48060"/>
                </a:lnTo>
                <a:lnTo>
                  <a:pt x="240627" y="22652"/>
                </a:lnTo>
                <a:lnTo>
                  <a:pt x="199223" y="5986"/>
                </a:lnTo>
                <a:lnTo>
                  <a:pt x="151637" y="0"/>
                </a:lnTo>
                <a:lnTo>
                  <a:pt x="103680" y="5986"/>
                </a:lnTo>
                <a:lnTo>
                  <a:pt x="62051" y="22652"/>
                </a:lnTo>
                <a:lnTo>
                  <a:pt x="29236" y="48060"/>
                </a:lnTo>
                <a:lnTo>
                  <a:pt x="7723" y="80272"/>
                </a:lnTo>
                <a:lnTo>
                  <a:pt x="0" y="117347"/>
                </a:lnTo>
                <a:lnTo>
                  <a:pt x="7723" y="154423"/>
                </a:lnTo>
                <a:lnTo>
                  <a:pt x="29236" y="186635"/>
                </a:lnTo>
                <a:lnTo>
                  <a:pt x="62051" y="212043"/>
                </a:lnTo>
                <a:lnTo>
                  <a:pt x="103680" y="228709"/>
                </a:lnTo>
                <a:lnTo>
                  <a:pt x="151637" y="234695"/>
                </a:lnTo>
                <a:lnTo>
                  <a:pt x="199223" y="228709"/>
                </a:lnTo>
                <a:lnTo>
                  <a:pt x="240627" y="212043"/>
                </a:lnTo>
                <a:lnTo>
                  <a:pt x="273326" y="186635"/>
                </a:lnTo>
                <a:lnTo>
                  <a:pt x="294796" y="154423"/>
                </a:lnTo>
                <a:lnTo>
                  <a:pt x="302513" y="117347"/>
                </a:lnTo>
                <a:close/>
              </a:path>
            </a:pathLst>
          </a:custGeom>
          <a:ln w="10236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42673" y="3041522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4">
                <a:moveTo>
                  <a:pt x="0" y="0"/>
                </a:moveTo>
                <a:lnTo>
                  <a:pt x="342138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55627" y="3436239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904623" y="2518790"/>
            <a:ext cx="291084" cy="45567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38863" y="2574417"/>
            <a:ext cx="283210" cy="0"/>
          </a:xfrm>
          <a:custGeom>
            <a:avLst/>
            <a:gdLst/>
            <a:ahLst/>
            <a:cxnLst/>
            <a:rect l="l" t="t" r="r" b="b"/>
            <a:pathLst>
              <a:path w="283210">
                <a:moveTo>
                  <a:pt x="0" y="0"/>
                </a:moveTo>
                <a:lnTo>
                  <a:pt x="282702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39625" y="2276474"/>
            <a:ext cx="281940" cy="0"/>
          </a:xfrm>
          <a:custGeom>
            <a:avLst/>
            <a:gdLst/>
            <a:ahLst/>
            <a:cxnLst/>
            <a:rect l="l" t="t" r="r" b="b"/>
            <a:pathLst>
              <a:path w="281939">
                <a:moveTo>
                  <a:pt x="0" y="0"/>
                </a:moveTo>
                <a:lnTo>
                  <a:pt x="281940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900813" y="1907667"/>
            <a:ext cx="299466" cy="768857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541911" y="1963292"/>
            <a:ext cx="281940" cy="0"/>
          </a:xfrm>
          <a:custGeom>
            <a:avLst/>
            <a:gdLst/>
            <a:ahLst/>
            <a:cxnLst/>
            <a:rect l="l" t="t" r="r" b="b"/>
            <a:pathLst>
              <a:path w="281939">
                <a:moveTo>
                  <a:pt x="0" y="0"/>
                </a:moveTo>
                <a:lnTo>
                  <a:pt x="281940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908433" y="1593723"/>
            <a:ext cx="164592" cy="57150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541149" y="1650111"/>
            <a:ext cx="281940" cy="0"/>
          </a:xfrm>
          <a:custGeom>
            <a:avLst/>
            <a:gdLst/>
            <a:ahLst/>
            <a:cxnLst/>
            <a:rect l="l" t="t" r="r" b="b"/>
            <a:pathLst>
              <a:path w="281939">
                <a:moveTo>
                  <a:pt x="0" y="0"/>
                </a:moveTo>
                <a:lnTo>
                  <a:pt x="281940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908433" y="1279017"/>
            <a:ext cx="146304" cy="58978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541149" y="1336167"/>
            <a:ext cx="281940" cy="0"/>
          </a:xfrm>
          <a:custGeom>
            <a:avLst/>
            <a:gdLst/>
            <a:ahLst/>
            <a:cxnLst/>
            <a:rect l="l" t="t" r="r" b="b"/>
            <a:pathLst>
              <a:path w="281939">
                <a:moveTo>
                  <a:pt x="0" y="0"/>
                </a:moveTo>
                <a:lnTo>
                  <a:pt x="281940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906909" y="967359"/>
            <a:ext cx="85343" cy="57150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538863" y="1022984"/>
            <a:ext cx="283210" cy="0"/>
          </a:xfrm>
          <a:custGeom>
            <a:avLst/>
            <a:gdLst/>
            <a:ahLst/>
            <a:cxnLst/>
            <a:rect l="l" t="t" r="r" b="b"/>
            <a:pathLst>
              <a:path w="283210">
                <a:moveTo>
                  <a:pt x="0" y="0"/>
                </a:moveTo>
                <a:lnTo>
                  <a:pt x="282702" y="0"/>
                </a:lnTo>
              </a:path>
            </a:pathLst>
          </a:custGeom>
          <a:ln w="10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974724" y="2865745"/>
            <a:ext cx="383719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9235" marR="245745" algn="just">
              <a:lnSpc>
                <a:spcPct val="100000"/>
              </a:lnSpc>
            </a:pPr>
            <a:r>
              <a:rPr sz="1800" spc="-80" dirty="0" err="1">
                <a:latin typeface="Trebuchet MS"/>
                <a:cs typeface="Trebuchet MS"/>
              </a:rPr>
              <a:t>Exemplos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0" dirty="0">
                <a:latin typeface="Trebuchet MS"/>
                <a:cs typeface="Trebuchet MS"/>
              </a:rPr>
              <a:t>nomenclatura</a:t>
            </a:r>
            <a:r>
              <a:rPr sz="1800" spc="-27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  </a:t>
            </a:r>
            <a:r>
              <a:rPr sz="1800" spc="-60" dirty="0">
                <a:latin typeface="Trebuchet MS"/>
                <a:cs typeface="Trebuchet MS"/>
              </a:rPr>
              <a:t>outros</a:t>
            </a:r>
            <a:r>
              <a:rPr lang="pt-PT" dirty="0">
                <a:latin typeface="Trebuchet MS"/>
                <a:cs typeface="Trebuchet MS"/>
              </a:rPr>
              <a:t> </a:t>
            </a:r>
            <a:r>
              <a:rPr sz="1800" spc="-45" dirty="0" err="1">
                <a:latin typeface="Trebuchet MS"/>
                <a:cs typeface="Trebuchet MS"/>
              </a:rPr>
              <a:t>grupos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substituintes </a:t>
            </a:r>
            <a:r>
              <a:rPr sz="1800" spc="-80" dirty="0">
                <a:latin typeface="Trebuchet MS"/>
                <a:cs typeface="Trebuchet MS"/>
              </a:rPr>
              <a:t>importantes</a:t>
            </a:r>
            <a:r>
              <a:rPr sz="1800" spc="-31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 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lang="pt-PT" sz="1800" spc="-65" dirty="0">
                <a:latin typeface="Trebuchet MS"/>
                <a:cs typeface="Trebuchet MS"/>
              </a:rPr>
              <a:t> </a:t>
            </a:r>
            <a:r>
              <a:rPr sz="1800" spc="-90" dirty="0" err="1">
                <a:latin typeface="Trebuchet MS"/>
                <a:cs typeface="Trebuchet MS"/>
              </a:rPr>
              <a:t>genericamente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se </a:t>
            </a:r>
            <a:r>
              <a:rPr sz="1800" spc="-85" dirty="0">
                <a:latin typeface="Trebuchet MS"/>
                <a:cs typeface="Trebuchet MS"/>
              </a:rPr>
              <a:t>atribui </a:t>
            </a:r>
            <a:r>
              <a:rPr sz="1800" spc="-20" dirty="0">
                <a:latin typeface="Trebuchet MS"/>
                <a:cs typeface="Trebuchet MS"/>
              </a:rPr>
              <a:t>o  </a:t>
            </a:r>
            <a:r>
              <a:rPr sz="1800" spc="-60" dirty="0">
                <a:latin typeface="Trebuchet MS"/>
                <a:cs typeface="Trebuchet MS"/>
              </a:rPr>
              <a:t>símbolo </a:t>
            </a:r>
            <a:r>
              <a:rPr sz="1800" spc="55" dirty="0">
                <a:latin typeface="Trebuchet MS"/>
                <a:cs typeface="Trebuchet MS"/>
              </a:rPr>
              <a:t>“—</a:t>
            </a:r>
            <a:r>
              <a:rPr sz="1800" spc="-225" dirty="0">
                <a:latin typeface="Trebuchet MS"/>
                <a:cs typeface="Trebuchet MS"/>
              </a:rPr>
              <a:t> </a:t>
            </a:r>
            <a:r>
              <a:rPr sz="1800" spc="-150" dirty="0">
                <a:latin typeface="Trebuchet MS"/>
                <a:cs typeface="Trebuchet MS"/>
              </a:rPr>
              <a:t>R”: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73" name="Marcador de Posição do Rodapé 72">
            <a:extLst>
              <a:ext uri="{FF2B5EF4-FFF2-40B4-BE49-F238E27FC236}">
                <a16:creationId xmlns:a16="http://schemas.microsoft.com/office/drawing/2014/main" id="{F1F47F98-A237-4D06-BCD9-956C3F9BFF3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74" name="Marcador de Posição do Número do Diapositivo 73">
            <a:extLst>
              <a:ext uri="{FF2B5EF4-FFF2-40B4-BE49-F238E27FC236}">
                <a16:creationId xmlns:a16="http://schemas.microsoft.com/office/drawing/2014/main" id="{43D10FE5-6B27-4599-8A55-BD491B1652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20</a:t>
            </a:fld>
            <a:endParaRPr lang="pt-PT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14763" y="5218176"/>
            <a:ext cx="1517142" cy="731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12477" y="5291328"/>
            <a:ext cx="1520190" cy="731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47067" y="5218938"/>
            <a:ext cx="1511795" cy="685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33351" y="5287517"/>
            <a:ext cx="1527035" cy="685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57556" y="5356097"/>
            <a:ext cx="18287" cy="220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82119" y="5110734"/>
            <a:ext cx="1380490" cy="372745"/>
          </a:xfrm>
          <a:custGeom>
            <a:avLst/>
            <a:gdLst/>
            <a:ahLst/>
            <a:cxnLst/>
            <a:rect l="l" t="t" r="r" b="b"/>
            <a:pathLst>
              <a:path w="1380490" h="372745">
                <a:moveTo>
                  <a:pt x="0" y="0"/>
                </a:moveTo>
                <a:lnTo>
                  <a:pt x="1379982" y="372617"/>
                </a:lnTo>
              </a:path>
            </a:pathLst>
          </a:custGeom>
          <a:ln w="140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82119" y="5110734"/>
            <a:ext cx="1380490" cy="372745"/>
          </a:xfrm>
          <a:custGeom>
            <a:avLst/>
            <a:gdLst/>
            <a:ahLst/>
            <a:cxnLst/>
            <a:rect l="l" t="t" r="r" b="b"/>
            <a:pathLst>
              <a:path w="1380490" h="372745">
                <a:moveTo>
                  <a:pt x="0" y="372618"/>
                </a:moveTo>
                <a:lnTo>
                  <a:pt x="1379982" y="0"/>
                </a:lnTo>
              </a:path>
            </a:pathLst>
          </a:custGeom>
          <a:ln w="140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99117" y="4124705"/>
            <a:ext cx="30480" cy="807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42779" y="4124705"/>
            <a:ext cx="54864" cy="807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77525" y="4125467"/>
            <a:ext cx="57912" cy="7924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334141" y="4125467"/>
            <a:ext cx="54102" cy="8077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84661" y="4124705"/>
            <a:ext cx="56388" cy="8229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56445" y="4243578"/>
            <a:ext cx="339090" cy="19888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10013" y="4243578"/>
            <a:ext cx="336804" cy="19735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663581" y="4243578"/>
            <a:ext cx="256032" cy="13715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44759" y="4243578"/>
            <a:ext cx="336804" cy="19735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97565" y="4243578"/>
            <a:ext cx="336804" cy="19735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651133" y="4243578"/>
            <a:ext cx="339090" cy="19888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212477" y="4852415"/>
            <a:ext cx="1524000" cy="6522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23779" y="4456176"/>
            <a:ext cx="0" cy="316230"/>
          </a:xfrm>
          <a:custGeom>
            <a:avLst/>
            <a:gdLst/>
            <a:ahLst/>
            <a:cxnLst/>
            <a:rect l="l" t="t" r="r" b="b"/>
            <a:pathLst>
              <a:path h="316229">
                <a:moveTo>
                  <a:pt x="0" y="0"/>
                </a:moveTo>
                <a:lnTo>
                  <a:pt x="0" y="316230"/>
                </a:lnTo>
              </a:path>
            </a:pathLst>
          </a:custGeom>
          <a:ln w="140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666629" y="3633215"/>
            <a:ext cx="339090" cy="65227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723779" y="3846576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6992"/>
                </a:lnTo>
              </a:path>
            </a:pathLst>
          </a:custGeom>
          <a:ln w="140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694061" y="4123944"/>
            <a:ext cx="54864" cy="49377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51511" y="4455414"/>
            <a:ext cx="0" cy="316230"/>
          </a:xfrm>
          <a:custGeom>
            <a:avLst/>
            <a:gdLst/>
            <a:ahLst/>
            <a:cxnLst/>
            <a:rect l="l" t="t" r="r" b="b"/>
            <a:pathLst>
              <a:path h="316229">
                <a:moveTo>
                  <a:pt x="0" y="0"/>
                </a:moveTo>
                <a:lnTo>
                  <a:pt x="0" y="316230"/>
                </a:lnTo>
              </a:path>
            </a:pathLst>
          </a:custGeom>
          <a:ln w="140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114679" y="4126229"/>
            <a:ext cx="30480" cy="807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761098" y="4124705"/>
            <a:ext cx="54864" cy="807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08305" y="4122420"/>
            <a:ext cx="54102" cy="8229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72035" y="4123944"/>
            <a:ext cx="54102" cy="8077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418467" y="4122420"/>
            <a:ext cx="56388" cy="8229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384177" y="4246626"/>
            <a:ext cx="339090" cy="19888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37745" y="4246626"/>
            <a:ext cx="695706" cy="12573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372491" y="4246626"/>
            <a:ext cx="336791" cy="64388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26046" y="4246626"/>
            <a:ext cx="336816" cy="19735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78865" y="4246626"/>
            <a:ext cx="339090" cy="19888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091313" y="3624071"/>
            <a:ext cx="341376" cy="103860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150749" y="3837432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6992"/>
                </a:lnTo>
              </a:path>
            </a:pathLst>
          </a:custGeom>
          <a:ln w="140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123317" y="4126229"/>
            <a:ext cx="60960" cy="47548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1799970" y="1731517"/>
            <a:ext cx="674878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4470">
              <a:lnSpc>
                <a:spcPct val="100000"/>
              </a:lnSpc>
              <a:spcBef>
                <a:spcPts val="100"/>
              </a:spcBef>
            </a:pPr>
            <a:r>
              <a:rPr sz="1800" spc="-110" dirty="0">
                <a:latin typeface="Trebuchet MS"/>
                <a:cs typeface="Trebuchet MS"/>
              </a:rPr>
              <a:t>iii)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posições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dos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grupos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substituintes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são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designadas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numerando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  </a:t>
            </a:r>
            <a:r>
              <a:rPr sz="1800" spc="-60" dirty="0">
                <a:latin typeface="Trebuchet MS"/>
                <a:cs typeface="Trebuchet MS"/>
              </a:rPr>
              <a:t>átomos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carbono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na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cadeia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longa.</a:t>
            </a:r>
            <a:endParaRPr sz="1800" dirty="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1800" u="heavy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</a:t>
            </a:r>
            <a:r>
              <a:rPr sz="1800" u="heavy" spc="-1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numeração</a:t>
            </a:r>
            <a:r>
              <a:rPr sz="1800" u="heavy" spc="-1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9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inicia‐se</a:t>
            </a:r>
            <a:r>
              <a:rPr sz="1800" u="heavy" spc="-1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pelo</a:t>
            </a:r>
            <a:r>
              <a:rPr sz="1800" u="heavy" spc="-1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lado</a:t>
            </a:r>
            <a:r>
              <a:rPr sz="1800" u="heavy" spc="-1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em</a:t>
            </a:r>
            <a:r>
              <a:rPr sz="1800" u="heavy" spc="-1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que</a:t>
            </a:r>
            <a:r>
              <a:rPr sz="1800" u="heavy" spc="-1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se</a:t>
            </a:r>
            <a:r>
              <a:rPr sz="1800" u="heavy" spc="-114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minimiza</a:t>
            </a:r>
            <a:r>
              <a:rPr sz="1800" u="heavy" spc="-1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o</a:t>
            </a:r>
            <a:r>
              <a:rPr sz="1800" u="heavy" spc="-1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número</a:t>
            </a:r>
            <a:r>
              <a:rPr sz="1800" u="heavy" spc="-1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atribuído 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u="heavy" spc="-5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ao </a:t>
            </a:r>
            <a:r>
              <a:rPr sz="1800" u="heavy" spc="-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grupo</a:t>
            </a:r>
            <a:r>
              <a:rPr sz="1800" u="heavy" spc="-2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heavy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substituinte</a:t>
            </a:r>
            <a:r>
              <a:rPr sz="1800" spc="-90" dirty="0"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70" dirty="0">
                <a:latin typeface="Trebuchet MS"/>
                <a:cs typeface="Trebuchet MS"/>
              </a:rPr>
              <a:t>Por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exemplo: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2" name="Marcador de Posição do Rodapé 41">
            <a:extLst>
              <a:ext uri="{FF2B5EF4-FFF2-40B4-BE49-F238E27FC236}">
                <a16:creationId xmlns:a16="http://schemas.microsoft.com/office/drawing/2014/main" id="{44F3297D-2762-4E5D-AC28-F2038188664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43" name="Marcador de Posição do Número do Diapositivo 42">
            <a:extLst>
              <a:ext uri="{FF2B5EF4-FFF2-40B4-BE49-F238E27FC236}">
                <a16:creationId xmlns:a16="http://schemas.microsoft.com/office/drawing/2014/main" id="{8EFE69AB-CFDA-49D4-A87C-A25C8F40776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21</a:t>
            </a:fld>
            <a:endParaRPr lang="pt-PT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5395" y="675576"/>
            <a:ext cx="7530465" cy="4067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2925" algn="just">
              <a:lnSpc>
                <a:spcPts val="1445"/>
              </a:lnSpc>
            </a:pPr>
            <a:r>
              <a:rPr lang="pt-PT" sz="2000" b="1" spc="-105" dirty="0">
                <a:latin typeface="Trebuchet MS"/>
                <a:cs typeface="Trebuchet MS"/>
              </a:rPr>
              <a:t>6</a:t>
            </a:r>
            <a:r>
              <a:rPr sz="2000" b="1" spc="-105" dirty="0">
                <a:latin typeface="Trebuchet MS"/>
                <a:cs typeface="Trebuchet MS"/>
              </a:rPr>
              <a:t>.1.4 </a:t>
            </a:r>
            <a:r>
              <a:rPr sz="2000" b="1" spc="235" dirty="0">
                <a:latin typeface="Trebuchet MS"/>
                <a:cs typeface="Trebuchet MS"/>
              </a:rPr>
              <a:t>–</a:t>
            </a:r>
            <a:r>
              <a:rPr sz="2000" b="1" spc="-295" dirty="0">
                <a:latin typeface="Trebuchet MS"/>
                <a:cs typeface="Trebuchet MS"/>
              </a:rPr>
              <a:t> </a:t>
            </a:r>
            <a:r>
              <a:rPr sz="2000" b="1" spc="-80" dirty="0">
                <a:latin typeface="Trebuchet MS"/>
                <a:cs typeface="Trebuchet MS"/>
              </a:rPr>
              <a:t>Nomenclatura </a:t>
            </a:r>
            <a:r>
              <a:rPr sz="2000" b="1" spc="-40" dirty="0">
                <a:latin typeface="Trebuchet MS"/>
                <a:cs typeface="Trebuchet MS"/>
              </a:rPr>
              <a:t>dos </a:t>
            </a:r>
            <a:r>
              <a:rPr sz="2000" b="1" spc="-90" dirty="0">
                <a:latin typeface="Trebuchet MS"/>
                <a:cs typeface="Trebuchet MS"/>
              </a:rPr>
              <a:t>cicloalcanos</a:t>
            </a:r>
            <a:endParaRPr sz="2000" b="1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</a:pPr>
            <a:endParaRPr dirty="0">
              <a:latin typeface="Times New Roman"/>
              <a:cs typeface="Times New Roman"/>
            </a:endParaRPr>
          </a:p>
          <a:p>
            <a:pPr marL="542925" algn="just">
              <a:lnSpc>
                <a:spcPct val="100000"/>
              </a:lnSpc>
            </a:pPr>
            <a:r>
              <a:rPr spc="-5" dirty="0">
                <a:latin typeface="Trebuchet MS"/>
                <a:cs typeface="Trebuchet MS"/>
              </a:rPr>
              <a:t>No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caso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35" dirty="0">
                <a:latin typeface="Trebuchet MS"/>
                <a:cs typeface="Trebuchet MS"/>
              </a:rPr>
              <a:t>dos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anéis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35" dirty="0">
                <a:latin typeface="Trebuchet MS"/>
                <a:cs typeface="Trebuchet MS"/>
              </a:rPr>
              <a:t>dos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cicloalcanos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nomenclatura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é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similar</a:t>
            </a:r>
            <a:r>
              <a:rPr spc="-145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à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35" dirty="0">
                <a:latin typeface="Trebuchet MS"/>
                <a:cs typeface="Trebuchet MS"/>
              </a:rPr>
              <a:t>dos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95" dirty="0">
                <a:latin typeface="Trebuchet MS"/>
                <a:cs typeface="Trebuchet MS"/>
              </a:rPr>
              <a:t>alcanos.</a:t>
            </a:r>
            <a:endParaRPr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dirty="0">
              <a:latin typeface="Times New Roman"/>
              <a:cs typeface="Times New Roman"/>
            </a:endParaRPr>
          </a:p>
          <a:p>
            <a:pPr marL="542925" marR="5080" algn="just">
              <a:lnSpc>
                <a:spcPct val="100000"/>
              </a:lnSpc>
              <a:spcBef>
                <a:spcPts val="5"/>
              </a:spcBef>
              <a:buAutoNum type="romanLcParenR"/>
              <a:tabLst>
                <a:tab pos="716915" algn="l"/>
              </a:tabLst>
            </a:pPr>
            <a:r>
              <a:rPr spc="-25" dirty="0">
                <a:latin typeface="Trebuchet MS"/>
                <a:cs typeface="Trebuchet MS"/>
              </a:rPr>
              <a:t>O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nome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40" dirty="0">
                <a:latin typeface="Trebuchet MS"/>
                <a:cs typeface="Trebuchet MS"/>
              </a:rPr>
              <a:t>do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cicloalcano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depende</a:t>
            </a:r>
            <a:r>
              <a:rPr spc="-100" dirty="0">
                <a:latin typeface="Trebuchet MS"/>
                <a:cs typeface="Trebuchet MS"/>
              </a:rPr>
              <a:t> </a:t>
            </a:r>
            <a:r>
              <a:rPr spc="-40" dirty="0">
                <a:latin typeface="Trebuchet MS"/>
                <a:cs typeface="Trebuchet MS"/>
              </a:rPr>
              <a:t>do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número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de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carbonos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40" dirty="0">
                <a:latin typeface="Trebuchet MS"/>
                <a:cs typeface="Trebuchet MS"/>
              </a:rPr>
              <a:t>do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110" dirty="0">
                <a:latin typeface="Trebuchet MS"/>
                <a:cs typeface="Trebuchet MS"/>
              </a:rPr>
              <a:t>anel,</a:t>
            </a:r>
            <a:r>
              <a:rPr spc="-80" dirty="0">
                <a:latin typeface="Trebuchet MS"/>
                <a:cs typeface="Trebuchet MS"/>
              </a:rPr>
              <a:t> </a:t>
            </a:r>
            <a:r>
              <a:rPr spc="-50" dirty="0">
                <a:latin typeface="Trebuchet MS"/>
                <a:cs typeface="Trebuchet MS"/>
              </a:rPr>
              <a:t>usando  </a:t>
            </a:r>
            <a:r>
              <a:rPr spc="-20" dirty="0">
                <a:latin typeface="Trebuchet MS"/>
                <a:cs typeface="Trebuchet MS"/>
              </a:rPr>
              <a:t>o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50" dirty="0">
                <a:latin typeface="Trebuchet MS"/>
                <a:cs typeface="Trebuchet MS"/>
              </a:rPr>
              <a:t>mesmo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nome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base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40" dirty="0">
                <a:latin typeface="Trebuchet MS"/>
                <a:cs typeface="Trebuchet MS"/>
              </a:rPr>
              <a:t>dos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alcanos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mas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com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20" dirty="0">
                <a:latin typeface="Trebuchet MS"/>
                <a:cs typeface="Trebuchet MS"/>
              </a:rPr>
              <a:t>o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u="heavy" spc="-1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prefixo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b="1" i="1" spc="-145" dirty="0">
                <a:solidFill>
                  <a:srgbClr val="0070C0"/>
                </a:solidFill>
                <a:latin typeface="Trebuchet MS"/>
                <a:cs typeface="Trebuchet MS"/>
              </a:rPr>
              <a:t>ciclo</a:t>
            </a:r>
            <a:r>
              <a:rPr spc="-145" dirty="0">
                <a:latin typeface="Trebuchet MS"/>
                <a:cs typeface="Trebuchet MS"/>
              </a:rPr>
              <a:t>.</a:t>
            </a:r>
            <a:endParaRPr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  <a:buFont typeface="Trebuchet MS"/>
              <a:buAutoNum type="romanLcParenR"/>
            </a:pPr>
            <a:endParaRPr dirty="0">
              <a:latin typeface="Times New Roman"/>
              <a:cs typeface="Times New Roman"/>
            </a:endParaRPr>
          </a:p>
          <a:p>
            <a:pPr marL="542925" marR="99060" algn="just">
              <a:lnSpc>
                <a:spcPct val="100000"/>
              </a:lnSpc>
              <a:buAutoNum type="romanLcParenR"/>
              <a:tabLst>
                <a:tab pos="769620" algn="l"/>
              </a:tabLst>
            </a:pPr>
            <a:r>
              <a:rPr spc="-65" dirty="0">
                <a:latin typeface="Trebuchet MS"/>
                <a:cs typeface="Trebuchet MS"/>
              </a:rPr>
              <a:t>Se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100" dirty="0">
                <a:latin typeface="Trebuchet MS"/>
                <a:cs typeface="Trebuchet MS"/>
              </a:rPr>
              <a:t>existir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apenas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50" dirty="0">
                <a:latin typeface="Trebuchet MS"/>
                <a:cs typeface="Trebuchet MS"/>
              </a:rPr>
              <a:t>um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50" dirty="0">
                <a:latin typeface="Trebuchet MS"/>
                <a:cs typeface="Trebuchet MS"/>
              </a:rPr>
              <a:t>grupo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substituinte</a:t>
            </a:r>
            <a:r>
              <a:rPr spc="-110" dirty="0">
                <a:latin typeface="Trebuchet MS"/>
                <a:cs typeface="Trebuchet MS"/>
              </a:rPr>
              <a:t> </a:t>
            </a:r>
            <a:r>
              <a:rPr spc="-80" dirty="0">
                <a:latin typeface="Trebuchet MS"/>
                <a:cs typeface="Trebuchet MS"/>
              </a:rPr>
              <a:t>ligado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ao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110" dirty="0">
                <a:latin typeface="Trebuchet MS"/>
                <a:cs typeface="Trebuchet MS"/>
              </a:rPr>
              <a:t>anel,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50" dirty="0">
                <a:latin typeface="Trebuchet MS"/>
                <a:cs typeface="Trebuchet MS"/>
              </a:rPr>
              <a:t>não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é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necessária  numeração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porque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70" dirty="0">
                <a:latin typeface="Trebuchet MS"/>
                <a:cs typeface="Trebuchet MS"/>
              </a:rPr>
              <a:t>todas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as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posições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30" dirty="0">
                <a:latin typeface="Trebuchet MS"/>
                <a:cs typeface="Trebuchet MS"/>
              </a:rPr>
              <a:t>no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cicloalcano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45" dirty="0">
                <a:latin typeface="Trebuchet MS"/>
                <a:cs typeface="Trebuchet MS"/>
              </a:rPr>
              <a:t>são</a:t>
            </a:r>
            <a:r>
              <a:rPr spc="-130" dirty="0">
                <a:latin typeface="Trebuchet MS"/>
                <a:cs typeface="Trebuchet MS"/>
              </a:rPr>
              <a:t> </a:t>
            </a:r>
            <a:r>
              <a:rPr spc="-95" dirty="0">
                <a:latin typeface="Trebuchet MS"/>
                <a:cs typeface="Trebuchet MS"/>
              </a:rPr>
              <a:t>equivalentes.</a:t>
            </a:r>
            <a:endParaRPr dirty="0">
              <a:latin typeface="Trebuchet MS"/>
              <a:cs typeface="Trebuchet MS"/>
            </a:endParaRPr>
          </a:p>
          <a:p>
            <a:pPr marL="542925" marR="939165" algn="just">
              <a:lnSpc>
                <a:spcPct val="100000"/>
              </a:lnSpc>
              <a:spcBef>
                <a:spcPts val="1585"/>
              </a:spcBef>
              <a:buAutoNum type="romanLcParenR"/>
              <a:tabLst>
                <a:tab pos="821055" algn="l"/>
              </a:tabLst>
            </a:pPr>
            <a:r>
              <a:rPr spc="-65" dirty="0">
                <a:latin typeface="Trebuchet MS"/>
                <a:cs typeface="Trebuchet MS"/>
              </a:rPr>
              <a:t>Se </a:t>
            </a:r>
            <a:r>
              <a:rPr spc="-95" dirty="0">
                <a:latin typeface="Trebuchet MS"/>
                <a:cs typeface="Trebuchet MS"/>
              </a:rPr>
              <a:t>existirem </a:t>
            </a:r>
            <a:r>
              <a:rPr spc="-55" dirty="0">
                <a:latin typeface="Trebuchet MS"/>
                <a:cs typeface="Trebuchet MS"/>
              </a:rPr>
              <a:t>dois </a:t>
            </a:r>
            <a:r>
              <a:rPr spc="-30" dirty="0">
                <a:latin typeface="Trebuchet MS"/>
                <a:cs typeface="Trebuchet MS"/>
              </a:rPr>
              <a:t>ou </a:t>
            </a:r>
            <a:r>
              <a:rPr spc="-70" dirty="0">
                <a:latin typeface="Trebuchet MS"/>
                <a:cs typeface="Trebuchet MS"/>
              </a:rPr>
              <a:t>mais </a:t>
            </a:r>
            <a:r>
              <a:rPr spc="-45" dirty="0">
                <a:latin typeface="Trebuchet MS"/>
                <a:cs typeface="Trebuchet MS"/>
              </a:rPr>
              <a:t>grupos </a:t>
            </a:r>
            <a:r>
              <a:rPr spc="-75" dirty="0">
                <a:latin typeface="Trebuchet MS"/>
                <a:cs typeface="Trebuchet MS"/>
              </a:rPr>
              <a:t>substituintes </a:t>
            </a:r>
            <a:r>
              <a:rPr spc="-90" dirty="0">
                <a:latin typeface="Trebuchet MS"/>
                <a:cs typeface="Trebuchet MS"/>
              </a:rPr>
              <a:t>é </a:t>
            </a:r>
            <a:r>
              <a:rPr spc="-75" dirty="0">
                <a:latin typeface="Trebuchet MS"/>
                <a:cs typeface="Trebuchet MS"/>
              </a:rPr>
              <a:t>necessária </a:t>
            </a:r>
            <a:r>
              <a:rPr spc="-85" dirty="0">
                <a:latin typeface="Trebuchet MS"/>
                <a:cs typeface="Trebuchet MS"/>
              </a:rPr>
              <a:t>a  </a:t>
            </a:r>
            <a:r>
              <a:rPr spc="-75" dirty="0">
                <a:latin typeface="Trebuchet MS"/>
                <a:cs typeface="Trebuchet MS"/>
              </a:rPr>
              <a:t>numeração</a:t>
            </a:r>
            <a:r>
              <a:rPr spc="-140" dirty="0">
                <a:latin typeface="Trebuchet MS"/>
                <a:cs typeface="Trebuchet MS"/>
              </a:rPr>
              <a:t> </a:t>
            </a:r>
            <a:r>
              <a:rPr spc="-40" dirty="0">
                <a:latin typeface="Trebuchet MS"/>
                <a:cs typeface="Trebuchet MS"/>
              </a:rPr>
              <a:t>dos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carbonos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40" dirty="0">
                <a:latin typeface="Trebuchet MS"/>
                <a:cs typeface="Trebuchet MS"/>
              </a:rPr>
              <a:t>do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anel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90" dirty="0">
                <a:latin typeface="Trebuchet MS"/>
                <a:cs typeface="Trebuchet MS"/>
              </a:rPr>
              <a:t>e</a:t>
            </a:r>
            <a:r>
              <a:rPr spc="-120" dirty="0">
                <a:latin typeface="Trebuchet MS"/>
                <a:cs typeface="Trebuchet MS"/>
              </a:rPr>
              <a:t> </a:t>
            </a:r>
            <a:r>
              <a:rPr spc="-85" dirty="0">
                <a:latin typeface="Trebuchet MS"/>
                <a:cs typeface="Trebuchet MS"/>
              </a:rPr>
              <a:t>a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ordem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dessa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numeração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30" dirty="0">
                <a:latin typeface="Trebuchet MS"/>
                <a:cs typeface="Trebuchet MS"/>
              </a:rPr>
              <a:t>no  </a:t>
            </a:r>
            <a:r>
              <a:rPr spc="-70" dirty="0">
                <a:latin typeface="Trebuchet MS"/>
                <a:cs typeface="Trebuchet MS"/>
              </a:rPr>
              <a:t>sentido </a:t>
            </a:r>
            <a:r>
              <a:rPr spc="-65" dirty="0">
                <a:latin typeface="Trebuchet MS"/>
                <a:cs typeface="Trebuchet MS"/>
              </a:rPr>
              <a:t>horário </a:t>
            </a:r>
            <a:r>
              <a:rPr spc="-90" dirty="0">
                <a:latin typeface="Trebuchet MS"/>
                <a:cs typeface="Trebuchet MS"/>
              </a:rPr>
              <a:t>e </a:t>
            </a:r>
            <a:r>
              <a:rPr spc="-85" dirty="0">
                <a:latin typeface="Trebuchet MS"/>
                <a:cs typeface="Trebuchet MS"/>
              </a:rPr>
              <a:t>respeitar a </a:t>
            </a:r>
            <a:r>
              <a:rPr spc="-90" dirty="0">
                <a:latin typeface="Trebuchet MS"/>
                <a:cs typeface="Trebuchet MS"/>
              </a:rPr>
              <a:t>regra </a:t>
            </a:r>
            <a:r>
              <a:rPr spc="-75" dirty="0">
                <a:latin typeface="Trebuchet MS"/>
                <a:cs typeface="Trebuchet MS"/>
              </a:rPr>
              <a:t>de </a:t>
            </a:r>
            <a:r>
              <a:rPr spc="-65" dirty="0">
                <a:latin typeface="Trebuchet MS"/>
                <a:cs typeface="Trebuchet MS"/>
              </a:rPr>
              <a:t>que </a:t>
            </a:r>
            <a:r>
              <a:rPr spc="-85" dirty="0">
                <a:latin typeface="Trebuchet MS"/>
                <a:cs typeface="Trebuchet MS"/>
              </a:rPr>
              <a:t>a </a:t>
            </a:r>
            <a:r>
              <a:rPr spc="-50" dirty="0">
                <a:latin typeface="Trebuchet MS"/>
                <a:cs typeface="Trebuchet MS"/>
              </a:rPr>
              <a:t>soma </a:t>
            </a:r>
            <a:r>
              <a:rPr spc="-40" dirty="0">
                <a:latin typeface="Trebuchet MS"/>
                <a:cs typeface="Trebuchet MS"/>
              </a:rPr>
              <a:t>dos </a:t>
            </a:r>
            <a:r>
              <a:rPr spc="-55" dirty="0">
                <a:latin typeface="Trebuchet MS"/>
                <a:cs typeface="Trebuchet MS"/>
              </a:rPr>
              <a:t>números  </a:t>
            </a:r>
            <a:r>
              <a:rPr spc="-40" dirty="0">
                <a:latin typeface="Trebuchet MS"/>
                <a:cs typeface="Trebuchet MS"/>
              </a:rPr>
              <a:t>dos </a:t>
            </a:r>
            <a:r>
              <a:rPr spc="-60" dirty="0">
                <a:latin typeface="Trebuchet MS"/>
                <a:cs typeface="Trebuchet MS"/>
              </a:rPr>
              <a:t>carbonos </a:t>
            </a:r>
            <a:r>
              <a:rPr spc="-80" dirty="0">
                <a:latin typeface="Trebuchet MS"/>
                <a:cs typeface="Trebuchet MS"/>
              </a:rPr>
              <a:t>com </a:t>
            </a:r>
            <a:r>
              <a:rPr spc="-90" dirty="0">
                <a:latin typeface="Trebuchet MS"/>
                <a:cs typeface="Trebuchet MS"/>
              </a:rPr>
              <a:t>radicais </a:t>
            </a:r>
            <a:r>
              <a:rPr spc="-110" dirty="0">
                <a:latin typeface="Trebuchet MS"/>
                <a:cs typeface="Trebuchet MS"/>
              </a:rPr>
              <a:t>seja </a:t>
            </a:r>
            <a:r>
              <a:rPr spc="-85" dirty="0">
                <a:latin typeface="Trebuchet MS"/>
                <a:cs typeface="Trebuchet MS"/>
              </a:rPr>
              <a:t>a </a:t>
            </a:r>
            <a:r>
              <a:rPr spc="-75" dirty="0">
                <a:latin typeface="Trebuchet MS"/>
                <a:cs typeface="Trebuchet MS"/>
              </a:rPr>
              <a:t>mínima </a:t>
            </a:r>
            <a:r>
              <a:rPr spc="-85" dirty="0">
                <a:latin typeface="Trebuchet MS"/>
                <a:cs typeface="Trebuchet MS"/>
              </a:rPr>
              <a:t>possível, </a:t>
            </a:r>
            <a:r>
              <a:rPr spc="-75" dirty="0">
                <a:latin typeface="Trebuchet MS"/>
                <a:cs typeface="Trebuchet MS"/>
              </a:rPr>
              <a:t>começando </a:t>
            </a:r>
            <a:r>
              <a:rPr spc="-85" dirty="0">
                <a:latin typeface="Trebuchet MS"/>
                <a:cs typeface="Trebuchet MS"/>
              </a:rPr>
              <a:t>a  </a:t>
            </a:r>
            <a:r>
              <a:rPr spc="-65" dirty="0">
                <a:latin typeface="Trebuchet MS"/>
                <a:cs typeface="Trebuchet MS"/>
              </a:rPr>
              <a:t>ser</a:t>
            </a:r>
            <a:r>
              <a:rPr spc="-140" dirty="0">
                <a:latin typeface="Trebuchet MS"/>
                <a:cs typeface="Trebuchet MS"/>
              </a:rPr>
              <a:t> </a:t>
            </a:r>
            <a:r>
              <a:rPr spc="-75" dirty="0">
                <a:latin typeface="Trebuchet MS"/>
                <a:cs typeface="Trebuchet MS"/>
              </a:rPr>
              <a:t>escritos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55" dirty="0">
                <a:latin typeface="Trebuchet MS"/>
                <a:cs typeface="Trebuchet MS"/>
              </a:rPr>
              <a:t>por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65" dirty="0">
                <a:latin typeface="Trebuchet MS"/>
                <a:cs typeface="Trebuchet MS"/>
              </a:rPr>
              <a:t>ordem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alfabética</a:t>
            </a:r>
            <a:r>
              <a:rPr spc="-135" dirty="0">
                <a:latin typeface="Trebuchet MS"/>
                <a:cs typeface="Trebuchet MS"/>
              </a:rPr>
              <a:t> </a:t>
            </a:r>
            <a:r>
              <a:rPr spc="-40" dirty="0">
                <a:latin typeface="Trebuchet MS"/>
                <a:cs typeface="Trebuchet MS"/>
              </a:rPr>
              <a:t>dos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radicais.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778875" y="6942581"/>
            <a:ext cx="418350" cy="1005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205851" y="6672071"/>
            <a:ext cx="1568970" cy="731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32521" y="6745223"/>
            <a:ext cx="1541538" cy="533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64346" y="4911852"/>
            <a:ext cx="1072515" cy="910590"/>
          </a:xfrm>
          <a:custGeom>
            <a:avLst/>
            <a:gdLst/>
            <a:ahLst/>
            <a:cxnLst/>
            <a:rect l="l" t="t" r="r" b="b"/>
            <a:pathLst>
              <a:path w="1072515" h="910589">
                <a:moveTo>
                  <a:pt x="536448" y="0"/>
                </a:moveTo>
                <a:lnTo>
                  <a:pt x="0" y="347472"/>
                </a:lnTo>
                <a:lnTo>
                  <a:pt x="204978" y="910590"/>
                </a:lnTo>
                <a:lnTo>
                  <a:pt x="867918" y="910590"/>
                </a:lnTo>
                <a:lnTo>
                  <a:pt x="1072134" y="347471"/>
                </a:lnTo>
                <a:lnTo>
                  <a:pt x="536448" y="0"/>
                </a:lnTo>
              </a:path>
            </a:pathLst>
          </a:custGeom>
          <a:ln w="139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232265" y="5822441"/>
            <a:ext cx="204470" cy="563245"/>
          </a:xfrm>
          <a:custGeom>
            <a:avLst/>
            <a:gdLst/>
            <a:ahLst/>
            <a:cxnLst/>
            <a:rect l="l" t="t" r="r" b="b"/>
            <a:pathLst>
              <a:path w="204470" h="563245">
                <a:moveTo>
                  <a:pt x="0" y="0"/>
                </a:moveTo>
                <a:lnTo>
                  <a:pt x="204216" y="563118"/>
                </a:lnTo>
              </a:path>
            </a:pathLst>
          </a:custGeom>
          <a:ln w="139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00794" y="4319778"/>
            <a:ext cx="0" cy="592455"/>
          </a:xfrm>
          <a:custGeom>
            <a:avLst/>
            <a:gdLst/>
            <a:ahLst/>
            <a:cxnLst/>
            <a:rect l="l" t="t" r="r" b="b"/>
            <a:pathLst>
              <a:path h="592454">
                <a:moveTo>
                  <a:pt x="0" y="592074"/>
                </a:moveTo>
                <a:lnTo>
                  <a:pt x="0" y="0"/>
                </a:lnTo>
              </a:path>
            </a:pathLst>
          </a:custGeom>
          <a:ln w="139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97925" y="4819650"/>
            <a:ext cx="30480" cy="4480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252345" y="5214365"/>
            <a:ext cx="54102" cy="746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455786" y="5805678"/>
            <a:ext cx="60960" cy="44348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99333" y="5803391"/>
            <a:ext cx="54864" cy="4526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490595" y="5213603"/>
            <a:ext cx="54864" cy="746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842895" y="4171188"/>
            <a:ext cx="339077" cy="61264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394583" y="6413753"/>
            <a:ext cx="338315" cy="61264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34642" y="5574412"/>
            <a:ext cx="330835" cy="436880"/>
          </a:xfrm>
          <a:custGeom>
            <a:avLst/>
            <a:gdLst/>
            <a:ahLst/>
            <a:cxnLst/>
            <a:rect l="l" t="t" r="r" b="b"/>
            <a:pathLst>
              <a:path w="330835" h="436879">
                <a:moveTo>
                  <a:pt x="330707" y="0"/>
                </a:moveTo>
                <a:lnTo>
                  <a:pt x="0" y="436626"/>
                </a:lnTo>
              </a:path>
            </a:pathLst>
          </a:custGeom>
          <a:ln w="140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5350" y="5574412"/>
            <a:ext cx="330835" cy="436880"/>
          </a:xfrm>
          <a:custGeom>
            <a:avLst/>
            <a:gdLst/>
            <a:ahLst/>
            <a:cxnLst/>
            <a:rect l="l" t="t" r="r" b="b"/>
            <a:pathLst>
              <a:path w="330835" h="436879">
                <a:moveTo>
                  <a:pt x="0" y="0"/>
                </a:moveTo>
                <a:lnTo>
                  <a:pt x="330708" y="436626"/>
                </a:lnTo>
              </a:path>
            </a:pathLst>
          </a:custGeom>
          <a:ln w="140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34642" y="6011038"/>
            <a:ext cx="661670" cy="0"/>
          </a:xfrm>
          <a:custGeom>
            <a:avLst/>
            <a:gdLst/>
            <a:ahLst/>
            <a:cxnLst/>
            <a:rect l="l" t="t" r="r" b="b"/>
            <a:pathLst>
              <a:path w="661669">
                <a:moveTo>
                  <a:pt x="0" y="0"/>
                </a:moveTo>
                <a:lnTo>
                  <a:pt x="661416" y="0"/>
                </a:lnTo>
              </a:path>
            </a:pathLst>
          </a:custGeom>
          <a:ln w="140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496820" y="6007229"/>
            <a:ext cx="321945" cy="440690"/>
          </a:xfrm>
          <a:custGeom>
            <a:avLst/>
            <a:gdLst/>
            <a:ahLst/>
            <a:cxnLst/>
            <a:rect l="l" t="t" r="r" b="b"/>
            <a:pathLst>
              <a:path w="321944" h="440690">
                <a:moveTo>
                  <a:pt x="0" y="0"/>
                </a:moveTo>
                <a:lnTo>
                  <a:pt x="321564" y="440436"/>
                </a:lnTo>
              </a:path>
            </a:pathLst>
          </a:custGeom>
          <a:ln w="140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96058" y="5567555"/>
            <a:ext cx="321945" cy="441325"/>
          </a:xfrm>
          <a:custGeom>
            <a:avLst/>
            <a:gdLst/>
            <a:ahLst/>
            <a:cxnLst/>
            <a:rect l="l" t="t" r="r" b="b"/>
            <a:pathLst>
              <a:path w="321944" h="441325">
                <a:moveTo>
                  <a:pt x="321563" y="0"/>
                </a:moveTo>
                <a:lnTo>
                  <a:pt x="0" y="441198"/>
                </a:lnTo>
              </a:path>
            </a:pathLst>
          </a:custGeom>
          <a:ln w="140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68676" y="5464685"/>
            <a:ext cx="336042" cy="16230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221482" y="5464685"/>
            <a:ext cx="339090" cy="16306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89100" y="6448426"/>
            <a:ext cx="2145791" cy="5333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Marcador de Posição do Rodapé 46">
            <a:extLst>
              <a:ext uri="{FF2B5EF4-FFF2-40B4-BE49-F238E27FC236}">
                <a16:creationId xmlns:a16="http://schemas.microsoft.com/office/drawing/2014/main" id="{AF02789F-004F-434D-9DE1-81E07C5E6E3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718190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48" name="Marcador de Posição do Número do Diapositivo 47">
            <a:extLst>
              <a:ext uri="{FF2B5EF4-FFF2-40B4-BE49-F238E27FC236}">
                <a16:creationId xmlns:a16="http://schemas.microsoft.com/office/drawing/2014/main" id="{6831283B-50CD-4AA3-83E3-90ABB93B4E5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22</a:t>
            </a:fld>
            <a:endParaRPr lang="pt-PT"/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74DC2814-CC1F-49B2-86D7-33AFB04C0064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881831" y="4717544"/>
            <a:ext cx="3581400" cy="229009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89499" y="2028825"/>
            <a:ext cx="5000763" cy="4667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08100" y="1266825"/>
            <a:ext cx="7011289" cy="51757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2925" indent="-542925">
              <a:lnSpc>
                <a:spcPct val="100000"/>
              </a:lnSpc>
              <a:spcBef>
                <a:spcPts val="70"/>
              </a:spcBef>
            </a:pPr>
            <a:r>
              <a:rPr lang="pt-PT" sz="2000" b="1" spc="-90" dirty="0">
                <a:latin typeface="Trebuchet MS"/>
                <a:cs typeface="Trebuchet MS"/>
              </a:rPr>
              <a:t>6</a:t>
            </a:r>
            <a:r>
              <a:rPr sz="2000" b="1" spc="-90" dirty="0">
                <a:latin typeface="Trebuchet MS"/>
                <a:cs typeface="Trebuchet MS"/>
              </a:rPr>
              <a:t>.2 </a:t>
            </a:r>
            <a:r>
              <a:rPr sz="2000" b="1" spc="-110" dirty="0">
                <a:latin typeface="Trebuchet MS"/>
                <a:cs typeface="Trebuchet MS"/>
              </a:rPr>
              <a:t>‐ </a:t>
            </a:r>
            <a:r>
              <a:rPr sz="2000" b="1" spc="-50" dirty="0">
                <a:latin typeface="Trebuchet MS"/>
                <a:cs typeface="Trebuchet MS"/>
              </a:rPr>
              <a:t>Grupos</a:t>
            </a:r>
            <a:r>
              <a:rPr sz="2000" b="1" spc="-200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Funcionais</a:t>
            </a:r>
            <a:endParaRPr sz="2000" b="1" dirty="0">
              <a:latin typeface="Trebuchet MS"/>
              <a:cs typeface="Trebuchet MS"/>
            </a:endParaRPr>
          </a:p>
          <a:p>
            <a:pPr marL="30163" indent="-30163">
              <a:lnSpc>
                <a:spcPct val="100000"/>
              </a:lnSpc>
              <a:spcBef>
                <a:spcPts val="615"/>
              </a:spcBef>
            </a:pPr>
            <a:r>
              <a:rPr sz="1800" spc="-95" dirty="0">
                <a:latin typeface="Trebuchet MS"/>
                <a:cs typeface="Trebuchet MS"/>
              </a:rPr>
              <a:t>Existem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vários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grupos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funcionais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quais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destacam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 err="1">
                <a:latin typeface="Trebuchet MS"/>
                <a:cs typeface="Trebuchet MS"/>
              </a:rPr>
              <a:t>seguintes</a:t>
            </a:r>
            <a:r>
              <a:rPr sz="1800" spc="-80" dirty="0">
                <a:latin typeface="Trebuchet MS"/>
                <a:cs typeface="Trebuchet MS"/>
              </a:rPr>
              <a:t>:</a:t>
            </a:r>
            <a:endParaRPr lang="pt-PT" dirty="0">
              <a:latin typeface="Trebuchet MS"/>
              <a:cs typeface="Trebuchet MS"/>
            </a:endParaRPr>
          </a:p>
          <a:p>
            <a:pPr marL="30163" indent="-30163">
              <a:lnSpc>
                <a:spcPct val="100000"/>
              </a:lnSpc>
              <a:spcBef>
                <a:spcPts val="615"/>
              </a:spcBef>
            </a:pPr>
            <a:endParaRPr lang="pt-PT" sz="2000" b="1" spc="-105" dirty="0">
              <a:latin typeface="Trebuchet MS"/>
              <a:cs typeface="Trebuchet MS"/>
            </a:endParaRPr>
          </a:p>
          <a:p>
            <a:pPr marL="30163" indent="-30163">
              <a:lnSpc>
                <a:spcPct val="100000"/>
              </a:lnSpc>
              <a:spcBef>
                <a:spcPts val="615"/>
              </a:spcBef>
            </a:pPr>
            <a:endParaRPr lang="pt-PT" sz="2000" b="1" spc="-105" dirty="0">
              <a:latin typeface="Trebuchet MS"/>
              <a:cs typeface="Trebuchet MS"/>
            </a:endParaRPr>
          </a:p>
          <a:p>
            <a:pPr marL="30163" indent="-30163">
              <a:lnSpc>
                <a:spcPct val="100000"/>
              </a:lnSpc>
              <a:spcBef>
                <a:spcPts val="615"/>
              </a:spcBef>
            </a:pPr>
            <a:r>
              <a:rPr lang="pt-PT" sz="2000" b="1" spc="-105" dirty="0">
                <a:latin typeface="Trebuchet MS"/>
                <a:cs typeface="Trebuchet MS"/>
              </a:rPr>
              <a:t>6</a:t>
            </a:r>
            <a:r>
              <a:rPr sz="2000" b="1" spc="-105" dirty="0">
                <a:latin typeface="Trebuchet MS"/>
                <a:cs typeface="Trebuchet MS"/>
              </a:rPr>
              <a:t>.2.1</a:t>
            </a:r>
            <a:r>
              <a:rPr sz="2000" b="1" spc="-145" dirty="0">
                <a:latin typeface="Trebuchet MS"/>
                <a:cs typeface="Trebuchet MS"/>
              </a:rPr>
              <a:t> </a:t>
            </a:r>
            <a:r>
              <a:rPr sz="2000" b="1" spc="-110" dirty="0">
                <a:latin typeface="Trebuchet MS"/>
                <a:cs typeface="Trebuchet MS"/>
              </a:rPr>
              <a:t>‐</a:t>
            </a:r>
            <a:r>
              <a:rPr sz="2000" b="1" spc="-140" dirty="0">
                <a:latin typeface="Trebuchet MS"/>
                <a:cs typeface="Trebuchet MS"/>
              </a:rPr>
              <a:t> </a:t>
            </a:r>
            <a:r>
              <a:rPr sz="2000" b="1" spc="-25" dirty="0">
                <a:latin typeface="Trebuchet MS"/>
                <a:cs typeface="Trebuchet MS"/>
              </a:rPr>
              <a:t>Os</a:t>
            </a:r>
            <a:r>
              <a:rPr sz="2000" b="1" spc="-145" dirty="0">
                <a:latin typeface="Trebuchet MS"/>
                <a:cs typeface="Trebuchet MS"/>
              </a:rPr>
              <a:t> </a:t>
            </a:r>
            <a:r>
              <a:rPr sz="2000" b="1" spc="-70" dirty="0">
                <a:latin typeface="Trebuchet MS"/>
                <a:cs typeface="Trebuchet MS"/>
              </a:rPr>
              <a:t>Álcoois</a:t>
            </a:r>
            <a:r>
              <a:rPr sz="2000" b="1" spc="-145" dirty="0">
                <a:latin typeface="Trebuchet MS"/>
                <a:cs typeface="Trebuchet MS"/>
              </a:rPr>
              <a:t> </a:t>
            </a:r>
            <a:r>
              <a:rPr sz="2000" b="1" spc="-90" dirty="0">
                <a:latin typeface="Trebuchet MS"/>
                <a:cs typeface="Trebuchet MS"/>
              </a:rPr>
              <a:t>e</a:t>
            </a:r>
            <a:r>
              <a:rPr sz="2000" b="1" spc="-130" dirty="0">
                <a:latin typeface="Trebuchet MS"/>
                <a:cs typeface="Trebuchet MS"/>
              </a:rPr>
              <a:t> </a:t>
            </a:r>
            <a:r>
              <a:rPr sz="2000" b="1" spc="-25" dirty="0" err="1">
                <a:latin typeface="Trebuchet MS"/>
                <a:cs typeface="Trebuchet MS"/>
              </a:rPr>
              <a:t>os</a:t>
            </a:r>
            <a:r>
              <a:rPr sz="2000" b="1" spc="-145" dirty="0">
                <a:latin typeface="Trebuchet MS"/>
                <a:cs typeface="Trebuchet MS"/>
              </a:rPr>
              <a:t> </a:t>
            </a:r>
            <a:r>
              <a:rPr sz="2000" b="1" spc="-95" dirty="0" err="1">
                <a:latin typeface="Trebuchet MS"/>
                <a:cs typeface="Trebuchet MS"/>
              </a:rPr>
              <a:t>Éteres</a:t>
            </a:r>
            <a:endParaRPr lang="pt-PT" sz="2000" b="1" spc="-95" dirty="0">
              <a:latin typeface="Trebuchet MS"/>
              <a:cs typeface="Trebuchet MS"/>
            </a:endParaRPr>
          </a:p>
          <a:p>
            <a:pPr marL="30163" indent="-30163">
              <a:lnSpc>
                <a:spcPct val="100000"/>
              </a:lnSpc>
              <a:spcBef>
                <a:spcPts val="615"/>
              </a:spcBef>
            </a:pPr>
            <a:r>
              <a:rPr sz="1800" u="heavy" spc="-8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Álcoois</a:t>
            </a:r>
            <a:r>
              <a:rPr sz="1800" spc="-85" dirty="0">
                <a:latin typeface="Trebuchet MS"/>
                <a:cs typeface="Trebuchet MS"/>
              </a:rPr>
              <a:t>:</a:t>
            </a:r>
            <a:endParaRPr sz="1800" dirty="0">
              <a:latin typeface="Trebuchet MS"/>
              <a:cs typeface="Trebuchet MS"/>
            </a:endParaRPr>
          </a:p>
          <a:p>
            <a:pPr marL="30480" marR="3405504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nome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dado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pelo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número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de  </a:t>
            </a:r>
            <a:r>
              <a:rPr sz="1800" spc="-60" dirty="0">
                <a:latin typeface="Trebuchet MS"/>
                <a:cs typeface="Trebuchet MS"/>
              </a:rPr>
              <a:t>átomos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5" dirty="0">
                <a:latin typeface="Trebuchet MS"/>
                <a:cs typeface="Trebuchet MS"/>
              </a:rPr>
              <a:t>carbono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95" dirty="0">
                <a:latin typeface="Trebuchet MS"/>
                <a:cs typeface="Trebuchet MS"/>
              </a:rPr>
              <a:t>cadeia  </a:t>
            </a:r>
            <a:r>
              <a:rPr sz="1800" spc="-105" dirty="0">
                <a:latin typeface="Trebuchet MS"/>
                <a:cs typeface="Trebuchet MS"/>
              </a:rPr>
              <a:t>principal,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70" dirty="0">
                <a:latin typeface="Trebuchet MS"/>
                <a:cs typeface="Trebuchet MS"/>
              </a:rPr>
              <a:t>maior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85" dirty="0">
                <a:latin typeface="Trebuchet MS"/>
                <a:cs typeface="Trebuchet MS"/>
              </a:rPr>
              <a:t>contém </a:t>
            </a:r>
            <a:r>
              <a:rPr sz="1800" spc="-20" dirty="0">
                <a:latin typeface="Trebuchet MS"/>
                <a:cs typeface="Trebuchet MS"/>
              </a:rPr>
              <a:t>o  </a:t>
            </a:r>
            <a:r>
              <a:rPr sz="1800" u="heavy" spc="-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grupo </a:t>
            </a:r>
            <a:r>
              <a:rPr sz="1800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hidroxilo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(</a:t>
            </a:r>
            <a:r>
              <a:rPr sz="1800" b="1" spc="-114" dirty="0">
                <a:latin typeface="Arial"/>
                <a:cs typeface="Arial"/>
              </a:rPr>
              <a:t>– </a:t>
            </a:r>
            <a:r>
              <a:rPr sz="1800" b="1" spc="-160" dirty="0">
                <a:latin typeface="Arial"/>
                <a:cs typeface="Arial"/>
              </a:rPr>
              <a:t>OH</a:t>
            </a:r>
            <a:r>
              <a:rPr sz="1800" spc="-160" dirty="0">
                <a:latin typeface="Trebuchet MS"/>
                <a:cs typeface="Trebuchet MS"/>
              </a:rPr>
              <a:t>)</a:t>
            </a:r>
            <a:r>
              <a:rPr sz="1800" spc="-26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acrescido 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80" dirty="0">
                <a:latin typeface="Trebuchet MS"/>
                <a:cs typeface="Trebuchet MS"/>
              </a:rPr>
              <a:t>sufixo</a:t>
            </a:r>
            <a:r>
              <a:rPr sz="1800" spc="-229" dirty="0">
                <a:latin typeface="Trebuchet MS"/>
                <a:cs typeface="Trebuchet MS"/>
              </a:rPr>
              <a:t> </a:t>
            </a:r>
            <a:r>
              <a:rPr sz="1800" b="1" i="1" spc="-135" dirty="0">
                <a:solidFill>
                  <a:srgbClr val="0070C0"/>
                </a:solidFill>
                <a:latin typeface="Trebuchet MS"/>
                <a:cs typeface="Trebuchet MS"/>
              </a:rPr>
              <a:t>‐ol</a:t>
            </a:r>
            <a:r>
              <a:rPr sz="1800" spc="-135" dirty="0"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  <a:p>
            <a:pPr marL="30480" marR="3387090">
              <a:lnSpc>
                <a:spcPct val="100000"/>
              </a:lnSpc>
            </a:pPr>
            <a:r>
              <a:rPr sz="1800" spc="-65" dirty="0">
                <a:latin typeface="Trebuchet MS"/>
                <a:cs typeface="Trebuchet MS"/>
              </a:rPr>
              <a:t>Caso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se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trate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poliálcool,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  </a:t>
            </a:r>
            <a:r>
              <a:rPr sz="1800" spc="-55" dirty="0">
                <a:latin typeface="Trebuchet MS"/>
                <a:cs typeface="Trebuchet MS"/>
              </a:rPr>
              <a:t>nome </a:t>
            </a:r>
            <a:r>
              <a:rPr sz="1800" spc="-85" dirty="0">
                <a:latin typeface="Trebuchet MS"/>
                <a:cs typeface="Trebuchet MS"/>
              </a:rPr>
              <a:t>termina </a:t>
            </a:r>
            <a:r>
              <a:rPr sz="1800" spc="-75" dirty="0">
                <a:latin typeface="Trebuchet MS"/>
                <a:cs typeface="Trebuchet MS"/>
              </a:rPr>
              <a:t>em </a:t>
            </a:r>
            <a:r>
              <a:rPr sz="1800" b="1" i="1" spc="-140" dirty="0">
                <a:solidFill>
                  <a:srgbClr val="0070C0"/>
                </a:solidFill>
                <a:latin typeface="Trebuchet MS"/>
                <a:cs typeface="Trebuchet MS"/>
              </a:rPr>
              <a:t>‐diol</a:t>
            </a:r>
            <a:r>
              <a:rPr sz="1800" spc="-140" dirty="0">
                <a:latin typeface="Trebuchet MS"/>
                <a:cs typeface="Trebuchet MS"/>
              </a:rPr>
              <a:t>, </a:t>
            </a:r>
            <a:r>
              <a:rPr sz="1800" b="1" i="1" spc="-145" dirty="0">
                <a:solidFill>
                  <a:srgbClr val="0070C0"/>
                </a:solidFill>
                <a:latin typeface="Trebuchet MS"/>
                <a:cs typeface="Trebuchet MS"/>
              </a:rPr>
              <a:t>‐triol</a:t>
            </a:r>
            <a:r>
              <a:rPr sz="1800" spc="-145" dirty="0">
                <a:latin typeface="Trebuchet MS"/>
                <a:cs typeface="Trebuchet MS"/>
              </a:rPr>
              <a:t>,  </a:t>
            </a:r>
            <a:r>
              <a:rPr sz="1800" spc="-160" dirty="0">
                <a:latin typeface="Trebuchet MS"/>
                <a:cs typeface="Trebuchet MS"/>
              </a:rPr>
              <a:t>etc.,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30480">
              <a:lnSpc>
                <a:spcPct val="100000"/>
              </a:lnSpc>
              <a:spcBef>
                <a:spcPts val="1460"/>
              </a:spcBef>
            </a:pPr>
            <a:r>
              <a:rPr sz="1800" spc="-80" dirty="0">
                <a:latin typeface="Trebuchet MS"/>
                <a:cs typeface="Trebuchet MS"/>
              </a:rPr>
              <a:t>Função </a:t>
            </a:r>
            <a:r>
              <a:rPr sz="1800" spc="-105" dirty="0">
                <a:latin typeface="Trebuchet MS"/>
                <a:cs typeface="Trebuchet MS"/>
              </a:rPr>
              <a:t>álcool: </a:t>
            </a:r>
            <a:r>
              <a:rPr sz="1800" b="1" spc="-105" dirty="0">
                <a:latin typeface="Arial"/>
                <a:cs typeface="Arial"/>
              </a:rPr>
              <a:t>–</a:t>
            </a:r>
            <a:r>
              <a:rPr sz="1800" b="1" spc="-145" dirty="0">
                <a:latin typeface="Arial"/>
                <a:cs typeface="Arial"/>
              </a:rPr>
              <a:t> </a:t>
            </a:r>
            <a:r>
              <a:rPr sz="1800" b="1" spc="-175" dirty="0">
                <a:latin typeface="Arial"/>
                <a:cs typeface="Arial"/>
              </a:rPr>
              <a:t>OH</a:t>
            </a:r>
            <a:endParaRPr sz="1800" dirty="0">
              <a:latin typeface="Arial"/>
              <a:cs typeface="Arial"/>
            </a:endParaRPr>
          </a:p>
          <a:p>
            <a:pPr marL="30480">
              <a:lnSpc>
                <a:spcPct val="100000"/>
              </a:lnSpc>
            </a:pPr>
            <a:r>
              <a:rPr sz="1800" spc="-80" dirty="0">
                <a:latin typeface="Trebuchet MS"/>
                <a:cs typeface="Trebuchet MS"/>
              </a:rPr>
              <a:t>Fórmula </a:t>
            </a:r>
            <a:r>
              <a:rPr sz="1800" spc="-100" dirty="0">
                <a:latin typeface="Trebuchet MS"/>
                <a:cs typeface="Trebuchet MS"/>
              </a:rPr>
              <a:t>geral </a:t>
            </a:r>
            <a:r>
              <a:rPr sz="1800" spc="-40" dirty="0">
                <a:latin typeface="Trebuchet MS"/>
                <a:cs typeface="Trebuchet MS"/>
              </a:rPr>
              <a:t>dos </a:t>
            </a:r>
            <a:r>
              <a:rPr sz="1800" spc="-90" dirty="0">
                <a:latin typeface="Trebuchet MS"/>
                <a:cs typeface="Trebuchet MS"/>
              </a:rPr>
              <a:t>álcoois: </a:t>
            </a:r>
            <a:r>
              <a:rPr sz="1800" b="1" spc="-290" dirty="0">
                <a:latin typeface="Arial"/>
                <a:cs typeface="Arial"/>
              </a:rPr>
              <a:t>R </a:t>
            </a:r>
            <a:r>
              <a:rPr sz="1800" b="1" spc="-105" dirty="0">
                <a:latin typeface="Arial"/>
                <a:cs typeface="Arial"/>
              </a:rPr>
              <a:t>–</a:t>
            </a:r>
            <a:r>
              <a:rPr sz="1800" b="1" spc="-315" dirty="0">
                <a:latin typeface="Arial"/>
                <a:cs typeface="Arial"/>
              </a:rPr>
              <a:t> </a:t>
            </a:r>
            <a:r>
              <a:rPr sz="1800" b="1" spc="-175" dirty="0">
                <a:latin typeface="Arial"/>
                <a:cs typeface="Arial"/>
              </a:rPr>
              <a:t>OH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27B281DE-9FFA-4EA1-B41A-C12D8E88D6E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C5F3A0B4-0D10-4F17-A39C-7B48F713E65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23</a:t>
            </a:fld>
            <a:endParaRPr lang="pt-P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40739" y="983715"/>
            <a:ext cx="7588250" cy="41831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4655" algn="just">
              <a:lnSpc>
                <a:spcPct val="100000"/>
              </a:lnSpc>
              <a:spcBef>
                <a:spcPts val="70"/>
              </a:spcBef>
            </a:pPr>
            <a:r>
              <a:rPr sz="1800" u="heavy" spc="-10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Éteres</a:t>
            </a:r>
            <a:r>
              <a:rPr sz="1800" spc="-105" dirty="0">
                <a:latin typeface="Trebuchet MS"/>
                <a:cs typeface="Trebuchet MS"/>
              </a:rPr>
              <a:t>:</a:t>
            </a:r>
            <a:endParaRPr sz="1800" dirty="0">
              <a:latin typeface="Trebuchet MS"/>
              <a:cs typeface="Trebuchet MS"/>
            </a:endParaRPr>
          </a:p>
          <a:p>
            <a:pPr marL="414655" marR="7620" algn="just">
              <a:lnSpc>
                <a:spcPct val="100000"/>
              </a:lnSpc>
            </a:pPr>
            <a:r>
              <a:rPr sz="1800" spc="-165" dirty="0">
                <a:latin typeface="Trebuchet MS"/>
                <a:cs typeface="Trebuchet MS"/>
              </a:rPr>
              <a:t>Têm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65" dirty="0">
                <a:latin typeface="Trebuchet MS"/>
                <a:cs typeface="Trebuchet MS"/>
              </a:rPr>
              <a:t>mesma </a:t>
            </a:r>
            <a:r>
              <a:rPr sz="1800" spc="-80" dirty="0">
                <a:latin typeface="Trebuchet MS"/>
                <a:cs typeface="Trebuchet MS"/>
              </a:rPr>
              <a:t>fórmula molecular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spc="-95" dirty="0">
                <a:latin typeface="Trebuchet MS"/>
                <a:cs typeface="Trebuchet MS"/>
              </a:rPr>
              <a:t>álcoois, </a:t>
            </a:r>
            <a:r>
              <a:rPr sz="1800" spc="-75" dirty="0">
                <a:latin typeface="Trebuchet MS"/>
                <a:cs typeface="Trebuchet MS"/>
              </a:rPr>
              <a:t>com </a:t>
            </a:r>
            <a:r>
              <a:rPr sz="1800" spc="-85" dirty="0">
                <a:latin typeface="Trebuchet MS"/>
                <a:cs typeface="Trebuchet MS"/>
              </a:rPr>
              <a:t>igual </a:t>
            </a:r>
            <a:r>
              <a:rPr sz="1800" spc="-60" dirty="0">
                <a:latin typeface="Trebuchet MS"/>
                <a:cs typeface="Trebuchet MS"/>
              </a:rPr>
              <a:t>número </a:t>
            </a:r>
            <a:r>
              <a:rPr sz="1800" spc="-80" dirty="0">
                <a:latin typeface="Trebuchet MS"/>
                <a:cs typeface="Trebuchet MS"/>
              </a:rPr>
              <a:t>de  </a:t>
            </a:r>
            <a:r>
              <a:rPr sz="1800" spc="-65" dirty="0">
                <a:latin typeface="Trebuchet MS"/>
                <a:cs typeface="Trebuchet MS"/>
              </a:rPr>
              <a:t>átomos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carbono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diferindo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no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modo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como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átomo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oxigénio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está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ligado  </a:t>
            </a:r>
            <a:r>
              <a:rPr sz="1800" spc="-85" dirty="0">
                <a:latin typeface="Trebuchet MS"/>
                <a:cs typeface="Trebuchet MS"/>
              </a:rPr>
              <a:t>à </a:t>
            </a:r>
            <a:r>
              <a:rPr sz="1800" spc="-95" dirty="0">
                <a:latin typeface="Trebuchet MS"/>
                <a:cs typeface="Trebuchet MS"/>
              </a:rPr>
              <a:t>cadeia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carbonada.</a:t>
            </a:r>
            <a:endParaRPr sz="1800" dirty="0">
              <a:latin typeface="Trebuchet MS"/>
              <a:cs typeface="Trebuchet MS"/>
            </a:endParaRPr>
          </a:p>
          <a:p>
            <a:pPr marL="414655" marR="5080" algn="just">
              <a:lnSpc>
                <a:spcPct val="100000"/>
              </a:lnSpc>
              <a:buChar char="‐"/>
              <a:tabLst>
                <a:tab pos="537210" algn="l"/>
              </a:tabLst>
            </a:pPr>
            <a:r>
              <a:rPr sz="1800" spc="-10" dirty="0">
                <a:latin typeface="Trebuchet MS"/>
                <a:cs typeface="Trebuchet MS"/>
              </a:rPr>
              <a:t>Nos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álcoois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átomo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oxigénio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grupo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hidroxilo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está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ligado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apenas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  </a:t>
            </a:r>
            <a:r>
              <a:rPr sz="1800" spc="-40" dirty="0">
                <a:latin typeface="Trebuchet MS"/>
                <a:cs typeface="Trebuchet MS"/>
              </a:rPr>
              <a:t>dos</a:t>
            </a:r>
            <a:r>
              <a:rPr sz="1800" spc="-41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átomos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5" dirty="0">
                <a:latin typeface="Trebuchet MS"/>
                <a:cs typeface="Trebuchet MS"/>
              </a:rPr>
              <a:t>carbono na </a:t>
            </a:r>
            <a:r>
              <a:rPr sz="1800" spc="-95" dirty="0">
                <a:latin typeface="Trebuchet MS"/>
                <a:cs typeface="Trebuchet MS"/>
              </a:rPr>
              <a:t>cadeia </a:t>
            </a:r>
            <a:r>
              <a:rPr sz="1800" spc="-85" dirty="0">
                <a:latin typeface="Trebuchet MS"/>
                <a:cs typeface="Trebuchet MS"/>
              </a:rPr>
              <a:t>carbonada.</a:t>
            </a:r>
            <a:endParaRPr sz="1800" dirty="0">
              <a:latin typeface="Trebuchet MS"/>
              <a:cs typeface="Trebuchet MS"/>
            </a:endParaRPr>
          </a:p>
          <a:p>
            <a:pPr marL="414655" marR="33655" algn="just">
              <a:lnSpc>
                <a:spcPct val="100000"/>
              </a:lnSpc>
              <a:buChar char="‐"/>
              <a:tabLst>
                <a:tab pos="537210" algn="l"/>
              </a:tabLst>
            </a:pPr>
            <a:r>
              <a:rPr sz="1800" spc="-10" dirty="0">
                <a:latin typeface="Trebuchet MS"/>
                <a:cs typeface="Trebuchet MS"/>
              </a:rPr>
              <a:t>Nos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éteres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não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existe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grupo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hidroxilo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átomo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oxigénio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está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interposto  </a:t>
            </a:r>
            <a:r>
              <a:rPr sz="1800" spc="-90" dirty="0">
                <a:latin typeface="Trebuchet MS"/>
                <a:cs typeface="Trebuchet MS"/>
              </a:rPr>
              <a:t>entre </a:t>
            </a:r>
            <a:r>
              <a:rPr sz="1800" spc="-55" dirty="0">
                <a:latin typeface="Trebuchet MS"/>
                <a:cs typeface="Trebuchet MS"/>
              </a:rPr>
              <a:t>dois </a:t>
            </a:r>
            <a:r>
              <a:rPr sz="1800" spc="-60" dirty="0">
                <a:latin typeface="Trebuchet MS"/>
                <a:cs typeface="Trebuchet MS"/>
              </a:rPr>
              <a:t>átomos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5" dirty="0">
                <a:latin typeface="Trebuchet MS"/>
                <a:cs typeface="Trebuchet MS"/>
              </a:rPr>
              <a:t>carbono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100" dirty="0">
                <a:latin typeface="Trebuchet MS"/>
                <a:cs typeface="Trebuchet MS"/>
              </a:rPr>
              <a:t>cadeia </a:t>
            </a:r>
            <a:r>
              <a:rPr sz="1800" spc="-85" dirty="0">
                <a:latin typeface="Trebuchet MS"/>
                <a:cs typeface="Trebuchet MS"/>
              </a:rPr>
              <a:t>carbonada. </a:t>
            </a:r>
            <a:r>
              <a:rPr sz="1800" spc="-100" dirty="0">
                <a:latin typeface="Trebuchet MS"/>
                <a:cs typeface="Trebuchet MS"/>
              </a:rPr>
              <a:t>Para </a:t>
            </a:r>
            <a:r>
              <a:rPr sz="1800" spc="-75" dirty="0">
                <a:latin typeface="Trebuchet MS"/>
                <a:cs typeface="Trebuchet MS"/>
              </a:rPr>
              <a:t>dar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50" dirty="0">
                <a:latin typeface="Trebuchet MS"/>
                <a:cs typeface="Trebuchet MS"/>
              </a:rPr>
              <a:t>nome </a:t>
            </a:r>
            <a:r>
              <a:rPr sz="1800" spc="-45" dirty="0">
                <a:latin typeface="Trebuchet MS"/>
                <a:cs typeface="Trebuchet MS"/>
              </a:rPr>
              <a:t>aos  </a:t>
            </a:r>
            <a:r>
              <a:rPr sz="1800" spc="-90" dirty="0">
                <a:latin typeface="Trebuchet MS"/>
                <a:cs typeface="Trebuchet MS"/>
              </a:rPr>
              <a:t>éteres </a:t>
            </a:r>
            <a:r>
              <a:rPr sz="1800" spc="-65" dirty="0">
                <a:latin typeface="Trebuchet MS"/>
                <a:cs typeface="Trebuchet MS"/>
              </a:rPr>
              <a:t>seguem‐se </a:t>
            </a:r>
            <a:r>
              <a:rPr sz="1800" spc="-55" dirty="0">
                <a:latin typeface="Trebuchet MS"/>
                <a:cs typeface="Trebuchet MS"/>
              </a:rPr>
              <a:t>as </a:t>
            </a:r>
            <a:r>
              <a:rPr sz="1800" spc="-75" dirty="0">
                <a:latin typeface="Trebuchet MS"/>
                <a:cs typeface="Trebuchet MS"/>
              </a:rPr>
              <a:t>seguintes</a:t>
            </a:r>
            <a:r>
              <a:rPr sz="1800" spc="-29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regras:</a:t>
            </a:r>
            <a:endParaRPr sz="18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414655" marR="782320" algn="just">
              <a:lnSpc>
                <a:spcPct val="100000"/>
              </a:lnSpc>
            </a:pPr>
            <a:r>
              <a:rPr sz="1800" spc="15" dirty="0">
                <a:latin typeface="Trebuchet MS"/>
                <a:cs typeface="Trebuchet MS"/>
              </a:rPr>
              <a:t>1ª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Indica‐se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nome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radical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cadeia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curta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com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sufixo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b="1" spc="-155" dirty="0">
                <a:latin typeface="Arial"/>
                <a:cs typeface="Arial"/>
              </a:rPr>
              <a:t>oxi</a:t>
            </a:r>
            <a:r>
              <a:rPr sz="1800" spc="-155" dirty="0">
                <a:latin typeface="Trebuchet MS"/>
                <a:cs typeface="Trebuchet MS"/>
              </a:rPr>
              <a:t>.  </a:t>
            </a:r>
            <a:r>
              <a:rPr sz="1800" spc="15" dirty="0">
                <a:latin typeface="Trebuchet MS"/>
                <a:cs typeface="Trebuchet MS"/>
              </a:rPr>
              <a:t>2ª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Indica‐se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seguida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nome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radical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cadeia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longa.</a:t>
            </a:r>
            <a:endParaRPr sz="18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414655" algn="just">
              <a:lnSpc>
                <a:spcPct val="100000"/>
              </a:lnSpc>
            </a:pPr>
            <a:r>
              <a:rPr sz="1800" spc="-75" dirty="0">
                <a:latin typeface="Trebuchet MS"/>
                <a:cs typeface="Trebuchet MS"/>
              </a:rPr>
              <a:t>Função </a:t>
            </a:r>
            <a:r>
              <a:rPr sz="1800" spc="-120" dirty="0">
                <a:latin typeface="Trebuchet MS"/>
                <a:cs typeface="Trebuchet MS"/>
              </a:rPr>
              <a:t>éter: </a:t>
            </a:r>
            <a:r>
              <a:rPr sz="1800" b="1" spc="60" dirty="0">
                <a:latin typeface="Arial"/>
                <a:cs typeface="Arial"/>
              </a:rPr>
              <a:t>–O</a:t>
            </a:r>
            <a:r>
              <a:rPr sz="1800" b="1" spc="-150" dirty="0">
                <a:latin typeface="Arial"/>
                <a:cs typeface="Arial"/>
              </a:rPr>
              <a:t> </a:t>
            </a:r>
            <a:r>
              <a:rPr sz="1800" b="1" spc="-105" dirty="0">
                <a:latin typeface="Arial"/>
                <a:cs typeface="Arial"/>
              </a:rPr>
              <a:t>–</a:t>
            </a:r>
            <a:endParaRPr sz="1800" dirty="0">
              <a:latin typeface="Arial"/>
              <a:cs typeface="Arial"/>
            </a:endParaRPr>
          </a:p>
          <a:p>
            <a:pPr marL="414655" algn="just">
              <a:lnSpc>
                <a:spcPct val="100000"/>
              </a:lnSpc>
            </a:pPr>
            <a:r>
              <a:rPr sz="1800" spc="-80" dirty="0">
                <a:latin typeface="Trebuchet MS"/>
                <a:cs typeface="Trebuchet MS"/>
              </a:rPr>
              <a:t>Fórmula </a:t>
            </a:r>
            <a:r>
              <a:rPr sz="1800" spc="-100" dirty="0">
                <a:latin typeface="Trebuchet MS"/>
                <a:cs typeface="Trebuchet MS"/>
              </a:rPr>
              <a:t>geral </a:t>
            </a:r>
            <a:r>
              <a:rPr sz="1800" spc="-40" dirty="0">
                <a:latin typeface="Trebuchet MS"/>
                <a:cs typeface="Trebuchet MS"/>
              </a:rPr>
              <a:t>dos </a:t>
            </a:r>
            <a:r>
              <a:rPr sz="1800" spc="-105" dirty="0">
                <a:latin typeface="Trebuchet MS"/>
                <a:cs typeface="Trebuchet MS"/>
              </a:rPr>
              <a:t>éteres: </a:t>
            </a:r>
            <a:r>
              <a:rPr sz="1800" b="1" spc="-290" dirty="0">
                <a:latin typeface="Arial"/>
                <a:cs typeface="Arial"/>
              </a:rPr>
              <a:t>R </a:t>
            </a:r>
            <a:r>
              <a:rPr sz="1800" b="1" spc="-105" dirty="0">
                <a:latin typeface="Arial"/>
                <a:cs typeface="Arial"/>
              </a:rPr>
              <a:t>– </a:t>
            </a:r>
            <a:r>
              <a:rPr sz="1800" b="1" spc="-185" dirty="0">
                <a:latin typeface="Arial"/>
                <a:cs typeface="Arial"/>
              </a:rPr>
              <a:t>O </a:t>
            </a:r>
            <a:r>
              <a:rPr sz="1800" b="1" spc="-105" dirty="0">
                <a:latin typeface="Arial"/>
                <a:cs typeface="Arial"/>
              </a:rPr>
              <a:t>–</a:t>
            </a:r>
            <a:r>
              <a:rPr sz="1800" b="1" spc="-185" dirty="0">
                <a:latin typeface="Arial"/>
                <a:cs typeface="Arial"/>
              </a:rPr>
              <a:t> </a:t>
            </a:r>
            <a:r>
              <a:rPr sz="1800" b="1" spc="-175" dirty="0">
                <a:latin typeface="Arial"/>
                <a:cs typeface="Arial"/>
              </a:rPr>
              <a:t>R`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55900" y="5337044"/>
            <a:ext cx="5181600" cy="15235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F10D684E-8B24-49EC-99BE-38B0D8977EF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2212F36-1B29-4061-A425-9F82A503938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24</a:t>
            </a:fld>
            <a:endParaRPr lang="pt-PT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6595" y="1239024"/>
            <a:ext cx="8229600" cy="23929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2925">
              <a:lnSpc>
                <a:spcPts val="1445"/>
              </a:lnSpc>
            </a:pPr>
            <a:r>
              <a:rPr lang="pt-PT" sz="2000" b="1" spc="-105" dirty="0">
                <a:latin typeface="Trebuchet MS"/>
                <a:cs typeface="Trebuchet MS"/>
              </a:rPr>
              <a:t>6</a:t>
            </a:r>
            <a:r>
              <a:rPr sz="2000" b="1" spc="-105" dirty="0">
                <a:latin typeface="Trebuchet MS"/>
                <a:cs typeface="Trebuchet MS"/>
              </a:rPr>
              <a:t>.2.2 </a:t>
            </a:r>
            <a:r>
              <a:rPr sz="2000" b="1" spc="-110" dirty="0">
                <a:latin typeface="Trebuchet MS"/>
                <a:cs typeface="Trebuchet MS"/>
              </a:rPr>
              <a:t>‐ </a:t>
            </a:r>
            <a:r>
              <a:rPr sz="2000" b="1" spc="-25" dirty="0">
                <a:latin typeface="Trebuchet MS"/>
                <a:cs typeface="Trebuchet MS"/>
              </a:rPr>
              <a:t>Os</a:t>
            </a:r>
            <a:r>
              <a:rPr sz="2000" b="1" spc="-400" dirty="0">
                <a:latin typeface="Trebuchet MS"/>
                <a:cs typeface="Trebuchet MS"/>
              </a:rPr>
              <a:t> </a:t>
            </a:r>
            <a:r>
              <a:rPr sz="2000" b="1" spc="-60" dirty="0">
                <a:latin typeface="Trebuchet MS"/>
                <a:cs typeface="Trebuchet MS"/>
              </a:rPr>
              <a:t>Aldeídos </a:t>
            </a:r>
            <a:r>
              <a:rPr sz="2000" b="1" spc="-90" dirty="0">
                <a:latin typeface="Trebuchet MS"/>
                <a:cs typeface="Trebuchet MS"/>
              </a:rPr>
              <a:t>e </a:t>
            </a:r>
            <a:r>
              <a:rPr sz="2000" b="1" spc="-55" dirty="0">
                <a:latin typeface="Trebuchet MS"/>
                <a:cs typeface="Trebuchet MS"/>
              </a:rPr>
              <a:t>as </a:t>
            </a:r>
            <a:r>
              <a:rPr sz="2000" b="1" spc="-75" dirty="0">
                <a:latin typeface="Trebuchet MS"/>
                <a:cs typeface="Trebuchet MS"/>
              </a:rPr>
              <a:t>Cetonas</a:t>
            </a:r>
            <a:endParaRPr sz="20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542925" marR="5080" algn="just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aldeídos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55" dirty="0">
                <a:latin typeface="Trebuchet MS"/>
                <a:cs typeface="Trebuchet MS"/>
              </a:rPr>
              <a:t>as </a:t>
            </a:r>
            <a:r>
              <a:rPr sz="1800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cetonas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pertencem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55" dirty="0">
                <a:latin typeface="Trebuchet MS"/>
                <a:cs typeface="Trebuchet MS"/>
              </a:rPr>
              <a:t>duas </a:t>
            </a:r>
            <a:r>
              <a:rPr sz="1800" spc="-90" dirty="0">
                <a:latin typeface="Trebuchet MS"/>
                <a:cs typeface="Trebuchet MS"/>
              </a:rPr>
              <a:t>famílias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0" dirty="0">
                <a:latin typeface="Trebuchet MS"/>
                <a:cs typeface="Trebuchet MS"/>
              </a:rPr>
              <a:t>compostos  </a:t>
            </a:r>
            <a:r>
              <a:rPr sz="1800" spc="-70" dirty="0">
                <a:latin typeface="Trebuchet MS"/>
                <a:cs typeface="Trebuchet MS"/>
              </a:rPr>
              <a:t>orgânicos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caracterizados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por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possuírem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na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sua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cadeia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carbonada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u="heavy" spc="-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grupo 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u="heavy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carbonilo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40" dirty="0">
                <a:latin typeface="Trebuchet MS"/>
                <a:cs typeface="Trebuchet MS"/>
              </a:rPr>
              <a:t>(</a:t>
            </a:r>
            <a:r>
              <a:rPr sz="1800" b="1" spc="-240" dirty="0">
                <a:latin typeface="Arial"/>
                <a:cs typeface="Arial"/>
              </a:rPr>
              <a:t>C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b="1" spc="-170" dirty="0">
                <a:latin typeface="Arial"/>
                <a:cs typeface="Arial"/>
              </a:rPr>
              <a:t>O</a:t>
            </a:r>
            <a:r>
              <a:rPr sz="1800" spc="-170" dirty="0">
                <a:latin typeface="Trebuchet MS"/>
                <a:cs typeface="Trebuchet MS"/>
              </a:rPr>
              <a:t>). </a:t>
            </a:r>
            <a:r>
              <a:rPr lang="pt-PT" sz="1800" spc="-1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A </a:t>
            </a:r>
            <a:r>
              <a:rPr sz="1800" spc="-100" dirty="0">
                <a:latin typeface="Trebuchet MS"/>
                <a:cs typeface="Trebuchet MS"/>
              </a:rPr>
              <a:t>diferença </a:t>
            </a:r>
            <a:r>
              <a:rPr sz="1800" spc="-90" dirty="0">
                <a:latin typeface="Trebuchet MS"/>
                <a:cs typeface="Trebuchet MS"/>
              </a:rPr>
              <a:t>entre </a:t>
            </a:r>
            <a:r>
              <a:rPr sz="1800" spc="-85" dirty="0">
                <a:latin typeface="Trebuchet MS"/>
                <a:cs typeface="Trebuchet MS"/>
              </a:rPr>
              <a:t>eles </a:t>
            </a:r>
            <a:r>
              <a:rPr sz="1800" spc="-80" dirty="0">
                <a:latin typeface="Trebuchet MS"/>
                <a:cs typeface="Trebuchet MS"/>
              </a:rPr>
              <a:t>reside </a:t>
            </a:r>
            <a:r>
              <a:rPr sz="1800" spc="-70" dirty="0">
                <a:latin typeface="Trebuchet MS"/>
                <a:cs typeface="Trebuchet MS"/>
              </a:rPr>
              <a:t>somente </a:t>
            </a:r>
            <a:r>
              <a:rPr sz="1800" spc="-65" dirty="0">
                <a:latin typeface="Trebuchet MS"/>
                <a:cs typeface="Trebuchet MS"/>
              </a:rPr>
              <a:t>na </a:t>
            </a:r>
            <a:r>
              <a:rPr sz="1800" spc="-70" dirty="0">
                <a:latin typeface="Trebuchet MS"/>
                <a:cs typeface="Trebuchet MS"/>
              </a:rPr>
              <a:t>posição </a:t>
            </a:r>
            <a:r>
              <a:rPr sz="1800" spc="-45" dirty="0">
                <a:latin typeface="Trebuchet MS"/>
                <a:cs typeface="Trebuchet MS"/>
              </a:rPr>
              <a:t>do  </a:t>
            </a:r>
            <a:r>
              <a:rPr sz="1800" spc="-50" dirty="0">
                <a:latin typeface="Trebuchet MS"/>
                <a:cs typeface="Trebuchet MS"/>
              </a:rPr>
              <a:t>grupo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carbonilo:</a:t>
            </a:r>
            <a:endParaRPr sz="1800" dirty="0">
              <a:latin typeface="Trebuchet MS"/>
              <a:cs typeface="Trebuchet MS"/>
            </a:endParaRPr>
          </a:p>
          <a:p>
            <a:pPr marL="542925" marR="186055" algn="just">
              <a:lnSpc>
                <a:spcPct val="100000"/>
              </a:lnSpc>
              <a:buChar char="‐"/>
              <a:tabLst>
                <a:tab pos="665480" algn="l"/>
              </a:tabLst>
            </a:pPr>
            <a:r>
              <a:rPr sz="1800" spc="-30" dirty="0">
                <a:latin typeface="Trebuchet MS"/>
                <a:cs typeface="Trebuchet MS"/>
              </a:rPr>
              <a:t>nos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aldeídos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está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posicionado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num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átomo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carbono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primário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(C</a:t>
            </a:r>
            <a:r>
              <a:rPr sz="1800" spc="-135" baseline="25462" dirty="0">
                <a:latin typeface="Trebuchet MS"/>
                <a:cs typeface="Trebuchet MS"/>
              </a:rPr>
              <a:t>1</a:t>
            </a:r>
            <a:r>
              <a:rPr sz="1800" spc="-90" dirty="0">
                <a:latin typeface="Trebuchet MS"/>
                <a:cs typeface="Trebuchet MS"/>
              </a:rPr>
              <a:t>)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50" dirty="0">
                <a:latin typeface="Trebuchet MS"/>
                <a:cs typeface="Trebuchet MS"/>
              </a:rPr>
              <a:t>e,  </a:t>
            </a:r>
            <a:r>
              <a:rPr sz="1800" spc="-95" dirty="0">
                <a:latin typeface="Trebuchet MS"/>
                <a:cs typeface="Trebuchet MS"/>
              </a:rPr>
              <a:t>portanto, </a:t>
            </a:r>
            <a:r>
              <a:rPr sz="1800" spc="-60" dirty="0">
                <a:latin typeface="Trebuchet MS"/>
                <a:cs typeface="Trebuchet MS"/>
              </a:rPr>
              <a:t>numa das </a:t>
            </a:r>
            <a:r>
              <a:rPr sz="1800" spc="-85" dirty="0">
                <a:latin typeface="Trebuchet MS"/>
                <a:cs typeface="Trebuchet MS"/>
              </a:rPr>
              <a:t>extremidades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100" dirty="0">
                <a:latin typeface="Trebuchet MS"/>
                <a:cs typeface="Trebuchet MS"/>
              </a:rPr>
              <a:t>cadeia</a:t>
            </a:r>
            <a:r>
              <a:rPr sz="1800" spc="-40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carbonada;</a:t>
            </a:r>
            <a:endParaRPr sz="1800" dirty="0">
              <a:latin typeface="Trebuchet MS"/>
              <a:cs typeface="Trebuchet MS"/>
            </a:endParaRPr>
          </a:p>
          <a:p>
            <a:pPr marL="542925" marR="26034" algn="just">
              <a:lnSpc>
                <a:spcPct val="100000"/>
              </a:lnSpc>
              <a:buChar char="‐"/>
              <a:tabLst>
                <a:tab pos="665480" algn="l"/>
              </a:tabLst>
            </a:pPr>
            <a:r>
              <a:rPr sz="1800" spc="-50" dirty="0">
                <a:latin typeface="Trebuchet MS"/>
                <a:cs typeface="Trebuchet MS"/>
              </a:rPr>
              <a:t>nas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cetonas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está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posicionado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num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átomo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carbono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secundário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(C</a:t>
            </a:r>
            <a:r>
              <a:rPr sz="1800" spc="-135" baseline="25462" dirty="0">
                <a:latin typeface="Trebuchet MS"/>
                <a:cs typeface="Trebuchet MS"/>
              </a:rPr>
              <a:t>2</a:t>
            </a:r>
            <a:r>
              <a:rPr sz="1800" spc="-90" dirty="0">
                <a:latin typeface="Trebuchet MS"/>
                <a:cs typeface="Trebuchet MS"/>
              </a:rPr>
              <a:t>)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50" dirty="0">
                <a:latin typeface="Trebuchet MS"/>
                <a:cs typeface="Trebuchet MS"/>
              </a:rPr>
              <a:t>e,  </a:t>
            </a:r>
            <a:r>
              <a:rPr sz="1800" spc="-95" dirty="0">
                <a:latin typeface="Trebuchet MS"/>
                <a:cs typeface="Trebuchet MS"/>
              </a:rPr>
              <a:t>logo, </a:t>
            </a:r>
            <a:r>
              <a:rPr sz="1800" spc="-70" dirty="0">
                <a:latin typeface="Trebuchet MS"/>
                <a:cs typeface="Trebuchet MS"/>
              </a:rPr>
              <a:t>nunca </a:t>
            </a:r>
            <a:r>
              <a:rPr sz="1800" spc="-60" dirty="0">
                <a:latin typeface="Trebuchet MS"/>
                <a:cs typeface="Trebuchet MS"/>
              </a:rPr>
              <a:t>se </a:t>
            </a:r>
            <a:r>
              <a:rPr sz="1800" spc="-85" dirty="0">
                <a:latin typeface="Trebuchet MS"/>
                <a:cs typeface="Trebuchet MS"/>
              </a:rPr>
              <a:t>encontra </a:t>
            </a:r>
            <a:r>
              <a:rPr sz="1800" spc="-60" dirty="0">
                <a:latin typeface="Trebuchet MS"/>
                <a:cs typeface="Trebuchet MS"/>
              </a:rPr>
              <a:t>numa </a:t>
            </a:r>
            <a:r>
              <a:rPr sz="1800" spc="-65" dirty="0">
                <a:latin typeface="Trebuchet MS"/>
                <a:cs typeface="Trebuchet MS"/>
              </a:rPr>
              <a:t>posição</a:t>
            </a:r>
            <a:r>
              <a:rPr sz="1800" spc="-409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terminal.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92159" y="3847338"/>
            <a:ext cx="6078473" cy="29721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386C23A3-73DC-46CE-BB85-DDF173510AE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8D2E81E8-71F3-4ADF-B01F-9720490DC77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25</a:t>
            </a:fld>
            <a:endParaRPr lang="pt-PT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32573" y="2869747"/>
            <a:ext cx="6050141" cy="3994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42733" y="1190625"/>
            <a:ext cx="7607934" cy="55374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nome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dos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aldeídos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dado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pelo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nome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alcano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cadeia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carbonada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idêntica  </a:t>
            </a:r>
            <a:r>
              <a:rPr sz="1800" spc="-85" dirty="0">
                <a:latin typeface="Trebuchet MS"/>
                <a:cs typeface="Trebuchet MS"/>
              </a:rPr>
              <a:t>à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100" dirty="0">
                <a:latin typeface="Trebuchet MS"/>
                <a:cs typeface="Trebuchet MS"/>
              </a:rPr>
              <a:t>aldeído, </a:t>
            </a:r>
            <a:r>
              <a:rPr sz="1800" spc="-55" dirty="0">
                <a:latin typeface="Trebuchet MS"/>
                <a:cs typeface="Trebuchet MS"/>
              </a:rPr>
              <a:t>mas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85" dirty="0">
                <a:latin typeface="Trebuchet MS"/>
                <a:cs typeface="Trebuchet MS"/>
              </a:rPr>
              <a:t>a terminação </a:t>
            </a:r>
            <a:r>
              <a:rPr sz="1800" b="1" i="1" spc="-110" dirty="0">
                <a:solidFill>
                  <a:srgbClr val="FF0000"/>
                </a:solidFill>
                <a:latin typeface="Trebuchet MS"/>
                <a:cs typeface="Trebuchet MS"/>
              </a:rPr>
              <a:t>‐ </a:t>
            </a:r>
            <a:r>
              <a:rPr sz="1800" b="1" i="1" spc="-155" dirty="0">
                <a:solidFill>
                  <a:srgbClr val="FF0000"/>
                </a:solidFill>
                <a:latin typeface="Trebuchet MS"/>
                <a:cs typeface="Trebuchet MS"/>
              </a:rPr>
              <a:t>al</a:t>
            </a:r>
            <a:r>
              <a:rPr sz="1800" spc="-155" dirty="0">
                <a:latin typeface="Trebuchet MS"/>
                <a:cs typeface="Trebuchet MS"/>
              </a:rPr>
              <a:t>. </a:t>
            </a:r>
            <a:r>
              <a:rPr sz="1800" spc="-25" dirty="0">
                <a:latin typeface="Trebuchet MS"/>
                <a:cs typeface="Trebuchet MS"/>
              </a:rPr>
              <a:t>A </a:t>
            </a:r>
            <a:r>
              <a:rPr sz="1800" spc="-75" dirty="0">
                <a:latin typeface="Trebuchet MS"/>
                <a:cs typeface="Trebuchet MS"/>
              </a:rPr>
              <a:t>numeração da </a:t>
            </a:r>
            <a:r>
              <a:rPr sz="1800" spc="-95" dirty="0">
                <a:latin typeface="Trebuchet MS"/>
                <a:cs typeface="Trebuchet MS"/>
              </a:rPr>
              <a:t>cadeia </a:t>
            </a:r>
            <a:r>
              <a:rPr sz="1800" spc="-75" dirty="0">
                <a:latin typeface="Trebuchet MS"/>
                <a:cs typeface="Trebuchet MS"/>
              </a:rPr>
              <a:t>carbonada </a:t>
            </a:r>
            <a:r>
              <a:rPr sz="1800" spc="-90" dirty="0">
                <a:latin typeface="Trebuchet MS"/>
                <a:cs typeface="Trebuchet MS"/>
              </a:rPr>
              <a:t>é  </a:t>
            </a:r>
            <a:r>
              <a:rPr sz="1800" spc="-70" dirty="0">
                <a:latin typeface="Trebuchet MS"/>
                <a:cs typeface="Trebuchet MS"/>
              </a:rPr>
              <a:t>sempre </a:t>
            </a:r>
            <a:r>
              <a:rPr sz="1800" spc="-95" dirty="0">
                <a:latin typeface="Trebuchet MS"/>
                <a:cs typeface="Trebuchet MS"/>
              </a:rPr>
              <a:t>iniciada </a:t>
            </a:r>
            <a:r>
              <a:rPr sz="1800" spc="-75" dirty="0">
                <a:latin typeface="Trebuchet MS"/>
                <a:cs typeface="Trebuchet MS"/>
              </a:rPr>
              <a:t>pelo </a:t>
            </a:r>
            <a:r>
              <a:rPr sz="1800" spc="-70" dirty="0">
                <a:latin typeface="Trebuchet MS"/>
                <a:cs typeface="Trebuchet MS"/>
              </a:rPr>
              <a:t>átomo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5" dirty="0">
                <a:latin typeface="Trebuchet MS"/>
                <a:cs typeface="Trebuchet MS"/>
              </a:rPr>
              <a:t>carbono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50" dirty="0">
                <a:latin typeface="Trebuchet MS"/>
                <a:cs typeface="Trebuchet MS"/>
              </a:rPr>
              <a:t>grupo </a:t>
            </a:r>
            <a:r>
              <a:rPr sz="1800" spc="-90" dirty="0">
                <a:latin typeface="Trebuchet MS"/>
                <a:cs typeface="Trebuchet MS"/>
              </a:rPr>
              <a:t>carbonilo, </a:t>
            </a:r>
            <a:r>
              <a:rPr sz="1800" spc="-60" dirty="0">
                <a:latin typeface="Trebuchet MS"/>
                <a:cs typeface="Trebuchet MS"/>
              </a:rPr>
              <a:t>seguindo‐se as  </a:t>
            </a:r>
            <a:r>
              <a:rPr sz="1800" spc="-90" dirty="0">
                <a:latin typeface="Trebuchet MS"/>
                <a:cs typeface="Trebuchet MS"/>
              </a:rPr>
              <a:t>restantes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regras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nomenclatura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compostos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orgânicos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60" dirty="0">
                <a:latin typeface="Trebuchet MS"/>
                <a:cs typeface="Trebuchet MS"/>
              </a:rPr>
              <a:t>já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estudados.</a:t>
            </a:r>
            <a:endParaRPr sz="18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2700" marR="5289550" algn="just">
              <a:lnSpc>
                <a:spcPct val="100000"/>
              </a:lnSpc>
            </a:pPr>
            <a:r>
              <a:rPr sz="1800" spc="-60" dirty="0">
                <a:latin typeface="Trebuchet MS"/>
                <a:cs typeface="Trebuchet MS"/>
              </a:rPr>
              <a:t>Quanto </a:t>
            </a:r>
            <a:r>
              <a:rPr sz="1800" spc="-55" dirty="0">
                <a:latin typeface="Trebuchet MS"/>
                <a:cs typeface="Trebuchet MS"/>
              </a:rPr>
              <a:t>às </a:t>
            </a:r>
            <a:r>
              <a:rPr sz="1800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cetonas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  </a:t>
            </a:r>
            <a:r>
              <a:rPr sz="1800" spc="-45" dirty="0">
                <a:latin typeface="Trebuchet MS"/>
                <a:cs typeface="Trebuchet MS"/>
              </a:rPr>
              <a:t>seus </a:t>
            </a:r>
            <a:r>
              <a:rPr sz="1800" spc="-50" dirty="0">
                <a:latin typeface="Trebuchet MS"/>
                <a:cs typeface="Trebuchet MS"/>
              </a:rPr>
              <a:t>nomes </a:t>
            </a:r>
            <a:r>
              <a:rPr sz="1800" spc="-60" dirty="0">
                <a:latin typeface="Trebuchet MS"/>
                <a:cs typeface="Trebuchet MS"/>
              </a:rPr>
              <a:t>seguem  </a:t>
            </a:r>
            <a:r>
              <a:rPr sz="1800" spc="-80" dirty="0">
                <a:latin typeface="Trebuchet MS"/>
                <a:cs typeface="Trebuchet MS"/>
              </a:rPr>
              <a:t>também </a:t>
            </a:r>
            <a:r>
              <a:rPr sz="1800" spc="-55" dirty="0">
                <a:latin typeface="Trebuchet MS"/>
                <a:cs typeface="Trebuchet MS"/>
              </a:rPr>
              <a:t>as </a:t>
            </a:r>
            <a:r>
              <a:rPr sz="1800" spc="-80" dirty="0">
                <a:latin typeface="Trebuchet MS"/>
                <a:cs typeface="Trebuchet MS"/>
              </a:rPr>
              <a:t>regras de  nomenclatura  </a:t>
            </a:r>
            <a:r>
              <a:rPr sz="1800" spc="-90" dirty="0">
                <a:latin typeface="Trebuchet MS"/>
                <a:cs typeface="Trebuchet MS"/>
              </a:rPr>
              <a:t>conhecidas,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85" dirty="0">
                <a:latin typeface="Trebuchet MS"/>
                <a:cs typeface="Trebuchet MS"/>
              </a:rPr>
              <a:t>a  </a:t>
            </a:r>
            <a:r>
              <a:rPr sz="1800" spc="-100" dirty="0">
                <a:latin typeface="Trebuchet MS"/>
                <a:cs typeface="Trebuchet MS"/>
              </a:rPr>
              <a:t>diferença </a:t>
            </a:r>
            <a:r>
              <a:rPr sz="1800" spc="-75" dirty="0">
                <a:latin typeface="Trebuchet MS"/>
                <a:cs typeface="Trebuchet MS"/>
              </a:rPr>
              <a:t>de  </a:t>
            </a:r>
            <a:r>
              <a:rPr sz="1800" spc="-85" dirty="0">
                <a:latin typeface="Trebuchet MS"/>
                <a:cs typeface="Trebuchet MS"/>
              </a:rPr>
              <a:t>apresentarem a  terminação </a:t>
            </a:r>
            <a:r>
              <a:rPr sz="1800" b="1" i="1" spc="-110" dirty="0">
                <a:solidFill>
                  <a:srgbClr val="FF0000"/>
                </a:solidFill>
                <a:latin typeface="Trebuchet MS"/>
                <a:cs typeface="Trebuchet MS"/>
              </a:rPr>
              <a:t>‐ </a:t>
            </a:r>
            <a:r>
              <a:rPr sz="1800" b="1" i="1" spc="-120" dirty="0">
                <a:solidFill>
                  <a:srgbClr val="FF0000"/>
                </a:solidFill>
                <a:latin typeface="Trebuchet MS"/>
                <a:cs typeface="Trebuchet MS"/>
              </a:rPr>
              <a:t>ona</a:t>
            </a:r>
            <a:r>
              <a:rPr sz="1800" spc="-120" dirty="0">
                <a:latin typeface="Trebuchet MS"/>
                <a:cs typeface="Trebuchet MS"/>
              </a:rPr>
              <a:t>. </a:t>
            </a:r>
            <a:r>
              <a:rPr sz="1800" spc="-25" dirty="0">
                <a:latin typeface="Trebuchet MS"/>
                <a:cs typeface="Trebuchet MS"/>
              </a:rPr>
              <a:t>Os  </a:t>
            </a:r>
            <a:r>
              <a:rPr sz="1800" spc="-65" dirty="0">
                <a:latin typeface="Trebuchet MS"/>
                <a:cs typeface="Trebuchet MS"/>
              </a:rPr>
              <a:t>átomos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5" dirty="0">
                <a:latin typeface="Trebuchet MS"/>
                <a:cs typeface="Trebuchet MS"/>
              </a:rPr>
              <a:t>carbono  </a:t>
            </a:r>
            <a:r>
              <a:rPr sz="1800" spc="-80" dirty="0">
                <a:latin typeface="Trebuchet MS"/>
                <a:cs typeface="Trebuchet MS"/>
              </a:rPr>
              <a:t>devem </a:t>
            </a:r>
            <a:r>
              <a:rPr sz="1800" spc="-65" dirty="0">
                <a:latin typeface="Trebuchet MS"/>
                <a:cs typeface="Trebuchet MS"/>
              </a:rPr>
              <a:t>ser </a:t>
            </a:r>
            <a:r>
              <a:rPr sz="1800" spc="-60" dirty="0">
                <a:latin typeface="Trebuchet MS"/>
                <a:cs typeface="Trebuchet MS"/>
              </a:rPr>
              <a:t>numerados 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40" dirty="0">
                <a:latin typeface="Trebuchet MS"/>
                <a:cs typeface="Trebuchet MS"/>
              </a:rPr>
              <a:t>modo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70" dirty="0">
                <a:latin typeface="Trebuchet MS"/>
                <a:cs typeface="Trebuchet MS"/>
              </a:rPr>
              <a:t>átomo 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5" dirty="0">
                <a:latin typeface="Trebuchet MS"/>
                <a:cs typeface="Trebuchet MS"/>
              </a:rPr>
              <a:t>carbono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50" dirty="0">
                <a:latin typeface="Trebuchet MS"/>
                <a:cs typeface="Trebuchet MS"/>
              </a:rPr>
              <a:t>grupo  </a:t>
            </a:r>
            <a:r>
              <a:rPr sz="1800" spc="-75" dirty="0">
                <a:latin typeface="Trebuchet MS"/>
                <a:cs typeface="Trebuchet MS"/>
              </a:rPr>
              <a:t>carbonilo </a:t>
            </a:r>
            <a:r>
              <a:rPr sz="1800" spc="-80" dirty="0">
                <a:latin typeface="Trebuchet MS"/>
                <a:cs typeface="Trebuchet MS"/>
              </a:rPr>
              <a:t>tenha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29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menor  </a:t>
            </a:r>
            <a:r>
              <a:rPr sz="1800" spc="-75" dirty="0">
                <a:latin typeface="Trebuchet MS"/>
                <a:cs typeface="Trebuchet MS"/>
              </a:rPr>
              <a:t>numeração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possível.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7CBA4C64-569C-4E45-B1B4-9E6F0AAF8B9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425F6B7-5E89-47CD-B20C-9FB5C4A6A9B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26</a:t>
            </a:fld>
            <a:endParaRPr lang="pt-PT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7195" y="3053334"/>
            <a:ext cx="4418076" cy="3669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755" y="871133"/>
            <a:ext cx="7755890" cy="60067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70"/>
              </a:spcBef>
            </a:pPr>
            <a:r>
              <a:rPr lang="pt-PT" sz="2000" b="1" spc="-105" dirty="0">
                <a:latin typeface="Trebuchet MS"/>
                <a:cs typeface="Trebuchet MS"/>
              </a:rPr>
              <a:t>6</a:t>
            </a:r>
            <a:r>
              <a:rPr sz="2000" b="1" spc="-105" dirty="0">
                <a:latin typeface="Trebuchet MS"/>
                <a:cs typeface="Trebuchet MS"/>
              </a:rPr>
              <a:t>.2.3 </a:t>
            </a:r>
            <a:r>
              <a:rPr sz="2000" b="1" spc="-110" dirty="0">
                <a:latin typeface="Trebuchet MS"/>
                <a:cs typeface="Trebuchet MS"/>
              </a:rPr>
              <a:t>‐ </a:t>
            </a:r>
            <a:r>
              <a:rPr sz="2000" b="1" spc="-25" dirty="0">
                <a:latin typeface="Trebuchet MS"/>
                <a:cs typeface="Trebuchet MS"/>
              </a:rPr>
              <a:t>Os </a:t>
            </a:r>
            <a:r>
              <a:rPr sz="2000" b="1" spc="-60" dirty="0" err="1">
                <a:latin typeface="Trebuchet MS"/>
                <a:cs typeface="Trebuchet MS"/>
              </a:rPr>
              <a:t>Ácidos</a:t>
            </a:r>
            <a:r>
              <a:rPr sz="2000" b="1" spc="-310" dirty="0">
                <a:latin typeface="Trebuchet MS"/>
                <a:cs typeface="Trebuchet MS"/>
              </a:rPr>
              <a:t> </a:t>
            </a:r>
            <a:r>
              <a:rPr sz="2000" b="1" spc="-90" dirty="0" err="1">
                <a:latin typeface="Trebuchet MS"/>
                <a:cs typeface="Trebuchet MS"/>
              </a:rPr>
              <a:t>Carboxílicos</a:t>
            </a:r>
            <a:endParaRPr lang="pt-PT" sz="2000" b="1" spc="-90" dirty="0">
              <a:latin typeface="Trebuchet MS"/>
              <a:cs typeface="Trebuchet MS"/>
            </a:endParaRPr>
          </a:p>
          <a:p>
            <a:pPr marL="542925">
              <a:lnSpc>
                <a:spcPct val="100000"/>
              </a:lnSpc>
              <a:spcBef>
                <a:spcPts val="70"/>
              </a:spcBef>
            </a:pPr>
            <a:endParaRPr sz="2000" b="1" dirty="0">
              <a:latin typeface="Trebuchet MS"/>
              <a:cs typeface="Trebuchet MS"/>
            </a:endParaRPr>
          </a:p>
          <a:p>
            <a:pPr marL="542925" marR="5080">
              <a:lnSpc>
                <a:spcPct val="100000"/>
              </a:lnSpc>
              <a:spcBef>
                <a:spcPts val="750"/>
              </a:spcBef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Os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ácidos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carboxílicos </a:t>
            </a:r>
            <a:r>
              <a:rPr spc="-95" dirty="0">
                <a:latin typeface="Trebuchet MS" panose="020B0603020202020204" pitchFamily="34" charset="0"/>
                <a:cs typeface="Trebuchet MS"/>
              </a:rPr>
              <a:t>têm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na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sua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estrutura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 </a:t>
            </a:r>
            <a:r>
              <a:rPr spc="-30" dirty="0">
                <a:latin typeface="Trebuchet MS" panose="020B0603020202020204" pitchFamily="34" charset="0"/>
                <a:cs typeface="Trebuchet MS"/>
              </a:rPr>
              <a:t>ou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mais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grupos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funcionais 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carboxilo </a:t>
            </a:r>
            <a:r>
              <a:rPr spc="-190" dirty="0">
                <a:latin typeface="Trebuchet MS" panose="020B0603020202020204" pitchFamily="34" charset="0"/>
                <a:cs typeface="Trebuchet MS"/>
              </a:rPr>
              <a:t>(</a:t>
            </a:r>
            <a:r>
              <a:rPr b="1" spc="-190" dirty="0">
                <a:latin typeface="Trebuchet MS" panose="020B0603020202020204" pitchFamily="34" charset="0"/>
                <a:cs typeface="Arial"/>
              </a:rPr>
              <a:t>COOH</a:t>
            </a:r>
            <a:r>
              <a:rPr spc="-190" dirty="0">
                <a:latin typeface="Trebuchet MS" panose="020B0603020202020204" pitchFamily="34" charset="0"/>
                <a:cs typeface="Trebuchet MS"/>
              </a:rPr>
              <a:t>)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responsáveis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pelo comportamento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ácido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destes</a:t>
            </a:r>
            <a:r>
              <a:rPr spc="-33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compostos.  </a:t>
            </a:r>
            <a:r>
              <a:rPr spc="-120" dirty="0">
                <a:latin typeface="Trebuchet MS" panose="020B0603020202020204" pitchFamily="34" charset="0"/>
                <a:cs typeface="Trebuchet MS"/>
              </a:rPr>
              <a:t>Trata‐se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de </a:t>
            </a:r>
            <a:r>
              <a:rPr spc="-60" dirty="0">
                <a:latin typeface="Trebuchet MS" panose="020B0603020202020204" pitchFamily="34" charset="0"/>
                <a:cs typeface="Trebuchet MS"/>
              </a:rPr>
              <a:t>uma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função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química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composta de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outros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dois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grupos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funcionais: 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 </a:t>
            </a:r>
            <a:r>
              <a:rPr u="heavy" spc="-5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grupo </a:t>
            </a:r>
            <a:r>
              <a:rPr u="heavy" spc="-75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carbonilo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240" dirty="0">
                <a:latin typeface="Trebuchet MS" panose="020B0603020202020204" pitchFamily="34" charset="0"/>
                <a:cs typeface="Trebuchet MS"/>
              </a:rPr>
              <a:t>(</a:t>
            </a:r>
            <a:r>
              <a:rPr b="1" spc="-240" dirty="0">
                <a:latin typeface="Trebuchet MS" panose="020B0603020202020204" pitchFamily="34" charset="0"/>
                <a:cs typeface="Arial"/>
              </a:rPr>
              <a:t>C </a:t>
            </a:r>
            <a:r>
              <a:rPr b="1" spc="-155" dirty="0">
                <a:latin typeface="Trebuchet MS" panose="020B0603020202020204" pitchFamily="34" charset="0"/>
                <a:cs typeface="Arial"/>
              </a:rPr>
              <a:t>= </a:t>
            </a:r>
            <a:r>
              <a:rPr b="1" spc="-150" dirty="0">
                <a:latin typeface="Trebuchet MS" panose="020B0603020202020204" pitchFamily="34" charset="0"/>
                <a:cs typeface="Arial"/>
              </a:rPr>
              <a:t>O</a:t>
            </a:r>
            <a:r>
              <a:rPr spc="-150" dirty="0">
                <a:latin typeface="Trebuchet MS" panose="020B0603020202020204" pitchFamily="34" charset="0"/>
                <a:cs typeface="Trebuchet MS"/>
              </a:rPr>
              <a:t>)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e </a:t>
            </a:r>
            <a:r>
              <a:rPr spc="-20" dirty="0">
                <a:latin typeface="Trebuchet MS" panose="020B0603020202020204" pitchFamily="34" charset="0"/>
                <a:cs typeface="Trebuchet MS"/>
              </a:rPr>
              <a:t>o </a:t>
            </a:r>
            <a:r>
              <a:rPr u="heavy" spc="-5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grupo </a:t>
            </a:r>
            <a:r>
              <a:rPr u="heavy" spc="-8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hidroxilo</a:t>
            </a:r>
            <a:r>
              <a:rPr spc="-35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10" dirty="0">
                <a:latin typeface="Trebuchet MS" panose="020B0603020202020204" pitchFamily="34" charset="0"/>
                <a:cs typeface="Trebuchet MS"/>
              </a:rPr>
              <a:t>(</a:t>
            </a:r>
            <a:r>
              <a:rPr b="1" spc="-110" dirty="0">
                <a:latin typeface="Trebuchet MS" panose="020B0603020202020204" pitchFamily="34" charset="0"/>
                <a:cs typeface="Arial"/>
              </a:rPr>
              <a:t>– </a:t>
            </a:r>
            <a:r>
              <a:rPr b="1" spc="-175" dirty="0">
                <a:latin typeface="Trebuchet MS" panose="020B0603020202020204" pitchFamily="34" charset="0"/>
                <a:cs typeface="Arial"/>
              </a:rPr>
              <a:t>OH</a:t>
            </a:r>
            <a:r>
              <a:rPr spc="-175" dirty="0">
                <a:latin typeface="Trebuchet MS" panose="020B0603020202020204" pitchFamily="34" charset="0"/>
                <a:cs typeface="Trebuchet MS"/>
              </a:rPr>
              <a:t>).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dirty="0">
              <a:latin typeface="Trebuchet MS" panose="020B0603020202020204" pitchFamily="34" charset="0"/>
              <a:cs typeface="Times New Roman"/>
            </a:endParaRPr>
          </a:p>
          <a:p>
            <a:pPr marL="584835" marR="4828540">
              <a:lnSpc>
                <a:spcPct val="100000"/>
              </a:lnSpc>
            </a:pPr>
            <a:r>
              <a:rPr spc="-25" dirty="0">
                <a:latin typeface="Trebuchet MS" panose="020B0603020202020204" pitchFamily="34" charset="0"/>
                <a:cs typeface="Trebuchet MS"/>
              </a:rPr>
              <a:t>O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nome </a:t>
            </a:r>
            <a:r>
              <a:rPr spc="-35" dirty="0">
                <a:latin typeface="Trebuchet MS" panose="020B0603020202020204" pitchFamily="34" charset="0"/>
                <a:cs typeface="Trebuchet MS"/>
              </a:rPr>
              <a:t>dos </a:t>
            </a:r>
            <a:r>
              <a:rPr spc="-70" dirty="0">
                <a:latin typeface="Trebuchet MS" panose="020B0603020202020204" pitchFamily="34" charset="0"/>
                <a:cs typeface="Trebuchet MS"/>
              </a:rPr>
              <a:t>ácidos 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carboxílicos é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obtido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a 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partir </a:t>
            </a:r>
            <a:r>
              <a:rPr spc="-40" dirty="0">
                <a:latin typeface="Trebuchet MS" panose="020B0603020202020204" pitchFamily="34" charset="0"/>
                <a:cs typeface="Trebuchet MS"/>
              </a:rPr>
              <a:t>do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nome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da</a:t>
            </a:r>
            <a:r>
              <a:rPr spc="-39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cadeia 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carbonada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principal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que  </a:t>
            </a:r>
            <a:r>
              <a:rPr spc="-85" dirty="0">
                <a:latin typeface="Trebuchet MS" panose="020B0603020202020204" pitchFamily="34" charset="0"/>
                <a:cs typeface="Trebuchet MS"/>
              </a:rPr>
              <a:t>contém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o(s) </a:t>
            </a:r>
            <a:r>
              <a:rPr spc="-65" dirty="0">
                <a:latin typeface="Trebuchet MS" panose="020B0603020202020204" pitchFamily="34" charset="0"/>
                <a:cs typeface="Trebuchet MS"/>
              </a:rPr>
              <a:t>grupo(s)  </a:t>
            </a:r>
            <a:r>
              <a:rPr spc="-105" dirty="0">
                <a:latin typeface="Trebuchet MS" panose="020B0603020202020204" pitchFamily="34" charset="0"/>
                <a:cs typeface="Trebuchet MS"/>
              </a:rPr>
              <a:t>carboxilo.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584835" marR="4603115">
              <a:lnSpc>
                <a:spcPct val="100000"/>
              </a:lnSpc>
              <a:buChar char="‐"/>
              <a:tabLst>
                <a:tab pos="707390" algn="l"/>
              </a:tabLst>
            </a:pPr>
            <a:r>
              <a:rPr spc="-65" dirty="0">
                <a:latin typeface="Trebuchet MS" panose="020B0603020202020204" pitchFamily="34" charset="0"/>
                <a:cs typeface="Trebuchet MS"/>
              </a:rPr>
              <a:t>Caso apenas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contenha</a:t>
            </a:r>
            <a:r>
              <a:rPr spc="-290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  grupo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carboxilo é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 </a:t>
            </a:r>
            <a:r>
              <a:rPr u="heavy" spc="-5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 </a:t>
            </a:r>
            <a:r>
              <a:rPr u="heavy" spc="-8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monoácido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,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com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nome  </a:t>
            </a:r>
            <a:r>
              <a:rPr spc="-75" dirty="0">
                <a:latin typeface="Trebuchet MS" panose="020B0603020202020204" pitchFamily="34" charset="0"/>
                <a:cs typeface="Trebuchet MS"/>
              </a:rPr>
              <a:t>terminado em </a:t>
            </a:r>
            <a:r>
              <a:rPr b="1" i="1" spc="-110" dirty="0">
                <a:solidFill>
                  <a:srgbClr val="FF0000"/>
                </a:solidFill>
                <a:latin typeface="Trebuchet MS" panose="020B0603020202020204" pitchFamily="34" charset="0"/>
                <a:cs typeface="Trebuchet MS"/>
              </a:rPr>
              <a:t>‐</a:t>
            </a:r>
            <a:r>
              <a:rPr b="1" i="1" spc="-260" dirty="0">
                <a:solidFill>
                  <a:srgbClr val="FF0000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b="1" i="1" spc="-135" dirty="0">
                <a:solidFill>
                  <a:srgbClr val="FF0000"/>
                </a:solidFill>
                <a:latin typeface="Trebuchet MS" panose="020B0603020202020204" pitchFamily="34" charset="0"/>
                <a:cs typeface="Trebuchet MS"/>
              </a:rPr>
              <a:t>óico</a:t>
            </a:r>
            <a:r>
              <a:rPr spc="-135" dirty="0">
                <a:latin typeface="Trebuchet MS" panose="020B0603020202020204" pitchFamily="34" charset="0"/>
                <a:cs typeface="Trebuchet MS"/>
              </a:rPr>
              <a:t>;</a:t>
            </a:r>
            <a:endParaRPr dirty="0">
              <a:latin typeface="Trebuchet MS" panose="020B0603020202020204" pitchFamily="34" charset="0"/>
              <a:cs typeface="Trebuchet MS"/>
            </a:endParaRPr>
          </a:p>
          <a:p>
            <a:pPr marL="584835" marR="4883785">
              <a:lnSpc>
                <a:spcPct val="100000"/>
              </a:lnSpc>
              <a:buChar char="‐"/>
              <a:tabLst>
                <a:tab pos="707390" algn="l"/>
              </a:tabLst>
            </a:pPr>
            <a:r>
              <a:rPr spc="-65" dirty="0">
                <a:latin typeface="Trebuchet MS" panose="020B0603020202020204" pitchFamily="34" charset="0"/>
                <a:cs typeface="Trebuchet MS"/>
              </a:rPr>
              <a:t>Caso </a:t>
            </a:r>
            <a:r>
              <a:rPr spc="-80" dirty="0">
                <a:latin typeface="Trebuchet MS" panose="020B0603020202020204" pitchFamily="34" charset="0"/>
                <a:cs typeface="Trebuchet MS"/>
              </a:rPr>
              <a:t>tenha </a:t>
            </a:r>
            <a:r>
              <a:rPr spc="-55" dirty="0">
                <a:latin typeface="Trebuchet MS" panose="020B0603020202020204" pitchFamily="34" charset="0"/>
                <a:cs typeface="Trebuchet MS"/>
              </a:rPr>
              <a:t>dois</a:t>
            </a:r>
            <a:r>
              <a:rPr spc="-315" dirty="0">
                <a:latin typeface="Trebuchet MS" panose="020B0603020202020204" pitchFamily="34" charset="0"/>
                <a:cs typeface="Trebuchet MS"/>
              </a:rPr>
              <a:t> </a:t>
            </a:r>
            <a:r>
              <a:rPr spc="-45" dirty="0">
                <a:latin typeface="Trebuchet MS" panose="020B0603020202020204" pitchFamily="34" charset="0"/>
                <a:cs typeface="Trebuchet MS"/>
              </a:rPr>
              <a:t>grupos  </a:t>
            </a:r>
            <a:r>
              <a:rPr spc="-90" dirty="0">
                <a:latin typeface="Trebuchet MS" panose="020B0603020202020204" pitchFamily="34" charset="0"/>
                <a:cs typeface="Trebuchet MS"/>
              </a:rPr>
              <a:t>carboxilo é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 </a:t>
            </a:r>
            <a:r>
              <a:rPr u="heavy" spc="-100" dirty="0"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cs typeface="Trebuchet MS"/>
              </a:rPr>
              <a:t>diácido</a:t>
            </a:r>
            <a:r>
              <a:rPr spc="-100" dirty="0">
                <a:latin typeface="Trebuchet MS" panose="020B0603020202020204" pitchFamily="34" charset="0"/>
                <a:cs typeface="Trebuchet MS"/>
              </a:rPr>
              <a:t>,  </a:t>
            </a:r>
            <a:r>
              <a:rPr spc="-50" dirty="0">
                <a:latin typeface="Trebuchet MS" panose="020B0603020202020204" pitchFamily="34" charset="0"/>
                <a:cs typeface="Trebuchet MS"/>
              </a:rPr>
              <a:t>um </a:t>
            </a:r>
            <a:r>
              <a:rPr b="1" i="1" spc="-110" dirty="0">
                <a:solidFill>
                  <a:srgbClr val="FF0000"/>
                </a:solidFill>
                <a:latin typeface="Trebuchet MS" panose="020B0603020202020204" pitchFamily="34" charset="0"/>
                <a:cs typeface="Trebuchet MS"/>
              </a:rPr>
              <a:t>‐</a:t>
            </a:r>
            <a:r>
              <a:rPr b="1" i="1" spc="-220" dirty="0">
                <a:solidFill>
                  <a:srgbClr val="FF0000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b="1" i="1" spc="-140" dirty="0">
                <a:solidFill>
                  <a:srgbClr val="FF0000"/>
                </a:solidFill>
                <a:latin typeface="Trebuchet MS" panose="020B0603020202020204" pitchFamily="34" charset="0"/>
                <a:cs typeface="Trebuchet MS"/>
              </a:rPr>
              <a:t>dióico</a:t>
            </a:r>
            <a:r>
              <a:rPr spc="-140" dirty="0">
                <a:latin typeface="Trebuchet MS" panose="020B0603020202020204" pitchFamily="34" charset="0"/>
                <a:cs typeface="Trebuchet MS"/>
              </a:rPr>
              <a:t>.</a:t>
            </a:r>
            <a:endParaRPr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AA87F279-D5F8-4492-B91D-78C570A5C32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0A16B25C-9876-4646-8A90-B9DEF8F5DB1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27</a:t>
            </a:fld>
            <a:endParaRPr lang="pt-PT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3162399" y="792570"/>
            <a:ext cx="4368601" cy="619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37D1789-0910-459F-AAD1-50259A020B6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4D70AE8-8AD9-47F1-8FA8-CB827B0445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28</a:t>
            </a:fld>
            <a:endParaRPr lang="pt-PT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23CB39E-DC80-4BDF-9126-FBC326396964}"/>
              </a:ext>
            </a:extLst>
          </p:cNvPr>
          <p:cNvSpPr txBox="1">
            <a:spLocks noChangeArrowheads="1"/>
          </p:cNvSpPr>
          <p:nvPr/>
        </p:nvSpPr>
        <p:spPr>
          <a:xfrm>
            <a:off x="3042663" y="765701"/>
            <a:ext cx="272129" cy="3810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b="1" kern="0" dirty="0">
                <a:solidFill>
                  <a:schemeClr val="tx1"/>
                </a:solidFill>
                <a:latin typeface="Trebuchet MS" panose="020B0603020202020204" pitchFamily="34" charset="0"/>
              </a:rPr>
              <a:t>6</a:t>
            </a:r>
            <a:endParaRPr lang="pt-PT" sz="1600" kern="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6BB2C0C3-66AA-4800-B7F0-854CBFC8D48B}"/>
              </a:ext>
            </a:extLst>
          </p:cNvPr>
          <p:cNvSpPr txBox="1">
            <a:spLocks noChangeArrowheads="1"/>
          </p:cNvSpPr>
          <p:nvPr/>
        </p:nvSpPr>
        <p:spPr>
          <a:xfrm>
            <a:off x="3035342" y="1419225"/>
            <a:ext cx="600413" cy="5334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b="1" kern="0" dirty="0">
                <a:solidFill>
                  <a:schemeClr val="tx1"/>
                </a:solidFill>
                <a:latin typeface="Trebuchet MS" panose="020B0603020202020204" pitchFamily="34" charset="0"/>
              </a:rPr>
              <a:t>6.1</a:t>
            </a:r>
            <a:endParaRPr lang="pt-PT" sz="1600" kern="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43270" y="2080315"/>
            <a:ext cx="1973608" cy="38311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33070" y="1988305"/>
            <a:ext cx="1930744" cy="38605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8291C8A3-B2F7-4D3E-A44B-A6D63FB235C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r>
              <a:rPr lang="pt-PT" dirty="0"/>
              <a:t>Química 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9C8CB86D-006B-4DA8-AE65-69EC9CB125B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PT" smtClean="0"/>
              <a:pPr/>
              <a:t>29</a:t>
            </a:fld>
            <a:endParaRPr lang="pt-P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2138</Words>
  <Application>Microsoft Office PowerPoint</Application>
  <PresentationFormat>Personalizados</PresentationFormat>
  <Paragraphs>203</Paragraphs>
  <Slides>29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29</vt:i4>
      </vt:variant>
    </vt:vector>
  </HeadingPairs>
  <TitlesOfParts>
    <vt:vector size="35" baseType="lpstr">
      <vt:lpstr>Arial</vt:lpstr>
      <vt:lpstr>Calibri</vt:lpstr>
      <vt:lpstr>Tahoma</vt:lpstr>
      <vt:lpstr>Times New Roman</vt:lpstr>
      <vt:lpstr>Trebuchet MS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Capítulo^N5</dc:title>
  <dc:creator>User</dc:creator>
  <cp:lastModifiedBy>Henrique Pinho</cp:lastModifiedBy>
  <cp:revision>7</cp:revision>
  <dcterms:created xsi:type="dcterms:W3CDTF">2018-02-11T11:18:43Z</dcterms:created>
  <dcterms:modified xsi:type="dcterms:W3CDTF">2022-12-21T21:55:55Z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2017-03-04T00:00:00Z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2018-02-11T00:00:00Z</vt:filetime>
  </property>
</Properties>
</file>