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60" r:id="rId3"/>
    <p:sldId id="261" r:id="rId4"/>
    <p:sldId id="262" r:id="rId5"/>
    <p:sldId id="263" r:id="rId6"/>
    <p:sldId id="275" r:id="rId7"/>
    <p:sldId id="283" r:id="rId8"/>
    <p:sldId id="284" r:id="rId9"/>
    <p:sldId id="264" r:id="rId10"/>
    <p:sldId id="265" r:id="rId11"/>
    <p:sldId id="287" r:id="rId12"/>
    <p:sldId id="266" r:id="rId13"/>
    <p:sldId id="268" r:id="rId14"/>
    <p:sldId id="285" r:id="rId15"/>
    <p:sldId id="269" r:id="rId16"/>
    <p:sldId id="286" r:id="rId17"/>
    <p:sldId id="270" r:id="rId18"/>
    <p:sldId id="271" r:id="rId19"/>
    <p:sldId id="272" r:id="rId20"/>
    <p:sldId id="280" r:id="rId21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7216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Faça clique para editar o estilo do título do diapositivo principal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pt-PT"/>
              <a:t>Faça clique para editar o estilo do subtítulo do diapositivo principal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113040A1-E43F-4355-8FE6-48835E876F2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C42D9-829A-481F-B108-2A2A33685A7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4A235-1399-4448-BE13-923296BFB36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1C5D7-01D9-40DD-98C6-8E1FAF47943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7F945-03D7-4085-8CCB-1DEB6EF7B13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60A24-C485-49B0-B404-09B36B832F5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C30C5-2F61-4744-8658-F41A7CBFE99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ADAEC-1E1F-4EB1-A31C-49944E1A8D9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6E9E9-9426-49C7-8E49-C3ED8A6E1B3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EA5D0-51F0-490E-99A9-AAB4B354DD6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76200"/>
            <a:ext cx="2057400" cy="5981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76200"/>
            <a:ext cx="6019800" cy="5981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1055B-82CC-4791-AF96-FE3CED5EF28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76200"/>
            <a:ext cx="777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Faça clique para editar o estilo do título do diapositivo principal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Faça clique para editar os estilos de texto do diapositivo principal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8AB97E92-CD01-479C-87A3-D247947FEDF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pic>
        <p:nvPicPr>
          <p:cNvPr id="9223" name="Picture 7" descr="A:\paint.GIF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899400" cy="990600"/>
          </a:xfrm>
        </p:spPr>
        <p:txBody>
          <a:bodyPr/>
          <a:lstStyle/>
          <a:p>
            <a:r>
              <a:rPr lang="pt-PT" dirty="0" smtClean="0">
                <a:latin typeface="Arial" charset="0"/>
              </a:rPr>
              <a:t>Química Geral - </a:t>
            </a:r>
            <a:r>
              <a:rPr lang="pt-PT" dirty="0" smtClean="0">
                <a:latin typeface="Arial" charset="0"/>
              </a:rPr>
              <a:t>2018/2019</a:t>
            </a:r>
            <a:r>
              <a:rPr lang="pt-PT" dirty="0" smtClean="0"/>
              <a:t> </a:t>
            </a:r>
            <a:endParaRPr lang="pt-PT" dirty="0" smtClean="0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14349" y="1928813"/>
            <a:ext cx="7572402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/>
              <a:t>Professor Valentim Nunes, </a:t>
            </a:r>
            <a:r>
              <a:rPr lang="pt-PT" sz="2400" dirty="0" smtClean="0"/>
              <a:t>Unidade Departamental </a:t>
            </a:r>
            <a:r>
              <a:rPr lang="pt-PT" sz="2400" dirty="0"/>
              <a:t>de Engenharia </a:t>
            </a:r>
            <a:r>
              <a:rPr lang="pt-PT" sz="2400" dirty="0" smtClean="0"/>
              <a:t> - Secção de Química</a:t>
            </a:r>
            <a:endParaRPr lang="pt-PT" sz="2400" dirty="0"/>
          </a:p>
          <a:p>
            <a:pPr>
              <a:spcBef>
                <a:spcPct val="50000"/>
              </a:spcBef>
            </a:pPr>
            <a:r>
              <a:rPr lang="pt-PT" sz="2400" dirty="0"/>
              <a:t>email: </a:t>
            </a:r>
            <a:r>
              <a:rPr lang="pt-PT" sz="2400" dirty="0" err="1"/>
              <a:t>valentim@ipt.pt</a:t>
            </a:r>
            <a:r>
              <a:rPr lang="pt-PT" sz="2400" dirty="0"/>
              <a:t> </a:t>
            </a:r>
          </a:p>
          <a:p>
            <a:pPr>
              <a:spcBef>
                <a:spcPct val="50000"/>
              </a:spcBef>
            </a:pPr>
            <a:r>
              <a:rPr lang="pt-PT" sz="2400" dirty="0"/>
              <a:t>Gabinete: J207</a:t>
            </a:r>
          </a:p>
          <a:p>
            <a:pPr>
              <a:spcBef>
                <a:spcPct val="50000"/>
              </a:spcBef>
            </a:pPr>
            <a:r>
              <a:rPr lang="pt-PT" sz="2400" dirty="0" err="1"/>
              <a:t>Pág.</a:t>
            </a:r>
            <a:r>
              <a:rPr lang="pt-PT" sz="2400" dirty="0"/>
              <a:t> Web: http://www.docentes.ipt.pt/valentim/ensino/quimica1.htm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9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O Estado Gasoso</a:t>
            </a:r>
          </a:p>
        </p:txBody>
      </p:sp>
      <p:sp>
        <p:nvSpPr>
          <p:cNvPr id="12291" name="Text Box 20"/>
          <p:cNvSpPr txBox="1">
            <a:spLocks noChangeArrowheads="1"/>
          </p:cNvSpPr>
          <p:nvPr/>
        </p:nvSpPr>
        <p:spPr bwMode="auto">
          <a:xfrm>
            <a:off x="914400" y="1828800"/>
            <a:ext cx="77724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3600">
                <a:sym typeface="Wingdings 2" pitchFamily="18" charset="2"/>
              </a:rPr>
              <a:t> </a:t>
            </a:r>
            <a:r>
              <a:rPr lang="pt-PT" sz="2400"/>
              <a:t>Substâncias que existem como gases: H</a:t>
            </a:r>
            <a:r>
              <a:rPr lang="pt-PT" sz="2400" baseline="-25000"/>
              <a:t>2</a:t>
            </a:r>
            <a:r>
              <a:rPr lang="pt-PT" sz="2400"/>
              <a:t>, F</a:t>
            </a:r>
            <a:r>
              <a:rPr lang="pt-PT" sz="2400" baseline="-25000"/>
              <a:t>2</a:t>
            </a:r>
            <a:r>
              <a:rPr lang="pt-PT" sz="2400"/>
              <a:t>, He, Xe..</a:t>
            </a:r>
          </a:p>
          <a:p>
            <a:pPr>
              <a:spcBef>
                <a:spcPct val="50000"/>
              </a:spcBef>
            </a:pPr>
            <a:r>
              <a:rPr lang="pt-PT" sz="3600">
                <a:sym typeface="Wingdings 2" pitchFamily="18" charset="2"/>
              </a:rPr>
              <a:t> </a:t>
            </a:r>
            <a:r>
              <a:rPr lang="pt-PT" sz="2400">
                <a:sym typeface="Wingdings 2" pitchFamily="18" charset="2"/>
              </a:rPr>
              <a:t>Os compostos iónicos não são gases em condições PTN</a:t>
            </a:r>
          </a:p>
          <a:p>
            <a:pPr>
              <a:spcBef>
                <a:spcPct val="50000"/>
              </a:spcBef>
            </a:pPr>
            <a:r>
              <a:rPr lang="pt-PT" sz="3600">
                <a:sym typeface="Wingdings 2" pitchFamily="18" charset="2"/>
              </a:rPr>
              <a:t> </a:t>
            </a:r>
            <a:r>
              <a:rPr lang="pt-PT" sz="2400">
                <a:sym typeface="Wingdings 2" pitchFamily="18" charset="2"/>
              </a:rPr>
              <a:t>Os compostos moleculares podem ser gases (CO, CO</a:t>
            </a:r>
            <a:r>
              <a:rPr lang="pt-PT" sz="2400" baseline="-25000">
                <a:sym typeface="Wingdings 2" pitchFamily="18" charset="2"/>
              </a:rPr>
              <a:t>2</a:t>
            </a:r>
            <a:r>
              <a:rPr lang="pt-PT" sz="2400">
                <a:sym typeface="Wingdings 2" pitchFamily="18" charset="2"/>
              </a:rPr>
              <a:t>, NH</a:t>
            </a:r>
            <a:r>
              <a:rPr lang="pt-PT" sz="2400" baseline="-25000">
                <a:sym typeface="Wingdings 2" pitchFamily="18" charset="2"/>
              </a:rPr>
              <a:t>3</a:t>
            </a:r>
            <a:r>
              <a:rPr lang="pt-PT" sz="2400">
                <a:sym typeface="Wingdings 2" pitchFamily="18" charset="2"/>
              </a:rPr>
              <a:t>, CH</a:t>
            </a:r>
            <a:r>
              <a:rPr lang="pt-PT" sz="2400" baseline="-25000">
                <a:sym typeface="Wingdings 2" pitchFamily="18" charset="2"/>
              </a:rPr>
              <a:t>4</a:t>
            </a:r>
            <a:r>
              <a:rPr lang="pt-PT" sz="2400">
                <a:sym typeface="Wingdings 2" pitchFamily="18" charset="2"/>
              </a:rPr>
              <a:t>), mas a maioria são líquidos ou sólidos. Ao serem aquecidos transformam-se mais facilmente em gases, vaporizando a temperaturas baixas.</a:t>
            </a:r>
            <a:endParaRPr lang="pt-PT" sz="3600"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Pressão de um gás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  <a:p>
            <a:pPr>
              <a:spcBef>
                <a:spcPct val="50000"/>
              </a:spcBef>
            </a:pPr>
            <a:endParaRPr lang="pt-PT" sz="2400"/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4419600" y="22098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 sz="2400"/>
          </a:p>
        </p:txBody>
      </p:sp>
      <p:sp>
        <p:nvSpPr>
          <p:cNvPr id="13317" name="Text Box 12"/>
          <p:cNvSpPr txBox="1">
            <a:spLocks noChangeArrowheads="1"/>
          </p:cNvSpPr>
          <p:nvPr/>
        </p:nvSpPr>
        <p:spPr bwMode="auto">
          <a:xfrm>
            <a:off x="9144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13318" name="Text Box 19"/>
          <p:cNvSpPr txBox="1">
            <a:spLocks noChangeArrowheads="1"/>
          </p:cNvSpPr>
          <p:nvPr/>
        </p:nvSpPr>
        <p:spPr bwMode="auto">
          <a:xfrm>
            <a:off x="914400" y="1828800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/>
              <a:t>A pressão é a força exercida por unidade de área. No Sistema Internacional a unidade é o Pascal (1 Pa = 1 N/m</a:t>
            </a:r>
            <a:r>
              <a:rPr lang="pt-PT" baseline="30000"/>
              <a:t>2</a:t>
            </a:r>
            <a:r>
              <a:rPr lang="pt-PT"/>
              <a:t>)</a:t>
            </a:r>
          </a:p>
        </p:txBody>
      </p:sp>
      <p:pic>
        <p:nvPicPr>
          <p:cNvPr id="13319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667000"/>
            <a:ext cx="201136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 Box 21"/>
          <p:cNvSpPr txBox="1">
            <a:spLocks noChangeArrowheads="1"/>
          </p:cNvSpPr>
          <p:nvPr/>
        </p:nvSpPr>
        <p:spPr bwMode="auto">
          <a:xfrm>
            <a:off x="3886200" y="2590800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3600"/>
              <a:t>1 atm = 760 mmHg</a:t>
            </a:r>
          </a:p>
          <a:p>
            <a:pPr>
              <a:spcBef>
                <a:spcPct val="50000"/>
              </a:spcBef>
            </a:pPr>
            <a:r>
              <a:rPr lang="pt-PT" sz="3600"/>
              <a:t>1 atm = 101325 Pa</a:t>
            </a:r>
          </a:p>
        </p:txBody>
      </p:sp>
      <p:pic>
        <p:nvPicPr>
          <p:cNvPr id="13321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114800"/>
            <a:ext cx="16478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7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Pressão atmosférica</a:t>
            </a:r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75" y="1857375"/>
            <a:ext cx="3338513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340" name="Straight Connector 8"/>
          <p:cNvCxnSpPr>
            <a:cxnSpLocks noChangeShapeType="1"/>
          </p:cNvCxnSpPr>
          <p:nvPr/>
        </p:nvCxnSpPr>
        <p:spPr bwMode="auto">
          <a:xfrm>
            <a:off x="5429250" y="1928813"/>
            <a:ext cx="428625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341" name="Straight Connector 10"/>
          <p:cNvCxnSpPr>
            <a:cxnSpLocks noChangeShapeType="1"/>
          </p:cNvCxnSpPr>
          <p:nvPr/>
        </p:nvCxnSpPr>
        <p:spPr bwMode="auto">
          <a:xfrm rot="5400000">
            <a:off x="4822031" y="2964657"/>
            <a:ext cx="20732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342" name="Straight Connector 12"/>
          <p:cNvCxnSpPr>
            <a:cxnSpLocks noChangeShapeType="1"/>
          </p:cNvCxnSpPr>
          <p:nvPr/>
        </p:nvCxnSpPr>
        <p:spPr bwMode="auto">
          <a:xfrm rot="10800000">
            <a:off x="5429250" y="4000500"/>
            <a:ext cx="42862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4343" name="TextBox 13"/>
          <p:cNvSpPr txBox="1">
            <a:spLocks noChangeArrowheads="1"/>
          </p:cNvSpPr>
          <p:nvPr/>
        </p:nvSpPr>
        <p:spPr bwMode="auto">
          <a:xfrm>
            <a:off x="6143625" y="2357438"/>
            <a:ext cx="1571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~32 km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Leis dos Gases: Lei de Boyle</a:t>
            </a:r>
          </a:p>
        </p:txBody>
      </p:sp>
      <p:pic>
        <p:nvPicPr>
          <p:cNvPr id="15363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828800"/>
            <a:ext cx="19018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25"/>
          <p:cNvSpPr txBox="1">
            <a:spLocks noChangeArrowheads="1"/>
          </p:cNvSpPr>
          <p:nvPr/>
        </p:nvSpPr>
        <p:spPr bwMode="auto">
          <a:xfrm>
            <a:off x="3429000" y="1828800"/>
            <a:ext cx="49530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/>
              <a:t>A pressão de uma certa quantidade de um gás, mantido a temperatura constante, é inversamente proporcional ao volume ocupado pelo gás</a:t>
            </a:r>
            <a:r>
              <a:rPr lang="pt-PT"/>
              <a:t>.</a:t>
            </a:r>
          </a:p>
          <a:p>
            <a:pPr algn="ctr">
              <a:spcBef>
                <a:spcPct val="50000"/>
              </a:spcBef>
            </a:pPr>
            <a:r>
              <a:rPr lang="pt-PT" sz="2400"/>
              <a:t>P </a:t>
            </a:r>
            <a:r>
              <a:rPr lang="pt-PT" sz="2400">
                <a:sym typeface="Symbol" pitchFamily="18" charset="2"/>
              </a:rPr>
              <a:t> 1/V</a:t>
            </a:r>
            <a:endParaRPr lang="pt-PT"/>
          </a:p>
        </p:txBody>
      </p:sp>
      <p:pic>
        <p:nvPicPr>
          <p:cNvPr id="15365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886200"/>
            <a:ext cx="3581400" cy="272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2800" smtClean="0">
                <a:latin typeface="Arial" charset="0"/>
              </a:rPr>
              <a:t>Leis dos Gases: Lei de Charles e Gay-Lussac</a:t>
            </a:r>
          </a:p>
        </p:txBody>
      </p:sp>
      <p:sp>
        <p:nvSpPr>
          <p:cNvPr id="16387" name="TextBox 9"/>
          <p:cNvSpPr txBox="1">
            <a:spLocks noChangeArrowheads="1"/>
          </p:cNvSpPr>
          <p:nvPr/>
        </p:nvSpPr>
        <p:spPr bwMode="auto">
          <a:xfrm>
            <a:off x="500034" y="1928813"/>
            <a:ext cx="83582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dirty="0"/>
              <a:t>A </a:t>
            </a:r>
            <a:r>
              <a:rPr lang="pt-PT" dirty="0"/>
              <a:t>pressão constante, o volume ocupado por um gás é directamente proporcional à temperatura: V </a:t>
            </a:r>
            <a:r>
              <a:rPr lang="el-GR" dirty="0"/>
              <a:t>α</a:t>
            </a:r>
            <a:r>
              <a:rPr lang="pt-PT" dirty="0"/>
              <a:t> T</a:t>
            </a:r>
          </a:p>
          <a:p>
            <a:r>
              <a:rPr lang="pt-PT" dirty="0"/>
              <a:t>A volume constante, a pressão é directamente proporcional à temperatura: p </a:t>
            </a:r>
            <a:r>
              <a:rPr lang="el-GR" dirty="0"/>
              <a:t>α</a:t>
            </a:r>
            <a:r>
              <a:rPr lang="pt-PT" dirty="0"/>
              <a:t> T.</a:t>
            </a:r>
            <a:endParaRPr lang="en-GB" dirty="0"/>
          </a:p>
        </p:txBody>
      </p:sp>
      <p:pic>
        <p:nvPicPr>
          <p:cNvPr id="16388" name="Picture 1057" descr="http://www.chemistryexplained.com/images/chfa_02_img0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6348" y="3286124"/>
            <a:ext cx="4667353" cy="294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3857625" y="5857875"/>
            <a:ext cx="1857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Temperatura/ºC</a:t>
            </a: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 rot="16200000">
            <a:off x="1450164" y="4407697"/>
            <a:ext cx="1357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/>
              <a:t>Volume/L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8"/>
          <p:cNvGrpSpPr>
            <a:grpSpLocks/>
          </p:cNvGrpSpPr>
          <p:nvPr/>
        </p:nvGrpSpPr>
        <p:grpSpPr bwMode="auto">
          <a:xfrm>
            <a:off x="2643188" y="1785938"/>
            <a:ext cx="5500687" cy="2971800"/>
            <a:chOff x="2214546" y="2500306"/>
            <a:chExt cx="5500726" cy="2971878"/>
          </a:xfrm>
        </p:grpSpPr>
        <p:cxnSp>
          <p:nvCxnSpPr>
            <p:cNvPr id="17414" name="Straight Connector 20"/>
            <p:cNvCxnSpPr>
              <a:cxnSpLocks noChangeShapeType="1"/>
            </p:cNvCxnSpPr>
            <p:nvPr/>
          </p:nvCxnSpPr>
          <p:spPr bwMode="auto">
            <a:xfrm flipV="1">
              <a:off x="5000628" y="3571876"/>
              <a:ext cx="1214446" cy="500066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15" name="Straight Arrow Connector 5"/>
            <p:cNvCxnSpPr>
              <a:cxnSpLocks noChangeShapeType="1"/>
            </p:cNvCxnSpPr>
            <p:nvPr/>
          </p:nvCxnSpPr>
          <p:spPr bwMode="auto">
            <a:xfrm flipV="1">
              <a:off x="2285984" y="4857760"/>
              <a:ext cx="5072098" cy="7143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7416" name="Straight Connector 7"/>
            <p:cNvCxnSpPr>
              <a:cxnSpLocks noChangeShapeType="1"/>
            </p:cNvCxnSpPr>
            <p:nvPr/>
          </p:nvCxnSpPr>
          <p:spPr bwMode="auto">
            <a:xfrm rot="16200000" flipH="1">
              <a:off x="3321835" y="3679033"/>
              <a:ext cx="2428892" cy="7143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7417" name="TextBox 8"/>
            <p:cNvSpPr txBox="1">
              <a:spLocks noChangeArrowheads="1"/>
            </p:cNvSpPr>
            <p:nvPr/>
          </p:nvSpPr>
          <p:spPr bwMode="auto">
            <a:xfrm>
              <a:off x="4286248" y="5072074"/>
              <a:ext cx="64294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/>
                <a:t>0 ºC</a:t>
              </a:r>
            </a:p>
          </p:txBody>
        </p:sp>
        <p:sp>
          <p:nvSpPr>
            <p:cNvPr id="17418" name="TextBox 9"/>
            <p:cNvSpPr txBox="1">
              <a:spLocks noChangeArrowheads="1"/>
            </p:cNvSpPr>
            <p:nvPr/>
          </p:nvSpPr>
          <p:spPr bwMode="auto">
            <a:xfrm>
              <a:off x="6786578" y="5072074"/>
              <a:ext cx="92869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/>
                <a:t>t/ºC</a:t>
              </a:r>
            </a:p>
          </p:txBody>
        </p:sp>
        <p:sp>
          <p:nvSpPr>
            <p:cNvPr id="17419" name="TextBox 10"/>
            <p:cNvSpPr txBox="1">
              <a:spLocks noChangeArrowheads="1"/>
            </p:cNvSpPr>
            <p:nvPr/>
          </p:nvSpPr>
          <p:spPr bwMode="auto">
            <a:xfrm>
              <a:off x="4000496" y="2571744"/>
              <a:ext cx="42862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/>
                <a:t>V</a:t>
              </a:r>
            </a:p>
          </p:txBody>
        </p:sp>
        <p:cxnSp>
          <p:nvCxnSpPr>
            <p:cNvPr id="17420" name="Straight Connector 12"/>
            <p:cNvCxnSpPr>
              <a:cxnSpLocks noChangeShapeType="1"/>
            </p:cNvCxnSpPr>
            <p:nvPr/>
          </p:nvCxnSpPr>
          <p:spPr bwMode="auto">
            <a:xfrm rot="10800000" flipV="1">
              <a:off x="5000628" y="3143248"/>
              <a:ext cx="1214446" cy="64294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21" name="Straight Connector 14"/>
            <p:cNvCxnSpPr>
              <a:cxnSpLocks noChangeShapeType="1"/>
            </p:cNvCxnSpPr>
            <p:nvPr/>
          </p:nvCxnSpPr>
          <p:spPr bwMode="auto">
            <a:xfrm rot="10800000" flipV="1">
              <a:off x="2714612" y="3786190"/>
              <a:ext cx="2286016" cy="121444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17422" name="Straight Connector 16"/>
            <p:cNvCxnSpPr>
              <a:cxnSpLocks noChangeShapeType="1"/>
            </p:cNvCxnSpPr>
            <p:nvPr/>
          </p:nvCxnSpPr>
          <p:spPr bwMode="auto">
            <a:xfrm flipV="1">
              <a:off x="2857488" y="4071942"/>
              <a:ext cx="2143140" cy="85725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17423" name="Straight Connector 18"/>
            <p:cNvCxnSpPr>
              <a:cxnSpLocks noChangeShapeType="1"/>
            </p:cNvCxnSpPr>
            <p:nvPr/>
          </p:nvCxnSpPr>
          <p:spPr bwMode="auto">
            <a:xfrm flipV="1">
              <a:off x="2857488" y="4357694"/>
              <a:ext cx="2214578" cy="5715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17424" name="Straight Connector 22"/>
            <p:cNvCxnSpPr>
              <a:cxnSpLocks noChangeShapeType="1"/>
            </p:cNvCxnSpPr>
            <p:nvPr/>
          </p:nvCxnSpPr>
          <p:spPr bwMode="auto">
            <a:xfrm flipV="1">
              <a:off x="5072066" y="4000504"/>
              <a:ext cx="1428760" cy="35719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7425" name="TextBox 24"/>
            <p:cNvSpPr txBox="1">
              <a:spLocks noChangeArrowheads="1"/>
            </p:cNvSpPr>
            <p:nvPr/>
          </p:nvSpPr>
          <p:spPr bwMode="auto">
            <a:xfrm>
              <a:off x="2214546" y="5072074"/>
              <a:ext cx="157163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/>
                <a:t>  - 273.15 ºC</a:t>
              </a:r>
            </a:p>
          </p:txBody>
        </p:sp>
        <p:sp>
          <p:nvSpPr>
            <p:cNvPr id="17426" name="TextBox 25"/>
            <p:cNvSpPr txBox="1">
              <a:spLocks noChangeArrowheads="1"/>
            </p:cNvSpPr>
            <p:nvPr/>
          </p:nvSpPr>
          <p:spPr bwMode="auto">
            <a:xfrm>
              <a:off x="6286512" y="2928934"/>
              <a:ext cx="64294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/>
                <a:t>p</a:t>
              </a:r>
              <a:r>
                <a:rPr lang="pt-PT" baseline="-25000"/>
                <a:t>1</a:t>
              </a:r>
            </a:p>
          </p:txBody>
        </p:sp>
        <p:sp>
          <p:nvSpPr>
            <p:cNvPr id="17427" name="TextBox 26"/>
            <p:cNvSpPr txBox="1">
              <a:spLocks noChangeArrowheads="1"/>
            </p:cNvSpPr>
            <p:nvPr/>
          </p:nvSpPr>
          <p:spPr bwMode="auto">
            <a:xfrm>
              <a:off x="6357950" y="3500438"/>
              <a:ext cx="50006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/>
                <a:t>p</a:t>
              </a:r>
              <a:r>
                <a:rPr lang="pt-PT" baseline="-25000"/>
                <a:t>2</a:t>
              </a:r>
            </a:p>
          </p:txBody>
        </p:sp>
        <p:sp>
          <p:nvSpPr>
            <p:cNvPr id="17428" name="TextBox 27"/>
            <p:cNvSpPr txBox="1">
              <a:spLocks noChangeArrowheads="1"/>
            </p:cNvSpPr>
            <p:nvPr/>
          </p:nvSpPr>
          <p:spPr bwMode="auto">
            <a:xfrm>
              <a:off x="6572264" y="4071942"/>
              <a:ext cx="57150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/>
                <a:t>p</a:t>
              </a:r>
              <a:r>
                <a:rPr lang="pt-PT" baseline="-25000"/>
                <a:t>3</a:t>
              </a:r>
            </a:p>
          </p:txBody>
        </p:sp>
      </p:grpSp>
      <p:sp>
        <p:nvSpPr>
          <p:cNvPr id="17411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Escala de Temperatura absoluta</a:t>
            </a:r>
          </a:p>
        </p:txBody>
      </p:sp>
      <p:sp>
        <p:nvSpPr>
          <p:cNvPr id="17412" name="TextBox 30"/>
          <p:cNvSpPr txBox="1">
            <a:spLocks noChangeArrowheads="1"/>
          </p:cNvSpPr>
          <p:nvPr/>
        </p:nvSpPr>
        <p:spPr bwMode="auto">
          <a:xfrm>
            <a:off x="1000125" y="1785938"/>
            <a:ext cx="3357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/>
              <a:t>Lord Kelvin</a:t>
            </a:r>
          </a:p>
        </p:txBody>
      </p:sp>
      <p:sp>
        <p:nvSpPr>
          <p:cNvPr id="10245" name="TextBox 31"/>
          <p:cNvSpPr txBox="1">
            <a:spLocks noChangeArrowheads="1"/>
          </p:cNvSpPr>
          <p:nvPr/>
        </p:nvSpPr>
        <p:spPr bwMode="auto">
          <a:xfrm>
            <a:off x="1071563" y="5500688"/>
            <a:ext cx="7286625" cy="584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3200" dirty="0"/>
              <a:t>T/K = t/ºC + 273.15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Leis dos Gases: Lei de Avogadro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1000125" y="2000250"/>
            <a:ext cx="7215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À mesma temperatura e pressão, o volume ocupado por um gás é directamente proporcional ao número de moles: V </a:t>
            </a:r>
            <a:r>
              <a:rPr lang="el-GR"/>
              <a:t>α</a:t>
            </a:r>
            <a:r>
              <a:rPr lang="pt-PT"/>
              <a:t> </a:t>
            </a:r>
            <a:r>
              <a:rPr lang="pt-PT" i="1"/>
              <a:t>n</a:t>
            </a:r>
            <a:r>
              <a:rPr lang="pt-PT"/>
              <a:t>.</a:t>
            </a:r>
          </a:p>
        </p:txBody>
      </p:sp>
      <p:pic>
        <p:nvPicPr>
          <p:cNvPr id="18436" name="Picture 2" descr="http://www.avogadro.co.uk/av_stam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3286125"/>
            <a:ext cx="44291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Equação dos Gases Perfeitos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714625" y="2000250"/>
          <a:ext cx="3236913" cy="958850"/>
        </p:xfrm>
        <a:graphic>
          <a:graphicData uri="http://schemas.openxmlformats.org/presentationml/2006/ole">
            <p:oleObj spid="_x0000_s1026" name="Equação" r:id="rId3" imgW="685800" imgH="203040" progId="Equation.3">
              <p:embed/>
            </p:oleObj>
          </a:graphicData>
        </a:graphic>
      </p:graphicFrame>
      <p:sp>
        <p:nvSpPr>
          <p:cNvPr id="1028" name="TextBox 3"/>
          <p:cNvSpPr txBox="1">
            <a:spLocks noChangeArrowheads="1"/>
          </p:cNvSpPr>
          <p:nvPr/>
        </p:nvSpPr>
        <p:spPr bwMode="auto">
          <a:xfrm>
            <a:off x="1357313" y="3286125"/>
            <a:ext cx="6858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i="1"/>
              <a:t>R</a:t>
            </a:r>
            <a:r>
              <a:rPr lang="pt-PT" sz="2400"/>
              <a:t> = 8.314 J.K</a:t>
            </a:r>
            <a:r>
              <a:rPr lang="pt-PT" sz="2400" baseline="30000"/>
              <a:t>-1</a:t>
            </a:r>
            <a:r>
              <a:rPr lang="pt-PT" sz="2400"/>
              <a:t>.mol</a:t>
            </a:r>
            <a:r>
              <a:rPr lang="pt-PT" sz="2400" baseline="30000"/>
              <a:t>-1</a:t>
            </a:r>
          </a:p>
          <a:p>
            <a:r>
              <a:rPr lang="pt-PT" sz="2400" i="1"/>
              <a:t>R</a:t>
            </a:r>
            <a:r>
              <a:rPr lang="pt-PT" sz="2400"/>
              <a:t> = 0.0821 atm.L.K</a:t>
            </a:r>
            <a:r>
              <a:rPr lang="pt-PT" sz="2400" baseline="30000"/>
              <a:t>-1</a:t>
            </a:r>
            <a:r>
              <a:rPr lang="pt-PT" sz="2400"/>
              <a:t>.mol</a:t>
            </a:r>
            <a:r>
              <a:rPr lang="pt-PT" sz="2400" baseline="30000"/>
              <a:t>-1</a:t>
            </a:r>
          </a:p>
        </p:txBody>
      </p:sp>
      <p:sp>
        <p:nvSpPr>
          <p:cNvPr id="1029" name="TextBox 5"/>
          <p:cNvSpPr txBox="1">
            <a:spLocks noChangeArrowheads="1"/>
          </p:cNvSpPr>
          <p:nvPr/>
        </p:nvSpPr>
        <p:spPr bwMode="auto">
          <a:xfrm>
            <a:off x="1357313" y="4500563"/>
            <a:ext cx="7286625" cy="21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Qual o volume ocupado por um mole de gás perfeito em condições PTP?</a:t>
            </a:r>
          </a:p>
          <a:p>
            <a:endParaRPr lang="pt-PT"/>
          </a:p>
          <a:p>
            <a:r>
              <a:rPr lang="pt-PT" i="1"/>
              <a:t>pV = nRT</a:t>
            </a:r>
            <a:r>
              <a:rPr lang="pt-PT"/>
              <a:t> </a:t>
            </a:r>
            <a:r>
              <a:rPr lang="pt-PT">
                <a:sym typeface="Symbol" pitchFamily="18" charset="2"/>
              </a:rPr>
              <a:t> </a:t>
            </a:r>
            <a:r>
              <a:rPr lang="pt-PT" i="1">
                <a:sym typeface="Symbol" pitchFamily="18" charset="2"/>
              </a:rPr>
              <a:t>V = nRT/p</a:t>
            </a:r>
          </a:p>
          <a:p>
            <a:r>
              <a:rPr lang="pt-PT">
                <a:sym typeface="Symbol" pitchFamily="18" charset="2"/>
              </a:rPr>
              <a:t>V = (1 mol × 0.082 atm.L.mol</a:t>
            </a:r>
            <a:r>
              <a:rPr lang="pt-PT" baseline="30000">
                <a:sym typeface="Symbol" pitchFamily="18" charset="2"/>
              </a:rPr>
              <a:t>-1</a:t>
            </a:r>
            <a:r>
              <a:rPr lang="pt-PT">
                <a:sym typeface="Symbol" pitchFamily="18" charset="2"/>
              </a:rPr>
              <a:t>.K</a:t>
            </a:r>
            <a:r>
              <a:rPr lang="pt-PT" baseline="30000">
                <a:sym typeface="Symbol" pitchFamily="18" charset="2"/>
              </a:rPr>
              <a:t>-1 </a:t>
            </a:r>
            <a:r>
              <a:rPr lang="pt-PT">
                <a:sym typeface="Symbol" pitchFamily="18" charset="2"/>
              </a:rPr>
              <a:t>× 273.15 K)/ 1 atm</a:t>
            </a:r>
          </a:p>
          <a:p>
            <a:r>
              <a:rPr lang="pt-PT">
                <a:sym typeface="Symbol" pitchFamily="18" charset="2"/>
              </a:rPr>
              <a:t>V  22.414 L</a:t>
            </a:r>
          </a:p>
          <a:p>
            <a:endParaRPr lang="pt-PT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9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6858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Volumes molares de alguns gases a PTP</a:t>
            </a:r>
          </a:p>
        </p:txBody>
      </p:sp>
      <p:pic>
        <p:nvPicPr>
          <p:cNvPr id="19459" name="Picture 1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2071688"/>
            <a:ext cx="5372100" cy="33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9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6858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Cálculos de Densidade</a:t>
            </a:r>
          </a:p>
        </p:txBody>
      </p:sp>
      <p:sp>
        <p:nvSpPr>
          <p:cNvPr id="2053" name="TextBox 3"/>
          <p:cNvSpPr txBox="1">
            <a:spLocks noChangeArrowheads="1"/>
          </p:cNvSpPr>
          <p:nvPr/>
        </p:nvSpPr>
        <p:spPr bwMode="auto">
          <a:xfrm>
            <a:off x="1000125" y="1857375"/>
            <a:ext cx="6786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Rearranjando a equação dos gases perfeitos (ou gases ideais) obtemos: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428875" y="2286000"/>
          <a:ext cx="3365500" cy="1000125"/>
        </p:xfrm>
        <a:graphic>
          <a:graphicData uri="http://schemas.openxmlformats.org/presentationml/2006/ole">
            <p:oleObj spid="_x0000_s2050" name="Equação" r:id="rId3" imgW="1574640" imgH="63468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3429000" y="3143250"/>
          <a:ext cx="1571625" cy="1082675"/>
        </p:xfrm>
        <a:graphic>
          <a:graphicData uri="http://schemas.openxmlformats.org/presentationml/2006/ole">
            <p:oleObj spid="_x0000_s2051" name="Equação" r:id="rId4" imgW="571320" imgH="393480" progId="Equation.3">
              <p:embed/>
            </p:oleObj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71563" y="4572000"/>
            <a:ext cx="721518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Calcular a densidade do brometo de hidrogénio (HBr) gasoso, em gramas por litro, a 733 mmHg e 46 ºC.</a:t>
            </a:r>
          </a:p>
          <a:p>
            <a:endParaRPr lang="pt-PT"/>
          </a:p>
          <a:p>
            <a:r>
              <a:rPr lang="el-GR"/>
              <a:t>ρ</a:t>
            </a:r>
            <a:r>
              <a:rPr lang="pt-PT"/>
              <a:t> = (0.964 atm × 80.9 g.mol</a:t>
            </a:r>
            <a:r>
              <a:rPr lang="pt-PT" baseline="30000"/>
              <a:t>-1</a:t>
            </a:r>
            <a:r>
              <a:rPr lang="pt-PT"/>
              <a:t>) / (0.0821 atm.L.mol</a:t>
            </a:r>
            <a:r>
              <a:rPr lang="pt-PT" baseline="30000"/>
              <a:t>-1</a:t>
            </a:r>
            <a:r>
              <a:rPr lang="pt-PT"/>
              <a:t>.K</a:t>
            </a:r>
            <a:r>
              <a:rPr lang="pt-PT" baseline="30000"/>
              <a:t>-1</a:t>
            </a:r>
            <a:r>
              <a:rPr lang="pt-PT"/>
              <a:t> × 319.15 K)</a:t>
            </a:r>
          </a:p>
          <a:p>
            <a:r>
              <a:rPr lang="el-GR"/>
              <a:t>ρ</a:t>
            </a:r>
            <a:r>
              <a:rPr lang="pt-PT"/>
              <a:t> </a:t>
            </a:r>
            <a:r>
              <a:rPr lang="pt-PT">
                <a:sym typeface="Symbol" pitchFamily="18" charset="2"/>
              </a:rPr>
              <a:t> 2.98 g/L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Estequiometria envolvendo gases</a:t>
            </a:r>
          </a:p>
        </p:txBody>
      </p:sp>
      <p:graphicFrame>
        <p:nvGraphicFramePr>
          <p:cNvPr id="3074" name="Object 102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3074" name="Equação" r:id="rId3" imgW="114120" imgH="215640" progId="Equation.3">
              <p:embed/>
            </p:oleObj>
          </a:graphicData>
        </a:graphic>
      </p:graphicFrame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714375" y="2000250"/>
            <a:ext cx="757237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azida de sódio (NaN</a:t>
            </a:r>
            <a:r>
              <a:rPr lang="pt-PT" baseline="-25000"/>
              <a:t>3</a:t>
            </a:r>
            <a:r>
              <a:rPr lang="pt-PT"/>
              <a:t>) é utilizada nos </a:t>
            </a:r>
            <a:r>
              <a:rPr lang="pt-PT" i="1"/>
              <a:t>airbag</a:t>
            </a:r>
            <a:r>
              <a:rPr lang="pt-PT"/>
              <a:t> de automóveis. Calcular o volume de azoto que se liberta quando reagem 60 g de azida a 21 ºC e quando a pressão é 823 mmHg. A reacção é: </a:t>
            </a:r>
          </a:p>
          <a:p>
            <a:endParaRPr lang="pt-PT"/>
          </a:p>
          <a:p>
            <a:pPr algn="ctr"/>
            <a:r>
              <a:rPr lang="pt-PT"/>
              <a:t>2 NaN</a:t>
            </a:r>
            <a:r>
              <a:rPr lang="pt-PT" baseline="-25000"/>
              <a:t>3</a:t>
            </a:r>
            <a:r>
              <a:rPr lang="pt-PT"/>
              <a:t>(s) </a:t>
            </a:r>
            <a:r>
              <a:rPr lang="pt-PT">
                <a:sym typeface="Wingdings" pitchFamily="2" charset="2"/>
              </a:rPr>
              <a:t> 2 Na(s) + 3 N</a:t>
            </a:r>
            <a:r>
              <a:rPr lang="pt-PT" baseline="-25000">
                <a:sym typeface="Wingdings" pitchFamily="2" charset="2"/>
              </a:rPr>
              <a:t>2</a:t>
            </a:r>
            <a:r>
              <a:rPr lang="pt-PT">
                <a:sym typeface="Wingdings" pitchFamily="2" charset="2"/>
              </a:rPr>
              <a:t>(g)</a:t>
            </a:r>
            <a:endParaRPr lang="pt-PT"/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57250" y="3929063"/>
            <a:ext cx="757237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i="1"/>
              <a:t>n </a:t>
            </a:r>
            <a:r>
              <a:rPr lang="pt-PT" baseline="-25000"/>
              <a:t>azida</a:t>
            </a:r>
            <a:r>
              <a:rPr lang="pt-PT"/>
              <a:t> = 60 g/65 g.mol</a:t>
            </a:r>
            <a:r>
              <a:rPr lang="pt-PT" baseline="30000"/>
              <a:t>-1</a:t>
            </a:r>
            <a:r>
              <a:rPr lang="pt-PT"/>
              <a:t> </a:t>
            </a:r>
            <a:r>
              <a:rPr lang="pt-PT">
                <a:sym typeface="Symbol" pitchFamily="18" charset="2"/>
              </a:rPr>
              <a:t> 0.92 mol</a:t>
            </a:r>
          </a:p>
          <a:p>
            <a:endParaRPr lang="pt-PT">
              <a:sym typeface="Symbol" pitchFamily="18" charset="2"/>
            </a:endParaRPr>
          </a:p>
          <a:p>
            <a:r>
              <a:rPr lang="pt-PT" i="1">
                <a:sym typeface="Symbol" pitchFamily="18" charset="2"/>
              </a:rPr>
              <a:t>n</a:t>
            </a:r>
            <a:r>
              <a:rPr lang="pt-PT">
                <a:sym typeface="Symbol" pitchFamily="18" charset="2"/>
              </a:rPr>
              <a:t> </a:t>
            </a:r>
            <a:r>
              <a:rPr lang="pt-PT" baseline="-25000">
                <a:sym typeface="Symbol" pitchFamily="18" charset="2"/>
              </a:rPr>
              <a:t>azoto</a:t>
            </a:r>
            <a:r>
              <a:rPr lang="pt-PT">
                <a:sym typeface="Symbol" pitchFamily="18" charset="2"/>
              </a:rPr>
              <a:t> = (3 mol azoto/ 2 mol azida) × 0.92 mol azida  1.38 mol de azoto</a:t>
            </a:r>
          </a:p>
          <a:p>
            <a:endParaRPr lang="pt-PT">
              <a:sym typeface="Symbol" pitchFamily="18" charset="2"/>
            </a:endParaRPr>
          </a:p>
          <a:p>
            <a:r>
              <a:rPr lang="pt-PT">
                <a:sym typeface="Symbol" pitchFamily="18" charset="2"/>
              </a:rPr>
              <a:t>V </a:t>
            </a:r>
            <a:r>
              <a:rPr lang="pt-PT" baseline="-25000">
                <a:sym typeface="Symbol" pitchFamily="18" charset="2"/>
              </a:rPr>
              <a:t>azoto</a:t>
            </a:r>
            <a:r>
              <a:rPr lang="pt-PT">
                <a:sym typeface="Symbol" pitchFamily="18" charset="2"/>
              </a:rPr>
              <a:t> = (1.38 mol × 0.082 atm.L.mol</a:t>
            </a:r>
            <a:r>
              <a:rPr lang="pt-PT" baseline="30000">
                <a:sym typeface="Symbol" pitchFamily="18" charset="2"/>
              </a:rPr>
              <a:t>-1</a:t>
            </a:r>
            <a:r>
              <a:rPr lang="pt-PT">
                <a:sym typeface="Symbol" pitchFamily="18" charset="2"/>
              </a:rPr>
              <a:t>.K</a:t>
            </a:r>
            <a:r>
              <a:rPr lang="pt-PT" baseline="30000">
                <a:sym typeface="Symbol" pitchFamily="18" charset="2"/>
              </a:rPr>
              <a:t>-1 </a:t>
            </a:r>
            <a:r>
              <a:rPr lang="pt-PT">
                <a:sym typeface="Symbol" pitchFamily="18" charset="2"/>
              </a:rPr>
              <a:t>× 294.15 K)/(823/760) atm</a:t>
            </a:r>
          </a:p>
          <a:p>
            <a:endParaRPr lang="pt-PT">
              <a:sym typeface="Symbol" pitchFamily="18" charset="2"/>
            </a:endParaRPr>
          </a:p>
          <a:p>
            <a:r>
              <a:rPr lang="pt-PT">
                <a:sym typeface="Symbol" pitchFamily="18" charset="2"/>
              </a:rPr>
              <a:t>V </a:t>
            </a:r>
            <a:r>
              <a:rPr lang="pt-PT" baseline="-25000">
                <a:sym typeface="Symbol" pitchFamily="18" charset="2"/>
              </a:rPr>
              <a:t>azoto</a:t>
            </a:r>
            <a:r>
              <a:rPr lang="pt-PT">
                <a:sym typeface="Symbol" pitchFamily="18" charset="2"/>
              </a:rPr>
              <a:t>  30.8 L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Lei de Dalton das pressões parciais</a:t>
            </a:r>
          </a:p>
        </p:txBody>
      </p:sp>
      <p:sp>
        <p:nvSpPr>
          <p:cNvPr id="4101" name="TextBox 2"/>
          <p:cNvSpPr txBox="1">
            <a:spLocks noChangeArrowheads="1"/>
          </p:cNvSpPr>
          <p:nvPr/>
        </p:nvSpPr>
        <p:spPr bwMode="auto">
          <a:xfrm>
            <a:off x="785813" y="1928813"/>
            <a:ext cx="75009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pressão total de uma mistura de gases é a soma das pressões que cada gás exerceria se ocupasse sozinho o mesmo volume.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857500" y="2786063"/>
          <a:ext cx="2951163" cy="2476500"/>
        </p:xfrm>
        <a:graphic>
          <a:graphicData uri="http://schemas.openxmlformats.org/presentationml/2006/ole">
            <p:oleObj spid="_x0000_s4098" name="Equação" r:id="rId3" imgW="1815840" imgH="1523880" progId="Equation.3">
              <p:embed/>
            </p:oleObj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2928938" y="5357813"/>
          <a:ext cx="2286000" cy="647700"/>
        </p:xfrm>
        <a:graphic>
          <a:graphicData uri="http://schemas.openxmlformats.org/presentationml/2006/ole">
            <p:oleObj spid="_x0000_s4099" name="Equação" r:id="rId4" imgW="76176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Aplicando a Lei de Dalton </a:t>
            </a:r>
          </a:p>
        </p:txBody>
      </p:sp>
      <p:pic>
        <p:nvPicPr>
          <p:cNvPr id="5125" name="Picture 2" descr="http://mergulhador.blogs.sapo.pt/arquivo/MergulhadorBann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785938"/>
            <a:ext cx="1643063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Box 3"/>
          <p:cNvSpPr txBox="1">
            <a:spLocks noChangeArrowheads="1"/>
          </p:cNvSpPr>
          <p:nvPr/>
        </p:nvSpPr>
        <p:spPr bwMode="auto">
          <a:xfrm>
            <a:off x="2643188" y="1928813"/>
            <a:ext cx="6072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P</a:t>
            </a:r>
            <a:r>
              <a:rPr lang="pt-PT" baseline="-25000"/>
              <a:t>O2</a:t>
            </a:r>
            <a:r>
              <a:rPr lang="pt-PT"/>
              <a:t> </a:t>
            </a:r>
            <a:r>
              <a:rPr lang="pt-PT">
                <a:sym typeface="Symbol" pitchFamily="18" charset="2"/>
              </a:rPr>
              <a:t> 0.2 atm </a:t>
            </a:r>
            <a:r>
              <a:rPr lang="pt-PT">
                <a:sym typeface="Wingdings" pitchFamily="2" charset="2"/>
              </a:rPr>
              <a:t> valor “óptimo” para o nosso organismo!</a:t>
            </a:r>
            <a:endParaRPr lang="pt-PT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2857500" y="2500313"/>
          <a:ext cx="3419475" cy="1841500"/>
        </p:xfrm>
        <a:graphic>
          <a:graphicData uri="http://schemas.openxmlformats.org/presentationml/2006/ole">
            <p:oleObj spid="_x0000_s5122" name="Equação" r:id="rId4" imgW="1981080" imgH="1066680" progId="Equation.3">
              <p:embed/>
            </p:oleObj>
          </a:graphicData>
        </a:graphic>
      </p:graphicFrame>
      <p:sp>
        <p:nvSpPr>
          <p:cNvPr id="5127" name="TextBox 5"/>
          <p:cNvSpPr txBox="1">
            <a:spLocks noChangeArrowheads="1"/>
          </p:cNvSpPr>
          <p:nvPr/>
        </p:nvSpPr>
        <p:spPr bwMode="auto">
          <a:xfrm>
            <a:off x="785813" y="4714875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Em profundidade, por exº, quando </a:t>
            </a:r>
            <a:r>
              <a:rPr lang="pt-PT" i="1"/>
              <a:t>P</a:t>
            </a:r>
            <a:r>
              <a:rPr lang="pt-PT"/>
              <a:t> = 2 atm:</a:t>
            </a:r>
          </a:p>
        </p:txBody>
      </p:sp>
      <p:sp>
        <p:nvSpPr>
          <p:cNvPr id="5128" name="TextBox 6"/>
          <p:cNvSpPr txBox="1">
            <a:spLocks noChangeArrowheads="1"/>
          </p:cNvSpPr>
          <p:nvPr/>
        </p:nvSpPr>
        <p:spPr bwMode="auto">
          <a:xfrm>
            <a:off x="5715000" y="3714750"/>
            <a:ext cx="3143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Ar contém aproximadamente 20% em oxigénio.</a:t>
            </a:r>
          </a:p>
        </p:txBody>
      </p:sp>
      <p:graphicFrame>
        <p:nvGraphicFramePr>
          <p:cNvPr id="5123" name="Object 5"/>
          <p:cNvGraphicFramePr>
            <a:graphicFrameLocks noChangeAspect="1"/>
          </p:cNvGraphicFramePr>
          <p:nvPr/>
        </p:nvGraphicFramePr>
        <p:xfrm>
          <a:off x="2428875" y="5214938"/>
          <a:ext cx="3357563" cy="1254125"/>
        </p:xfrm>
        <a:graphic>
          <a:graphicData uri="http://schemas.openxmlformats.org/presentationml/2006/ole">
            <p:oleObj spid="_x0000_s5123" name="Equação" r:id="rId5" imgW="2108160" imgH="787320" progId="Equation.3">
              <p:embed/>
            </p:oleObj>
          </a:graphicData>
        </a:graphic>
      </p:graphicFrame>
      <p:sp>
        <p:nvSpPr>
          <p:cNvPr id="5129" name="TextBox 8"/>
          <p:cNvSpPr txBox="1">
            <a:spLocks noChangeArrowheads="1"/>
          </p:cNvSpPr>
          <p:nvPr/>
        </p:nvSpPr>
        <p:spPr bwMode="auto">
          <a:xfrm>
            <a:off x="5786438" y="5857875"/>
            <a:ext cx="2714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Utiliza-se  hélio para diluir o oxigénio!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Teoria Cinética de Gases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857250" y="1714500"/>
            <a:ext cx="7572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As leis ajudam a compreender o comportamento macroscópico dos gases, mas não explicam o que acontece à escala molecular!</a:t>
            </a:r>
          </a:p>
        </p:txBody>
      </p:sp>
      <p:pic>
        <p:nvPicPr>
          <p:cNvPr id="20484" name="Picture 6" descr="http://www.mlahanas.de/Physics/Bios/images/Boltzman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2571750"/>
            <a:ext cx="2643188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857250" y="5715000"/>
            <a:ext cx="2643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Ludwig Boltzmann</a:t>
            </a:r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3857625" y="2643188"/>
            <a:ext cx="4643438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 2" pitchFamily="18" charset="2"/>
              <a:buChar char="C"/>
            </a:pPr>
            <a:r>
              <a:rPr lang="pt-PT" sz="2400">
                <a:sym typeface="Wingdings 2" pitchFamily="18" charset="2"/>
              </a:rPr>
              <a:t> Moléculas percorrem grandes distâncias, sem interacções.</a:t>
            </a:r>
          </a:p>
          <a:p>
            <a:pPr>
              <a:buFont typeface="Wingdings 2" pitchFamily="18" charset="2"/>
              <a:buChar char="C"/>
            </a:pPr>
            <a:r>
              <a:rPr lang="pt-PT" sz="2400">
                <a:sym typeface="Wingdings 2" pitchFamily="18" charset="2"/>
              </a:rPr>
              <a:t>Ocupam volume desprezável.</a:t>
            </a:r>
          </a:p>
          <a:p>
            <a:pPr>
              <a:buFont typeface="Wingdings 2" pitchFamily="18" charset="2"/>
              <a:buChar char="C"/>
            </a:pPr>
            <a:r>
              <a:rPr lang="pt-PT" sz="2400">
                <a:sym typeface="Wingdings 2" pitchFamily="18" charset="2"/>
              </a:rPr>
              <a:t>Não existem forças atractivas nem repulsivas.</a:t>
            </a:r>
          </a:p>
          <a:p>
            <a:pPr>
              <a:buFont typeface="Wingdings 2" pitchFamily="18" charset="2"/>
              <a:buChar char="C"/>
            </a:pPr>
            <a:r>
              <a:rPr lang="pt-PT" sz="2400">
                <a:sym typeface="Wingdings 2" pitchFamily="18" charset="2"/>
              </a:rPr>
              <a:t>Efectuam apenas colisões elásticas.</a:t>
            </a:r>
          </a:p>
          <a:p>
            <a:pPr>
              <a:buFont typeface="Wingdings 2" pitchFamily="18" charset="2"/>
              <a:buChar char="C"/>
            </a:pPr>
            <a:r>
              <a:rPr lang="pt-PT" sz="2400">
                <a:sym typeface="Wingdings 2" pitchFamily="18" charset="2"/>
              </a:rPr>
              <a:t>E </a:t>
            </a:r>
            <a:r>
              <a:rPr lang="pt-PT" sz="2400" baseline="-25000">
                <a:sym typeface="Wingdings 2" pitchFamily="18" charset="2"/>
              </a:rPr>
              <a:t>cinética </a:t>
            </a:r>
            <a:r>
              <a:rPr lang="pt-PT" sz="2400">
                <a:sym typeface="Wingdings 2" pitchFamily="18" charset="2"/>
              </a:rPr>
              <a:t>= ½ mv</a:t>
            </a:r>
            <a:r>
              <a:rPr lang="pt-PT" sz="2400" baseline="30000">
                <a:sym typeface="Wingdings 2" pitchFamily="18" charset="2"/>
              </a:rPr>
              <a:t>2</a:t>
            </a:r>
            <a:r>
              <a:rPr lang="pt-PT" sz="2400">
                <a:sym typeface="Wingdings 2" pitchFamily="18" charset="2"/>
              </a:rPr>
              <a:t> </a:t>
            </a:r>
            <a:r>
              <a:rPr lang="el-GR" sz="2400">
                <a:sym typeface="Wingdings 2" pitchFamily="18" charset="2"/>
              </a:rPr>
              <a:t>α</a:t>
            </a:r>
            <a:r>
              <a:rPr lang="pt-PT" sz="2400">
                <a:sym typeface="Wingdings 2" pitchFamily="18" charset="2"/>
              </a:rPr>
              <a:t> T </a:t>
            </a:r>
            <a:endParaRPr lang="pt-PT" sz="2400"/>
          </a:p>
        </p:txBody>
      </p:sp>
      <p:cxnSp>
        <p:nvCxnSpPr>
          <p:cNvPr id="20487" name="Straight Connector 10"/>
          <p:cNvCxnSpPr>
            <a:cxnSpLocks noChangeShapeType="1"/>
          </p:cNvCxnSpPr>
          <p:nvPr/>
        </p:nvCxnSpPr>
        <p:spPr bwMode="auto">
          <a:xfrm>
            <a:off x="6000750" y="5286375"/>
            <a:ext cx="1428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Velocidades moleculares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000125" y="1643063"/>
          <a:ext cx="1357313" cy="2063750"/>
        </p:xfrm>
        <a:graphic>
          <a:graphicData uri="http://schemas.openxmlformats.org/presentationml/2006/ole">
            <p:oleObj spid="_x0000_s6146" name="Equação" r:id="rId3" imgW="952200" imgH="1447560" progId="Equation.3">
              <p:embed/>
            </p:oleObj>
          </a:graphicData>
        </a:graphic>
      </p:graphicFrame>
      <p:sp>
        <p:nvSpPr>
          <p:cNvPr id="6149" name="Right Brace 4"/>
          <p:cNvSpPr>
            <a:spLocks/>
          </p:cNvSpPr>
          <p:nvPr/>
        </p:nvSpPr>
        <p:spPr bwMode="auto">
          <a:xfrm>
            <a:off x="3429000" y="1857375"/>
            <a:ext cx="285750" cy="1571625"/>
          </a:xfrm>
          <a:prstGeom prst="rightBrace">
            <a:avLst>
              <a:gd name="adj1" fmla="val 832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PT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4572000" y="1857375"/>
          <a:ext cx="3143250" cy="1454150"/>
        </p:xfrm>
        <a:graphic>
          <a:graphicData uri="http://schemas.openxmlformats.org/presentationml/2006/ole">
            <p:oleObj spid="_x0000_s6147" name="Equação" r:id="rId4" imgW="1015920" imgH="469800" progId="Equation.3">
              <p:embed/>
            </p:oleObj>
          </a:graphicData>
        </a:graphic>
      </p:graphicFrame>
      <p:pic>
        <p:nvPicPr>
          <p:cNvPr id="615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" y="3795713"/>
            <a:ext cx="4500563" cy="26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4" descr="http://www.chemistry.wustl.edu/~edudev/LabTutorials/Airbags/images/maxwe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0" y="4214813"/>
            <a:ext cx="3357563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Lei de Graham da efusão</a:t>
            </a:r>
          </a:p>
        </p:txBody>
      </p:sp>
      <p:pic>
        <p:nvPicPr>
          <p:cNvPr id="7172" name="Picture 4" descr="http://www.chem.ufl.edu/~itl/2041_f97/matter/FG10_01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1928813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3"/>
          <p:cNvSpPr txBox="1">
            <a:spLocks noChangeArrowheads="1"/>
          </p:cNvSpPr>
          <p:nvPr/>
        </p:nvSpPr>
        <p:spPr bwMode="auto">
          <a:xfrm>
            <a:off x="857250" y="1928813"/>
            <a:ext cx="4714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efusão consiste na passagem de moléculas de um gás através de um orifício à escala molecular.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795463" y="3143250"/>
          <a:ext cx="3884612" cy="884238"/>
        </p:xfrm>
        <a:graphic>
          <a:graphicData uri="http://schemas.openxmlformats.org/presentationml/2006/ole">
            <p:oleObj spid="_x0000_s7170" name="Equação" r:id="rId4" imgW="2120760" imgH="482400" progId="Equation.3">
              <p:embed/>
            </p:oleObj>
          </a:graphicData>
        </a:graphic>
      </p:graphicFrame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1071563" y="4357688"/>
            <a:ext cx="72866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Qual o factor de separação entre o uranio-238 e uranio-235, necessário ao enriquecimento do urânio, a partir do hexafluoreto de urânio, UF</a:t>
            </a:r>
            <a:r>
              <a:rPr lang="pt-PT" baseline="-25000"/>
              <a:t>6 </a:t>
            </a:r>
            <a:r>
              <a:rPr lang="pt-PT"/>
              <a:t>(g)?</a:t>
            </a:r>
          </a:p>
          <a:p>
            <a:endParaRPr lang="pt-PT"/>
          </a:p>
          <a:p>
            <a:r>
              <a:rPr lang="pt-PT"/>
              <a:t>S = (238+6</a:t>
            </a:r>
            <a:r>
              <a:rPr lang="en-US">
                <a:cs typeface="Times New Roman" pitchFamily="18" charset="0"/>
              </a:rPr>
              <a:t>×19</a:t>
            </a:r>
            <a:r>
              <a:rPr lang="pt-PT"/>
              <a:t>/(235+6</a:t>
            </a:r>
            <a:r>
              <a:rPr lang="en-US">
                <a:cs typeface="Times New Roman" pitchFamily="18" charset="0"/>
              </a:rPr>
              <a:t>×19)</a:t>
            </a:r>
            <a:r>
              <a:rPr lang="pt-PT"/>
              <a:t>)</a:t>
            </a:r>
            <a:r>
              <a:rPr lang="pt-PT" baseline="30000"/>
              <a:t>1/2</a:t>
            </a:r>
            <a:r>
              <a:rPr lang="pt-PT"/>
              <a:t>  </a:t>
            </a:r>
            <a:r>
              <a:rPr lang="pt-PT">
                <a:sym typeface="Symbol" pitchFamily="18" charset="2"/>
              </a:rPr>
              <a:t> 1.004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Desvios ao gás perfeito</a:t>
            </a:r>
          </a:p>
        </p:txBody>
      </p:sp>
      <p:pic>
        <p:nvPicPr>
          <p:cNvPr id="21507" name="Picture 4" descr="http://www.chem.ufl.edu/~itl/2045/matter/FG10_02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2071688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772400" cy="5334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Equação de van der Waals </a:t>
            </a: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928688" y="2071688"/>
          <a:ext cx="4970462" cy="781050"/>
        </p:xfrm>
        <a:graphic>
          <a:graphicData uri="http://schemas.openxmlformats.org/presentationml/2006/ole">
            <p:oleObj spid="_x0000_s8194" name="Equação" r:id="rId3" imgW="2666880" imgH="419040" progId="Equation.3">
              <p:embed/>
            </p:oleObj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428750" y="3571875"/>
          <a:ext cx="4083050" cy="1241425"/>
        </p:xfrm>
        <a:graphic>
          <a:graphicData uri="http://schemas.openxmlformats.org/presentationml/2006/ole">
            <p:oleObj spid="_x0000_s8195" name="Equação" r:id="rId4" imgW="1587240" imgH="482400" progId="Equation.3">
              <p:embed/>
            </p:oleObj>
          </a:graphicData>
        </a:graphic>
      </p:graphicFrame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429375" y="2643188"/>
            <a:ext cx="46038" cy="23574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PT"/>
          </a:p>
        </p:txBody>
      </p:sp>
      <p:grpSp>
        <p:nvGrpSpPr>
          <p:cNvPr id="8198" name="Group 22"/>
          <p:cNvGrpSpPr>
            <a:grpSpLocks/>
          </p:cNvGrpSpPr>
          <p:nvPr/>
        </p:nvGrpSpPr>
        <p:grpSpPr bwMode="auto">
          <a:xfrm>
            <a:off x="6643688" y="2643188"/>
            <a:ext cx="2000250" cy="2286000"/>
            <a:chOff x="6572264" y="2643182"/>
            <a:chExt cx="2071702" cy="2643206"/>
          </a:xfrm>
        </p:grpSpPr>
        <p:sp>
          <p:nvSpPr>
            <p:cNvPr id="8200" name="Oval 6"/>
            <p:cNvSpPr>
              <a:spLocks noChangeArrowheads="1"/>
            </p:cNvSpPr>
            <p:nvPr/>
          </p:nvSpPr>
          <p:spPr bwMode="auto">
            <a:xfrm>
              <a:off x="7215206" y="3714752"/>
              <a:ext cx="428628" cy="500066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cxnSp>
          <p:nvCxnSpPr>
            <p:cNvPr id="8201" name="Straight Arrow Connector 12"/>
            <p:cNvCxnSpPr>
              <a:cxnSpLocks noChangeShapeType="1"/>
            </p:cNvCxnSpPr>
            <p:nvPr/>
          </p:nvCxnSpPr>
          <p:spPr bwMode="auto">
            <a:xfrm rot="10800000">
              <a:off x="6572264" y="4000504"/>
              <a:ext cx="571504" cy="1588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02" name="Straight Arrow Connector 14"/>
            <p:cNvCxnSpPr>
              <a:cxnSpLocks noChangeShapeType="1"/>
            </p:cNvCxnSpPr>
            <p:nvPr/>
          </p:nvCxnSpPr>
          <p:spPr bwMode="auto">
            <a:xfrm rot="5400000" flipH="1" flipV="1">
              <a:off x="7322363" y="3250405"/>
              <a:ext cx="571504" cy="21431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203" name="Straight Arrow Connector 16"/>
            <p:cNvCxnSpPr>
              <a:cxnSpLocks noChangeShapeType="1"/>
            </p:cNvCxnSpPr>
            <p:nvPr/>
          </p:nvCxnSpPr>
          <p:spPr bwMode="auto">
            <a:xfrm>
              <a:off x="7715272" y="4000504"/>
              <a:ext cx="428628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204" name="Straight Arrow Connector 18"/>
            <p:cNvCxnSpPr>
              <a:cxnSpLocks noChangeShapeType="1"/>
            </p:cNvCxnSpPr>
            <p:nvPr/>
          </p:nvCxnSpPr>
          <p:spPr bwMode="auto">
            <a:xfrm rot="16200000" flipH="1">
              <a:off x="7358082" y="4500570"/>
              <a:ext cx="428628" cy="14287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8205" name="Oval 19"/>
            <p:cNvSpPr>
              <a:spLocks noChangeArrowheads="1"/>
            </p:cNvSpPr>
            <p:nvPr/>
          </p:nvSpPr>
          <p:spPr bwMode="auto">
            <a:xfrm>
              <a:off x="7715272" y="2643182"/>
              <a:ext cx="428628" cy="42862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6" name="Oval 20"/>
            <p:cNvSpPr>
              <a:spLocks noChangeArrowheads="1"/>
            </p:cNvSpPr>
            <p:nvPr/>
          </p:nvSpPr>
          <p:spPr bwMode="auto">
            <a:xfrm>
              <a:off x="8215338" y="3786190"/>
              <a:ext cx="428628" cy="42862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8207" name="Oval 21"/>
            <p:cNvSpPr>
              <a:spLocks noChangeArrowheads="1"/>
            </p:cNvSpPr>
            <p:nvPr/>
          </p:nvSpPr>
          <p:spPr bwMode="auto">
            <a:xfrm>
              <a:off x="7429520" y="4857760"/>
              <a:ext cx="428628" cy="42862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8199" name="TextBox 14"/>
          <p:cNvSpPr txBox="1">
            <a:spLocks noChangeArrowheads="1"/>
          </p:cNvSpPr>
          <p:nvPr/>
        </p:nvSpPr>
        <p:spPr bwMode="auto">
          <a:xfrm>
            <a:off x="1000125" y="5500688"/>
            <a:ext cx="7715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existência de </a:t>
            </a:r>
            <a:r>
              <a:rPr lang="pt-PT" u="sng"/>
              <a:t>forças intermoleculares </a:t>
            </a:r>
            <a:r>
              <a:rPr lang="pt-PT"/>
              <a:t>permite a condensação de gases em líquidos ou sólidos.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Recomendações Finais 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714348" y="1571625"/>
            <a:ext cx="814393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/>
              <a:t>Utilizem estes “slides” em conjuntos com as vossa notas da lição!</a:t>
            </a:r>
          </a:p>
          <a:p>
            <a:pPr>
              <a:spcBef>
                <a:spcPct val="50000"/>
              </a:spcBef>
            </a:pPr>
            <a:r>
              <a:rPr lang="pt-PT" sz="2400" dirty="0"/>
              <a:t>Complementem o vosso estudo com a leitura do Capítulo 5 do </a:t>
            </a:r>
            <a:r>
              <a:rPr lang="pt-PT" sz="2400" dirty="0" err="1"/>
              <a:t>Chang</a:t>
            </a:r>
            <a:r>
              <a:rPr lang="pt-PT" sz="2400" dirty="0"/>
              <a:t> (</a:t>
            </a:r>
            <a:r>
              <a:rPr lang="pt-PT" sz="2400" dirty="0" err="1"/>
              <a:t>R.Chang</a:t>
            </a:r>
            <a:r>
              <a:rPr lang="pt-PT" sz="2400" dirty="0"/>
              <a:t>, Química, </a:t>
            </a:r>
            <a:r>
              <a:rPr lang="pt-PT" sz="2400" dirty="0" smtClean="0"/>
              <a:t>11ª </a:t>
            </a:r>
            <a:r>
              <a:rPr lang="pt-PT" sz="2400" dirty="0"/>
              <a:t>ed., </a:t>
            </a:r>
            <a:r>
              <a:rPr lang="pt-PT" sz="2400" dirty="0" err="1"/>
              <a:t>McGraw-Hill</a:t>
            </a:r>
            <a:r>
              <a:rPr lang="pt-PT" sz="2400" dirty="0"/>
              <a:t>, Lisboa, </a:t>
            </a:r>
            <a:r>
              <a:rPr lang="pt-PT" sz="2400" dirty="0" smtClean="0"/>
              <a:t>2013)</a:t>
            </a:r>
            <a:endParaRPr lang="pt-PT" sz="2400" dirty="0"/>
          </a:p>
          <a:p>
            <a:pPr>
              <a:spcBef>
                <a:spcPct val="50000"/>
              </a:spcBef>
            </a:pPr>
            <a:r>
              <a:rPr lang="pt-PT" sz="2400" dirty="0"/>
              <a:t>Resolvam os exercícios da 3ª série!</a:t>
            </a:r>
          </a:p>
          <a:p>
            <a:pPr>
              <a:spcBef>
                <a:spcPct val="50000"/>
              </a:spcBef>
            </a:pPr>
            <a:r>
              <a:rPr lang="pt-PT" sz="2400" dirty="0"/>
              <a:t>Boa semana!</a:t>
            </a:r>
          </a:p>
        </p:txBody>
      </p:sp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284841"/>
            <a:ext cx="1885940" cy="142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cont">
  <a:themeElements>
    <a:clrScheme name="Retrcon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Retrco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trcon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rcon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rcon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C:\Programas\Microsoft Office\Modelos\Estruturas de Apresentação\RETRCONT.POT</Template>
  <TotalTime>1722</TotalTime>
  <Words>777</Words>
  <Application>Microsoft Office PowerPoint</Application>
  <PresentationFormat>Apresentação no Ecrã (4:3)</PresentationFormat>
  <Paragraphs>90</Paragraphs>
  <Slides>20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dos diapositivos</vt:lpstr>
      </vt:variant>
      <vt:variant>
        <vt:i4>20</vt:i4>
      </vt:variant>
    </vt:vector>
  </HeadingPairs>
  <TitlesOfParts>
    <vt:vector size="32" baseType="lpstr">
      <vt:lpstr>Times New Roman</vt:lpstr>
      <vt:lpstr>Arial</vt:lpstr>
      <vt:lpstr>Arial Black</vt:lpstr>
      <vt:lpstr>Tahoma</vt:lpstr>
      <vt:lpstr>Monotype Sorts</vt:lpstr>
      <vt:lpstr>Calibri</vt:lpstr>
      <vt:lpstr>Wingdings 2</vt:lpstr>
      <vt:lpstr>Symbol</vt:lpstr>
      <vt:lpstr>Wingdings</vt:lpstr>
      <vt:lpstr>Retrcont</vt:lpstr>
      <vt:lpstr>Microsoft Equation 3.0</vt:lpstr>
      <vt:lpstr>Microsoft Equação 3.0</vt:lpstr>
      <vt:lpstr>Química Geral - 2018/2019 </vt:lpstr>
      <vt:lpstr>O Estado Gasoso</vt:lpstr>
      <vt:lpstr>Pressão de um gás</vt:lpstr>
      <vt:lpstr>Pressão atmosférica</vt:lpstr>
      <vt:lpstr>Leis dos Gases: Lei de Boyle</vt:lpstr>
      <vt:lpstr>Leis dos Gases: Lei de Charles e Gay-Lussac</vt:lpstr>
      <vt:lpstr>Escala de Temperatura absoluta</vt:lpstr>
      <vt:lpstr>Leis dos Gases: Lei de Avogadro</vt:lpstr>
      <vt:lpstr>Equação dos Gases Perfeitos</vt:lpstr>
      <vt:lpstr>Volumes molares de alguns gases a PTP</vt:lpstr>
      <vt:lpstr>Cálculos de Densidade</vt:lpstr>
      <vt:lpstr>Estequiometria envolvendo gases</vt:lpstr>
      <vt:lpstr>Lei de Dalton das pressões parciais</vt:lpstr>
      <vt:lpstr>Aplicando a Lei de Dalton </vt:lpstr>
      <vt:lpstr>Teoria Cinética de Gases</vt:lpstr>
      <vt:lpstr>Velocidades moleculares</vt:lpstr>
      <vt:lpstr>Lei de Graham da efusão</vt:lpstr>
      <vt:lpstr>Desvios ao gás perfeito</vt:lpstr>
      <vt:lpstr>Equação de van der Waals </vt:lpstr>
      <vt:lpstr>Recomendações Finais </vt:lpstr>
    </vt:vector>
  </TitlesOfParts>
  <Company>IPT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</dc:title>
  <dc:creator>INSTITUTO POLITECNICO TOMAR</dc:creator>
  <cp:lastModifiedBy>Valentim</cp:lastModifiedBy>
  <cp:revision>61</cp:revision>
  <dcterms:created xsi:type="dcterms:W3CDTF">2008-09-23T08:31:51Z</dcterms:created>
  <dcterms:modified xsi:type="dcterms:W3CDTF">2019-10-08T08:46:41Z</dcterms:modified>
</cp:coreProperties>
</file>