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5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70" r:id="rId12"/>
    <p:sldId id="271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E059D1-2FEE-4134-ABF2-7E182DEE7202}" v="25" dt="2025-01-13T15:46:17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660"/>
  </p:normalViewPr>
  <p:slideViewPr>
    <p:cSldViewPr>
      <p:cViewPr varScale="1">
        <p:scale>
          <a:sx n="79" d="100"/>
          <a:sy n="79" d="100"/>
        </p:scale>
        <p:origin x="20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m Nunes" userId="2fc39dd6-4589-4583-8aa5-e52934365c00" providerId="ADAL" clId="{8FE059D1-2FEE-4134-ABF2-7E182DEE7202}"/>
    <pc:docChg chg="undo custSel modSld">
      <pc:chgData name="Valentim Nunes" userId="2fc39dd6-4589-4583-8aa5-e52934365c00" providerId="ADAL" clId="{8FE059D1-2FEE-4134-ABF2-7E182DEE7202}" dt="2025-01-13T15:47:08.835" v="107" actId="20577"/>
      <pc:docMkLst>
        <pc:docMk/>
      </pc:docMkLst>
      <pc:sldChg chg="delSp modSp mod">
        <pc:chgData name="Valentim Nunes" userId="2fc39dd6-4589-4583-8aa5-e52934365c00" providerId="ADAL" clId="{8FE059D1-2FEE-4134-ABF2-7E182DEE7202}" dt="2025-01-13T15:41:03.953" v="81" actId="478"/>
        <pc:sldMkLst>
          <pc:docMk/>
          <pc:sldMk cId="0" sldId="256"/>
        </pc:sldMkLst>
        <pc:spChg chg="mod">
          <ac:chgData name="Valentim Nunes" userId="2fc39dd6-4589-4583-8aa5-e52934365c00" providerId="ADAL" clId="{8FE059D1-2FEE-4134-ABF2-7E182DEE7202}" dt="2025-01-13T15:38:20.458" v="41"/>
          <ac:spMkLst>
            <pc:docMk/>
            <pc:sldMk cId="0" sldId="256"/>
            <ac:spMk id="4098" creationId="{10C62327-175D-97E1-8F9C-D828698E4D32}"/>
          </ac:spMkLst>
        </pc:spChg>
        <pc:spChg chg="mod">
          <ac:chgData name="Valentim Nunes" userId="2fc39dd6-4589-4583-8aa5-e52934365c00" providerId="ADAL" clId="{8FE059D1-2FEE-4134-ABF2-7E182DEE7202}" dt="2025-01-13T15:38:28.879" v="47" actId="20577"/>
          <ac:spMkLst>
            <pc:docMk/>
            <pc:sldMk cId="0" sldId="256"/>
            <ac:spMk id="4099" creationId="{3B7DB6C5-DB01-D1DC-57DD-820BA1292E5F}"/>
          </ac:spMkLst>
        </pc:spChg>
        <pc:picChg chg="del mod">
          <ac:chgData name="Valentim Nunes" userId="2fc39dd6-4589-4583-8aa5-e52934365c00" providerId="ADAL" clId="{8FE059D1-2FEE-4134-ABF2-7E182DEE7202}" dt="2025-01-13T15:41:03.953" v="81" actId="478"/>
          <ac:picMkLst>
            <pc:docMk/>
            <pc:sldMk cId="0" sldId="256"/>
            <ac:picMk id="4100" creationId="{101D4678-1EC3-396A-25C0-F96F29E7E81A}"/>
          </ac:picMkLst>
        </pc:picChg>
      </pc:sldChg>
      <pc:sldChg chg="modSp mod">
        <pc:chgData name="Valentim Nunes" userId="2fc39dd6-4589-4583-8aa5-e52934365c00" providerId="ADAL" clId="{8FE059D1-2FEE-4134-ABF2-7E182DEE7202}" dt="2025-01-13T15:39:13.197" v="65" actId="27636"/>
        <pc:sldMkLst>
          <pc:docMk/>
          <pc:sldMk cId="0" sldId="257"/>
        </pc:sldMkLst>
        <pc:spChg chg="mod">
          <ac:chgData name="Valentim Nunes" userId="2fc39dd6-4589-4583-8aa5-e52934365c00" providerId="ADAL" clId="{8FE059D1-2FEE-4134-ABF2-7E182DEE7202}" dt="2025-01-13T15:39:13.197" v="65" actId="27636"/>
          <ac:spMkLst>
            <pc:docMk/>
            <pc:sldMk cId="0" sldId="257"/>
            <ac:spMk id="5122" creationId="{510878C1-1013-E5E0-CAFA-745398A3C3F0}"/>
          </ac:spMkLst>
        </pc:spChg>
        <pc:spChg chg="mod">
          <ac:chgData name="Valentim Nunes" userId="2fc39dd6-4589-4583-8aa5-e52934365c00" providerId="ADAL" clId="{8FE059D1-2FEE-4134-ABF2-7E182DEE7202}" dt="2025-01-13T15:38:20.458" v="41"/>
          <ac:spMkLst>
            <pc:docMk/>
            <pc:sldMk cId="0" sldId="257"/>
            <ac:spMk id="5123" creationId="{4A2064DC-4E46-27CF-AD0D-7155C6F6050F}"/>
          </ac:spMkLst>
        </pc:spChg>
      </pc:sldChg>
      <pc:sldChg chg="modSp mod">
        <pc:chgData name="Valentim Nunes" userId="2fc39dd6-4589-4583-8aa5-e52934365c00" providerId="ADAL" clId="{8FE059D1-2FEE-4134-ABF2-7E182DEE7202}" dt="2025-01-13T15:39:13.200" v="66" actId="27636"/>
        <pc:sldMkLst>
          <pc:docMk/>
          <pc:sldMk cId="0" sldId="258"/>
        </pc:sldMkLst>
        <pc:spChg chg="mod">
          <ac:chgData name="Valentim Nunes" userId="2fc39dd6-4589-4583-8aa5-e52934365c00" providerId="ADAL" clId="{8FE059D1-2FEE-4134-ABF2-7E182DEE7202}" dt="2025-01-13T15:39:13.200" v="66" actId="27636"/>
          <ac:spMkLst>
            <pc:docMk/>
            <pc:sldMk cId="0" sldId="258"/>
            <ac:spMk id="6146" creationId="{D93DD02C-3D15-90B0-F475-FF4E1627CF17}"/>
          </ac:spMkLst>
        </pc:spChg>
        <pc:spChg chg="mod">
          <ac:chgData name="Valentim Nunes" userId="2fc39dd6-4589-4583-8aa5-e52934365c00" providerId="ADAL" clId="{8FE059D1-2FEE-4134-ABF2-7E182DEE7202}" dt="2025-01-13T15:38:20.458" v="41"/>
          <ac:spMkLst>
            <pc:docMk/>
            <pc:sldMk cId="0" sldId="258"/>
            <ac:spMk id="6147" creationId="{D06CB397-3906-C35C-5303-6C04BB0C8DE2}"/>
          </ac:spMkLst>
        </pc:spChg>
      </pc:sldChg>
      <pc:sldChg chg="modSp mod">
        <pc:chgData name="Valentim Nunes" userId="2fc39dd6-4589-4583-8aa5-e52934365c00" providerId="ADAL" clId="{8FE059D1-2FEE-4134-ABF2-7E182DEE7202}" dt="2025-01-13T15:41:52.592" v="90" actId="20577"/>
        <pc:sldMkLst>
          <pc:docMk/>
          <pc:sldMk cId="0" sldId="259"/>
        </pc:sldMkLst>
        <pc:spChg chg="mod">
          <ac:chgData name="Valentim Nunes" userId="2fc39dd6-4589-4583-8aa5-e52934365c00" providerId="ADAL" clId="{8FE059D1-2FEE-4134-ABF2-7E182DEE7202}" dt="2025-01-13T15:41:52.592" v="90" actId="20577"/>
          <ac:spMkLst>
            <pc:docMk/>
            <pc:sldMk cId="0" sldId="259"/>
            <ac:spMk id="7171" creationId="{68A7F4E9-A4A1-4E1F-8E12-AB3D16DE75DA}"/>
          </ac:spMkLst>
        </pc:spChg>
      </pc:sldChg>
      <pc:sldChg chg="modSp mod">
        <pc:chgData name="Valentim Nunes" userId="2fc39dd6-4589-4583-8aa5-e52934365c00" providerId="ADAL" clId="{8FE059D1-2FEE-4134-ABF2-7E182DEE7202}" dt="2025-01-13T15:39:13.208" v="67" actId="27636"/>
        <pc:sldMkLst>
          <pc:docMk/>
          <pc:sldMk cId="0" sldId="260"/>
        </pc:sldMkLst>
        <pc:spChg chg="mod">
          <ac:chgData name="Valentim Nunes" userId="2fc39dd6-4589-4583-8aa5-e52934365c00" providerId="ADAL" clId="{8FE059D1-2FEE-4134-ABF2-7E182DEE7202}" dt="2025-01-13T15:39:13.208" v="67" actId="27636"/>
          <ac:spMkLst>
            <pc:docMk/>
            <pc:sldMk cId="0" sldId="260"/>
            <ac:spMk id="8194" creationId="{AA7938BF-CCE5-AACD-834F-FF6B449D67C4}"/>
          </ac:spMkLst>
        </pc:spChg>
      </pc:sldChg>
      <pc:sldChg chg="modSp mod">
        <pc:chgData name="Valentim Nunes" userId="2fc39dd6-4589-4583-8aa5-e52934365c00" providerId="ADAL" clId="{8FE059D1-2FEE-4134-ABF2-7E182DEE7202}" dt="2025-01-13T15:39:13.212" v="68" actId="27636"/>
        <pc:sldMkLst>
          <pc:docMk/>
          <pc:sldMk cId="0" sldId="261"/>
        </pc:sldMkLst>
        <pc:spChg chg="mod">
          <ac:chgData name="Valentim Nunes" userId="2fc39dd6-4589-4583-8aa5-e52934365c00" providerId="ADAL" clId="{8FE059D1-2FEE-4134-ABF2-7E182DEE7202}" dt="2025-01-13T15:39:13.212" v="68" actId="27636"/>
          <ac:spMkLst>
            <pc:docMk/>
            <pc:sldMk cId="0" sldId="261"/>
            <ac:spMk id="9218" creationId="{EA00A76A-14D1-DC01-03FE-9D6D099AFF99}"/>
          </ac:spMkLst>
        </pc:spChg>
      </pc:sldChg>
      <pc:sldChg chg="modSp mod">
        <pc:chgData name="Valentim Nunes" userId="2fc39dd6-4589-4583-8aa5-e52934365c00" providerId="ADAL" clId="{8FE059D1-2FEE-4134-ABF2-7E182DEE7202}" dt="2025-01-13T15:42:33.004" v="93" actId="1076"/>
        <pc:sldMkLst>
          <pc:docMk/>
          <pc:sldMk cId="0" sldId="262"/>
        </pc:sldMkLst>
        <pc:spChg chg="mod">
          <ac:chgData name="Valentim Nunes" userId="2fc39dd6-4589-4583-8aa5-e52934365c00" providerId="ADAL" clId="{8FE059D1-2FEE-4134-ABF2-7E182DEE7202}" dt="2025-01-13T15:39:13.219" v="69" actId="27636"/>
          <ac:spMkLst>
            <pc:docMk/>
            <pc:sldMk cId="0" sldId="262"/>
            <ac:spMk id="10242" creationId="{27A7BB2D-752B-B2A0-DA5C-8D8B74305583}"/>
          </ac:spMkLst>
        </pc:spChg>
        <pc:picChg chg="mod">
          <ac:chgData name="Valentim Nunes" userId="2fc39dd6-4589-4583-8aa5-e52934365c00" providerId="ADAL" clId="{8FE059D1-2FEE-4134-ABF2-7E182DEE7202}" dt="2025-01-13T15:42:23.921" v="91" actId="1076"/>
          <ac:picMkLst>
            <pc:docMk/>
            <pc:sldMk cId="0" sldId="262"/>
            <ac:picMk id="10244" creationId="{DA373813-3761-F4F9-758B-9FCCCAA4BC81}"/>
          </ac:picMkLst>
        </pc:picChg>
        <pc:picChg chg="mod">
          <ac:chgData name="Valentim Nunes" userId="2fc39dd6-4589-4583-8aa5-e52934365c00" providerId="ADAL" clId="{8FE059D1-2FEE-4134-ABF2-7E182DEE7202}" dt="2025-01-13T15:42:28.743" v="92" actId="1076"/>
          <ac:picMkLst>
            <pc:docMk/>
            <pc:sldMk cId="0" sldId="262"/>
            <ac:picMk id="10245" creationId="{24D4A131-53A4-D24D-0C57-376DDBC87181}"/>
          </ac:picMkLst>
        </pc:picChg>
        <pc:picChg chg="mod">
          <ac:chgData name="Valentim Nunes" userId="2fc39dd6-4589-4583-8aa5-e52934365c00" providerId="ADAL" clId="{8FE059D1-2FEE-4134-ABF2-7E182DEE7202}" dt="2025-01-13T15:42:33.004" v="93" actId="1076"/>
          <ac:picMkLst>
            <pc:docMk/>
            <pc:sldMk cId="0" sldId="262"/>
            <ac:picMk id="10246" creationId="{467B84D5-21DE-2B46-AD18-4EEC0E9475D7}"/>
          </ac:picMkLst>
        </pc:picChg>
      </pc:sldChg>
      <pc:sldChg chg="modSp mod">
        <pc:chgData name="Valentim Nunes" userId="2fc39dd6-4589-4583-8aa5-e52934365c00" providerId="ADAL" clId="{8FE059D1-2FEE-4134-ABF2-7E182DEE7202}" dt="2025-01-13T15:39:13.223" v="70" actId="27636"/>
        <pc:sldMkLst>
          <pc:docMk/>
          <pc:sldMk cId="0" sldId="263"/>
        </pc:sldMkLst>
        <pc:spChg chg="mod">
          <ac:chgData name="Valentim Nunes" userId="2fc39dd6-4589-4583-8aa5-e52934365c00" providerId="ADAL" clId="{8FE059D1-2FEE-4134-ABF2-7E182DEE7202}" dt="2025-01-13T15:39:13.223" v="70" actId="27636"/>
          <ac:spMkLst>
            <pc:docMk/>
            <pc:sldMk cId="0" sldId="263"/>
            <ac:spMk id="11266" creationId="{84229DED-9FA8-94DE-7E02-F84EAAC67E1D}"/>
          </ac:spMkLst>
        </pc:spChg>
      </pc:sldChg>
      <pc:sldChg chg="modSp mod">
        <pc:chgData name="Valentim Nunes" userId="2fc39dd6-4589-4583-8aa5-e52934365c00" providerId="ADAL" clId="{8FE059D1-2FEE-4134-ABF2-7E182DEE7202}" dt="2025-01-13T15:39:13.228" v="71" actId="27636"/>
        <pc:sldMkLst>
          <pc:docMk/>
          <pc:sldMk cId="0" sldId="264"/>
        </pc:sldMkLst>
        <pc:spChg chg="mod">
          <ac:chgData name="Valentim Nunes" userId="2fc39dd6-4589-4583-8aa5-e52934365c00" providerId="ADAL" clId="{8FE059D1-2FEE-4134-ABF2-7E182DEE7202}" dt="2025-01-13T15:39:13.228" v="71" actId="27636"/>
          <ac:spMkLst>
            <pc:docMk/>
            <pc:sldMk cId="0" sldId="264"/>
            <ac:spMk id="13314" creationId="{BE6EAF1C-C57C-44D0-369D-F19533F4E36E}"/>
          </ac:spMkLst>
        </pc:spChg>
      </pc:sldChg>
      <pc:sldChg chg="modSp mod">
        <pc:chgData name="Valentim Nunes" userId="2fc39dd6-4589-4583-8aa5-e52934365c00" providerId="ADAL" clId="{8FE059D1-2FEE-4134-ABF2-7E182DEE7202}" dt="2025-01-13T15:40:01.267" v="79" actId="1076"/>
        <pc:sldMkLst>
          <pc:docMk/>
          <pc:sldMk cId="0" sldId="265"/>
        </pc:sldMkLst>
        <pc:spChg chg="mod">
          <ac:chgData name="Valentim Nunes" userId="2fc39dd6-4589-4583-8aa5-e52934365c00" providerId="ADAL" clId="{8FE059D1-2FEE-4134-ABF2-7E182DEE7202}" dt="2025-01-13T15:39:13.241" v="74" actId="27636"/>
          <ac:spMkLst>
            <pc:docMk/>
            <pc:sldMk cId="0" sldId="265"/>
            <ac:spMk id="17410" creationId="{E0D961E8-A994-001D-5DF6-EB939729F427}"/>
          </ac:spMkLst>
        </pc:spChg>
        <pc:picChg chg="mod">
          <ac:chgData name="Valentim Nunes" userId="2fc39dd6-4589-4583-8aa5-e52934365c00" providerId="ADAL" clId="{8FE059D1-2FEE-4134-ABF2-7E182DEE7202}" dt="2025-01-13T15:40:01.267" v="79" actId="1076"/>
          <ac:picMkLst>
            <pc:docMk/>
            <pc:sldMk cId="0" sldId="265"/>
            <ac:picMk id="15364" creationId="{B1C3806D-6EB4-0419-0882-D51B0C18C6B8}"/>
          </ac:picMkLst>
        </pc:picChg>
      </pc:sldChg>
      <pc:sldChg chg="modSp mod">
        <pc:chgData name="Valentim Nunes" userId="2fc39dd6-4589-4583-8aa5-e52934365c00" providerId="ADAL" clId="{8FE059D1-2FEE-4134-ABF2-7E182DEE7202}" dt="2025-01-13T15:39:13.243" v="75" actId="27636"/>
        <pc:sldMkLst>
          <pc:docMk/>
          <pc:sldMk cId="0" sldId="266"/>
        </pc:sldMkLst>
        <pc:spChg chg="mod">
          <ac:chgData name="Valentim Nunes" userId="2fc39dd6-4589-4583-8aa5-e52934365c00" providerId="ADAL" clId="{8FE059D1-2FEE-4134-ABF2-7E182DEE7202}" dt="2025-01-13T15:39:13.243" v="75" actId="27636"/>
          <ac:spMkLst>
            <pc:docMk/>
            <pc:sldMk cId="0" sldId="266"/>
            <ac:spMk id="18434" creationId="{6F80EB51-A0FD-15DF-D6F3-FC5AA0CD7B05}"/>
          </ac:spMkLst>
        </pc:spChg>
      </pc:sldChg>
      <pc:sldChg chg="modSp mod">
        <pc:chgData name="Valentim Nunes" userId="2fc39dd6-4589-4583-8aa5-e52934365c00" providerId="ADAL" clId="{8FE059D1-2FEE-4134-ABF2-7E182DEE7202}" dt="2025-01-13T15:39:13.252" v="77" actId="27636"/>
        <pc:sldMkLst>
          <pc:docMk/>
          <pc:sldMk cId="0" sldId="267"/>
        </pc:sldMkLst>
        <pc:spChg chg="mod">
          <ac:chgData name="Valentim Nunes" userId="2fc39dd6-4589-4583-8aa5-e52934365c00" providerId="ADAL" clId="{8FE059D1-2FEE-4134-ABF2-7E182DEE7202}" dt="2025-01-13T15:39:13.249" v="76" actId="27636"/>
          <ac:spMkLst>
            <pc:docMk/>
            <pc:sldMk cId="0" sldId="267"/>
            <ac:spMk id="19458" creationId="{FCDA2350-2121-9566-79B3-24127AFB2D17}"/>
          </ac:spMkLst>
        </pc:spChg>
        <pc:spChg chg="mod">
          <ac:chgData name="Valentim Nunes" userId="2fc39dd6-4589-4583-8aa5-e52934365c00" providerId="ADAL" clId="{8FE059D1-2FEE-4134-ABF2-7E182DEE7202}" dt="2025-01-13T15:39:13.252" v="77" actId="27636"/>
          <ac:spMkLst>
            <pc:docMk/>
            <pc:sldMk cId="0" sldId="267"/>
            <ac:spMk id="19459" creationId="{A2D43203-8B72-6C27-D79C-4A7C39DC6233}"/>
          </ac:spMkLst>
        </pc:spChg>
      </pc:sldChg>
      <pc:sldChg chg="modSp mod">
        <pc:chgData name="Valentim Nunes" userId="2fc39dd6-4589-4583-8aa5-e52934365c00" providerId="ADAL" clId="{8FE059D1-2FEE-4134-ABF2-7E182DEE7202}" dt="2025-01-13T15:39:13.255" v="78" actId="27636"/>
        <pc:sldMkLst>
          <pc:docMk/>
          <pc:sldMk cId="0" sldId="268"/>
        </pc:sldMkLst>
        <pc:spChg chg="mod">
          <ac:chgData name="Valentim Nunes" userId="2fc39dd6-4589-4583-8aa5-e52934365c00" providerId="ADAL" clId="{8FE059D1-2FEE-4134-ABF2-7E182DEE7202}" dt="2025-01-13T15:39:13.255" v="78" actId="27636"/>
          <ac:spMkLst>
            <pc:docMk/>
            <pc:sldMk cId="0" sldId="268"/>
            <ac:spMk id="20482" creationId="{62F5A33A-F477-2D9D-B417-64FB6654F081}"/>
          </ac:spMkLst>
        </pc:spChg>
        <pc:spChg chg="mod">
          <ac:chgData name="Valentim Nunes" userId="2fc39dd6-4589-4583-8aa5-e52934365c00" providerId="ADAL" clId="{8FE059D1-2FEE-4134-ABF2-7E182DEE7202}" dt="2025-01-13T15:38:20.458" v="41"/>
          <ac:spMkLst>
            <pc:docMk/>
            <pc:sldMk cId="0" sldId="268"/>
            <ac:spMk id="20483" creationId="{67B5EFBB-4958-EB19-AB68-7067D3561393}"/>
          </ac:spMkLst>
        </pc:spChg>
      </pc:sldChg>
      <pc:sldChg chg="modSp mod">
        <pc:chgData name="Valentim Nunes" userId="2fc39dd6-4589-4583-8aa5-e52934365c00" providerId="ADAL" clId="{8FE059D1-2FEE-4134-ABF2-7E182DEE7202}" dt="2025-01-13T15:47:08.835" v="107" actId="20577"/>
        <pc:sldMkLst>
          <pc:docMk/>
          <pc:sldMk cId="0" sldId="269"/>
        </pc:sldMkLst>
        <pc:spChg chg="mod">
          <ac:chgData name="Valentim Nunes" userId="2fc39dd6-4589-4583-8aa5-e52934365c00" providerId="ADAL" clId="{8FE059D1-2FEE-4134-ABF2-7E182DEE7202}" dt="2025-01-13T15:38:21.250" v="43"/>
          <ac:spMkLst>
            <pc:docMk/>
            <pc:sldMk cId="0" sldId="269"/>
            <ac:spMk id="21507" creationId="{24542154-5DD7-3826-EFB6-869195AB4C8A}"/>
          </ac:spMkLst>
        </pc:spChg>
        <pc:spChg chg="mod">
          <ac:chgData name="Valentim Nunes" userId="2fc39dd6-4589-4583-8aa5-e52934365c00" providerId="ADAL" clId="{8FE059D1-2FEE-4134-ABF2-7E182DEE7202}" dt="2025-01-13T15:47:08.835" v="107" actId="20577"/>
          <ac:spMkLst>
            <pc:docMk/>
            <pc:sldMk cId="0" sldId="269"/>
            <ac:spMk id="21508" creationId="{7E70DB62-5B27-0FCC-6931-05C187E00738}"/>
          </ac:spMkLst>
        </pc:spChg>
      </pc:sldChg>
      <pc:sldChg chg="modSp mod">
        <pc:chgData name="Valentim Nunes" userId="2fc39dd6-4589-4583-8aa5-e52934365c00" providerId="ADAL" clId="{8FE059D1-2FEE-4134-ABF2-7E182DEE7202}" dt="2025-01-13T15:46:04.486" v="100" actId="1076"/>
        <pc:sldMkLst>
          <pc:docMk/>
          <pc:sldMk cId="0" sldId="270"/>
        </pc:sldMkLst>
        <pc:spChg chg="mod">
          <ac:chgData name="Valentim Nunes" userId="2fc39dd6-4589-4583-8aa5-e52934365c00" providerId="ADAL" clId="{8FE059D1-2FEE-4134-ABF2-7E182DEE7202}" dt="2025-01-13T15:39:13.232" v="72" actId="27636"/>
          <ac:spMkLst>
            <pc:docMk/>
            <pc:sldMk cId="0" sldId="270"/>
            <ac:spMk id="14338" creationId="{E16B2851-FB98-7288-168D-7FF23465FD2F}"/>
          </ac:spMkLst>
        </pc:spChg>
        <pc:picChg chg="mod">
          <ac:chgData name="Valentim Nunes" userId="2fc39dd6-4589-4583-8aa5-e52934365c00" providerId="ADAL" clId="{8FE059D1-2FEE-4134-ABF2-7E182DEE7202}" dt="2025-01-13T15:45:54.699" v="98" actId="1076"/>
          <ac:picMkLst>
            <pc:docMk/>
            <pc:sldMk cId="0" sldId="270"/>
            <ac:picMk id="14340" creationId="{379FAE10-FC2F-A361-6AE6-F5ACF17FC446}"/>
          </ac:picMkLst>
        </pc:picChg>
        <pc:picChg chg="mod">
          <ac:chgData name="Valentim Nunes" userId="2fc39dd6-4589-4583-8aa5-e52934365c00" providerId="ADAL" clId="{8FE059D1-2FEE-4134-ABF2-7E182DEE7202}" dt="2025-01-13T15:46:01.267" v="99" actId="1076"/>
          <ac:picMkLst>
            <pc:docMk/>
            <pc:sldMk cId="0" sldId="270"/>
            <ac:picMk id="14341" creationId="{C3F86D90-B1D8-0A03-18AA-BDDCC077C9C7}"/>
          </ac:picMkLst>
        </pc:picChg>
        <pc:picChg chg="mod">
          <ac:chgData name="Valentim Nunes" userId="2fc39dd6-4589-4583-8aa5-e52934365c00" providerId="ADAL" clId="{8FE059D1-2FEE-4134-ABF2-7E182DEE7202}" dt="2025-01-13T15:46:04.486" v="100" actId="1076"/>
          <ac:picMkLst>
            <pc:docMk/>
            <pc:sldMk cId="0" sldId="270"/>
            <ac:picMk id="14342" creationId="{F91F14E0-5650-8825-8819-483C9E185AC8}"/>
          </ac:picMkLst>
        </pc:picChg>
      </pc:sldChg>
      <pc:sldChg chg="modSp mod">
        <pc:chgData name="Valentim Nunes" userId="2fc39dd6-4589-4583-8aa5-e52934365c00" providerId="ADAL" clId="{8FE059D1-2FEE-4134-ABF2-7E182DEE7202}" dt="2025-01-13T15:46:17.545" v="101" actId="1076"/>
        <pc:sldMkLst>
          <pc:docMk/>
          <pc:sldMk cId="0" sldId="271"/>
        </pc:sldMkLst>
        <pc:spChg chg="mod">
          <ac:chgData name="Valentim Nunes" userId="2fc39dd6-4589-4583-8aa5-e52934365c00" providerId="ADAL" clId="{8FE059D1-2FEE-4134-ABF2-7E182DEE7202}" dt="2025-01-13T15:39:13.237" v="73" actId="27636"/>
          <ac:spMkLst>
            <pc:docMk/>
            <pc:sldMk cId="0" sldId="271"/>
            <ac:spMk id="16386" creationId="{AC1FA68F-2C17-F37C-E7D1-F0F5A01CADA1}"/>
          </ac:spMkLst>
        </pc:spChg>
        <pc:picChg chg="mod">
          <ac:chgData name="Valentim Nunes" userId="2fc39dd6-4589-4583-8aa5-e52934365c00" providerId="ADAL" clId="{8FE059D1-2FEE-4134-ABF2-7E182DEE7202}" dt="2025-01-13T15:46:17.545" v="101" actId="1076"/>
          <ac:picMkLst>
            <pc:docMk/>
            <pc:sldMk cId="0" sldId="271"/>
            <ac:picMk id="16388" creationId="{4297DB5B-6093-27A1-2DCF-9F63452E24A9}"/>
          </ac:picMkLst>
        </pc:picChg>
      </pc:sldChg>
      <pc:sldChg chg="modSp mod">
        <pc:chgData name="Valentim Nunes" userId="2fc39dd6-4589-4583-8aa5-e52934365c00" providerId="ADAL" clId="{8FE059D1-2FEE-4134-ABF2-7E182DEE7202}" dt="2025-01-13T15:43:41.599" v="97" actId="1076"/>
        <pc:sldMkLst>
          <pc:docMk/>
          <pc:sldMk cId="0" sldId="272"/>
        </pc:sldMkLst>
        <pc:spChg chg="mod">
          <ac:chgData name="Valentim Nunes" userId="2fc39dd6-4589-4583-8aa5-e52934365c00" providerId="ADAL" clId="{8FE059D1-2FEE-4134-ABF2-7E182DEE7202}" dt="2025-01-13T15:38:21.250" v="43"/>
          <ac:spMkLst>
            <pc:docMk/>
            <pc:sldMk cId="0" sldId="272"/>
            <ac:spMk id="12290" creationId="{AEED9663-C077-DBE2-BBE4-270E9068B34F}"/>
          </ac:spMkLst>
        </pc:spChg>
        <pc:picChg chg="mod">
          <ac:chgData name="Valentim Nunes" userId="2fc39dd6-4589-4583-8aa5-e52934365c00" providerId="ADAL" clId="{8FE059D1-2FEE-4134-ABF2-7E182DEE7202}" dt="2025-01-13T15:43:34.829" v="94" actId="1076"/>
          <ac:picMkLst>
            <pc:docMk/>
            <pc:sldMk cId="0" sldId="272"/>
            <ac:picMk id="12293" creationId="{57C4029D-0595-5DE1-A45C-A6EF3C51A29F}"/>
          </ac:picMkLst>
        </pc:picChg>
        <pc:picChg chg="mod">
          <ac:chgData name="Valentim Nunes" userId="2fc39dd6-4589-4583-8aa5-e52934365c00" providerId="ADAL" clId="{8FE059D1-2FEE-4134-ABF2-7E182DEE7202}" dt="2025-01-13T15:43:36.865" v="95" actId="1076"/>
          <ac:picMkLst>
            <pc:docMk/>
            <pc:sldMk cId="0" sldId="272"/>
            <ac:picMk id="12294" creationId="{B3DD15BB-E07B-C886-68D0-664777EEBE27}"/>
          </ac:picMkLst>
        </pc:picChg>
        <pc:picChg chg="mod">
          <ac:chgData name="Valentim Nunes" userId="2fc39dd6-4589-4583-8aa5-e52934365c00" providerId="ADAL" clId="{8FE059D1-2FEE-4134-ABF2-7E182DEE7202}" dt="2025-01-13T15:43:39.617" v="96" actId="1076"/>
          <ac:picMkLst>
            <pc:docMk/>
            <pc:sldMk cId="0" sldId="272"/>
            <ac:picMk id="12295" creationId="{2CC93357-9447-2575-39F2-438474556668}"/>
          </ac:picMkLst>
        </pc:picChg>
        <pc:picChg chg="mod">
          <ac:chgData name="Valentim Nunes" userId="2fc39dd6-4589-4583-8aa5-e52934365c00" providerId="ADAL" clId="{8FE059D1-2FEE-4134-ABF2-7E182DEE7202}" dt="2025-01-13T15:43:41.599" v="97" actId="1076"/>
          <ac:picMkLst>
            <pc:docMk/>
            <pc:sldMk cId="0" sldId="272"/>
            <ac:picMk id="12296" creationId="{F8215C83-9EF8-C080-93C9-3D44EC72772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5BB6A570-AD92-C553-5E26-E88A5EAEA8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B490ADF-4692-49A2-AE52-7F13CF8EB27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AB203A-7F59-4880-ACDF-C5518139A5C2}" type="datetimeFigureOut">
              <a:rPr lang="pt-PT"/>
              <a:pPr>
                <a:defRPr/>
              </a:pPr>
              <a:t>13/01/2025</a:t>
            </a:fld>
            <a:endParaRPr lang="pt-PT"/>
          </a:p>
        </p:txBody>
      </p:sp>
      <p:sp>
        <p:nvSpPr>
          <p:cNvPr id="4" name="Marcador de Posição da Imagem do Diapositivo 3">
            <a:extLst>
              <a:ext uri="{FF2B5EF4-FFF2-40B4-BE49-F238E27FC236}">
                <a16:creationId xmlns:a16="http://schemas.microsoft.com/office/drawing/2014/main" id="{39F06161-3875-41EB-E336-5CE20BD1D0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>
            <a:extLst>
              <a:ext uri="{FF2B5EF4-FFF2-40B4-BE49-F238E27FC236}">
                <a16:creationId xmlns:a16="http://schemas.microsoft.com/office/drawing/2014/main" id="{5A934A27-95CE-5EE5-14B6-AB307B14C9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FE52640-0277-B91F-E91C-7B6F4DBA52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C50767E-4306-783A-71BF-EF2E38AAC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BE7D061-4853-4A4B-95CF-6685392A998D}" type="slidenum">
              <a:rPr lang="pt-PT" altLang="pt-PT"/>
              <a:pPr/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Posição da Imagem do Diapositivo 1">
            <a:extLst>
              <a:ext uri="{FF2B5EF4-FFF2-40B4-BE49-F238E27FC236}">
                <a16:creationId xmlns:a16="http://schemas.microsoft.com/office/drawing/2014/main" id="{4679196B-23EC-6E27-8B72-0F8F6B2090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Marcador de Posição de Notas 2">
            <a:extLst>
              <a:ext uri="{FF2B5EF4-FFF2-40B4-BE49-F238E27FC236}">
                <a16:creationId xmlns:a16="http://schemas.microsoft.com/office/drawing/2014/main" id="{E4063319-B055-4BB4-7AC6-1C8947F6F3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15364" name="Marcador de Posição do Número do Diapositivo 3">
            <a:extLst>
              <a:ext uri="{FF2B5EF4-FFF2-40B4-BE49-F238E27FC236}">
                <a16:creationId xmlns:a16="http://schemas.microsoft.com/office/drawing/2014/main" id="{4FE46709-4ED4-C191-0354-A287FE28D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0116129-44F3-44F0-A23D-D64C35C59ED2}" type="slidenum">
              <a:rPr lang="pt-PT" altLang="pt-PT" sz="1200"/>
              <a:pPr/>
              <a:t>11</a:t>
            </a:fld>
            <a:endParaRPr lang="pt-PT" altLang="pt-PT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C17144-3157-4AEA-8C1A-1A2270578E70}" type="slidenum">
              <a:rPr lang="pt-PT" altLang="pt-PT" smtClean="0"/>
              <a:pPr/>
              <a:t>‹nº›</a:t>
            </a:fld>
            <a:endParaRPr lang="pt-PT" altLang="pt-PT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1573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17144-3157-4AEA-8C1A-1A2270578E70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16595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B0FE23-CD70-48A0-826A-C91CBEAD090C}" type="slidenum">
              <a:rPr lang="pt-PT" altLang="pt-PT" smtClean="0"/>
              <a:pPr/>
              <a:t>‹nº›</a:t>
            </a:fld>
            <a:endParaRPr lang="pt-PT" altLang="pt-PT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20842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4197-CC47-4CD4-98BC-523E07BBBEAA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86209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EE17-F64D-4E33-9668-5BA55B7CBD0F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54261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17144-3157-4AEA-8C1A-1A2270578E70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446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83AB-C474-4376-BD05-A9FF768165E7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80494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B41A23-E222-4168-BA5E-B5B3365E9542}" type="slidenum">
              <a:rPr lang="pt-PT" altLang="pt-PT" smtClean="0"/>
              <a:pPr/>
              <a:t>‹nº›</a:t>
            </a:fld>
            <a:endParaRPr lang="pt-PT" altLang="pt-PT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824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519CE9-6BF3-49CA-8366-F2EB72A31118}" type="slidenum">
              <a:rPr lang="pt-PT" altLang="pt-PT" smtClean="0"/>
              <a:pPr/>
              <a:t>‹nº›</a:t>
            </a:fld>
            <a:endParaRPr lang="pt-PT" altLang="pt-PT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7047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17144-3157-4AEA-8C1A-1A2270578E70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4103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17144-3157-4AEA-8C1A-1A2270578E70}" type="slidenum">
              <a:rPr lang="pt-PT" altLang="pt-PT" smtClean="0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138511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D5C17144-3157-4AEA-8C1A-1A2270578E70}" type="slidenum">
              <a:rPr lang="pt-PT" altLang="pt-PT" smtClean="0"/>
              <a:pPr/>
              <a:t>‹nº›</a:t>
            </a:fld>
            <a:endParaRPr lang="pt-PT" altLang="pt-PT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530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siknowledg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olar.google.pt/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b-on.pt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hyperlink" Target="http://www.sapo.p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ebcrawler.com/" TargetMode="External"/><Relationship Id="rId5" Type="http://schemas.openxmlformats.org/officeDocument/2006/relationships/hyperlink" Target="http://www.yahoo.com/" TargetMode="Externa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ibliotecas.dglab.gov.pt/pt/Bibliotecas/BibliotecasnaWeb/Paginas/MedioTejo.asp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cda.ipt.pt/" TargetMode="Externa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nist.gov/cuu/Constants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ebbook.nist.gov/chemistry/fluid" TargetMode="External"/><Relationship Id="rId5" Type="http://schemas.openxmlformats.org/officeDocument/2006/relationships/hyperlink" Target="http://webbook.nist.gov/chemistry/" TargetMode="Externa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espacenet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rcaap.p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0C62327-175D-97E1-8F9C-D828698E4D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2667000"/>
            <a:ext cx="7010400" cy="762000"/>
          </a:xfrm>
        </p:spPr>
        <p:txBody>
          <a:bodyPr/>
          <a:lstStyle/>
          <a:p>
            <a:r>
              <a:rPr lang="pt-PT" altLang="pt-PT" sz="3600"/>
              <a:t>Técnicas de Pesquisa Bibliográfica</a:t>
            </a:r>
            <a:endParaRPr lang="pt-PT" altLang="pt-PT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B7DB6C5-DB01-D1DC-57DD-820BA1292E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81400"/>
            <a:ext cx="6400800" cy="2062163"/>
          </a:xfrm>
        </p:spPr>
        <p:txBody>
          <a:bodyPr/>
          <a:lstStyle/>
          <a:p>
            <a:r>
              <a:rPr lang="pt-PT" altLang="pt-PT" dirty="0">
                <a:latin typeface="Albertus Medium" pitchFamily="34" charset="0"/>
              </a:rPr>
              <a:t>Valentim M B Nunes</a:t>
            </a:r>
            <a:endParaRPr lang="pt-PT" altLang="pt-PT" dirty="0"/>
          </a:p>
          <a:p>
            <a:r>
              <a:rPr lang="pt-PT" altLang="pt-PT" dirty="0"/>
              <a:t>Unidade Departamental de Engenharia – Secção de Química </a:t>
            </a:r>
          </a:p>
          <a:p>
            <a:r>
              <a:rPr lang="pt-PT" altLang="pt-PT" sz="2400" dirty="0"/>
              <a:t>Fevereiro de  2025</a:t>
            </a:r>
            <a:endParaRPr lang="pt-PT" altLang="pt-PT" dirty="0"/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6390BE3B-D005-7F4C-868F-1B75BB083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524000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pt-PT" altLang="pt-PT" sz="3600" b="1">
                <a:latin typeface="Times New Roman" panose="02020603050405020304" pitchFamily="18" charset="0"/>
              </a:rPr>
              <a:t>TECNOLOGIA QUÍMICA</a:t>
            </a:r>
            <a:endParaRPr kumimoji="0" lang="pt-PT" altLang="pt-PT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10878C1-1013-E5E0-CAFA-745398A3C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3600">
                <a:latin typeface="Arial" panose="020B0604020202020204" pitchFamily="34" charset="0"/>
              </a:rPr>
              <a:t>Introdução</a:t>
            </a:r>
            <a:endParaRPr lang="pt-PT" altLang="pt-PT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2064DC-4E46-27CF-AD0D-7155C6F605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295400"/>
            <a:ext cx="7772400" cy="2565400"/>
          </a:xfrm>
        </p:spPr>
        <p:txBody>
          <a:bodyPr/>
          <a:lstStyle/>
          <a:p>
            <a:pPr algn="ctr">
              <a:buFontTx/>
              <a:buNone/>
            </a:pPr>
            <a:r>
              <a:rPr lang="pt-PT" altLang="pt-PT" sz="2400">
                <a:latin typeface="Arial" panose="020B0604020202020204" pitchFamily="34" charset="0"/>
              </a:rPr>
              <a:t>Identificação do problema</a:t>
            </a:r>
            <a:endParaRPr lang="pt-PT" altLang="pt-PT"/>
          </a:p>
          <a:p>
            <a:pPr algn="ctr">
              <a:buFontTx/>
              <a:buNone/>
            </a:pPr>
            <a:endParaRPr lang="pt-PT" altLang="pt-PT"/>
          </a:p>
          <a:p>
            <a:pPr algn="ctr">
              <a:buFontTx/>
              <a:buNone/>
            </a:pPr>
            <a:endParaRPr lang="pt-PT" altLang="pt-PT" sz="2400"/>
          </a:p>
          <a:p>
            <a:pPr algn="ctr">
              <a:buFontTx/>
              <a:buNone/>
            </a:pPr>
            <a:r>
              <a:rPr lang="pt-PT" altLang="pt-PT" sz="2400">
                <a:latin typeface="Arial" panose="020B0604020202020204" pitchFamily="34" charset="0"/>
              </a:rPr>
              <a:t>Trabalho prévio em áreas relacionadas?</a:t>
            </a:r>
          </a:p>
          <a:p>
            <a:pPr algn="ctr">
              <a:buFontTx/>
              <a:buNone/>
            </a:pPr>
            <a:r>
              <a:rPr lang="pt-PT" altLang="pt-PT" sz="2400">
                <a:latin typeface="Arial" panose="020B0604020202020204" pitchFamily="34" charset="0"/>
              </a:rPr>
              <a:t>Onde encontrar informação?</a:t>
            </a:r>
            <a:endParaRPr lang="pt-PT" altLang="pt-PT"/>
          </a:p>
        </p:txBody>
      </p:sp>
      <p:sp>
        <p:nvSpPr>
          <p:cNvPr id="5124" name="AutoShape 5">
            <a:extLst>
              <a:ext uri="{FF2B5EF4-FFF2-40B4-BE49-F238E27FC236}">
                <a16:creationId xmlns:a16="http://schemas.microsoft.com/office/drawing/2014/main" id="{0E39958E-5AC3-7DE9-3D72-76013FC62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9144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5125" name="Text Box 19">
            <a:extLst>
              <a:ext uri="{FF2B5EF4-FFF2-40B4-BE49-F238E27FC236}">
                <a16:creationId xmlns:a16="http://schemas.microsoft.com/office/drawing/2014/main" id="{CB09124D-3BF4-CEA2-D06A-F3A2B6417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038600"/>
            <a:ext cx="56388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kumimoji="0" lang="pt-PT" altLang="pt-PT" sz="2400">
                <a:latin typeface="Times New Roman" panose="02020603050405020304" pitchFamily="18" charset="0"/>
              </a:rPr>
              <a:t>Livros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kumimoji="0" lang="pt-PT" altLang="pt-PT" sz="2400">
                <a:latin typeface="Times New Roman" panose="02020603050405020304" pitchFamily="18" charset="0"/>
              </a:rPr>
              <a:t>Revistas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kumimoji="0" lang="pt-PT" altLang="pt-PT" sz="2400">
                <a:latin typeface="Times New Roman" panose="02020603050405020304" pitchFamily="18" charset="0"/>
              </a:rPr>
              <a:t>Papers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kumimoji="0" lang="pt-PT" altLang="pt-PT" sz="2400">
                <a:latin typeface="Times New Roman" panose="02020603050405020304" pitchFamily="18" charset="0"/>
              </a:rPr>
              <a:t>Comunicações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93DD02C-3D15-90B0-F475-FF4E1627CF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6096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3600">
                <a:latin typeface="Arial" panose="020B0604020202020204" pitchFamily="34" charset="0"/>
              </a:rPr>
              <a:t>Tipos de Fontes bibliográficas</a:t>
            </a:r>
            <a:endParaRPr lang="pt-PT" altLang="pt-PT" sz="240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06CB397-3906-C35C-5303-6C04BB0C8D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4438" y="2000250"/>
            <a:ext cx="6157912" cy="2233613"/>
          </a:xfrm>
        </p:spPr>
        <p:txBody>
          <a:bodyPr/>
          <a:lstStyle/>
          <a:p>
            <a:pPr lvl="2">
              <a:buFont typeface="Wingdings" panose="05000000000000000000" pitchFamily="2" charset="2"/>
              <a:buChar char="ü"/>
            </a:pPr>
            <a:r>
              <a:rPr lang="pt-PT" altLang="pt-PT" sz="4000"/>
              <a:t> Fontes primárias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PT" altLang="pt-PT" sz="4000"/>
              <a:t>Fontes secundárias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PT" altLang="pt-PT" sz="4000"/>
              <a:t> Fontes terciárias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B19F991-C6EF-2808-01EE-8494B8A82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533400"/>
          </a:xfrm>
        </p:spPr>
        <p:txBody>
          <a:bodyPr/>
          <a:lstStyle/>
          <a:p>
            <a:r>
              <a:rPr lang="pt-PT" altLang="pt-PT" sz="2400">
                <a:latin typeface="Arial" panose="020B0604020202020204" pitchFamily="34" charset="0"/>
              </a:rPr>
              <a:t>Tipos de fontes bibliográficas</a:t>
            </a:r>
            <a:endParaRPr lang="pt-PT" altLang="pt-PT" sz="24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8A7F4E9-A4A1-4E1F-8E12-AB3D16DE75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1524000"/>
            <a:ext cx="7391400" cy="4114800"/>
          </a:xfrm>
        </p:spPr>
        <p:txBody>
          <a:bodyPr/>
          <a:lstStyle/>
          <a:p>
            <a:r>
              <a:rPr lang="pt-PT" altLang="pt-PT" dirty="0">
                <a:latin typeface="Times New Roman" panose="02020603050405020304" pitchFamily="18" charset="0"/>
              </a:rPr>
              <a:t>Fontes primárias</a:t>
            </a:r>
          </a:p>
          <a:p>
            <a:pPr lvl="2"/>
            <a:r>
              <a:rPr lang="pt-PT" altLang="pt-PT" dirty="0">
                <a:latin typeface="Times New Roman" panose="02020603050405020304" pitchFamily="18" charset="0"/>
              </a:rPr>
              <a:t>Jornais ou revistas da especialidade em que a informação surge pela 1ª vez (também são incluídas as patentes)</a:t>
            </a:r>
          </a:p>
          <a:p>
            <a:pPr lvl="2">
              <a:buFontTx/>
              <a:buNone/>
            </a:pPr>
            <a:r>
              <a:rPr lang="pt-PT" altLang="pt-PT" dirty="0">
                <a:latin typeface="Times New Roman" panose="02020603050405020304" pitchFamily="18" charset="0"/>
              </a:rPr>
              <a:t>	Exemplos: </a:t>
            </a:r>
          </a:p>
          <a:p>
            <a:pPr lvl="2">
              <a:buFontTx/>
              <a:buNone/>
            </a:pPr>
            <a:r>
              <a:rPr lang="pt-PT" altLang="pt-PT" dirty="0">
                <a:latin typeface="Times New Roman" panose="02020603050405020304" pitchFamily="18" charset="0"/>
              </a:rPr>
              <a:t>			</a:t>
            </a:r>
            <a:r>
              <a:rPr lang="pt-PT" altLang="pt-PT" i="1" dirty="0">
                <a:latin typeface="Times New Roman" panose="02020603050405020304" pitchFamily="18" charset="0"/>
              </a:rPr>
              <a:t>J. </a:t>
            </a:r>
            <a:r>
              <a:rPr lang="pt-PT" altLang="pt-PT" i="1" dirty="0" err="1">
                <a:latin typeface="Times New Roman" panose="02020603050405020304" pitchFamily="18" charset="0"/>
              </a:rPr>
              <a:t>Chem</a:t>
            </a:r>
            <a:r>
              <a:rPr lang="pt-PT" altLang="pt-PT" i="1" dirty="0">
                <a:latin typeface="Times New Roman" panose="02020603050405020304" pitchFamily="18" charset="0"/>
              </a:rPr>
              <a:t>. Eng. Data</a:t>
            </a:r>
            <a:endParaRPr lang="pt-PT" altLang="pt-PT" dirty="0">
              <a:latin typeface="Times New Roman" panose="02020603050405020304" pitchFamily="18" charset="0"/>
            </a:endParaRPr>
          </a:p>
          <a:p>
            <a:pPr lvl="2">
              <a:buFontTx/>
              <a:buNone/>
            </a:pPr>
            <a:r>
              <a:rPr lang="pt-PT" altLang="pt-PT" dirty="0">
                <a:latin typeface="Times New Roman" panose="02020603050405020304" pitchFamily="18" charset="0"/>
              </a:rPr>
              <a:t>			</a:t>
            </a:r>
            <a:r>
              <a:rPr lang="pt-PT" altLang="pt-PT" i="1" dirty="0" err="1">
                <a:latin typeface="Times New Roman" panose="02020603050405020304" pitchFamily="18" charset="0"/>
              </a:rPr>
              <a:t>Chemical</a:t>
            </a:r>
            <a:r>
              <a:rPr lang="pt-PT" altLang="pt-PT" i="1" dirty="0">
                <a:latin typeface="Times New Roman" panose="02020603050405020304" pitchFamily="18" charset="0"/>
              </a:rPr>
              <a:t> </a:t>
            </a:r>
            <a:r>
              <a:rPr lang="pt-PT" altLang="pt-PT" i="1" dirty="0" err="1">
                <a:latin typeface="Times New Roman" panose="02020603050405020304" pitchFamily="18" charset="0"/>
              </a:rPr>
              <a:t>Engineering</a:t>
            </a:r>
            <a:endParaRPr lang="pt-PT" altLang="pt-PT" i="1" dirty="0">
              <a:latin typeface="Times New Roman" panose="02020603050405020304" pitchFamily="18" charset="0"/>
            </a:endParaRPr>
          </a:p>
          <a:p>
            <a:pPr lvl="2">
              <a:buFontTx/>
              <a:buNone/>
            </a:pPr>
            <a:r>
              <a:rPr lang="pt-PT" altLang="pt-PT" i="1" dirty="0">
                <a:latin typeface="Times New Roman" panose="02020603050405020304" pitchFamily="18" charset="0"/>
              </a:rPr>
              <a:t>			</a:t>
            </a:r>
            <a:r>
              <a:rPr lang="pt-PT" altLang="pt-PT" i="1" dirty="0" err="1">
                <a:latin typeface="Times New Roman" panose="02020603050405020304" pitchFamily="18" charset="0"/>
              </a:rPr>
              <a:t>Environ</a:t>
            </a:r>
            <a:r>
              <a:rPr lang="pt-PT" altLang="pt-PT" i="1" dirty="0">
                <a:latin typeface="Times New Roman" panose="02020603050405020304" pitchFamily="18" charset="0"/>
              </a:rPr>
              <a:t>. </a:t>
            </a:r>
            <a:r>
              <a:rPr lang="pt-PT" altLang="pt-PT" i="1" dirty="0" err="1">
                <a:latin typeface="Times New Roman" panose="02020603050405020304" pitchFamily="18" charset="0"/>
              </a:rPr>
              <a:t>Sci</a:t>
            </a:r>
            <a:r>
              <a:rPr lang="pt-PT" altLang="pt-PT" i="1" dirty="0">
                <a:latin typeface="Times New Roman" panose="02020603050405020304" pitchFamily="18" charset="0"/>
              </a:rPr>
              <a:t>. </a:t>
            </a:r>
            <a:r>
              <a:rPr lang="pt-PT" altLang="pt-PT" i="1" dirty="0" err="1">
                <a:latin typeface="Times New Roman" panose="02020603050405020304" pitchFamily="18" charset="0"/>
              </a:rPr>
              <a:t>Technol</a:t>
            </a:r>
            <a:r>
              <a:rPr lang="pt-PT" altLang="pt-PT" i="1" dirty="0">
                <a:latin typeface="Times New Roman" panose="02020603050405020304" pitchFamily="18" charset="0"/>
              </a:rPr>
              <a:t>.</a:t>
            </a:r>
          </a:p>
          <a:p>
            <a:pPr lvl="2">
              <a:buFontTx/>
              <a:buNone/>
            </a:pPr>
            <a:r>
              <a:rPr lang="pt-PT" altLang="pt-PT" i="1" dirty="0">
                <a:latin typeface="Times New Roman" panose="02020603050405020304" pitchFamily="18" charset="0"/>
              </a:rPr>
              <a:t>                               </a:t>
            </a:r>
            <a:r>
              <a:rPr lang="pt-PT" altLang="pt-PT" i="1" dirty="0" err="1">
                <a:latin typeface="Times New Roman" panose="02020603050405020304" pitchFamily="18" charset="0"/>
              </a:rPr>
              <a:t>Chemical</a:t>
            </a:r>
            <a:r>
              <a:rPr lang="pt-PT" altLang="pt-PT" i="1" dirty="0">
                <a:latin typeface="Times New Roman" panose="02020603050405020304" pitchFamily="18" charset="0"/>
              </a:rPr>
              <a:t> </a:t>
            </a:r>
            <a:r>
              <a:rPr lang="pt-PT" altLang="pt-PT" i="1" dirty="0" err="1">
                <a:latin typeface="Times New Roman" panose="02020603050405020304" pitchFamily="18" charset="0"/>
              </a:rPr>
              <a:t>Week</a:t>
            </a:r>
            <a:r>
              <a:rPr lang="pt-PT" altLang="pt-PT" i="1" dirty="0">
                <a:latin typeface="Times New Roman" panose="02020603050405020304" pitchFamily="18" charset="0"/>
              </a:rPr>
              <a:t>,</a:t>
            </a:r>
          </a:p>
          <a:p>
            <a:pPr lvl="2">
              <a:buFontTx/>
              <a:buNone/>
            </a:pPr>
            <a:endParaRPr lang="pt-PT" altLang="pt-PT" dirty="0"/>
          </a:p>
          <a:p>
            <a:pPr lvl="2">
              <a:buFontTx/>
              <a:buNone/>
            </a:pPr>
            <a:r>
              <a:rPr lang="pt-PT" altLang="pt-PT" dirty="0"/>
              <a:t>			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A7938BF-CCE5-AACD-834F-FF6B449D6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772400" cy="5334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Tipos de fontes bibliográficas</a:t>
            </a:r>
            <a:endParaRPr lang="pt-PT" altLang="pt-PT" sz="240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583A84E-D3D0-8AE7-CA2B-510CDFE36B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371600"/>
            <a:ext cx="7391400" cy="4419600"/>
          </a:xfrm>
        </p:spPr>
        <p:txBody>
          <a:bodyPr/>
          <a:lstStyle/>
          <a:p>
            <a:r>
              <a:rPr lang="pt-PT" altLang="pt-PT">
                <a:latin typeface="Times New Roman" panose="02020603050405020304" pitchFamily="18" charset="0"/>
              </a:rPr>
              <a:t>Fontes secundárias</a:t>
            </a:r>
          </a:p>
          <a:p>
            <a:pPr lvl="2"/>
            <a:r>
              <a:rPr lang="pt-PT" altLang="pt-PT">
                <a:latin typeface="Times New Roman" panose="02020603050405020304" pitchFamily="18" charset="0"/>
              </a:rPr>
              <a:t>Trabalhos sistemáticos e completos que, embora com informação mais antiga, têm a vantagem de fornecer uma visão de conjunto sobre tudo o que foi publicado até à data sobre um determinado tema.</a:t>
            </a:r>
          </a:p>
          <a:p>
            <a:pPr lvl="2">
              <a:buFontTx/>
              <a:buNone/>
            </a:pPr>
            <a:r>
              <a:rPr lang="pt-PT" altLang="pt-PT">
                <a:latin typeface="Times New Roman" panose="02020603050405020304" pitchFamily="18" charset="0"/>
              </a:rPr>
              <a:t>	Exemplos: </a:t>
            </a:r>
          </a:p>
          <a:p>
            <a:pPr lvl="2">
              <a:buFontTx/>
              <a:buNone/>
            </a:pPr>
            <a:r>
              <a:rPr lang="pt-PT" altLang="pt-PT">
                <a:latin typeface="Times New Roman" panose="02020603050405020304" pitchFamily="18" charset="0"/>
              </a:rPr>
              <a:t>			</a:t>
            </a:r>
            <a:r>
              <a:rPr lang="pt-PT" altLang="pt-PT" i="1">
                <a:latin typeface="Times New Roman" panose="02020603050405020304" pitchFamily="18" charset="0"/>
              </a:rPr>
              <a:t>Livros</a:t>
            </a:r>
            <a:endParaRPr lang="pt-PT" altLang="pt-PT">
              <a:latin typeface="Times New Roman" panose="02020603050405020304" pitchFamily="18" charset="0"/>
            </a:endParaRPr>
          </a:p>
          <a:p>
            <a:pPr lvl="2">
              <a:buFontTx/>
              <a:buNone/>
            </a:pPr>
            <a:r>
              <a:rPr lang="pt-PT" altLang="pt-PT">
                <a:latin typeface="Times New Roman" panose="02020603050405020304" pitchFamily="18" charset="0"/>
              </a:rPr>
              <a:t>			</a:t>
            </a:r>
            <a:r>
              <a:rPr lang="pt-PT" altLang="pt-PT" i="1">
                <a:latin typeface="Times New Roman" panose="02020603050405020304" pitchFamily="18" charset="0"/>
              </a:rPr>
              <a:t>Monografias</a:t>
            </a:r>
          </a:p>
          <a:p>
            <a:pPr lvl="2">
              <a:buFontTx/>
              <a:buNone/>
            </a:pPr>
            <a:r>
              <a:rPr lang="pt-PT" altLang="pt-PT" i="1">
                <a:latin typeface="Times New Roman" panose="02020603050405020304" pitchFamily="18" charset="0"/>
              </a:rPr>
              <a:t>			Artigos de revisão</a:t>
            </a:r>
            <a:endParaRPr lang="pt-PT" altLang="pt-PT"/>
          </a:p>
          <a:p>
            <a:pPr>
              <a:buFontTx/>
              <a:buNone/>
            </a:pPr>
            <a:endParaRPr lang="pt-PT" altLang="pt-P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A00A76A-14D1-DC01-03FE-9D6D099AF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5334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Tipos de fontes bibliográficas</a:t>
            </a:r>
            <a:endParaRPr lang="pt-PT" altLang="pt-PT" sz="240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927DB72-7044-4BDC-2021-30EF10CD0C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500188"/>
            <a:ext cx="7772400" cy="4114800"/>
          </a:xfrm>
        </p:spPr>
        <p:txBody>
          <a:bodyPr/>
          <a:lstStyle/>
          <a:p>
            <a:r>
              <a:rPr lang="pt-PT" altLang="pt-PT">
                <a:latin typeface="Arial" panose="020B0604020202020204" pitchFamily="34" charset="0"/>
              </a:rPr>
              <a:t>Fontes terciárias</a:t>
            </a:r>
          </a:p>
          <a:p>
            <a:pPr lvl="2"/>
            <a:r>
              <a:rPr lang="pt-PT" altLang="pt-PT">
                <a:latin typeface="Arial" panose="020B0604020202020204" pitchFamily="34" charset="0"/>
              </a:rPr>
              <a:t>Fontes indirectas de informação que consistem em revistas de resumos e índices cumulativos periódicos</a:t>
            </a:r>
          </a:p>
          <a:p>
            <a:pPr lvl="2">
              <a:buFontTx/>
              <a:buNone/>
            </a:pPr>
            <a:r>
              <a:rPr lang="pt-PT" altLang="pt-PT">
                <a:latin typeface="Arial" panose="020B0604020202020204" pitchFamily="34" charset="0"/>
              </a:rPr>
              <a:t>	Exemplos: </a:t>
            </a:r>
          </a:p>
          <a:p>
            <a:pPr lvl="2">
              <a:buFontTx/>
              <a:buNone/>
            </a:pPr>
            <a:r>
              <a:rPr lang="pt-PT" altLang="pt-PT">
                <a:latin typeface="Arial" panose="020B0604020202020204" pitchFamily="34" charset="0"/>
              </a:rPr>
              <a:t>			C</a:t>
            </a:r>
            <a:r>
              <a:rPr lang="pt-PT" altLang="pt-PT" i="1">
                <a:latin typeface="Arial" panose="020B0604020202020204" pitchFamily="34" charset="0"/>
              </a:rPr>
              <a:t>hemical Abstracts</a:t>
            </a:r>
            <a:endParaRPr lang="pt-PT" altLang="pt-PT">
              <a:latin typeface="Arial" panose="020B0604020202020204" pitchFamily="34" charset="0"/>
            </a:endParaRPr>
          </a:p>
          <a:p>
            <a:pPr lvl="2">
              <a:buFontTx/>
              <a:buNone/>
            </a:pPr>
            <a:r>
              <a:rPr lang="pt-PT" altLang="pt-PT">
                <a:latin typeface="Arial" panose="020B0604020202020204" pitchFamily="34" charset="0"/>
              </a:rPr>
              <a:t>			</a:t>
            </a:r>
            <a:r>
              <a:rPr lang="pt-PT" altLang="pt-PT" i="1">
                <a:latin typeface="Arial" panose="020B0604020202020204" pitchFamily="34" charset="0"/>
              </a:rPr>
              <a:t>Current Contents</a:t>
            </a:r>
          </a:p>
          <a:p>
            <a:pPr lvl="2">
              <a:buFontTx/>
              <a:buNone/>
            </a:pPr>
            <a:r>
              <a:rPr lang="pt-PT" altLang="pt-PT" i="1">
                <a:latin typeface="Arial" panose="020B0604020202020204" pitchFamily="34" charset="0"/>
              </a:rPr>
              <a:t>			Catálogos</a:t>
            </a:r>
            <a:endParaRPr lang="pt-PT" altLang="pt-PT"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7A7BB2D-752B-B2A0-DA5C-8D8B74305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4572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3600">
                <a:latin typeface="Arial" panose="020B0604020202020204" pitchFamily="34" charset="0"/>
              </a:rPr>
              <a:t>Pesquisa on-line</a:t>
            </a:r>
            <a:endParaRPr lang="pt-PT" altLang="pt-PT" sz="240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DAF4509-0350-58D5-C454-ED48F9C2A3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5875" y="1571625"/>
            <a:ext cx="7315200" cy="4162425"/>
          </a:xfrm>
        </p:spPr>
        <p:txBody>
          <a:bodyPr/>
          <a:lstStyle/>
          <a:p>
            <a:pPr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Pesquisa bibliográfica utilizando meios informáticos - pesquisa </a:t>
            </a:r>
            <a:r>
              <a:rPr lang="pt-PT" altLang="pt-PT" i="1" dirty="0">
                <a:latin typeface="Times New Roman" panose="02020603050405020304" pitchFamily="18" charset="0"/>
              </a:rPr>
              <a:t>on-line</a:t>
            </a:r>
          </a:p>
          <a:p>
            <a:pPr lvl="2">
              <a:buFont typeface="Monotype Sorts" pitchFamily="2" charset="2"/>
              <a:buChar char="l"/>
              <a:defRPr/>
            </a:pPr>
            <a:endParaRPr lang="pt-PT" altLang="pt-PT" dirty="0">
              <a:latin typeface="Times New Roman" panose="02020603050405020304" pitchFamily="18" charset="0"/>
            </a:endParaRPr>
          </a:p>
          <a:p>
            <a:pPr lvl="2">
              <a:buFont typeface="Monotype Sorts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ISI Web </a:t>
            </a:r>
            <a:r>
              <a:rPr lang="pt-PT" altLang="pt-PT" dirty="0" err="1">
                <a:latin typeface="Times New Roman" panose="02020603050405020304" pitchFamily="18" charset="0"/>
              </a:rPr>
              <a:t>of</a:t>
            </a:r>
            <a:r>
              <a:rPr lang="pt-PT" altLang="pt-PT" dirty="0">
                <a:latin typeface="Times New Roman" panose="02020603050405020304" pitchFamily="18" charset="0"/>
              </a:rPr>
              <a:t> </a:t>
            </a:r>
            <a:r>
              <a:rPr lang="pt-PT" altLang="pt-PT" dirty="0" err="1">
                <a:latin typeface="Times New Roman" panose="02020603050405020304" pitchFamily="18" charset="0"/>
              </a:rPr>
              <a:t>knowledge</a:t>
            </a:r>
            <a:endParaRPr lang="pt-PT" altLang="pt-PT" dirty="0">
              <a:latin typeface="Times New Roman" panose="02020603050405020304" pitchFamily="18" charset="0"/>
            </a:endParaRPr>
          </a:p>
          <a:p>
            <a:pPr lvl="4">
              <a:buFont typeface="Monotype Sorts" pitchFamily="2" charset="2"/>
              <a:buChar char="l"/>
              <a:defRPr/>
            </a:pP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http://isiknowledge.com </a:t>
            </a:r>
          </a:p>
          <a:p>
            <a:pPr lvl="2">
              <a:buFont typeface="Monotype Sorts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Biblioteca Científica Digital </a:t>
            </a:r>
          </a:p>
          <a:p>
            <a:pPr lvl="4">
              <a:buFont typeface="Monotype Sorts" pitchFamily="2" charset="2"/>
              <a:buChar char="l"/>
              <a:defRPr/>
            </a:pP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http://www.b-on.pt</a:t>
            </a:r>
          </a:p>
          <a:p>
            <a:pPr lvl="2">
              <a:buFont typeface="Monotype Sorts" pitchFamily="2" charset="2"/>
              <a:buChar char="l"/>
              <a:defRPr/>
            </a:pPr>
            <a:r>
              <a:rPr lang="pt-PT" altLang="pt-PT" dirty="0"/>
              <a:t> </a:t>
            </a:r>
            <a:r>
              <a:rPr lang="pt-PT" altLang="pt-PT" dirty="0">
                <a:latin typeface="Times New Roman" panose="02020603050405020304" pitchFamily="18" charset="0"/>
              </a:rPr>
              <a:t>Google Académico</a:t>
            </a:r>
          </a:p>
          <a:p>
            <a:pPr lvl="4">
              <a:buFont typeface="Monotype Sorts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</a:t>
            </a: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https://scholar.google.pt/</a:t>
            </a:r>
          </a:p>
          <a:p>
            <a:pPr lvl="4">
              <a:buFont typeface="Monotype Sorts" pitchFamily="2" charset="2"/>
              <a:buChar char="l"/>
              <a:defRPr/>
            </a:pPr>
            <a:endParaRPr lang="pt-PT" altLang="pt-PT" dirty="0"/>
          </a:p>
        </p:txBody>
      </p:sp>
      <p:pic>
        <p:nvPicPr>
          <p:cNvPr id="10244" name="Picture 5" descr="Mouse De Computador, Casa Do Rato, Rat png transparente grátis">
            <a:hlinkClick r:id="rId2"/>
            <a:extLst>
              <a:ext uri="{FF2B5EF4-FFF2-40B4-BE49-F238E27FC236}">
                <a16:creationId xmlns:a16="http://schemas.microsoft.com/office/drawing/2014/main" id="{DA373813-3761-F4F9-758B-9FCCCAA4B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24608"/>
            <a:ext cx="7191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Mouse De Computador, Casa Do Rato, Rat png transparente grátis">
            <a:hlinkClick r:id="rId4"/>
            <a:extLst>
              <a:ext uri="{FF2B5EF4-FFF2-40B4-BE49-F238E27FC236}">
                <a16:creationId xmlns:a16="http://schemas.microsoft.com/office/drawing/2014/main" id="{24D4A131-53A4-D24D-0C57-376DDBC87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63359"/>
            <a:ext cx="72072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descr="Mouse De Computador, Casa Do Rato, Rat png transparente grátis">
            <a:hlinkClick r:id="rId6"/>
            <a:extLst>
              <a:ext uri="{FF2B5EF4-FFF2-40B4-BE49-F238E27FC236}">
                <a16:creationId xmlns:a16="http://schemas.microsoft.com/office/drawing/2014/main" id="{467B84D5-21DE-2B46-AD18-4EEC0E947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33566"/>
            <a:ext cx="71913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4229DED-9FA8-94DE-7E02-F84EAAC67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772400" cy="6858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Pesquisa on-line</a:t>
            </a:r>
            <a:endParaRPr lang="pt-PT" altLang="pt-PT" sz="24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896D548-314F-54C6-5773-CCC22EDC57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57313" y="1500188"/>
            <a:ext cx="7010400" cy="3286125"/>
          </a:xfrm>
        </p:spPr>
        <p:txBody>
          <a:bodyPr/>
          <a:lstStyle/>
          <a:p>
            <a:pPr>
              <a:buFontTx/>
              <a:buNone/>
            </a:pPr>
            <a:r>
              <a:rPr lang="pt-PT" altLang="pt-PT" i="1"/>
              <a:t>	</a:t>
            </a:r>
            <a:r>
              <a:rPr lang="pt-PT" altLang="pt-PT">
                <a:latin typeface="Times New Roman" panose="02020603050405020304" pitchFamily="18" charset="0"/>
              </a:rPr>
              <a:t>Permite sistematizar vários processos</a:t>
            </a:r>
          </a:p>
          <a:p>
            <a:pPr lvl="2">
              <a:buFont typeface="Monotype Sorts" pitchFamily="2" charset="2"/>
              <a:buChar char="l"/>
            </a:pPr>
            <a:endParaRPr lang="pt-PT" altLang="pt-PT">
              <a:latin typeface="Times New Roman" panose="02020603050405020304" pitchFamily="18" charset="0"/>
            </a:endParaRPr>
          </a:p>
          <a:p>
            <a:pPr lvl="2">
              <a:buFont typeface="Monotype Sorts" pitchFamily="2" charset="2"/>
              <a:buChar char="l"/>
            </a:pPr>
            <a:r>
              <a:rPr lang="pt-PT" altLang="pt-PT">
                <a:latin typeface="Times New Roman" panose="02020603050405020304" pitchFamily="18" charset="0"/>
              </a:rPr>
              <a:t> pesquisa pelo nome de autores</a:t>
            </a:r>
          </a:p>
          <a:p>
            <a:pPr lvl="2">
              <a:buFont typeface="Monotype Sorts" pitchFamily="2" charset="2"/>
              <a:buChar char="l"/>
            </a:pPr>
            <a:r>
              <a:rPr lang="pt-PT" altLang="pt-PT">
                <a:latin typeface="Times New Roman" panose="02020603050405020304" pitchFamily="18" charset="0"/>
              </a:rPr>
              <a:t> pesquisa por palavras chave/assunto</a:t>
            </a:r>
          </a:p>
          <a:p>
            <a:pPr lvl="2">
              <a:buFont typeface="Monotype Sorts" pitchFamily="2" charset="2"/>
              <a:buChar char="l"/>
            </a:pPr>
            <a:r>
              <a:rPr lang="pt-PT" altLang="pt-PT">
                <a:latin typeface="Times New Roman" panose="02020603050405020304" pitchFamily="18" charset="0"/>
              </a:rPr>
              <a:t> pesquisa por palavras que constam do título dos documentos</a:t>
            </a:r>
          </a:p>
          <a:p>
            <a:pPr lvl="2">
              <a:buFont typeface="Monotype Sorts" pitchFamily="2" charset="2"/>
              <a:buChar char="l"/>
            </a:pPr>
            <a:r>
              <a:rPr lang="pt-PT" altLang="pt-PT" i="1">
                <a:latin typeface="Times New Roman" panose="02020603050405020304" pitchFamily="18" charset="0"/>
              </a:rPr>
              <a:t> </a:t>
            </a:r>
            <a:r>
              <a:rPr lang="pt-PT" altLang="pt-PT">
                <a:latin typeface="Times New Roman" panose="02020603050405020304" pitchFamily="18" charset="0"/>
              </a:rPr>
              <a:t>pesquisa avançada</a:t>
            </a:r>
            <a:endParaRPr lang="pt-PT" altLang="pt-PT"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EED9663-C077-DBE2-BBE4-270E9068B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762000"/>
          </a:xfrm>
        </p:spPr>
        <p:txBody>
          <a:bodyPr/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Pesquisa on-line</a:t>
            </a:r>
            <a:endParaRPr lang="pt-PT" altLang="pt-PT" sz="240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8439DC0-C7CD-E51F-2A51-CA96613D88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5875" y="1571625"/>
            <a:ext cx="6324600" cy="2571750"/>
          </a:xfrm>
        </p:spPr>
        <p:txBody>
          <a:bodyPr/>
          <a:lstStyle/>
          <a:p>
            <a:pPr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Motores de busca gerais</a:t>
            </a:r>
          </a:p>
          <a:p>
            <a:pPr lvl="3">
              <a:defRPr/>
            </a:pPr>
            <a:r>
              <a:rPr lang="pt-PT" altLang="pt-PT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http://www.google.com</a:t>
            </a:r>
          </a:p>
          <a:p>
            <a:pPr lvl="3">
              <a:defRPr/>
            </a:pPr>
            <a:r>
              <a:rPr lang="pt-PT" altLang="pt-PT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http://www.yahoo.com</a:t>
            </a:r>
          </a:p>
          <a:p>
            <a:pPr lvl="3">
              <a:defRPr/>
            </a:pPr>
            <a:r>
              <a:rPr lang="pt-PT" altLang="pt-PT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http://webcrawler.com/</a:t>
            </a:r>
          </a:p>
          <a:p>
            <a:pPr lvl="3">
              <a:defRPr/>
            </a:pPr>
            <a:r>
              <a:rPr lang="pt-PT" altLang="pt-PT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http://www.sapo.pt/</a:t>
            </a:r>
            <a:endParaRPr lang="pt-PT" altLang="pt-PT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hlinkClick r:id="rId2"/>
            </a:endParaRPr>
          </a:p>
          <a:p>
            <a:pPr lvl="3">
              <a:buFontTx/>
              <a:buNone/>
              <a:defRPr/>
            </a:pPr>
            <a:endParaRPr lang="pt-PT" altLang="pt-PT" dirty="0"/>
          </a:p>
        </p:txBody>
      </p:sp>
      <p:sp>
        <p:nvSpPr>
          <p:cNvPr id="12292" name="CaixaDeTexto 4">
            <a:extLst>
              <a:ext uri="{FF2B5EF4-FFF2-40B4-BE49-F238E27FC236}">
                <a16:creationId xmlns:a16="http://schemas.microsoft.com/office/drawing/2014/main" id="{558CB2AC-1552-552F-089B-6A97B85AC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4357688"/>
            <a:ext cx="63579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pt-PT" altLang="pt-PT" sz="2400">
                <a:latin typeface="Times New Roman" panose="02020603050405020304" pitchFamily="18" charset="0"/>
              </a:rPr>
              <a:t>Perigos: informação não validada cientificamente…. </a:t>
            </a:r>
          </a:p>
        </p:txBody>
      </p:sp>
      <p:pic>
        <p:nvPicPr>
          <p:cNvPr id="12293" name="Picture 5" descr="Mouse De Computador, Casa Do Rato, Rat png transparente grátis">
            <a:hlinkClick r:id="rId3"/>
            <a:extLst>
              <a:ext uri="{FF2B5EF4-FFF2-40B4-BE49-F238E27FC236}">
                <a16:creationId xmlns:a16="http://schemas.microsoft.com/office/drawing/2014/main" id="{57C4029D-0595-5DE1-A45C-A6EF3C51A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994" y="1947597"/>
            <a:ext cx="7191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5" descr="Mouse De Computador, Casa Do Rato, Rat png transparente grátis">
            <a:hlinkClick r:id="rId5"/>
            <a:extLst>
              <a:ext uri="{FF2B5EF4-FFF2-40B4-BE49-F238E27FC236}">
                <a16:creationId xmlns:a16="http://schemas.microsoft.com/office/drawing/2014/main" id="{B3DD15BB-E07B-C886-68D0-664777EEB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64" y="2460626"/>
            <a:ext cx="7191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5" descr="Mouse De Computador, Casa Do Rato, Rat png transparente grátis">
            <a:hlinkClick r:id="rId6"/>
            <a:extLst>
              <a:ext uri="{FF2B5EF4-FFF2-40B4-BE49-F238E27FC236}">
                <a16:creationId xmlns:a16="http://schemas.microsoft.com/office/drawing/2014/main" id="{2CC93357-9447-2575-39F2-438474556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64" y="2919312"/>
            <a:ext cx="7191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5" descr="Mouse De Computador, Casa Do Rato, Rat png transparente grátis">
            <a:hlinkClick r:id="rId2"/>
            <a:extLst>
              <a:ext uri="{FF2B5EF4-FFF2-40B4-BE49-F238E27FC236}">
                <a16:creationId xmlns:a16="http://schemas.microsoft.com/office/drawing/2014/main" id="{F8215C83-9EF8-C080-93C9-3D44EC727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64" y="3313591"/>
            <a:ext cx="7191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E6EAF1C-C57C-44D0-369D-F19533F4E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6096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/>
              <a:t> </a:t>
            </a:r>
            <a:r>
              <a:rPr lang="pt-PT" altLang="pt-PT" sz="3200">
                <a:latin typeface="Arial" panose="020B0604020202020204" pitchFamily="34" charset="0"/>
              </a:rPr>
              <a:t>Obtenção dos documentos</a:t>
            </a:r>
            <a:endParaRPr lang="pt-PT" altLang="pt-PT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E9C4887-54E0-E35A-553E-F794D50460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676400"/>
            <a:ext cx="8497888" cy="36099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pt-PT" altLang="pt-PT" sz="2400" dirty="0">
                <a:latin typeface="Times New Roman" panose="02020603050405020304" pitchFamily="18" charset="0"/>
              </a:rPr>
              <a:t>		Depois de consultadas as fontes secundárias ou terciárias, 	podem obter-se os documentos em:</a:t>
            </a:r>
          </a:p>
          <a:p>
            <a:pPr>
              <a:buFontTx/>
              <a:buNone/>
              <a:defRPr/>
            </a:pPr>
            <a:endParaRPr lang="pt-PT" altLang="pt-PT" sz="2400" dirty="0">
              <a:latin typeface="Times New Roman" panose="02020603050405020304" pitchFamily="18" charset="0"/>
            </a:endParaRPr>
          </a:p>
          <a:p>
            <a:pPr lvl="2">
              <a:buFont typeface="Monotype Sorts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Bibliotecas (exemplo: </a:t>
            </a: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http://bibliotecas.dglab.gov.pt/pt/Bibliotecas/BibliotecasnaWeb/Paginas/MedioTejo.aspx</a:t>
            </a:r>
            <a:r>
              <a:rPr lang="pt-PT" altLang="pt-PT" dirty="0">
                <a:latin typeface="Times New Roman" panose="02020603050405020304" pitchFamily="18" charset="0"/>
              </a:rPr>
              <a:t>) </a:t>
            </a:r>
          </a:p>
          <a:p>
            <a:pPr lvl="2">
              <a:buFont typeface="Monotype Sorts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Internet (por vezes com acesso pago!)</a:t>
            </a:r>
          </a:p>
          <a:p>
            <a:pPr lvl="2">
              <a:buFont typeface="Monotype Sorts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Pedido </a:t>
            </a:r>
            <a:r>
              <a:rPr lang="pt-PT" altLang="pt-PT" dirty="0" err="1">
                <a:latin typeface="Times New Roman" panose="02020603050405020304" pitchFamily="18" charset="0"/>
              </a:rPr>
              <a:t>directo</a:t>
            </a:r>
            <a:r>
              <a:rPr lang="pt-PT" altLang="pt-PT" dirty="0">
                <a:latin typeface="Times New Roman" panose="02020603050405020304" pitchFamily="18" charset="0"/>
              </a:rPr>
              <a:t> ao autor (email…)</a:t>
            </a:r>
          </a:p>
        </p:txBody>
      </p:sp>
      <p:pic>
        <p:nvPicPr>
          <p:cNvPr id="13316" name="Picture 5" descr="Frowning Face Emoji Clipart">
            <a:extLst>
              <a:ext uri="{FF2B5EF4-FFF2-40B4-BE49-F238E27FC236}">
                <a16:creationId xmlns:a16="http://schemas.microsoft.com/office/drawing/2014/main" id="{6D80E9E8-0BC3-A86A-48B5-75AAB9F6B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716338"/>
            <a:ext cx="5032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Mouse De Computador, Casa Do Rato, Rat png transparente grátis">
            <a:hlinkClick r:id="rId3"/>
            <a:extLst>
              <a:ext uri="{FF2B5EF4-FFF2-40B4-BE49-F238E27FC236}">
                <a16:creationId xmlns:a16="http://schemas.microsoft.com/office/drawing/2014/main" id="{6946BCDB-A3B4-3DA5-359E-A5B5CBB6D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757613"/>
            <a:ext cx="7191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CaixaDeTexto 1">
            <a:extLst>
              <a:ext uri="{FF2B5EF4-FFF2-40B4-BE49-F238E27FC236}">
                <a16:creationId xmlns:a16="http://schemas.microsoft.com/office/drawing/2014/main" id="{F6FF2F84-B01C-A830-6A52-3BB7A144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445125"/>
            <a:ext cx="2484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pt-PT" altLang="pt-PT" sz="2400">
                <a:latin typeface="Times New Roman" panose="02020603050405020304" pitchFamily="18" charset="0"/>
              </a:rPr>
              <a:t>Biblioteca do IPT:  </a:t>
            </a:r>
          </a:p>
        </p:txBody>
      </p:sp>
      <p:pic>
        <p:nvPicPr>
          <p:cNvPr id="13319" name="Imagem 3">
            <a:hlinkClick r:id="rId5"/>
            <a:extLst>
              <a:ext uri="{FF2B5EF4-FFF2-40B4-BE49-F238E27FC236}">
                <a16:creationId xmlns:a16="http://schemas.microsoft.com/office/drawing/2014/main" id="{BE08E3D4-FFA4-4ACF-84BE-FA475914EE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5053013"/>
            <a:ext cx="2981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16B2851-FB98-7288-168D-7FF23465F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3600">
                <a:latin typeface="Arial" panose="020B0604020202020204" pitchFamily="34" charset="0"/>
              </a:rPr>
              <a:t>Bases de Dados</a:t>
            </a:r>
            <a:endParaRPr lang="pt-PT" altLang="pt-PT" sz="240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D00237E-3166-8C1C-7C73-8C9A29C0B7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600200"/>
            <a:ext cx="7265987" cy="3400425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NIST </a:t>
            </a:r>
            <a:r>
              <a:rPr lang="pt-PT" altLang="pt-PT" dirty="0" err="1">
                <a:latin typeface="Times New Roman" panose="02020603050405020304" pitchFamily="18" charset="0"/>
              </a:rPr>
              <a:t>Chemistry</a:t>
            </a:r>
            <a:r>
              <a:rPr lang="pt-PT" altLang="pt-PT" dirty="0">
                <a:latin typeface="Times New Roman" panose="02020603050405020304" pitchFamily="18" charset="0"/>
              </a:rPr>
              <a:t> </a:t>
            </a:r>
            <a:r>
              <a:rPr lang="pt-PT" altLang="pt-PT" dirty="0" err="1">
                <a:latin typeface="Times New Roman" panose="02020603050405020304" pitchFamily="18" charset="0"/>
              </a:rPr>
              <a:t>WebBook</a:t>
            </a:r>
            <a:endParaRPr lang="pt-PT" altLang="pt-PT" dirty="0">
              <a:latin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Constantes Físicas Fundamentais</a:t>
            </a:r>
          </a:p>
          <a:p>
            <a:pPr lvl="3">
              <a:buFont typeface="Wingdings" panose="05000000000000000000" pitchFamily="2" charset="2"/>
              <a:buChar char="l"/>
              <a:defRPr/>
            </a:pP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http://physics.nist.gov/cuu/Constants/index.html</a:t>
            </a:r>
          </a:p>
          <a:p>
            <a:pPr lvl="1">
              <a:buFont typeface="Wingdings" panose="05000000000000000000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Propriedades Termoquímicas</a:t>
            </a:r>
          </a:p>
          <a:p>
            <a:pPr lvl="3">
              <a:buFont typeface="Wingdings" panose="05000000000000000000" pitchFamily="2" charset="2"/>
              <a:buChar char="l"/>
              <a:defRPr/>
            </a:pP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http://webbook.nist.gov/chemistry/</a:t>
            </a:r>
          </a:p>
          <a:p>
            <a:pPr lvl="1">
              <a:buFont typeface="Wingdings" panose="05000000000000000000" pitchFamily="2" charset="2"/>
              <a:buChar char="l"/>
              <a:defRPr/>
            </a:pPr>
            <a:r>
              <a:rPr lang="pt-PT" altLang="pt-PT" dirty="0">
                <a:latin typeface="Times New Roman" panose="02020603050405020304" pitchFamily="18" charset="0"/>
              </a:rPr>
              <a:t> Propriedades Termofísicas de Fluidos</a:t>
            </a:r>
          </a:p>
          <a:p>
            <a:pPr lvl="3">
              <a:buFont typeface="Wingdings" panose="05000000000000000000" pitchFamily="2" charset="2"/>
              <a:buChar char="l"/>
              <a:defRPr/>
            </a:pPr>
            <a:r>
              <a:rPr lang="pt-PT" altLang="pt-P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http://webbook.nist.gov/chemistry/fluid</a:t>
            </a:r>
            <a:endParaRPr lang="pt-PT" altLang="pt-PT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anose="05000000000000000000" pitchFamily="2" charset="2"/>
              <a:buChar char="l"/>
              <a:defRPr/>
            </a:pPr>
            <a:endParaRPr lang="pt-PT" altLang="pt-PT" dirty="0"/>
          </a:p>
        </p:txBody>
      </p:sp>
      <p:pic>
        <p:nvPicPr>
          <p:cNvPr id="14340" name="Picture 5" descr="Mouse De Computador, Casa Do Rato, Rat png transparente grátis">
            <a:hlinkClick r:id="rId3"/>
            <a:extLst>
              <a:ext uri="{FF2B5EF4-FFF2-40B4-BE49-F238E27FC236}">
                <a16:creationId xmlns:a16="http://schemas.microsoft.com/office/drawing/2014/main" id="{379FAE10-FC2F-A361-6AE6-F5ACF17FC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18" y="2204864"/>
            <a:ext cx="7191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Mouse De Computador, Casa Do Rato, Rat png transparente grátis">
            <a:hlinkClick r:id="rId5"/>
            <a:extLst>
              <a:ext uri="{FF2B5EF4-FFF2-40B4-BE49-F238E27FC236}">
                <a16:creationId xmlns:a16="http://schemas.microsoft.com/office/drawing/2014/main" id="{C3F86D90-B1D8-0A03-18AA-BDDCC077C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016199"/>
            <a:ext cx="7191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Mouse De Computador, Casa Do Rato, Rat png transparente grátis">
            <a:hlinkClick r:id="rId6"/>
            <a:extLst>
              <a:ext uri="{FF2B5EF4-FFF2-40B4-BE49-F238E27FC236}">
                <a16:creationId xmlns:a16="http://schemas.microsoft.com/office/drawing/2014/main" id="{F91F14E0-5650-8825-8819-483C9E185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860749"/>
            <a:ext cx="7191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C1FA68F-2C17-F37C-E7D1-F0F5A01CAD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5334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3200">
                <a:latin typeface="Arial" panose="020B0604020202020204" pitchFamily="34" charset="0"/>
              </a:rPr>
              <a:t>Patentes</a:t>
            </a:r>
            <a:endParaRPr lang="pt-PT" altLang="pt-PT" sz="240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78C7D0C-CEEA-BCF5-8B73-D10D70A67C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5875" y="1571625"/>
            <a:ext cx="7010400" cy="2824163"/>
          </a:xfrm>
        </p:spPr>
        <p:txBody>
          <a:bodyPr/>
          <a:lstStyle/>
          <a:p>
            <a:pPr>
              <a:buFontTx/>
              <a:buNone/>
              <a:defRPr/>
            </a:pPr>
            <a:endParaRPr lang="pt-PT" altLang="pt-PT" dirty="0"/>
          </a:p>
          <a:p>
            <a:pPr lvl="1">
              <a:defRPr/>
            </a:pPr>
            <a:r>
              <a:rPr lang="pt-PT" altLang="pt-PT" sz="2400" dirty="0">
                <a:latin typeface="Times New Roman" panose="02020603050405020304" pitchFamily="18" charset="0"/>
              </a:rPr>
              <a:t>USA</a:t>
            </a:r>
          </a:p>
          <a:p>
            <a:pPr lvl="2">
              <a:defRPr/>
            </a:pPr>
            <a:r>
              <a:rPr lang="pt-PT" altLang="pt-PT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http://patft.uspto.gov </a:t>
            </a:r>
          </a:p>
          <a:p>
            <a:pPr lvl="1">
              <a:defRPr/>
            </a:pPr>
            <a:r>
              <a:rPr lang="pt-PT" altLang="pt-PT" sz="2400" dirty="0">
                <a:latin typeface="Times New Roman" panose="02020603050405020304" pitchFamily="18" charset="0"/>
              </a:rPr>
              <a:t>Europa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pt-PT" altLang="pt-PT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http://www.espacenet.com/</a:t>
            </a:r>
            <a:endParaRPr lang="pt-PT" altLang="pt-PT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Tx/>
              <a:buNone/>
              <a:defRPr/>
            </a:pPr>
            <a:endParaRPr lang="pt-PT" altLang="pt-PT" dirty="0"/>
          </a:p>
        </p:txBody>
      </p:sp>
      <p:pic>
        <p:nvPicPr>
          <p:cNvPr id="16388" name="Picture 5" descr="Mouse De Computador, Casa Do Rato, Rat png transparente grátis">
            <a:hlinkClick r:id="rId2"/>
            <a:extLst>
              <a:ext uri="{FF2B5EF4-FFF2-40B4-BE49-F238E27FC236}">
                <a16:creationId xmlns:a16="http://schemas.microsoft.com/office/drawing/2014/main" id="{4297DB5B-6093-27A1-2DCF-9F63452E2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97225"/>
            <a:ext cx="7191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0D961E8-A994-001D-5DF6-EB939729F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7772400" cy="5334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3600">
                <a:latin typeface="Arial" panose="020B0604020202020204" pitchFamily="34" charset="0"/>
              </a:rPr>
              <a:t>Referências Bibliográficas</a:t>
            </a:r>
            <a:endParaRPr lang="pt-PT" altLang="pt-PT" sz="240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22DBCB5-2777-7D0C-453F-B5C2D54D8A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1563" y="1214438"/>
            <a:ext cx="7643812" cy="5029200"/>
          </a:xfrm>
        </p:spPr>
        <p:txBody>
          <a:bodyPr/>
          <a:lstStyle/>
          <a:p>
            <a:pPr lvl="1"/>
            <a:r>
              <a:rPr lang="pt-PT" altLang="pt-PT" dirty="0">
                <a:latin typeface="Times New Roman" panose="02020603050405020304" pitchFamily="18" charset="0"/>
              </a:rPr>
              <a:t>Existem vários métodos para referenciar trabalhos:</a:t>
            </a:r>
          </a:p>
          <a:p>
            <a:pPr lvl="2">
              <a:buFont typeface="Wingdings" panose="05000000000000000000" pitchFamily="2" charset="2"/>
              <a:buChar char="l"/>
            </a:pPr>
            <a:r>
              <a:rPr lang="pt-PT" altLang="pt-PT" dirty="0">
                <a:latin typeface="Times New Roman" panose="02020603050405020304" pitchFamily="18" charset="0"/>
              </a:rPr>
              <a:t> O trabalho não é referenciado no texto, sendo apenas indicado na bibliografia geral. </a:t>
            </a:r>
          </a:p>
          <a:p>
            <a:pPr lvl="2">
              <a:buFont typeface="Wingdings" panose="05000000000000000000" pitchFamily="2" charset="2"/>
              <a:buChar char="l"/>
            </a:pPr>
            <a:r>
              <a:rPr lang="pt-PT" altLang="pt-PT" dirty="0">
                <a:latin typeface="Times New Roman" panose="02020603050405020304" pitchFamily="18" charset="0"/>
              </a:rPr>
              <a:t> O trabalho é referenciado no texto utilizando-se números entre parênteses. No final escrevem-se as referências à frente do número </a:t>
            </a:r>
            <a:r>
              <a:rPr lang="pt-PT" altLang="pt-PT" dirty="0" err="1">
                <a:latin typeface="Times New Roman" panose="02020603050405020304" pitchFamily="18" charset="0"/>
              </a:rPr>
              <a:t>respectivo</a:t>
            </a:r>
            <a:r>
              <a:rPr lang="pt-PT" altLang="pt-PT" dirty="0">
                <a:latin typeface="Times New Roman" panose="02020603050405020304" pitchFamily="18" charset="0"/>
              </a:rPr>
              <a:t>.</a:t>
            </a:r>
          </a:p>
          <a:p>
            <a:pPr lvl="2">
              <a:buFont typeface="Wingdings" panose="05000000000000000000" pitchFamily="2" charset="2"/>
              <a:buChar char="l"/>
            </a:pPr>
            <a:r>
              <a:rPr lang="pt-PT" altLang="pt-PT" dirty="0">
                <a:latin typeface="Times New Roman" panose="02020603050405020304" pitchFamily="18" charset="0"/>
              </a:rPr>
              <a:t> O trabalho é referenciado no texto indicando-se entre parênteses o(s) nome(s) dos autores e ano de publicação. No final do trabalho a bibliografia é apresentada por ordem alfabética.</a:t>
            </a:r>
            <a:endParaRPr lang="pt-PT" altLang="pt-PT" dirty="0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B1C3806D-6EB4-0419-0882-D51B0C18C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8182" b="18182"/>
          <a:stretch>
            <a:fillRect/>
          </a:stretch>
        </p:blipFill>
        <p:spPr bwMode="auto">
          <a:xfrm>
            <a:off x="1389973" y="1628800"/>
            <a:ext cx="7143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F80EB51-A0FD-15DF-D6F3-FC5AA0CD7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6858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Referências Bibliográficas</a:t>
            </a:r>
            <a:endParaRPr lang="pt-PT" altLang="pt-PT" sz="240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69E9B42-013E-FDCD-DD53-3FFEC9177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600200"/>
            <a:ext cx="7391400" cy="3429000"/>
          </a:xfrm>
        </p:spPr>
        <p:txBody>
          <a:bodyPr/>
          <a:lstStyle/>
          <a:p>
            <a:pPr>
              <a:buFontTx/>
              <a:buNone/>
            </a:pPr>
            <a:r>
              <a:rPr lang="pt-PT" altLang="pt-PT" sz="2400">
                <a:latin typeface="Times New Roman" panose="02020603050405020304" pitchFamily="18" charset="0"/>
              </a:rPr>
              <a:t>Nas referências bibliográficas devem constar os seguintes dados:</a:t>
            </a:r>
          </a:p>
          <a:p>
            <a:pPr lvl="1"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  <a:p>
            <a:pPr lvl="1"/>
            <a:r>
              <a:rPr lang="pt-PT" altLang="pt-PT" sz="2000">
                <a:latin typeface="Times New Roman" panose="02020603050405020304" pitchFamily="18" charset="0"/>
              </a:rPr>
              <a:t>Livros: Autor(es), título, nº de edição, nº de volume, editora, local de publicação, ano.</a:t>
            </a:r>
          </a:p>
          <a:p>
            <a:pPr lvl="1"/>
            <a:r>
              <a:rPr lang="pt-PT" altLang="pt-PT" sz="2000">
                <a:latin typeface="Times New Roman" panose="02020603050405020304" pitchFamily="18" charset="0"/>
              </a:rPr>
              <a:t>Exemplo: Felder, R.M., Rousseau, R.W., </a:t>
            </a:r>
            <a:r>
              <a:rPr lang="pt-PT" altLang="pt-PT" sz="2000" i="1">
                <a:latin typeface="Times New Roman" panose="02020603050405020304" pitchFamily="18" charset="0"/>
              </a:rPr>
              <a:t>Elementary Principles of Chemical Processes</a:t>
            </a:r>
            <a:r>
              <a:rPr lang="pt-PT" altLang="pt-PT" sz="2000">
                <a:latin typeface="Times New Roman" panose="02020603050405020304" pitchFamily="18" charset="0"/>
              </a:rPr>
              <a:t>, 2</a:t>
            </a:r>
            <a:r>
              <a:rPr lang="pt-PT" altLang="pt-PT" sz="2000" baseline="30000">
                <a:latin typeface="Times New Roman" panose="02020603050405020304" pitchFamily="18" charset="0"/>
              </a:rPr>
              <a:t>nd</a:t>
            </a:r>
            <a:r>
              <a:rPr lang="pt-PT" altLang="pt-PT" sz="2000">
                <a:latin typeface="Times New Roman" panose="02020603050405020304" pitchFamily="18" charset="0"/>
              </a:rPr>
              <a:t> ed., Jonh Wiley &amp; Sons, New York, 1986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CDA2350-2121-9566-79B3-24127AFB2D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5334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Referências Bibliográficas</a:t>
            </a:r>
            <a:endParaRPr lang="pt-PT" altLang="pt-PT" sz="240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2D43203-8B72-6C27-D79C-4A7C39DC62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543800" cy="2738438"/>
          </a:xfrm>
        </p:spPr>
        <p:txBody>
          <a:bodyPr>
            <a:normAutofit lnSpcReduction="10000"/>
          </a:bodyPr>
          <a:lstStyle/>
          <a:p>
            <a:pPr lvl="1"/>
            <a:r>
              <a:rPr lang="pt-PT" altLang="pt-PT" sz="2000">
                <a:latin typeface="Times New Roman" panose="02020603050405020304" pitchFamily="18" charset="0"/>
              </a:rPr>
              <a:t>Contribuição em trabalhos colectivos: autor(es) do texto, título do texto, organizador(es) ou editor(es) da obra no seu todo, título da obra, nº de edição, nº de volume, editora, local de publicação, ano, primeira e última página do texto (por vezes omitido).</a:t>
            </a:r>
          </a:p>
          <a:p>
            <a:pPr lvl="1"/>
            <a:r>
              <a:rPr lang="pt-PT" altLang="pt-PT" sz="2000">
                <a:latin typeface="Times New Roman" panose="02020603050405020304" pitchFamily="18" charset="0"/>
              </a:rPr>
              <a:t>Exemplo: Reuck, K.M., Craven, R.J., Elhassan, A.E., </a:t>
            </a:r>
            <a:r>
              <a:rPr lang="pt-PT" altLang="pt-PT" sz="2000" i="1">
                <a:latin typeface="Times New Roman" panose="02020603050405020304" pitchFamily="18" charset="0"/>
              </a:rPr>
              <a:t>Equations of State</a:t>
            </a:r>
            <a:r>
              <a:rPr lang="pt-PT" altLang="pt-PT" sz="2000">
                <a:latin typeface="Times New Roman" panose="02020603050405020304" pitchFamily="18" charset="0"/>
              </a:rPr>
              <a:t>, ed. Millat, J., Dymond, J.H. and Nieto de Castro, C.A., </a:t>
            </a:r>
            <a:r>
              <a:rPr lang="pt-PT" altLang="pt-PT" sz="2000" i="1">
                <a:latin typeface="Times New Roman" panose="02020603050405020304" pitchFamily="18" charset="0"/>
              </a:rPr>
              <a:t>Transport Properties of Fluids</a:t>
            </a:r>
            <a:r>
              <a:rPr lang="pt-PT" altLang="pt-PT" sz="2000">
                <a:latin typeface="Times New Roman" panose="02020603050405020304" pitchFamily="18" charset="0"/>
              </a:rPr>
              <a:t>,  Cambridge University Press, Cambridge, 1996.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2F5A33A-F477-2D9D-B417-64FB6654F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533400"/>
          </a:xfrm>
        </p:spPr>
        <p:txBody>
          <a:bodyPr>
            <a:normAutofit fontScale="90000"/>
          </a:bodyPr>
          <a:lstStyle/>
          <a:p>
            <a:br>
              <a:rPr lang="pt-PT" altLang="pt-PT" sz="2400"/>
            </a:br>
            <a:r>
              <a:rPr lang="pt-PT" altLang="pt-PT" sz="2400">
                <a:latin typeface="Arial" panose="020B0604020202020204" pitchFamily="34" charset="0"/>
              </a:rPr>
              <a:t>Referências</a:t>
            </a:r>
            <a:r>
              <a:rPr lang="pt-PT" altLang="pt-PT" sz="3200">
                <a:latin typeface="Times New Roman" panose="02020603050405020304" pitchFamily="18" charset="0"/>
              </a:rPr>
              <a:t> </a:t>
            </a:r>
            <a:r>
              <a:rPr lang="pt-PT" altLang="pt-PT" sz="2400">
                <a:latin typeface="Arial" panose="020B0604020202020204" pitchFamily="34" charset="0"/>
              </a:rPr>
              <a:t>Bibliográficas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7B5EFBB-4958-EB19-AB68-7067D35613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57313" y="1643063"/>
            <a:ext cx="7086600" cy="2519362"/>
          </a:xfrm>
        </p:spPr>
        <p:txBody>
          <a:bodyPr/>
          <a:lstStyle/>
          <a:p>
            <a:pPr>
              <a:buFontTx/>
              <a:buNone/>
            </a:pPr>
            <a:r>
              <a:rPr lang="pt-PT" altLang="pt-PT" sz="2400">
                <a:latin typeface="Times New Roman" panose="02020603050405020304" pitchFamily="18" charset="0"/>
              </a:rPr>
              <a:t>	Artigo em publicação periódica: autor(es) do artigo, título (por vezes omitido), nome da publicação, volume, número da primeira e última página, ano</a:t>
            </a:r>
          </a:p>
          <a:p>
            <a:pPr>
              <a:buFontTx/>
              <a:buNone/>
            </a:pPr>
            <a:r>
              <a:rPr lang="pt-PT" altLang="pt-PT" sz="2400">
                <a:latin typeface="Times New Roman" panose="02020603050405020304" pitchFamily="18" charset="0"/>
              </a:rPr>
              <a:t>	</a:t>
            </a:r>
            <a:r>
              <a:rPr lang="pt-PT" altLang="pt-PT" sz="2000">
                <a:latin typeface="Times New Roman" panose="02020603050405020304" pitchFamily="18" charset="0"/>
              </a:rPr>
              <a:t>Exemplo:  He, M, Liu, Z.,  Dequing, L., </a:t>
            </a:r>
            <a:r>
              <a:rPr lang="pt-PT" altLang="pt-PT" sz="2000" i="1">
                <a:latin typeface="Times New Roman" panose="02020603050405020304" pitchFamily="18" charset="0"/>
              </a:rPr>
              <a:t>Vapour-Liquid Equilibria of the Binary System HFC134a/HCFC133a, J. Chem. Eng. Data</a:t>
            </a:r>
            <a:r>
              <a:rPr lang="pt-PT" altLang="pt-PT" sz="2000">
                <a:latin typeface="Times New Roman" panose="02020603050405020304" pitchFamily="18" charset="0"/>
              </a:rPr>
              <a:t>, </a:t>
            </a:r>
            <a:r>
              <a:rPr lang="pt-PT" altLang="pt-PT" sz="2000" b="1">
                <a:latin typeface="Times New Roman" panose="02020603050405020304" pitchFamily="18" charset="0"/>
              </a:rPr>
              <a:t>46</a:t>
            </a:r>
            <a:r>
              <a:rPr lang="pt-PT" altLang="pt-PT" sz="2000">
                <a:latin typeface="Times New Roman" panose="02020603050405020304" pitchFamily="18" charset="0"/>
              </a:rPr>
              <a:t>, 144-146 (2001)</a:t>
            </a:r>
          </a:p>
          <a:p>
            <a:pPr lvl="1"/>
            <a:endParaRPr lang="pt-PT" altLang="pt-PT" sz="2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6D5BC47-58B3-F8DE-38BE-230BAAC4D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772400" cy="731838"/>
          </a:xfrm>
        </p:spPr>
        <p:txBody>
          <a:bodyPr/>
          <a:lstStyle/>
          <a:p>
            <a:r>
              <a:rPr lang="pt-PT" altLang="pt-PT" sz="3600">
                <a:latin typeface="Arial" panose="020B0604020202020204" pitchFamily="34" charset="0"/>
              </a:rPr>
              <a:t>Conclusão</a:t>
            </a:r>
            <a:endParaRPr lang="pt-PT" altLang="pt-PT" sz="240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4542154-5DD7-3826-EFB6-869195AB4C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196975"/>
            <a:ext cx="6705600" cy="2514600"/>
          </a:xfrm>
        </p:spPr>
        <p:txBody>
          <a:bodyPr/>
          <a:lstStyle/>
          <a:p>
            <a:r>
              <a:rPr lang="pt-PT" altLang="pt-PT" sz="2400">
                <a:latin typeface="Times New Roman" panose="02020603050405020304" pitchFamily="18" charset="0"/>
              </a:rPr>
              <a:t>A pesquisa bibliográfica é fundamental para a elaboração de um trabalho académico</a:t>
            </a:r>
          </a:p>
          <a:p>
            <a:r>
              <a:rPr lang="pt-PT" altLang="pt-PT" sz="2400">
                <a:latin typeface="Times New Roman" panose="02020603050405020304" pitchFamily="18" charset="0"/>
              </a:rPr>
              <a:t>Fontes preferenciais: bibliotecas científicas (em papel ou com base na Web)</a:t>
            </a:r>
          </a:p>
          <a:p>
            <a:r>
              <a:rPr lang="pt-PT" altLang="pt-PT" sz="2400">
                <a:latin typeface="Times New Roman" panose="02020603050405020304" pitchFamily="18" charset="0"/>
              </a:rPr>
              <a:t>Citação bibliográfica é parte integrante do trabalho</a:t>
            </a:r>
            <a:endParaRPr lang="pt-PT" altLang="pt-PT"/>
          </a:p>
        </p:txBody>
      </p:sp>
      <p:sp>
        <p:nvSpPr>
          <p:cNvPr id="21508" name="CaixaDeTexto 3">
            <a:extLst>
              <a:ext uri="{FF2B5EF4-FFF2-40B4-BE49-F238E27FC236}">
                <a16:creationId xmlns:a16="http://schemas.microsoft.com/office/drawing/2014/main" id="{7E70DB62-5B27-0FCC-6931-05C187E00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644900"/>
            <a:ext cx="6572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pt-PT" altLang="pt-PT" sz="2400" dirty="0">
                <a:latin typeface="Times New Roman" panose="02020603050405020304" pitchFamily="18" charset="0"/>
              </a:rPr>
              <a:t>Slides disponíveis em:  http://www.docentes.ipt.pt/valentim/ensino/tflic.htm</a:t>
            </a:r>
          </a:p>
        </p:txBody>
      </p:sp>
      <p:pic>
        <p:nvPicPr>
          <p:cNvPr id="21509" name="Imagem 2">
            <a:hlinkClick r:id="rId2"/>
            <a:extLst>
              <a:ext uri="{FF2B5EF4-FFF2-40B4-BE49-F238E27FC236}">
                <a16:creationId xmlns:a16="http://schemas.microsoft.com/office/drawing/2014/main" id="{E60E7369-1FF5-639E-2C3A-DFDE60A77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581525"/>
            <a:ext cx="1905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77A1AB"/>
      </a:hlink>
      <a:folHlink>
        <a:srgbClr val="9A5D78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471</TotalTime>
  <Words>882</Words>
  <Application>Microsoft Office PowerPoint</Application>
  <PresentationFormat>Apresentação no Ecrã (4:3)</PresentationFormat>
  <Paragraphs>109</Paragraphs>
  <Slides>17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5" baseType="lpstr">
      <vt:lpstr>Albertus Medium</vt:lpstr>
      <vt:lpstr>Arial</vt:lpstr>
      <vt:lpstr>Calibri</vt:lpstr>
      <vt:lpstr>Franklin Gothic Book</vt:lpstr>
      <vt:lpstr>Monotype Sorts</vt:lpstr>
      <vt:lpstr>Times New Roman</vt:lpstr>
      <vt:lpstr>Wingdings</vt:lpstr>
      <vt:lpstr>Recorte</vt:lpstr>
      <vt:lpstr>Técnicas de Pesquisa Bibliográfica</vt:lpstr>
      <vt:lpstr> Introdução</vt:lpstr>
      <vt:lpstr> Tipos de Fontes bibliográficas</vt:lpstr>
      <vt:lpstr>Tipos de fontes bibliográficas</vt:lpstr>
      <vt:lpstr> Tipos de fontes bibliográficas</vt:lpstr>
      <vt:lpstr> Tipos de fontes bibliográficas</vt:lpstr>
      <vt:lpstr> Pesquisa on-line</vt:lpstr>
      <vt:lpstr> Pesquisa on-line</vt:lpstr>
      <vt:lpstr> Pesquisa on-line</vt:lpstr>
      <vt:lpstr>  Obtenção dos documentos</vt:lpstr>
      <vt:lpstr> Bases de Dados</vt:lpstr>
      <vt:lpstr> Patentes</vt:lpstr>
      <vt:lpstr> Referências Bibliográficas</vt:lpstr>
      <vt:lpstr> Referências Bibliográficas</vt:lpstr>
      <vt:lpstr> Referências Bibliográficas</vt:lpstr>
      <vt:lpstr> Referências Bibliográficas</vt:lpstr>
      <vt:lpstr>Conclusão</vt:lpstr>
    </vt:vector>
  </TitlesOfParts>
  <Company>IPT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de Pesquisa Bibliográfica</dc:title>
  <dc:creator>INSTITUTO POLITECNICO TOMAR</dc:creator>
  <cp:lastModifiedBy>Valentim Nunes</cp:lastModifiedBy>
  <cp:revision>33</cp:revision>
  <dcterms:created xsi:type="dcterms:W3CDTF">2004-11-02T14:58:18Z</dcterms:created>
  <dcterms:modified xsi:type="dcterms:W3CDTF">2025-01-13T15:47:15Z</dcterms:modified>
</cp:coreProperties>
</file>