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7" r:id="rId1"/>
  </p:sldMasterIdLst>
  <p:sldIdLst>
    <p:sldId id="256" r:id="rId2"/>
    <p:sldId id="257" r:id="rId3"/>
    <p:sldId id="259" r:id="rId4"/>
    <p:sldId id="260" r:id="rId5"/>
    <p:sldId id="261" r:id="rId6"/>
    <p:sldId id="273" r:id="rId7"/>
    <p:sldId id="262" r:id="rId8"/>
    <p:sldId id="263" r:id="rId9"/>
    <p:sldId id="272" r:id="rId10"/>
    <p:sldId id="275" r:id="rId11"/>
    <p:sldId id="276" r:id="rId12"/>
    <p:sldId id="270" r:id="rId13"/>
    <p:sldId id="265" r:id="rId14"/>
    <p:sldId id="267" r:id="rId15"/>
    <p:sldId id="269" r:id="rId16"/>
    <p:sldId id="277" r:id="rId17"/>
    <p:sldId id="280" r:id="rId18"/>
    <p:sldId id="278" r:id="rId19"/>
    <p:sldId id="279" r:id="rId20"/>
  </p:sldIdLst>
  <p:sldSz cx="9144000" cy="6858000" type="screen4x3"/>
  <p:notesSz cx="6858000" cy="9144000"/>
  <p:defaultTextStyle>
    <a:defPPr>
      <a:defRPr lang="pt-PT"/>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5E6407-5F41-4193-9D89-47E925E0E104}" v="2" dt="2025-02-06T15:58:53.0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57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entim Nunes" userId="2fc39dd6-4589-4583-8aa5-e52934365c00" providerId="ADAL" clId="{AD5E6407-5F41-4193-9D89-47E925E0E104}"/>
    <pc:docChg chg="undo redo custSel addSld delSld modSld">
      <pc:chgData name="Valentim Nunes" userId="2fc39dd6-4589-4583-8aa5-e52934365c00" providerId="ADAL" clId="{AD5E6407-5F41-4193-9D89-47E925E0E104}" dt="2025-02-06T15:59:07.686" v="197" actId="1076"/>
      <pc:docMkLst>
        <pc:docMk/>
      </pc:docMkLst>
      <pc:sldChg chg="modSp mod">
        <pc:chgData name="Valentim Nunes" userId="2fc39dd6-4589-4583-8aa5-e52934365c00" providerId="ADAL" clId="{AD5E6407-5F41-4193-9D89-47E925E0E104}" dt="2025-01-11T10:22:54.215" v="31" actId="20577"/>
        <pc:sldMkLst>
          <pc:docMk/>
          <pc:sldMk cId="0" sldId="256"/>
        </pc:sldMkLst>
        <pc:spChg chg="mod">
          <ac:chgData name="Valentim Nunes" userId="2fc39dd6-4589-4583-8aa5-e52934365c00" providerId="ADAL" clId="{AD5E6407-5F41-4193-9D89-47E925E0E104}" dt="2025-01-11T10:22:37.947" v="11" actId="1076"/>
          <ac:spMkLst>
            <pc:docMk/>
            <pc:sldMk cId="0" sldId="256"/>
            <ac:spMk id="6" creationId="{00000000-0000-0000-0000-000000000000}"/>
          </ac:spMkLst>
        </pc:spChg>
        <pc:spChg chg="mod">
          <ac:chgData name="Valentim Nunes" userId="2fc39dd6-4589-4583-8aa5-e52934365c00" providerId="ADAL" clId="{AD5E6407-5F41-4193-9D89-47E925E0E104}" dt="2025-01-11T10:22:54.215" v="31" actId="20577"/>
          <ac:spMkLst>
            <pc:docMk/>
            <pc:sldMk cId="0" sldId="256"/>
            <ac:spMk id="3075" creationId="{00000000-0000-0000-0000-000000000000}"/>
          </ac:spMkLst>
        </pc:spChg>
      </pc:sldChg>
      <pc:sldChg chg="addSp delSp modSp add del mod">
        <pc:chgData name="Valentim Nunes" userId="2fc39dd6-4589-4583-8aa5-e52934365c00" providerId="ADAL" clId="{AD5E6407-5F41-4193-9D89-47E925E0E104}" dt="2025-01-13T15:56:05.383" v="164" actId="47"/>
        <pc:sldMkLst>
          <pc:docMk/>
          <pc:sldMk cId="0" sldId="257"/>
        </pc:sldMkLst>
        <pc:spChg chg="add mod">
          <ac:chgData name="Valentim Nunes" userId="2fc39dd6-4589-4583-8aa5-e52934365c00" providerId="ADAL" clId="{AD5E6407-5F41-4193-9D89-47E925E0E104}" dt="2025-01-13T15:54:02.686" v="160" actId="255"/>
          <ac:spMkLst>
            <pc:docMk/>
            <pc:sldMk cId="0" sldId="257"/>
            <ac:spMk id="6" creationId="{A868CF43-BF89-E9EC-73E8-4CB8D4D65785}"/>
          </ac:spMkLst>
        </pc:spChg>
        <pc:spChg chg="mod">
          <ac:chgData name="Valentim Nunes" userId="2fc39dd6-4589-4583-8aa5-e52934365c00" providerId="ADAL" clId="{AD5E6407-5F41-4193-9D89-47E925E0E104}" dt="2025-01-13T15:53:02.698" v="149" actId="6549"/>
          <ac:spMkLst>
            <pc:docMk/>
            <pc:sldMk cId="0" sldId="257"/>
            <ac:spMk id="9218" creationId="{00000000-0000-0000-0000-000000000000}"/>
          </ac:spMkLst>
        </pc:spChg>
      </pc:sldChg>
      <pc:sldChg chg="delSp del mod">
        <pc:chgData name="Valentim Nunes" userId="2fc39dd6-4589-4583-8aa5-e52934365c00" providerId="ADAL" clId="{AD5E6407-5F41-4193-9D89-47E925E0E104}" dt="2025-01-13T15:56:07.472" v="165" actId="47"/>
        <pc:sldMkLst>
          <pc:docMk/>
          <pc:sldMk cId="0" sldId="258"/>
        </pc:sldMkLst>
      </pc:sldChg>
      <pc:sldChg chg="addSp modSp mod">
        <pc:chgData name="Valentim Nunes" userId="2fc39dd6-4589-4583-8aa5-e52934365c00" providerId="ADAL" clId="{AD5E6407-5F41-4193-9D89-47E925E0E104}" dt="2025-02-06T15:59:07.686" v="197" actId="1076"/>
        <pc:sldMkLst>
          <pc:docMk/>
          <pc:sldMk cId="0" sldId="279"/>
        </pc:sldMkLst>
        <pc:spChg chg="add mod">
          <ac:chgData name="Valentim Nunes" userId="2fc39dd6-4589-4583-8aa5-e52934365c00" providerId="ADAL" clId="{AD5E6407-5F41-4193-9D89-47E925E0E104}" dt="2025-02-06T15:59:07.686" v="197" actId="1076"/>
          <ac:spMkLst>
            <pc:docMk/>
            <pc:sldMk cId="0" sldId="279"/>
            <ac:spMk id="2" creationId="{D6F9C200-5868-7EE8-B9EC-07AA5D31ECBF}"/>
          </ac:spMkLst>
        </pc:spChg>
      </pc:sldChg>
      <pc:sldChg chg="del">
        <pc:chgData name="Valentim Nunes" userId="2fc39dd6-4589-4583-8aa5-e52934365c00" providerId="ADAL" clId="{AD5E6407-5F41-4193-9D89-47E925E0E104}" dt="2025-01-13T15:56:28.666" v="166" actId="47"/>
        <pc:sldMkLst>
          <pc:docMk/>
          <pc:sldMk cId="0" sldId="28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o de título">
    <p:spTree>
      <p:nvGrpSpPr>
        <p:cNvPr id="1" name=""/>
        <p:cNvGrpSpPr/>
        <p:nvPr/>
      </p:nvGrpSpPr>
      <p:grpSpPr>
        <a:xfrm>
          <a:off x="0" y="0"/>
          <a:ext cx="0" cy="0"/>
          <a:chOff x="0" y="0"/>
          <a:chExt cx="0" cy="0"/>
        </a:xfrm>
      </p:grpSpPr>
      <p:sp>
        <p:nvSpPr>
          <p:cNvPr id="4" name="Rectângulo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ângulo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ângulo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ângulo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 name="Conexão recta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11" name="Conexão recta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2" name="Conexão recta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Conexão recta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4" name="Conexão recta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5" name="Conexão recta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6" name="Rectângulo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7" name="Oval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8" name="Oval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9" name="Oval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0" name="Oval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1" name="Oval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Título 7"/>
          <p:cNvSpPr>
            <a:spLocks noGrp="1"/>
          </p:cNvSpPr>
          <p:nvPr>
            <p:ph type="ctrTitle"/>
          </p:nvPr>
        </p:nvSpPr>
        <p:spPr>
          <a:xfrm>
            <a:off x="2286000" y="3124200"/>
            <a:ext cx="6172200" cy="1894362"/>
          </a:xfrm>
        </p:spPr>
        <p:txBody>
          <a:bodyPr/>
          <a:lstStyle>
            <a:lvl1pPr>
              <a:defRPr b="1"/>
            </a:lvl1pPr>
          </a:lstStyle>
          <a:p>
            <a:r>
              <a:rPr lang="pt-PT"/>
              <a:t>Clique para editar o estilo</a:t>
            </a:r>
            <a:endParaRPr lang="en-US"/>
          </a:p>
        </p:txBody>
      </p:sp>
      <p:sp>
        <p:nvSpPr>
          <p:cNvPr id="9" name="Subtítu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pt-PT"/>
              <a:t>Faça clique para editar o estilo</a:t>
            </a:r>
            <a:endParaRPr lang="en-US"/>
          </a:p>
        </p:txBody>
      </p:sp>
      <p:sp>
        <p:nvSpPr>
          <p:cNvPr id="22" name="Marcador de Posição da Data 27"/>
          <p:cNvSpPr>
            <a:spLocks noGrp="1"/>
          </p:cNvSpPr>
          <p:nvPr>
            <p:ph type="dt" sz="half" idx="10"/>
          </p:nvPr>
        </p:nvSpPr>
        <p:spPr bwMode="auto">
          <a:xfrm rot="5400000">
            <a:off x="7764463" y="1174750"/>
            <a:ext cx="2286000" cy="381000"/>
          </a:xfrm>
        </p:spPr>
        <p:txBody>
          <a:bodyPr/>
          <a:lstStyle>
            <a:lvl1pPr>
              <a:defRPr/>
            </a:lvl1pPr>
          </a:lstStyle>
          <a:p>
            <a:pPr>
              <a:defRPr/>
            </a:pPr>
            <a:endParaRPr lang="pt-PT"/>
          </a:p>
        </p:txBody>
      </p:sp>
      <p:sp>
        <p:nvSpPr>
          <p:cNvPr id="23" name="Marcador de Posição do Rodapé 16"/>
          <p:cNvSpPr>
            <a:spLocks noGrp="1"/>
          </p:cNvSpPr>
          <p:nvPr>
            <p:ph type="ftr" sz="quarter" idx="11"/>
          </p:nvPr>
        </p:nvSpPr>
        <p:spPr bwMode="auto">
          <a:xfrm rot="5400000">
            <a:off x="7077076" y="4181475"/>
            <a:ext cx="3657600" cy="384175"/>
          </a:xfrm>
        </p:spPr>
        <p:txBody>
          <a:bodyPr/>
          <a:lstStyle>
            <a:lvl1pPr>
              <a:defRPr/>
            </a:lvl1pPr>
          </a:lstStyle>
          <a:p>
            <a:pPr>
              <a:defRPr/>
            </a:pPr>
            <a:endParaRPr lang="pt-PT"/>
          </a:p>
        </p:txBody>
      </p:sp>
      <p:sp>
        <p:nvSpPr>
          <p:cNvPr id="24" name="Marcador de Posição do Número do Diapositivo 28"/>
          <p:cNvSpPr>
            <a:spLocks noGrp="1"/>
          </p:cNvSpPr>
          <p:nvPr>
            <p:ph type="sldNum" sz="quarter" idx="12"/>
          </p:nvPr>
        </p:nvSpPr>
        <p:spPr bwMode="auto">
          <a:xfrm>
            <a:off x="1325563" y="4929188"/>
            <a:ext cx="609600" cy="517525"/>
          </a:xfrm>
        </p:spPr>
        <p:txBody>
          <a:bodyPr/>
          <a:lstStyle>
            <a:lvl1pPr>
              <a:defRPr/>
            </a:lvl1pPr>
          </a:lstStyle>
          <a:p>
            <a:pPr>
              <a:defRPr/>
            </a:pPr>
            <a:fld id="{92BAD355-AEE9-486E-948D-A322BEC6D254}" type="slidenum">
              <a:rPr lang="pt-PT"/>
              <a:pPr>
                <a:defRPr/>
              </a:pPr>
              <a:t>‹nº›</a:t>
            </a:fld>
            <a:endParaRPr lang="pt-P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US"/>
          </a:p>
        </p:txBody>
      </p:sp>
      <p:sp>
        <p:nvSpPr>
          <p:cNvPr id="8" name="Marcador de Posição de Conteúdo 7"/>
          <p:cNvSpPr>
            <a:spLocks noGrp="1"/>
          </p:cNvSpPr>
          <p:nvPr>
            <p:ph sz="quarter" idx="1"/>
          </p:nvPr>
        </p:nvSpPr>
        <p:spPr>
          <a:xfrm>
            <a:off x="457200" y="1600200"/>
            <a:ext cx="7467600" cy="4873752"/>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4" name="Marcador de Posição da Data 6"/>
          <p:cNvSpPr>
            <a:spLocks noGrp="1"/>
          </p:cNvSpPr>
          <p:nvPr>
            <p:ph type="dt" sz="half" idx="10"/>
          </p:nvPr>
        </p:nvSpPr>
        <p:spPr/>
        <p:txBody>
          <a:bodyPr rtlCol="0"/>
          <a:lstStyle>
            <a:lvl1pPr>
              <a:defRPr/>
            </a:lvl1pPr>
          </a:lstStyle>
          <a:p>
            <a:pPr>
              <a:defRPr/>
            </a:pPr>
            <a:endParaRPr lang="pt-PT"/>
          </a:p>
        </p:txBody>
      </p:sp>
      <p:sp>
        <p:nvSpPr>
          <p:cNvPr id="5" name="Marcador de Posição do Número do Diapositivo 8"/>
          <p:cNvSpPr>
            <a:spLocks noGrp="1"/>
          </p:cNvSpPr>
          <p:nvPr>
            <p:ph type="sldNum" sz="quarter" idx="11"/>
          </p:nvPr>
        </p:nvSpPr>
        <p:spPr/>
        <p:txBody>
          <a:bodyPr rtlCol="0"/>
          <a:lstStyle>
            <a:lvl1pPr>
              <a:defRPr/>
            </a:lvl1pPr>
          </a:lstStyle>
          <a:p>
            <a:pPr>
              <a:defRPr/>
            </a:pPr>
            <a:fld id="{72020A39-720F-4870-872E-F803F5A4D6B3}" type="slidenum">
              <a:rPr lang="pt-PT"/>
              <a:pPr>
                <a:defRPr/>
              </a:pPr>
              <a:t>‹nº›</a:t>
            </a:fld>
            <a:endParaRPr lang="pt-PT"/>
          </a:p>
        </p:txBody>
      </p:sp>
      <p:sp>
        <p:nvSpPr>
          <p:cNvPr id="6" name="Marcador de Posição do Rodapé 9"/>
          <p:cNvSpPr>
            <a:spLocks noGrp="1"/>
          </p:cNvSpPr>
          <p:nvPr>
            <p:ph type="ftr" sz="quarter" idx="12"/>
          </p:nvPr>
        </p:nvSpPr>
        <p:spPr/>
        <p:txBody>
          <a:bodyPr rtlCol="0"/>
          <a:lstStyle>
            <a:lvl1pPr>
              <a:defRPr/>
            </a:lvl1pPr>
          </a:lstStyle>
          <a:p>
            <a:pPr>
              <a:defRPr/>
            </a:pPr>
            <a:endParaRPr lang="pt-P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cção">
    <p:bg>
      <p:bgRef idx="1001">
        <a:schemeClr val="bg2"/>
      </p:bgRef>
    </p:bg>
    <p:spTree>
      <p:nvGrpSpPr>
        <p:cNvPr id="1" name=""/>
        <p:cNvGrpSpPr/>
        <p:nvPr/>
      </p:nvGrpSpPr>
      <p:grpSpPr>
        <a:xfrm>
          <a:off x="0" y="0"/>
          <a:ext cx="0" cy="0"/>
          <a:chOff x="0" y="0"/>
          <a:chExt cx="0" cy="0"/>
        </a:xfrm>
      </p:grpSpPr>
      <p:sp>
        <p:nvSpPr>
          <p:cNvPr id="4" name="Rectângulo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ângulo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ângulo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ângulo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Conexão recta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9" name="Conexão recta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0" name="Conexão recta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1" name="Conexão recta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2" name="Conexão recta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Rectângulo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4" name="Oval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5" name="Oval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6" name="Oval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7" name="Oval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8" name="Oval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9" name="Conexão recta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2" name="Título 1"/>
          <p:cNvSpPr>
            <a:spLocks noGrp="1"/>
          </p:cNvSpPr>
          <p:nvPr>
            <p:ph type="title"/>
          </p:nvPr>
        </p:nvSpPr>
        <p:spPr>
          <a:xfrm>
            <a:off x="2286000" y="2895600"/>
            <a:ext cx="6172200" cy="2053590"/>
          </a:xfrm>
        </p:spPr>
        <p:txBody>
          <a:bodyPr/>
          <a:lstStyle>
            <a:lvl1pPr algn="l">
              <a:buNone/>
              <a:defRPr sz="3000" b="1" cap="small" baseline="0"/>
            </a:lvl1pPr>
          </a:lstStyle>
          <a:p>
            <a:r>
              <a:rPr lang="pt-PT"/>
              <a:t>Clique para editar o estilo</a:t>
            </a:r>
            <a:endParaRPr lang="en-US"/>
          </a:p>
        </p:txBody>
      </p:sp>
      <p:sp>
        <p:nvSpPr>
          <p:cNvPr id="3" name="Marcador de Posição do Texto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pt-PT"/>
              <a:t>Clique para editar os estilos</a:t>
            </a:r>
          </a:p>
        </p:txBody>
      </p:sp>
      <p:sp>
        <p:nvSpPr>
          <p:cNvPr id="20" name="Marcador de Posição da Data 3"/>
          <p:cNvSpPr>
            <a:spLocks noGrp="1"/>
          </p:cNvSpPr>
          <p:nvPr>
            <p:ph type="dt" sz="half" idx="10"/>
          </p:nvPr>
        </p:nvSpPr>
        <p:spPr bwMode="auto">
          <a:xfrm rot="5400000">
            <a:off x="7762875" y="1169988"/>
            <a:ext cx="2286000" cy="381000"/>
          </a:xfrm>
        </p:spPr>
        <p:txBody>
          <a:bodyPr/>
          <a:lstStyle>
            <a:lvl1pPr>
              <a:defRPr/>
            </a:lvl1pPr>
          </a:lstStyle>
          <a:p>
            <a:pPr>
              <a:defRPr/>
            </a:pPr>
            <a:endParaRPr lang="pt-PT"/>
          </a:p>
        </p:txBody>
      </p:sp>
      <p:sp>
        <p:nvSpPr>
          <p:cNvPr id="21" name="Marcador de Posição do Rodapé 4"/>
          <p:cNvSpPr>
            <a:spLocks noGrp="1"/>
          </p:cNvSpPr>
          <p:nvPr>
            <p:ph type="ftr" sz="quarter" idx="11"/>
          </p:nvPr>
        </p:nvSpPr>
        <p:spPr bwMode="auto">
          <a:xfrm rot="5400000">
            <a:off x="7077076" y="4178300"/>
            <a:ext cx="3657600" cy="384175"/>
          </a:xfrm>
        </p:spPr>
        <p:txBody>
          <a:bodyPr/>
          <a:lstStyle>
            <a:lvl1pPr>
              <a:defRPr/>
            </a:lvl1pPr>
          </a:lstStyle>
          <a:p>
            <a:pPr>
              <a:defRPr/>
            </a:pPr>
            <a:endParaRPr lang="pt-PT"/>
          </a:p>
        </p:txBody>
      </p:sp>
      <p:sp>
        <p:nvSpPr>
          <p:cNvPr id="22" name="Marcador de Posição do Número do Diapositivo 5"/>
          <p:cNvSpPr>
            <a:spLocks noGrp="1"/>
          </p:cNvSpPr>
          <p:nvPr>
            <p:ph type="sldNum" sz="quarter" idx="12"/>
          </p:nvPr>
        </p:nvSpPr>
        <p:spPr bwMode="auto">
          <a:xfrm>
            <a:off x="1339850" y="4929188"/>
            <a:ext cx="609600" cy="517525"/>
          </a:xfrm>
        </p:spPr>
        <p:txBody>
          <a:bodyPr/>
          <a:lstStyle>
            <a:lvl1pPr>
              <a:defRPr/>
            </a:lvl1pPr>
          </a:lstStyle>
          <a:p>
            <a:pPr>
              <a:defRPr/>
            </a:pPr>
            <a:fld id="{6818AFCA-D4F2-438E-8503-2152D1C51DF4}" type="slidenum">
              <a:rPr lang="pt-PT"/>
              <a:pPr>
                <a:defRPr/>
              </a:pPr>
              <a:t>‹nº›</a:t>
            </a:fld>
            <a:endParaRPr lang="pt-P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US"/>
          </a:p>
        </p:txBody>
      </p:sp>
      <p:sp>
        <p:nvSpPr>
          <p:cNvPr id="9" name="Marcador de Posição de Conteúdo 8"/>
          <p:cNvSpPr>
            <a:spLocks noGrp="1"/>
          </p:cNvSpPr>
          <p:nvPr>
            <p:ph sz="quarter" idx="1"/>
          </p:nvPr>
        </p:nvSpPr>
        <p:spPr>
          <a:xfrm>
            <a:off x="457200" y="1600200"/>
            <a:ext cx="3657600" cy="4572000"/>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11" name="Marcador de Posição de Conteúdo 10"/>
          <p:cNvSpPr>
            <a:spLocks noGrp="1"/>
          </p:cNvSpPr>
          <p:nvPr>
            <p:ph sz="quarter" idx="2"/>
          </p:nvPr>
        </p:nvSpPr>
        <p:spPr>
          <a:xfrm>
            <a:off x="4270248" y="1600200"/>
            <a:ext cx="3657600" cy="4572000"/>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5" name="Marcador de Posição da Data 13"/>
          <p:cNvSpPr>
            <a:spLocks noGrp="1"/>
          </p:cNvSpPr>
          <p:nvPr>
            <p:ph type="dt" sz="half" idx="10"/>
          </p:nvPr>
        </p:nvSpPr>
        <p:spPr/>
        <p:txBody>
          <a:bodyPr/>
          <a:lstStyle>
            <a:lvl1pPr>
              <a:defRPr/>
            </a:lvl1pPr>
          </a:lstStyle>
          <a:p>
            <a:pPr>
              <a:defRPr/>
            </a:pPr>
            <a:endParaRPr lang="pt-PT"/>
          </a:p>
        </p:txBody>
      </p:sp>
      <p:sp>
        <p:nvSpPr>
          <p:cNvPr id="6" name="Marcador de Posição do Rodapé 2"/>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22"/>
          <p:cNvSpPr>
            <a:spLocks noGrp="1"/>
          </p:cNvSpPr>
          <p:nvPr>
            <p:ph type="sldNum" sz="quarter" idx="12"/>
          </p:nvPr>
        </p:nvSpPr>
        <p:spPr/>
        <p:txBody>
          <a:bodyPr/>
          <a:lstStyle>
            <a:lvl1pPr>
              <a:defRPr/>
            </a:lvl1pPr>
          </a:lstStyle>
          <a:p>
            <a:pPr>
              <a:defRPr/>
            </a:pPr>
            <a:fld id="{8B6A030D-6EAB-43D3-A351-03AC7E27303A}" type="slidenum">
              <a:rPr lang="pt-PT"/>
              <a:pPr>
                <a:defRPr/>
              </a:pPr>
              <a:t>‹nº›</a:t>
            </a:fld>
            <a:endParaRPr lang="pt-P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7543800" cy="1143000"/>
          </a:xfrm>
        </p:spPr>
        <p:txBody>
          <a:bodyPr/>
          <a:lstStyle>
            <a:lvl1pPr>
              <a:defRPr/>
            </a:lvl1pPr>
          </a:lstStyle>
          <a:p>
            <a:r>
              <a:rPr lang="pt-PT"/>
              <a:t>Clique para editar o estilo</a:t>
            </a:r>
            <a:endParaRPr lang="en-US"/>
          </a:p>
        </p:txBody>
      </p:sp>
      <p:sp>
        <p:nvSpPr>
          <p:cNvPr id="11" name="Marcador de Posição de Conteúdo 10"/>
          <p:cNvSpPr>
            <a:spLocks noGrp="1"/>
          </p:cNvSpPr>
          <p:nvPr>
            <p:ph sz="quarter" idx="2"/>
          </p:nvPr>
        </p:nvSpPr>
        <p:spPr>
          <a:xfrm>
            <a:off x="457200" y="2362200"/>
            <a:ext cx="3657600" cy="3886200"/>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13" name="Marcador de Posição de Conteúdo 12"/>
          <p:cNvSpPr>
            <a:spLocks noGrp="1"/>
          </p:cNvSpPr>
          <p:nvPr>
            <p:ph sz="quarter" idx="4"/>
          </p:nvPr>
        </p:nvSpPr>
        <p:spPr>
          <a:xfrm>
            <a:off x="4371975" y="2362200"/>
            <a:ext cx="3657600" cy="3886200"/>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12" name="Marcador de Posição do Tex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pt-PT"/>
              <a:t>Clique para editar os estilos</a:t>
            </a:r>
          </a:p>
        </p:txBody>
      </p:sp>
      <p:sp>
        <p:nvSpPr>
          <p:cNvPr id="14" name="Marcador de Posição do Tex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pt-PT"/>
              <a:t>Clique para editar os estilos</a:t>
            </a:r>
          </a:p>
        </p:txBody>
      </p:sp>
      <p:sp>
        <p:nvSpPr>
          <p:cNvPr id="7" name="Marcador de Posição da Data 13"/>
          <p:cNvSpPr>
            <a:spLocks noGrp="1"/>
          </p:cNvSpPr>
          <p:nvPr>
            <p:ph type="dt" sz="half" idx="10"/>
          </p:nvPr>
        </p:nvSpPr>
        <p:spPr/>
        <p:txBody>
          <a:bodyPr/>
          <a:lstStyle>
            <a:lvl1pPr>
              <a:defRPr/>
            </a:lvl1pPr>
          </a:lstStyle>
          <a:p>
            <a:pPr>
              <a:defRPr/>
            </a:pPr>
            <a:endParaRPr lang="pt-PT"/>
          </a:p>
        </p:txBody>
      </p:sp>
      <p:sp>
        <p:nvSpPr>
          <p:cNvPr id="8" name="Marcador de Posição do Rodapé 2"/>
          <p:cNvSpPr>
            <a:spLocks noGrp="1"/>
          </p:cNvSpPr>
          <p:nvPr>
            <p:ph type="ftr" sz="quarter" idx="11"/>
          </p:nvPr>
        </p:nvSpPr>
        <p:spPr/>
        <p:txBody>
          <a:bodyPr/>
          <a:lstStyle>
            <a:lvl1pPr>
              <a:defRPr/>
            </a:lvl1pPr>
          </a:lstStyle>
          <a:p>
            <a:pPr>
              <a:defRPr/>
            </a:pPr>
            <a:endParaRPr lang="pt-PT"/>
          </a:p>
        </p:txBody>
      </p:sp>
      <p:sp>
        <p:nvSpPr>
          <p:cNvPr id="9" name="Marcador de Posição do Número do Diapositivo 22"/>
          <p:cNvSpPr>
            <a:spLocks noGrp="1"/>
          </p:cNvSpPr>
          <p:nvPr>
            <p:ph type="sldNum" sz="quarter" idx="12"/>
          </p:nvPr>
        </p:nvSpPr>
        <p:spPr/>
        <p:txBody>
          <a:bodyPr/>
          <a:lstStyle>
            <a:lvl1pPr>
              <a:defRPr/>
            </a:lvl1pPr>
          </a:lstStyle>
          <a:p>
            <a:pPr>
              <a:defRPr/>
            </a:pPr>
            <a:fld id="{8DDF9ABA-F19F-4FEC-92F1-7626ED62F37B}" type="slidenum">
              <a:rPr lang="pt-PT"/>
              <a:pPr>
                <a:defRPr/>
              </a:pPr>
              <a:t>‹nº›</a:t>
            </a:fld>
            <a:endParaRPr lang="pt-P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US"/>
          </a:p>
        </p:txBody>
      </p:sp>
      <p:sp>
        <p:nvSpPr>
          <p:cNvPr id="3" name="Marcador de Posição da Data 5"/>
          <p:cNvSpPr>
            <a:spLocks noGrp="1"/>
          </p:cNvSpPr>
          <p:nvPr>
            <p:ph type="dt" sz="half" idx="10"/>
          </p:nvPr>
        </p:nvSpPr>
        <p:spPr/>
        <p:txBody>
          <a:bodyPr rtlCol="0"/>
          <a:lstStyle>
            <a:lvl1pPr>
              <a:defRPr/>
            </a:lvl1pPr>
          </a:lstStyle>
          <a:p>
            <a:pPr>
              <a:defRPr/>
            </a:pPr>
            <a:endParaRPr lang="pt-PT"/>
          </a:p>
        </p:txBody>
      </p:sp>
      <p:sp>
        <p:nvSpPr>
          <p:cNvPr id="4" name="Marcador de Posição do Número do Diapositivo 6"/>
          <p:cNvSpPr>
            <a:spLocks noGrp="1"/>
          </p:cNvSpPr>
          <p:nvPr>
            <p:ph type="sldNum" sz="quarter" idx="11"/>
          </p:nvPr>
        </p:nvSpPr>
        <p:spPr/>
        <p:txBody>
          <a:bodyPr rtlCol="0"/>
          <a:lstStyle>
            <a:lvl1pPr>
              <a:defRPr/>
            </a:lvl1pPr>
          </a:lstStyle>
          <a:p>
            <a:pPr>
              <a:defRPr/>
            </a:pPr>
            <a:fld id="{BF62DC47-D255-4AFC-A99D-DA8A6180B2B5}" type="slidenum">
              <a:rPr lang="pt-PT"/>
              <a:pPr>
                <a:defRPr/>
              </a:pPr>
              <a:t>‹nº›</a:t>
            </a:fld>
            <a:endParaRPr lang="pt-PT"/>
          </a:p>
        </p:txBody>
      </p:sp>
      <p:sp>
        <p:nvSpPr>
          <p:cNvPr id="5" name="Marcador de Posição do Rodapé 7"/>
          <p:cNvSpPr>
            <a:spLocks noGrp="1"/>
          </p:cNvSpPr>
          <p:nvPr>
            <p:ph type="ftr" sz="quarter" idx="12"/>
          </p:nvPr>
        </p:nvSpPr>
        <p:spPr/>
        <p:txBody>
          <a:bodyPr rtlCol="0"/>
          <a:lstStyle>
            <a:lvl1pPr>
              <a:defRPr/>
            </a:lvl1pPr>
          </a:lstStyle>
          <a:p>
            <a:pPr>
              <a:defRPr/>
            </a:pPr>
            <a:endParaRPr lang="pt-P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3"/>
          <p:cNvSpPr>
            <a:spLocks noGrp="1"/>
          </p:cNvSpPr>
          <p:nvPr>
            <p:ph type="dt" sz="half" idx="10"/>
          </p:nvPr>
        </p:nvSpPr>
        <p:spPr/>
        <p:txBody>
          <a:bodyPr/>
          <a:lstStyle>
            <a:lvl1pPr>
              <a:defRPr/>
            </a:lvl1pPr>
          </a:lstStyle>
          <a:p>
            <a:pPr>
              <a:defRPr/>
            </a:pPr>
            <a:endParaRPr lang="pt-PT"/>
          </a:p>
        </p:txBody>
      </p:sp>
      <p:sp>
        <p:nvSpPr>
          <p:cNvPr id="3" name="Marcador de Posição do Rodapé 2"/>
          <p:cNvSpPr>
            <a:spLocks noGrp="1"/>
          </p:cNvSpPr>
          <p:nvPr>
            <p:ph type="ftr" sz="quarter" idx="11"/>
          </p:nvPr>
        </p:nvSpPr>
        <p:spPr/>
        <p:txBody>
          <a:bodyPr/>
          <a:lstStyle>
            <a:lvl1pPr>
              <a:defRPr/>
            </a:lvl1pPr>
          </a:lstStyle>
          <a:p>
            <a:pPr>
              <a:defRPr/>
            </a:pPr>
            <a:endParaRPr lang="pt-PT"/>
          </a:p>
        </p:txBody>
      </p:sp>
      <p:sp>
        <p:nvSpPr>
          <p:cNvPr id="4" name="Marcador de Posição do Número do Diapositivo 22"/>
          <p:cNvSpPr>
            <a:spLocks noGrp="1"/>
          </p:cNvSpPr>
          <p:nvPr>
            <p:ph type="sldNum" sz="quarter" idx="12"/>
          </p:nvPr>
        </p:nvSpPr>
        <p:spPr/>
        <p:txBody>
          <a:bodyPr/>
          <a:lstStyle>
            <a:lvl1pPr>
              <a:defRPr/>
            </a:lvl1pPr>
          </a:lstStyle>
          <a:p>
            <a:pPr>
              <a:defRPr/>
            </a:pPr>
            <a:fld id="{B86EFC40-6DF3-4B1E-82BD-42C7B042B00E}" type="slidenum">
              <a:rPr lang="pt-PT"/>
              <a:pPr>
                <a:defRPr/>
              </a:pPr>
              <a:t>‹nº›</a:t>
            </a:fld>
            <a:endParaRPr lang="pt-P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5" name="Conexão recta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6" name="Conexão recta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7" name="Conexão recta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8" name="Conexão recta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9" name="Rectângulo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 name="Conexão recta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1" name="Oval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 name="Título 1"/>
          <p:cNvSpPr>
            <a:spLocks noGrp="1"/>
          </p:cNvSpPr>
          <p:nvPr>
            <p:ph type="title"/>
          </p:nvPr>
        </p:nvSpPr>
        <p:spPr>
          <a:xfrm rot="5400000">
            <a:off x="3371850" y="3200400"/>
            <a:ext cx="6309360" cy="457200"/>
          </a:xfrm>
        </p:spPr>
        <p:txBody>
          <a:bodyPr/>
          <a:lstStyle>
            <a:lvl1pPr algn="l">
              <a:buNone/>
              <a:defRPr sz="2000" b="1" cap="small" baseline="0"/>
            </a:lvl1pPr>
          </a:lstStyle>
          <a:p>
            <a:r>
              <a:rPr lang="pt-PT"/>
              <a:t>Clique para editar o estilo</a:t>
            </a:r>
            <a:endParaRPr lang="en-US"/>
          </a:p>
        </p:txBody>
      </p:sp>
      <p:sp>
        <p:nvSpPr>
          <p:cNvPr id="3" name="Marcador de Posição do Tex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pt-PT"/>
              <a:t>Clique para editar os estilos</a:t>
            </a:r>
          </a:p>
        </p:txBody>
      </p:sp>
      <p:sp>
        <p:nvSpPr>
          <p:cNvPr id="18" name="Marcador de Posição de Conteúdo 17"/>
          <p:cNvSpPr>
            <a:spLocks noGrp="1"/>
          </p:cNvSpPr>
          <p:nvPr>
            <p:ph sz="quarter" idx="1"/>
          </p:nvPr>
        </p:nvSpPr>
        <p:spPr>
          <a:xfrm>
            <a:off x="304800" y="274320"/>
            <a:ext cx="5638800" cy="6327648"/>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12" name="Marcador de Posição da Data 20"/>
          <p:cNvSpPr>
            <a:spLocks noGrp="1"/>
          </p:cNvSpPr>
          <p:nvPr>
            <p:ph type="dt" sz="half" idx="10"/>
          </p:nvPr>
        </p:nvSpPr>
        <p:spPr/>
        <p:txBody>
          <a:bodyPr rtlCol="0"/>
          <a:lstStyle>
            <a:lvl1pPr>
              <a:defRPr/>
            </a:lvl1pPr>
          </a:lstStyle>
          <a:p>
            <a:pPr>
              <a:defRPr/>
            </a:pPr>
            <a:endParaRPr lang="pt-PT"/>
          </a:p>
        </p:txBody>
      </p:sp>
      <p:sp>
        <p:nvSpPr>
          <p:cNvPr id="13" name="Marcador de Posição do Número do Diapositivo 21"/>
          <p:cNvSpPr>
            <a:spLocks noGrp="1"/>
          </p:cNvSpPr>
          <p:nvPr>
            <p:ph type="sldNum" sz="quarter" idx="11"/>
          </p:nvPr>
        </p:nvSpPr>
        <p:spPr/>
        <p:txBody>
          <a:bodyPr rtlCol="0"/>
          <a:lstStyle>
            <a:lvl1pPr>
              <a:defRPr/>
            </a:lvl1pPr>
          </a:lstStyle>
          <a:p>
            <a:pPr>
              <a:defRPr/>
            </a:pPr>
            <a:fld id="{20CB22A0-AC1A-4ECE-B817-6A8EE6D5BC23}" type="slidenum">
              <a:rPr lang="pt-PT"/>
              <a:pPr>
                <a:defRPr/>
              </a:pPr>
              <a:t>‹nº›</a:t>
            </a:fld>
            <a:endParaRPr lang="pt-PT"/>
          </a:p>
        </p:txBody>
      </p:sp>
      <p:sp>
        <p:nvSpPr>
          <p:cNvPr id="14" name="Marcador de Posição do Rodapé 22"/>
          <p:cNvSpPr>
            <a:spLocks noGrp="1"/>
          </p:cNvSpPr>
          <p:nvPr>
            <p:ph type="ftr" sz="quarter" idx="12"/>
          </p:nvPr>
        </p:nvSpPr>
        <p:spPr/>
        <p:txBody>
          <a:bodyPr rtlCol="0"/>
          <a:lstStyle>
            <a:lvl1pPr>
              <a:defRPr/>
            </a:lvl1pPr>
          </a:lstStyle>
          <a:p>
            <a:pPr>
              <a:defRPr/>
            </a:pPr>
            <a:endParaRPr lang="pt-P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5" name="Conexão recta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6" name="Oval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7" name="Conexão recta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defRPr/>
            </a:pPr>
            <a:endParaRPr lang="en-US"/>
          </a:p>
        </p:txBody>
      </p:sp>
      <p:sp>
        <p:nvSpPr>
          <p:cNvPr id="8" name="Rectângulo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Conexão recta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Conexão recta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11" name="Conexão recta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2" name="Título 1"/>
          <p:cNvSpPr>
            <a:spLocks noGrp="1"/>
          </p:cNvSpPr>
          <p:nvPr>
            <p:ph type="title"/>
          </p:nvPr>
        </p:nvSpPr>
        <p:spPr>
          <a:xfrm rot="5400000">
            <a:off x="3350133" y="3200400"/>
            <a:ext cx="6309360" cy="457200"/>
          </a:xfrm>
        </p:spPr>
        <p:txBody>
          <a:bodyPr/>
          <a:lstStyle>
            <a:lvl1pPr algn="l">
              <a:buNone/>
              <a:defRPr sz="2000" b="1"/>
            </a:lvl1pPr>
          </a:lstStyle>
          <a:p>
            <a:r>
              <a:rPr lang="pt-PT"/>
              <a:t>Clique para editar o estilo</a:t>
            </a:r>
            <a:endParaRPr lang="en-US"/>
          </a:p>
        </p:txBody>
      </p:sp>
      <p:sp>
        <p:nvSpPr>
          <p:cNvPr id="3" name="Marcador de Posição da Imagem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pt-PT" noProof="0"/>
              <a:t>Clique no ícone para adicionar uma imagem</a:t>
            </a:r>
            <a:endParaRPr lang="en-US" noProof="0" dirty="0"/>
          </a:p>
        </p:txBody>
      </p:sp>
      <p:sp>
        <p:nvSpPr>
          <p:cNvPr id="4" name="Marcador de Posição do Texto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pt-PT"/>
              <a:t>Clique para editar os estilos</a:t>
            </a:r>
          </a:p>
        </p:txBody>
      </p:sp>
      <p:sp>
        <p:nvSpPr>
          <p:cNvPr id="12" name="Marcador de Posição da Data 16"/>
          <p:cNvSpPr>
            <a:spLocks noGrp="1"/>
          </p:cNvSpPr>
          <p:nvPr>
            <p:ph type="dt" sz="half" idx="10"/>
          </p:nvPr>
        </p:nvSpPr>
        <p:spPr/>
        <p:txBody>
          <a:bodyPr rtlCol="0"/>
          <a:lstStyle>
            <a:lvl1pPr>
              <a:defRPr/>
            </a:lvl1pPr>
          </a:lstStyle>
          <a:p>
            <a:pPr>
              <a:defRPr/>
            </a:pPr>
            <a:endParaRPr lang="pt-PT"/>
          </a:p>
        </p:txBody>
      </p:sp>
      <p:sp>
        <p:nvSpPr>
          <p:cNvPr id="13" name="Marcador de Posição do Número do Diapositivo 17"/>
          <p:cNvSpPr>
            <a:spLocks noGrp="1"/>
          </p:cNvSpPr>
          <p:nvPr>
            <p:ph type="sldNum" sz="quarter" idx="11"/>
          </p:nvPr>
        </p:nvSpPr>
        <p:spPr/>
        <p:txBody>
          <a:bodyPr rtlCol="0"/>
          <a:lstStyle>
            <a:lvl1pPr>
              <a:defRPr/>
            </a:lvl1pPr>
          </a:lstStyle>
          <a:p>
            <a:pPr>
              <a:defRPr/>
            </a:pPr>
            <a:fld id="{28CB914E-F379-41AC-9489-FB44DE0F24C8}" type="slidenum">
              <a:rPr lang="pt-PT"/>
              <a:pPr>
                <a:defRPr/>
              </a:pPr>
              <a:t>‹nº›</a:t>
            </a:fld>
            <a:endParaRPr lang="pt-PT"/>
          </a:p>
        </p:txBody>
      </p:sp>
      <p:sp>
        <p:nvSpPr>
          <p:cNvPr id="14" name="Marcador de Posição do Rodapé 20"/>
          <p:cNvSpPr>
            <a:spLocks noGrp="1"/>
          </p:cNvSpPr>
          <p:nvPr>
            <p:ph type="ftr" sz="quarter" idx="12"/>
          </p:nvPr>
        </p:nvSpPr>
        <p:spPr/>
        <p:txBody>
          <a:bodyPr rtlCol="0"/>
          <a:lstStyle>
            <a:lvl1pPr>
              <a:defRPr/>
            </a:lvl1pPr>
          </a:lstStyle>
          <a:p>
            <a:pPr>
              <a:defRPr/>
            </a:pPr>
            <a:endParaRPr lang="pt-P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US"/>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4" name="Marcador de Posição da Data 13"/>
          <p:cNvSpPr>
            <a:spLocks noGrp="1"/>
          </p:cNvSpPr>
          <p:nvPr>
            <p:ph type="dt" sz="half" idx="10"/>
          </p:nvPr>
        </p:nvSpPr>
        <p:spPr/>
        <p:txBody>
          <a:bodyPr/>
          <a:lstStyle>
            <a:lvl1pPr>
              <a:defRPr/>
            </a:lvl1pPr>
          </a:lstStyle>
          <a:p>
            <a:pPr>
              <a:defRPr/>
            </a:pPr>
            <a:endParaRPr lang="pt-PT"/>
          </a:p>
        </p:txBody>
      </p:sp>
      <p:sp>
        <p:nvSpPr>
          <p:cNvPr id="5" name="Marcador de Posição do Rodapé 2"/>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22"/>
          <p:cNvSpPr>
            <a:spLocks noGrp="1"/>
          </p:cNvSpPr>
          <p:nvPr>
            <p:ph type="sldNum" sz="quarter" idx="12"/>
          </p:nvPr>
        </p:nvSpPr>
        <p:spPr/>
        <p:txBody>
          <a:bodyPr/>
          <a:lstStyle>
            <a:lvl1pPr>
              <a:defRPr/>
            </a:lvl1pPr>
          </a:lstStyle>
          <a:p>
            <a:pPr>
              <a:defRPr/>
            </a:pPr>
            <a:fld id="{B98518AE-932A-4BC8-B863-42AED4B731C2}" type="slidenum">
              <a:rPr lang="pt-PT"/>
              <a:pPr>
                <a:defRPr/>
              </a:pPr>
              <a:t>‹nº›</a:t>
            </a:fld>
            <a:endParaRPr lang="pt-P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9"/>
            <a:ext cx="1676400" cy="5851525"/>
          </a:xfrm>
        </p:spPr>
        <p:txBody>
          <a:bodyPr vert="eaVert"/>
          <a:lstStyle/>
          <a:p>
            <a:r>
              <a:rPr lang="pt-PT"/>
              <a:t>Clique para editar o estilo</a:t>
            </a:r>
            <a:endParaRPr lang="en-US"/>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4" name="Marcador de Posição da Data 13"/>
          <p:cNvSpPr>
            <a:spLocks noGrp="1"/>
          </p:cNvSpPr>
          <p:nvPr>
            <p:ph type="dt" sz="half" idx="10"/>
          </p:nvPr>
        </p:nvSpPr>
        <p:spPr/>
        <p:txBody>
          <a:bodyPr/>
          <a:lstStyle>
            <a:lvl1pPr>
              <a:defRPr/>
            </a:lvl1pPr>
          </a:lstStyle>
          <a:p>
            <a:pPr>
              <a:defRPr/>
            </a:pPr>
            <a:endParaRPr lang="pt-PT"/>
          </a:p>
        </p:txBody>
      </p:sp>
      <p:sp>
        <p:nvSpPr>
          <p:cNvPr id="5" name="Marcador de Posição do Rodapé 2"/>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22"/>
          <p:cNvSpPr>
            <a:spLocks noGrp="1"/>
          </p:cNvSpPr>
          <p:nvPr>
            <p:ph type="sldNum" sz="quarter" idx="12"/>
          </p:nvPr>
        </p:nvSpPr>
        <p:spPr/>
        <p:txBody>
          <a:bodyPr/>
          <a:lstStyle>
            <a:lvl1pPr>
              <a:defRPr/>
            </a:lvl1pPr>
          </a:lstStyle>
          <a:p>
            <a:pPr>
              <a:defRPr/>
            </a:pPr>
            <a:fld id="{FE3174EB-F6B3-4F24-AC7E-C4BB160A65FE}" type="slidenum">
              <a:rPr lang="pt-PT"/>
              <a:pPr>
                <a:defRPr/>
              </a:pPr>
              <a:t>‹nº›</a:t>
            </a:fld>
            <a:endParaRPr lang="pt-P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exão recta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22" name="Marcador de Posição do Título 21"/>
          <p:cNvSpPr>
            <a:spLocks noGrp="1"/>
          </p:cNvSpPr>
          <p:nvPr>
            <p:ph type="title"/>
          </p:nvPr>
        </p:nvSpPr>
        <p:spPr>
          <a:xfrm>
            <a:off x="457200" y="274638"/>
            <a:ext cx="7467600" cy="1143000"/>
          </a:xfrm>
          <a:prstGeom prst="rect">
            <a:avLst/>
          </a:prstGeom>
        </p:spPr>
        <p:txBody>
          <a:bodyPr vert="horz" anchor="b">
            <a:normAutofit/>
          </a:bodyPr>
          <a:lstStyle/>
          <a:p>
            <a:r>
              <a:rPr lang="pt-PT"/>
              <a:t>Clique para editar o estilo</a:t>
            </a:r>
            <a:endParaRPr lang="en-US"/>
          </a:p>
        </p:txBody>
      </p:sp>
      <p:sp>
        <p:nvSpPr>
          <p:cNvPr id="1028" name="Marcador de Posição do Texto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14" name="Marcador de Posição da Data 13"/>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pt-PT"/>
          </a:p>
        </p:txBody>
      </p:sp>
      <p:sp>
        <p:nvSpPr>
          <p:cNvPr id="3" name="Marcador de Posição do Rodapé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pt-PT"/>
          </a:p>
        </p:txBody>
      </p:sp>
      <p:sp>
        <p:nvSpPr>
          <p:cNvPr id="7" name="Conexão recta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9" name="Conexão recta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Rectângu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1" name="Conexão recta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3" name="Marcador de Posição do Número do Diapositivo 22"/>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defRPr>
            </a:lvl1pPr>
          </a:lstStyle>
          <a:p>
            <a:pPr>
              <a:defRPr/>
            </a:pPr>
            <a:fld id="{6F05502B-6E56-4666-83AB-4941ACAB287E}" type="slidenum">
              <a:rPr lang="pt-PT"/>
              <a:pPr>
                <a:defRPr/>
              </a:pPr>
              <a:t>‹nº›</a:t>
            </a:fld>
            <a:endParaRPr lang="pt-PT"/>
          </a:p>
        </p:txBody>
      </p:sp>
    </p:spTree>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1" r:id="rId4"/>
    <p:sldLayoutId id="2147483800" r:id="rId5"/>
    <p:sldLayoutId id="2147483805" r:id="rId6"/>
    <p:sldLayoutId id="2147483799" r:id="rId7"/>
    <p:sldLayoutId id="2147483806" r:id="rId8"/>
    <p:sldLayoutId id="2147483807" r:id="rId9"/>
    <p:sldLayoutId id="2147483798" r:id="rId10"/>
    <p:sldLayoutId id="2147483797"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ortal2.ipt.pt/pt/ipt/servicos_centrais/servicos_academicos/aluno/"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eden.dei.uc.pt/~ctp/teses.htm"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universia.com.br/materia/img/tutoriais/monografias/01.jsp"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2000232" y="4214818"/>
            <a:ext cx="6400800" cy="1752600"/>
          </a:xfrm>
        </p:spPr>
        <p:txBody>
          <a:bodyPr>
            <a:normAutofit lnSpcReduction="10000"/>
          </a:bodyPr>
          <a:lstStyle/>
          <a:p>
            <a:pPr algn="ctr" eaLnBrk="1" fontAlgn="auto" hangingPunct="1">
              <a:spcAft>
                <a:spcPts val="0"/>
              </a:spcAft>
              <a:buFont typeface="Wingdings"/>
              <a:buNone/>
              <a:defRPr/>
            </a:pPr>
            <a:r>
              <a:rPr lang="pt-PT" dirty="0">
                <a:latin typeface="Albertus Medium" pitchFamily="34" charset="0"/>
              </a:rPr>
              <a:t>Valentim M B Nunes</a:t>
            </a:r>
            <a:endParaRPr lang="pt-PT" dirty="0"/>
          </a:p>
          <a:p>
            <a:pPr algn="ctr" eaLnBrk="1" fontAlgn="auto" hangingPunct="1">
              <a:spcAft>
                <a:spcPts val="0"/>
              </a:spcAft>
              <a:buFont typeface="Wingdings"/>
              <a:buNone/>
              <a:defRPr/>
            </a:pPr>
            <a:r>
              <a:rPr lang="pt-PT" dirty="0"/>
              <a:t>Unidade Departamental de Engenharia – Secção de  </a:t>
            </a:r>
            <a:r>
              <a:rPr lang="pt-PT" sz="2400" dirty="0"/>
              <a:t>Química </a:t>
            </a:r>
          </a:p>
          <a:p>
            <a:pPr eaLnBrk="1" fontAlgn="auto" hangingPunct="1">
              <a:spcAft>
                <a:spcPts val="0"/>
              </a:spcAft>
              <a:buFont typeface="Wingdings"/>
              <a:buNone/>
              <a:defRPr/>
            </a:pPr>
            <a:endParaRPr lang="pt-PT" dirty="0"/>
          </a:p>
          <a:p>
            <a:pPr algn="ctr" eaLnBrk="1" fontAlgn="auto" hangingPunct="1">
              <a:spcAft>
                <a:spcPts val="0"/>
              </a:spcAft>
              <a:buFont typeface="Wingdings"/>
              <a:buNone/>
              <a:defRPr/>
            </a:pPr>
            <a:r>
              <a:rPr lang="pt-PT" sz="2400" dirty="0"/>
              <a:t> Fevereiro de  2025</a:t>
            </a:r>
            <a:endParaRPr lang="pt-PT" dirty="0"/>
          </a:p>
        </p:txBody>
      </p:sp>
      <p:pic>
        <p:nvPicPr>
          <p:cNvPr id="8195" name="Picture 6" descr="C:\Os meus documentos\logoipt2_novo.jpg"/>
          <p:cNvPicPr>
            <a:picLocks noChangeAspect="1" noChangeArrowheads="1"/>
          </p:cNvPicPr>
          <p:nvPr/>
        </p:nvPicPr>
        <p:blipFill>
          <a:blip r:embed="rId2" cstate="print"/>
          <a:srcRect/>
          <a:stretch>
            <a:fillRect/>
          </a:stretch>
        </p:blipFill>
        <p:spPr bwMode="auto">
          <a:xfrm>
            <a:off x="2771775" y="549275"/>
            <a:ext cx="4876800" cy="1012825"/>
          </a:xfrm>
          <a:prstGeom prst="rect">
            <a:avLst/>
          </a:prstGeom>
          <a:noFill/>
          <a:ln w="9525">
            <a:noFill/>
            <a:miter lim="800000"/>
            <a:headEnd/>
            <a:tailEnd/>
          </a:ln>
        </p:spPr>
      </p:pic>
      <p:sp>
        <p:nvSpPr>
          <p:cNvPr id="8196" name="Text Box 7"/>
          <p:cNvSpPr txBox="1">
            <a:spLocks noChangeArrowheads="1"/>
          </p:cNvSpPr>
          <p:nvPr/>
        </p:nvSpPr>
        <p:spPr bwMode="auto">
          <a:xfrm>
            <a:off x="1752600" y="1524000"/>
            <a:ext cx="6705600" cy="646331"/>
          </a:xfrm>
          <a:prstGeom prst="rect">
            <a:avLst/>
          </a:prstGeom>
          <a:noFill/>
          <a:ln w="9525">
            <a:noFill/>
            <a:miter lim="800000"/>
            <a:headEnd/>
            <a:tailEnd/>
          </a:ln>
        </p:spPr>
        <p:txBody>
          <a:bodyPr>
            <a:spAutoFit/>
          </a:bodyPr>
          <a:lstStyle/>
          <a:p>
            <a:pPr algn="ctr">
              <a:spcBef>
                <a:spcPct val="50000"/>
              </a:spcBef>
            </a:pPr>
            <a:r>
              <a:rPr lang="pt-PT" sz="3600" b="1"/>
              <a:t>TECNOLOGIA QUÍMICA</a:t>
            </a:r>
            <a:endParaRPr lang="pt-PT"/>
          </a:p>
        </p:txBody>
      </p:sp>
      <p:sp>
        <p:nvSpPr>
          <p:cNvPr id="6" name="Título 5"/>
          <p:cNvSpPr>
            <a:spLocks noGrp="1"/>
          </p:cNvSpPr>
          <p:nvPr>
            <p:ph type="ctrTitle"/>
          </p:nvPr>
        </p:nvSpPr>
        <p:spPr>
          <a:xfrm>
            <a:off x="2124075" y="2412042"/>
            <a:ext cx="6172200" cy="1008063"/>
          </a:xfrm>
        </p:spPr>
        <p:txBody>
          <a:bodyPr/>
          <a:lstStyle/>
          <a:p>
            <a:pPr algn="ctr" eaLnBrk="1" fontAlgn="auto" hangingPunct="1">
              <a:spcAft>
                <a:spcPts val="0"/>
              </a:spcAft>
              <a:defRPr/>
            </a:pPr>
            <a:r>
              <a:rPr lang="pt-PT" dirty="0"/>
              <a:t>Estrutura do trabalho final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ângulo 7"/>
          <p:cNvSpPr>
            <a:spLocks noChangeArrowheads="1"/>
          </p:cNvSpPr>
          <p:nvPr/>
        </p:nvSpPr>
        <p:spPr bwMode="auto">
          <a:xfrm>
            <a:off x="534331" y="908720"/>
            <a:ext cx="7488237" cy="830997"/>
          </a:xfrm>
          <a:prstGeom prst="rect">
            <a:avLst/>
          </a:prstGeom>
          <a:noFill/>
          <a:ln w="9525">
            <a:noFill/>
            <a:miter lim="800000"/>
            <a:headEnd/>
            <a:tailEnd/>
          </a:ln>
        </p:spPr>
        <p:txBody>
          <a:bodyPr>
            <a:spAutoFit/>
          </a:bodyPr>
          <a:lstStyle/>
          <a:p>
            <a:r>
              <a:rPr lang="pt-PT" b="1" dirty="0"/>
              <a:t>Normas para a Apresentação e elaboração das Teses de Mestrado/Licenciatura. </a:t>
            </a:r>
          </a:p>
        </p:txBody>
      </p:sp>
      <p:pic>
        <p:nvPicPr>
          <p:cNvPr id="9220"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6" name="CaixaDeTexto 5">
            <a:extLst>
              <a:ext uri="{FF2B5EF4-FFF2-40B4-BE49-F238E27FC236}">
                <a16:creationId xmlns:a16="http://schemas.microsoft.com/office/drawing/2014/main" id="{A868CF43-BF89-E9EC-73E8-4CB8D4D65785}"/>
              </a:ext>
            </a:extLst>
          </p:cNvPr>
          <p:cNvSpPr txBox="1"/>
          <p:nvPr/>
        </p:nvSpPr>
        <p:spPr>
          <a:xfrm>
            <a:off x="534330" y="2060848"/>
            <a:ext cx="8214133" cy="400110"/>
          </a:xfrm>
          <a:prstGeom prst="rect">
            <a:avLst/>
          </a:prstGeom>
          <a:noFill/>
        </p:spPr>
        <p:txBody>
          <a:bodyPr wrap="square">
            <a:spAutoFit/>
          </a:bodyPr>
          <a:lstStyle/>
          <a:p>
            <a:r>
              <a:rPr lang="pt-PT" sz="2000" dirty="0">
                <a:hlinkClick r:id="rId3"/>
              </a:rPr>
              <a:t>https://portal2.ipt.pt/pt/ipt/servicos_centrais/servicos_academicos/aluno/</a:t>
            </a:r>
            <a:r>
              <a:rPr lang="pt-PT" sz="20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539750" y="549275"/>
            <a:ext cx="7772400" cy="609600"/>
          </a:xfrm>
        </p:spPr>
        <p:txBody>
          <a:bodyPr>
            <a:normAutofit fontScale="90000"/>
          </a:bodyPr>
          <a:lstStyle/>
          <a:p>
            <a:pPr eaLnBrk="1" fontAlgn="auto" hangingPunct="1">
              <a:spcAft>
                <a:spcPts val="0"/>
              </a:spcAft>
              <a:defRPr/>
            </a:pPr>
            <a:br>
              <a:rPr lang="pt-PT" sz="2400" dirty="0"/>
            </a:br>
            <a:r>
              <a:rPr lang="pt-PT" sz="2400" dirty="0"/>
              <a:t>Escolha do Tema</a:t>
            </a:r>
          </a:p>
        </p:txBody>
      </p:sp>
      <p:sp>
        <p:nvSpPr>
          <p:cNvPr id="11267" name="CaixaDeTexto 7"/>
          <p:cNvSpPr txBox="1">
            <a:spLocks noChangeArrowheads="1"/>
          </p:cNvSpPr>
          <p:nvPr/>
        </p:nvSpPr>
        <p:spPr bwMode="auto">
          <a:xfrm>
            <a:off x="539750" y="1268413"/>
            <a:ext cx="8064500" cy="1187450"/>
          </a:xfrm>
          <a:prstGeom prst="rect">
            <a:avLst/>
          </a:prstGeom>
          <a:noFill/>
          <a:ln w="9525">
            <a:noFill/>
            <a:miter lim="800000"/>
            <a:headEnd/>
            <a:tailEnd/>
          </a:ln>
        </p:spPr>
        <p:txBody>
          <a:bodyPr>
            <a:spAutoFit/>
          </a:bodyPr>
          <a:lstStyle/>
          <a:p>
            <a:r>
              <a:rPr lang="pt-PT">
                <a:latin typeface="Calibri" charset="0"/>
              </a:rPr>
              <a:t>Evitar temas muitos amplos (A indústria de Celulose e Papel) ou muito estreitos (Determinação do teor de água  numa amostra de argila) </a:t>
            </a:r>
          </a:p>
        </p:txBody>
      </p:sp>
      <p:sp>
        <p:nvSpPr>
          <p:cNvPr id="11268" name="CaixaDeTexto 8"/>
          <p:cNvSpPr txBox="1">
            <a:spLocks noChangeArrowheads="1"/>
          </p:cNvSpPr>
          <p:nvPr/>
        </p:nvSpPr>
        <p:spPr bwMode="auto">
          <a:xfrm>
            <a:off x="539750" y="2492375"/>
            <a:ext cx="8064500" cy="1552575"/>
          </a:xfrm>
          <a:prstGeom prst="rect">
            <a:avLst/>
          </a:prstGeom>
          <a:noFill/>
          <a:ln w="9525">
            <a:noFill/>
            <a:miter lim="800000"/>
            <a:headEnd/>
            <a:tailEnd/>
          </a:ln>
        </p:spPr>
        <p:txBody>
          <a:bodyPr>
            <a:spAutoFit/>
          </a:bodyPr>
          <a:lstStyle/>
          <a:p>
            <a:r>
              <a:rPr lang="pt-PT">
                <a:latin typeface="Calibri" charset="0"/>
              </a:rPr>
              <a:t>Estudar um tema ou assunto que envolva uma questão crucial ou essencial que não esteja previamente completamente estudado. O titulo dever ser curto sem grandes subtítulos ou subdivisões. </a:t>
            </a:r>
          </a:p>
        </p:txBody>
      </p:sp>
      <p:pic>
        <p:nvPicPr>
          <p:cNvPr id="11269"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11270" name="CaixaDeTexto 7"/>
          <p:cNvSpPr txBox="1">
            <a:spLocks noChangeArrowheads="1"/>
          </p:cNvSpPr>
          <p:nvPr/>
        </p:nvSpPr>
        <p:spPr bwMode="auto">
          <a:xfrm>
            <a:off x="539750" y="4149725"/>
            <a:ext cx="7991475" cy="1187450"/>
          </a:xfrm>
          <a:prstGeom prst="rect">
            <a:avLst/>
          </a:prstGeom>
          <a:noFill/>
          <a:ln w="9525">
            <a:noFill/>
            <a:miter lim="800000"/>
            <a:headEnd/>
            <a:tailEnd/>
          </a:ln>
        </p:spPr>
        <p:txBody>
          <a:bodyPr>
            <a:spAutoFit/>
          </a:bodyPr>
          <a:lstStyle/>
          <a:p>
            <a:r>
              <a:rPr lang="pt-PT">
                <a:latin typeface="Calibri" charset="0"/>
              </a:rPr>
              <a:t>O título do trabalho deve ser original, pelo que deve verificar se não plagia um título anterior. O título é a primeira coisa que um avaliador examinará!</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539750" y="549275"/>
            <a:ext cx="7772400" cy="609600"/>
          </a:xfrm>
        </p:spPr>
        <p:txBody>
          <a:bodyPr>
            <a:normAutofit fontScale="90000"/>
          </a:bodyPr>
          <a:lstStyle/>
          <a:p>
            <a:pPr eaLnBrk="1" fontAlgn="auto" hangingPunct="1">
              <a:spcAft>
                <a:spcPts val="0"/>
              </a:spcAft>
              <a:defRPr/>
            </a:pPr>
            <a:br>
              <a:rPr lang="pt-PT" sz="2400" dirty="0"/>
            </a:br>
            <a:r>
              <a:rPr lang="pt-PT" sz="2400" dirty="0"/>
              <a:t>Procedimento Geral</a:t>
            </a:r>
          </a:p>
        </p:txBody>
      </p:sp>
      <p:sp>
        <p:nvSpPr>
          <p:cNvPr id="8" name="CaixaDeTexto 7"/>
          <p:cNvSpPr txBox="1">
            <a:spLocks noChangeArrowheads="1"/>
          </p:cNvSpPr>
          <p:nvPr/>
        </p:nvSpPr>
        <p:spPr bwMode="auto">
          <a:xfrm>
            <a:off x="3203575" y="1341438"/>
            <a:ext cx="2592388" cy="460375"/>
          </a:xfrm>
          <a:prstGeom prst="rect">
            <a:avLst/>
          </a:prstGeom>
          <a:noFill/>
          <a:ln w="9525">
            <a:noFill/>
            <a:miter lim="800000"/>
            <a:headEnd/>
            <a:tailEnd/>
          </a:ln>
        </p:spPr>
        <p:txBody>
          <a:bodyPr>
            <a:spAutoFit/>
          </a:bodyPr>
          <a:lstStyle/>
          <a:p>
            <a:r>
              <a:rPr lang="pt-PT">
                <a:latin typeface="Calibri" charset="0"/>
              </a:rPr>
              <a:t>Escolha do Tema</a:t>
            </a:r>
          </a:p>
        </p:txBody>
      </p:sp>
      <p:sp>
        <p:nvSpPr>
          <p:cNvPr id="9" name="Seta para baixo 8"/>
          <p:cNvSpPr/>
          <p:nvPr/>
        </p:nvSpPr>
        <p:spPr>
          <a:xfrm>
            <a:off x="4284663" y="1844675"/>
            <a:ext cx="360362"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0" name="CaixaDeTexto 9"/>
          <p:cNvSpPr txBox="1">
            <a:spLocks noChangeArrowheads="1"/>
          </p:cNvSpPr>
          <p:nvPr/>
        </p:nvSpPr>
        <p:spPr bwMode="auto">
          <a:xfrm>
            <a:off x="971550" y="2565400"/>
            <a:ext cx="6985000" cy="830263"/>
          </a:xfrm>
          <a:prstGeom prst="rect">
            <a:avLst/>
          </a:prstGeom>
          <a:noFill/>
          <a:ln w="9525">
            <a:noFill/>
            <a:miter lim="800000"/>
            <a:headEnd/>
            <a:tailEnd/>
          </a:ln>
        </p:spPr>
        <p:txBody>
          <a:bodyPr>
            <a:spAutoFit/>
          </a:bodyPr>
          <a:lstStyle/>
          <a:p>
            <a:r>
              <a:rPr lang="pt-PT">
                <a:latin typeface="Calibri" charset="0"/>
              </a:rPr>
              <a:t>Elaboração do tema, formulação dos problemas e </a:t>
            </a:r>
          </a:p>
          <a:p>
            <a:pPr algn="ctr"/>
            <a:r>
              <a:rPr lang="pt-PT">
                <a:latin typeface="Calibri" charset="0"/>
              </a:rPr>
              <a:t>plano de trabalho</a:t>
            </a:r>
          </a:p>
        </p:txBody>
      </p:sp>
      <p:sp>
        <p:nvSpPr>
          <p:cNvPr id="11" name="Seta para baixo 10"/>
          <p:cNvSpPr/>
          <p:nvPr/>
        </p:nvSpPr>
        <p:spPr>
          <a:xfrm>
            <a:off x="4284663" y="3429000"/>
            <a:ext cx="358775"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3" name="Chamada oval 12"/>
          <p:cNvSpPr>
            <a:spLocks noChangeArrowheads="1"/>
          </p:cNvSpPr>
          <p:nvPr/>
        </p:nvSpPr>
        <p:spPr bwMode="auto">
          <a:xfrm rot="5845160">
            <a:off x="6461125" y="3122613"/>
            <a:ext cx="2447925" cy="2051050"/>
          </a:xfrm>
          <a:prstGeom prst="wedgeEllipseCallout">
            <a:avLst>
              <a:gd name="adj1" fmla="val -25833"/>
              <a:gd name="adj2" fmla="val 82167"/>
            </a:avLst>
          </a:prstGeom>
          <a:noFill/>
          <a:ln w="25400" algn="ctr">
            <a:solidFill>
              <a:srgbClr val="BB6126"/>
            </a:solidFill>
            <a:miter lim="800000"/>
            <a:headEnd/>
            <a:tailEnd/>
          </a:ln>
        </p:spPr>
        <p:txBody>
          <a:bodyPr rot="10800000" vert="eaVert" anchor="ctr"/>
          <a:lstStyle/>
          <a:p>
            <a:pPr algn="ctr">
              <a:defRPr/>
            </a:pPr>
            <a:endParaRPr lang="pt-PT">
              <a:solidFill>
                <a:schemeClr val="lt1"/>
              </a:solidFill>
              <a:latin typeface="+mn-lt"/>
            </a:endParaRPr>
          </a:p>
        </p:txBody>
      </p:sp>
      <p:sp>
        <p:nvSpPr>
          <p:cNvPr id="14" name="CaixaDeTexto 13"/>
          <p:cNvSpPr txBox="1">
            <a:spLocks noChangeArrowheads="1"/>
          </p:cNvSpPr>
          <p:nvPr/>
        </p:nvSpPr>
        <p:spPr bwMode="auto">
          <a:xfrm>
            <a:off x="6804025" y="3357563"/>
            <a:ext cx="1871663" cy="1465262"/>
          </a:xfrm>
          <a:prstGeom prst="rect">
            <a:avLst/>
          </a:prstGeom>
          <a:noFill/>
          <a:ln w="9525">
            <a:noFill/>
            <a:miter lim="800000"/>
            <a:headEnd/>
            <a:tailEnd/>
          </a:ln>
        </p:spPr>
        <p:txBody>
          <a:bodyPr>
            <a:spAutoFit/>
          </a:bodyPr>
          <a:lstStyle/>
          <a:p>
            <a:r>
              <a:rPr lang="pt-PT" sz="1800">
                <a:latin typeface="Calibri" charset="0"/>
              </a:rPr>
              <a:t>Discussão com o orientador e acordo</a:t>
            </a:r>
          </a:p>
          <a:p>
            <a:r>
              <a:rPr lang="pt-PT" sz="1800">
                <a:latin typeface="Calibri" charset="0"/>
              </a:rPr>
              <a:t> sobre orientação geral</a:t>
            </a:r>
          </a:p>
        </p:txBody>
      </p:sp>
      <p:sp>
        <p:nvSpPr>
          <p:cNvPr id="15" name="CaixaDeTexto 14"/>
          <p:cNvSpPr txBox="1">
            <a:spLocks noChangeArrowheads="1"/>
          </p:cNvSpPr>
          <p:nvPr/>
        </p:nvSpPr>
        <p:spPr bwMode="auto">
          <a:xfrm>
            <a:off x="2555875" y="4221163"/>
            <a:ext cx="3887788" cy="830262"/>
          </a:xfrm>
          <a:prstGeom prst="rect">
            <a:avLst/>
          </a:prstGeom>
          <a:noFill/>
          <a:ln w="9525">
            <a:noFill/>
            <a:miter lim="800000"/>
            <a:headEnd/>
            <a:tailEnd/>
          </a:ln>
        </p:spPr>
        <p:txBody>
          <a:bodyPr>
            <a:spAutoFit/>
          </a:bodyPr>
          <a:lstStyle/>
          <a:p>
            <a:pPr algn="ctr"/>
            <a:r>
              <a:rPr lang="pt-PT">
                <a:latin typeface="Calibri" charset="0"/>
              </a:rPr>
              <a:t>Trabalho de Pesquisa (Livros, artigos…)</a:t>
            </a:r>
          </a:p>
        </p:txBody>
      </p:sp>
      <p:sp>
        <p:nvSpPr>
          <p:cNvPr id="16" name="Seta para baixo 15"/>
          <p:cNvSpPr/>
          <p:nvPr/>
        </p:nvSpPr>
        <p:spPr>
          <a:xfrm>
            <a:off x="4356100" y="5157788"/>
            <a:ext cx="360363"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7" name="CaixaDeTexto 16"/>
          <p:cNvSpPr txBox="1">
            <a:spLocks noChangeArrowheads="1"/>
          </p:cNvSpPr>
          <p:nvPr/>
        </p:nvSpPr>
        <p:spPr bwMode="auto">
          <a:xfrm>
            <a:off x="1763713" y="5876925"/>
            <a:ext cx="5545137" cy="831850"/>
          </a:xfrm>
          <a:prstGeom prst="rect">
            <a:avLst/>
          </a:prstGeom>
          <a:noFill/>
          <a:ln w="9525">
            <a:noFill/>
            <a:miter lim="800000"/>
            <a:headEnd/>
            <a:tailEnd/>
          </a:ln>
        </p:spPr>
        <p:txBody>
          <a:bodyPr>
            <a:spAutoFit/>
          </a:bodyPr>
          <a:lstStyle/>
          <a:p>
            <a:pPr algn="ctr"/>
            <a:r>
              <a:rPr lang="pt-PT">
                <a:latin typeface="Calibri" charset="0"/>
              </a:rPr>
              <a:t>Trabalho de Investigação ou trabalho de “campo” - Estágio</a:t>
            </a:r>
          </a:p>
        </p:txBody>
      </p:sp>
      <p:sp>
        <p:nvSpPr>
          <p:cNvPr id="18" name="Chamada em forma de nuvem 17"/>
          <p:cNvSpPr>
            <a:spLocks noChangeArrowheads="1"/>
          </p:cNvSpPr>
          <p:nvPr/>
        </p:nvSpPr>
        <p:spPr bwMode="auto">
          <a:xfrm rot="-3165843">
            <a:off x="464344" y="3142456"/>
            <a:ext cx="2016125" cy="1687513"/>
          </a:xfrm>
          <a:prstGeom prst="cloudCallout">
            <a:avLst>
              <a:gd name="adj1" fmla="val 2528"/>
              <a:gd name="adj2" fmla="val 78185"/>
            </a:avLst>
          </a:prstGeom>
          <a:noFill/>
          <a:ln w="25400" algn="ctr">
            <a:solidFill>
              <a:srgbClr val="00B0F0"/>
            </a:solidFill>
            <a:round/>
            <a:headEnd/>
            <a:tailEnd/>
          </a:ln>
        </p:spPr>
        <p:txBody>
          <a:bodyPr vert="eaVert" anchor="ctr"/>
          <a:lstStyle/>
          <a:p>
            <a:pPr algn="ctr">
              <a:defRPr/>
            </a:pPr>
            <a:endParaRPr lang="pt-PT">
              <a:solidFill>
                <a:schemeClr val="lt1"/>
              </a:solidFill>
              <a:latin typeface="+mn-lt"/>
            </a:endParaRPr>
          </a:p>
        </p:txBody>
      </p:sp>
      <p:sp>
        <p:nvSpPr>
          <p:cNvPr id="19" name="CaixaDeTexto 18"/>
          <p:cNvSpPr txBox="1">
            <a:spLocks noChangeArrowheads="1"/>
          </p:cNvSpPr>
          <p:nvPr/>
        </p:nvSpPr>
        <p:spPr bwMode="auto">
          <a:xfrm>
            <a:off x="900113" y="3284538"/>
            <a:ext cx="1439862" cy="1190625"/>
          </a:xfrm>
          <a:prstGeom prst="rect">
            <a:avLst/>
          </a:prstGeom>
          <a:noFill/>
          <a:ln w="9525">
            <a:noFill/>
            <a:miter lim="800000"/>
            <a:headEnd/>
            <a:tailEnd/>
          </a:ln>
        </p:spPr>
        <p:txBody>
          <a:bodyPr>
            <a:spAutoFit/>
          </a:bodyPr>
          <a:lstStyle/>
          <a:p>
            <a:r>
              <a:rPr lang="pt-PT" sz="1800">
                <a:latin typeface="Calibri" charset="0"/>
              </a:rPr>
              <a:t>Ver ppt sobre pesquisa bibliográfica</a:t>
            </a:r>
          </a:p>
        </p:txBody>
      </p:sp>
      <p:pic>
        <p:nvPicPr>
          <p:cNvPr id="12302"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1" grpId="0" animBg="1"/>
      <p:bldP spid="13" grpId="0" animBg="1"/>
      <p:bldP spid="14" grpId="0"/>
      <p:bldP spid="15" grpId="0"/>
      <p:bldP spid="16" grpId="0" animBg="1"/>
      <p:bldP spid="17" grpId="0"/>
      <p:bldP spid="18" grpId="0" animBg="1"/>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539750" y="549275"/>
            <a:ext cx="7772400" cy="609600"/>
          </a:xfrm>
        </p:spPr>
        <p:txBody>
          <a:bodyPr>
            <a:normAutofit fontScale="90000"/>
          </a:bodyPr>
          <a:lstStyle/>
          <a:p>
            <a:pPr eaLnBrk="1" fontAlgn="auto" hangingPunct="1">
              <a:spcAft>
                <a:spcPts val="0"/>
              </a:spcAft>
              <a:defRPr/>
            </a:pPr>
            <a:br>
              <a:rPr lang="pt-PT" sz="2400" dirty="0"/>
            </a:br>
            <a:r>
              <a:rPr lang="pt-PT" sz="2400" dirty="0"/>
              <a:t>Procedimento Geral</a:t>
            </a:r>
          </a:p>
        </p:txBody>
      </p:sp>
      <p:sp>
        <p:nvSpPr>
          <p:cNvPr id="8" name="CaixaDeTexto 7"/>
          <p:cNvSpPr txBox="1">
            <a:spLocks noChangeArrowheads="1"/>
          </p:cNvSpPr>
          <p:nvPr/>
        </p:nvSpPr>
        <p:spPr bwMode="auto">
          <a:xfrm>
            <a:off x="755650" y="1268413"/>
            <a:ext cx="6840538" cy="457200"/>
          </a:xfrm>
          <a:prstGeom prst="rect">
            <a:avLst/>
          </a:prstGeom>
          <a:noFill/>
          <a:ln w="9525">
            <a:noFill/>
            <a:miter lim="800000"/>
            <a:headEnd/>
            <a:tailEnd/>
          </a:ln>
        </p:spPr>
        <p:txBody>
          <a:bodyPr>
            <a:spAutoFit/>
          </a:bodyPr>
          <a:lstStyle/>
          <a:p>
            <a:r>
              <a:rPr lang="pt-PT">
                <a:latin typeface="Calibri" charset="0"/>
              </a:rPr>
              <a:t>Resolução dos problemas e plano de redacção</a:t>
            </a:r>
          </a:p>
        </p:txBody>
      </p:sp>
      <p:sp>
        <p:nvSpPr>
          <p:cNvPr id="9" name="Seta para baixo 8"/>
          <p:cNvSpPr/>
          <p:nvPr/>
        </p:nvSpPr>
        <p:spPr>
          <a:xfrm>
            <a:off x="3995738" y="1916113"/>
            <a:ext cx="360362" cy="6492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0" name="Chamada oval 9"/>
          <p:cNvSpPr/>
          <p:nvPr/>
        </p:nvSpPr>
        <p:spPr>
          <a:xfrm rot="5845160">
            <a:off x="6419851" y="1730375"/>
            <a:ext cx="1878012" cy="1741487"/>
          </a:xfrm>
          <a:prstGeom prst="wedgeEllipseCallout">
            <a:avLst>
              <a:gd name="adj1" fmla="val -17106"/>
              <a:gd name="adj2" fmla="val 96648"/>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1" name="CaixaDeTexto 10"/>
          <p:cNvSpPr txBox="1">
            <a:spLocks noChangeArrowheads="1"/>
          </p:cNvSpPr>
          <p:nvPr/>
        </p:nvSpPr>
        <p:spPr bwMode="auto">
          <a:xfrm>
            <a:off x="6659563" y="1989138"/>
            <a:ext cx="1657350" cy="1200150"/>
          </a:xfrm>
          <a:prstGeom prst="rect">
            <a:avLst/>
          </a:prstGeom>
          <a:noFill/>
          <a:ln w="9525">
            <a:noFill/>
            <a:miter lim="800000"/>
            <a:headEnd/>
            <a:tailEnd/>
          </a:ln>
        </p:spPr>
        <p:txBody>
          <a:bodyPr>
            <a:spAutoFit/>
          </a:bodyPr>
          <a:lstStyle/>
          <a:p>
            <a:r>
              <a:rPr lang="pt-PT" sz="1800">
                <a:latin typeface="Calibri" charset="0"/>
              </a:rPr>
              <a:t>Discussão  e acordo com o com o orientador</a:t>
            </a:r>
          </a:p>
        </p:txBody>
      </p:sp>
      <p:sp>
        <p:nvSpPr>
          <p:cNvPr id="12" name="CaixaDeTexto 11"/>
          <p:cNvSpPr txBox="1">
            <a:spLocks noChangeArrowheads="1"/>
          </p:cNvSpPr>
          <p:nvPr/>
        </p:nvSpPr>
        <p:spPr bwMode="auto">
          <a:xfrm>
            <a:off x="1835150" y="2565400"/>
            <a:ext cx="4608513" cy="457200"/>
          </a:xfrm>
          <a:prstGeom prst="rect">
            <a:avLst/>
          </a:prstGeom>
          <a:noFill/>
          <a:ln w="9525">
            <a:noFill/>
            <a:miter lim="800000"/>
            <a:headEnd/>
            <a:tailEnd/>
          </a:ln>
        </p:spPr>
        <p:txBody>
          <a:bodyPr>
            <a:spAutoFit/>
          </a:bodyPr>
          <a:lstStyle/>
          <a:p>
            <a:r>
              <a:rPr lang="pt-PT">
                <a:latin typeface="Calibri" charset="0"/>
              </a:rPr>
              <a:t>Redacção do Texto do Trabalho</a:t>
            </a:r>
          </a:p>
        </p:txBody>
      </p:sp>
      <p:sp>
        <p:nvSpPr>
          <p:cNvPr id="13" name="Seta para baixo 12"/>
          <p:cNvSpPr/>
          <p:nvPr/>
        </p:nvSpPr>
        <p:spPr>
          <a:xfrm>
            <a:off x="3995738" y="3213100"/>
            <a:ext cx="360362"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5" name="CaixaDeTexto 14"/>
          <p:cNvSpPr txBox="1">
            <a:spLocks noChangeArrowheads="1"/>
          </p:cNvSpPr>
          <p:nvPr/>
        </p:nvSpPr>
        <p:spPr bwMode="auto">
          <a:xfrm>
            <a:off x="1258888" y="3933825"/>
            <a:ext cx="5832475" cy="457200"/>
          </a:xfrm>
          <a:prstGeom prst="rect">
            <a:avLst/>
          </a:prstGeom>
          <a:noFill/>
          <a:ln w="9525">
            <a:noFill/>
            <a:miter lim="800000"/>
            <a:headEnd/>
            <a:tailEnd/>
          </a:ln>
        </p:spPr>
        <p:txBody>
          <a:bodyPr>
            <a:spAutoFit/>
          </a:bodyPr>
          <a:lstStyle/>
          <a:p>
            <a:r>
              <a:rPr lang="pt-PT">
                <a:latin typeface="Calibri" charset="0"/>
              </a:rPr>
              <a:t>Leitura externa, principalmente orientador</a:t>
            </a:r>
          </a:p>
        </p:txBody>
      </p:sp>
      <p:sp>
        <p:nvSpPr>
          <p:cNvPr id="16" name="CaixaDeTexto 15"/>
          <p:cNvSpPr txBox="1">
            <a:spLocks noChangeArrowheads="1"/>
          </p:cNvSpPr>
          <p:nvPr/>
        </p:nvSpPr>
        <p:spPr bwMode="auto">
          <a:xfrm>
            <a:off x="1403350" y="5013325"/>
            <a:ext cx="5329238" cy="457200"/>
          </a:xfrm>
          <a:prstGeom prst="rect">
            <a:avLst/>
          </a:prstGeom>
          <a:noFill/>
          <a:ln w="9525">
            <a:noFill/>
            <a:miter lim="800000"/>
            <a:headEnd/>
            <a:tailEnd/>
          </a:ln>
        </p:spPr>
        <p:txBody>
          <a:bodyPr>
            <a:spAutoFit/>
          </a:bodyPr>
          <a:lstStyle/>
          <a:p>
            <a:r>
              <a:rPr lang="pt-PT">
                <a:latin typeface="Calibri" charset="0"/>
              </a:rPr>
              <a:t>Nova redacção do Texto do Trabalho</a:t>
            </a:r>
          </a:p>
        </p:txBody>
      </p:sp>
      <p:sp>
        <p:nvSpPr>
          <p:cNvPr id="17" name="Seta para baixo 16"/>
          <p:cNvSpPr/>
          <p:nvPr/>
        </p:nvSpPr>
        <p:spPr>
          <a:xfrm>
            <a:off x="3995738" y="4365625"/>
            <a:ext cx="360362"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8" name="Chamada oval 17"/>
          <p:cNvSpPr/>
          <p:nvPr/>
        </p:nvSpPr>
        <p:spPr>
          <a:xfrm>
            <a:off x="7019925" y="4149725"/>
            <a:ext cx="1368425" cy="936625"/>
          </a:xfrm>
          <a:prstGeom prst="wedgeEllipseCallout">
            <a:avLst>
              <a:gd name="adj1" fmla="val -89824"/>
              <a:gd name="adj2" fmla="val 56198"/>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9" name="CaixaDeTexto 18"/>
          <p:cNvSpPr txBox="1">
            <a:spLocks noChangeArrowheads="1"/>
          </p:cNvSpPr>
          <p:nvPr/>
        </p:nvSpPr>
        <p:spPr bwMode="auto">
          <a:xfrm>
            <a:off x="7019925" y="4508500"/>
            <a:ext cx="1368425" cy="366713"/>
          </a:xfrm>
          <a:prstGeom prst="rect">
            <a:avLst/>
          </a:prstGeom>
          <a:noFill/>
          <a:ln w="9525">
            <a:noFill/>
            <a:miter lim="800000"/>
            <a:headEnd/>
            <a:tailEnd/>
          </a:ln>
        </p:spPr>
        <p:txBody>
          <a:bodyPr>
            <a:spAutoFit/>
          </a:bodyPr>
          <a:lstStyle/>
          <a:p>
            <a:r>
              <a:rPr lang="pt-PT" sz="1800">
                <a:latin typeface="Calibri" charset="0"/>
              </a:rPr>
              <a:t>correcções</a:t>
            </a:r>
          </a:p>
        </p:txBody>
      </p:sp>
      <p:sp>
        <p:nvSpPr>
          <p:cNvPr id="20" name="Seta para baixo 19"/>
          <p:cNvSpPr/>
          <p:nvPr/>
        </p:nvSpPr>
        <p:spPr>
          <a:xfrm>
            <a:off x="3995738" y="5445125"/>
            <a:ext cx="360362"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21" name="CaixaDeTexto 20"/>
          <p:cNvSpPr txBox="1">
            <a:spLocks noChangeArrowheads="1"/>
          </p:cNvSpPr>
          <p:nvPr/>
        </p:nvSpPr>
        <p:spPr bwMode="auto">
          <a:xfrm>
            <a:off x="1476375" y="6165850"/>
            <a:ext cx="5400675" cy="457200"/>
          </a:xfrm>
          <a:prstGeom prst="rect">
            <a:avLst/>
          </a:prstGeom>
          <a:noFill/>
          <a:ln w="9525">
            <a:noFill/>
            <a:miter lim="800000"/>
            <a:headEnd/>
            <a:tailEnd/>
          </a:ln>
        </p:spPr>
        <p:txBody>
          <a:bodyPr>
            <a:spAutoFit/>
          </a:bodyPr>
          <a:lstStyle/>
          <a:p>
            <a:r>
              <a:rPr lang="pt-PT">
                <a:latin typeface="Calibri" charset="0"/>
              </a:rPr>
              <a:t>DEFESA PÚBLICA DO TRABALHO</a:t>
            </a:r>
          </a:p>
        </p:txBody>
      </p:sp>
      <p:pic>
        <p:nvPicPr>
          <p:cNvPr id="13328"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9"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1000" fill="hold"/>
                                        <p:tgtEl>
                                          <p:spTgt spid="21"/>
                                        </p:tgtEl>
                                        <p:attrNameLst>
                                          <p:attrName>ppt_x</p:attrName>
                                        </p:attrNameLst>
                                      </p:cBhvr>
                                      <p:tavLst>
                                        <p:tav tm="0">
                                          <p:val>
                                            <p:strVal val="#ppt_x-.2"/>
                                          </p:val>
                                        </p:tav>
                                        <p:tav tm="100000">
                                          <p:val>
                                            <p:strVal val="#ppt_x"/>
                                          </p:val>
                                        </p:tav>
                                      </p:tavLst>
                                    </p:anim>
                                    <p:anim calcmode="lin" valueType="num">
                                      <p:cBhvr>
                                        <p:cTn id="52"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53"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p:bldP spid="12" grpId="0"/>
      <p:bldP spid="13" grpId="0" animBg="1"/>
      <p:bldP spid="15" grpId="0"/>
      <p:bldP spid="16" grpId="0"/>
      <p:bldP spid="17" grpId="0" animBg="1"/>
      <p:bldP spid="18" grpId="0" animBg="1"/>
      <p:bldP spid="19" grpId="0"/>
      <p:bldP spid="20"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eden.dei.uc.pt/~ctp/EstratTese.gif"/>
          <p:cNvPicPr>
            <a:picLocks noChangeAspect="1" noChangeArrowheads="1"/>
          </p:cNvPicPr>
          <p:nvPr/>
        </p:nvPicPr>
        <p:blipFill>
          <a:blip r:embed="rId2" cstate="print"/>
          <a:srcRect/>
          <a:stretch>
            <a:fillRect/>
          </a:stretch>
        </p:blipFill>
        <p:spPr bwMode="auto">
          <a:xfrm>
            <a:off x="1692275" y="1484313"/>
            <a:ext cx="5500688" cy="3598862"/>
          </a:xfrm>
          <a:prstGeom prst="rect">
            <a:avLst/>
          </a:prstGeom>
          <a:noFill/>
          <a:ln w="9525">
            <a:noFill/>
            <a:miter lim="800000"/>
            <a:headEnd/>
            <a:tailEnd/>
          </a:ln>
        </p:spPr>
      </p:pic>
      <p:pic>
        <p:nvPicPr>
          <p:cNvPr id="14339" name="Picture 6" descr="C:\Os meus documentos\logoipt2_novo.jpg"/>
          <p:cNvPicPr>
            <a:picLocks noChangeAspect="1" noChangeArrowheads="1"/>
          </p:cNvPicPr>
          <p:nvPr/>
        </p:nvPicPr>
        <p:blipFill>
          <a:blip r:embed="rId3" cstate="print"/>
          <a:srcRect/>
          <a:stretch>
            <a:fillRect/>
          </a:stretch>
        </p:blipFill>
        <p:spPr bwMode="auto">
          <a:xfrm>
            <a:off x="5867400" y="188913"/>
            <a:ext cx="2736850" cy="568325"/>
          </a:xfrm>
          <a:prstGeom prst="rect">
            <a:avLst/>
          </a:prstGeom>
          <a:noFill/>
          <a:ln w="9525">
            <a:noFill/>
            <a:miter lim="800000"/>
            <a:headEnd/>
            <a:tailEnd/>
          </a:ln>
        </p:spPr>
      </p:pic>
      <p:sp>
        <p:nvSpPr>
          <p:cNvPr id="4" name="Rectângulo 3"/>
          <p:cNvSpPr/>
          <p:nvPr/>
        </p:nvSpPr>
        <p:spPr>
          <a:xfrm>
            <a:off x="1763713" y="5229225"/>
            <a:ext cx="5329237" cy="461963"/>
          </a:xfrm>
          <a:prstGeom prst="rect">
            <a:avLst/>
          </a:prstGeom>
        </p:spPr>
        <p:txBody>
          <a:bodyPr>
            <a:spAutoFit/>
          </a:bodyPr>
          <a:lstStyle/>
          <a:p>
            <a:pPr>
              <a:defRPr/>
            </a:pPr>
            <a:r>
              <a:rPr lang="pt-PT" dirty="0">
                <a:latin typeface="+mn-lt"/>
                <a:hlinkClick r:id="rId4"/>
              </a:rPr>
              <a:t>http://eden.dei.uc.pt/~ctp/teses.htm</a:t>
            </a:r>
            <a:r>
              <a:rPr lang="pt-PT" dirty="0">
                <a:latin typeface="+mn-lt"/>
              </a:rPr>
              <a:t>  </a:t>
            </a:r>
          </a:p>
        </p:txBody>
      </p:sp>
      <p:sp>
        <p:nvSpPr>
          <p:cNvPr id="5" name="Rectangle 2"/>
          <p:cNvSpPr>
            <a:spLocks noGrp="1" noChangeArrowheads="1"/>
          </p:cNvSpPr>
          <p:nvPr>
            <p:ph type="title"/>
          </p:nvPr>
        </p:nvSpPr>
        <p:spPr>
          <a:xfrm>
            <a:off x="539750" y="549275"/>
            <a:ext cx="7772400" cy="609600"/>
          </a:xfrm>
        </p:spPr>
        <p:txBody>
          <a:bodyPr>
            <a:normAutofit fontScale="90000"/>
          </a:bodyPr>
          <a:lstStyle/>
          <a:p>
            <a:pPr eaLnBrk="1" fontAlgn="auto" hangingPunct="1">
              <a:spcAft>
                <a:spcPts val="0"/>
              </a:spcAft>
              <a:defRPr/>
            </a:pPr>
            <a:br>
              <a:rPr lang="pt-PT" sz="2400" dirty="0"/>
            </a:br>
            <a:r>
              <a:rPr lang="pt-PT" sz="2400" dirty="0"/>
              <a:t>Procedimento Geral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611188" y="476250"/>
            <a:ext cx="7772400" cy="609600"/>
          </a:xfrm>
        </p:spPr>
        <p:txBody>
          <a:bodyPr>
            <a:normAutofit fontScale="90000"/>
          </a:bodyPr>
          <a:lstStyle/>
          <a:p>
            <a:pPr eaLnBrk="1" fontAlgn="auto" hangingPunct="1">
              <a:spcAft>
                <a:spcPts val="0"/>
              </a:spcAft>
              <a:defRPr/>
            </a:pPr>
            <a:br>
              <a:rPr lang="pt-PT" sz="2400" dirty="0"/>
            </a:br>
            <a:r>
              <a:rPr lang="pt-PT" sz="2400" dirty="0"/>
              <a:t>Redacção do Trabalho </a:t>
            </a:r>
          </a:p>
        </p:txBody>
      </p:sp>
      <p:sp>
        <p:nvSpPr>
          <p:cNvPr id="15363" name="CaixaDeTexto 6"/>
          <p:cNvSpPr txBox="1">
            <a:spLocks noChangeArrowheads="1"/>
          </p:cNvSpPr>
          <p:nvPr/>
        </p:nvSpPr>
        <p:spPr bwMode="auto">
          <a:xfrm>
            <a:off x="539750" y="1341438"/>
            <a:ext cx="8208963" cy="3805237"/>
          </a:xfrm>
          <a:prstGeom prst="rect">
            <a:avLst/>
          </a:prstGeom>
          <a:noFill/>
          <a:ln w="9525">
            <a:noFill/>
            <a:miter lim="800000"/>
            <a:headEnd/>
            <a:tailEnd/>
          </a:ln>
        </p:spPr>
        <p:txBody>
          <a:bodyPr>
            <a:spAutoFit/>
          </a:bodyPr>
          <a:lstStyle/>
          <a:p>
            <a:pPr>
              <a:buFont typeface="Wingdings" pitchFamily="2" charset="2"/>
              <a:buChar char="F"/>
            </a:pPr>
            <a:r>
              <a:rPr lang="pt-PT">
                <a:latin typeface="Calibri" charset="0"/>
                <a:sym typeface="Wingdings" pitchFamily="2" charset="2"/>
              </a:rPr>
              <a:t>É necessário </a:t>
            </a:r>
            <a:r>
              <a:rPr lang="pt-PT" u="sng">
                <a:latin typeface="Calibri" charset="0"/>
                <a:sym typeface="Wingdings" pitchFamily="2" charset="2"/>
              </a:rPr>
              <a:t>tempo</a:t>
            </a:r>
            <a:r>
              <a:rPr lang="pt-PT">
                <a:latin typeface="Calibri" charset="0"/>
                <a:sym typeface="Wingdings" pitchFamily="2" charset="2"/>
              </a:rPr>
              <a:t>!</a:t>
            </a:r>
          </a:p>
          <a:p>
            <a:pPr>
              <a:buFont typeface="Wingdings" pitchFamily="2" charset="2"/>
              <a:buChar char="F"/>
            </a:pPr>
            <a:r>
              <a:rPr lang="pt-PT">
                <a:latin typeface="Calibri" charset="0"/>
                <a:sym typeface="Wingdings" pitchFamily="2" charset="2"/>
              </a:rPr>
              <a:t>É preciso </a:t>
            </a:r>
            <a:r>
              <a:rPr lang="pt-PT" u="sng">
                <a:latin typeface="Calibri" charset="0"/>
                <a:sym typeface="Wingdings" pitchFamily="2" charset="2"/>
              </a:rPr>
              <a:t>organização</a:t>
            </a:r>
            <a:r>
              <a:rPr lang="pt-PT">
                <a:latin typeface="Calibri" charset="0"/>
                <a:sym typeface="Wingdings" pitchFamily="2" charset="2"/>
              </a:rPr>
              <a:t> (ter um bom plano de redacção).</a:t>
            </a:r>
          </a:p>
          <a:p>
            <a:pPr>
              <a:buFont typeface="Wingdings" pitchFamily="2" charset="2"/>
              <a:buChar char="F"/>
            </a:pPr>
            <a:r>
              <a:rPr lang="pt-PT">
                <a:latin typeface="Calibri" charset="0"/>
                <a:sym typeface="Wingdings" pitchFamily="2" charset="2"/>
              </a:rPr>
              <a:t>Delinear e </a:t>
            </a:r>
            <a:r>
              <a:rPr lang="pt-PT" u="sng">
                <a:latin typeface="Calibri" charset="0"/>
                <a:sym typeface="Wingdings" pitchFamily="2" charset="2"/>
              </a:rPr>
              <a:t>construir</a:t>
            </a:r>
            <a:r>
              <a:rPr lang="pt-PT">
                <a:latin typeface="Calibri" charset="0"/>
                <a:sym typeface="Wingdings" pitchFamily="2" charset="2"/>
              </a:rPr>
              <a:t> pouco a pouco cada capítulo.</a:t>
            </a:r>
          </a:p>
          <a:p>
            <a:pPr>
              <a:buFont typeface="Wingdings" pitchFamily="2" charset="2"/>
              <a:buChar char="F"/>
            </a:pPr>
            <a:r>
              <a:rPr lang="pt-PT" u="sng">
                <a:latin typeface="Calibri" charset="0"/>
                <a:sym typeface="Wingdings" pitchFamily="2" charset="2"/>
              </a:rPr>
              <a:t>Escrever de forma clara</a:t>
            </a:r>
            <a:r>
              <a:rPr lang="pt-PT">
                <a:latin typeface="Calibri" charset="0"/>
                <a:sym typeface="Wingdings" pitchFamily="2" charset="2"/>
              </a:rPr>
              <a:t>, evitando citações demasiado longas ou desnecessárias.</a:t>
            </a:r>
          </a:p>
          <a:p>
            <a:pPr>
              <a:buFont typeface="Wingdings" pitchFamily="2" charset="2"/>
              <a:buChar char="F"/>
            </a:pPr>
            <a:r>
              <a:rPr lang="pt-PT" u="sng">
                <a:latin typeface="Calibri" charset="0"/>
                <a:sym typeface="Wingdings" pitchFamily="2" charset="2"/>
              </a:rPr>
              <a:t>Evitar ambiguidades </a:t>
            </a:r>
            <a:r>
              <a:rPr lang="pt-PT">
                <a:latin typeface="Calibri" charset="0"/>
                <a:sym typeface="Wingdings" pitchFamily="2" charset="2"/>
              </a:rPr>
              <a:t>quando se citam outros autores, para não dar origem a erros ou incertezas.</a:t>
            </a:r>
          </a:p>
          <a:p>
            <a:pPr>
              <a:buFont typeface="Wingdings" pitchFamily="2" charset="2"/>
              <a:buChar char="F"/>
            </a:pPr>
            <a:r>
              <a:rPr lang="pt-PT">
                <a:latin typeface="Calibri" charset="0"/>
                <a:sym typeface="Wingdings" pitchFamily="2" charset="2"/>
              </a:rPr>
              <a:t>Indicar de forma precisa a </a:t>
            </a:r>
            <a:r>
              <a:rPr lang="pt-PT" u="sng">
                <a:latin typeface="Calibri" charset="0"/>
                <a:sym typeface="Wingdings" pitchFamily="2" charset="2"/>
              </a:rPr>
              <a:t>origem</a:t>
            </a:r>
            <a:r>
              <a:rPr lang="pt-PT">
                <a:latin typeface="Calibri" charset="0"/>
                <a:sym typeface="Wingdings" pitchFamily="2" charset="2"/>
              </a:rPr>
              <a:t> de gráficos, tabelas…</a:t>
            </a:r>
          </a:p>
          <a:p>
            <a:pPr>
              <a:buFont typeface="Wingdings" pitchFamily="2" charset="2"/>
              <a:buChar char="F"/>
            </a:pPr>
            <a:r>
              <a:rPr lang="pt-PT">
                <a:latin typeface="Calibri" charset="0"/>
                <a:sym typeface="Wingdings" pitchFamily="2" charset="2"/>
              </a:rPr>
              <a:t>Indicar correctamente a </a:t>
            </a:r>
            <a:r>
              <a:rPr lang="pt-PT" u="sng">
                <a:latin typeface="Calibri" charset="0"/>
                <a:sym typeface="Wingdings" pitchFamily="2" charset="2"/>
              </a:rPr>
              <a:t>bibliografia</a:t>
            </a:r>
            <a:r>
              <a:rPr lang="pt-PT">
                <a:latin typeface="Calibri" charset="0"/>
                <a:sym typeface="Wingdings" pitchFamily="2" charset="2"/>
              </a:rPr>
              <a:t> e webgrafia consultada</a:t>
            </a:r>
            <a:r>
              <a:rPr lang="pt-PT" sz="2800">
                <a:latin typeface="Calibri" charset="0"/>
                <a:sym typeface="Wingdings" pitchFamily="2" charset="2"/>
              </a:rPr>
              <a:t>.</a:t>
            </a:r>
            <a:endParaRPr lang="pt-PT" sz="4800">
              <a:latin typeface="Calibri" charset="0"/>
            </a:endParaRPr>
          </a:p>
        </p:txBody>
      </p:sp>
      <p:pic>
        <p:nvPicPr>
          <p:cNvPr id="15364"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611188" y="476250"/>
            <a:ext cx="7772400" cy="609600"/>
          </a:xfrm>
        </p:spPr>
        <p:txBody>
          <a:bodyPr>
            <a:normAutofit fontScale="90000"/>
          </a:bodyPr>
          <a:lstStyle/>
          <a:p>
            <a:pPr eaLnBrk="1" fontAlgn="auto" hangingPunct="1">
              <a:spcAft>
                <a:spcPts val="0"/>
              </a:spcAft>
              <a:defRPr/>
            </a:pPr>
            <a:br>
              <a:rPr lang="pt-PT" sz="2400" dirty="0"/>
            </a:br>
            <a:r>
              <a:rPr lang="pt-PT" sz="2400" dirty="0"/>
              <a:t>Estrutura do Trabalho </a:t>
            </a:r>
          </a:p>
        </p:txBody>
      </p:sp>
      <p:pic>
        <p:nvPicPr>
          <p:cNvPr id="16387"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16388" name="CaixaDeTexto 4"/>
          <p:cNvSpPr txBox="1">
            <a:spLocks noChangeArrowheads="1"/>
          </p:cNvSpPr>
          <p:nvPr/>
        </p:nvSpPr>
        <p:spPr bwMode="auto">
          <a:xfrm>
            <a:off x="684213" y="1412875"/>
            <a:ext cx="7991475" cy="830263"/>
          </a:xfrm>
          <a:prstGeom prst="rect">
            <a:avLst/>
          </a:prstGeom>
          <a:noFill/>
          <a:ln w="9525">
            <a:noFill/>
            <a:miter lim="800000"/>
            <a:headEnd/>
            <a:tailEnd/>
          </a:ln>
        </p:spPr>
        <p:txBody>
          <a:bodyPr>
            <a:spAutoFit/>
          </a:bodyPr>
          <a:lstStyle/>
          <a:p>
            <a:r>
              <a:rPr lang="pt-PT">
                <a:latin typeface="Calibri" charset="0"/>
              </a:rPr>
              <a:t>As partes principais de uma dissertação são mais ou menos consensuais para todas as áreas científicas e consistem em:</a:t>
            </a:r>
          </a:p>
        </p:txBody>
      </p:sp>
      <p:sp>
        <p:nvSpPr>
          <p:cNvPr id="16389" name="CaixaDeTexto 6"/>
          <p:cNvSpPr txBox="1">
            <a:spLocks noChangeArrowheads="1"/>
          </p:cNvSpPr>
          <p:nvPr/>
        </p:nvSpPr>
        <p:spPr bwMode="auto">
          <a:xfrm>
            <a:off x="755650" y="2636838"/>
            <a:ext cx="5400675" cy="2308225"/>
          </a:xfrm>
          <a:prstGeom prst="rect">
            <a:avLst/>
          </a:prstGeom>
          <a:noFill/>
          <a:ln w="9525">
            <a:noFill/>
            <a:miter lim="800000"/>
            <a:headEnd/>
            <a:tailEnd/>
          </a:ln>
        </p:spPr>
        <p:txBody>
          <a:bodyPr>
            <a:spAutoFit/>
          </a:bodyPr>
          <a:lstStyle/>
          <a:p>
            <a:pPr>
              <a:buFont typeface="Wingdings" pitchFamily="2" charset="2"/>
              <a:buChar char="l"/>
            </a:pPr>
            <a:r>
              <a:rPr lang="pt-PT">
                <a:latin typeface="Calibri" charset="0"/>
                <a:sym typeface="Wingdings" pitchFamily="2" charset="2"/>
              </a:rPr>
              <a:t>Título</a:t>
            </a:r>
          </a:p>
          <a:p>
            <a:pPr>
              <a:buFont typeface="Wingdings" pitchFamily="2" charset="2"/>
              <a:buChar char="l"/>
            </a:pPr>
            <a:r>
              <a:rPr lang="pt-PT">
                <a:latin typeface="Calibri" charset="0"/>
                <a:sym typeface="Wingdings" pitchFamily="2" charset="2"/>
              </a:rPr>
              <a:t>Índice</a:t>
            </a:r>
          </a:p>
          <a:p>
            <a:pPr>
              <a:buFont typeface="Wingdings" pitchFamily="2" charset="2"/>
              <a:buChar char="l"/>
            </a:pPr>
            <a:r>
              <a:rPr lang="pt-PT">
                <a:latin typeface="Calibri" charset="0"/>
                <a:sym typeface="Wingdings" pitchFamily="2" charset="2"/>
              </a:rPr>
              <a:t>Partes Pré-texto</a:t>
            </a:r>
          </a:p>
          <a:p>
            <a:pPr>
              <a:buFont typeface="Wingdings" pitchFamily="2" charset="2"/>
              <a:buChar char="l"/>
            </a:pPr>
            <a:r>
              <a:rPr lang="pt-PT">
                <a:latin typeface="Calibri" charset="0"/>
                <a:sym typeface="Wingdings" pitchFamily="2" charset="2"/>
              </a:rPr>
              <a:t>Texto</a:t>
            </a:r>
          </a:p>
          <a:p>
            <a:pPr>
              <a:buFont typeface="Wingdings" pitchFamily="2" charset="2"/>
              <a:buChar char="l"/>
            </a:pPr>
            <a:r>
              <a:rPr lang="pt-PT">
                <a:latin typeface="Calibri" charset="0"/>
                <a:sym typeface="Wingdings" pitchFamily="2" charset="2"/>
              </a:rPr>
              <a:t>Partes Pós-Texto (Apêndices ou Anexos)</a:t>
            </a:r>
          </a:p>
          <a:p>
            <a:pPr>
              <a:buFont typeface="Wingdings" pitchFamily="2" charset="2"/>
              <a:buChar char="l"/>
            </a:pPr>
            <a:r>
              <a:rPr lang="pt-PT">
                <a:latin typeface="Calibri" charset="0"/>
                <a:sym typeface="Wingdings" pitchFamily="2" charset="2"/>
              </a:rPr>
              <a:t>Referências Bibliográficas</a:t>
            </a:r>
            <a:endParaRPr lang="pt-PT">
              <a:latin typeface="Calibri" charset="0"/>
            </a:endParaRPr>
          </a:p>
        </p:txBody>
      </p:sp>
      <p:pic>
        <p:nvPicPr>
          <p:cNvPr id="16390" name="Picture 6" descr="C:\Users\Admin\AppData\Local\Microsoft\Windows\Temporary Internet Files\Content.IE5\6BEFHJDL\MC900233874[1].wmf"/>
          <p:cNvPicPr>
            <a:picLocks noChangeAspect="1" noChangeArrowheads="1"/>
          </p:cNvPicPr>
          <p:nvPr/>
        </p:nvPicPr>
        <p:blipFill>
          <a:blip r:embed="rId3" cstate="print"/>
          <a:srcRect/>
          <a:stretch>
            <a:fillRect/>
          </a:stretch>
        </p:blipFill>
        <p:spPr bwMode="auto">
          <a:xfrm>
            <a:off x="6011863" y="2349500"/>
            <a:ext cx="1824037" cy="2452688"/>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a:t>Estrutura do Trabalho </a:t>
            </a:r>
          </a:p>
        </p:txBody>
      </p:sp>
      <p:pic>
        <p:nvPicPr>
          <p:cNvPr id="17411"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17412" name="CaixaDeTexto 4"/>
          <p:cNvSpPr txBox="1">
            <a:spLocks noChangeArrowheads="1"/>
          </p:cNvSpPr>
          <p:nvPr/>
        </p:nvSpPr>
        <p:spPr bwMode="auto">
          <a:xfrm>
            <a:off x="684213" y="1412875"/>
            <a:ext cx="5111750" cy="461963"/>
          </a:xfrm>
          <a:prstGeom prst="rect">
            <a:avLst/>
          </a:prstGeom>
          <a:noFill/>
          <a:ln w="9525">
            <a:noFill/>
            <a:miter lim="800000"/>
            <a:headEnd/>
            <a:tailEnd/>
          </a:ln>
        </p:spPr>
        <p:txBody>
          <a:bodyPr>
            <a:spAutoFit/>
          </a:bodyPr>
          <a:lstStyle/>
          <a:p>
            <a:r>
              <a:rPr lang="pt-PT">
                <a:latin typeface="Calibri" charset="0"/>
              </a:rPr>
              <a:t>Resumo e Abstract</a:t>
            </a:r>
          </a:p>
        </p:txBody>
      </p:sp>
      <p:sp>
        <p:nvSpPr>
          <p:cNvPr id="17413" name="CaixaDeTexto 6"/>
          <p:cNvSpPr txBox="1">
            <a:spLocks noChangeArrowheads="1"/>
          </p:cNvSpPr>
          <p:nvPr/>
        </p:nvSpPr>
        <p:spPr bwMode="auto">
          <a:xfrm>
            <a:off x="684213" y="1916113"/>
            <a:ext cx="6119812" cy="461962"/>
          </a:xfrm>
          <a:prstGeom prst="rect">
            <a:avLst/>
          </a:prstGeom>
          <a:noFill/>
          <a:ln w="9525">
            <a:noFill/>
            <a:miter lim="800000"/>
            <a:headEnd/>
            <a:tailEnd/>
          </a:ln>
        </p:spPr>
        <p:txBody>
          <a:bodyPr>
            <a:spAutoFit/>
          </a:bodyPr>
          <a:lstStyle/>
          <a:p>
            <a:r>
              <a:rPr lang="pt-PT">
                <a:latin typeface="Calibri" charset="0"/>
              </a:rPr>
              <a:t>Esta parte é obrigatória</a:t>
            </a:r>
            <a:r>
              <a:rPr lang="pt-PT"/>
              <a:t>.</a:t>
            </a:r>
          </a:p>
        </p:txBody>
      </p:sp>
      <p:sp>
        <p:nvSpPr>
          <p:cNvPr id="17414" name="CaixaDeTexto 7"/>
          <p:cNvSpPr txBox="1">
            <a:spLocks noChangeArrowheads="1"/>
          </p:cNvSpPr>
          <p:nvPr/>
        </p:nvSpPr>
        <p:spPr bwMode="auto">
          <a:xfrm>
            <a:off x="684213" y="3284538"/>
            <a:ext cx="7704137" cy="1570037"/>
          </a:xfrm>
          <a:prstGeom prst="rect">
            <a:avLst/>
          </a:prstGeom>
          <a:noFill/>
          <a:ln w="9525">
            <a:noFill/>
            <a:miter lim="800000"/>
            <a:headEnd/>
            <a:tailEnd/>
          </a:ln>
        </p:spPr>
        <p:txBody>
          <a:bodyPr>
            <a:spAutoFit/>
          </a:bodyPr>
          <a:lstStyle/>
          <a:p>
            <a:r>
              <a:rPr lang="pt-PT">
                <a:latin typeface="Calibri" charset="0"/>
              </a:rPr>
              <a:t>Deve estar redigido de forma a permitir aos leitores decidirem se devem ou não consultar o trabalho (claro que os  avaliadores irão ler o trabalho!). Deve conter uma síntese do trabalho, bem como referência às principais conclusões.  </a:t>
            </a:r>
          </a:p>
        </p:txBody>
      </p:sp>
      <p:pic>
        <p:nvPicPr>
          <p:cNvPr id="17415" name="Picture 5" descr="C:\Users\Admin\AppData\Local\Microsoft\Windows\Temporary Internet Files\Content.IE5\TLCFY2ED\MC900318632[1].wmf"/>
          <p:cNvPicPr>
            <a:picLocks noChangeAspect="1" noChangeArrowheads="1"/>
          </p:cNvPicPr>
          <p:nvPr/>
        </p:nvPicPr>
        <p:blipFill>
          <a:blip r:embed="rId3" cstate="print"/>
          <a:srcRect/>
          <a:stretch>
            <a:fillRect/>
          </a:stretch>
        </p:blipFill>
        <p:spPr bwMode="auto">
          <a:xfrm>
            <a:off x="5148263" y="1341438"/>
            <a:ext cx="2263775" cy="181292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4"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a:t>Estrutura do Trabalho </a:t>
            </a:r>
          </a:p>
        </p:txBody>
      </p:sp>
      <p:sp>
        <p:nvSpPr>
          <p:cNvPr id="18436" name="CaixaDeTexto 4"/>
          <p:cNvSpPr txBox="1">
            <a:spLocks noChangeArrowheads="1"/>
          </p:cNvSpPr>
          <p:nvPr/>
        </p:nvSpPr>
        <p:spPr bwMode="auto">
          <a:xfrm>
            <a:off x="755650" y="1412875"/>
            <a:ext cx="4392613" cy="461963"/>
          </a:xfrm>
          <a:prstGeom prst="rect">
            <a:avLst/>
          </a:prstGeom>
          <a:noFill/>
          <a:ln w="9525">
            <a:noFill/>
            <a:miter lim="800000"/>
            <a:headEnd/>
            <a:tailEnd/>
          </a:ln>
        </p:spPr>
        <p:txBody>
          <a:bodyPr>
            <a:spAutoFit/>
          </a:bodyPr>
          <a:lstStyle/>
          <a:p>
            <a:r>
              <a:rPr lang="pt-PT">
                <a:latin typeface="Calibri" charset="0"/>
              </a:rPr>
              <a:t>Agradecimentos</a:t>
            </a:r>
          </a:p>
        </p:txBody>
      </p:sp>
      <p:sp>
        <p:nvSpPr>
          <p:cNvPr id="18437" name="CaixaDeTexto 5"/>
          <p:cNvSpPr txBox="1">
            <a:spLocks noChangeArrowheads="1"/>
          </p:cNvSpPr>
          <p:nvPr/>
        </p:nvSpPr>
        <p:spPr bwMode="auto">
          <a:xfrm>
            <a:off x="755650" y="2060575"/>
            <a:ext cx="7848600" cy="461963"/>
          </a:xfrm>
          <a:prstGeom prst="rect">
            <a:avLst/>
          </a:prstGeom>
          <a:noFill/>
          <a:ln w="9525">
            <a:noFill/>
            <a:miter lim="800000"/>
            <a:headEnd/>
            <a:tailEnd/>
          </a:ln>
        </p:spPr>
        <p:txBody>
          <a:bodyPr>
            <a:spAutoFit/>
          </a:bodyPr>
          <a:lstStyle/>
          <a:p>
            <a:r>
              <a:rPr lang="pt-PT">
                <a:latin typeface="Calibri" charset="0"/>
              </a:rPr>
              <a:t>Esta parte é obviamente facultativa</a:t>
            </a:r>
          </a:p>
        </p:txBody>
      </p:sp>
      <p:sp>
        <p:nvSpPr>
          <p:cNvPr id="18438" name="CaixaDeTexto 6"/>
          <p:cNvSpPr txBox="1">
            <a:spLocks noChangeArrowheads="1"/>
          </p:cNvSpPr>
          <p:nvPr/>
        </p:nvSpPr>
        <p:spPr bwMode="auto">
          <a:xfrm>
            <a:off x="755650" y="3213100"/>
            <a:ext cx="7272338" cy="1938338"/>
          </a:xfrm>
          <a:prstGeom prst="rect">
            <a:avLst/>
          </a:prstGeom>
          <a:noFill/>
          <a:ln w="9525">
            <a:noFill/>
            <a:miter lim="800000"/>
            <a:headEnd/>
            <a:tailEnd/>
          </a:ln>
        </p:spPr>
        <p:txBody>
          <a:bodyPr>
            <a:spAutoFit/>
          </a:bodyPr>
          <a:lstStyle/>
          <a:p>
            <a:r>
              <a:rPr lang="pt-PT">
                <a:latin typeface="Calibri" charset="0"/>
              </a:rPr>
              <a:t>Caso seja incluído no trabalho o texto deve ser objectivo mencionando todas as pessoas ou entidades que contribuíram directa ou indirectamente para o sucesso do trabalho (convém não esquecer o orientador ou orientadores!)</a:t>
            </a:r>
          </a:p>
        </p:txBody>
      </p:sp>
      <p:pic>
        <p:nvPicPr>
          <p:cNvPr id="18439" name="Picture 6" descr="http://fc02.deviantart.net/fs51/i/2009/302/7/6/Thanks__by_V1V14N0hh.jpg"/>
          <p:cNvPicPr>
            <a:picLocks noChangeAspect="1" noChangeArrowheads="1"/>
          </p:cNvPicPr>
          <p:nvPr/>
        </p:nvPicPr>
        <p:blipFill>
          <a:blip r:embed="rId3" cstate="print"/>
          <a:srcRect/>
          <a:stretch>
            <a:fillRect/>
          </a:stretch>
        </p:blipFill>
        <p:spPr bwMode="auto">
          <a:xfrm>
            <a:off x="6084888" y="981075"/>
            <a:ext cx="2314575" cy="173672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4"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a:t>Estrutura do Trabalho </a:t>
            </a:r>
          </a:p>
        </p:txBody>
      </p:sp>
      <p:sp>
        <p:nvSpPr>
          <p:cNvPr id="19460" name="CaixaDeTexto 4"/>
          <p:cNvSpPr txBox="1">
            <a:spLocks noChangeArrowheads="1"/>
          </p:cNvSpPr>
          <p:nvPr/>
        </p:nvSpPr>
        <p:spPr bwMode="auto">
          <a:xfrm>
            <a:off x="755650" y="1341438"/>
            <a:ext cx="4465638" cy="457200"/>
          </a:xfrm>
          <a:prstGeom prst="rect">
            <a:avLst/>
          </a:prstGeom>
          <a:noFill/>
          <a:ln w="9525">
            <a:noFill/>
            <a:miter lim="800000"/>
            <a:headEnd/>
            <a:tailEnd/>
          </a:ln>
        </p:spPr>
        <p:txBody>
          <a:bodyPr>
            <a:spAutoFit/>
          </a:bodyPr>
          <a:lstStyle/>
          <a:p>
            <a:r>
              <a:rPr lang="pt-PT">
                <a:latin typeface="Calibri" charset="0"/>
              </a:rPr>
              <a:t>Índice</a:t>
            </a:r>
          </a:p>
        </p:txBody>
      </p:sp>
      <p:sp>
        <p:nvSpPr>
          <p:cNvPr id="19461" name="CaixaDeTexto 5"/>
          <p:cNvSpPr txBox="1">
            <a:spLocks noChangeArrowheads="1"/>
          </p:cNvSpPr>
          <p:nvPr/>
        </p:nvSpPr>
        <p:spPr bwMode="auto">
          <a:xfrm>
            <a:off x="755650" y="2133600"/>
            <a:ext cx="7416800" cy="460375"/>
          </a:xfrm>
          <a:prstGeom prst="rect">
            <a:avLst/>
          </a:prstGeom>
          <a:noFill/>
          <a:ln w="9525">
            <a:noFill/>
            <a:miter lim="800000"/>
            <a:headEnd/>
            <a:tailEnd/>
          </a:ln>
        </p:spPr>
        <p:txBody>
          <a:bodyPr>
            <a:spAutoFit/>
          </a:bodyPr>
          <a:lstStyle/>
          <a:p>
            <a:r>
              <a:rPr lang="pt-PT">
                <a:latin typeface="Calibri" charset="0"/>
              </a:rPr>
              <a:t>Deve ocupar página(s) própria(s)</a:t>
            </a:r>
          </a:p>
        </p:txBody>
      </p:sp>
      <p:sp>
        <p:nvSpPr>
          <p:cNvPr id="19462" name="CaixaDeTexto 6"/>
          <p:cNvSpPr txBox="1">
            <a:spLocks noChangeArrowheads="1"/>
          </p:cNvSpPr>
          <p:nvPr/>
        </p:nvSpPr>
        <p:spPr bwMode="auto">
          <a:xfrm>
            <a:off x="755650" y="3068638"/>
            <a:ext cx="7704138" cy="2308225"/>
          </a:xfrm>
          <a:prstGeom prst="rect">
            <a:avLst/>
          </a:prstGeom>
          <a:noFill/>
          <a:ln w="9525">
            <a:noFill/>
            <a:miter lim="800000"/>
            <a:headEnd/>
            <a:tailEnd/>
          </a:ln>
        </p:spPr>
        <p:txBody>
          <a:bodyPr>
            <a:spAutoFit/>
          </a:bodyPr>
          <a:lstStyle/>
          <a:p>
            <a:r>
              <a:rPr lang="pt-PT">
                <a:latin typeface="Calibri" charset="0"/>
              </a:rPr>
              <a:t>Deve constituir a base de consulta de todo o trabalho. O índice deve ir sendo reconstruído à medida que o trabalho de redacção progrida. Os actuais editores de texto possuem ferramentas para a actualização automática do índice mas, ainda assim, convém o autor verificar regularmente se o índice corresponde ao conteúdo do texto.</a:t>
            </a:r>
          </a:p>
        </p:txBody>
      </p:sp>
      <p:pic>
        <p:nvPicPr>
          <p:cNvPr id="19463" name="Picture 9" descr="http://www.educared.org.ar/comunidades/tamtam/ciclopedia/0411_Indice.jpg"/>
          <p:cNvPicPr>
            <a:picLocks noChangeAspect="1" noChangeArrowheads="1"/>
          </p:cNvPicPr>
          <p:nvPr/>
        </p:nvPicPr>
        <p:blipFill>
          <a:blip r:embed="rId3" cstate="print"/>
          <a:srcRect/>
          <a:stretch>
            <a:fillRect/>
          </a:stretch>
        </p:blipFill>
        <p:spPr bwMode="auto">
          <a:xfrm>
            <a:off x="5795963" y="765175"/>
            <a:ext cx="2243137" cy="233203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4"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a:t>Estrutura do Trabalho </a:t>
            </a:r>
          </a:p>
        </p:txBody>
      </p:sp>
      <p:sp>
        <p:nvSpPr>
          <p:cNvPr id="20484" name="CaixaDeTexto 4"/>
          <p:cNvSpPr txBox="1">
            <a:spLocks noChangeArrowheads="1"/>
          </p:cNvSpPr>
          <p:nvPr/>
        </p:nvSpPr>
        <p:spPr bwMode="auto">
          <a:xfrm>
            <a:off x="684213" y="1628775"/>
            <a:ext cx="3673475" cy="457200"/>
          </a:xfrm>
          <a:prstGeom prst="rect">
            <a:avLst/>
          </a:prstGeom>
          <a:noFill/>
          <a:ln w="9525">
            <a:noFill/>
            <a:miter lim="800000"/>
            <a:headEnd/>
            <a:tailEnd/>
          </a:ln>
        </p:spPr>
        <p:txBody>
          <a:bodyPr>
            <a:spAutoFit/>
          </a:bodyPr>
          <a:lstStyle/>
          <a:p>
            <a:r>
              <a:rPr lang="pt-PT">
                <a:latin typeface="Calibri" charset="0"/>
              </a:rPr>
              <a:t>Texto: Introdução</a:t>
            </a:r>
          </a:p>
        </p:txBody>
      </p:sp>
      <p:sp>
        <p:nvSpPr>
          <p:cNvPr id="20485" name="CaixaDeTexto 5"/>
          <p:cNvSpPr txBox="1">
            <a:spLocks noChangeArrowheads="1"/>
          </p:cNvSpPr>
          <p:nvPr/>
        </p:nvSpPr>
        <p:spPr bwMode="auto">
          <a:xfrm>
            <a:off x="611188" y="2492375"/>
            <a:ext cx="8137525" cy="1552575"/>
          </a:xfrm>
          <a:prstGeom prst="rect">
            <a:avLst/>
          </a:prstGeom>
          <a:noFill/>
          <a:ln w="9525">
            <a:noFill/>
            <a:miter lim="800000"/>
            <a:headEnd/>
            <a:tailEnd/>
          </a:ln>
        </p:spPr>
        <p:txBody>
          <a:bodyPr>
            <a:spAutoFit/>
          </a:bodyPr>
          <a:lstStyle/>
          <a:p>
            <a:r>
              <a:rPr lang="pt-PT">
                <a:latin typeface="Calibri" charset="0"/>
              </a:rPr>
              <a:t>A introdução deve contextualizar o trabalho, descrevendo a temática a abordar, a relevância do trabalho, os principais objectivos a atingir e as eventuais dificuldades ou limitações </a:t>
            </a:r>
          </a:p>
        </p:txBody>
      </p:sp>
      <p:sp>
        <p:nvSpPr>
          <p:cNvPr id="20486" name="CaixaDeTexto 6"/>
          <p:cNvSpPr txBox="1">
            <a:spLocks noChangeArrowheads="1"/>
          </p:cNvSpPr>
          <p:nvPr/>
        </p:nvSpPr>
        <p:spPr bwMode="auto">
          <a:xfrm>
            <a:off x="611188" y="4076700"/>
            <a:ext cx="8064500" cy="2282825"/>
          </a:xfrm>
          <a:prstGeom prst="rect">
            <a:avLst/>
          </a:prstGeom>
          <a:noFill/>
          <a:ln w="9525">
            <a:noFill/>
            <a:miter lim="800000"/>
            <a:headEnd/>
            <a:tailEnd/>
          </a:ln>
        </p:spPr>
        <p:txBody>
          <a:bodyPr>
            <a:spAutoFit/>
          </a:bodyPr>
          <a:lstStyle/>
          <a:p>
            <a:r>
              <a:rPr lang="pt-PT">
                <a:latin typeface="Calibri" charset="0"/>
              </a:rPr>
              <a:t>Pode, em nossa opinião, incluir uma revisão bibliográfica (</a:t>
            </a:r>
            <a:r>
              <a:rPr lang="pt-PT" i="1">
                <a:latin typeface="Calibri" charset="0"/>
              </a:rPr>
              <a:t>state of the art</a:t>
            </a:r>
            <a:r>
              <a:rPr lang="pt-PT">
                <a:latin typeface="Calibri" charset="0"/>
              </a:rPr>
              <a:t>) onde se discuta informação útil já publicada sobre o tema a abordar, que possa contribuir para o desenvolvimento do trabalho. Pode ser escrita, ou não, de forma cronológica, mostrando a evolução do tema. </a:t>
            </a:r>
          </a:p>
        </p:txBody>
      </p:sp>
      <p:pic>
        <p:nvPicPr>
          <p:cNvPr id="20487" name="Picture 5" descr="http://professordaniel50.files.wordpress.com/2009/11/redacao.jpg"/>
          <p:cNvPicPr>
            <a:picLocks noChangeAspect="1" noChangeArrowheads="1"/>
          </p:cNvPicPr>
          <p:nvPr/>
        </p:nvPicPr>
        <p:blipFill>
          <a:blip r:embed="rId3" cstate="print"/>
          <a:srcRect/>
          <a:stretch>
            <a:fillRect/>
          </a:stretch>
        </p:blipFill>
        <p:spPr bwMode="auto">
          <a:xfrm>
            <a:off x="5795963" y="981075"/>
            <a:ext cx="1511300" cy="15113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4"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a:t>Estrutura do Trabalho </a:t>
            </a:r>
          </a:p>
        </p:txBody>
      </p:sp>
      <p:sp>
        <p:nvSpPr>
          <p:cNvPr id="21508" name="CaixaDeTexto 4"/>
          <p:cNvSpPr txBox="1">
            <a:spLocks noChangeArrowheads="1"/>
          </p:cNvSpPr>
          <p:nvPr/>
        </p:nvSpPr>
        <p:spPr bwMode="auto">
          <a:xfrm>
            <a:off x="684213" y="1412875"/>
            <a:ext cx="4248150" cy="461963"/>
          </a:xfrm>
          <a:prstGeom prst="rect">
            <a:avLst/>
          </a:prstGeom>
          <a:noFill/>
          <a:ln w="9525">
            <a:noFill/>
            <a:miter lim="800000"/>
            <a:headEnd/>
            <a:tailEnd/>
          </a:ln>
        </p:spPr>
        <p:txBody>
          <a:bodyPr>
            <a:spAutoFit/>
          </a:bodyPr>
          <a:lstStyle/>
          <a:p>
            <a:r>
              <a:rPr lang="pt-PT">
                <a:latin typeface="Calibri" charset="0"/>
              </a:rPr>
              <a:t>Texto: Fase de Desenvolvimento</a:t>
            </a:r>
          </a:p>
        </p:txBody>
      </p:sp>
      <p:sp>
        <p:nvSpPr>
          <p:cNvPr id="21509" name="CaixaDeTexto 5"/>
          <p:cNvSpPr txBox="1">
            <a:spLocks noChangeArrowheads="1"/>
          </p:cNvSpPr>
          <p:nvPr/>
        </p:nvSpPr>
        <p:spPr bwMode="auto">
          <a:xfrm>
            <a:off x="684213" y="2852738"/>
            <a:ext cx="7272337" cy="2282825"/>
          </a:xfrm>
          <a:prstGeom prst="rect">
            <a:avLst/>
          </a:prstGeom>
          <a:noFill/>
          <a:ln w="9525">
            <a:noFill/>
            <a:miter lim="800000"/>
            <a:headEnd/>
            <a:tailEnd/>
          </a:ln>
        </p:spPr>
        <p:txBody>
          <a:bodyPr>
            <a:spAutoFit/>
          </a:bodyPr>
          <a:lstStyle/>
          <a:p>
            <a:r>
              <a:rPr lang="pt-PT">
                <a:latin typeface="Calibri" charset="0"/>
              </a:rPr>
              <a:t>Dependendo da natureza do trabalho (dissertação, projecto ou estágio), o autor irá dividir esta parte em capítulos. Corresponde ao corpo do trabalho, e terá de incluir todas as partes necessárias para discutir e descrever o trabalho abordado, bem como as soluções para os problemas.</a:t>
            </a:r>
          </a:p>
        </p:txBody>
      </p:sp>
      <p:pic>
        <p:nvPicPr>
          <p:cNvPr id="21510" name="Picture 5" descr="http://vamoscorrendo.files.wordpress.com/2009/05/problemas_computador1.jpg"/>
          <p:cNvPicPr>
            <a:picLocks noChangeAspect="1" noChangeArrowheads="1"/>
          </p:cNvPicPr>
          <p:nvPr/>
        </p:nvPicPr>
        <p:blipFill>
          <a:blip r:embed="rId3" cstate="print"/>
          <a:srcRect/>
          <a:stretch>
            <a:fillRect/>
          </a:stretch>
        </p:blipFill>
        <p:spPr bwMode="auto">
          <a:xfrm>
            <a:off x="5724525" y="836613"/>
            <a:ext cx="2160588" cy="186531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pic>
        <p:nvPicPr>
          <p:cNvPr id="22531" name="Picture 5" descr="http://t3.gstatic.com/images?q=tbn:ANd9GcRx6bc0eEDpEKrfigo9W8pEZahTfJImZQfvnYcC_6P43oHZtkZR"/>
          <p:cNvPicPr>
            <a:picLocks noChangeAspect="1" noChangeArrowheads="1"/>
          </p:cNvPicPr>
          <p:nvPr/>
        </p:nvPicPr>
        <p:blipFill>
          <a:blip r:embed="rId3" cstate="print"/>
          <a:srcRect/>
          <a:stretch>
            <a:fillRect/>
          </a:stretch>
        </p:blipFill>
        <p:spPr bwMode="auto">
          <a:xfrm>
            <a:off x="5435600" y="836613"/>
            <a:ext cx="2114550" cy="2162175"/>
          </a:xfrm>
          <a:prstGeom prst="rect">
            <a:avLst/>
          </a:prstGeom>
          <a:noFill/>
          <a:ln w="9525">
            <a:noFill/>
            <a:miter lim="800000"/>
            <a:headEnd/>
            <a:tailEnd/>
          </a:ln>
        </p:spPr>
      </p:pic>
      <p:sp>
        <p:nvSpPr>
          <p:cNvPr id="5"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a:t>Estrutura do Trabalho </a:t>
            </a:r>
          </a:p>
        </p:txBody>
      </p:sp>
      <p:sp>
        <p:nvSpPr>
          <p:cNvPr id="22533" name="CaixaDeTexto 5"/>
          <p:cNvSpPr txBox="1">
            <a:spLocks noChangeArrowheads="1"/>
          </p:cNvSpPr>
          <p:nvPr/>
        </p:nvSpPr>
        <p:spPr bwMode="auto">
          <a:xfrm>
            <a:off x="684213" y="1412875"/>
            <a:ext cx="4248150" cy="461963"/>
          </a:xfrm>
          <a:prstGeom prst="rect">
            <a:avLst/>
          </a:prstGeom>
          <a:noFill/>
          <a:ln w="9525">
            <a:noFill/>
            <a:miter lim="800000"/>
            <a:headEnd/>
            <a:tailEnd/>
          </a:ln>
        </p:spPr>
        <p:txBody>
          <a:bodyPr>
            <a:spAutoFit/>
          </a:bodyPr>
          <a:lstStyle/>
          <a:p>
            <a:r>
              <a:rPr lang="pt-PT">
                <a:latin typeface="Calibri" charset="0"/>
              </a:rPr>
              <a:t>Texto: Fase de Desenvolvimento</a:t>
            </a:r>
          </a:p>
        </p:txBody>
      </p:sp>
      <p:sp>
        <p:nvSpPr>
          <p:cNvPr id="22534" name="CaixaDeTexto 6"/>
          <p:cNvSpPr txBox="1">
            <a:spLocks noChangeArrowheads="1"/>
          </p:cNvSpPr>
          <p:nvPr/>
        </p:nvSpPr>
        <p:spPr bwMode="auto">
          <a:xfrm>
            <a:off x="611188" y="3068638"/>
            <a:ext cx="7921625" cy="2308225"/>
          </a:xfrm>
          <a:prstGeom prst="rect">
            <a:avLst/>
          </a:prstGeom>
          <a:noFill/>
          <a:ln w="9525">
            <a:noFill/>
            <a:miter lim="800000"/>
            <a:headEnd/>
            <a:tailEnd/>
          </a:ln>
        </p:spPr>
        <p:txBody>
          <a:bodyPr>
            <a:spAutoFit/>
          </a:bodyPr>
          <a:lstStyle/>
          <a:p>
            <a:r>
              <a:rPr lang="pt-PT">
                <a:latin typeface="Calibri" charset="0"/>
              </a:rPr>
              <a:t>Caso inclua trabalho experimental, a dissertação deve incluir um capítulo experimental, descrevendo os métodos e procedimentos experimentais adoptados, descrição das experiências efectuadas, descrição dos instrumentos, materiais utilizados, e modelos físicos e matemáticos utilizados no tratamento dos dados.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5"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a:t>Estrutura do Trabalho </a:t>
            </a:r>
          </a:p>
        </p:txBody>
      </p:sp>
      <p:sp>
        <p:nvSpPr>
          <p:cNvPr id="23556" name="CaixaDeTexto 5"/>
          <p:cNvSpPr txBox="1">
            <a:spLocks noChangeArrowheads="1"/>
          </p:cNvSpPr>
          <p:nvPr/>
        </p:nvSpPr>
        <p:spPr bwMode="auto">
          <a:xfrm>
            <a:off x="684213" y="1268413"/>
            <a:ext cx="4248150" cy="822325"/>
          </a:xfrm>
          <a:prstGeom prst="rect">
            <a:avLst/>
          </a:prstGeom>
          <a:noFill/>
          <a:ln w="9525">
            <a:noFill/>
            <a:miter lim="800000"/>
            <a:headEnd/>
            <a:tailEnd/>
          </a:ln>
        </p:spPr>
        <p:txBody>
          <a:bodyPr>
            <a:spAutoFit/>
          </a:bodyPr>
          <a:lstStyle/>
          <a:p>
            <a:r>
              <a:rPr lang="pt-PT">
                <a:latin typeface="Calibri" charset="0"/>
              </a:rPr>
              <a:t>Texto: Fase de Desenvolvimento</a:t>
            </a:r>
          </a:p>
        </p:txBody>
      </p:sp>
      <p:sp>
        <p:nvSpPr>
          <p:cNvPr id="23557" name="CaixaDeTexto 6"/>
          <p:cNvSpPr txBox="1">
            <a:spLocks noChangeArrowheads="1"/>
          </p:cNvSpPr>
          <p:nvPr/>
        </p:nvSpPr>
        <p:spPr bwMode="auto">
          <a:xfrm>
            <a:off x="684213" y="2349500"/>
            <a:ext cx="7920037" cy="2647950"/>
          </a:xfrm>
          <a:prstGeom prst="rect">
            <a:avLst/>
          </a:prstGeom>
          <a:noFill/>
          <a:ln w="9525">
            <a:noFill/>
            <a:miter lim="800000"/>
            <a:headEnd/>
            <a:tailEnd/>
          </a:ln>
        </p:spPr>
        <p:txBody>
          <a:bodyPr>
            <a:spAutoFit/>
          </a:bodyPr>
          <a:lstStyle/>
          <a:p>
            <a:r>
              <a:rPr lang="pt-PT">
                <a:latin typeface="Calibri" charset="0"/>
              </a:rPr>
              <a:t>Independentemente do tipo de trabalho, o corpo de texto deve incluir um capítulo com resultados e discussão. Todos os resultados obtidos  devem ser apresentados de forma objectiva, recorrendo a tabelas, gráficos, fotos, etc. Por exemplo, num trabalho de projecto envolvendo o dimensionamento de equipamentos devem ser apresentados os resultados mais relevantes</a:t>
            </a:r>
            <a:r>
              <a:rPr lang="pt-PT"/>
              <a:t>. </a:t>
            </a:r>
          </a:p>
        </p:txBody>
      </p:sp>
      <p:sp>
        <p:nvSpPr>
          <p:cNvPr id="23558" name="CaixaDeTexto 7"/>
          <p:cNvSpPr txBox="1">
            <a:spLocks noChangeArrowheads="1"/>
          </p:cNvSpPr>
          <p:nvPr/>
        </p:nvSpPr>
        <p:spPr bwMode="auto">
          <a:xfrm>
            <a:off x="684213" y="5157788"/>
            <a:ext cx="7777162" cy="822325"/>
          </a:xfrm>
          <a:prstGeom prst="rect">
            <a:avLst/>
          </a:prstGeom>
          <a:noFill/>
          <a:ln w="9525">
            <a:noFill/>
            <a:miter lim="800000"/>
            <a:headEnd/>
            <a:tailEnd/>
          </a:ln>
        </p:spPr>
        <p:txBody>
          <a:bodyPr>
            <a:spAutoFit/>
          </a:bodyPr>
          <a:lstStyle/>
          <a:p>
            <a:r>
              <a:rPr lang="pt-PT">
                <a:latin typeface="Calibri" charset="0"/>
              </a:rPr>
              <a:t>A discussão pode ser apresentada conjuntamente com os resultados ou separadamente.</a:t>
            </a:r>
          </a:p>
        </p:txBody>
      </p:sp>
      <p:pic>
        <p:nvPicPr>
          <p:cNvPr id="23559" name="Picture 6" descr="http://2.bp.blogspot.com/_M4XYHDKHCXM/Snnc1JuaSOI/AAAAAAAAAj4/iis8KUfy36c/s320/bolsa.jpg"/>
          <p:cNvPicPr>
            <a:picLocks noChangeAspect="1" noChangeArrowheads="1"/>
          </p:cNvPicPr>
          <p:nvPr/>
        </p:nvPicPr>
        <p:blipFill>
          <a:blip r:embed="rId3" cstate="print"/>
          <a:srcRect/>
          <a:stretch>
            <a:fillRect/>
          </a:stretch>
        </p:blipFill>
        <p:spPr bwMode="auto">
          <a:xfrm>
            <a:off x="5795963" y="692150"/>
            <a:ext cx="1728787" cy="1728788"/>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4"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a:t>Estrutura do Trabalho </a:t>
            </a:r>
          </a:p>
        </p:txBody>
      </p:sp>
      <p:sp>
        <p:nvSpPr>
          <p:cNvPr id="24580" name="CaixaDeTexto 4"/>
          <p:cNvSpPr txBox="1">
            <a:spLocks noChangeArrowheads="1"/>
          </p:cNvSpPr>
          <p:nvPr/>
        </p:nvSpPr>
        <p:spPr bwMode="auto">
          <a:xfrm>
            <a:off x="684213" y="1412875"/>
            <a:ext cx="4248150" cy="461963"/>
          </a:xfrm>
          <a:prstGeom prst="rect">
            <a:avLst/>
          </a:prstGeom>
          <a:noFill/>
          <a:ln w="9525">
            <a:noFill/>
            <a:miter lim="800000"/>
            <a:headEnd/>
            <a:tailEnd/>
          </a:ln>
        </p:spPr>
        <p:txBody>
          <a:bodyPr>
            <a:spAutoFit/>
          </a:bodyPr>
          <a:lstStyle/>
          <a:p>
            <a:r>
              <a:rPr lang="pt-PT">
                <a:latin typeface="Calibri" charset="0"/>
              </a:rPr>
              <a:t>Texto: Fase de Desenvolvimento</a:t>
            </a:r>
          </a:p>
        </p:txBody>
      </p:sp>
      <p:sp>
        <p:nvSpPr>
          <p:cNvPr id="24581" name="CaixaDeTexto 5"/>
          <p:cNvSpPr txBox="1">
            <a:spLocks noChangeArrowheads="1"/>
          </p:cNvSpPr>
          <p:nvPr/>
        </p:nvSpPr>
        <p:spPr bwMode="auto">
          <a:xfrm>
            <a:off x="684213" y="2924175"/>
            <a:ext cx="7632700" cy="2309813"/>
          </a:xfrm>
          <a:prstGeom prst="rect">
            <a:avLst/>
          </a:prstGeom>
          <a:noFill/>
          <a:ln w="9525">
            <a:noFill/>
            <a:miter lim="800000"/>
            <a:headEnd/>
            <a:tailEnd/>
          </a:ln>
        </p:spPr>
        <p:txBody>
          <a:bodyPr>
            <a:spAutoFit/>
          </a:bodyPr>
          <a:lstStyle/>
          <a:p>
            <a:r>
              <a:rPr lang="pt-PT">
                <a:latin typeface="Calibri" charset="0"/>
              </a:rPr>
              <a:t>A parte textual é normalmente terminada com um capítulo de conclusões e considerações finais.  É desejável que, dependendo dos casos, possa incluir igualmente perspectiva futuras relativamente ao trabalho desenvolvido ou eventualmente quanto à solução de problemas não totalmente resolvidos.</a:t>
            </a:r>
          </a:p>
        </p:txBody>
      </p:sp>
      <p:pic>
        <p:nvPicPr>
          <p:cNvPr id="24582" name="Picture 5" descr="http://3.bp.blogspot.com/_dJn4C_lXBVo/TJvErHsx4BI/AAAAAAAAAzI/jGnbF30VupE/s1600/futuro.jpg"/>
          <p:cNvPicPr>
            <a:picLocks noChangeAspect="1" noChangeArrowheads="1"/>
          </p:cNvPicPr>
          <p:nvPr/>
        </p:nvPicPr>
        <p:blipFill>
          <a:blip r:embed="rId3" cstate="print"/>
          <a:srcRect/>
          <a:stretch>
            <a:fillRect/>
          </a:stretch>
        </p:blipFill>
        <p:spPr bwMode="auto">
          <a:xfrm>
            <a:off x="5435600" y="981075"/>
            <a:ext cx="2089150" cy="2087563"/>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a:t>Estrutura do Trabalho </a:t>
            </a:r>
          </a:p>
        </p:txBody>
      </p:sp>
      <p:sp>
        <p:nvSpPr>
          <p:cNvPr id="25603" name="CaixaDeTexto 3"/>
          <p:cNvSpPr txBox="1">
            <a:spLocks noChangeArrowheads="1"/>
          </p:cNvSpPr>
          <p:nvPr/>
        </p:nvSpPr>
        <p:spPr bwMode="auto">
          <a:xfrm>
            <a:off x="684213" y="1412875"/>
            <a:ext cx="4248150" cy="461963"/>
          </a:xfrm>
          <a:prstGeom prst="rect">
            <a:avLst/>
          </a:prstGeom>
          <a:noFill/>
          <a:ln w="9525">
            <a:noFill/>
            <a:miter lim="800000"/>
            <a:headEnd/>
            <a:tailEnd/>
          </a:ln>
        </p:spPr>
        <p:txBody>
          <a:bodyPr>
            <a:spAutoFit/>
          </a:bodyPr>
          <a:lstStyle/>
          <a:p>
            <a:r>
              <a:rPr lang="pt-PT">
                <a:latin typeface="Calibri" charset="0"/>
              </a:rPr>
              <a:t>Partes Pós-Texto</a:t>
            </a:r>
          </a:p>
        </p:txBody>
      </p:sp>
      <p:sp>
        <p:nvSpPr>
          <p:cNvPr id="25604" name="CaixaDeTexto 4"/>
          <p:cNvSpPr txBox="1">
            <a:spLocks noChangeArrowheads="1"/>
          </p:cNvSpPr>
          <p:nvPr/>
        </p:nvSpPr>
        <p:spPr bwMode="auto">
          <a:xfrm>
            <a:off x="684213" y="2781300"/>
            <a:ext cx="7704137" cy="1917700"/>
          </a:xfrm>
          <a:prstGeom prst="rect">
            <a:avLst/>
          </a:prstGeom>
          <a:noFill/>
          <a:ln w="9525">
            <a:noFill/>
            <a:miter lim="800000"/>
            <a:headEnd/>
            <a:tailEnd/>
          </a:ln>
        </p:spPr>
        <p:txBody>
          <a:bodyPr>
            <a:spAutoFit/>
          </a:bodyPr>
          <a:lstStyle/>
          <a:p>
            <a:r>
              <a:rPr lang="pt-PT">
                <a:latin typeface="Calibri" charset="0"/>
              </a:rPr>
              <a:t>As referências bibliográficas são uma parte muito importante do trabalho, e revelam normalmente o nível de trabalho desenvolvido. Não esquecer que os avaliadores poderão igualmente inquirir sobre as referências citadas!</a:t>
            </a:r>
          </a:p>
        </p:txBody>
      </p:sp>
      <p:sp>
        <p:nvSpPr>
          <p:cNvPr id="25605" name="CaixaDeTexto 5"/>
          <p:cNvSpPr txBox="1">
            <a:spLocks noChangeArrowheads="1"/>
          </p:cNvSpPr>
          <p:nvPr/>
        </p:nvSpPr>
        <p:spPr bwMode="auto">
          <a:xfrm>
            <a:off x="684213" y="4724400"/>
            <a:ext cx="7704137" cy="1187450"/>
          </a:xfrm>
          <a:prstGeom prst="rect">
            <a:avLst/>
          </a:prstGeom>
          <a:noFill/>
          <a:ln w="9525">
            <a:noFill/>
            <a:miter lim="800000"/>
            <a:headEnd/>
            <a:tailEnd/>
          </a:ln>
        </p:spPr>
        <p:txBody>
          <a:bodyPr>
            <a:spAutoFit/>
          </a:bodyPr>
          <a:lstStyle/>
          <a:p>
            <a:r>
              <a:rPr lang="pt-PT">
                <a:latin typeface="Calibri" charset="0"/>
              </a:rPr>
              <a:t>Esta parte não deve ser deixada para o fim do trabalho, mas sim construída ao longo de todo o período de redacção do trabalho.</a:t>
            </a:r>
          </a:p>
        </p:txBody>
      </p:sp>
      <p:pic>
        <p:nvPicPr>
          <p:cNvPr id="25606" name="Picture 4" descr="http://www.cartunista.com.br/inferno8bibliogr.gif"/>
          <p:cNvPicPr>
            <a:picLocks noChangeAspect="1" noChangeArrowheads="1"/>
          </p:cNvPicPr>
          <p:nvPr/>
        </p:nvPicPr>
        <p:blipFill>
          <a:blip r:embed="rId2" cstate="print"/>
          <a:srcRect/>
          <a:stretch>
            <a:fillRect/>
          </a:stretch>
        </p:blipFill>
        <p:spPr bwMode="auto">
          <a:xfrm>
            <a:off x="5219700" y="765175"/>
            <a:ext cx="2520950" cy="2066925"/>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4" name="Rectangle 2"/>
          <p:cNvSpPr>
            <a:spLocks noGrp="1" noChangeArrowheads="1"/>
          </p:cNvSpPr>
          <p:nvPr>
            <p:ph type="title"/>
          </p:nvPr>
        </p:nvSpPr>
        <p:spPr>
          <a:xfrm>
            <a:off x="611188" y="476250"/>
            <a:ext cx="7772400" cy="609600"/>
          </a:xfrm>
        </p:spPr>
        <p:txBody>
          <a:bodyPr/>
          <a:lstStyle/>
          <a:p>
            <a:pPr eaLnBrk="1" fontAlgn="auto" hangingPunct="1">
              <a:spcAft>
                <a:spcPts val="0"/>
              </a:spcAft>
              <a:defRPr/>
            </a:pPr>
            <a:r>
              <a:rPr lang="pt-PT" sz="2400" dirty="0"/>
              <a:t>Estrutura do Trabalho </a:t>
            </a:r>
          </a:p>
        </p:txBody>
      </p:sp>
      <p:sp>
        <p:nvSpPr>
          <p:cNvPr id="26628" name="CaixaDeTexto 4"/>
          <p:cNvSpPr txBox="1">
            <a:spLocks noChangeArrowheads="1"/>
          </p:cNvSpPr>
          <p:nvPr/>
        </p:nvSpPr>
        <p:spPr bwMode="auto">
          <a:xfrm>
            <a:off x="684213" y="1412875"/>
            <a:ext cx="4248150" cy="461963"/>
          </a:xfrm>
          <a:prstGeom prst="rect">
            <a:avLst/>
          </a:prstGeom>
          <a:noFill/>
          <a:ln w="9525">
            <a:noFill/>
            <a:miter lim="800000"/>
            <a:headEnd/>
            <a:tailEnd/>
          </a:ln>
        </p:spPr>
        <p:txBody>
          <a:bodyPr>
            <a:spAutoFit/>
          </a:bodyPr>
          <a:lstStyle/>
          <a:p>
            <a:r>
              <a:rPr lang="pt-PT">
                <a:latin typeface="Calibri" charset="0"/>
              </a:rPr>
              <a:t>Partes Pós-Texto</a:t>
            </a:r>
          </a:p>
        </p:txBody>
      </p:sp>
      <p:sp>
        <p:nvSpPr>
          <p:cNvPr id="26629" name="CaixaDeTexto 5"/>
          <p:cNvSpPr txBox="1">
            <a:spLocks noChangeArrowheads="1"/>
          </p:cNvSpPr>
          <p:nvPr/>
        </p:nvSpPr>
        <p:spPr bwMode="auto">
          <a:xfrm>
            <a:off x="684213" y="2276475"/>
            <a:ext cx="7991475" cy="1552575"/>
          </a:xfrm>
          <a:prstGeom prst="rect">
            <a:avLst/>
          </a:prstGeom>
          <a:noFill/>
          <a:ln w="9525">
            <a:noFill/>
            <a:miter lim="800000"/>
            <a:headEnd/>
            <a:tailEnd/>
          </a:ln>
        </p:spPr>
        <p:txBody>
          <a:bodyPr>
            <a:spAutoFit/>
          </a:bodyPr>
          <a:lstStyle/>
          <a:p>
            <a:r>
              <a:rPr lang="pt-PT">
                <a:latin typeface="Calibri" charset="0"/>
              </a:rPr>
              <a:t>Os Anexos e Apêndices servem para o autor não quebrar a sequência lógica do texto com tabelas quadros ou gráficos em excesso, e que não são verdadeiramente essenciais para a compreensão do texto. </a:t>
            </a:r>
          </a:p>
        </p:txBody>
      </p:sp>
      <p:sp>
        <p:nvSpPr>
          <p:cNvPr id="26630" name="CaixaDeTexto 6"/>
          <p:cNvSpPr txBox="1">
            <a:spLocks noChangeArrowheads="1"/>
          </p:cNvSpPr>
          <p:nvPr/>
        </p:nvSpPr>
        <p:spPr bwMode="auto">
          <a:xfrm>
            <a:off x="684213" y="4005263"/>
            <a:ext cx="7991475" cy="1917700"/>
          </a:xfrm>
          <a:prstGeom prst="rect">
            <a:avLst/>
          </a:prstGeom>
          <a:noFill/>
          <a:ln w="9525">
            <a:noFill/>
            <a:miter lim="800000"/>
            <a:headEnd/>
            <a:tailEnd/>
          </a:ln>
        </p:spPr>
        <p:txBody>
          <a:bodyPr>
            <a:spAutoFit/>
          </a:bodyPr>
          <a:lstStyle/>
          <a:p>
            <a:r>
              <a:rPr lang="pt-PT">
                <a:latin typeface="Calibri" charset="0"/>
              </a:rPr>
              <a:t>Os Apêndices devem conter informação produzida pelo autor do trabalho, enquanto os anexos são constituídos por documentos ou informação não produzida pelo autor (por exemplo tabela de pressão de vapor, legislação laboral, etc..)</a:t>
            </a:r>
          </a:p>
        </p:txBody>
      </p:sp>
      <p:pic>
        <p:nvPicPr>
          <p:cNvPr id="26631" name="Picture 5" descr="http://www.uclm.es/profesorado/ricardo/webnntt/Bloque%203/Anexos1.gif"/>
          <p:cNvPicPr>
            <a:picLocks noChangeAspect="1" noChangeArrowheads="1"/>
          </p:cNvPicPr>
          <p:nvPr/>
        </p:nvPicPr>
        <p:blipFill>
          <a:blip r:embed="rId3" cstate="print"/>
          <a:srcRect/>
          <a:stretch>
            <a:fillRect/>
          </a:stretch>
        </p:blipFill>
        <p:spPr bwMode="auto">
          <a:xfrm>
            <a:off x="5148263" y="836613"/>
            <a:ext cx="1639887" cy="1614487"/>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539750" y="333375"/>
            <a:ext cx="7772400" cy="609600"/>
          </a:xfrm>
        </p:spPr>
        <p:txBody>
          <a:bodyPr>
            <a:normAutofit fontScale="90000"/>
          </a:bodyPr>
          <a:lstStyle/>
          <a:p>
            <a:pPr eaLnBrk="1" fontAlgn="auto" hangingPunct="1">
              <a:spcAft>
                <a:spcPts val="0"/>
              </a:spcAft>
              <a:defRPr/>
            </a:pPr>
            <a:br>
              <a:rPr lang="pt-PT" sz="2400" dirty="0"/>
            </a:br>
            <a:r>
              <a:rPr lang="pt-PT" sz="2400" dirty="0"/>
              <a:t>Bibliografia</a:t>
            </a:r>
          </a:p>
        </p:txBody>
      </p:sp>
      <p:sp>
        <p:nvSpPr>
          <p:cNvPr id="27651" name="Rectângulo 4"/>
          <p:cNvSpPr>
            <a:spLocks noChangeArrowheads="1"/>
          </p:cNvSpPr>
          <p:nvPr/>
        </p:nvSpPr>
        <p:spPr bwMode="auto">
          <a:xfrm>
            <a:off x="250825" y="1125538"/>
            <a:ext cx="8569325" cy="1187450"/>
          </a:xfrm>
          <a:prstGeom prst="rect">
            <a:avLst/>
          </a:prstGeom>
          <a:noFill/>
          <a:ln w="9525">
            <a:noFill/>
            <a:miter lim="800000"/>
            <a:headEnd/>
            <a:tailEnd/>
          </a:ln>
        </p:spPr>
        <p:txBody>
          <a:bodyPr>
            <a:spAutoFit/>
          </a:bodyPr>
          <a:lstStyle/>
          <a:p>
            <a:r>
              <a:rPr lang="pt-PT">
                <a:latin typeface="Calibri" charset="0"/>
              </a:rPr>
              <a:t>Felipa Lopes dos Reis, Como Elaborar uma Dissertação de Mestrado Segundo Bolonha, LIDEL, 2010; ISBN: 978-989-693-000-4</a:t>
            </a:r>
            <a:endParaRPr lang="pt-PT"/>
          </a:p>
        </p:txBody>
      </p:sp>
      <p:sp>
        <p:nvSpPr>
          <p:cNvPr id="27652" name="Rectângulo 5"/>
          <p:cNvSpPr>
            <a:spLocks noChangeArrowheads="1"/>
          </p:cNvSpPr>
          <p:nvPr/>
        </p:nvSpPr>
        <p:spPr bwMode="auto">
          <a:xfrm>
            <a:off x="250825" y="2492375"/>
            <a:ext cx="8497888" cy="1552575"/>
          </a:xfrm>
          <a:prstGeom prst="rect">
            <a:avLst/>
          </a:prstGeom>
          <a:noFill/>
          <a:ln w="9525">
            <a:noFill/>
            <a:miter lim="800000"/>
            <a:headEnd/>
            <a:tailEnd/>
          </a:ln>
        </p:spPr>
        <p:txBody>
          <a:bodyPr>
            <a:spAutoFit/>
          </a:bodyPr>
          <a:lstStyle/>
          <a:p>
            <a:r>
              <a:rPr lang="pt-PT">
                <a:latin typeface="Calibri" charset="0"/>
              </a:rPr>
              <a:t>Beaud, Michel. Arte da tese: Como preparar e redigir uma tese de mestrado ou doutorado, uma monografia ou qualquer outro trabalho universitário. Tradução de Glória de Carvalho Lins. 3ª ed. Rio de Janeiro: Bertrand Brasil, 2000.</a:t>
            </a:r>
          </a:p>
        </p:txBody>
      </p:sp>
      <p:pic>
        <p:nvPicPr>
          <p:cNvPr id="27653" name="Picture 6" descr="C:\Os meus documentos\logoipt2_novo.jpg"/>
          <p:cNvPicPr>
            <a:picLocks noChangeAspect="1" noChangeArrowheads="1"/>
          </p:cNvPicPr>
          <p:nvPr/>
        </p:nvPicPr>
        <p:blipFill>
          <a:blip r:embed="rId2" cstate="print"/>
          <a:srcRect/>
          <a:stretch>
            <a:fillRect/>
          </a:stretch>
        </p:blipFill>
        <p:spPr bwMode="auto">
          <a:xfrm>
            <a:off x="5867400" y="188913"/>
            <a:ext cx="2736850" cy="568325"/>
          </a:xfrm>
          <a:prstGeom prst="rect">
            <a:avLst/>
          </a:prstGeom>
          <a:noFill/>
          <a:ln w="9525">
            <a:noFill/>
            <a:miter lim="800000"/>
            <a:headEnd/>
            <a:tailEnd/>
          </a:ln>
        </p:spPr>
      </p:pic>
      <p:sp>
        <p:nvSpPr>
          <p:cNvPr id="27654" name="Rectângulo 7"/>
          <p:cNvSpPr>
            <a:spLocks noChangeArrowheads="1"/>
          </p:cNvSpPr>
          <p:nvPr/>
        </p:nvSpPr>
        <p:spPr bwMode="auto">
          <a:xfrm>
            <a:off x="179388" y="4149725"/>
            <a:ext cx="8640762" cy="830997"/>
          </a:xfrm>
          <a:prstGeom prst="rect">
            <a:avLst/>
          </a:prstGeom>
          <a:noFill/>
          <a:ln w="9525">
            <a:noFill/>
            <a:miter lim="800000"/>
            <a:headEnd/>
            <a:tailEnd/>
          </a:ln>
        </p:spPr>
        <p:txBody>
          <a:bodyPr>
            <a:spAutoFit/>
          </a:bodyPr>
          <a:lstStyle/>
          <a:p>
            <a:r>
              <a:rPr lang="pt-PT" dirty="0">
                <a:latin typeface="Calibri" charset="0"/>
                <a:hlinkClick r:id="rId3"/>
              </a:rPr>
              <a:t>http://www.universia.com.br/materia/img/tutoriais/monografias/01.jsp</a:t>
            </a:r>
            <a:r>
              <a:rPr lang="pt-PT" dirty="0">
                <a:latin typeface="Calibri" charset="0"/>
              </a:rPr>
              <a:t> </a:t>
            </a:r>
          </a:p>
        </p:txBody>
      </p:sp>
      <p:sp>
        <p:nvSpPr>
          <p:cNvPr id="2" name="CaixaDeTexto 1">
            <a:extLst>
              <a:ext uri="{FF2B5EF4-FFF2-40B4-BE49-F238E27FC236}">
                <a16:creationId xmlns:a16="http://schemas.microsoft.com/office/drawing/2014/main" id="{D6F9C200-5868-7EE8-B9EC-07AA5D31ECBF}"/>
              </a:ext>
            </a:extLst>
          </p:cNvPr>
          <p:cNvSpPr txBox="1"/>
          <p:nvPr/>
        </p:nvSpPr>
        <p:spPr>
          <a:xfrm>
            <a:off x="250825" y="5157192"/>
            <a:ext cx="7417519" cy="461665"/>
          </a:xfrm>
          <a:prstGeom prst="rect">
            <a:avLst/>
          </a:prstGeom>
          <a:noFill/>
        </p:spPr>
        <p:txBody>
          <a:bodyPr wrap="square" rtlCol="0">
            <a:spAutoFit/>
          </a:bodyPr>
          <a:lstStyle/>
          <a:p>
            <a:r>
              <a:rPr lang="pt-PT" dirty="0"/>
              <a:t>Ver trabalhos anteriores!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nte">
  <a:themeElements>
    <a:clrScheme name="Mirante">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nte">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nte">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Mirante">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726</TotalTime>
  <Words>1105</Words>
  <Application>Microsoft Office PowerPoint</Application>
  <PresentationFormat>Apresentação no Ecrã (4:3)</PresentationFormat>
  <Paragraphs>89</Paragraphs>
  <Slides>19</Slides>
  <Notes>0</Notes>
  <HiddenSlides>0</HiddenSlides>
  <MMClips>0</MMClips>
  <ScaleCrop>false</ScaleCrop>
  <HeadingPairs>
    <vt:vector size="6" baseType="variant">
      <vt:variant>
        <vt:lpstr>Tipos de letra usados</vt:lpstr>
      </vt:variant>
      <vt:variant>
        <vt:i4>6</vt:i4>
      </vt:variant>
      <vt:variant>
        <vt:lpstr>Tema</vt:lpstr>
      </vt:variant>
      <vt:variant>
        <vt:i4>1</vt:i4>
      </vt:variant>
      <vt:variant>
        <vt:lpstr>Títulos dos diapositivos</vt:lpstr>
      </vt:variant>
      <vt:variant>
        <vt:i4>19</vt:i4>
      </vt:variant>
    </vt:vector>
  </HeadingPairs>
  <TitlesOfParts>
    <vt:vector size="26" baseType="lpstr">
      <vt:lpstr>Albertus Medium</vt:lpstr>
      <vt:lpstr>Calibri</vt:lpstr>
      <vt:lpstr>Century Schoolbook</vt:lpstr>
      <vt:lpstr>Times New Roman</vt:lpstr>
      <vt:lpstr>Wingdings</vt:lpstr>
      <vt:lpstr>Wingdings 2</vt:lpstr>
      <vt:lpstr>Mirante</vt:lpstr>
      <vt:lpstr>Estrutura do trabalho final </vt:lpstr>
      <vt:lpstr>Apresentação do PowerPoint</vt:lpstr>
      <vt:lpstr> Escolha do Tema</vt:lpstr>
      <vt:lpstr> Procedimento Geral</vt:lpstr>
      <vt:lpstr> Procedimento Geral</vt:lpstr>
      <vt:lpstr> Procedimento Geral</vt:lpstr>
      <vt:lpstr> Redacção do Trabalho </vt:lpstr>
      <vt:lpstr> Estrutura do Trabalho </vt:lpstr>
      <vt:lpstr>Estrutura do Trabalho </vt:lpstr>
      <vt:lpstr>Estrutura do Trabalho </vt:lpstr>
      <vt:lpstr>Estrutura do Trabalho </vt:lpstr>
      <vt:lpstr>Estrutura do Trabalho </vt:lpstr>
      <vt:lpstr>Estrutura do Trabalho </vt:lpstr>
      <vt:lpstr>Estrutura do Trabalho </vt:lpstr>
      <vt:lpstr>Estrutura do Trabalho </vt:lpstr>
      <vt:lpstr>Estrutura do Trabalho </vt:lpstr>
      <vt:lpstr>Estrutura do Trabalho </vt:lpstr>
      <vt:lpstr>Estrutura do Trabalho </vt:lpstr>
      <vt:lpstr> Bibliografia</vt:lpstr>
    </vt:vector>
  </TitlesOfParts>
  <Company>IPT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Técnicas de Pesquisa Bibliográfica</dc:title>
  <dc:creator>INSTITUTO POLITECNICO TOMAR</dc:creator>
  <cp:lastModifiedBy>Valentim Nunes</cp:lastModifiedBy>
  <cp:revision>59</cp:revision>
  <dcterms:created xsi:type="dcterms:W3CDTF">2004-11-02T14:58:18Z</dcterms:created>
  <dcterms:modified xsi:type="dcterms:W3CDTF">2025-02-06T15:59:11Z</dcterms:modified>
</cp:coreProperties>
</file>