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sldIdLst>
    <p:sldId id="256" r:id="rId2"/>
    <p:sldId id="260" r:id="rId3"/>
    <p:sldId id="261" r:id="rId4"/>
    <p:sldId id="262" r:id="rId5"/>
    <p:sldId id="263" r:id="rId6"/>
    <p:sldId id="275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81" r:id="rId17"/>
    <p:sldId id="274" r:id="rId18"/>
    <p:sldId id="282" r:id="rId19"/>
    <p:sldId id="276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2" r:id="rId28"/>
    <p:sldId id="293" r:id="rId29"/>
    <p:sldId id="290" r:id="rId30"/>
    <p:sldId id="294" r:id="rId31"/>
    <p:sldId id="291" r:id="rId32"/>
    <p:sldId id="280" r:id="rId33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5000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ain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7216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Faça clique para editar o estilo do título do diapositivo principal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pt-PT"/>
              <a:t>Faça clique para editar o estilo do subtítulo do diapositivo principal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884EA3E4-72F2-4AF5-8A37-3C35E93EC44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C0371-F6DD-4883-B868-ED66F69B4E6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A7135-3756-4ACB-AB2D-5C741538B0C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B615A-A3BD-45AC-A2BE-B6F7A9522C0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506FB-4E53-4E87-8291-EF50D93B71F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3F1B0-858A-4BEC-9621-D185F32A03F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44228-E8F2-4FEA-B2AB-FBE167FAFCA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A6D14-4CC7-447B-955E-8DEC4D37CD7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D36A0-17A9-4D51-876D-3D6F9345642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17194-3203-4A9C-831D-5DD99A982E3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78600" y="76200"/>
            <a:ext cx="2057400" cy="59817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06400" y="76200"/>
            <a:ext cx="6019800" cy="59817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C310E-63F3-48DC-AC29-98D62031E70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76200"/>
            <a:ext cx="777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Faça clique para editar o estilo do título do diapositivo principal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Faça clique para editar os estilos de texto do diapositivo principal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1035D53F-D5FD-4930-8224-B50DBEA994F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pic>
        <p:nvPicPr>
          <p:cNvPr id="4103" name="Picture 7" descr="paint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899400" cy="990600"/>
          </a:xfrm>
        </p:spPr>
        <p:txBody>
          <a:bodyPr/>
          <a:lstStyle/>
          <a:p>
            <a:r>
              <a:rPr lang="pt-PT" dirty="0" smtClean="0">
                <a:solidFill>
                  <a:schemeClr val="tx1"/>
                </a:solidFill>
                <a:latin typeface="Arial" charset="0"/>
              </a:rPr>
              <a:t>Química Geral - </a:t>
            </a:r>
            <a:r>
              <a:rPr lang="pt-PT" dirty="0" smtClean="0">
                <a:solidFill>
                  <a:schemeClr val="tx1"/>
                </a:solidFill>
                <a:latin typeface="Arial" charset="0"/>
              </a:rPr>
              <a:t>2018/2019</a:t>
            </a:r>
            <a:r>
              <a:rPr lang="pt-PT" dirty="0" smtClean="0"/>
              <a:t> </a:t>
            </a:r>
            <a:endParaRPr lang="pt-PT" dirty="0" smtClean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71472" y="2209800"/>
            <a:ext cx="757240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dirty="0"/>
              <a:t>Professor Valentim Nunes, </a:t>
            </a:r>
            <a:r>
              <a:rPr lang="pt-PT" sz="2400" dirty="0" smtClean="0"/>
              <a:t>Unidade Departamental </a:t>
            </a:r>
            <a:r>
              <a:rPr lang="pt-PT" sz="2400" dirty="0"/>
              <a:t>de Engenharia </a:t>
            </a:r>
            <a:r>
              <a:rPr lang="pt-PT" sz="2400" dirty="0" smtClean="0"/>
              <a:t>– Secção de Química </a:t>
            </a:r>
            <a:endParaRPr lang="pt-PT" sz="2400" dirty="0"/>
          </a:p>
          <a:p>
            <a:r>
              <a:rPr lang="pt-PT" sz="2400" dirty="0"/>
              <a:t>email: </a:t>
            </a:r>
            <a:r>
              <a:rPr lang="pt-PT" sz="2400" dirty="0" err="1"/>
              <a:t>valentim@ipt.pt</a:t>
            </a:r>
            <a:r>
              <a:rPr lang="pt-PT" sz="2400" dirty="0"/>
              <a:t> </a:t>
            </a:r>
          </a:p>
          <a:p>
            <a:r>
              <a:rPr lang="pt-PT" sz="2400" dirty="0"/>
              <a:t>Gabinete: J207</a:t>
            </a:r>
          </a:p>
          <a:p>
            <a:r>
              <a:rPr lang="pt-PT" sz="2400" dirty="0" err="1"/>
              <a:t>Pág.</a:t>
            </a:r>
            <a:r>
              <a:rPr lang="pt-PT" sz="2400" dirty="0"/>
              <a:t> Web: http://www.docentes.ipt.pt/valentim/ensino/quimica1.htm</a:t>
            </a:r>
          </a:p>
          <a:p>
            <a:endParaRPr lang="pt-PT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609600" y="685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0"/>
              </a:spcBef>
            </a:pPr>
            <a:r>
              <a:rPr lang="pt-PT" sz="3600">
                <a:latin typeface="Arial" charset="0"/>
              </a:rPr>
              <a:t>Ligação Química</a:t>
            </a:r>
            <a:endParaRPr lang="pt-PT" sz="3200">
              <a:latin typeface="Arial" charset="0"/>
            </a:endParaRPr>
          </a:p>
        </p:txBody>
      </p:sp>
      <p:sp>
        <p:nvSpPr>
          <p:cNvPr id="7171" name="Text Box 19"/>
          <p:cNvSpPr txBox="1">
            <a:spLocks noChangeArrowheads="1"/>
          </p:cNvSpPr>
          <p:nvPr/>
        </p:nvSpPr>
        <p:spPr bwMode="auto">
          <a:xfrm>
            <a:off x="685800" y="1828800"/>
            <a:ext cx="8077200" cy="1187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 dirty="0"/>
              <a:t>O conceito de </a:t>
            </a:r>
            <a:r>
              <a:rPr lang="pt-PT" sz="2400" u="sng" dirty="0"/>
              <a:t>configuração electrónica</a:t>
            </a:r>
            <a:r>
              <a:rPr lang="pt-PT" sz="2400" dirty="0"/>
              <a:t> e o desenvolvimento da </a:t>
            </a:r>
            <a:r>
              <a:rPr lang="pt-PT" sz="2400" u="sng" dirty="0"/>
              <a:t>Tabela Periódica</a:t>
            </a:r>
            <a:r>
              <a:rPr lang="pt-PT" sz="2400" dirty="0"/>
              <a:t> permitiu aos químicos uma base lógica para explicar a formação de moléculas e outros compostos.</a:t>
            </a:r>
          </a:p>
        </p:txBody>
      </p:sp>
      <p:sp>
        <p:nvSpPr>
          <p:cNvPr id="7172" name="Text Box 20"/>
          <p:cNvSpPr txBox="1">
            <a:spLocks noChangeArrowheads="1"/>
          </p:cNvSpPr>
          <p:nvPr/>
        </p:nvSpPr>
        <p:spPr bwMode="auto">
          <a:xfrm>
            <a:off x="762000" y="3124200"/>
            <a:ext cx="76200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dirty="0"/>
              <a:t>A explicação de </a:t>
            </a:r>
            <a:r>
              <a:rPr lang="pt-PT" dirty="0" err="1"/>
              <a:t>Lewis</a:t>
            </a:r>
            <a:r>
              <a:rPr lang="pt-PT" dirty="0"/>
              <a:t> é que os átomos reagem de forma a alcançar uma configuração electrónica mais estável (correspondendo à configuração de um gás nobre.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685800" y="4495800"/>
            <a:ext cx="7848600" cy="19177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>
                <a:solidFill>
                  <a:schemeClr val="accent1"/>
                </a:solidFill>
              </a:rPr>
              <a:t>O que é uma ligação química? </a:t>
            </a:r>
            <a:r>
              <a:rPr lang="pt-PT" sz="2400"/>
              <a:t>É o conjunto de forças que mantém os átomos unidos entre si, dando origem a moléculas. Em todos os tipos de ligação química as forças de ligação são essencialmente electrostáticas (ou de Coulomb), i.é., forças entre cargas eléctricas.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066800" y="18288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  <a:p>
            <a:endParaRPr lang="pt-PT" sz="2400"/>
          </a:p>
        </p:txBody>
      </p:sp>
      <p:sp>
        <p:nvSpPr>
          <p:cNvPr id="8195" name="Text Box 7"/>
          <p:cNvSpPr txBox="1">
            <a:spLocks noChangeArrowheads="1"/>
          </p:cNvSpPr>
          <p:nvPr/>
        </p:nvSpPr>
        <p:spPr bwMode="auto">
          <a:xfrm>
            <a:off x="4419600" y="22098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 sz="2400"/>
          </a:p>
        </p:txBody>
      </p:sp>
      <p:sp>
        <p:nvSpPr>
          <p:cNvPr id="8196" name="Text Box 12"/>
          <p:cNvSpPr txBox="1">
            <a:spLocks noChangeArrowheads="1"/>
          </p:cNvSpPr>
          <p:nvPr/>
        </p:nvSpPr>
        <p:spPr bwMode="auto">
          <a:xfrm>
            <a:off x="9144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8197" name="Rectangle 20"/>
          <p:cNvSpPr>
            <a:spLocks noChangeArrowheads="1"/>
          </p:cNvSpPr>
          <p:nvPr/>
        </p:nvSpPr>
        <p:spPr bwMode="auto">
          <a:xfrm>
            <a:off x="609600" y="685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0"/>
              </a:spcBef>
            </a:pPr>
            <a:r>
              <a:rPr lang="pt-PT" sz="3600">
                <a:latin typeface="Arial" charset="0"/>
              </a:rPr>
              <a:t>Tipos de Ligação Química</a:t>
            </a:r>
            <a:endParaRPr lang="pt-PT" sz="3200">
              <a:latin typeface="Arial" charset="0"/>
            </a:endParaRPr>
          </a:p>
        </p:txBody>
      </p:sp>
      <p:sp>
        <p:nvSpPr>
          <p:cNvPr id="8198" name="Text Box 21"/>
          <p:cNvSpPr txBox="1">
            <a:spLocks noChangeArrowheads="1"/>
          </p:cNvSpPr>
          <p:nvPr/>
        </p:nvSpPr>
        <p:spPr bwMode="auto">
          <a:xfrm>
            <a:off x="762000" y="1905000"/>
            <a:ext cx="7391400" cy="2987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4000">
                <a:sym typeface="Wingdings" pitchFamily="2" charset="2"/>
              </a:rPr>
              <a:t> Ligação iónica</a:t>
            </a:r>
          </a:p>
          <a:p>
            <a:r>
              <a:rPr lang="pt-PT" sz="4000">
                <a:sym typeface="Wingdings" pitchFamily="2" charset="2"/>
              </a:rPr>
              <a:t> Ligação covalente</a:t>
            </a:r>
          </a:p>
          <a:p>
            <a:r>
              <a:rPr lang="pt-PT" sz="4000">
                <a:sym typeface="Wingdings" pitchFamily="2" charset="2"/>
              </a:rPr>
              <a:t> Ligação metálica</a:t>
            </a:r>
          </a:p>
          <a:p>
            <a:endParaRPr lang="pt-P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Representações de Lewis</a:t>
            </a:r>
          </a:p>
        </p:txBody>
      </p:sp>
      <p:sp>
        <p:nvSpPr>
          <p:cNvPr id="9219" name="Text Box 16"/>
          <p:cNvSpPr txBox="1">
            <a:spLocks noChangeArrowheads="1"/>
          </p:cNvSpPr>
          <p:nvPr/>
        </p:nvSpPr>
        <p:spPr bwMode="auto">
          <a:xfrm>
            <a:off x="500034" y="1676400"/>
            <a:ext cx="8110566" cy="28623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pt-PT" sz="2400" dirty="0"/>
              <a:t>Numa ligação química só intervêm os electrões de valência, ou seja, os electrões da camada mais externa do átomo. Para os representar utilizamos as representações de </a:t>
            </a:r>
            <a:r>
              <a:rPr lang="pt-PT" sz="2400" dirty="0" err="1"/>
              <a:t>Lewis</a:t>
            </a:r>
            <a:r>
              <a:rPr lang="pt-PT" sz="2400" dirty="0"/>
              <a:t> ou </a:t>
            </a:r>
            <a:r>
              <a:rPr lang="pt-PT" sz="2400" u="sng" dirty="0"/>
              <a:t>notação de </a:t>
            </a:r>
            <a:r>
              <a:rPr lang="pt-PT" sz="2400" u="sng" dirty="0" err="1"/>
              <a:t>Lewis</a:t>
            </a:r>
            <a:r>
              <a:rPr lang="pt-PT" sz="2400" dirty="0"/>
              <a:t>. </a:t>
            </a:r>
          </a:p>
          <a:p>
            <a:r>
              <a:rPr lang="pt-PT" sz="2400" dirty="0"/>
              <a:t>Consistem no símbolo do elemento (que representa o núcleo mais as camadas internas, ou </a:t>
            </a:r>
            <a:r>
              <a:rPr lang="pt-PT" sz="2400" u="sng" dirty="0"/>
              <a:t>cerne </a:t>
            </a:r>
            <a:r>
              <a:rPr lang="pt-PT" sz="2400" dirty="0"/>
              <a:t>do átomo) e um ponto (</a:t>
            </a:r>
            <a:r>
              <a:rPr lang="pt-PT" sz="2400" dirty="0" err="1"/>
              <a:t>dot</a:t>
            </a:r>
            <a:r>
              <a:rPr lang="pt-PT" sz="2400" dirty="0"/>
              <a:t>) por cada electrão de valência.</a:t>
            </a:r>
          </a:p>
        </p:txBody>
      </p:sp>
      <p:sp>
        <p:nvSpPr>
          <p:cNvPr id="9220" name="Text Box 17"/>
          <p:cNvSpPr txBox="1">
            <a:spLocks noChangeArrowheads="1"/>
          </p:cNvSpPr>
          <p:nvPr/>
        </p:nvSpPr>
        <p:spPr bwMode="auto">
          <a:xfrm>
            <a:off x="762000" y="4800600"/>
            <a:ext cx="79248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Exemplos:</a:t>
            </a:r>
          </a:p>
          <a:p>
            <a:r>
              <a:rPr lang="pt-PT"/>
              <a:t>	metais alcalinos: Li</a:t>
            </a:r>
            <a:r>
              <a:rPr lang="pt-PT" sz="1200">
                <a:sym typeface="Webdings" pitchFamily="18" charset="2"/>
              </a:rPr>
              <a:t>     </a:t>
            </a:r>
            <a:r>
              <a:rPr lang="pt-PT">
                <a:sym typeface="Webdings" pitchFamily="18" charset="2"/>
              </a:rPr>
              <a:t>; Na		oxigénio:    O</a:t>
            </a:r>
            <a:endParaRPr lang="pt-PT" sz="1200">
              <a:sym typeface="Webdings" pitchFamily="18" charset="2"/>
            </a:endParaRPr>
          </a:p>
          <a:p>
            <a:r>
              <a:rPr lang="pt-PT" sz="1200">
                <a:sym typeface="Webdings" pitchFamily="18" charset="2"/>
              </a:rPr>
              <a:t>	</a:t>
            </a:r>
            <a:r>
              <a:rPr lang="pt-PT">
                <a:sym typeface="Webdings" pitchFamily="18" charset="2"/>
              </a:rPr>
              <a:t>carbono:  C 			halogéneos:   F</a:t>
            </a:r>
            <a:endParaRPr lang="pt-PT" sz="1200">
              <a:sym typeface="Webdings" pitchFamily="18" charset="2"/>
            </a:endParaRPr>
          </a:p>
        </p:txBody>
      </p:sp>
      <p:sp>
        <p:nvSpPr>
          <p:cNvPr id="9221" name="Oval 18"/>
          <p:cNvSpPr>
            <a:spLocks noChangeArrowheads="1"/>
          </p:cNvSpPr>
          <p:nvPr/>
        </p:nvSpPr>
        <p:spPr bwMode="auto">
          <a:xfrm>
            <a:off x="3810000" y="5410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22" name="Oval 19"/>
          <p:cNvSpPr>
            <a:spLocks noChangeArrowheads="1"/>
          </p:cNvSpPr>
          <p:nvPr/>
        </p:nvSpPr>
        <p:spPr bwMode="auto">
          <a:xfrm>
            <a:off x="4419600" y="5410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23" name="Oval 20"/>
          <p:cNvSpPr>
            <a:spLocks noChangeArrowheads="1"/>
          </p:cNvSpPr>
          <p:nvPr/>
        </p:nvSpPr>
        <p:spPr bwMode="auto">
          <a:xfrm>
            <a:off x="2667000" y="58674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24" name="Oval 21"/>
          <p:cNvSpPr>
            <a:spLocks noChangeArrowheads="1"/>
          </p:cNvSpPr>
          <p:nvPr/>
        </p:nvSpPr>
        <p:spPr bwMode="auto">
          <a:xfrm>
            <a:off x="2819400" y="57150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25" name="Oval 22"/>
          <p:cNvSpPr>
            <a:spLocks noChangeArrowheads="1"/>
          </p:cNvSpPr>
          <p:nvPr/>
        </p:nvSpPr>
        <p:spPr bwMode="auto">
          <a:xfrm>
            <a:off x="2971800" y="58674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26" name="Oval 23"/>
          <p:cNvSpPr>
            <a:spLocks noChangeArrowheads="1"/>
          </p:cNvSpPr>
          <p:nvPr/>
        </p:nvSpPr>
        <p:spPr bwMode="auto">
          <a:xfrm>
            <a:off x="2819400" y="6019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27" name="Oval 24"/>
          <p:cNvSpPr>
            <a:spLocks noChangeArrowheads="1"/>
          </p:cNvSpPr>
          <p:nvPr/>
        </p:nvSpPr>
        <p:spPr bwMode="auto">
          <a:xfrm>
            <a:off x="6553200" y="5410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28" name="Oval 25"/>
          <p:cNvSpPr>
            <a:spLocks noChangeArrowheads="1"/>
          </p:cNvSpPr>
          <p:nvPr/>
        </p:nvSpPr>
        <p:spPr bwMode="auto">
          <a:xfrm>
            <a:off x="6629400" y="5257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29" name="Oval 26"/>
          <p:cNvSpPr>
            <a:spLocks noChangeArrowheads="1"/>
          </p:cNvSpPr>
          <p:nvPr/>
        </p:nvSpPr>
        <p:spPr bwMode="auto">
          <a:xfrm>
            <a:off x="6705600" y="5257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30" name="Oval 27"/>
          <p:cNvSpPr>
            <a:spLocks noChangeArrowheads="1"/>
          </p:cNvSpPr>
          <p:nvPr/>
        </p:nvSpPr>
        <p:spPr bwMode="auto">
          <a:xfrm>
            <a:off x="6781800" y="5410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31" name="Oval 28"/>
          <p:cNvSpPr>
            <a:spLocks noChangeArrowheads="1"/>
          </p:cNvSpPr>
          <p:nvPr/>
        </p:nvSpPr>
        <p:spPr bwMode="auto">
          <a:xfrm>
            <a:off x="6629400" y="5562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32" name="Oval 29"/>
          <p:cNvSpPr>
            <a:spLocks noChangeArrowheads="1"/>
          </p:cNvSpPr>
          <p:nvPr/>
        </p:nvSpPr>
        <p:spPr bwMode="auto">
          <a:xfrm>
            <a:off x="6705600" y="5562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9233" name="Oval 37"/>
          <p:cNvSpPr>
            <a:spLocks noChangeArrowheads="1"/>
          </p:cNvSpPr>
          <p:nvPr/>
        </p:nvSpPr>
        <p:spPr bwMode="auto">
          <a:xfrm>
            <a:off x="6705600" y="5943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grpSp>
        <p:nvGrpSpPr>
          <p:cNvPr id="9234" name="Group 43"/>
          <p:cNvGrpSpPr>
            <a:grpSpLocks/>
          </p:cNvGrpSpPr>
          <p:nvPr/>
        </p:nvGrpSpPr>
        <p:grpSpPr bwMode="auto">
          <a:xfrm>
            <a:off x="6705600" y="5715000"/>
            <a:ext cx="381000" cy="381000"/>
            <a:chOff x="4224" y="3600"/>
            <a:chExt cx="240" cy="240"/>
          </a:xfrm>
        </p:grpSpPr>
        <p:sp>
          <p:nvSpPr>
            <p:cNvPr id="9235" name="Oval 36"/>
            <p:cNvSpPr>
              <a:spLocks noChangeArrowheads="1"/>
            </p:cNvSpPr>
            <p:nvPr/>
          </p:nvSpPr>
          <p:spPr bwMode="auto">
            <a:xfrm>
              <a:off x="4224" y="3696"/>
              <a:ext cx="48" cy="4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9236" name="Oval 38"/>
            <p:cNvSpPr>
              <a:spLocks noChangeArrowheads="1"/>
            </p:cNvSpPr>
            <p:nvPr/>
          </p:nvSpPr>
          <p:spPr bwMode="auto">
            <a:xfrm>
              <a:off x="4320" y="3600"/>
              <a:ext cx="48" cy="4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9237" name="Oval 39"/>
            <p:cNvSpPr>
              <a:spLocks noChangeArrowheads="1"/>
            </p:cNvSpPr>
            <p:nvPr/>
          </p:nvSpPr>
          <p:spPr bwMode="auto">
            <a:xfrm>
              <a:off x="4272" y="3600"/>
              <a:ext cx="48" cy="4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9238" name="Oval 40"/>
            <p:cNvSpPr>
              <a:spLocks noChangeArrowheads="1"/>
            </p:cNvSpPr>
            <p:nvPr/>
          </p:nvSpPr>
          <p:spPr bwMode="auto">
            <a:xfrm>
              <a:off x="4272" y="3792"/>
              <a:ext cx="48" cy="4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9239" name="Oval 41"/>
            <p:cNvSpPr>
              <a:spLocks noChangeArrowheads="1"/>
            </p:cNvSpPr>
            <p:nvPr/>
          </p:nvSpPr>
          <p:spPr bwMode="auto">
            <a:xfrm>
              <a:off x="4320" y="3792"/>
              <a:ext cx="48" cy="4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9240" name="Oval 42"/>
            <p:cNvSpPr>
              <a:spLocks noChangeArrowheads="1"/>
            </p:cNvSpPr>
            <p:nvPr/>
          </p:nvSpPr>
          <p:spPr bwMode="auto">
            <a:xfrm>
              <a:off x="4416" y="3696"/>
              <a:ext cx="48" cy="4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Representações de Lewis</a:t>
            </a:r>
          </a:p>
        </p:txBody>
      </p:sp>
      <p:pic>
        <p:nvPicPr>
          <p:cNvPr id="10243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8482013" cy="35369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0244" name="Text Box 25"/>
          <p:cNvSpPr txBox="1">
            <a:spLocks noChangeArrowheads="1"/>
          </p:cNvSpPr>
          <p:nvPr/>
        </p:nvSpPr>
        <p:spPr bwMode="auto">
          <a:xfrm>
            <a:off x="457200" y="5562600"/>
            <a:ext cx="82296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Os elementos de transição têm camadas internas incompletas e não podemos (em geral) escrever  a notação de Lewis para estes elementos.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6858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Ligação iónica</a:t>
            </a:r>
          </a:p>
        </p:txBody>
      </p:sp>
      <p:sp>
        <p:nvSpPr>
          <p:cNvPr id="11267" name="Text Box 27"/>
          <p:cNvSpPr txBox="1">
            <a:spLocks noChangeArrowheads="1"/>
          </p:cNvSpPr>
          <p:nvPr/>
        </p:nvSpPr>
        <p:spPr bwMode="auto">
          <a:xfrm>
            <a:off x="838200" y="1752600"/>
            <a:ext cx="77724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A ligação iónica é característica dos elementos dos Grupos 1 e 2 e dos halogéneos e oxigénio. As ligações iónicas formam-se quando um elemento com baixa energia de ionização cede um electrão a um elemento com elevada afinidade electrónica.</a:t>
            </a:r>
          </a:p>
        </p:txBody>
      </p:sp>
      <p:sp>
        <p:nvSpPr>
          <p:cNvPr id="11268" name="Text Box 28"/>
          <p:cNvSpPr txBox="1">
            <a:spLocks noChangeArrowheads="1"/>
          </p:cNvSpPr>
          <p:nvPr/>
        </p:nvSpPr>
        <p:spPr bwMode="auto">
          <a:xfrm>
            <a:off x="838200" y="3276600"/>
            <a:ext cx="7467600" cy="24066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Exemplo: LiF (fluoreto de lítio)</a:t>
            </a:r>
          </a:p>
          <a:p>
            <a:endParaRPr lang="pt-PT"/>
          </a:p>
          <a:p>
            <a:r>
              <a:rPr lang="pt-PT"/>
              <a:t>	</a:t>
            </a:r>
            <a:r>
              <a:rPr lang="pt-PT" sz="2400"/>
              <a:t>Li             Li</a:t>
            </a:r>
            <a:r>
              <a:rPr lang="pt-PT" sz="2400" baseline="30000"/>
              <a:t>+</a:t>
            </a:r>
            <a:r>
              <a:rPr lang="pt-PT" sz="2400"/>
              <a:t> + e</a:t>
            </a:r>
            <a:r>
              <a:rPr lang="pt-PT" sz="2400" baseline="30000"/>
              <a:t>-  </a:t>
            </a:r>
            <a:r>
              <a:rPr lang="pt-PT" sz="2400"/>
              <a:t>	</a:t>
            </a:r>
            <a:r>
              <a:rPr lang="pt-PT"/>
              <a:t>ionização do lítio</a:t>
            </a:r>
            <a:endParaRPr lang="pt-PT" sz="2400"/>
          </a:p>
          <a:p>
            <a:r>
              <a:rPr lang="pt-PT" sz="2400"/>
              <a:t>	F  + e-       F </a:t>
            </a:r>
            <a:r>
              <a:rPr lang="pt-PT" sz="2400" baseline="30000"/>
              <a:t>-</a:t>
            </a:r>
            <a:r>
              <a:rPr lang="pt-PT" sz="2400"/>
              <a:t>	 	</a:t>
            </a:r>
            <a:r>
              <a:rPr lang="pt-PT"/>
              <a:t>aceitação do electrão pelo flúor</a:t>
            </a:r>
          </a:p>
          <a:p>
            <a:r>
              <a:rPr lang="pt-PT"/>
              <a:t>	Li</a:t>
            </a:r>
            <a:r>
              <a:rPr lang="pt-PT" baseline="30000"/>
              <a:t>+</a:t>
            </a:r>
            <a:r>
              <a:rPr lang="pt-PT"/>
              <a:t> + F</a:t>
            </a:r>
            <a:r>
              <a:rPr lang="pt-PT" sz="2400" baseline="30000"/>
              <a:t>-</a:t>
            </a:r>
            <a:r>
              <a:rPr lang="pt-PT"/>
              <a:t>        LiF		formação do composto iónico</a:t>
            </a:r>
          </a:p>
        </p:txBody>
      </p:sp>
      <p:sp>
        <p:nvSpPr>
          <p:cNvPr id="11269" name="Line 30"/>
          <p:cNvSpPr>
            <a:spLocks noChangeShapeType="1"/>
          </p:cNvSpPr>
          <p:nvPr/>
        </p:nvSpPr>
        <p:spPr bwMode="auto">
          <a:xfrm>
            <a:off x="2133600" y="4495800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1270" name="Line 40"/>
          <p:cNvSpPr>
            <a:spLocks noChangeShapeType="1"/>
          </p:cNvSpPr>
          <p:nvPr/>
        </p:nvSpPr>
        <p:spPr bwMode="auto">
          <a:xfrm>
            <a:off x="2743200" y="5029200"/>
            <a:ext cx="381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1271" name="Line 50"/>
          <p:cNvSpPr>
            <a:spLocks noChangeShapeType="1"/>
          </p:cNvSpPr>
          <p:nvPr/>
        </p:nvSpPr>
        <p:spPr bwMode="auto">
          <a:xfrm>
            <a:off x="2667000" y="5486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6858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Formação de um sólido iónico (NaCl)</a:t>
            </a:r>
          </a:p>
        </p:txBody>
      </p:sp>
      <p:pic>
        <p:nvPicPr>
          <p:cNvPr id="102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905000"/>
            <a:ext cx="4419600" cy="22367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029" name="Text Box 11"/>
          <p:cNvSpPr txBox="1">
            <a:spLocks noChangeArrowheads="1"/>
          </p:cNvSpPr>
          <p:nvPr/>
        </p:nvSpPr>
        <p:spPr bwMode="auto">
          <a:xfrm>
            <a:off x="990600" y="4038600"/>
            <a:ext cx="7620000" cy="1768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Iões com cargas opostas  são atraídos um para o outro por forças electrostáticas. Estas forças definem a ligação iónica.</a:t>
            </a:r>
          </a:p>
          <a:p>
            <a:r>
              <a:rPr lang="pt-PT"/>
              <a:t>O conjunto de ligações iónicas entre iões vizinhos, Na</a:t>
            </a:r>
            <a:r>
              <a:rPr lang="pt-PT" baseline="30000"/>
              <a:t>+ </a:t>
            </a:r>
            <a:r>
              <a:rPr lang="pt-PT"/>
              <a:t>e Cl</a:t>
            </a:r>
            <a:r>
              <a:rPr lang="pt-PT" baseline="30000"/>
              <a:t>- </a:t>
            </a:r>
            <a:r>
              <a:rPr lang="pt-PT"/>
              <a:t>conduzem à formação do sólido iónico. Os iões permanecem juntos devido à atracção electrostática:</a:t>
            </a:r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/>
        </p:nvGraphicFramePr>
        <p:xfrm>
          <a:off x="3581400" y="5562600"/>
          <a:ext cx="1676400" cy="838200"/>
        </p:xfrm>
        <a:graphic>
          <a:graphicData uri="http://schemas.openxmlformats.org/presentationml/2006/ole">
            <p:oleObj spid="_x0000_s1026" name="Equação" r:id="rId4" imgW="83808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6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685800"/>
          </a:xfrm>
          <a:noFill/>
        </p:spPr>
        <p:txBody>
          <a:bodyPr/>
          <a:lstStyle/>
          <a:p>
            <a:r>
              <a:rPr lang="pt-PT" sz="2400" smtClean="0">
                <a:latin typeface="Arial" charset="0"/>
              </a:rPr>
              <a:t>Energética da formação de ligações iónicas</a:t>
            </a:r>
            <a:endParaRPr lang="pt-PT" sz="3200" smtClean="0">
              <a:latin typeface="Arial" charset="0"/>
            </a:endParaRPr>
          </a:p>
        </p:txBody>
      </p:sp>
      <p:sp>
        <p:nvSpPr>
          <p:cNvPr id="12291" name="Text Box 17"/>
          <p:cNvSpPr txBox="1">
            <a:spLocks noChangeArrowheads="1"/>
          </p:cNvSpPr>
          <p:nvPr/>
        </p:nvSpPr>
        <p:spPr bwMode="auto">
          <a:xfrm>
            <a:off x="914400" y="1676400"/>
            <a:ext cx="7620000" cy="4718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A estabilidade de um composto iónico depende da interacção de todos os iões.</a:t>
            </a:r>
          </a:p>
          <a:p>
            <a:r>
              <a:rPr lang="pt-PT" sz="2400"/>
              <a:t>Energia de rede: é a energia necessária para dissociar completamente um mole de composto iónico sólido nos seus iões no estado gasoso.</a:t>
            </a:r>
          </a:p>
          <a:p>
            <a:r>
              <a:rPr lang="pt-PT" sz="2400"/>
              <a:t>NaCl(s)             Na</a:t>
            </a:r>
            <a:r>
              <a:rPr lang="pt-PT" sz="2400" baseline="30000"/>
              <a:t>+</a:t>
            </a:r>
            <a:r>
              <a:rPr lang="pt-PT" sz="2400"/>
              <a:t>(g) + Cl</a:t>
            </a:r>
            <a:r>
              <a:rPr lang="pt-PT" sz="2400" baseline="30000"/>
              <a:t>-</a:t>
            </a:r>
            <a:r>
              <a:rPr lang="pt-PT" sz="2400"/>
              <a:t>(g)	U = +787 kJ/mol</a:t>
            </a:r>
          </a:p>
          <a:p>
            <a:endParaRPr lang="pt-PT" sz="2400"/>
          </a:p>
          <a:p>
            <a:r>
              <a:rPr lang="pt-PT" sz="2400"/>
              <a:t>Esta energia não pode ser medida directamente, mas pode ser obtida a partir de um ciclo de Born-Haber, que mostra todos os passos que contribuem para a energia total da reacção de formação do composto iónico.</a:t>
            </a:r>
            <a:endParaRPr lang="pt-PT"/>
          </a:p>
        </p:txBody>
      </p:sp>
      <p:sp>
        <p:nvSpPr>
          <p:cNvPr id="12292" name="Line 18"/>
          <p:cNvSpPr>
            <a:spLocks noChangeShapeType="1"/>
          </p:cNvSpPr>
          <p:nvPr/>
        </p:nvSpPr>
        <p:spPr bwMode="auto">
          <a:xfrm>
            <a:off x="2133600" y="3962400"/>
            <a:ext cx="6858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102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2050" name="Equação" r:id="rId3" imgW="114120" imgH="215640" progId="Equation.3">
              <p:embed/>
            </p:oleObj>
          </a:graphicData>
        </a:graphic>
      </p:graphicFrame>
      <p:sp>
        <p:nvSpPr>
          <p:cNvPr id="2051" name="Text Box 16"/>
          <p:cNvSpPr txBox="1">
            <a:spLocks noChangeArrowheads="1"/>
          </p:cNvSpPr>
          <p:nvPr/>
        </p:nvSpPr>
        <p:spPr bwMode="auto">
          <a:xfrm>
            <a:off x="609600" y="1828800"/>
            <a:ext cx="7848600" cy="1463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O Ciclo de Born-Haber relaciona a energia de rede com a energia de ionização, afinidade electrónica e outras propriedades atómicas e moleculares.</a:t>
            </a:r>
          </a:p>
          <a:p>
            <a:endParaRPr lang="pt-PT"/>
          </a:p>
        </p:txBody>
      </p:sp>
      <p:sp>
        <p:nvSpPr>
          <p:cNvPr id="2052" name="Text Box 17"/>
          <p:cNvSpPr txBox="1">
            <a:spLocks noChangeArrowheads="1"/>
          </p:cNvSpPr>
          <p:nvPr/>
        </p:nvSpPr>
        <p:spPr bwMode="auto">
          <a:xfrm>
            <a:off x="685800" y="3048000"/>
            <a:ext cx="7848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pt-PT"/>
          </a:p>
        </p:txBody>
      </p:sp>
      <p:pic>
        <p:nvPicPr>
          <p:cNvPr id="2053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2819400"/>
            <a:ext cx="5562600" cy="36115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054" name="Rectangle 20"/>
          <p:cNvSpPr>
            <a:spLocks noChangeArrowheads="1"/>
          </p:cNvSpPr>
          <p:nvPr/>
        </p:nvSpPr>
        <p:spPr bwMode="auto">
          <a:xfrm>
            <a:off x="762000" y="685800"/>
            <a:ext cx="7077075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pt-PT" sz="2800">
                <a:latin typeface="Arial" charset="0"/>
              </a:rPr>
              <a:t>Energética da formação de ligações iónicas</a:t>
            </a:r>
            <a:endParaRPr lang="pt-PT" sz="1400"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Ciclo de Born-Haber</a:t>
            </a:r>
          </a:p>
        </p:txBody>
      </p:sp>
      <p:sp>
        <p:nvSpPr>
          <p:cNvPr id="13315" name="Line 16"/>
          <p:cNvSpPr>
            <a:spLocks noChangeShapeType="1"/>
          </p:cNvSpPr>
          <p:nvPr/>
        </p:nvSpPr>
        <p:spPr bwMode="auto">
          <a:xfrm>
            <a:off x="2743200" y="1905000"/>
            <a:ext cx="44196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16" name="Line 17"/>
          <p:cNvSpPr>
            <a:spLocks noChangeShapeType="1"/>
          </p:cNvSpPr>
          <p:nvPr/>
        </p:nvSpPr>
        <p:spPr bwMode="auto">
          <a:xfrm>
            <a:off x="3429000" y="5029200"/>
            <a:ext cx="3810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17" name="Line 18"/>
          <p:cNvSpPr>
            <a:spLocks noChangeShapeType="1"/>
          </p:cNvSpPr>
          <p:nvPr/>
        </p:nvSpPr>
        <p:spPr bwMode="auto">
          <a:xfrm>
            <a:off x="2895600" y="3962400"/>
            <a:ext cx="198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18" name="AutoShape 19"/>
          <p:cNvSpPr>
            <a:spLocks noChangeArrowheads="1"/>
          </p:cNvSpPr>
          <p:nvPr/>
        </p:nvSpPr>
        <p:spPr bwMode="auto">
          <a:xfrm>
            <a:off x="4419600" y="3962400"/>
            <a:ext cx="228600" cy="1066800"/>
          </a:xfrm>
          <a:prstGeom prst="downArrow">
            <a:avLst>
              <a:gd name="adj1" fmla="val 50000"/>
              <a:gd name="adj2" fmla="val 116667"/>
            </a:avLst>
          </a:prstGeom>
          <a:solidFill>
            <a:srgbClr val="33CC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19" name="Text Box 20"/>
          <p:cNvSpPr txBox="1">
            <a:spLocks noChangeArrowheads="1"/>
          </p:cNvSpPr>
          <p:nvPr/>
        </p:nvSpPr>
        <p:spPr bwMode="auto">
          <a:xfrm>
            <a:off x="762000" y="4191000"/>
            <a:ext cx="3505200" cy="10541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800"/>
              <a:t>Na(s) + 1/2 Cl</a:t>
            </a:r>
            <a:r>
              <a:rPr lang="pt-PT" sz="1800" baseline="-25000"/>
              <a:t>2</a:t>
            </a:r>
            <a:r>
              <a:rPr lang="pt-PT" sz="1800"/>
              <a:t>(g)      NaCl(s) </a:t>
            </a:r>
          </a:p>
          <a:p>
            <a:r>
              <a:rPr lang="pt-PT" sz="1800"/>
              <a:t>	</a:t>
            </a:r>
            <a:r>
              <a:rPr lang="pt-PT" sz="1800">
                <a:sym typeface="Symbol" pitchFamily="18" charset="2"/>
              </a:rPr>
              <a:t>H</a:t>
            </a:r>
            <a:r>
              <a:rPr lang="pt-PT" sz="1800" baseline="-25000">
                <a:sym typeface="Symbol" pitchFamily="18" charset="2"/>
              </a:rPr>
              <a:t>total</a:t>
            </a:r>
            <a:r>
              <a:rPr lang="pt-PT" sz="1800">
                <a:sym typeface="Symbol" pitchFamily="18" charset="2"/>
              </a:rPr>
              <a:t> = -411 kJ/mol</a:t>
            </a:r>
            <a:r>
              <a:rPr lang="pt-PT" sz="1800"/>
              <a:t>		</a:t>
            </a:r>
          </a:p>
        </p:txBody>
      </p:sp>
      <p:sp>
        <p:nvSpPr>
          <p:cNvPr id="13320" name="Line 21"/>
          <p:cNvSpPr>
            <a:spLocks noChangeShapeType="1"/>
          </p:cNvSpPr>
          <p:nvPr/>
        </p:nvSpPr>
        <p:spPr bwMode="auto">
          <a:xfrm>
            <a:off x="2514600" y="4419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21" name="Line 22"/>
          <p:cNvSpPr>
            <a:spLocks noChangeShapeType="1"/>
          </p:cNvSpPr>
          <p:nvPr/>
        </p:nvSpPr>
        <p:spPr bwMode="auto">
          <a:xfrm>
            <a:off x="2895600" y="35052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22" name="AutoShape 23"/>
          <p:cNvSpPr>
            <a:spLocks noChangeArrowheads="1"/>
          </p:cNvSpPr>
          <p:nvPr/>
        </p:nvSpPr>
        <p:spPr bwMode="auto">
          <a:xfrm>
            <a:off x="3657600" y="3505200"/>
            <a:ext cx="304800" cy="457200"/>
          </a:xfrm>
          <a:prstGeom prst="up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23" name="Text Box 24"/>
          <p:cNvSpPr txBox="1">
            <a:spLocks noChangeArrowheads="1"/>
          </p:cNvSpPr>
          <p:nvPr/>
        </p:nvSpPr>
        <p:spPr bwMode="auto">
          <a:xfrm>
            <a:off x="2057400" y="3581400"/>
            <a:ext cx="14478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400">
                <a:sym typeface="Wingdings 2" pitchFamily="18" charset="2"/>
              </a:rPr>
              <a:t></a:t>
            </a:r>
            <a:r>
              <a:rPr lang="pt-PT" sz="1400"/>
              <a:t>Na(s)      Na(g)</a:t>
            </a:r>
            <a:endParaRPr lang="pt-PT" b="1"/>
          </a:p>
        </p:txBody>
      </p:sp>
      <p:sp>
        <p:nvSpPr>
          <p:cNvPr id="13324" name="Line 25"/>
          <p:cNvSpPr>
            <a:spLocks noChangeShapeType="1"/>
          </p:cNvSpPr>
          <p:nvPr/>
        </p:nvSpPr>
        <p:spPr bwMode="auto">
          <a:xfrm>
            <a:off x="2819400" y="3733800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25" name="Text Box 27"/>
          <p:cNvSpPr txBox="1">
            <a:spLocks noChangeArrowheads="1"/>
          </p:cNvSpPr>
          <p:nvPr/>
        </p:nvSpPr>
        <p:spPr bwMode="auto">
          <a:xfrm>
            <a:off x="3962400" y="3581400"/>
            <a:ext cx="12192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400"/>
              <a:t>107.3 kJ/mol</a:t>
            </a:r>
            <a:endParaRPr lang="pt-PT"/>
          </a:p>
        </p:txBody>
      </p:sp>
      <p:sp>
        <p:nvSpPr>
          <p:cNvPr id="13326" name="Line 28"/>
          <p:cNvSpPr>
            <a:spLocks noChangeShapeType="1"/>
          </p:cNvSpPr>
          <p:nvPr/>
        </p:nvSpPr>
        <p:spPr bwMode="auto">
          <a:xfrm>
            <a:off x="2895600" y="30480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27" name="AutoShape 30"/>
          <p:cNvSpPr>
            <a:spLocks noChangeArrowheads="1"/>
          </p:cNvSpPr>
          <p:nvPr/>
        </p:nvSpPr>
        <p:spPr bwMode="auto">
          <a:xfrm>
            <a:off x="3657600" y="3048000"/>
            <a:ext cx="304800" cy="457200"/>
          </a:xfrm>
          <a:prstGeom prst="up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28" name="Text Box 31"/>
          <p:cNvSpPr txBox="1">
            <a:spLocks noChangeArrowheads="1"/>
          </p:cNvSpPr>
          <p:nvPr/>
        </p:nvSpPr>
        <p:spPr bwMode="auto">
          <a:xfrm>
            <a:off x="1981200" y="3124200"/>
            <a:ext cx="16764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400">
                <a:sym typeface="Wingdings 2" pitchFamily="18" charset="2"/>
              </a:rPr>
              <a:t></a:t>
            </a:r>
            <a:r>
              <a:rPr lang="pt-PT" sz="1400"/>
              <a:t>1/2 Cl</a:t>
            </a:r>
            <a:r>
              <a:rPr lang="pt-PT" sz="1400" baseline="-25000"/>
              <a:t>2</a:t>
            </a:r>
            <a:r>
              <a:rPr lang="pt-PT" sz="1400"/>
              <a:t>(g)     Cl(g)</a:t>
            </a:r>
          </a:p>
        </p:txBody>
      </p:sp>
      <p:sp>
        <p:nvSpPr>
          <p:cNvPr id="13329" name="Line 32"/>
          <p:cNvSpPr>
            <a:spLocks noChangeShapeType="1"/>
          </p:cNvSpPr>
          <p:nvPr/>
        </p:nvSpPr>
        <p:spPr bwMode="auto">
          <a:xfrm>
            <a:off x="2971800" y="3276600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30" name="Text Box 33"/>
          <p:cNvSpPr txBox="1">
            <a:spLocks noChangeArrowheads="1"/>
          </p:cNvSpPr>
          <p:nvPr/>
        </p:nvSpPr>
        <p:spPr bwMode="auto">
          <a:xfrm>
            <a:off x="3962400" y="3200400"/>
            <a:ext cx="16002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400"/>
              <a:t>122 kJ/mol</a:t>
            </a:r>
            <a:endParaRPr lang="pt-PT"/>
          </a:p>
        </p:txBody>
      </p:sp>
      <p:sp>
        <p:nvSpPr>
          <p:cNvPr id="13331" name="AutoShape 34"/>
          <p:cNvSpPr>
            <a:spLocks noChangeArrowheads="1"/>
          </p:cNvSpPr>
          <p:nvPr/>
        </p:nvSpPr>
        <p:spPr bwMode="auto">
          <a:xfrm>
            <a:off x="3657600" y="1905000"/>
            <a:ext cx="304800" cy="1143000"/>
          </a:xfrm>
          <a:prstGeom prst="upArrow">
            <a:avLst>
              <a:gd name="adj1" fmla="val 50000"/>
              <a:gd name="adj2" fmla="val 9375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32" name="Text Box 35"/>
          <p:cNvSpPr txBox="1">
            <a:spLocks noChangeArrowheads="1"/>
          </p:cNvSpPr>
          <p:nvPr/>
        </p:nvSpPr>
        <p:spPr bwMode="auto">
          <a:xfrm>
            <a:off x="1600200" y="2209800"/>
            <a:ext cx="19050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400">
                <a:sym typeface="Wingdings 2" pitchFamily="18" charset="2"/>
              </a:rPr>
              <a:t></a:t>
            </a:r>
            <a:r>
              <a:rPr lang="pt-PT" sz="1400"/>
              <a:t>Na(g)       Na</a:t>
            </a:r>
            <a:r>
              <a:rPr lang="pt-PT" sz="1400" baseline="30000"/>
              <a:t>+</a:t>
            </a:r>
            <a:r>
              <a:rPr lang="pt-PT" sz="1400"/>
              <a:t>(g) + e</a:t>
            </a:r>
            <a:r>
              <a:rPr lang="pt-PT" sz="1400" baseline="30000"/>
              <a:t>-</a:t>
            </a:r>
            <a:endParaRPr lang="pt-PT" sz="1400"/>
          </a:p>
        </p:txBody>
      </p:sp>
      <p:sp>
        <p:nvSpPr>
          <p:cNvPr id="13333" name="Line 36"/>
          <p:cNvSpPr>
            <a:spLocks noChangeShapeType="1"/>
          </p:cNvSpPr>
          <p:nvPr/>
        </p:nvSpPr>
        <p:spPr bwMode="auto">
          <a:xfrm>
            <a:off x="2362200" y="2362200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34" name="Text Box 37"/>
          <p:cNvSpPr txBox="1">
            <a:spLocks noChangeArrowheads="1"/>
          </p:cNvSpPr>
          <p:nvPr/>
        </p:nvSpPr>
        <p:spPr bwMode="auto">
          <a:xfrm>
            <a:off x="4038600" y="2209800"/>
            <a:ext cx="12192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400"/>
              <a:t>495.8 kJ/mol</a:t>
            </a:r>
            <a:endParaRPr lang="pt-PT"/>
          </a:p>
        </p:txBody>
      </p:sp>
      <p:sp>
        <p:nvSpPr>
          <p:cNvPr id="13335" name="Line 38"/>
          <p:cNvSpPr>
            <a:spLocks noChangeShapeType="1"/>
          </p:cNvSpPr>
          <p:nvPr/>
        </p:nvSpPr>
        <p:spPr bwMode="auto">
          <a:xfrm>
            <a:off x="5715000" y="2590800"/>
            <a:ext cx="137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36" name="AutoShape 39"/>
          <p:cNvSpPr>
            <a:spLocks noChangeArrowheads="1"/>
          </p:cNvSpPr>
          <p:nvPr/>
        </p:nvSpPr>
        <p:spPr bwMode="auto">
          <a:xfrm>
            <a:off x="6019800" y="1905000"/>
            <a:ext cx="304800" cy="685800"/>
          </a:xfrm>
          <a:prstGeom prst="down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37" name="Text Box 40"/>
          <p:cNvSpPr txBox="1">
            <a:spLocks noChangeArrowheads="1"/>
          </p:cNvSpPr>
          <p:nvPr/>
        </p:nvSpPr>
        <p:spPr bwMode="auto">
          <a:xfrm>
            <a:off x="6400800" y="1905000"/>
            <a:ext cx="1905000" cy="62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400">
                <a:sym typeface="Wingdings 2" pitchFamily="18" charset="2"/>
              </a:rPr>
              <a:t></a:t>
            </a:r>
            <a:r>
              <a:rPr lang="pt-PT" sz="1400"/>
              <a:t>Cl(g) + e</a:t>
            </a:r>
            <a:r>
              <a:rPr lang="pt-PT" sz="1400" baseline="30000"/>
              <a:t>- </a:t>
            </a:r>
            <a:r>
              <a:rPr lang="pt-PT" sz="1400"/>
              <a:t>      Cl</a:t>
            </a:r>
            <a:r>
              <a:rPr lang="pt-PT" sz="1400" baseline="30000"/>
              <a:t>-</a:t>
            </a:r>
            <a:r>
              <a:rPr lang="pt-PT" sz="1400"/>
              <a:t>(g)</a:t>
            </a:r>
          </a:p>
          <a:p>
            <a:r>
              <a:rPr lang="pt-PT" sz="1400"/>
              <a:t>-348.6 kJ/mol</a:t>
            </a:r>
            <a:endParaRPr lang="pt-PT"/>
          </a:p>
        </p:txBody>
      </p:sp>
      <p:sp>
        <p:nvSpPr>
          <p:cNvPr id="13338" name="AutoShape 41"/>
          <p:cNvSpPr>
            <a:spLocks noChangeArrowheads="1"/>
          </p:cNvSpPr>
          <p:nvPr/>
        </p:nvSpPr>
        <p:spPr bwMode="auto">
          <a:xfrm>
            <a:off x="6019800" y="2590800"/>
            <a:ext cx="304800" cy="2438400"/>
          </a:xfrm>
          <a:prstGeom prst="downArrow">
            <a:avLst>
              <a:gd name="adj1" fmla="val 50000"/>
              <a:gd name="adj2" fmla="val 20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3339" name="Text Box 42"/>
          <p:cNvSpPr txBox="1">
            <a:spLocks noChangeArrowheads="1"/>
          </p:cNvSpPr>
          <p:nvPr/>
        </p:nvSpPr>
        <p:spPr bwMode="auto">
          <a:xfrm>
            <a:off x="6400800" y="2971800"/>
            <a:ext cx="2590800" cy="10810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400">
                <a:sym typeface="Wingdings 2" pitchFamily="18" charset="2"/>
              </a:rPr>
              <a:t></a:t>
            </a:r>
            <a:r>
              <a:rPr lang="pt-PT" sz="1400"/>
              <a:t>Na</a:t>
            </a:r>
            <a:r>
              <a:rPr lang="pt-PT" sz="1400" baseline="30000"/>
              <a:t>+</a:t>
            </a:r>
            <a:r>
              <a:rPr lang="pt-PT" sz="1400"/>
              <a:t>(g) + Cl</a:t>
            </a:r>
            <a:r>
              <a:rPr lang="pt-PT" sz="1400" baseline="30000"/>
              <a:t>-</a:t>
            </a:r>
            <a:r>
              <a:rPr lang="pt-PT" sz="1400"/>
              <a:t>(g)      NaCl(s)</a:t>
            </a:r>
          </a:p>
          <a:p>
            <a:r>
              <a:rPr lang="pt-PT" sz="1400">
                <a:sym typeface="Symbol" pitchFamily="18" charset="2"/>
              </a:rPr>
              <a:t>H = ?</a:t>
            </a:r>
            <a:endParaRPr lang="pt-PT" sz="1400"/>
          </a:p>
          <a:p>
            <a:endParaRPr lang="pt-PT"/>
          </a:p>
        </p:txBody>
      </p:sp>
      <p:sp>
        <p:nvSpPr>
          <p:cNvPr id="13340" name="Line 43"/>
          <p:cNvSpPr>
            <a:spLocks noChangeShapeType="1"/>
          </p:cNvSpPr>
          <p:nvPr/>
        </p:nvSpPr>
        <p:spPr bwMode="auto">
          <a:xfrm>
            <a:off x="7772400" y="3124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6429" name="Text Box 45"/>
          <p:cNvSpPr txBox="1">
            <a:spLocks noChangeArrowheads="1"/>
          </p:cNvSpPr>
          <p:nvPr/>
        </p:nvSpPr>
        <p:spPr bwMode="auto">
          <a:xfrm>
            <a:off x="914400" y="5334000"/>
            <a:ext cx="7772400" cy="11922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1800">
                <a:sym typeface="Symbol" pitchFamily="18" charset="2"/>
              </a:rPr>
              <a:t>H</a:t>
            </a:r>
            <a:r>
              <a:rPr lang="pt-PT" sz="1800" baseline="-25000">
                <a:sym typeface="Symbol" pitchFamily="18" charset="2"/>
              </a:rPr>
              <a:t>1 </a:t>
            </a:r>
            <a:r>
              <a:rPr lang="pt-PT" sz="1800">
                <a:sym typeface="Symbol" pitchFamily="18" charset="2"/>
              </a:rPr>
              <a:t>+ H</a:t>
            </a:r>
            <a:r>
              <a:rPr lang="pt-PT" sz="1800" baseline="-25000">
                <a:sym typeface="Symbol" pitchFamily="18" charset="2"/>
              </a:rPr>
              <a:t>2</a:t>
            </a:r>
            <a:r>
              <a:rPr lang="pt-PT" sz="1800">
                <a:sym typeface="Symbol" pitchFamily="18" charset="2"/>
              </a:rPr>
              <a:t> + H</a:t>
            </a:r>
            <a:r>
              <a:rPr lang="pt-PT" sz="1800" baseline="-25000">
                <a:sym typeface="Symbol" pitchFamily="18" charset="2"/>
              </a:rPr>
              <a:t>3 </a:t>
            </a:r>
            <a:r>
              <a:rPr lang="pt-PT" sz="1800">
                <a:sym typeface="Symbol" pitchFamily="18" charset="2"/>
              </a:rPr>
              <a:t>+ H</a:t>
            </a:r>
            <a:r>
              <a:rPr lang="pt-PT" sz="1800" baseline="-25000">
                <a:sym typeface="Symbol" pitchFamily="18" charset="2"/>
              </a:rPr>
              <a:t>4</a:t>
            </a:r>
            <a:r>
              <a:rPr lang="pt-PT" sz="1800">
                <a:sym typeface="Symbol" pitchFamily="18" charset="2"/>
              </a:rPr>
              <a:t> + H</a:t>
            </a:r>
            <a:r>
              <a:rPr lang="pt-PT" sz="1800" baseline="-25000">
                <a:sym typeface="Symbol" pitchFamily="18" charset="2"/>
              </a:rPr>
              <a:t>5 </a:t>
            </a:r>
            <a:r>
              <a:rPr lang="pt-PT" sz="1800">
                <a:sym typeface="Symbol" pitchFamily="18" charset="2"/>
              </a:rPr>
              <a:t>= H</a:t>
            </a:r>
            <a:r>
              <a:rPr lang="pt-PT" sz="1800" baseline="-25000">
                <a:sym typeface="Symbol" pitchFamily="18" charset="2"/>
              </a:rPr>
              <a:t>total</a:t>
            </a:r>
            <a:endParaRPr lang="pt-PT" sz="1800">
              <a:sym typeface="Symbol" pitchFamily="18" charset="2"/>
            </a:endParaRPr>
          </a:p>
          <a:p>
            <a:r>
              <a:rPr lang="pt-PT" sz="1800">
                <a:sym typeface="Symbol" pitchFamily="18" charset="2"/>
              </a:rPr>
              <a:t>H</a:t>
            </a:r>
            <a:r>
              <a:rPr lang="pt-PT" sz="1800" baseline="-25000">
                <a:sym typeface="Symbol" pitchFamily="18" charset="2"/>
              </a:rPr>
              <a:t>5</a:t>
            </a:r>
            <a:r>
              <a:rPr lang="pt-PT" sz="1800">
                <a:sym typeface="Symbol" pitchFamily="18" charset="2"/>
              </a:rPr>
              <a:t> = -787 kJ/mol</a:t>
            </a:r>
          </a:p>
          <a:p>
            <a:r>
              <a:rPr lang="pt-PT" sz="1800">
                <a:sym typeface="Symbol" pitchFamily="18" charset="2"/>
              </a:rPr>
              <a:t>U</a:t>
            </a:r>
            <a:r>
              <a:rPr lang="pt-PT" sz="1800" baseline="-25000">
                <a:sym typeface="Symbol" pitchFamily="18" charset="2"/>
              </a:rPr>
              <a:t>rede</a:t>
            </a:r>
            <a:r>
              <a:rPr lang="pt-PT" sz="1800">
                <a:sym typeface="Symbol" pitchFamily="18" charset="2"/>
              </a:rPr>
              <a:t> = + 787 kJ/mol</a:t>
            </a:r>
          </a:p>
        </p:txBody>
      </p:sp>
      <p:sp>
        <p:nvSpPr>
          <p:cNvPr id="13342" name="Line 46"/>
          <p:cNvSpPr>
            <a:spLocks noChangeShapeType="1"/>
          </p:cNvSpPr>
          <p:nvPr/>
        </p:nvSpPr>
        <p:spPr bwMode="auto">
          <a:xfrm>
            <a:off x="7315200" y="20574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482600"/>
            <a:ext cx="7772400" cy="8128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Energia de rede de sólidos iónicos</a:t>
            </a:r>
          </a:p>
        </p:txBody>
      </p:sp>
      <p:pic>
        <p:nvPicPr>
          <p:cNvPr id="14339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81200"/>
            <a:ext cx="4238625" cy="23383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4340" name="Text Box 19"/>
          <p:cNvSpPr txBox="1">
            <a:spLocks noChangeArrowheads="1"/>
          </p:cNvSpPr>
          <p:nvPr/>
        </p:nvSpPr>
        <p:spPr bwMode="auto">
          <a:xfrm>
            <a:off x="4876800" y="2209800"/>
            <a:ext cx="3733800" cy="1920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          U</a:t>
            </a:r>
            <a:r>
              <a:rPr lang="pt-PT" baseline="-25000"/>
              <a:t>rede</a:t>
            </a:r>
            <a:r>
              <a:rPr lang="pt-PT"/>
              <a:t>/kJ.mol</a:t>
            </a:r>
            <a:r>
              <a:rPr lang="pt-PT" baseline="30000"/>
              <a:t>-1</a:t>
            </a:r>
            <a:r>
              <a:rPr lang="pt-PT"/>
              <a:t>     T</a:t>
            </a:r>
            <a:r>
              <a:rPr lang="pt-PT" baseline="-25000"/>
              <a:t>fusão</a:t>
            </a:r>
            <a:r>
              <a:rPr lang="pt-PT"/>
              <a:t>/°C</a:t>
            </a:r>
            <a:br>
              <a:rPr lang="pt-PT"/>
            </a:br>
            <a:r>
              <a:rPr lang="pt-PT"/>
              <a:t>__________________________</a:t>
            </a:r>
            <a:br>
              <a:rPr lang="pt-PT"/>
            </a:br>
            <a:r>
              <a:rPr lang="pt-PT"/>
              <a:t>LiCl	       853		801</a:t>
            </a:r>
            <a:br>
              <a:rPr lang="pt-PT"/>
            </a:br>
            <a:r>
              <a:rPr lang="pt-PT"/>
              <a:t>LiF	     1036		845</a:t>
            </a:r>
            <a:br>
              <a:rPr lang="pt-PT"/>
            </a:br>
            <a:r>
              <a:rPr lang="pt-PT"/>
              <a:t>MgO	      3791             2800</a:t>
            </a:r>
            <a:br>
              <a:rPr lang="pt-PT"/>
            </a:br>
            <a:r>
              <a:rPr lang="pt-PT"/>
              <a:t>___________________________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6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8128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Ligação covalente</a:t>
            </a:r>
          </a:p>
        </p:txBody>
      </p:sp>
      <p:sp>
        <p:nvSpPr>
          <p:cNvPr id="15363" name="Text Box 17"/>
          <p:cNvSpPr txBox="1">
            <a:spLocks noChangeArrowheads="1"/>
          </p:cNvSpPr>
          <p:nvPr/>
        </p:nvSpPr>
        <p:spPr bwMode="auto">
          <a:xfrm>
            <a:off x="685800" y="1828800"/>
            <a:ext cx="7924800" cy="12795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/>
              <a:t>Ligação covalente: é uma ligação na qual electrões são partilhados por dois átomos.</a:t>
            </a:r>
          </a:p>
          <a:p>
            <a:endParaRPr lang="pt-PT"/>
          </a:p>
        </p:txBody>
      </p:sp>
      <p:sp>
        <p:nvSpPr>
          <p:cNvPr id="15364" name="Text Box 18"/>
          <p:cNvSpPr txBox="1">
            <a:spLocks noChangeArrowheads="1"/>
          </p:cNvSpPr>
          <p:nvPr/>
        </p:nvSpPr>
        <p:spPr bwMode="auto">
          <a:xfrm>
            <a:off x="762000" y="2895600"/>
            <a:ext cx="78486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O comprimento e força da ligação química resultam do equilíbrio devido à repulsão entre cargas iguais e atracção entre cargas opostas.</a:t>
            </a:r>
          </a:p>
        </p:txBody>
      </p:sp>
      <p:pic>
        <p:nvPicPr>
          <p:cNvPr id="15365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810000"/>
            <a:ext cx="6924675" cy="25717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Comprimento da ligação covalente</a:t>
            </a:r>
          </a:p>
        </p:txBody>
      </p:sp>
      <p:pic>
        <p:nvPicPr>
          <p:cNvPr id="1638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5076825" cy="3705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6388" name="Text Box 12"/>
          <p:cNvSpPr txBox="1">
            <a:spLocks noChangeArrowheads="1"/>
          </p:cNvSpPr>
          <p:nvPr/>
        </p:nvSpPr>
        <p:spPr bwMode="auto">
          <a:xfrm>
            <a:off x="685800" y="5562600"/>
            <a:ext cx="74676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Define-se comprimento da ligação  como sendo a distância entre os núcleos de dois átomos ligados numa molécula.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772400" cy="5334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Estruturas de Lewis</a:t>
            </a:r>
          </a:p>
        </p:txBody>
      </p:sp>
      <p:sp>
        <p:nvSpPr>
          <p:cNvPr id="17411" name="Text Box 16"/>
          <p:cNvSpPr txBox="1">
            <a:spLocks noChangeArrowheads="1"/>
          </p:cNvSpPr>
          <p:nvPr/>
        </p:nvSpPr>
        <p:spPr bwMode="auto">
          <a:xfrm>
            <a:off x="685800" y="1981200"/>
            <a:ext cx="8001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Ligação no H</a:t>
            </a:r>
            <a:r>
              <a:rPr lang="pt-PT" baseline="-25000"/>
              <a:t>2</a:t>
            </a:r>
            <a:r>
              <a:rPr lang="pt-PT"/>
              <a:t>:  H     +    H                 H   H    </a:t>
            </a:r>
          </a:p>
        </p:txBody>
      </p:sp>
      <p:sp>
        <p:nvSpPr>
          <p:cNvPr id="17412" name="Oval 17"/>
          <p:cNvSpPr>
            <a:spLocks noChangeArrowheads="1"/>
          </p:cNvSpPr>
          <p:nvPr/>
        </p:nvSpPr>
        <p:spPr bwMode="auto">
          <a:xfrm>
            <a:off x="2667000" y="2133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13" name="Oval 18"/>
          <p:cNvSpPr>
            <a:spLocks noChangeArrowheads="1"/>
          </p:cNvSpPr>
          <p:nvPr/>
        </p:nvSpPr>
        <p:spPr bwMode="auto">
          <a:xfrm>
            <a:off x="3200400" y="2133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14" name="Line 19"/>
          <p:cNvSpPr>
            <a:spLocks noChangeShapeType="1"/>
          </p:cNvSpPr>
          <p:nvPr/>
        </p:nvSpPr>
        <p:spPr bwMode="auto">
          <a:xfrm>
            <a:off x="3657600" y="22098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15" name="Oval 20"/>
          <p:cNvSpPr>
            <a:spLocks noChangeArrowheads="1"/>
          </p:cNvSpPr>
          <p:nvPr/>
        </p:nvSpPr>
        <p:spPr bwMode="auto">
          <a:xfrm>
            <a:off x="4800600" y="20574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16" name="Oval 21"/>
          <p:cNvSpPr>
            <a:spLocks noChangeArrowheads="1"/>
          </p:cNvSpPr>
          <p:nvPr/>
        </p:nvSpPr>
        <p:spPr bwMode="auto">
          <a:xfrm>
            <a:off x="4800600" y="2209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17" name="Text Box 23"/>
          <p:cNvSpPr txBox="1">
            <a:spLocks noChangeArrowheads="1"/>
          </p:cNvSpPr>
          <p:nvPr/>
        </p:nvSpPr>
        <p:spPr bwMode="auto">
          <a:xfrm>
            <a:off x="685800" y="2590800"/>
            <a:ext cx="7391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Ligação no F</a:t>
            </a:r>
            <a:r>
              <a:rPr lang="pt-PT" baseline="-25000"/>
              <a:t>2</a:t>
            </a:r>
            <a:r>
              <a:rPr lang="pt-PT"/>
              <a:t>:   F     +    F                  F     F        ou  F-F</a:t>
            </a:r>
          </a:p>
        </p:txBody>
      </p:sp>
      <p:sp>
        <p:nvSpPr>
          <p:cNvPr id="17418" name="Oval 24"/>
          <p:cNvSpPr>
            <a:spLocks noChangeArrowheads="1"/>
          </p:cNvSpPr>
          <p:nvPr/>
        </p:nvSpPr>
        <p:spPr bwMode="auto">
          <a:xfrm>
            <a:off x="2590800" y="2590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19" name="Oval 25"/>
          <p:cNvSpPr>
            <a:spLocks noChangeArrowheads="1"/>
          </p:cNvSpPr>
          <p:nvPr/>
        </p:nvSpPr>
        <p:spPr bwMode="auto">
          <a:xfrm>
            <a:off x="2438400" y="2590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0" name="Oval 26"/>
          <p:cNvSpPr>
            <a:spLocks noChangeArrowheads="1"/>
          </p:cNvSpPr>
          <p:nvPr/>
        </p:nvSpPr>
        <p:spPr bwMode="auto">
          <a:xfrm>
            <a:off x="2286000" y="26670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1" name="Oval 27"/>
          <p:cNvSpPr>
            <a:spLocks noChangeArrowheads="1"/>
          </p:cNvSpPr>
          <p:nvPr/>
        </p:nvSpPr>
        <p:spPr bwMode="auto">
          <a:xfrm>
            <a:off x="2286000" y="2743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2" name="Oval 28"/>
          <p:cNvSpPr>
            <a:spLocks noChangeArrowheads="1"/>
          </p:cNvSpPr>
          <p:nvPr/>
        </p:nvSpPr>
        <p:spPr bwMode="auto">
          <a:xfrm>
            <a:off x="2438400" y="2895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3" name="Oval 29"/>
          <p:cNvSpPr>
            <a:spLocks noChangeArrowheads="1"/>
          </p:cNvSpPr>
          <p:nvPr/>
        </p:nvSpPr>
        <p:spPr bwMode="auto">
          <a:xfrm>
            <a:off x="2514600" y="2895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4" name="Oval 30"/>
          <p:cNvSpPr>
            <a:spLocks noChangeArrowheads="1"/>
          </p:cNvSpPr>
          <p:nvPr/>
        </p:nvSpPr>
        <p:spPr bwMode="auto">
          <a:xfrm>
            <a:off x="2667000" y="2743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5" name="Oval 31"/>
          <p:cNvSpPr>
            <a:spLocks noChangeArrowheads="1"/>
          </p:cNvSpPr>
          <p:nvPr/>
        </p:nvSpPr>
        <p:spPr bwMode="auto">
          <a:xfrm>
            <a:off x="3352800" y="2590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6" name="Oval 32"/>
          <p:cNvSpPr>
            <a:spLocks noChangeArrowheads="1"/>
          </p:cNvSpPr>
          <p:nvPr/>
        </p:nvSpPr>
        <p:spPr bwMode="auto">
          <a:xfrm>
            <a:off x="3429000" y="2590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7" name="Oval 33"/>
          <p:cNvSpPr>
            <a:spLocks noChangeArrowheads="1"/>
          </p:cNvSpPr>
          <p:nvPr/>
        </p:nvSpPr>
        <p:spPr bwMode="auto">
          <a:xfrm>
            <a:off x="3200400" y="2743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8" name="Oval 34"/>
          <p:cNvSpPr>
            <a:spLocks noChangeArrowheads="1"/>
          </p:cNvSpPr>
          <p:nvPr/>
        </p:nvSpPr>
        <p:spPr bwMode="auto">
          <a:xfrm>
            <a:off x="3200400" y="26670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29" name="Oval 35"/>
          <p:cNvSpPr>
            <a:spLocks noChangeArrowheads="1"/>
          </p:cNvSpPr>
          <p:nvPr/>
        </p:nvSpPr>
        <p:spPr bwMode="auto">
          <a:xfrm>
            <a:off x="3276600" y="2895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0" name="Oval 36"/>
          <p:cNvSpPr>
            <a:spLocks noChangeArrowheads="1"/>
          </p:cNvSpPr>
          <p:nvPr/>
        </p:nvSpPr>
        <p:spPr bwMode="auto">
          <a:xfrm>
            <a:off x="3352800" y="2895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1" name="Oval 37"/>
          <p:cNvSpPr>
            <a:spLocks noChangeArrowheads="1"/>
          </p:cNvSpPr>
          <p:nvPr/>
        </p:nvSpPr>
        <p:spPr bwMode="auto">
          <a:xfrm>
            <a:off x="3505200" y="2743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2" name="Line 38"/>
          <p:cNvSpPr>
            <a:spLocks noChangeShapeType="1"/>
          </p:cNvSpPr>
          <p:nvPr/>
        </p:nvSpPr>
        <p:spPr bwMode="auto">
          <a:xfrm>
            <a:off x="3657600" y="28194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3" name="Oval 39"/>
          <p:cNvSpPr>
            <a:spLocks noChangeArrowheads="1"/>
          </p:cNvSpPr>
          <p:nvPr/>
        </p:nvSpPr>
        <p:spPr bwMode="auto">
          <a:xfrm>
            <a:off x="4724400" y="2590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4" name="Oval 40"/>
          <p:cNvSpPr>
            <a:spLocks noChangeArrowheads="1"/>
          </p:cNvSpPr>
          <p:nvPr/>
        </p:nvSpPr>
        <p:spPr bwMode="auto">
          <a:xfrm>
            <a:off x="4572000" y="2590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5" name="Oval 41"/>
          <p:cNvSpPr>
            <a:spLocks noChangeArrowheads="1"/>
          </p:cNvSpPr>
          <p:nvPr/>
        </p:nvSpPr>
        <p:spPr bwMode="auto">
          <a:xfrm>
            <a:off x="4495800" y="26670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6" name="Oval 42"/>
          <p:cNvSpPr>
            <a:spLocks noChangeArrowheads="1"/>
          </p:cNvSpPr>
          <p:nvPr/>
        </p:nvSpPr>
        <p:spPr bwMode="auto">
          <a:xfrm>
            <a:off x="4495800" y="2743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7" name="Oval 43"/>
          <p:cNvSpPr>
            <a:spLocks noChangeArrowheads="1"/>
          </p:cNvSpPr>
          <p:nvPr/>
        </p:nvSpPr>
        <p:spPr bwMode="auto">
          <a:xfrm>
            <a:off x="4572000" y="2895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8" name="Oval 44"/>
          <p:cNvSpPr>
            <a:spLocks noChangeArrowheads="1"/>
          </p:cNvSpPr>
          <p:nvPr/>
        </p:nvSpPr>
        <p:spPr bwMode="auto">
          <a:xfrm>
            <a:off x="4724400" y="2895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39" name="Oval 45"/>
          <p:cNvSpPr>
            <a:spLocks noChangeArrowheads="1"/>
          </p:cNvSpPr>
          <p:nvPr/>
        </p:nvSpPr>
        <p:spPr bwMode="auto">
          <a:xfrm>
            <a:off x="4876800" y="26670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0" name="Oval 46"/>
          <p:cNvSpPr>
            <a:spLocks noChangeArrowheads="1"/>
          </p:cNvSpPr>
          <p:nvPr/>
        </p:nvSpPr>
        <p:spPr bwMode="auto">
          <a:xfrm>
            <a:off x="4876800" y="28194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1" name="Oval 47"/>
          <p:cNvSpPr>
            <a:spLocks noChangeArrowheads="1"/>
          </p:cNvSpPr>
          <p:nvPr/>
        </p:nvSpPr>
        <p:spPr bwMode="auto">
          <a:xfrm>
            <a:off x="5029200" y="2590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2" name="Oval 48"/>
          <p:cNvSpPr>
            <a:spLocks noChangeArrowheads="1"/>
          </p:cNvSpPr>
          <p:nvPr/>
        </p:nvSpPr>
        <p:spPr bwMode="auto">
          <a:xfrm>
            <a:off x="5181600" y="25908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3" name="Oval 49"/>
          <p:cNvSpPr>
            <a:spLocks noChangeArrowheads="1"/>
          </p:cNvSpPr>
          <p:nvPr/>
        </p:nvSpPr>
        <p:spPr bwMode="auto">
          <a:xfrm>
            <a:off x="5181600" y="28194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4" name="Oval 50"/>
          <p:cNvSpPr>
            <a:spLocks noChangeArrowheads="1"/>
          </p:cNvSpPr>
          <p:nvPr/>
        </p:nvSpPr>
        <p:spPr bwMode="auto">
          <a:xfrm>
            <a:off x="5181600" y="27432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5" name="Oval 51"/>
          <p:cNvSpPr>
            <a:spLocks noChangeArrowheads="1"/>
          </p:cNvSpPr>
          <p:nvPr/>
        </p:nvSpPr>
        <p:spPr bwMode="auto">
          <a:xfrm>
            <a:off x="5105400" y="2895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6" name="Oval 52"/>
          <p:cNvSpPr>
            <a:spLocks noChangeArrowheads="1"/>
          </p:cNvSpPr>
          <p:nvPr/>
        </p:nvSpPr>
        <p:spPr bwMode="auto">
          <a:xfrm>
            <a:off x="5029200" y="2895600"/>
            <a:ext cx="76200" cy="76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7" name="Oval 53"/>
          <p:cNvSpPr>
            <a:spLocks noChangeArrowheads="1"/>
          </p:cNvSpPr>
          <p:nvPr/>
        </p:nvSpPr>
        <p:spPr bwMode="auto">
          <a:xfrm>
            <a:off x="4876800" y="2514600"/>
            <a:ext cx="76200" cy="6096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8" name="Line 54"/>
          <p:cNvSpPr>
            <a:spLocks noChangeShapeType="1"/>
          </p:cNvSpPr>
          <p:nvPr/>
        </p:nvSpPr>
        <p:spPr bwMode="auto">
          <a:xfrm flipH="1" flipV="1">
            <a:off x="4953000" y="3124200"/>
            <a:ext cx="5334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49" name="Text Box 55"/>
          <p:cNvSpPr txBox="1">
            <a:spLocks noChangeArrowheads="1"/>
          </p:cNvSpPr>
          <p:nvPr/>
        </p:nvSpPr>
        <p:spPr bwMode="auto">
          <a:xfrm>
            <a:off x="5486400" y="3733800"/>
            <a:ext cx="1905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Par ligante</a:t>
            </a:r>
          </a:p>
        </p:txBody>
      </p:sp>
      <p:sp>
        <p:nvSpPr>
          <p:cNvPr id="17450" name="Oval 56"/>
          <p:cNvSpPr>
            <a:spLocks noChangeArrowheads="1"/>
          </p:cNvSpPr>
          <p:nvPr/>
        </p:nvSpPr>
        <p:spPr bwMode="auto">
          <a:xfrm>
            <a:off x="4419600" y="2895600"/>
            <a:ext cx="457200" cy="152400"/>
          </a:xfrm>
          <a:prstGeom prst="ellipse">
            <a:avLst/>
          </a:prstGeom>
          <a:noFill/>
          <a:ln w="12700">
            <a:solidFill>
              <a:srgbClr val="33CC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51" name="Line 57"/>
          <p:cNvSpPr>
            <a:spLocks noChangeShapeType="1"/>
          </p:cNvSpPr>
          <p:nvPr/>
        </p:nvSpPr>
        <p:spPr bwMode="auto">
          <a:xfrm flipV="1">
            <a:off x="3429000" y="3048000"/>
            <a:ext cx="990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7452" name="Text Box 58"/>
          <p:cNvSpPr txBox="1">
            <a:spLocks noChangeArrowheads="1"/>
          </p:cNvSpPr>
          <p:nvPr/>
        </p:nvSpPr>
        <p:spPr bwMode="auto">
          <a:xfrm>
            <a:off x="990600" y="3505200"/>
            <a:ext cx="35052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Electrões não envolvidos na ligação: pares isolados ou não-ligantes</a:t>
            </a:r>
          </a:p>
        </p:txBody>
      </p:sp>
      <p:sp>
        <p:nvSpPr>
          <p:cNvPr id="20539" name="Text Box 59"/>
          <p:cNvSpPr txBox="1">
            <a:spLocks noChangeArrowheads="1"/>
          </p:cNvSpPr>
          <p:nvPr/>
        </p:nvSpPr>
        <p:spPr bwMode="auto">
          <a:xfrm>
            <a:off x="685800" y="4953000"/>
            <a:ext cx="8077200" cy="1187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/>
              <a:t>Regra do Octeto: Qualquer átomo, excepto o hidrogénio, tem tendência a formar ligações até ficar rodeado por oito electrões de valência (válido para elementos do 2º período).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Ligações duplas e triplas</a:t>
            </a:r>
          </a:p>
        </p:txBody>
      </p:sp>
      <p:pic>
        <p:nvPicPr>
          <p:cNvPr id="18435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1628775"/>
            <a:ext cx="7915275" cy="3600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7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Energia de dissociação da ligação</a:t>
            </a:r>
          </a:p>
        </p:txBody>
      </p:sp>
      <p:sp>
        <p:nvSpPr>
          <p:cNvPr id="19459" name="Text Box 1030"/>
          <p:cNvSpPr txBox="1">
            <a:spLocks noChangeArrowheads="1"/>
          </p:cNvSpPr>
          <p:nvPr/>
        </p:nvSpPr>
        <p:spPr bwMode="auto">
          <a:xfrm>
            <a:off x="1066800" y="2895600"/>
            <a:ext cx="68580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 baseline="-25000">
              <a:sym typeface="Symbol" pitchFamily="18" charset="2"/>
            </a:endParaRPr>
          </a:p>
        </p:txBody>
      </p:sp>
      <p:sp>
        <p:nvSpPr>
          <p:cNvPr id="19460" name="Text Box 1036"/>
          <p:cNvSpPr txBox="1">
            <a:spLocks noChangeArrowheads="1"/>
          </p:cNvSpPr>
          <p:nvPr/>
        </p:nvSpPr>
        <p:spPr bwMode="auto">
          <a:xfrm>
            <a:off x="990600" y="1828800"/>
            <a:ext cx="74676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A energia de dissociação da ligação é a energia necessária para quebrar essa ligação.</a:t>
            </a:r>
          </a:p>
        </p:txBody>
      </p:sp>
      <p:pic>
        <p:nvPicPr>
          <p:cNvPr id="19461" name="Picture 10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667000"/>
            <a:ext cx="7138988" cy="34623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9"/>
          <p:cNvSpPr>
            <a:spLocks noGrp="1" noChangeArrowheads="1"/>
          </p:cNvSpPr>
          <p:nvPr>
            <p:ph type="title"/>
          </p:nvPr>
        </p:nvSpPr>
        <p:spPr>
          <a:xfrm>
            <a:off x="1143000" y="6096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Electronegatividade</a:t>
            </a:r>
          </a:p>
        </p:txBody>
      </p:sp>
      <p:sp>
        <p:nvSpPr>
          <p:cNvPr id="20483" name="Text Box 12"/>
          <p:cNvSpPr txBox="1">
            <a:spLocks noChangeArrowheads="1"/>
          </p:cNvSpPr>
          <p:nvPr/>
        </p:nvSpPr>
        <p:spPr bwMode="auto">
          <a:xfrm>
            <a:off x="990600" y="3886200"/>
            <a:ext cx="7391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20484" name="Text Box 17"/>
          <p:cNvSpPr txBox="1">
            <a:spLocks noChangeArrowheads="1"/>
          </p:cNvSpPr>
          <p:nvPr/>
        </p:nvSpPr>
        <p:spPr bwMode="auto">
          <a:xfrm>
            <a:off x="914400" y="1752600"/>
            <a:ext cx="76200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No caso do hidrogénio, H</a:t>
            </a:r>
            <a:r>
              <a:rPr lang="pt-PT" baseline="-25000"/>
              <a:t>2</a:t>
            </a:r>
            <a:r>
              <a:rPr lang="pt-PT"/>
              <a:t>; os electrões são igualmente partilhados pelos dois núcleos. A situação é diferente por exemplo para o HCl ou HF. Os electrões passam mais tempo na vizinhança de um dos átomos.</a:t>
            </a:r>
          </a:p>
        </p:txBody>
      </p:sp>
      <p:pic>
        <p:nvPicPr>
          <p:cNvPr id="20485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971800"/>
            <a:ext cx="4343400" cy="21939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0486" name="Text Box 19"/>
          <p:cNvSpPr txBox="1">
            <a:spLocks noChangeArrowheads="1"/>
          </p:cNvSpPr>
          <p:nvPr/>
        </p:nvSpPr>
        <p:spPr bwMode="auto">
          <a:xfrm>
            <a:off x="838200" y="5638800"/>
            <a:ext cx="76962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/>
              <a:t>Electronegatividade (EN):</a:t>
            </a:r>
            <a:r>
              <a:rPr lang="pt-PT"/>
              <a:t> </a:t>
            </a:r>
            <a:r>
              <a:rPr lang="pt-PT" sz="2400"/>
              <a:t>medida da capacidade de um átomo atrair para si os electrões partilhados numa ligação.</a:t>
            </a:r>
            <a:endParaRPr lang="pt-PT"/>
          </a:p>
        </p:txBody>
      </p:sp>
      <p:sp>
        <p:nvSpPr>
          <p:cNvPr id="20487" name="Text Box 21"/>
          <p:cNvSpPr txBox="1">
            <a:spLocks noChangeArrowheads="1"/>
          </p:cNvSpPr>
          <p:nvPr/>
        </p:nvSpPr>
        <p:spPr bwMode="auto">
          <a:xfrm>
            <a:off x="5562600" y="4648200"/>
            <a:ext cx="2819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Ligação covalente polar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3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9248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Escala de Pauling de electronegatividades</a:t>
            </a:r>
          </a:p>
        </p:txBody>
      </p:sp>
      <p:pic>
        <p:nvPicPr>
          <p:cNvPr id="21507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8667750" cy="4133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Previsão do carácter da ligação</a:t>
            </a:r>
          </a:p>
        </p:txBody>
      </p:sp>
      <p:sp>
        <p:nvSpPr>
          <p:cNvPr id="22531" name="Text Box 23"/>
          <p:cNvSpPr txBox="1">
            <a:spLocks noChangeArrowheads="1"/>
          </p:cNvSpPr>
          <p:nvPr/>
        </p:nvSpPr>
        <p:spPr bwMode="auto">
          <a:xfrm>
            <a:off x="533400" y="1600200"/>
            <a:ext cx="80010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Se </a:t>
            </a:r>
            <a:r>
              <a:rPr lang="pt-PT">
                <a:sym typeface="Symbol" pitchFamily="18" charset="2"/>
              </a:rPr>
              <a:t>EN &lt; 2.0 a ligação é covalente polar; Se EN ~ 2.0 tem 50 % de carácter iónico; se EN &gt; 2.0 então a ligação é predominantemente iónica. Se EN = 0, a ligação é covalente apolar ( 0% de carácter iónico).</a:t>
            </a:r>
          </a:p>
        </p:txBody>
      </p:sp>
      <p:pic>
        <p:nvPicPr>
          <p:cNvPr id="22532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743200"/>
            <a:ext cx="6324600" cy="3881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077200" cy="609600"/>
          </a:xfrm>
          <a:noFill/>
        </p:spPr>
        <p:txBody>
          <a:bodyPr/>
          <a:lstStyle/>
          <a:p>
            <a:r>
              <a:rPr lang="pt-PT" sz="2800" smtClean="0">
                <a:latin typeface="Arial" charset="0"/>
              </a:rPr>
              <a:t>Propriedades de compostos covalentes e iónicos</a:t>
            </a:r>
            <a:endParaRPr lang="pt-PT" sz="3200" smtClean="0">
              <a:latin typeface="Arial" charset="0"/>
            </a:endParaRP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685800" y="1600200"/>
            <a:ext cx="7620000" cy="1158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Compostos covalentes: geralmente gases, líquidos ou sólidos de baixo ponto de fusão</a:t>
            </a:r>
          </a:p>
          <a:p>
            <a:r>
              <a:rPr lang="pt-PT"/>
              <a:t>Compostos iónicos: sólidos de ponto de fusão elevado.</a:t>
            </a:r>
          </a:p>
        </p:txBody>
      </p:sp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838200" y="2895600"/>
            <a:ext cx="7391400" cy="3597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Propriedade		NaCl			CCl</a:t>
            </a:r>
            <a:r>
              <a:rPr lang="pt-PT" baseline="-25000"/>
              <a:t>4</a:t>
            </a:r>
            <a:endParaRPr lang="pt-PT"/>
          </a:p>
          <a:p>
            <a:r>
              <a:rPr lang="pt-PT"/>
              <a:t>Aspecto			sólido branco		líquido incolor</a:t>
            </a:r>
          </a:p>
          <a:p>
            <a:r>
              <a:rPr lang="pt-PT"/>
              <a:t>Tfusão/ °C		801			- 23</a:t>
            </a:r>
          </a:p>
          <a:p>
            <a:r>
              <a:rPr lang="pt-PT"/>
              <a:t>Tebulição/ °C		1413			76.5</a:t>
            </a:r>
          </a:p>
          <a:p>
            <a:r>
              <a:rPr lang="pt-PT"/>
              <a:t>solubilidade em H2O	elevada			bastante baixa</a:t>
            </a:r>
          </a:p>
          <a:p>
            <a:r>
              <a:rPr lang="pt-PT"/>
              <a:t>Condutividade eléctrica</a:t>
            </a:r>
          </a:p>
          <a:p>
            <a:r>
              <a:rPr lang="pt-PT"/>
              <a:t>		sólido	mau			mau</a:t>
            </a:r>
          </a:p>
          <a:p>
            <a:r>
              <a:rPr lang="pt-PT"/>
              <a:t>		fundido	bom 			mau</a:t>
            </a:r>
          </a:p>
        </p:txBody>
      </p:sp>
      <p:sp>
        <p:nvSpPr>
          <p:cNvPr id="23557" name="Line 9"/>
          <p:cNvSpPr>
            <a:spLocks noChangeShapeType="1"/>
          </p:cNvSpPr>
          <p:nvPr/>
        </p:nvSpPr>
        <p:spPr bwMode="auto">
          <a:xfrm>
            <a:off x="914400" y="3352800"/>
            <a:ext cx="7239000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3558" name="Line 10"/>
          <p:cNvSpPr>
            <a:spLocks noChangeShapeType="1"/>
          </p:cNvSpPr>
          <p:nvPr/>
        </p:nvSpPr>
        <p:spPr bwMode="auto">
          <a:xfrm>
            <a:off x="914400" y="6477000"/>
            <a:ext cx="7315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533400"/>
          </a:xfrm>
          <a:noFill/>
        </p:spPr>
        <p:txBody>
          <a:bodyPr/>
          <a:lstStyle/>
          <a:p>
            <a:r>
              <a:rPr lang="pt-PT" sz="2800" smtClean="0">
                <a:latin typeface="Arial" charset="0"/>
              </a:rPr>
              <a:t>Estruturas de Lewis para moléculas poliatómicas</a:t>
            </a:r>
            <a:endParaRPr lang="pt-PT" sz="3200" smtClean="0">
              <a:latin typeface="Arial" charset="0"/>
            </a:endParaRP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838200" y="1828800"/>
            <a:ext cx="7772400" cy="4664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1)Escrever o esqueleto estrutural do composto. Em geral o átomo menos electronegativo ocupa posição central. H e F ocupam sempre posições terminais</a:t>
            </a:r>
          </a:p>
          <a:p>
            <a:r>
              <a:rPr lang="pt-PT"/>
              <a:t>2) Contar o número total de electrões de valência. Para aniões poliatómicos adicionar o número de cargas negativas. Para catiões subtrair.</a:t>
            </a:r>
          </a:p>
          <a:p>
            <a:r>
              <a:rPr lang="pt-PT"/>
              <a:t>3) Desenhar uma ligação covalente simples entre o átomo central e cada um dos átomos em redor. Completar o octeto dos átomos ligados ao átomo central.</a:t>
            </a:r>
          </a:p>
          <a:p>
            <a:r>
              <a:rPr lang="pt-PT"/>
              <a:t>4) Se a regra do octeto não for verificada para o átomo central experimentar ligações duplas ou triplas entre o átomo central e os átomos em redor.</a:t>
            </a:r>
          </a:p>
          <a:p>
            <a:endParaRPr lang="pt-P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Exemplos</a:t>
            </a:r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828800"/>
            <a:ext cx="6981825" cy="3105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5604" name="Text Box 6"/>
          <p:cNvSpPr txBox="1">
            <a:spLocks noChangeArrowheads="1"/>
          </p:cNvSpPr>
          <p:nvPr/>
        </p:nvSpPr>
        <p:spPr bwMode="auto">
          <a:xfrm>
            <a:off x="1143000" y="5486400"/>
            <a:ext cx="7010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Praticar: NF</a:t>
            </a:r>
            <a:r>
              <a:rPr lang="pt-PT" baseline="-25000"/>
              <a:t>3</a:t>
            </a:r>
            <a:r>
              <a:rPr lang="pt-PT"/>
              <a:t>; CS</a:t>
            </a:r>
            <a:r>
              <a:rPr lang="pt-PT" baseline="-25000"/>
              <a:t>2</a:t>
            </a:r>
            <a:r>
              <a:rPr lang="pt-PT"/>
              <a:t>; HNO</a:t>
            </a:r>
            <a:r>
              <a:rPr lang="pt-PT" baseline="-25000"/>
              <a:t>3</a:t>
            </a:r>
            <a:endParaRPr lang="pt-PT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Carga formal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09600" y="1600200"/>
            <a:ext cx="81534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Chama-se </a:t>
            </a:r>
            <a:r>
              <a:rPr lang="pt-PT" u="sng"/>
              <a:t>carga formal </a:t>
            </a:r>
            <a:r>
              <a:rPr lang="pt-PT"/>
              <a:t>de um átomo à diferença entre o número de electrões de valência num átomo isolado e o número de electrões atribuído a esse átomo numa estrutura de Lewis.</a:t>
            </a: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515938" y="2667000"/>
          <a:ext cx="8628062" cy="646113"/>
        </p:xfrm>
        <a:graphic>
          <a:graphicData uri="http://schemas.openxmlformats.org/presentationml/2006/ole">
            <p:oleObj spid="_x0000_s3074" name="Equação" r:id="rId3" imgW="5752800" imgH="431640" progId="Equation.3">
              <p:embed/>
            </p:oleObj>
          </a:graphicData>
        </a:graphic>
      </p:graphicFrame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3276600"/>
            <a:ext cx="6543675" cy="1133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838200" y="4343400"/>
            <a:ext cx="7772400" cy="2162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>
                <a:sym typeface="Wingdings 2" pitchFamily="18" charset="2"/>
              </a:rPr>
              <a:t> </a:t>
            </a:r>
            <a:r>
              <a:rPr lang="pt-PT"/>
              <a:t>Para moléculas neutras a soma das cargas formais tem de ser zero.  Para iões a soma tem de igualar a carga do ião.</a:t>
            </a:r>
          </a:p>
          <a:p>
            <a:r>
              <a:rPr lang="pt-PT" sz="2400">
                <a:sym typeface="Wingdings 2" pitchFamily="18" charset="2"/>
              </a:rPr>
              <a:t> </a:t>
            </a:r>
            <a:r>
              <a:rPr lang="pt-PT"/>
              <a:t>Estruturas de Lewis com menores cargas formais são mais prováveis</a:t>
            </a:r>
          </a:p>
          <a:p>
            <a:r>
              <a:rPr lang="pt-PT" sz="2400">
                <a:sym typeface="Wingdings 2" pitchFamily="18" charset="2"/>
              </a:rPr>
              <a:t> </a:t>
            </a:r>
            <a:r>
              <a:rPr lang="pt-PT"/>
              <a:t>Estruturas de Lewis  mais prováveis quando as cargas negativas  estão          situadas nos átomos mais electronegativos.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4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Ressonância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90800"/>
            <a:ext cx="5324475" cy="1333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762000" y="1752600"/>
            <a:ext cx="79248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Estruturas de ressonância: cada uma das duas ou mais estruturas de Lewis para uma molécula particular.</a:t>
            </a: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2514600" y="4114800"/>
            <a:ext cx="3810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       Híbridos de ressonância</a:t>
            </a:r>
          </a:p>
        </p:txBody>
      </p:sp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876800"/>
            <a:ext cx="2381250" cy="1266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6631" name="AutoShape 8"/>
          <p:cNvSpPr>
            <a:spLocks noChangeArrowheads="1"/>
          </p:cNvSpPr>
          <p:nvPr/>
        </p:nvSpPr>
        <p:spPr bwMode="auto">
          <a:xfrm>
            <a:off x="4038600" y="37338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6632" name="AutoShape 9"/>
          <p:cNvSpPr>
            <a:spLocks noChangeArrowheads="1"/>
          </p:cNvSpPr>
          <p:nvPr/>
        </p:nvSpPr>
        <p:spPr bwMode="auto">
          <a:xfrm>
            <a:off x="4038600" y="44958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Excepções à regra do octeto</a:t>
            </a:r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4572000"/>
            <a:ext cx="5181600" cy="19351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762000" y="1905000"/>
            <a:ext cx="7086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BeH</a:t>
            </a:r>
            <a:r>
              <a:rPr lang="pt-PT" baseline="-25000"/>
              <a:t>2 </a:t>
            </a:r>
            <a:r>
              <a:rPr lang="pt-PT"/>
              <a:t>: H-Be-H</a:t>
            </a:r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762000" y="2514600"/>
            <a:ext cx="79248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Moléculas com número ímpar de electrões, nunca satisfazem a regra do octeto:</a:t>
            </a:r>
          </a:p>
        </p:txBody>
      </p:sp>
      <p:pic>
        <p:nvPicPr>
          <p:cNvPr id="2765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124200"/>
            <a:ext cx="4162425" cy="1209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7655" name="Text Box 10"/>
          <p:cNvSpPr txBox="1">
            <a:spLocks noChangeArrowheads="1"/>
          </p:cNvSpPr>
          <p:nvPr/>
        </p:nvSpPr>
        <p:spPr bwMode="auto">
          <a:xfrm>
            <a:off x="914400" y="4495800"/>
            <a:ext cx="41148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Octeto expandido (a partir do 2º período da Tabela Periódica)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Geometria molecular</a:t>
            </a: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828800"/>
            <a:ext cx="1752600" cy="1828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685800" y="1752600"/>
            <a:ext cx="5638800" cy="2225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Forma como os átomos numa molécula se orientam no espaço. A geometria de uma molécula pode afectar as propriedades físicas e químicas, como o ponto de fusão, ebulição, densidade, etc.</a:t>
            </a:r>
          </a:p>
          <a:p>
            <a:endParaRPr lang="pt-PT"/>
          </a:p>
          <a:p>
            <a:endParaRPr lang="pt-PT"/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685800" y="3048000"/>
            <a:ext cx="58674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O modelo mais simples é baseado na estruturas de Lewis: VSEPR (valence shell electron-pair repulsion)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762000" y="4267200"/>
            <a:ext cx="7696200" cy="1552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/>
              <a:t>Modelo de Repulsão dos Pares Electrónicos da Camada de Valência: a geometria de uma molécula é determinada pela minimização das repulsões entre os pares de electrões da camada de valência.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001000" cy="609600"/>
          </a:xfrm>
          <a:noFill/>
        </p:spPr>
        <p:txBody>
          <a:bodyPr/>
          <a:lstStyle/>
          <a:p>
            <a:r>
              <a:rPr lang="pt-PT" sz="2800" smtClean="0">
                <a:latin typeface="Arial" charset="0"/>
              </a:rPr>
              <a:t>Moléculas com átomo central sem pares isolados</a:t>
            </a:r>
            <a:endParaRPr lang="pt-PT" sz="3200" smtClean="0">
              <a:latin typeface="Arial" charset="0"/>
            </a:endParaRP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133600"/>
            <a:ext cx="4724400" cy="34877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609600"/>
          </a:xfrm>
          <a:noFill/>
        </p:spPr>
        <p:txBody>
          <a:bodyPr/>
          <a:lstStyle/>
          <a:p>
            <a:r>
              <a:rPr lang="pt-PT" sz="2400" smtClean="0">
                <a:latin typeface="Arial" charset="0"/>
              </a:rPr>
              <a:t>Moléculas em que o átomo central tem pares isolados</a:t>
            </a:r>
            <a:endParaRPr lang="pt-PT" sz="3200" smtClean="0">
              <a:latin typeface="Arial" charset="0"/>
            </a:endParaRP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48600" cy="854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/>
              <a:t>Repulsão par isolado-           par isolado-              par ligante-</a:t>
            </a:r>
          </a:p>
          <a:p>
            <a:r>
              <a:rPr lang="pt-PT"/>
              <a:t>-par isolado                           -par ligante                -par ligante</a:t>
            </a:r>
          </a:p>
        </p:txBody>
      </p:sp>
      <p:grpSp>
        <p:nvGrpSpPr>
          <p:cNvPr id="30724" name="Group 12"/>
          <p:cNvGrpSpPr>
            <a:grpSpLocks/>
          </p:cNvGrpSpPr>
          <p:nvPr/>
        </p:nvGrpSpPr>
        <p:grpSpPr bwMode="auto">
          <a:xfrm>
            <a:off x="3276600" y="2057400"/>
            <a:ext cx="304800" cy="457200"/>
            <a:chOff x="1968" y="1392"/>
            <a:chExt cx="192" cy="288"/>
          </a:xfrm>
        </p:grpSpPr>
        <p:sp>
          <p:nvSpPr>
            <p:cNvPr id="30729" name="Line 7"/>
            <p:cNvSpPr>
              <a:spLocks noChangeShapeType="1"/>
            </p:cNvSpPr>
            <p:nvPr/>
          </p:nvSpPr>
          <p:spPr bwMode="auto">
            <a:xfrm>
              <a:off x="1968" y="1392"/>
              <a:ext cx="192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0730" name="Line 8"/>
            <p:cNvSpPr>
              <a:spLocks noChangeShapeType="1"/>
            </p:cNvSpPr>
            <p:nvPr/>
          </p:nvSpPr>
          <p:spPr bwMode="auto">
            <a:xfrm flipH="1">
              <a:off x="1968" y="1536"/>
              <a:ext cx="192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</p:grpSp>
      <p:grpSp>
        <p:nvGrpSpPr>
          <p:cNvPr id="30725" name="Group 11"/>
          <p:cNvGrpSpPr>
            <a:grpSpLocks/>
          </p:cNvGrpSpPr>
          <p:nvPr/>
        </p:nvGrpSpPr>
        <p:grpSpPr bwMode="auto">
          <a:xfrm>
            <a:off x="5257800" y="2057400"/>
            <a:ext cx="304800" cy="457200"/>
            <a:chOff x="3264" y="1440"/>
            <a:chExt cx="192" cy="288"/>
          </a:xfrm>
        </p:grpSpPr>
        <p:sp>
          <p:nvSpPr>
            <p:cNvPr id="30727" name="Line 9"/>
            <p:cNvSpPr>
              <a:spLocks noChangeShapeType="1"/>
            </p:cNvSpPr>
            <p:nvPr/>
          </p:nvSpPr>
          <p:spPr bwMode="auto">
            <a:xfrm>
              <a:off x="3264" y="1440"/>
              <a:ext cx="192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0728" name="Line 10"/>
            <p:cNvSpPr>
              <a:spLocks noChangeShapeType="1"/>
            </p:cNvSpPr>
            <p:nvPr/>
          </p:nvSpPr>
          <p:spPr bwMode="auto">
            <a:xfrm flipH="1">
              <a:off x="3264" y="1584"/>
              <a:ext cx="192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</p:grpSp>
      <p:pic>
        <p:nvPicPr>
          <p:cNvPr id="3072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819400"/>
            <a:ext cx="3962400" cy="3492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Momentos dipolares</a:t>
            </a: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838200" y="1828800"/>
            <a:ext cx="152400" cy="2438400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3352800" y="1828800"/>
            <a:ext cx="152400" cy="2438400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5257800" y="1905000"/>
            <a:ext cx="152400" cy="2438400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7391400" y="1905000"/>
            <a:ext cx="152400" cy="2438400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PT"/>
          </a:p>
        </p:txBody>
      </p:sp>
      <p:grpSp>
        <p:nvGrpSpPr>
          <p:cNvPr id="31751" name="Group 11"/>
          <p:cNvGrpSpPr>
            <a:grpSpLocks/>
          </p:cNvGrpSpPr>
          <p:nvPr/>
        </p:nvGrpSpPr>
        <p:grpSpPr bwMode="auto">
          <a:xfrm rot="9326878">
            <a:off x="1219200" y="1905000"/>
            <a:ext cx="396875" cy="838200"/>
            <a:chOff x="1296" y="3216"/>
            <a:chExt cx="250" cy="528"/>
          </a:xfrm>
        </p:grpSpPr>
        <p:sp>
          <p:nvSpPr>
            <p:cNvPr id="31807" name="Oval 8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808" name="Text Box 9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809" name="Text Box 10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52" name="Group 12"/>
          <p:cNvGrpSpPr>
            <a:grpSpLocks/>
          </p:cNvGrpSpPr>
          <p:nvPr/>
        </p:nvGrpSpPr>
        <p:grpSpPr bwMode="auto">
          <a:xfrm rot="2871975">
            <a:off x="1668462" y="2522538"/>
            <a:ext cx="396875" cy="838200"/>
            <a:chOff x="1296" y="3216"/>
            <a:chExt cx="250" cy="528"/>
          </a:xfrm>
        </p:grpSpPr>
        <p:sp>
          <p:nvSpPr>
            <p:cNvPr id="31804" name="Oval 13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805" name="Text Box 14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806" name="Text Box 15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53" name="Group 16"/>
          <p:cNvGrpSpPr>
            <a:grpSpLocks/>
          </p:cNvGrpSpPr>
          <p:nvPr/>
        </p:nvGrpSpPr>
        <p:grpSpPr bwMode="auto">
          <a:xfrm>
            <a:off x="1295400" y="3276600"/>
            <a:ext cx="396875" cy="838200"/>
            <a:chOff x="1296" y="3216"/>
            <a:chExt cx="250" cy="528"/>
          </a:xfrm>
        </p:grpSpPr>
        <p:sp>
          <p:nvSpPr>
            <p:cNvPr id="31801" name="Oval 17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802" name="Text Box 18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803" name="Text Box 19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54" name="Group 20"/>
          <p:cNvGrpSpPr>
            <a:grpSpLocks/>
          </p:cNvGrpSpPr>
          <p:nvPr/>
        </p:nvGrpSpPr>
        <p:grpSpPr bwMode="auto">
          <a:xfrm rot="-1827601">
            <a:off x="2209800" y="2057400"/>
            <a:ext cx="396875" cy="838200"/>
            <a:chOff x="1296" y="3216"/>
            <a:chExt cx="250" cy="528"/>
          </a:xfrm>
        </p:grpSpPr>
        <p:sp>
          <p:nvSpPr>
            <p:cNvPr id="31798" name="Oval 21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99" name="Text Box 22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800" name="Text Box 23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55" name="Group 24"/>
          <p:cNvGrpSpPr>
            <a:grpSpLocks/>
          </p:cNvGrpSpPr>
          <p:nvPr/>
        </p:nvGrpSpPr>
        <p:grpSpPr bwMode="auto">
          <a:xfrm rot="-6239162">
            <a:off x="2057400" y="3352801"/>
            <a:ext cx="396875" cy="838200"/>
            <a:chOff x="1296" y="3216"/>
            <a:chExt cx="250" cy="528"/>
          </a:xfrm>
        </p:grpSpPr>
        <p:sp>
          <p:nvSpPr>
            <p:cNvPr id="31795" name="Oval 25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96" name="Text Box 26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797" name="Text Box 27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sp>
        <p:nvSpPr>
          <p:cNvPr id="31756" name="AutoShape 28"/>
          <p:cNvSpPr>
            <a:spLocks noChangeArrowheads="1"/>
          </p:cNvSpPr>
          <p:nvPr/>
        </p:nvSpPr>
        <p:spPr bwMode="auto">
          <a:xfrm>
            <a:off x="3657600" y="2743200"/>
            <a:ext cx="1143000" cy="4572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grpSp>
        <p:nvGrpSpPr>
          <p:cNvPr id="31757" name="Group 29"/>
          <p:cNvGrpSpPr>
            <a:grpSpLocks/>
          </p:cNvGrpSpPr>
          <p:nvPr/>
        </p:nvGrpSpPr>
        <p:grpSpPr bwMode="auto">
          <a:xfrm rot="-6239162">
            <a:off x="2582862" y="2827338"/>
            <a:ext cx="396875" cy="838200"/>
            <a:chOff x="1296" y="3216"/>
            <a:chExt cx="250" cy="528"/>
          </a:xfrm>
        </p:grpSpPr>
        <p:sp>
          <p:nvSpPr>
            <p:cNvPr id="31792" name="Oval 30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93" name="Text Box 31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794" name="Text Box 32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58" name="Group 33"/>
          <p:cNvGrpSpPr>
            <a:grpSpLocks/>
          </p:cNvGrpSpPr>
          <p:nvPr/>
        </p:nvGrpSpPr>
        <p:grpSpPr bwMode="auto">
          <a:xfrm rot="5321661">
            <a:off x="6697662" y="2598738"/>
            <a:ext cx="396875" cy="838200"/>
            <a:chOff x="1296" y="3216"/>
            <a:chExt cx="250" cy="528"/>
          </a:xfrm>
        </p:grpSpPr>
        <p:sp>
          <p:nvSpPr>
            <p:cNvPr id="31789" name="Oval 34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90" name="Text Box 35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791" name="Text Box 36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59" name="Group 37"/>
          <p:cNvGrpSpPr>
            <a:grpSpLocks/>
          </p:cNvGrpSpPr>
          <p:nvPr/>
        </p:nvGrpSpPr>
        <p:grpSpPr bwMode="auto">
          <a:xfrm rot="5292700">
            <a:off x="5707062" y="2674938"/>
            <a:ext cx="396875" cy="838200"/>
            <a:chOff x="1296" y="3216"/>
            <a:chExt cx="250" cy="528"/>
          </a:xfrm>
        </p:grpSpPr>
        <p:sp>
          <p:nvSpPr>
            <p:cNvPr id="31786" name="Oval 38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87" name="Text Box 39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788" name="Text Box 40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60" name="Group 41"/>
          <p:cNvGrpSpPr>
            <a:grpSpLocks/>
          </p:cNvGrpSpPr>
          <p:nvPr/>
        </p:nvGrpSpPr>
        <p:grpSpPr bwMode="auto">
          <a:xfrm rot="5404764">
            <a:off x="6697662" y="1912938"/>
            <a:ext cx="396875" cy="838200"/>
            <a:chOff x="1296" y="3216"/>
            <a:chExt cx="250" cy="528"/>
          </a:xfrm>
        </p:grpSpPr>
        <p:sp>
          <p:nvSpPr>
            <p:cNvPr id="31783" name="Oval 42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84" name="Text Box 43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785" name="Text Box 44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61" name="Group 45"/>
          <p:cNvGrpSpPr>
            <a:grpSpLocks/>
          </p:cNvGrpSpPr>
          <p:nvPr/>
        </p:nvGrpSpPr>
        <p:grpSpPr bwMode="auto">
          <a:xfrm rot="5404764">
            <a:off x="5707062" y="1912938"/>
            <a:ext cx="396875" cy="838200"/>
            <a:chOff x="1296" y="3216"/>
            <a:chExt cx="250" cy="528"/>
          </a:xfrm>
        </p:grpSpPr>
        <p:sp>
          <p:nvSpPr>
            <p:cNvPr id="31780" name="Oval 46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81" name="Text Box 47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782" name="Text Box 48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62" name="Group 49"/>
          <p:cNvGrpSpPr>
            <a:grpSpLocks/>
          </p:cNvGrpSpPr>
          <p:nvPr/>
        </p:nvGrpSpPr>
        <p:grpSpPr bwMode="auto">
          <a:xfrm rot="5596575">
            <a:off x="5707062" y="3436938"/>
            <a:ext cx="396875" cy="838200"/>
            <a:chOff x="1296" y="3216"/>
            <a:chExt cx="250" cy="528"/>
          </a:xfrm>
        </p:grpSpPr>
        <p:sp>
          <p:nvSpPr>
            <p:cNvPr id="31777" name="Oval 50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78" name="Text Box 51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779" name="Text Box 52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grpSp>
        <p:nvGrpSpPr>
          <p:cNvPr id="31763" name="Group 53"/>
          <p:cNvGrpSpPr>
            <a:grpSpLocks/>
          </p:cNvGrpSpPr>
          <p:nvPr/>
        </p:nvGrpSpPr>
        <p:grpSpPr bwMode="auto">
          <a:xfrm rot="5344662">
            <a:off x="6621462" y="3436938"/>
            <a:ext cx="396875" cy="838200"/>
            <a:chOff x="1296" y="3216"/>
            <a:chExt cx="250" cy="528"/>
          </a:xfrm>
        </p:grpSpPr>
        <p:sp>
          <p:nvSpPr>
            <p:cNvPr id="31774" name="Oval 54"/>
            <p:cNvSpPr>
              <a:spLocks noChangeArrowheads="1"/>
            </p:cNvSpPr>
            <p:nvPr/>
          </p:nvSpPr>
          <p:spPr bwMode="auto">
            <a:xfrm>
              <a:off x="1296" y="3216"/>
              <a:ext cx="240" cy="52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1775" name="Text Box 55"/>
            <p:cNvSpPr txBox="1">
              <a:spLocks noChangeArrowheads="1"/>
            </p:cNvSpPr>
            <p:nvPr/>
          </p:nvSpPr>
          <p:spPr bwMode="auto">
            <a:xfrm>
              <a:off x="1344" y="3264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+</a:t>
              </a:r>
            </a:p>
          </p:txBody>
        </p:sp>
        <p:sp>
          <p:nvSpPr>
            <p:cNvPr id="31776" name="Text Box 56"/>
            <p:cNvSpPr txBox="1">
              <a:spLocks noChangeArrowheads="1"/>
            </p:cNvSpPr>
            <p:nvPr/>
          </p:nvSpPr>
          <p:spPr bwMode="auto">
            <a:xfrm>
              <a:off x="1344" y="3408"/>
              <a:ext cx="20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pt-PT"/>
                <a:t>_</a:t>
              </a:r>
            </a:p>
          </p:txBody>
        </p:sp>
      </p:grpSp>
      <p:sp>
        <p:nvSpPr>
          <p:cNvPr id="31764" name="Text Box 58"/>
          <p:cNvSpPr txBox="1">
            <a:spLocks noChangeArrowheads="1"/>
          </p:cNvSpPr>
          <p:nvPr/>
        </p:nvSpPr>
        <p:spPr bwMode="auto">
          <a:xfrm>
            <a:off x="4876800" y="2057400"/>
            <a:ext cx="3048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+</a:t>
            </a:r>
          </a:p>
        </p:txBody>
      </p:sp>
      <p:sp>
        <p:nvSpPr>
          <p:cNvPr id="31765" name="Text Box 59"/>
          <p:cNvSpPr txBox="1">
            <a:spLocks noChangeArrowheads="1"/>
          </p:cNvSpPr>
          <p:nvPr/>
        </p:nvSpPr>
        <p:spPr bwMode="auto">
          <a:xfrm>
            <a:off x="4876800" y="2514600"/>
            <a:ext cx="3048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+</a:t>
            </a:r>
          </a:p>
        </p:txBody>
      </p:sp>
      <p:sp>
        <p:nvSpPr>
          <p:cNvPr id="31766" name="Text Box 60"/>
          <p:cNvSpPr txBox="1">
            <a:spLocks noChangeArrowheads="1"/>
          </p:cNvSpPr>
          <p:nvPr/>
        </p:nvSpPr>
        <p:spPr bwMode="auto">
          <a:xfrm>
            <a:off x="4876800" y="3124200"/>
            <a:ext cx="381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+</a:t>
            </a:r>
          </a:p>
        </p:txBody>
      </p:sp>
      <p:sp>
        <p:nvSpPr>
          <p:cNvPr id="31767" name="Text Box 61"/>
          <p:cNvSpPr txBox="1">
            <a:spLocks noChangeArrowheads="1"/>
          </p:cNvSpPr>
          <p:nvPr/>
        </p:nvSpPr>
        <p:spPr bwMode="auto">
          <a:xfrm>
            <a:off x="4876800" y="3733800"/>
            <a:ext cx="381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+</a:t>
            </a:r>
          </a:p>
        </p:txBody>
      </p:sp>
      <p:sp>
        <p:nvSpPr>
          <p:cNvPr id="31768" name="Text Box 62"/>
          <p:cNvSpPr txBox="1">
            <a:spLocks noChangeArrowheads="1"/>
          </p:cNvSpPr>
          <p:nvPr/>
        </p:nvSpPr>
        <p:spPr bwMode="auto">
          <a:xfrm>
            <a:off x="7620000" y="1981200"/>
            <a:ext cx="3048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_</a:t>
            </a:r>
          </a:p>
        </p:txBody>
      </p:sp>
      <p:sp>
        <p:nvSpPr>
          <p:cNvPr id="31769" name="Text Box 63"/>
          <p:cNvSpPr txBox="1">
            <a:spLocks noChangeArrowheads="1"/>
          </p:cNvSpPr>
          <p:nvPr/>
        </p:nvSpPr>
        <p:spPr bwMode="auto">
          <a:xfrm>
            <a:off x="7620000" y="2590800"/>
            <a:ext cx="381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_</a:t>
            </a:r>
          </a:p>
        </p:txBody>
      </p:sp>
      <p:sp>
        <p:nvSpPr>
          <p:cNvPr id="31770" name="Text Box 64"/>
          <p:cNvSpPr txBox="1">
            <a:spLocks noChangeArrowheads="1"/>
          </p:cNvSpPr>
          <p:nvPr/>
        </p:nvSpPr>
        <p:spPr bwMode="auto">
          <a:xfrm>
            <a:off x="7620000" y="3200400"/>
            <a:ext cx="381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_</a:t>
            </a:r>
          </a:p>
        </p:txBody>
      </p:sp>
      <p:sp>
        <p:nvSpPr>
          <p:cNvPr id="31771" name="Text Box 65"/>
          <p:cNvSpPr txBox="1">
            <a:spLocks noChangeArrowheads="1"/>
          </p:cNvSpPr>
          <p:nvPr/>
        </p:nvSpPr>
        <p:spPr bwMode="auto">
          <a:xfrm>
            <a:off x="7620000" y="3810000"/>
            <a:ext cx="4572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_</a:t>
            </a:r>
          </a:p>
        </p:txBody>
      </p:sp>
      <p:sp>
        <p:nvSpPr>
          <p:cNvPr id="31772" name="Text Box 66"/>
          <p:cNvSpPr txBox="1">
            <a:spLocks noChangeArrowheads="1"/>
          </p:cNvSpPr>
          <p:nvPr/>
        </p:nvSpPr>
        <p:spPr bwMode="auto">
          <a:xfrm>
            <a:off x="838200" y="4648200"/>
            <a:ext cx="7391400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Moléculas </a:t>
            </a:r>
            <a:r>
              <a:rPr lang="pt-PT" u="sng"/>
              <a:t>polares</a:t>
            </a:r>
            <a:r>
              <a:rPr lang="pt-PT"/>
              <a:t> orientam os seus centros de carga na direcção do campo eléctrico aplicado.</a:t>
            </a:r>
          </a:p>
        </p:txBody>
      </p:sp>
      <p:sp>
        <p:nvSpPr>
          <p:cNvPr id="31773" name="Text Box 67"/>
          <p:cNvSpPr txBox="1">
            <a:spLocks noChangeArrowheads="1"/>
          </p:cNvSpPr>
          <p:nvPr/>
        </p:nvSpPr>
        <p:spPr bwMode="auto">
          <a:xfrm>
            <a:off x="762000" y="5486400"/>
            <a:ext cx="7543800" cy="854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F</a:t>
            </a:r>
            <a:r>
              <a:rPr lang="pt-PT" baseline="-25000"/>
              <a:t>2</a:t>
            </a:r>
            <a:r>
              <a:rPr lang="pt-PT"/>
              <a:t>, O</a:t>
            </a:r>
            <a:r>
              <a:rPr lang="pt-PT" baseline="-25000"/>
              <a:t>2</a:t>
            </a:r>
            <a:r>
              <a:rPr lang="pt-PT"/>
              <a:t>, etc.. são moléculas apolares.</a:t>
            </a:r>
          </a:p>
          <a:p>
            <a:r>
              <a:rPr lang="pt-PT"/>
              <a:t>HCl, NO, etc.. são moléculas polares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Geometria e polaridade</a:t>
            </a: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838200" y="1905000"/>
            <a:ext cx="7315200" cy="1465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O momento dipolar é uma grandeza vectorial e é definido como o produto da carga, Q, pela distância, r, entre as cargas:  </a:t>
            </a:r>
            <a:r>
              <a:rPr lang="pt-PT" sz="2800">
                <a:sym typeface="Symbol" pitchFamily="18" charset="2"/>
              </a:rPr>
              <a:t> = Q r</a:t>
            </a:r>
            <a:endParaRPr lang="pt-PT">
              <a:sym typeface="Symbol" pitchFamily="18" charset="2"/>
            </a:endParaRPr>
          </a:p>
          <a:p>
            <a:pPr algn="ctr"/>
            <a:r>
              <a:rPr lang="pt-PT" sz="2800"/>
              <a:t>1 D = 3.336 </a:t>
            </a:r>
            <a:r>
              <a:rPr lang="pt-PT" sz="2800">
                <a:sym typeface="Symbol" pitchFamily="18" charset="2"/>
              </a:rPr>
              <a:t>10</a:t>
            </a:r>
            <a:r>
              <a:rPr lang="pt-PT" sz="2800" baseline="30000">
                <a:sym typeface="Symbol" pitchFamily="18" charset="2"/>
              </a:rPr>
              <a:t>-30</a:t>
            </a:r>
            <a:r>
              <a:rPr lang="pt-PT" sz="2800">
                <a:sym typeface="Symbol" pitchFamily="18" charset="2"/>
              </a:rPr>
              <a:t> C.m</a:t>
            </a: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914400" y="3505200"/>
            <a:ext cx="4648200" cy="408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Molécula 	geometria 	 </a:t>
            </a:r>
            <a:r>
              <a:rPr lang="pt-PT">
                <a:sym typeface="Symbol" pitchFamily="18" charset="2"/>
              </a:rPr>
              <a:t>(D)</a:t>
            </a:r>
            <a:br>
              <a:rPr lang="pt-PT">
                <a:sym typeface="Symbol" pitchFamily="18" charset="2"/>
              </a:rPr>
            </a:br>
            <a:r>
              <a:rPr lang="pt-PT">
                <a:sym typeface="Symbol" pitchFamily="18" charset="2"/>
              </a:rPr>
              <a:t/>
            </a:r>
            <a:br>
              <a:rPr lang="pt-PT">
                <a:sym typeface="Symbol" pitchFamily="18" charset="2"/>
              </a:rPr>
            </a:br>
            <a:r>
              <a:rPr lang="pt-PT">
                <a:sym typeface="Symbol" pitchFamily="18" charset="2"/>
              </a:rPr>
              <a:t>HF		linear		1.92</a:t>
            </a:r>
            <a:br>
              <a:rPr lang="pt-PT">
                <a:sym typeface="Symbol" pitchFamily="18" charset="2"/>
              </a:rPr>
            </a:br>
            <a:r>
              <a:rPr lang="pt-PT">
                <a:sym typeface="Symbol" pitchFamily="18" charset="2"/>
              </a:rPr>
              <a:t>HBr		linear		1.08</a:t>
            </a:r>
            <a:br>
              <a:rPr lang="pt-PT">
                <a:sym typeface="Symbol" pitchFamily="18" charset="2"/>
              </a:rPr>
            </a:br>
            <a:r>
              <a:rPr lang="pt-PT">
                <a:sym typeface="Symbol" pitchFamily="18" charset="2"/>
              </a:rPr>
              <a:t>H</a:t>
            </a:r>
            <a:r>
              <a:rPr lang="pt-PT" baseline="-25000">
                <a:sym typeface="Symbol" pitchFamily="18" charset="2"/>
              </a:rPr>
              <a:t>2</a:t>
            </a:r>
            <a:r>
              <a:rPr lang="pt-PT">
                <a:sym typeface="Symbol" pitchFamily="18" charset="2"/>
              </a:rPr>
              <a:t>O		angular		1.87</a:t>
            </a:r>
            <a:br>
              <a:rPr lang="pt-PT">
                <a:sym typeface="Symbol" pitchFamily="18" charset="2"/>
              </a:rPr>
            </a:br>
            <a:r>
              <a:rPr lang="pt-PT">
                <a:sym typeface="Symbol" pitchFamily="18" charset="2"/>
              </a:rPr>
              <a:t>NH</a:t>
            </a:r>
            <a:r>
              <a:rPr lang="pt-PT" baseline="-25000">
                <a:sym typeface="Symbol" pitchFamily="18" charset="2"/>
              </a:rPr>
              <a:t>3</a:t>
            </a:r>
            <a:r>
              <a:rPr lang="pt-PT">
                <a:sym typeface="Symbol" pitchFamily="18" charset="2"/>
              </a:rPr>
              <a:t>		piramidal	1.46</a:t>
            </a:r>
            <a:br>
              <a:rPr lang="pt-PT">
                <a:sym typeface="Symbol" pitchFamily="18" charset="2"/>
              </a:rPr>
            </a:br>
            <a:r>
              <a:rPr lang="pt-PT">
                <a:sym typeface="Symbol" pitchFamily="18" charset="2"/>
              </a:rPr>
              <a:t>SO</a:t>
            </a:r>
            <a:r>
              <a:rPr lang="pt-PT" baseline="-25000">
                <a:sym typeface="Symbol" pitchFamily="18" charset="2"/>
              </a:rPr>
              <a:t>2</a:t>
            </a:r>
            <a:r>
              <a:rPr lang="pt-PT">
                <a:sym typeface="Symbol" pitchFamily="18" charset="2"/>
              </a:rPr>
              <a:t>		angular		1.60</a:t>
            </a:r>
            <a:br>
              <a:rPr lang="pt-PT">
                <a:sym typeface="Symbol" pitchFamily="18" charset="2"/>
              </a:rPr>
            </a:br>
            <a:r>
              <a:rPr lang="pt-PT">
                <a:sym typeface="Symbol" pitchFamily="18" charset="2"/>
              </a:rPr>
              <a:t>CO</a:t>
            </a:r>
            <a:r>
              <a:rPr lang="pt-PT" baseline="-25000">
                <a:sym typeface="Symbol" pitchFamily="18" charset="2"/>
              </a:rPr>
              <a:t>2</a:t>
            </a:r>
            <a:r>
              <a:rPr lang="pt-PT">
                <a:sym typeface="Symbol" pitchFamily="18" charset="2"/>
              </a:rPr>
              <a:t>		linear		   0</a:t>
            </a:r>
          </a:p>
          <a:p>
            <a:endParaRPr lang="pt-PT">
              <a:sym typeface="Symbol" pitchFamily="18" charset="2"/>
            </a:endParaRPr>
          </a:p>
          <a:p>
            <a:endParaRPr lang="pt-PT">
              <a:sym typeface="Symbol" pitchFamily="18" charset="2"/>
            </a:endParaRPr>
          </a:p>
          <a:p>
            <a:endParaRPr lang="pt-PT" sz="2800">
              <a:sym typeface="Symbol" pitchFamily="18" charset="2"/>
            </a:endParaRPr>
          </a:p>
        </p:txBody>
      </p:sp>
      <p:sp>
        <p:nvSpPr>
          <p:cNvPr id="32773" name="Line 7"/>
          <p:cNvSpPr>
            <a:spLocks noChangeShapeType="1"/>
          </p:cNvSpPr>
          <p:nvPr/>
        </p:nvSpPr>
        <p:spPr bwMode="auto">
          <a:xfrm>
            <a:off x="990600" y="6019800"/>
            <a:ext cx="426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32774" name="Line 8"/>
          <p:cNvSpPr>
            <a:spLocks noChangeShapeType="1"/>
          </p:cNvSpPr>
          <p:nvPr/>
        </p:nvSpPr>
        <p:spPr bwMode="auto">
          <a:xfrm>
            <a:off x="990600" y="4038600"/>
            <a:ext cx="426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3277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038600"/>
            <a:ext cx="2362200" cy="1263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Ligação metálica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762000" y="1828800"/>
            <a:ext cx="7620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/>
              <a:t>Teoria do electrão livre de Drude e Lorentz. </a:t>
            </a:r>
          </a:p>
        </p:txBody>
      </p:sp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667000"/>
            <a:ext cx="3095625" cy="1295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914400" y="4343400"/>
            <a:ext cx="7620000" cy="2100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t-PT" sz="2400"/>
              <a:t>Metais: </a:t>
            </a:r>
          </a:p>
          <a:p>
            <a:r>
              <a:rPr lang="pt-PT" sz="2400"/>
              <a:t>	possuem elevada condutibilidade térmica e eléctrica</a:t>
            </a:r>
          </a:p>
          <a:p>
            <a:r>
              <a:rPr lang="pt-PT" sz="2400"/>
              <a:t>	brilho considerável</a:t>
            </a:r>
          </a:p>
          <a:p>
            <a:r>
              <a:rPr lang="pt-PT" sz="2400"/>
              <a:t>	maleabilidade e ductilidade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Recomendações Finais 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500034" y="1600200"/>
            <a:ext cx="842968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dirty="0"/>
              <a:t>Utilizem estes “slides” em conjuntos com as vossa notas da lição!</a:t>
            </a:r>
          </a:p>
          <a:p>
            <a:r>
              <a:rPr lang="pt-PT" sz="2400" dirty="0"/>
              <a:t>Complementem o vosso estudo com a leitura do Capítulo 9 e parte inicial do  Capítulo 10 do </a:t>
            </a:r>
            <a:r>
              <a:rPr lang="pt-PT" sz="2400" dirty="0" err="1"/>
              <a:t>Chang</a:t>
            </a:r>
            <a:r>
              <a:rPr lang="pt-PT" sz="2400" dirty="0"/>
              <a:t> (</a:t>
            </a:r>
            <a:r>
              <a:rPr lang="pt-PT" sz="2400" dirty="0" err="1"/>
              <a:t>R.Chang</a:t>
            </a:r>
            <a:r>
              <a:rPr lang="pt-PT" sz="2400" dirty="0"/>
              <a:t>, Química, </a:t>
            </a:r>
            <a:r>
              <a:rPr lang="pt-PT" sz="2400" dirty="0" smtClean="0"/>
              <a:t>11ª </a:t>
            </a:r>
            <a:r>
              <a:rPr lang="pt-PT" sz="2400" dirty="0"/>
              <a:t>ed., </a:t>
            </a:r>
            <a:r>
              <a:rPr lang="pt-PT" sz="2400" dirty="0" err="1"/>
              <a:t>McGraw-Hill</a:t>
            </a:r>
            <a:r>
              <a:rPr lang="pt-PT" sz="2400" dirty="0"/>
              <a:t>, Lisboa, </a:t>
            </a:r>
            <a:r>
              <a:rPr lang="pt-PT" sz="2400" dirty="0" smtClean="0"/>
              <a:t>2013)</a:t>
            </a:r>
            <a:endParaRPr lang="pt-PT" sz="2400" dirty="0"/>
          </a:p>
          <a:p>
            <a:r>
              <a:rPr lang="pt-PT" sz="2400" dirty="0"/>
              <a:t>Resolvam os exercícios da 2ª série!</a:t>
            </a:r>
          </a:p>
          <a:p>
            <a:r>
              <a:rPr lang="pt-PT" sz="2400" dirty="0"/>
              <a:t>Boa semana!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cont">
  <a:themeElements>
    <a:clrScheme name="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FFFF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E7E7"/>
      </a:accent6>
      <a:hlink>
        <a:srgbClr val="996633"/>
      </a:hlink>
      <a:folHlink>
        <a:srgbClr val="808000"/>
      </a:folHlink>
    </a:clrScheme>
    <a:fontScheme name="Retrco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pt-PT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pt-PT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trcon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rcon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rcon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C:\Programas\Microsoft Office\Modelos\Estruturas de Apresentação\RETRCONT.POT</Template>
  <TotalTime>2202</TotalTime>
  <Words>1423</Words>
  <Application>Microsoft Office PowerPoint</Application>
  <PresentationFormat>Apresentação no Ecrã (4:3)</PresentationFormat>
  <Paragraphs>168</Paragraphs>
  <Slides>32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32</vt:i4>
      </vt:variant>
    </vt:vector>
  </HeadingPairs>
  <TitlesOfParts>
    <vt:vector size="44" baseType="lpstr">
      <vt:lpstr>Times New Roman</vt:lpstr>
      <vt:lpstr>Arial</vt:lpstr>
      <vt:lpstr>Arial Black</vt:lpstr>
      <vt:lpstr>Tahoma</vt:lpstr>
      <vt:lpstr>Monotype Sorts</vt:lpstr>
      <vt:lpstr>Calibri</vt:lpstr>
      <vt:lpstr>Wingdings</vt:lpstr>
      <vt:lpstr>Webdings</vt:lpstr>
      <vt:lpstr>Symbol</vt:lpstr>
      <vt:lpstr>Wingdings 2</vt:lpstr>
      <vt:lpstr>Retrcont</vt:lpstr>
      <vt:lpstr>Microsoft Equação 3.0</vt:lpstr>
      <vt:lpstr>Química Geral - 2018/2019 </vt:lpstr>
      <vt:lpstr>Diapositivo 2</vt:lpstr>
      <vt:lpstr>Diapositivo 3</vt:lpstr>
      <vt:lpstr>Representações de Lewis</vt:lpstr>
      <vt:lpstr>Representações de Lewis</vt:lpstr>
      <vt:lpstr>Ligação iónica</vt:lpstr>
      <vt:lpstr>Formação de um sólido iónico (NaCl)</vt:lpstr>
      <vt:lpstr>Energética da formação de ligações iónicas</vt:lpstr>
      <vt:lpstr>Diapositivo 9</vt:lpstr>
      <vt:lpstr>Ciclo de Born-Haber</vt:lpstr>
      <vt:lpstr>Energia de rede de sólidos iónicos</vt:lpstr>
      <vt:lpstr>Ligação covalente</vt:lpstr>
      <vt:lpstr>Comprimento da ligação covalente</vt:lpstr>
      <vt:lpstr>Estruturas de Lewis</vt:lpstr>
      <vt:lpstr>Ligações duplas e triplas</vt:lpstr>
      <vt:lpstr>Energia de dissociação da ligação</vt:lpstr>
      <vt:lpstr>Electronegatividade</vt:lpstr>
      <vt:lpstr>Escala de Pauling de electronegatividades</vt:lpstr>
      <vt:lpstr>Previsão do carácter da ligação</vt:lpstr>
      <vt:lpstr>Propriedades de compostos covalentes e iónicos</vt:lpstr>
      <vt:lpstr>Estruturas de Lewis para moléculas poliatómicas</vt:lpstr>
      <vt:lpstr>Exemplos</vt:lpstr>
      <vt:lpstr>Carga formal</vt:lpstr>
      <vt:lpstr>Ressonância</vt:lpstr>
      <vt:lpstr>Excepções à regra do octeto</vt:lpstr>
      <vt:lpstr>Geometria molecular</vt:lpstr>
      <vt:lpstr>Moléculas com átomo central sem pares isolados</vt:lpstr>
      <vt:lpstr>Moléculas em que o átomo central tem pares isolados</vt:lpstr>
      <vt:lpstr>Momentos dipolares</vt:lpstr>
      <vt:lpstr>Geometria e polaridade</vt:lpstr>
      <vt:lpstr>Ligação metálica</vt:lpstr>
      <vt:lpstr>Recomendações Finais </vt:lpstr>
    </vt:vector>
  </TitlesOfParts>
  <Company>IPT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Geral - 2008/2009 </dc:title>
  <dc:creator>INSTITUTO POLITECNICO TOMAR</dc:creator>
  <cp:lastModifiedBy>Valentim</cp:lastModifiedBy>
  <cp:revision>39</cp:revision>
  <dcterms:created xsi:type="dcterms:W3CDTF">2008-09-23T08:31:51Z</dcterms:created>
  <dcterms:modified xsi:type="dcterms:W3CDTF">2019-10-08T08:44:04Z</dcterms:modified>
</cp:coreProperties>
</file>