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Lst>
  <p:sldIdLst>
    <p:sldId id="256" r:id="rId2"/>
    <p:sldId id="257" r:id="rId3"/>
    <p:sldId id="258" r:id="rId4"/>
    <p:sldId id="259" r:id="rId5"/>
    <p:sldId id="281" r:id="rId6"/>
    <p:sldId id="260" r:id="rId7"/>
    <p:sldId id="261" r:id="rId8"/>
    <p:sldId id="273" r:id="rId9"/>
    <p:sldId id="262" r:id="rId10"/>
    <p:sldId id="263" r:id="rId11"/>
    <p:sldId id="272" r:id="rId12"/>
    <p:sldId id="275" r:id="rId13"/>
    <p:sldId id="276" r:id="rId14"/>
    <p:sldId id="270" r:id="rId15"/>
    <p:sldId id="265" r:id="rId16"/>
    <p:sldId id="267" r:id="rId17"/>
    <p:sldId id="269" r:id="rId18"/>
    <p:sldId id="277" r:id="rId19"/>
    <p:sldId id="280" r:id="rId20"/>
    <p:sldId id="278" r:id="rId21"/>
    <p:sldId id="279" r:id="rId22"/>
  </p:sldIdLst>
  <p:sldSz cx="9144000" cy="6858000" type="screen4x3"/>
  <p:notesSz cx="6858000" cy="9144000"/>
  <p:defaultTextStyle>
    <a:defPPr>
      <a:defRPr lang="pt-PT"/>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4" name="Rectângu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ângu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ângu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ângu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Conexão recta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Conexão recta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Conexão recta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Conexão recta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Conexão recta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Conexão recta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ângulo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ítulo 7"/>
          <p:cNvSpPr>
            <a:spLocks noGrp="1"/>
          </p:cNvSpPr>
          <p:nvPr>
            <p:ph type="ctrTitle"/>
          </p:nvPr>
        </p:nvSpPr>
        <p:spPr>
          <a:xfrm>
            <a:off x="2286000" y="3124200"/>
            <a:ext cx="6172200" cy="1894362"/>
          </a:xfrm>
        </p:spPr>
        <p:txBody>
          <a:bodyPr/>
          <a:lstStyle>
            <a:lvl1pPr>
              <a:defRPr b="1"/>
            </a:lvl1pPr>
          </a:lstStyle>
          <a:p>
            <a:r>
              <a:rPr lang="pt-PT" smtClean="0"/>
              <a:t>Clique para editar o estilo</a:t>
            </a:r>
            <a:endParaRPr lang="en-US"/>
          </a:p>
        </p:txBody>
      </p:sp>
      <p:sp>
        <p:nvSpPr>
          <p:cNvPr id="9" name="Subtítu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PT" smtClean="0"/>
              <a:t>Faça clique para editar o estilo</a:t>
            </a:r>
            <a:endParaRPr lang="en-US"/>
          </a:p>
        </p:txBody>
      </p:sp>
      <p:sp>
        <p:nvSpPr>
          <p:cNvPr id="22" name="Marcador de Posição da Data 27"/>
          <p:cNvSpPr>
            <a:spLocks noGrp="1"/>
          </p:cNvSpPr>
          <p:nvPr>
            <p:ph type="dt" sz="half" idx="10"/>
          </p:nvPr>
        </p:nvSpPr>
        <p:spPr bwMode="auto">
          <a:xfrm rot="5400000">
            <a:off x="7764463" y="1174750"/>
            <a:ext cx="2286000" cy="381000"/>
          </a:xfrm>
        </p:spPr>
        <p:txBody>
          <a:bodyPr/>
          <a:lstStyle>
            <a:lvl1pPr>
              <a:defRPr/>
            </a:lvl1pPr>
          </a:lstStyle>
          <a:p>
            <a:pPr>
              <a:defRPr/>
            </a:pPr>
            <a:endParaRPr lang="pt-PT"/>
          </a:p>
        </p:txBody>
      </p:sp>
      <p:sp>
        <p:nvSpPr>
          <p:cNvPr id="23" name="Marcador de Posição do Rodapé 16"/>
          <p:cNvSpPr>
            <a:spLocks noGrp="1"/>
          </p:cNvSpPr>
          <p:nvPr>
            <p:ph type="ftr" sz="quarter" idx="11"/>
          </p:nvPr>
        </p:nvSpPr>
        <p:spPr bwMode="auto">
          <a:xfrm rot="5400000">
            <a:off x="7077076" y="4181475"/>
            <a:ext cx="3657600" cy="384175"/>
          </a:xfrm>
        </p:spPr>
        <p:txBody>
          <a:bodyPr/>
          <a:lstStyle>
            <a:lvl1pPr>
              <a:defRPr/>
            </a:lvl1pPr>
          </a:lstStyle>
          <a:p>
            <a:pPr>
              <a:defRPr/>
            </a:pPr>
            <a:endParaRPr lang="pt-PT"/>
          </a:p>
        </p:txBody>
      </p:sp>
      <p:sp>
        <p:nvSpPr>
          <p:cNvPr id="24" name="Marcador de Posição do Número do Diapositivo 28"/>
          <p:cNvSpPr>
            <a:spLocks noGrp="1"/>
          </p:cNvSpPr>
          <p:nvPr>
            <p:ph type="sldNum" sz="quarter" idx="12"/>
          </p:nvPr>
        </p:nvSpPr>
        <p:spPr bwMode="auto">
          <a:xfrm>
            <a:off x="1325563" y="4929188"/>
            <a:ext cx="609600" cy="517525"/>
          </a:xfrm>
        </p:spPr>
        <p:txBody>
          <a:bodyPr/>
          <a:lstStyle>
            <a:lvl1pPr>
              <a:defRPr/>
            </a:lvl1pPr>
          </a:lstStyle>
          <a:p>
            <a:pPr>
              <a:defRPr/>
            </a:pPr>
            <a:fld id="{92BAD355-AEE9-486E-948D-A322BEC6D254}" type="slidenum">
              <a:rPr lang="pt-PT"/>
              <a:pPr>
                <a:defRPr/>
              </a:pPr>
              <a:t>‹nº›</a:t>
            </a:fld>
            <a:endParaRPr lang="pt-P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8" name="Marcador de Posição de Conteúdo 7"/>
          <p:cNvSpPr>
            <a:spLocks noGrp="1"/>
          </p:cNvSpPr>
          <p:nvPr>
            <p:ph sz="quarter" idx="1"/>
          </p:nvPr>
        </p:nvSpPr>
        <p:spPr>
          <a:xfrm>
            <a:off x="457200" y="1600200"/>
            <a:ext cx="7467600" cy="4873752"/>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6"/>
          <p:cNvSpPr>
            <a:spLocks noGrp="1"/>
          </p:cNvSpPr>
          <p:nvPr>
            <p:ph type="dt" sz="half" idx="10"/>
          </p:nvPr>
        </p:nvSpPr>
        <p:spPr/>
        <p:txBody>
          <a:bodyPr rtlCol="0"/>
          <a:lstStyle>
            <a:lvl1pPr>
              <a:defRPr/>
            </a:lvl1pPr>
          </a:lstStyle>
          <a:p>
            <a:pPr>
              <a:defRPr/>
            </a:pPr>
            <a:endParaRPr lang="pt-PT"/>
          </a:p>
        </p:txBody>
      </p:sp>
      <p:sp>
        <p:nvSpPr>
          <p:cNvPr id="5" name="Marcador de Posição do Número do Diapositivo 8"/>
          <p:cNvSpPr>
            <a:spLocks noGrp="1"/>
          </p:cNvSpPr>
          <p:nvPr>
            <p:ph type="sldNum" sz="quarter" idx="11"/>
          </p:nvPr>
        </p:nvSpPr>
        <p:spPr/>
        <p:txBody>
          <a:bodyPr rtlCol="0"/>
          <a:lstStyle>
            <a:lvl1pPr>
              <a:defRPr/>
            </a:lvl1pPr>
          </a:lstStyle>
          <a:p>
            <a:pPr>
              <a:defRPr/>
            </a:pPr>
            <a:fld id="{72020A39-720F-4870-872E-F803F5A4D6B3}" type="slidenum">
              <a:rPr lang="pt-PT"/>
              <a:pPr>
                <a:defRPr/>
              </a:pPr>
              <a:t>‹nº›</a:t>
            </a:fld>
            <a:endParaRPr lang="pt-PT"/>
          </a:p>
        </p:txBody>
      </p:sp>
      <p:sp>
        <p:nvSpPr>
          <p:cNvPr id="6" name="Marcador de Posição do Rodapé 9"/>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bg>
      <p:bgRef idx="1001">
        <a:schemeClr val="bg2"/>
      </p:bgRef>
    </p:bg>
    <p:spTree>
      <p:nvGrpSpPr>
        <p:cNvPr id="1" name=""/>
        <p:cNvGrpSpPr/>
        <p:nvPr/>
      </p:nvGrpSpPr>
      <p:grpSpPr>
        <a:xfrm>
          <a:off x="0" y="0"/>
          <a:ext cx="0" cy="0"/>
          <a:chOff x="0" y="0"/>
          <a:chExt cx="0" cy="0"/>
        </a:xfrm>
      </p:grpSpPr>
      <p:sp>
        <p:nvSpPr>
          <p:cNvPr id="4" name="Rectângu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ângu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ângu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ângu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Conexão recta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Conexão recta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Conexão recta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Conexão recta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Conexão recta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ângulo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Conexão recta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ítulo 1"/>
          <p:cNvSpPr>
            <a:spLocks noGrp="1"/>
          </p:cNvSpPr>
          <p:nvPr>
            <p:ph type="title"/>
          </p:nvPr>
        </p:nvSpPr>
        <p:spPr>
          <a:xfrm>
            <a:off x="2286000" y="2895600"/>
            <a:ext cx="6172200" cy="2053590"/>
          </a:xfrm>
        </p:spPr>
        <p:txBody>
          <a:bodyPr/>
          <a:lstStyle>
            <a:lvl1pPr algn="l">
              <a:buNone/>
              <a:defRPr sz="3000" b="1" cap="small" baseline="0"/>
            </a:lvl1pPr>
          </a:lstStyle>
          <a:p>
            <a:r>
              <a:rPr lang="pt-PT" smtClean="0"/>
              <a:t>Clique para editar o estilo</a:t>
            </a:r>
            <a:endParaRPr lang="en-US"/>
          </a:p>
        </p:txBody>
      </p:sp>
      <p:sp>
        <p:nvSpPr>
          <p:cNvPr id="3" name="Marcador de Posição do Texto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PT" smtClean="0"/>
              <a:t>Clique para editar os estilos</a:t>
            </a:r>
          </a:p>
        </p:txBody>
      </p:sp>
      <p:sp>
        <p:nvSpPr>
          <p:cNvPr id="20" name="Marcador de Posição da Data 3"/>
          <p:cNvSpPr>
            <a:spLocks noGrp="1"/>
          </p:cNvSpPr>
          <p:nvPr>
            <p:ph type="dt" sz="half" idx="10"/>
          </p:nvPr>
        </p:nvSpPr>
        <p:spPr bwMode="auto">
          <a:xfrm rot="5400000">
            <a:off x="7762875" y="1169988"/>
            <a:ext cx="2286000" cy="381000"/>
          </a:xfrm>
        </p:spPr>
        <p:txBody>
          <a:bodyPr/>
          <a:lstStyle>
            <a:lvl1pPr>
              <a:defRPr/>
            </a:lvl1pPr>
          </a:lstStyle>
          <a:p>
            <a:pPr>
              <a:defRPr/>
            </a:pPr>
            <a:endParaRPr lang="pt-PT"/>
          </a:p>
        </p:txBody>
      </p:sp>
      <p:sp>
        <p:nvSpPr>
          <p:cNvPr id="21" name="Marcador de Posição do Rodapé 4"/>
          <p:cNvSpPr>
            <a:spLocks noGrp="1"/>
          </p:cNvSpPr>
          <p:nvPr>
            <p:ph type="ftr" sz="quarter" idx="11"/>
          </p:nvPr>
        </p:nvSpPr>
        <p:spPr bwMode="auto">
          <a:xfrm rot="5400000">
            <a:off x="7077076" y="4178300"/>
            <a:ext cx="3657600" cy="384175"/>
          </a:xfrm>
        </p:spPr>
        <p:txBody>
          <a:bodyPr/>
          <a:lstStyle>
            <a:lvl1pPr>
              <a:defRPr/>
            </a:lvl1pPr>
          </a:lstStyle>
          <a:p>
            <a:pPr>
              <a:defRPr/>
            </a:pPr>
            <a:endParaRPr lang="pt-PT"/>
          </a:p>
        </p:txBody>
      </p:sp>
      <p:sp>
        <p:nvSpPr>
          <p:cNvPr id="22" name="Marcador de Posição do Número do Diapositivo 5"/>
          <p:cNvSpPr>
            <a:spLocks noGrp="1"/>
          </p:cNvSpPr>
          <p:nvPr>
            <p:ph type="sldNum" sz="quarter" idx="12"/>
          </p:nvPr>
        </p:nvSpPr>
        <p:spPr bwMode="auto">
          <a:xfrm>
            <a:off x="1339850" y="4929188"/>
            <a:ext cx="609600" cy="517525"/>
          </a:xfrm>
        </p:spPr>
        <p:txBody>
          <a:bodyPr/>
          <a:lstStyle>
            <a:lvl1pPr>
              <a:defRPr/>
            </a:lvl1pPr>
          </a:lstStyle>
          <a:p>
            <a:pPr>
              <a:defRPr/>
            </a:pPr>
            <a:fld id="{6818AFCA-D4F2-438E-8503-2152D1C51DF4}" type="slidenum">
              <a:rPr lang="pt-PT"/>
              <a:pPr>
                <a:defRPr/>
              </a:pPr>
              <a:t>‹nº›</a:t>
            </a:fld>
            <a:endParaRPr lang="pt-P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9" name="Marcador de Posição de Conteúdo 8"/>
          <p:cNvSpPr>
            <a:spLocks noGrp="1"/>
          </p:cNvSpPr>
          <p:nvPr>
            <p:ph sz="quarter" idx="1"/>
          </p:nvPr>
        </p:nvSpPr>
        <p:spPr>
          <a:xfrm>
            <a:off x="457200" y="1600200"/>
            <a:ext cx="3657600" cy="4572000"/>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11" name="Marcador de Posição de Conteúdo 10"/>
          <p:cNvSpPr>
            <a:spLocks noGrp="1"/>
          </p:cNvSpPr>
          <p:nvPr>
            <p:ph sz="quarter" idx="2"/>
          </p:nvPr>
        </p:nvSpPr>
        <p:spPr>
          <a:xfrm>
            <a:off x="4270248" y="1600200"/>
            <a:ext cx="3657600" cy="4572000"/>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5" name="Marcador de Posição da Data 13"/>
          <p:cNvSpPr>
            <a:spLocks noGrp="1"/>
          </p:cNvSpPr>
          <p:nvPr>
            <p:ph type="dt" sz="half" idx="10"/>
          </p:nvPr>
        </p:nvSpPr>
        <p:spPr/>
        <p:txBody>
          <a:bodyPr/>
          <a:lstStyle>
            <a:lvl1pPr>
              <a:defRPr/>
            </a:lvl1pPr>
          </a:lstStyle>
          <a:p>
            <a:pPr>
              <a:defRPr/>
            </a:pPr>
            <a:endParaRPr lang="pt-PT"/>
          </a:p>
        </p:txBody>
      </p:sp>
      <p:sp>
        <p:nvSpPr>
          <p:cNvPr id="6" name="Marcador de Posição do Rodapé 2"/>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22"/>
          <p:cNvSpPr>
            <a:spLocks noGrp="1"/>
          </p:cNvSpPr>
          <p:nvPr>
            <p:ph type="sldNum" sz="quarter" idx="12"/>
          </p:nvPr>
        </p:nvSpPr>
        <p:spPr/>
        <p:txBody>
          <a:bodyPr/>
          <a:lstStyle>
            <a:lvl1pPr>
              <a:defRPr/>
            </a:lvl1pPr>
          </a:lstStyle>
          <a:p>
            <a:pPr>
              <a:defRPr/>
            </a:pPr>
            <a:fld id="{8B6A030D-6EAB-43D3-A351-03AC7E27303A}" type="slidenum">
              <a:rPr lang="pt-PT"/>
              <a:pPr>
                <a:defRPr/>
              </a:pPr>
              <a:t>‹nº›</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7543800" cy="1143000"/>
          </a:xfrm>
        </p:spPr>
        <p:txBody>
          <a:bodyPr/>
          <a:lstStyle>
            <a:lvl1pPr>
              <a:defRPr/>
            </a:lvl1pPr>
          </a:lstStyle>
          <a:p>
            <a:r>
              <a:rPr lang="pt-PT" smtClean="0"/>
              <a:t>Clique para editar o estilo</a:t>
            </a:r>
            <a:endParaRPr lang="en-US"/>
          </a:p>
        </p:txBody>
      </p:sp>
      <p:sp>
        <p:nvSpPr>
          <p:cNvPr id="11" name="Marcador de Posição de Conteúdo 10"/>
          <p:cNvSpPr>
            <a:spLocks noGrp="1"/>
          </p:cNvSpPr>
          <p:nvPr>
            <p:ph sz="quarter" idx="2"/>
          </p:nvPr>
        </p:nvSpPr>
        <p:spPr>
          <a:xfrm>
            <a:off x="457200" y="2362200"/>
            <a:ext cx="3657600" cy="3886200"/>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13" name="Marcador de Posição de Conteúdo 12"/>
          <p:cNvSpPr>
            <a:spLocks noGrp="1"/>
          </p:cNvSpPr>
          <p:nvPr>
            <p:ph sz="quarter" idx="4"/>
          </p:nvPr>
        </p:nvSpPr>
        <p:spPr>
          <a:xfrm>
            <a:off x="4371975" y="2362200"/>
            <a:ext cx="3657600" cy="3886200"/>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12" name="Marcador de Posição do Tex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pt-PT" smtClean="0"/>
              <a:t>Clique para editar os estilos</a:t>
            </a:r>
          </a:p>
        </p:txBody>
      </p:sp>
      <p:sp>
        <p:nvSpPr>
          <p:cNvPr id="14" name="Marcador de Posição do Tex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pt-PT" smtClean="0"/>
              <a:t>Clique para editar os estilos</a:t>
            </a:r>
          </a:p>
        </p:txBody>
      </p:sp>
      <p:sp>
        <p:nvSpPr>
          <p:cNvPr id="7" name="Marcador de Posição da Data 13"/>
          <p:cNvSpPr>
            <a:spLocks noGrp="1"/>
          </p:cNvSpPr>
          <p:nvPr>
            <p:ph type="dt" sz="half" idx="10"/>
          </p:nvPr>
        </p:nvSpPr>
        <p:spPr/>
        <p:txBody>
          <a:bodyPr/>
          <a:lstStyle>
            <a:lvl1pPr>
              <a:defRPr/>
            </a:lvl1pPr>
          </a:lstStyle>
          <a:p>
            <a:pPr>
              <a:defRPr/>
            </a:pPr>
            <a:endParaRPr lang="pt-PT"/>
          </a:p>
        </p:txBody>
      </p:sp>
      <p:sp>
        <p:nvSpPr>
          <p:cNvPr id="8" name="Marcador de Posição do Rodapé 2"/>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22"/>
          <p:cNvSpPr>
            <a:spLocks noGrp="1"/>
          </p:cNvSpPr>
          <p:nvPr>
            <p:ph type="sldNum" sz="quarter" idx="12"/>
          </p:nvPr>
        </p:nvSpPr>
        <p:spPr/>
        <p:txBody>
          <a:bodyPr/>
          <a:lstStyle>
            <a:lvl1pPr>
              <a:defRPr/>
            </a:lvl1pPr>
          </a:lstStyle>
          <a:p>
            <a:pPr>
              <a:defRPr/>
            </a:pPr>
            <a:fld id="{8DDF9ABA-F19F-4FEC-92F1-7626ED62F37B}" type="slidenum">
              <a:rPr lang="pt-PT"/>
              <a:pPr>
                <a:defRPr/>
              </a:pPr>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a Data 5"/>
          <p:cNvSpPr>
            <a:spLocks noGrp="1"/>
          </p:cNvSpPr>
          <p:nvPr>
            <p:ph type="dt" sz="half" idx="10"/>
          </p:nvPr>
        </p:nvSpPr>
        <p:spPr/>
        <p:txBody>
          <a:bodyPr rtlCol="0"/>
          <a:lstStyle>
            <a:lvl1pPr>
              <a:defRPr/>
            </a:lvl1pPr>
          </a:lstStyle>
          <a:p>
            <a:pPr>
              <a:defRPr/>
            </a:pPr>
            <a:endParaRPr lang="pt-PT"/>
          </a:p>
        </p:txBody>
      </p:sp>
      <p:sp>
        <p:nvSpPr>
          <p:cNvPr id="4" name="Marcador de Posição do Número do Diapositivo 6"/>
          <p:cNvSpPr>
            <a:spLocks noGrp="1"/>
          </p:cNvSpPr>
          <p:nvPr>
            <p:ph type="sldNum" sz="quarter" idx="11"/>
          </p:nvPr>
        </p:nvSpPr>
        <p:spPr/>
        <p:txBody>
          <a:bodyPr rtlCol="0"/>
          <a:lstStyle>
            <a:lvl1pPr>
              <a:defRPr/>
            </a:lvl1pPr>
          </a:lstStyle>
          <a:p>
            <a:pPr>
              <a:defRPr/>
            </a:pPr>
            <a:fld id="{BF62DC47-D255-4AFC-A99D-DA8A6180B2B5}" type="slidenum">
              <a:rPr lang="pt-PT"/>
              <a:pPr>
                <a:defRPr/>
              </a:pPr>
              <a:t>‹nº›</a:t>
            </a:fld>
            <a:endParaRPr lang="pt-PT"/>
          </a:p>
        </p:txBody>
      </p:sp>
      <p:sp>
        <p:nvSpPr>
          <p:cNvPr id="5" name="Marcador de Posição do Rodapé 7"/>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3"/>
          <p:cNvSpPr>
            <a:spLocks noGrp="1"/>
          </p:cNvSpPr>
          <p:nvPr>
            <p:ph type="dt" sz="half" idx="10"/>
          </p:nvPr>
        </p:nvSpPr>
        <p:spPr/>
        <p:txBody>
          <a:bodyPr/>
          <a:lstStyle>
            <a:lvl1pPr>
              <a:defRPr/>
            </a:lvl1pPr>
          </a:lstStyle>
          <a:p>
            <a:pPr>
              <a:defRPr/>
            </a:pPr>
            <a:endParaRPr lang="pt-PT"/>
          </a:p>
        </p:txBody>
      </p:sp>
      <p:sp>
        <p:nvSpPr>
          <p:cNvPr id="3" name="Marcador de Posição do Rodapé 2"/>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22"/>
          <p:cNvSpPr>
            <a:spLocks noGrp="1"/>
          </p:cNvSpPr>
          <p:nvPr>
            <p:ph type="sldNum" sz="quarter" idx="12"/>
          </p:nvPr>
        </p:nvSpPr>
        <p:spPr/>
        <p:txBody>
          <a:bodyPr/>
          <a:lstStyle>
            <a:lvl1pPr>
              <a:defRPr/>
            </a:lvl1pPr>
          </a:lstStyle>
          <a:p>
            <a:pPr>
              <a:defRPr/>
            </a:pPr>
            <a:fld id="{B86EFC40-6DF3-4B1E-82BD-42C7B042B00E}" type="slidenum">
              <a:rPr lang="pt-PT"/>
              <a:pPr>
                <a:defRPr/>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5" name="Conexão recta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Conexão recta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Conexão recta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Conexão recta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Rectângulo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Conexão recta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ítulo 1"/>
          <p:cNvSpPr>
            <a:spLocks noGrp="1"/>
          </p:cNvSpPr>
          <p:nvPr>
            <p:ph type="title"/>
          </p:nvPr>
        </p:nvSpPr>
        <p:spPr>
          <a:xfrm rot="5400000">
            <a:off x="3371850" y="3200400"/>
            <a:ext cx="6309360" cy="457200"/>
          </a:xfrm>
        </p:spPr>
        <p:txBody>
          <a:bodyPr/>
          <a:lstStyle>
            <a:lvl1pPr algn="l">
              <a:buNone/>
              <a:defRPr sz="2000" b="1" cap="small" baseline="0"/>
            </a:lvl1pPr>
          </a:lstStyle>
          <a:p>
            <a:r>
              <a:rPr lang="pt-PT" smtClean="0"/>
              <a:t>Clique para editar o estilo</a:t>
            </a:r>
            <a:endParaRPr lang="en-US"/>
          </a:p>
        </p:txBody>
      </p:sp>
      <p:sp>
        <p:nvSpPr>
          <p:cNvPr id="3" name="Marcador de Posição do Tex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pt-PT" smtClean="0"/>
              <a:t>Clique para editar os estilos</a:t>
            </a:r>
          </a:p>
        </p:txBody>
      </p:sp>
      <p:sp>
        <p:nvSpPr>
          <p:cNvPr id="18" name="Marcador de Posição de Conteúdo 17"/>
          <p:cNvSpPr>
            <a:spLocks noGrp="1"/>
          </p:cNvSpPr>
          <p:nvPr>
            <p:ph sz="quarter" idx="1"/>
          </p:nvPr>
        </p:nvSpPr>
        <p:spPr>
          <a:xfrm>
            <a:off x="304800" y="274320"/>
            <a:ext cx="5638800" cy="6327648"/>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12" name="Marcador de Posição da Data 20"/>
          <p:cNvSpPr>
            <a:spLocks noGrp="1"/>
          </p:cNvSpPr>
          <p:nvPr>
            <p:ph type="dt" sz="half" idx="10"/>
          </p:nvPr>
        </p:nvSpPr>
        <p:spPr/>
        <p:txBody>
          <a:bodyPr rtlCol="0"/>
          <a:lstStyle>
            <a:lvl1pPr>
              <a:defRPr/>
            </a:lvl1pPr>
          </a:lstStyle>
          <a:p>
            <a:pPr>
              <a:defRPr/>
            </a:pPr>
            <a:endParaRPr lang="pt-PT"/>
          </a:p>
        </p:txBody>
      </p:sp>
      <p:sp>
        <p:nvSpPr>
          <p:cNvPr id="13" name="Marcador de Posição do Número do Diapositivo 21"/>
          <p:cNvSpPr>
            <a:spLocks noGrp="1"/>
          </p:cNvSpPr>
          <p:nvPr>
            <p:ph type="sldNum" sz="quarter" idx="11"/>
          </p:nvPr>
        </p:nvSpPr>
        <p:spPr/>
        <p:txBody>
          <a:bodyPr rtlCol="0"/>
          <a:lstStyle>
            <a:lvl1pPr>
              <a:defRPr/>
            </a:lvl1pPr>
          </a:lstStyle>
          <a:p>
            <a:pPr>
              <a:defRPr/>
            </a:pPr>
            <a:fld id="{20CB22A0-AC1A-4ECE-B817-6A8EE6D5BC23}" type="slidenum">
              <a:rPr lang="pt-PT"/>
              <a:pPr>
                <a:defRPr/>
              </a:pPr>
              <a:t>‹nº›</a:t>
            </a:fld>
            <a:endParaRPr lang="pt-PT"/>
          </a:p>
        </p:txBody>
      </p:sp>
      <p:sp>
        <p:nvSpPr>
          <p:cNvPr id="14" name="Marcador de Posição do Rodapé 22"/>
          <p:cNvSpPr>
            <a:spLocks noGrp="1"/>
          </p:cNvSpPr>
          <p:nvPr>
            <p:ph type="ftr" sz="quarter" idx="12"/>
          </p:nvPr>
        </p:nvSpPr>
        <p:spPr/>
        <p:txBody>
          <a:bodyPr rtlCol="0"/>
          <a:lstStyle>
            <a:lvl1pPr>
              <a:defRPr/>
            </a:lvl1pPr>
          </a:lstStyle>
          <a:p>
            <a:pPr>
              <a:defRPr/>
            </a:pPr>
            <a:endParaRPr lang="pt-P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5" name="Conexão recta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Conexão recta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Rectângulo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Conexão recta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Conexão recta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Conexão recta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Título 1"/>
          <p:cNvSpPr>
            <a:spLocks noGrp="1"/>
          </p:cNvSpPr>
          <p:nvPr>
            <p:ph type="title"/>
          </p:nvPr>
        </p:nvSpPr>
        <p:spPr>
          <a:xfrm rot="5400000">
            <a:off x="3350133" y="3200400"/>
            <a:ext cx="6309360" cy="457200"/>
          </a:xfrm>
        </p:spPr>
        <p:txBody>
          <a:bodyPr/>
          <a:lstStyle>
            <a:lvl1pPr algn="l">
              <a:buNone/>
              <a:defRPr sz="2000" b="1"/>
            </a:lvl1pPr>
          </a:lstStyle>
          <a:p>
            <a:r>
              <a:rPr lang="pt-PT" smtClean="0"/>
              <a:t>Clique para editar o estilo</a:t>
            </a:r>
            <a:endParaRPr lang="en-US"/>
          </a:p>
        </p:txBody>
      </p:sp>
      <p:sp>
        <p:nvSpPr>
          <p:cNvPr id="3" name="Marcador de Posição da Imagem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pt-PT" noProof="0" smtClean="0"/>
              <a:t>Clique no ícone para adicionar uma imagem</a:t>
            </a:r>
            <a:endParaRPr lang="en-US" noProof="0" dirty="0"/>
          </a:p>
        </p:txBody>
      </p:sp>
      <p:sp>
        <p:nvSpPr>
          <p:cNvPr id="4" name="Marcador de Posição do Texto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pt-PT" smtClean="0"/>
              <a:t>Clique para editar os estilos</a:t>
            </a:r>
          </a:p>
        </p:txBody>
      </p:sp>
      <p:sp>
        <p:nvSpPr>
          <p:cNvPr id="12" name="Marcador de Posição da Data 16"/>
          <p:cNvSpPr>
            <a:spLocks noGrp="1"/>
          </p:cNvSpPr>
          <p:nvPr>
            <p:ph type="dt" sz="half" idx="10"/>
          </p:nvPr>
        </p:nvSpPr>
        <p:spPr/>
        <p:txBody>
          <a:bodyPr rtlCol="0"/>
          <a:lstStyle>
            <a:lvl1pPr>
              <a:defRPr/>
            </a:lvl1pPr>
          </a:lstStyle>
          <a:p>
            <a:pPr>
              <a:defRPr/>
            </a:pPr>
            <a:endParaRPr lang="pt-PT"/>
          </a:p>
        </p:txBody>
      </p:sp>
      <p:sp>
        <p:nvSpPr>
          <p:cNvPr id="13" name="Marcador de Posição do Número do Diapositivo 17"/>
          <p:cNvSpPr>
            <a:spLocks noGrp="1"/>
          </p:cNvSpPr>
          <p:nvPr>
            <p:ph type="sldNum" sz="quarter" idx="11"/>
          </p:nvPr>
        </p:nvSpPr>
        <p:spPr/>
        <p:txBody>
          <a:bodyPr rtlCol="0"/>
          <a:lstStyle>
            <a:lvl1pPr>
              <a:defRPr/>
            </a:lvl1pPr>
          </a:lstStyle>
          <a:p>
            <a:pPr>
              <a:defRPr/>
            </a:pPr>
            <a:fld id="{28CB914E-F379-41AC-9489-FB44DE0F24C8}" type="slidenum">
              <a:rPr lang="pt-PT"/>
              <a:pPr>
                <a:defRPr/>
              </a:pPr>
              <a:t>‹nº›</a:t>
            </a:fld>
            <a:endParaRPr lang="pt-PT"/>
          </a:p>
        </p:txBody>
      </p:sp>
      <p:sp>
        <p:nvSpPr>
          <p:cNvPr id="14" name="Marcador de Posição do Rodapé 20"/>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13"/>
          <p:cNvSpPr>
            <a:spLocks noGrp="1"/>
          </p:cNvSpPr>
          <p:nvPr>
            <p:ph type="dt" sz="half" idx="10"/>
          </p:nvPr>
        </p:nvSpPr>
        <p:spPr/>
        <p:txBody>
          <a:bodyPr/>
          <a:lstStyle>
            <a:lvl1pPr>
              <a:defRPr/>
            </a:lvl1pPr>
          </a:lstStyle>
          <a:p>
            <a:pPr>
              <a:defRPr/>
            </a:pPr>
            <a:endParaRPr lang="pt-PT"/>
          </a:p>
        </p:txBody>
      </p:sp>
      <p:sp>
        <p:nvSpPr>
          <p:cNvPr id="5" name="Marcador de Posição do Rodapé 2"/>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22"/>
          <p:cNvSpPr>
            <a:spLocks noGrp="1"/>
          </p:cNvSpPr>
          <p:nvPr>
            <p:ph type="sldNum" sz="quarter" idx="12"/>
          </p:nvPr>
        </p:nvSpPr>
        <p:spPr/>
        <p:txBody>
          <a:bodyPr/>
          <a:lstStyle>
            <a:lvl1pPr>
              <a:defRPr/>
            </a:lvl1pPr>
          </a:lstStyle>
          <a:p>
            <a:pPr>
              <a:defRPr/>
            </a:pPr>
            <a:fld id="{B98518AE-932A-4BC8-B863-42AED4B731C2}" type="slidenum">
              <a:rPr lang="pt-PT"/>
              <a:pPr>
                <a:defRPr/>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9"/>
            <a:ext cx="1676400" cy="5851525"/>
          </a:xfrm>
        </p:spPr>
        <p:txBody>
          <a:bodyPr vert="eaVert"/>
          <a:lstStyle/>
          <a:p>
            <a:r>
              <a:rPr lang="pt-PT" smtClean="0"/>
              <a:t>Clique para editar o estilo</a:t>
            </a:r>
            <a:endParaRPr lang="en-US"/>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13"/>
          <p:cNvSpPr>
            <a:spLocks noGrp="1"/>
          </p:cNvSpPr>
          <p:nvPr>
            <p:ph type="dt" sz="half" idx="10"/>
          </p:nvPr>
        </p:nvSpPr>
        <p:spPr/>
        <p:txBody>
          <a:bodyPr/>
          <a:lstStyle>
            <a:lvl1pPr>
              <a:defRPr/>
            </a:lvl1pPr>
          </a:lstStyle>
          <a:p>
            <a:pPr>
              <a:defRPr/>
            </a:pPr>
            <a:endParaRPr lang="pt-PT"/>
          </a:p>
        </p:txBody>
      </p:sp>
      <p:sp>
        <p:nvSpPr>
          <p:cNvPr id="5" name="Marcador de Posição do Rodapé 2"/>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22"/>
          <p:cNvSpPr>
            <a:spLocks noGrp="1"/>
          </p:cNvSpPr>
          <p:nvPr>
            <p:ph type="sldNum" sz="quarter" idx="12"/>
          </p:nvPr>
        </p:nvSpPr>
        <p:spPr/>
        <p:txBody>
          <a:bodyPr/>
          <a:lstStyle>
            <a:lvl1pPr>
              <a:defRPr/>
            </a:lvl1pPr>
          </a:lstStyle>
          <a:p>
            <a:pPr>
              <a:defRPr/>
            </a:pPr>
            <a:fld id="{FE3174EB-F6B3-4F24-AC7E-C4BB160A65FE}" type="slidenum">
              <a:rPr lang="pt-PT"/>
              <a:pPr>
                <a:defRPr/>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exão recta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Marcador de Posição do Título 21"/>
          <p:cNvSpPr>
            <a:spLocks noGrp="1"/>
          </p:cNvSpPr>
          <p:nvPr>
            <p:ph type="title"/>
          </p:nvPr>
        </p:nvSpPr>
        <p:spPr>
          <a:xfrm>
            <a:off x="457200" y="274638"/>
            <a:ext cx="7467600" cy="1143000"/>
          </a:xfrm>
          <a:prstGeom prst="rect">
            <a:avLst/>
          </a:prstGeom>
        </p:spPr>
        <p:txBody>
          <a:bodyPr vert="horz" anchor="b">
            <a:normAutofit/>
          </a:bodyPr>
          <a:lstStyle/>
          <a:p>
            <a:r>
              <a:rPr lang="pt-PT" smtClean="0"/>
              <a:t>Clique para editar o estilo</a:t>
            </a:r>
            <a:endParaRPr lang="en-US"/>
          </a:p>
        </p:txBody>
      </p:sp>
      <p:sp>
        <p:nvSpPr>
          <p:cNvPr id="1028" name="Marcador de Posição do Texto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smtClean="0"/>
          </a:p>
        </p:txBody>
      </p:sp>
      <p:sp>
        <p:nvSpPr>
          <p:cNvPr id="14" name="Marcador de Posição da Data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pt-PT"/>
          </a:p>
        </p:txBody>
      </p:sp>
      <p:sp>
        <p:nvSpPr>
          <p:cNvPr id="3" name="Marcador de Posição do Rodapé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pt-PT"/>
          </a:p>
        </p:txBody>
      </p:sp>
      <p:sp>
        <p:nvSpPr>
          <p:cNvPr id="7" name="Conexão recta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Conexão recta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Rectângu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Conexão recta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Marcador de Posição do Número do Diapositivo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defRPr>
            </a:lvl1pPr>
          </a:lstStyle>
          <a:p>
            <a:pPr>
              <a:defRPr/>
            </a:pPr>
            <a:fld id="{6F05502B-6E56-4666-83AB-4941ACAB287E}" type="slidenum">
              <a:rPr lang="pt-PT"/>
              <a:pPr>
                <a:defRPr/>
              </a:pPr>
              <a:t>‹nº›</a:t>
            </a:fld>
            <a:endParaRPr lang="pt-PT"/>
          </a:p>
        </p:txBody>
      </p:sp>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1" r:id="rId4"/>
    <p:sldLayoutId id="2147483800" r:id="rId5"/>
    <p:sldLayoutId id="2147483805" r:id="rId6"/>
    <p:sldLayoutId id="2147483799" r:id="rId7"/>
    <p:sldLayoutId id="2147483806" r:id="rId8"/>
    <p:sldLayoutId id="2147483807" r:id="rId9"/>
    <p:sldLayoutId id="2147483798" r:id="rId10"/>
    <p:sldLayoutId id="214748379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portal2.ipt.pt/pt/ipt/servicos_centrais/servicos_academicos/aluno/"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portal2.ipt.pt/pt/ipt/servicos_centrais/servicos_academicos/aluno/"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caap.pt/"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eden.dei.uc.pt/~ctp/teses.ht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universia.com.br/materia/img/tutoriais/monografias/01.jsp"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000232" y="4214818"/>
            <a:ext cx="6400800" cy="1752600"/>
          </a:xfrm>
        </p:spPr>
        <p:txBody>
          <a:bodyPr>
            <a:normAutofit lnSpcReduction="10000"/>
          </a:bodyPr>
          <a:lstStyle/>
          <a:p>
            <a:pPr algn="ctr" eaLnBrk="1" fontAlgn="auto" hangingPunct="1">
              <a:spcAft>
                <a:spcPts val="0"/>
              </a:spcAft>
              <a:buFont typeface="Wingdings"/>
              <a:buNone/>
              <a:defRPr/>
            </a:pPr>
            <a:r>
              <a:rPr lang="pt-PT" dirty="0" smtClean="0">
                <a:latin typeface="Albertus Medium" pitchFamily="34" charset="0"/>
              </a:rPr>
              <a:t>Valentim M B Nunes</a:t>
            </a:r>
            <a:endParaRPr lang="pt-PT" dirty="0" smtClean="0"/>
          </a:p>
          <a:p>
            <a:pPr algn="ctr" eaLnBrk="1" fontAlgn="auto" hangingPunct="1">
              <a:spcAft>
                <a:spcPts val="0"/>
              </a:spcAft>
              <a:buFont typeface="Wingdings"/>
              <a:buNone/>
              <a:defRPr/>
            </a:pPr>
            <a:r>
              <a:rPr lang="pt-PT" dirty="0" smtClean="0"/>
              <a:t>Unidade Departamental de Engenharia – Secção de  </a:t>
            </a:r>
            <a:r>
              <a:rPr lang="pt-PT" sz="2400" dirty="0" smtClean="0"/>
              <a:t>Química </a:t>
            </a:r>
          </a:p>
          <a:p>
            <a:pPr eaLnBrk="1" fontAlgn="auto" hangingPunct="1">
              <a:spcAft>
                <a:spcPts val="0"/>
              </a:spcAft>
              <a:buFont typeface="Wingdings"/>
              <a:buNone/>
              <a:defRPr/>
            </a:pPr>
            <a:endParaRPr lang="pt-PT" dirty="0" smtClean="0"/>
          </a:p>
          <a:p>
            <a:pPr algn="ctr" eaLnBrk="1" fontAlgn="auto" hangingPunct="1">
              <a:spcAft>
                <a:spcPts val="0"/>
              </a:spcAft>
              <a:buFont typeface="Wingdings"/>
              <a:buNone/>
              <a:defRPr/>
            </a:pPr>
            <a:r>
              <a:rPr lang="pt-PT" sz="2400" dirty="0" smtClean="0"/>
              <a:t> </a:t>
            </a:r>
            <a:r>
              <a:rPr lang="pt-PT" sz="2400" dirty="0" smtClean="0"/>
              <a:t>Outubro </a:t>
            </a:r>
            <a:r>
              <a:rPr lang="pt-PT" sz="2400" dirty="0" smtClean="0"/>
              <a:t>de  </a:t>
            </a:r>
            <a:r>
              <a:rPr lang="pt-PT" sz="2400" dirty="0" smtClean="0"/>
              <a:t>2018</a:t>
            </a:r>
            <a:endParaRPr lang="pt-PT" dirty="0" smtClean="0"/>
          </a:p>
        </p:txBody>
      </p:sp>
      <p:pic>
        <p:nvPicPr>
          <p:cNvPr id="8195" name="Picture 6" descr="C:\Os meus documentos\logoipt2_novo.jpg"/>
          <p:cNvPicPr>
            <a:picLocks noChangeAspect="1" noChangeArrowheads="1"/>
          </p:cNvPicPr>
          <p:nvPr/>
        </p:nvPicPr>
        <p:blipFill>
          <a:blip r:embed="rId2" cstate="print"/>
          <a:srcRect/>
          <a:stretch>
            <a:fillRect/>
          </a:stretch>
        </p:blipFill>
        <p:spPr bwMode="auto">
          <a:xfrm>
            <a:off x="2771775" y="549275"/>
            <a:ext cx="4876800" cy="1012825"/>
          </a:xfrm>
          <a:prstGeom prst="rect">
            <a:avLst/>
          </a:prstGeom>
          <a:noFill/>
          <a:ln w="9525">
            <a:noFill/>
            <a:miter lim="800000"/>
            <a:headEnd/>
            <a:tailEnd/>
          </a:ln>
        </p:spPr>
      </p:pic>
      <p:sp>
        <p:nvSpPr>
          <p:cNvPr id="8196" name="Text Box 7"/>
          <p:cNvSpPr txBox="1">
            <a:spLocks noChangeArrowheads="1"/>
          </p:cNvSpPr>
          <p:nvPr/>
        </p:nvSpPr>
        <p:spPr bwMode="auto">
          <a:xfrm>
            <a:off x="1752600" y="1524000"/>
            <a:ext cx="6705600" cy="1190625"/>
          </a:xfrm>
          <a:prstGeom prst="rect">
            <a:avLst/>
          </a:prstGeom>
          <a:noFill/>
          <a:ln w="9525">
            <a:noFill/>
            <a:miter lim="800000"/>
            <a:headEnd/>
            <a:tailEnd/>
          </a:ln>
        </p:spPr>
        <p:txBody>
          <a:bodyPr>
            <a:spAutoFit/>
          </a:bodyPr>
          <a:lstStyle/>
          <a:p>
            <a:pPr algn="ctr">
              <a:spcBef>
                <a:spcPct val="50000"/>
              </a:spcBef>
            </a:pPr>
            <a:r>
              <a:rPr lang="pt-PT" sz="3600" b="1"/>
              <a:t>MESTRADO EM TECNOLOGIA QUÍMICA</a:t>
            </a:r>
            <a:endParaRPr lang="pt-PT"/>
          </a:p>
        </p:txBody>
      </p:sp>
      <p:sp>
        <p:nvSpPr>
          <p:cNvPr id="6" name="Título 5"/>
          <p:cNvSpPr>
            <a:spLocks noGrp="1"/>
          </p:cNvSpPr>
          <p:nvPr>
            <p:ph type="ctrTitle"/>
          </p:nvPr>
        </p:nvSpPr>
        <p:spPr>
          <a:xfrm>
            <a:off x="2268538" y="2997200"/>
            <a:ext cx="6172200" cy="1008063"/>
          </a:xfrm>
        </p:spPr>
        <p:txBody>
          <a:bodyPr/>
          <a:lstStyle/>
          <a:p>
            <a:pPr algn="ctr" eaLnBrk="1" fontAlgn="auto" hangingPunct="1">
              <a:spcAft>
                <a:spcPts val="0"/>
              </a:spcAft>
              <a:defRPr/>
            </a:pPr>
            <a:r>
              <a:rPr lang="pt-PT" dirty="0" smtClean="0"/>
              <a:t>Estrutura do trabalho final de mestrado</a:t>
            </a:r>
            <a:endParaRPr lang="pt-P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ângulo 7"/>
          <p:cNvSpPr>
            <a:spLocks noChangeArrowheads="1"/>
          </p:cNvSpPr>
          <p:nvPr/>
        </p:nvSpPr>
        <p:spPr bwMode="auto">
          <a:xfrm>
            <a:off x="468313" y="188913"/>
            <a:ext cx="7488237" cy="830262"/>
          </a:xfrm>
          <a:prstGeom prst="rect">
            <a:avLst/>
          </a:prstGeom>
          <a:noFill/>
          <a:ln w="9525">
            <a:noFill/>
            <a:miter lim="800000"/>
            <a:headEnd/>
            <a:tailEnd/>
          </a:ln>
        </p:spPr>
        <p:txBody>
          <a:bodyPr>
            <a:spAutoFit/>
          </a:bodyPr>
          <a:lstStyle/>
          <a:p>
            <a:r>
              <a:rPr lang="pt-PT" b="1"/>
              <a:t>Mestrado em Tecnologia Química </a:t>
            </a:r>
          </a:p>
          <a:p>
            <a:r>
              <a:rPr lang="pt-PT" b="1"/>
              <a:t>Normas Regulamentares </a:t>
            </a:r>
          </a:p>
        </p:txBody>
      </p:sp>
      <p:sp>
        <p:nvSpPr>
          <p:cNvPr id="9219" name="Rectângulo 8"/>
          <p:cNvSpPr>
            <a:spLocks noChangeArrowheads="1"/>
          </p:cNvSpPr>
          <p:nvPr/>
        </p:nvSpPr>
        <p:spPr bwMode="auto">
          <a:xfrm>
            <a:off x="468313" y="1268413"/>
            <a:ext cx="8351837" cy="4772025"/>
          </a:xfrm>
          <a:prstGeom prst="rect">
            <a:avLst/>
          </a:prstGeom>
          <a:noFill/>
          <a:ln w="9525">
            <a:noFill/>
            <a:miter lim="800000"/>
            <a:headEnd/>
            <a:tailEnd/>
          </a:ln>
        </p:spPr>
        <p:txBody>
          <a:bodyPr>
            <a:spAutoFit/>
          </a:bodyPr>
          <a:lstStyle/>
          <a:p>
            <a:r>
              <a:rPr lang="pt-PT" sz="1400" b="1">
                <a:latin typeface="Calibri" charset="0"/>
              </a:rPr>
              <a:t>Artigo 16.º</a:t>
            </a:r>
          </a:p>
          <a:p>
            <a:r>
              <a:rPr lang="pt-PT" sz="1400" b="1">
                <a:latin typeface="Calibri" charset="0"/>
              </a:rPr>
              <a:t>Regras para apresentação do trabalho de projecto ou relatório de estágio</a:t>
            </a:r>
          </a:p>
          <a:p>
            <a:r>
              <a:rPr lang="pt-PT" sz="1400" b="1">
                <a:latin typeface="Calibri" charset="0"/>
              </a:rPr>
              <a:t>1.</a:t>
            </a:r>
            <a:r>
              <a:rPr lang="pt-PT" sz="1400">
                <a:latin typeface="Calibri" charset="0"/>
              </a:rPr>
              <a:t> A capa do trabalho de projecto ou do relatório de estágio deve incluir o nome do Instituto, o nome da Escola e do Departamento, o título, o nome do candidato, a designação do Mestrado e da respectiva área de especialização e o ano de conclusão do trabalho.</a:t>
            </a:r>
          </a:p>
          <a:p>
            <a:r>
              <a:rPr lang="pt-PT" sz="1400" b="1">
                <a:latin typeface="Calibri" charset="0"/>
              </a:rPr>
              <a:t>2.</a:t>
            </a:r>
            <a:r>
              <a:rPr lang="pt-PT" sz="1400">
                <a:latin typeface="Calibri" charset="0"/>
              </a:rPr>
              <a:t> A primeira página (página de rosto) deve ser cópia da capa, incluindo ainda a referência ao nome do orientador ou orientadores, precedida da expressão “Trabalho de Projecto orientado por” no caso dos trabalho de projecto ou “Relatório de Estágio orientado por” no caso dos estágios, e a menção “Documento Provisório”.</a:t>
            </a:r>
          </a:p>
          <a:p>
            <a:r>
              <a:rPr lang="pt-PT" sz="1400" b="1">
                <a:latin typeface="Calibri" charset="0"/>
              </a:rPr>
              <a:t>3</a:t>
            </a:r>
            <a:r>
              <a:rPr lang="pt-PT" sz="1400">
                <a:latin typeface="Calibri" charset="0"/>
              </a:rPr>
              <a:t>. As páginas seguintes devem incluir: resumos em português e inglês (até 500 palavras cada); palavras-chave, e índices. O número total de páginas de texto não deve exceder as 100, excluindo apêndices e anexos. A formatação do texto será objecto de normativo específico a definir pela comissão coordenadora do curso.</a:t>
            </a:r>
          </a:p>
          <a:p>
            <a:r>
              <a:rPr lang="pt-PT" sz="1400" b="1">
                <a:latin typeface="Calibri" charset="0"/>
              </a:rPr>
              <a:t>4.</a:t>
            </a:r>
            <a:r>
              <a:rPr lang="pt-PT" sz="1400">
                <a:latin typeface="Calibri" charset="0"/>
              </a:rPr>
              <a:t> Do trabalho de projecto ou relatório de estágio deverão ser entregues, nos serviços académicos dirigidos ao presidente do Conselho Científico, cinco exemplares impressos, acompanhados de cinco cópias do </a:t>
            </a:r>
            <a:r>
              <a:rPr lang="pt-PT" sz="1400" i="1">
                <a:latin typeface="Calibri" charset="0"/>
              </a:rPr>
              <a:t>Curriculum Vitae do aluno. </a:t>
            </a:r>
            <a:r>
              <a:rPr lang="pt-PT" sz="1400">
                <a:latin typeface="Calibri" charset="0"/>
              </a:rPr>
              <a:t>Um dos conjuntos destina -se à comissão coordenadora. É ainda obrigatória a entrega de três cópias do documento em suporte digital (CD ou similar).</a:t>
            </a:r>
          </a:p>
          <a:p>
            <a:r>
              <a:rPr lang="pt-PT" sz="1400" b="1">
                <a:latin typeface="Calibri" charset="0"/>
              </a:rPr>
              <a:t>5</a:t>
            </a:r>
            <a:r>
              <a:rPr lang="pt-PT" sz="1400">
                <a:latin typeface="Calibri" charset="0"/>
              </a:rPr>
              <a:t>. Após a aprovação do trabalho de projecto ou relatório de estágio deverão ser entregues três cópias em papel e três exemplares em suporte digital, sem a menção “Documento Provisório” referida no nº2.</a:t>
            </a:r>
          </a:p>
          <a:p>
            <a:r>
              <a:rPr lang="pt-PT" sz="1400" b="1">
                <a:latin typeface="Calibri" charset="0"/>
              </a:rPr>
              <a:t>6</a:t>
            </a:r>
            <a:r>
              <a:rPr lang="pt-PT" sz="1400">
                <a:latin typeface="Calibri" charset="0"/>
              </a:rPr>
              <a:t>. Caso o trabalho de projecto ou relatório de estágio tenham sofrido reformulação em sequência de sugestão do Júri, nos termos do nº 4 do Artigo 17.º, o número de cópias em papel referidas no número anterior deverá ser de oito.</a:t>
            </a:r>
          </a:p>
        </p:txBody>
      </p:sp>
      <p:pic>
        <p:nvPicPr>
          <p:cNvPr id="9220"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5" name="CaixaDeTexto 4"/>
          <p:cNvSpPr txBox="1"/>
          <p:nvPr/>
        </p:nvSpPr>
        <p:spPr>
          <a:xfrm>
            <a:off x="500034" y="5786454"/>
            <a:ext cx="7429552" cy="400110"/>
          </a:xfrm>
          <a:prstGeom prst="rect">
            <a:avLst/>
          </a:prstGeom>
          <a:noFill/>
        </p:spPr>
        <p:txBody>
          <a:bodyPr wrap="square" rtlCol="0">
            <a:spAutoFit/>
          </a:bodyPr>
          <a:lstStyle/>
          <a:p>
            <a:r>
              <a:rPr lang="pt-PT" sz="2000" dirty="0" smtClean="0">
                <a:hlinkClick r:id="rId3"/>
              </a:rPr>
              <a:t>http://portal2.ipt.pt/</a:t>
            </a:r>
            <a:r>
              <a:rPr lang="pt-PT" sz="2000" dirty="0" err="1" smtClean="0">
                <a:hlinkClick r:id="rId3"/>
              </a:rPr>
              <a:t>pt</a:t>
            </a:r>
            <a:r>
              <a:rPr lang="pt-PT" sz="2000" dirty="0" smtClean="0">
                <a:hlinkClick r:id="rId3"/>
              </a:rPr>
              <a:t>/</a:t>
            </a:r>
            <a:r>
              <a:rPr lang="pt-PT" sz="2000" dirty="0" err="1" smtClean="0">
                <a:hlinkClick r:id="rId3"/>
              </a:rPr>
              <a:t>ipt</a:t>
            </a:r>
            <a:r>
              <a:rPr lang="pt-PT" sz="2000" dirty="0" smtClean="0">
                <a:hlinkClick r:id="rId3"/>
              </a:rPr>
              <a:t>/</a:t>
            </a:r>
            <a:r>
              <a:rPr lang="pt-PT" sz="2000" dirty="0" err="1" smtClean="0">
                <a:hlinkClick r:id="rId3"/>
              </a:rPr>
              <a:t>servicos_centrais</a:t>
            </a:r>
            <a:r>
              <a:rPr lang="pt-PT" sz="2000" dirty="0" smtClean="0">
                <a:hlinkClick r:id="rId3"/>
              </a:rPr>
              <a:t>/</a:t>
            </a:r>
            <a:r>
              <a:rPr lang="pt-PT" sz="2000" dirty="0" err="1" smtClean="0">
                <a:hlinkClick r:id="rId3"/>
              </a:rPr>
              <a:t>servicos_academicos</a:t>
            </a:r>
            <a:r>
              <a:rPr lang="pt-PT" sz="2000" dirty="0" smtClean="0">
                <a:hlinkClick r:id="rId3"/>
              </a:rPr>
              <a:t>/aluno</a:t>
            </a:r>
            <a:r>
              <a:rPr lang="pt-PT" sz="2000" dirty="0" smtClean="0">
                <a:hlinkClick r:id="rId3"/>
              </a:rPr>
              <a:t>/</a:t>
            </a:r>
            <a:r>
              <a:rPr lang="pt-PT" sz="2000" dirty="0" smtClean="0"/>
              <a:t> </a:t>
            </a:r>
            <a:endParaRPr lang="pt-PT"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750" y="549275"/>
            <a:ext cx="7772400" cy="466725"/>
          </a:xfrm>
        </p:spPr>
        <p:txBody>
          <a:bodyPr wrap="square" lIns="91440" tIns="45720" rIns="91440" bIns="45720" numCol="1" anchorCtr="0" compatLnSpc="1">
            <a:prstTxWarp prst="textNoShape">
              <a:avLst/>
            </a:prstTxWarp>
          </a:bodyPr>
          <a:lstStyle/>
          <a:p>
            <a:pPr eaLnBrk="1" hangingPunct="1"/>
            <a:r>
              <a:rPr lang="pt-PT" sz="2200" cap="none" smtClean="0"/>
              <a:t>CAPA</a:t>
            </a:r>
          </a:p>
        </p:txBody>
      </p:sp>
      <p:pic>
        <p:nvPicPr>
          <p:cNvPr id="10243"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20487" name="AutoShape 7" descr="Resultado de imagem para Tese de mestrado IP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PT"/>
          </a:p>
        </p:txBody>
      </p:sp>
      <p:pic>
        <p:nvPicPr>
          <p:cNvPr id="17" name="Imagem 16" descr="7.jpg"/>
          <p:cNvPicPr>
            <a:picLocks noChangeAspect="1"/>
          </p:cNvPicPr>
          <p:nvPr/>
        </p:nvPicPr>
        <p:blipFill>
          <a:blip r:embed="rId3" cstate="print"/>
          <a:stretch>
            <a:fillRect/>
          </a:stretch>
        </p:blipFill>
        <p:spPr>
          <a:xfrm>
            <a:off x="1714480" y="285728"/>
            <a:ext cx="3929090" cy="5520371"/>
          </a:xfrm>
          <a:prstGeom prst="rect">
            <a:avLst/>
          </a:prstGeom>
        </p:spPr>
      </p:pic>
      <p:sp>
        <p:nvSpPr>
          <p:cNvPr id="18" name="CaixaDeTexto 17"/>
          <p:cNvSpPr txBox="1"/>
          <p:nvPr/>
        </p:nvSpPr>
        <p:spPr>
          <a:xfrm>
            <a:off x="500034" y="6072206"/>
            <a:ext cx="7643866" cy="400110"/>
          </a:xfrm>
          <a:prstGeom prst="rect">
            <a:avLst/>
          </a:prstGeom>
          <a:noFill/>
        </p:spPr>
        <p:txBody>
          <a:bodyPr wrap="square" rtlCol="0">
            <a:spAutoFit/>
          </a:bodyPr>
          <a:lstStyle/>
          <a:p>
            <a:r>
              <a:rPr lang="pt-PT" sz="2000" dirty="0" smtClean="0">
                <a:hlinkClick r:id="rId4"/>
              </a:rPr>
              <a:t>http://portal2.ipt.pt/</a:t>
            </a:r>
            <a:r>
              <a:rPr lang="pt-PT" sz="2000" dirty="0" err="1" smtClean="0">
                <a:hlinkClick r:id="rId4"/>
              </a:rPr>
              <a:t>pt</a:t>
            </a:r>
            <a:r>
              <a:rPr lang="pt-PT" sz="2000" dirty="0" smtClean="0">
                <a:hlinkClick r:id="rId4"/>
              </a:rPr>
              <a:t>/</a:t>
            </a:r>
            <a:r>
              <a:rPr lang="pt-PT" sz="2000" dirty="0" err="1" smtClean="0">
                <a:hlinkClick r:id="rId4"/>
              </a:rPr>
              <a:t>ipt</a:t>
            </a:r>
            <a:r>
              <a:rPr lang="pt-PT" sz="2000" dirty="0" smtClean="0">
                <a:hlinkClick r:id="rId4"/>
              </a:rPr>
              <a:t>/</a:t>
            </a:r>
            <a:r>
              <a:rPr lang="pt-PT" sz="2000" dirty="0" err="1" smtClean="0">
                <a:hlinkClick r:id="rId4"/>
              </a:rPr>
              <a:t>servicos_centrais</a:t>
            </a:r>
            <a:r>
              <a:rPr lang="pt-PT" sz="2000" dirty="0" smtClean="0">
                <a:hlinkClick r:id="rId4"/>
              </a:rPr>
              <a:t>/</a:t>
            </a:r>
            <a:r>
              <a:rPr lang="pt-PT" sz="2000" dirty="0" err="1" smtClean="0">
                <a:hlinkClick r:id="rId4"/>
              </a:rPr>
              <a:t>servicos_academicos</a:t>
            </a:r>
            <a:r>
              <a:rPr lang="pt-PT" sz="2000" dirty="0" smtClean="0">
                <a:hlinkClick r:id="rId4"/>
              </a:rPr>
              <a:t>/aluno</a:t>
            </a:r>
            <a:r>
              <a:rPr lang="pt-PT" sz="2000" dirty="0" smtClean="0">
                <a:hlinkClick r:id="rId4"/>
              </a:rPr>
              <a:t>/</a:t>
            </a:r>
            <a:r>
              <a:rPr lang="pt-PT" sz="2000" dirty="0" smtClean="0"/>
              <a:t> </a:t>
            </a:r>
            <a:endParaRPr lang="pt-PT"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Escolha do Tema</a:t>
            </a:r>
          </a:p>
        </p:txBody>
      </p:sp>
      <p:sp>
        <p:nvSpPr>
          <p:cNvPr id="11267" name="CaixaDeTexto 7"/>
          <p:cNvSpPr txBox="1">
            <a:spLocks noChangeArrowheads="1"/>
          </p:cNvSpPr>
          <p:nvPr/>
        </p:nvSpPr>
        <p:spPr bwMode="auto">
          <a:xfrm>
            <a:off x="539750" y="1268413"/>
            <a:ext cx="8064500" cy="1187450"/>
          </a:xfrm>
          <a:prstGeom prst="rect">
            <a:avLst/>
          </a:prstGeom>
          <a:noFill/>
          <a:ln w="9525">
            <a:noFill/>
            <a:miter lim="800000"/>
            <a:headEnd/>
            <a:tailEnd/>
          </a:ln>
        </p:spPr>
        <p:txBody>
          <a:bodyPr>
            <a:spAutoFit/>
          </a:bodyPr>
          <a:lstStyle/>
          <a:p>
            <a:r>
              <a:rPr lang="pt-PT">
                <a:latin typeface="Calibri" charset="0"/>
              </a:rPr>
              <a:t>Evitar temas muitos amplos (A indústria de Celulose e Papel) ou muito estreitos (Determinação do teor de água  numa amostra de argila) </a:t>
            </a:r>
          </a:p>
        </p:txBody>
      </p:sp>
      <p:sp>
        <p:nvSpPr>
          <p:cNvPr id="11268" name="CaixaDeTexto 8"/>
          <p:cNvSpPr txBox="1">
            <a:spLocks noChangeArrowheads="1"/>
          </p:cNvSpPr>
          <p:nvPr/>
        </p:nvSpPr>
        <p:spPr bwMode="auto">
          <a:xfrm>
            <a:off x="539750" y="2492375"/>
            <a:ext cx="8064500" cy="1552575"/>
          </a:xfrm>
          <a:prstGeom prst="rect">
            <a:avLst/>
          </a:prstGeom>
          <a:noFill/>
          <a:ln w="9525">
            <a:noFill/>
            <a:miter lim="800000"/>
            <a:headEnd/>
            <a:tailEnd/>
          </a:ln>
        </p:spPr>
        <p:txBody>
          <a:bodyPr>
            <a:spAutoFit/>
          </a:bodyPr>
          <a:lstStyle/>
          <a:p>
            <a:r>
              <a:rPr lang="pt-PT">
                <a:latin typeface="Calibri" charset="0"/>
              </a:rPr>
              <a:t>Estudar um tema ou assunto que envolva uma questão crucial ou essencial que não esteja previamente completamente estudado. O titulo dever ser curto sem grandes subtítulos ou subdivisões. </a:t>
            </a:r>
          </a:p>
        </p:txBody>
      </p:sp>
      <p:pic>
        <p:nvPicPr>
          <p:cNvPr id="11269"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1270" name="CaixaDeTexto 7"/>
          <p:cNvSpPr txBox="1">
            <a:spLocks noChangeArrowheads="1"/>
          </p:cNvSpPr>
          <p:nvPr/>
        </p:nvSpPr>
        <p:spPr bwMode="auto">
          <a:xfrm>
            <a:off x="539750" y="4149725"/>
            <a:ext cx="7991475" cy="1187450"/>
          </a:xfrm>
          <a:prstGeom prst="rect">
            <a:avLst/>
          </a:prstGeom>
          <a:noFill/>
          <a:ln w="9525">
            <a:noFill/>
            <a:miter lim="800000"/>
            <a:headEnd/>
            <a:tailEnd/>
          </a:ln>
        </p:spPr>
        <p:txBody>
          <a:bodyPr>
            <a:spAutoFit/>
          </a:bodyPr>
          <a:lstStyle/>
          <a:p>
            <a:r>
              <a:rPr lang="pt-PT">
                <a:latin typeface="Calibri" charset="0"/>
              </a:rPr>
              <a:t>O título do trabalho deve ser original, pelo que deve verificar se não plagia um título anterior. O título é a primeira coisa que um avaliador examinará!</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39750" y="404813"/>
            <a:ext cx="7772400" cy="609600"/>
          </a:xfrm>
          <a:prstGeom prst="rect">
            <a:avLst/>
          </a:prstGeom>
          <a:noFill/>
          <a:ln w="9525">
            <a:noFill/>
            <a:miter lim="800000"/>
            <a:headEnd/>
            <a:tailEnd/>
          </a:ln>
        </p:spPr>
        <p:txBody>
          <a:bodyPr anchor="b"/>
          <a:lstStyle/>
          <a:p>
            <a:pPr eaLnBrk="1" hangingPunct="1"/>
            <a:r>
              <a:rPr lang="pt-PT" sz="2200">
                <a:solidFill>
                  <a:schemeClr val="tx2"/>
                </a:solidFill>
                <a:latin typeface="Century Schoolbook" pitchFamily="18" charset="0"/>
              </a:rPr>
              <a:t/>
            </a:r>
            <a:br>
              <a:rPr lang="pt-PT" sz="2200">
                <a:solidFill>
                  <a:schemeClr val="tx2"/>
                </a:solidFill>
                <a:latin typeface="Century Schoolbook" pitchFamily="18" charset="0"/>
              </a:rPr>
            </a:br>
            <a:r>
              <a:rPr lang="pt-PT" sz="2200">
                <a:solidFill>
                  <a:schemeClr val="tx2"/>
                </a:solidFill>
                <a:latin typeface="Century Schoolbook" pitchFamily="18" charset="0"/>
              </a:rPr>
              <a:t>TEMAS </a:t>
            </a:r>
          </a:p>
        </p:txBody>
      </p:sp>
      <p:sp>
        <p:nvSpPr>
          <p:cNvPr id="39994" name="Rectangle 58"/>
          <p:cNvSpPr>
            <a:spLocks noChangeArrowheads="1"/>
          </p:cNvSpPr>
          <p:nvPr/>
        </p:nvSpPr>
        <p:spPr bwMode="auto">
          <a:xfrm>
            <a:off x="1066717" y="928401"/>
            <a:ext cx="6977231" cy="584775"/>
          </a:xfrm>
          <a:prstGeom prst="rect">
            <a:avLst/>
          </a:prstGeom>
          <a:noFill/>
          <a:ln w="9525">
            <a:noFill/>
            <a:miter lim="800000"/>
            <a:headEnd/>
            <a:tailEnd/>
          </a:ln>
          <a:effectLst/>
        </p:spPr>
        <p:txBody>
          <a:bodyPr wrap="none" anchor="ctr">
            <a:spAutoFit/>
          </a:bodyPr>
          <a:lstStyle/>
          <a:p>
            <a:pPr algn="ctr"/>
            <a:r>
              <a:rPr lang="pt-PT" sz="1600" b="1" dirty="0"/>
              <a:t>Trabalhos Finais de Mestrado em Tecnologia Química </a:t>
            </a:r>
            <a:r>
              <a:rPr lang="pt-PT" sz="1600" b="1" dirty="0" smtClean="0"/>
              <a:t>(1ª edição </a:t>
            </a:r>
            <a:r>
              <a:rPr lang="pt-PT" sz="1600" b="1" dirty="0"/>
              <a:t>Março 2009</a:t>
            </a:r>
            <a:r>
              <a:rPr lang="pt-PT" sz="1600" b="1" dirty="0" smtClean="0"/>
              <a:t>)</a:t>
            </a:r>
          </a:p>
          <a:p>
            <a:pPr algn="ctr"/>
            <a:endParaRPr lang="pt-PT" sz="1600" b="1" dirty="0"/>
          </a:p>
        </p:txBody>
      </p:sp>
      <p:pic>
        <p:nvPicPr>
          <p:cNvPr id="39995"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graphicFrame>
        <p:nvGraphicFramePr>
          <p:cNvPr id="40117" name="Group 181"/>
          <p:cNvGraphicFramePr>
            <a:graphicFrameLocks noGrp="1"/>
          </p:cNvGraphicFramePr>
          <p:nvPr/>
        </p:nvGraphicFramePr>
        <p:xfrm>
          <a:off x="1547813" y="1557338"/>
          <a:ext cx="5805487" cy="2590800"/>
        </p:xfrm>
        <a:graphic>
          <a:graphicData uri="http://schemas.openxmlformats.org/drawingml/2006/table">
            <a:tbl>
              <a:tblPr/>
              <a:tblGrid>
                <a:gridCol w="3735387"/>
                <a:gridCol w="2070100"/>
              </a:tblGrid>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dirty="0" smtClean="0">
                          <a:ln>
                            <a:noFill/>
                          </a:ln>
                          <a:solidFill>
                            <a:schemeClr val="tx1"/>
                          </a:solidFill>
                          <a:effectLst/>
                          <a:latin typeface="Times New Roman" pitchFamily="18" charset="0"/>
                          <a:cs typeface="Times New Roman" pitchFamily="18" charset="0"/>
                        </a:rPr>
                        <a:t>Zonas Húmidas Artificiais em Biotecnologia Ambiental</a:t>
                      </a:r>
                      <a:endParaRPr kumimoji="0" lang="pt-PT" sz="1200" b="0" i="0" u="none" strike="noStrike" cap="none" normalizeH="0" baseline="0" dirty="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Doutora Dina Mateus</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Utilização de Gorduras Animais na Produção de Biodiesel – Projecto de uma Unidade Industrial</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Doutora Cecília Baptista</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Líquidos Iónicos como Fluidos Térmicos: Estudo de Viabilidade</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 Valentim Nunes</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Características Físico-Químicas da Águas: Análise de Componentes Principais</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 Luís Grilo</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dirty="0" smtClean="0">
                          <a:ln>
                            <a:noFill/>
                          </a:ln>
                          <a:solidFill>
                            <a:schemeClr val="tx1"/>
                          </a:solidFill>
                          <a:effectLst/>
                          <a:latin typeface="Times New Roman" pitchFamily="18" charset="0"/>
                          <a:cs typeface="Times New Roman" pitchFamily="18" charset="0"/>
                        </a:rPr>
                        <a:t>Estágio na Empresa Amorim e Irmãos S.A</a:t>
                      </a:r>
                      <a:r>
                        <a:rPr kumimoji="0" lang="pt-PT" sz="12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pt-PT" sz="1200" b="0" i="0" u="none" strike="noStrike" cap="none" normalizeH="0" baseline="0" dirty="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Doutora Cecília Baptista</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Estágio na Empresa Caima</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Doutora Isabel Nogueira</a:t>
                      </a:r>
                      <a:endParaRPr kumimoji="0" lang="pt-PT" sz="1200" b="0" i="0" u="none" strike="noStrike" cap="none" normalizeH="0" baseline="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Estágio na Empresa Ferreira Gomes </a:t>
                      </a:r>
                      <a:r>
                        <a:rPr kumimoji="0" lang="pt-PT" sz="12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pt-PT" sz="1200" b="0" i="0" u="none" strike="noStrike" cap="none" normalizeH="0" baseline="0" smtClean="0">
                          <a:ln>
                            <a:noFill/>
                          </a:ln>
                          <a:solidFill>
                            <a:schemeClr val="tx1"/>
                          </a:solidFill>
                          <a:effectLst/>
                          <a:latin typeface="Times New Roman" pitchFamily="18" charset="0"/>
                          <a:cs typeface="Times New Roman" pitchFamily="18" charset="0"/>
                        </a:rPr>
                        <a:t> Filhos Lda.</a:t>
                      </a:r>
                      <a:endParaRPr kumimoji="0" lang="pt-PT" sz="12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sz="1200" b="0" i="0" u="none" strike="noStrike" cap="none" normalizeH="0" baseline="0" dirty="0" smtClean="0">
                          <a:ln>
                            <a:noFill/>
                          </a:ln>
                          <a:solidFill>
                            <a:schemeClr val="tx1"/>
                          </a:solidFill>
                          <a:effectLst/>
                          <a:latin typeface="Times New Roman" pitchFamily="18" charset="0"/>
                          <a:cs typeface="Times New Roman" pitchFamily="18" charset="0"/>
                        </a:rPr>
                        <a:t>Doutora Dina Mateus</a:t>
                      </a:r>
                      <a:endParaRPr kumimoji="0" lang="pt-PT" sz="1200" b="0" i="0" u="none" strike="noStrike" cap="none" normalizeH="0" baseline="0" dirty="0" smtClean="0">
                        <a:ln>
                          <a:noFill/>
                        </a:ln>
                        <a:solidFill>
                          <a:schemeClr val="tx1"/>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0107" name="Rectangle 171"/>
          <p:cNvSpPr>
            <a:spLocks noChangeArrowheads="1"/>
          </p:cNvSpPr>
          <p:nvPr/>
        </p:nvSpPr>
        <p:spPr bwMode="auto">
          <a:xfrm>
            <a:off x="1098550" y="5010150"/>
            <a:ext cx="184150" cy="625475"/>
          </a:xfrm>
          <a:prstGeom prst="rect">
            <a:avLst/>
          </a:prstGeom>
          <a:noFill/>
          <a:ln w="9525">
            <a:noFill/>
            <a:miter lim="800000"/>
            <a:headEnd/>
            <a:tailEnd/>
          </a:ln>
          <a:effectLst/>
        </p:spPr>
        <p:txBody>
          <a:bodyPr wrap="none" anchor="ctr">
            <a:spAutoFit/>
          </a:bodyPr>
          <a:lstStyle/>
          <a:p>
            <a:r>
              <a:rPr lang="pt-PT" sz="1100"/>
              <a:t/>
            </a:r>
            <a:br>
              <a:rPr lang="pt-PT" sz="1100"/>
            </a:br>
            <a:endParaRPr lang="pt-PT"/>
          </a:p>
        </p:txBody>
      </p:sp>
      <p:sp>
        <p:nvSpPr>
          <p:cNvPr id="9" name="CaixaDeTexto 8"/>
          <p:cNvSpPr txBox="1"/>
          <p:nvPr/>
        </p:nvSpPr>
        <p:spPr>
          <a:xfrm>
            <a:off x="857224" y="4500570"/>
            <a:ext cx="7143800" cy="461665"/>
          </a:xfrm>
          <a:prstGeom prst="rect">
            <a:avLst/>
          </a:prstGeom>
          <a:noFill/>
        </p:spPr>
        <p:txBody>
          <a:bodyPr wrap="square" rtlCol="0">
            <a:spAutoFit/>
          </a:bodyPr>
          <a:lstStyle/>
          <a:p>
            <a:r>
              <a:rPr lang="pt-PT" dirty="0" smtClean="0"/>
              <a:t>Repositórios Científicos de Acesso Aberto de Portugal</a:t>
            </a:r>
            <a:endParaRPr lang="pt-PT" dirty="0"/>
          </a:p>
        </p:txBody>
      </p:sp>
      <p:sp>
        <p:nvSpPr>
          <p:cNvPr id="10" name="CaixaDeTexto 9"/>
          <p:cNvSpPr txBox="1"/>
          <p:nvPr/>
        </p:nvSpPr>
        <p:spPr>
          <a:xfrm>
            <a:off x="2786050" y="5072074"/>
            <a:ext cx="3286148" cy="461665"/>
          </a:xfrm>
          <a:prstGeom prst="rect">
            <a:avLst/>
          </a:prstGeom>
          <a:noFill/>
        </p:spPr>
        <p:txBody>
          <a:bodyPr wrap="square" rtlCol="0">
            <a:spAutoFit/>
          </a:bodyPr>
          <a:lstStyle/>
          <a:p>
            <a:r>
              <a:rPr lang="pt-PT" dirty="0" smtClean="0">
                <a:hlinkClick r:id="rId3"/>
              </a:rPr>
              <a:t>https://www.rcaap.pt</a:t>
            </a:r>
            <a:r>
              <a:rPr lang="pt-PT" dirty="0" smtClean="0">
                <a:hlinkClick r:id="rId3"/>
              </a:rPr>
              <a:t>/</a:t>
            </a:r>
            <a:r>
              <a:rPr lang="pt-PT" dirty="0" smtClean="0"/>
              <a:t> </a:t>
            </a:r>
            <a:endParaRPr lang="pt-P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Procedimento Geral</a:t>
            </a:r>
          </a:p>
        </p:txBody>
      </p:sp>
      <p:sp>
        <p:nvSpPr>
          <p:cNvPr id="8" name="CaixaDeTexto 7"/>
          <p:cNvSpPr txBox="1">
            <a:spLocks noChangeArrowheads="1"/>
          </p:cNvSpPr>
          <p:nvPr/>
        </p:nvSpPr>
        <p:spPr bwMode="auto">
          <a:xfrm>
            <a:off x="3203575" y="1341438"/>
            <a:ext cx="2592388" cy="460375"/>
          </a:xfrm>
          <a:prstGeom prst="rect">
            <a:avLst/>
          </a:prstGeom>
          <a:noFill/>
          <a:ln w="9525">
            <a:noFill/>
            <a:miter lim="800000"/>
            <a:headEnd/>
            <a:tailEnd/>
          </a:ln>
        </p:spPr>
        <p:txBody>
          <a:bodyPr>
            <a:spAutoFit/>
          </a:bodyPr>
          <a:lstStyle/>
          <a:p>
            <a:r>
              <a:rPr lang="pt-PT">
                <a:latin typeface="Calibri" charset="0"/>
              </a:rPr>
              <a:t>Escolha do Tema</a:t>
            </a:r>
          </a:p>
        </p:txBody>
      </p:sp>
      <p:sp>
        <p:nvSpPr>
          <p:cNvPr id="9" name="Seta para baixo 8"/>
          <p:cNvSpPr/>
          <p:nvPr/>
        </p:nvSpPr>
        <p:spPr>
          <a:xfrm>
            <a:off x="4284663" y="184467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0" name="CaixaDeTexto 9"/>
          <p:cNvSpPr txBox="1">
            <a:spLocks noChangeArrowheads="1"/>
          </p:cNvSpPr>
          <p:nvPr/>
        </p:nvSpPr>
        <p:spPr bwMode="auto">
          <a:xfrm>
            <a:off x="971550" y="2565400"/>
            <a:ext cx="6985000" cy="830263"/>
          </a:xfrm>
          <a:prstGeom prst="rect">
            <a:avLst/>
          </a:prstGeom>
          <a:noFill/>
          <a:ln w="9525">
            <a:noFill/>
            <a:miter lim="800000"/>
            <a:headEnd/>
            <a:tailEnd/>
          </a:ln>
        </p:spPr>
        <p:txBody>
          <a:bodyPr>
            <a:spAutoFit/>
          </a:bodyPr>
          <a:lstStyle/>
          <a:p>
            <a:r>
              <a:rPr lang="pt-PT">
                <a:latin typeface="Calibri" charset="0"/>
              </a:rPr>
              <a:t>Elaboração do tema, formulação dos problemas e </a:t>
            </a:r>
          </a:p>
          <a:p>
            <a:pPr algn="ctr"/>
            <a:r>
              <a:rPr lang="pt-PT">
                <a:latin typeface="Calibri" charset="0"/>
              </a:rPr>
              <a:t>plano de trabalho</a:t>
            </a:r>
          </a:p>
        </p:txBody>
      </p:sp>
      <p:sp>
        <p:nvSpPr>
          <p:cNvPr id="11" name="Seta para baixo 10"/>
          <p:cNvSpPr/>
          <p:nvPr/>
        </p:nvSpPr>
        <p:spPr>
          <a:xfrm>
            <a:off x="4284663" y="3429000"/>
            <a:ext cx="358775"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3" name="Chamada oval 12"/>
          <p:cNvSpPr>
            <a:spLocks noChangeArrowheads="1"/>
          </p:cNvSpPr>
          <p:nvPr/>
        </p:nvSpPr>
        <p:spPr bwMode="auto">
          <a:xfrm rot="5845160">
            <a:off x="6461125" y="3122613"/>
            <a:ext cx="2447925" cy="2051050"/>
          </a:xfrm>
          <a:prstGeom prst="wedgeEllipseCallout">
            <a:avLst>
              <a:gd name="adj1" fmla="val -25833"/>
              <a:gd name="adj2" fmla="val 82167"/>
            </a:avLst>
          </a:prstGeom>
          <a:noFill/>
          <a:ln w="25400" algn="ctr">
            <a:solidFill>
              <a:srgbClr val="BB6126"/>
            </a:solidFill>
            <a:miter lim="800000"/>
            <a:headEnd/>
            <a:tailEnd/>
          </a:ln>
        </p:spPr>
        <p:txBody>
          <a:bodyPr rot="10800000" vert="eaVert" anchor="ctr"/>
          <a:lstStyle/>
          <a:p>
            <a:pPr algn="ctr">
              <a:defRPr/>
            </a:pPr>
            <a:endParaRPr lang="pt-PT">
              <a:solidFill>
                <a:schemeClr val="lt1"/>
              </a:solidFill>
              <a:latin typeface="+mn-lt"/>
            </a:endParaRPr>
          </a:p>
        </p:txBody>
      </p:sp>
      <p:sp>
        <p:nvSpPr>
          <p:cNvPr id="14" name="CaixaDeTexto 13"/>
          <p:cNvSpPr txBox="1">
            <a:spLocks noChangeArrowheads="1"/>
          </p:cNvSpPr>
          <p:nvPr/>
        </p:nvSpPr>
        <p:spPr bwMode="auto">
          <a:xfrm>
            <a:off x="6804025" y="3357563"/>
            <a:ext cx="1871663" cy="1465262"/>
          </a:xfrm>
          <a:prstGeom prst="rect">
            <a:avLst/>
          </a:prstGeom>
          <a:noFill/>
          <a:ln w="9525">
            <a:noFill/>
            <a:miter lim="800000"/>
            <a:headEnd/>
            <a:tailEnd/>
          </a:ln>
        </p:spPr>
        <p:txBody>
          <a:bodyPr>
            <a:spAutoFit/>
          </a:bodyPr>
          <a:lstStyle/>
          <a:p>
            <a:r>
              <a:rPr lang="pt-PT" sz="1800">
                <a:latin typeface="Calibri" charset="0"/>
              </a:rPr>
              <a:t>Discussão com o orientador e acordo</a:t>
            </a:r>
          </a:p>
          <a:p>
            <a:r>
              <a:rPr lang="pt-PT" sz="1800">
                <a:latin typeface="Calibri" charset="0"/>
              </a:rPr>
              <a:t> sobre orientação geral</a:t>
            </a:r>
          </a:p>
        </p:txBody>
      </p:sp>
      <p:sp>
        <p:nvSpPr>
          <p:cNvPr id="15" name="CaixaDeTexto 14"/>
          <p:cNvSpPr txBox="1">
            <a:spLocks noChangeArrowheads="1"/>
          </p:cNvSpPr>
          <p:nvPr/>
        </p:nvSpPr>
        <p:spPr bwMode="auto">
          <a:xfrm>
            <a:off x="2555875" y="4221163"/>
            <a:ext cx="3887788" cy="830262"/>
          </a:xfrm>
          <a:prstGeom prst="rect">
            <a:avLst/>
          </a:prstGeom>
          <a:noFill/>
          <a:ln w="9525">
            <a:noFill/>
            <a:miter lim="800000"/>
            <a:headEnd/>
            <a:tailEnd/>
          </a:ln>
        </p:spPr>
        <p:txBody>
          <a:bodyPr>
            <a:spAutoFit/>
          </a:bodyPr>
          <a:lstStyle/>
          <a:p>
            <a:pPr algn="ctr"/>
            <a:r>
              <a:rPr lang="pt-PT">
                <a:latin typeface="Calibri" charset="0"/>
              </a:rPr>
              <a:t>Trabalho de Pesquisa (Livros, artigos…)</a:t>
            </a:r>
          </a:p>
        </p:txBody>
      </p:sp>
      <p:sp>
        <p:nvSpPr>
          <p:cNvPr id="16" name="Seta para baixo 15"/>
          <p:cNvSpPr/>
          <p:nvPr/>
        </p:nvSpPr>
        <p:spPr>
          <a:xfrm>
            <a:off x="4356100" y="5157788"/>
            <a:ext cx="360363"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7" name="CaixaDeTexto 16"/>
          <p:cNvSpPr txBox="1">
            <a:spLocks noChangeArrowheads="1"/>
          </p:cNvSpPr>
          <p:nvPr/>
        </p:nvSpPr>
        <p:spPr bwMode="auto">
          <a:xfrm>
            <a:off x="1763713" y="5876925"/>
            <a:ext cx="5545137" cy="831850"/>
          </a:xfrm>
          <a:prstGeom prst="rect">
            <a:avLst/>
          </a:prstGeom>
          <a:noFill/>
          <a:ln w="9525">
            <a:noFill/>
            <a:miter lim="800000"/>
            <a:headEnd/>
            <a:tailEnd/>
          </a:ln>
        </p:spPr>
        <p:txBody>
          <a:bodyPr>
            <a:spAutoFit/>
          </a:bodyPr>
          <a:lstStyle/>
          <a:p>
            <a:pPr algn="ctr"/>
            <a:r>
              <a:rPr lang="pt-PT">
                <a:latin typeface="Calibri" charset="0"/>
              </a:rPr>
              <a:t>Trabalho de Investigação ou trabalho de “campo” - Estágio</a:t>
            </a:r>
          </a:p>
        </p:txBody>
      </p:sp>
      <p:sp>
        <p:nvSpPr>
          <p:cNvPr id="18" name="Chamada em forma de nuvem 17"/>
          <p:cNvSpPr>
            <a:spLocks noChangeArrowheads="1"/>
          </p:cNvSpPr>
          <p:nvPr/>
        </p:nvSpPr>
        <p:spPr bwMode="auto">
          <a:xfrm rot="-3165843">
            <a:off x="464344" y="3142456"/>
            <a:ext cx="2016125" cy="1687513"/>
          </a:xfrm>
          <a:prstGeom prst="cloudCallout">
            <a:avLst>
              <a:gd name="adj1" fmla="val 2528"/>
              <a:gd name="adj2" fmla="val 78185"/>
            </a:avLst>
          </a:prstGeom>
          <a:noFill/>
          <a:ln w="25400" algn="ctr">
            <a:solidFill>
              <a:srgbClr val="00B0F0"/>
            </a:solidFill>
            <a:round/>
            <a:headEnd/>
            <a:tailEnd/>
          </a:ln>
        </p:spPr>
        <p:txBody>
          <a:bodyPr vert="eaVert" anchor="ctr"/>
          <a:lstStyle/>
          <a:p>
            <a:pPr algn="ctr">
              <a:defRPr/>
            </a:pPr>
            <a:endParaRPr lang="pt-PT">
              <a:solidFill>
                <a:schemeClr val="lt1"/>
              </a:solidFill>
              <a:latin typeface="+mn-lt"/>
            </a:endParaRPr>
          </a:p>
        </p:txBody>
      </p:sp>
      <p:sp>
        <p:nvSpPr>
          <p:cNvPr id="19" name="CaixaDeTexto 18"/>
          <p:cNvSpPr txBox="1">
            <a:spLocks noChangeArrowheads="1"/>
          </p:cNvSpPr>
          <p:nvPr/>
        </p:nvSpPr>
        <p:spPr bwMode="auto">
          <a:xfrm>
            <a:off x="900113" y="3284538"/>
            <a:ext cx="1439862" cy="1190625"/>
          </a:xfrm>
          <a:prstGeom prst="rect">
            <a:avLst/>
          </a:prstGeom>
          <a:noFill/>
          <a:ln w="9525">
            <a:noFill/>
            <a:miter lim="800000"/>
            <a:headEnd/>
            <a:tailEnd/>
          </a:ln>
        </p:spPr>
        <p:txBody>
          <a:bodyPr>
            <a:spAutoFit/>
          </a:bodyPr>
          <a:lstStyle/>
          <a:p>
            <a:r>
              <a:rPr lang="pt-PT" sz="1800">
                <a:latin typeface="Calibri" charset="0"/>
              </a:rPr>
              <a:t>Ver ppt sobre pesquisa bibliográfica</a:t>
            </a:r>
          </a:p>
        </p:txBody>
      </p:sp>
      <p:pic>
        <p:nvPicPr>
          <p:cNvPr id="12302"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animBg="1"/>
      <p:bldP spid="13" grpId="0" animBg="1"/>
      <p:bldP spid="14" grpId="0"/>
      <p:bldP spid="15" grpId="0"/>
      <p:bldP spid="16" grpId="0" animBg="1"/>
      <p:bldP spid="17" grpId="0"/>
      <p:bldP spid="18"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Procedimento Geral</a:t>
            </a:r>
          </a:p>
        </p:txBody>
      </p:sp>
      <p:sp>
        <p:nvSpPr>
          <p:cNvPr id="8" name="CaixaDeTexto 7"/>
          <p:cNvSpPr txBox="1">
            <a:spLocks noChangeArrowheads="1"/>
          </p:cNvSpPr>
          <p:nvPr/>
        </p:nvSpPr>
        <p:spPr bwMode="auto">
          <a:xfrm>
            <a:off x="755650" y="1268413"/>
            <a:ext cx="6840538" cy="457200"/>
          </a:xfrm>
          <a:prstGeom prst="rect">
            <a:avLst/>
          </a:prstGeom>
          <a:noFill/>
          <a:ln w="9525">
            <a:noFill/>
            <a:miter lim="800000"/>
            <a:headEnd/>
            <a:tailEnd/>
          </a:ln>
        </p:spPr>
        <p:txBody>
          <a:bodyPr>
            <a:spAutoFit/>
          </a:bodyPr>
          <a:lstStyle/>
          <a:p>
            <a:r>
              <a:rPr lang="pt-PT">
                <a:latin typeface="Calibri" charset="0"/>
              </a:rPr>
              <a:t>Resolução dos problemas e plano de redacção</a:t>
            </a:r>
          </a:p>
        </p:txBody>
      </p:sp>
      <p:sp>
        <p:nvSpPr>
          <p:cNvPr id="9" name="Seta para baixo 8"/>
          <p:cNvSpPr/>
          <p:nvPr/>
        </p:nvSpPr>
        <p:spPr>
          <a:xfrm>
            <a:off x="3995738" y="1916113"/>
            <a:ext cx="360362" cy="6492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0" name="Chamada oval 9"/>
          <p:cNvSpPr/>
          <p:nvPr/>
        </p:nvSpPr>
        <p:spPr>
          <a:xfrm rot="5845160">
            <a:off x="6419851" y="1730375"/>
            <a:ext cx="1878012" cy="1741487"/>
          </a:xfrm>
          <a:prstGeom prst="wedgeEllipseCallout">
            <a:avLst>
              <a:gd name="adj1" fmla="val -17106"/>
              <a:gd name="adj2" fmla="val 9664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1" name="CaixaDeTexto 10"/>
          <p:cNvSpPr txBox="1">
            <a:spLocks noChangeArrowheads="1"/>
          </p:cNvSpPr>
          <p:nvPr/>
        </p:nvSpPr>
        <p:spPr bwMode="auto">
          <a:xfrm>
            <a:off x="6659563" y="1989138"/>
            <a:ext cx="1657350" cy="1200150"/>
          </a:xfrm>
          <a:prstGeom prst="rect">
            <a:avLst/>
          </a:prstGeom>
          <a:noFill/>
          <a:ln w="9525">
            <a:noFill/>
            <a:miter lim="800000"/>
            <a:headEnd/>
            <a:tailEnd/>
          </a:ln>
        </p:spPr>
        <p:txBody>
          <a:bodyPr>
            <a:spAutoFit/>
          </a:bodyPr>
          <a:lstStyle/>
          <a:p>
            <a:r>
              <a:rPr lang="pt-PT" sz="1800">
                <a:latin typeface="Calibri" charset="0"/>
              </a:rPr>
              <a:t>Discussão  e acordo com o com o orientador</a:t>
            </a:r>
          </a:p>
        </p:txBody>
      </p:sp>
      <p:sp>
        <p:nvSpPr>
          <p:cNvPr id="12" name="CaixaDeTexto 11"/>
          <p:cNvSpPr txBox="1">
            <a:spLocks noChangeArrowheads="1"/>
          </p:cNvSpPr>
          <p:nvPr/>
        </p:nvSpPr>
        <p:spPr bwMode="auto">
          <a:xfrm>
            <a:off x="1835150" y="2565400"/>
            <a:ext cx="4608513" cy="457200"/>
          </a:xfrm>
          <a:prstGeom prst="rect">
            <a:avLst/>
          </a:prstGeom>
          <a:noFill/>
          <a:ln w="9525">
            <a:noFill/>
            <a:miter lim="800000"/>
            <a:headEnd/>
            <a:tailEnd/>
          </a:ln>
        </p:spPr>
        <p:txBody>
          <a:bodyPr>
            <a:spAutoFit/>
          </a:bodyPr>
          <a:lstStyle/>
          <a:p>
            <a:r>
              <a:rPr lang="pt-PT">
                <a:latin typeface="Calibri" charset="0"/>
              </a:rPr>
              <a:t>Redacção do Texto do Trabalho</a:t>
            </a:r>
          </a:p>
        </p:txBody>
      </p:sp>
      <p:sp>
        <p:nvSpPr>
          <p:cNvPr id="13" name="Seta para baixo 12"/>
          <p:cNvSpPr/>
          <p:nvPr/>
        </p:nvSpPr>
        <p:spPr>
          <a:xfrm>
            <a:off x="3995738" y="3213100"/>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5" name="CaixaDeTexto 14"/>
          <p:cNvSpPr txBox="1">
            <a:spLocks noChangeArrowheads="1"/>
          </p:cNvSpPr>
          <p:nvPr/>
        </p:nvSpPr>
        <p:spPr bwMode="auto">
          <a:xfrm>
            <a:off x="1258888" y="3933825"/>
            <a:ext cx="5832475" cy="457200"/>
          </a:xfrm>
          <a:prstGeom prst="rect">
            <a:avLst/>
          </a:prstGeom>
          <a:noFill/>
          <a:ln w="9525">
            <a:noFill/>
            <a:miter lim="800000"/>
            <a:headEnd/>
            <a:tailEnd/>
          </a:ln>
        </p:spPr>
        <p:txBody>
          <a:bodyPr>
            <a:spAutoFit/>
          </a:bodyPr>
          <a:lstStyle/>
          <a:p>
            <a:r>
              <a:rPr lang="pt-PT">
                <a:latin typeface="Calibri" charset="0"/>
              </a:rPr>
              <a:t>Leitura externa, principalmente orientador</a:t>
            </a:r>
          </a:p>
        </p:txBody>
      </p:sp>
      <p:sp>
        <p:nvSpPr>
          <p:cNvPr id="16" name="CaixaDeTexto 15"/>
          <p:cNvSpPr txBox="1">
            <a:spLocks noChangeArrowheads="1"/>
          </p:cNvSpPr>
          <p:nvPr/>
        </p:nvSpPr>
        <p:spPr bwMode="auto">
          <a:xfrm>
            <a:off x="1403350" y="5013325"/>
            <a:ext cx="5329238" cy="457200"/>
          </a:xfrm>
          <a:prstGeom prst="rect">
            <a:avLst/>
          </a:prstGeom>
          <a:noFill/>
          <a:ln w="9525">
            <a:noFill/>
            <a:miter lim="800000"/>
            <a:headEnd/>
            <a:tailEnd/>
          </a:ln>
        </p:spPr>
        <p:txBody>
          <a:bodyPr>
            <a:spAutoFit/>
          </a:bodyPr>
          <a:lstStyle/>
          <a:p>
            <a:r>
              <a:rPr lang="pt-PT">
                <a:latin typeface="Calibri" charset="0"/>
              </a:rPr>
              <a:t>Nova redacção do Texto do Trabalho</a:t>
            </a:r>
          </a:p>
        </p:txBody>
      </p:sp>
      <p:sp>
        <p:nvSpPr>
          <p:cNvPr id="17" name="Seta para baixo 16"/>
          <p:cNvSpPr/>
          <p:nvPr/>
        </p:nvSpPr>
        <p:spPr>
          <a:xfrm>
            <a:off x="3995738" y="436562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8" name="Chamada oval 17"/>
          <p:cNvSpPr/>
          <p:nvPr/>
        </p:nvSpPr>
        <p:spPr>
          <a:xfrm>
            <a:off x="7019925" y="4149725"/>
            <a:ext cx="1368425" cy="936625"/>
          </a:xfrm>
          <a:prstGeom prst="wedgeEllipseCallout">
            <a:avLst>
              <a:gd name="adj1" fmla="val -89824"/>
              <a:gd name="adj2" fmla="val 5619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9" name="CaixaDeTexto 18"/>
          <p:cNvSpPr txBox="1">
            <a:spLocks noChangeArrowheads="1"/>
          </p:cNvSpPr>
          <p:nvPr/>
        </p:nvSpPr>
        <p:spPr bwMode="auto">
          <a:xfrm>
            <a:off x="7019925" y="4508500"/>
            <a:ext cx="1368425" cy="366713"/>
          </a:xfrm>
          <a:prstGeom prst="rect">
            <a:avLst/>
          </a:prstGeom>
          <a:noFill/>
          <a:ln w="9525">
            <a:noFill/>
            <a:miter lim="800000"/>
            <a:headEnd/>
            <a:tailEnd/>
          </a:ln>
        </p:spPr>
        <p:txBody>
          <a:bodyPr>
            <a:spAutoFit/>
          </a:bodyPr>
          <a:lstStyle/>
          <a:p>
            <a:r>
              <a:rPr lang="pt-PT" sz="1800">
                <a:latin typeface="Calibri" charset="0"/>
              </a:rPr>
              <a:t>correcções</a:t>
            </a:r>
          </a:p>
        </p:txBody>
      </p:sp>
      <p:sp>
        <p:nvSpPr>
          <p:cNvPr id="20" name="Seta para baixo 19"/>
          <p:cNvSpPr/>
          <p:nvPr/>
        </p:nvSpPr>
        <p:spPr>
          <a:xfrm>
            <a:off x="3995738" y="544512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1" name="CaixaDeTexto 20"/>
          <p:cNvSpPr txBox="1">
            <a:spLocks noChangeArrowheads="1"/>
          </p:cNvSpPr>
          <p:nvPr/>
        </p:nvSpPr>
        <p:spPr bwMode="auto">
          <a:xfrm>
            <a:off x="1476375" y="6165850"/>
            <a:ext cx="5400675" cy="457200"/>
          </a:xfrm>
          <a:prstGeom prst="rect">
            <a:avLst/>
          </a:prstGeom>
          <a:noFill/>
          <a:ln w="9525">
            <a:noFill/>
            <a:miter lim="800000"/>
            <a:headEnd/>
            <a:tailEnd/>
          </a:ln>
        </p:spPr>
        <p:txBody>
          <a:bodyPr>
            <a:spAutoFit/>
          </a:bodyPr>
          <a:lstStyle/>
          <a:p>
            <a:r>
              <a:rPr lang="pt-PT">
                <a:latin typeface="Calibri" charset="0"/>
              </a:rPr>
              <a:t>DEFESA PÚBLICA DO TRABALHO</a:t>
            </a:r>
          </a:p>
        </p:txBody>
      </p:sp>
      <p:pic>
        <p:nvPicPr>
          <p:cNvPr id="1332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1000" fill="hold"/>
                                        <p:tgtEl>
                                          <p:spTgt spid="21"/>
                                        </p:tgtEl>
                                        <p:attrNameLst>
                                          <p:attrName>ppt_x</p:attrName>
                                        </p:attrNameLst>
                                      </p:cBhvr>
                                      <p:tavLst>
                                        <p:tav tm="0">
                                          <p:val>
                                            <p:strVal val="#ppt_x-.2"/>
                                          </p:val>
                                        </p:tav>
                                        <p:tav tm="100000">
                                          <p:val>
                                            <p:strVal val="#ppt_x"/>
                                          </p:val>
                                        </p:tav>
                                      </p:tavLst>
                                    </p:anim>
                                    <p:anim calcmode="lin" valueType="num">
                                      <p:cBhvr>
                                        <p:cTn id="52"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P spid="12" grpId="0"/>
      <p:bldP spid="13" grpId="0" animBg="1"/>
      <p:bldP spid="15" grpId="0"/>
      <p:bldP spid="16" grpId="0"/>
      <p:bldP spid="17" grpId="0" animBg="1"/>
      <p:bldP spid="18" grpId="0" animBg="1"/>
      <p:bldP spid="19" grpId="0"/>
      <p:bldP spid="20"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eden.dei.uc.pt/~ctp/EstratTese.gif"/>
          <p:cNvPicPr>
            <a:picLocks noChangeAspect="1" noChangeArrowheads="1"/>
          </p:cNvPicPr>
          <p:nvPr/>
        </p:nvPicPr>
        <p:blipFill>
          <a:blip r:embed="rId2" cstate="print"/>
          <a:srcRect/>
          <a:stretch>
            <a:fillRect/>
          </a:stretch>
        </p:blipFill>
        <p:spPr bwMode="auto">
          <a:xfrm>
            <a:off x="1692275" y="1484313"/>
            <a:ext cx="5500688" cy="3598862"/>
          </a:xfrm>
          <a:prstGeom prst="rect">
            <a:avLst/>
          </a:prstGeom>
          <a:noFill/>
          <a:ln w="9525">
            <a:noFill/>
            <a:miter lim="800000"/>
            <a:headEnd/>
            <a:tailEnd/>
          </a:ln>
        </p:spPr>
      </p:pic>
      <p:pic>
        <p:nvPicPr>
          <p:cNvPr id="14339" name="Picture 6" descr="C:\Os meus documentos\logoipt2_novo.jpg"/>
          <p:cNvPicPr>
            <a:picLocks noChangeAspect="1" noChangeArrowheads="1"/>
          </p:cNvPicPr>
          <p:nvPr/>
        </p:nvPicPr>
        <p:blipFill>
          <a:blip r:embed="rId3" cstate="print"/>
          <a:srcRect/>
          <a:stretch>
            <a:fillRect/>
          </a:stretch>
        </p:blipFill>
        <p:spPr bwMode="auto">
          <a:xfrm>
            <a:off x="5867400" y="188913"/>
            <a:ext cx="2736850" cy="568325"/>
          </a:xfrm>
          <a:prstGeom prst="rect">
            <a:avLst/>
          </a:prstGeom>
          <a:noFill/>
          <a:ln w="9525">
            <a:noFill/>
            <a:miter lim="800000"/>
            <a:headEnd/>
            <a:tailEnd/>
          </a:ln>
        </p:spPr>
      </p:pic>
      <p:sp>
        <p:nvSpPr>
          <p:cNvPr id="4" name="Rectângulo 3"/>
          <p:cNvSpPr/>
          <p:nvPr/>
        </p:nvSpPr>
        <p:spPr>
          <a:xfrm>
            <a:off x="1763713" y="5229225"/>
            <a:ext cx="5329237" cy="461963"/>
          </a:xfrm>
          <a:prstGeom prst="rect">
            <a:avLst/>
          </a:prstGeom>
        </p:spPr>
        <p:txBody>
          <a:bodyPr>
            <a:spAutoFit/>
          </a:bodyPr>
          <a:lstStyle/>
          <a:p>
            <a:pPr>
              <a:defRPr/>
            </a:pPr>
            <a:r>
              <a:rPr lang="pt-PT" dirty="0">
                <a:latin typeface="+mn-lt"/>
                <a:hlinkClick r:id="rId4"/>
              </a:rPr>
              <a:t>http://eden.dei.uc.pt/~</a:t>
            </a:r>
            <a:r>
              <a:rPr lang="pt-PT" dirty="0" smtClean="0">
                <a:latin typeface="+mn-lt"/>
                <a:hlinkClick r:id="rId4"/>
              </a:rPr>
              <a:t>ctp/teses.htm</a:t>
            </a:r>
            <a:r>
              <a:rPr lang="pt-PT" dirty="0" smtClean="0">
                <a:latin typeface="+mn-lt"/>
              </a:rPr>
              <a:t>  </a:t>
            </a:r>
            <a:endParaRPr lang="pt-PT" dirty="0">
              <a:latin typeface="+mn-lt"/>
            </a:endParaRPr>
          </a:p>
        </p:txBody>
      </p:sp>
      <p:sp>
        <p:nvSpPr>
          <p:cNvPr id="5"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Procedimento Geral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Redacção do Trabalho </a:t>
            </a:r>
          </a:p>
        </p:txBody>
      </p:sp>
      <p:sp>
        <p:nvSpPr>
          <p:cNvPr id="15363" name="CaixaDeTexto 6"/>
          <p:cNvSpPr txBox="1">
            <a:spLocks noChangeArrowheads="1"/>
          </p:cNvSpPr>
          <p:nvPr/>
        </p:nvSpPr>
        <p:spPr bwMode="auto">
          <a:xfrm>
            <a:off x="539750" y="1341438"/>
            <a:ext cx="8208963" cy="3805237"/>
          </a:xfrm>
          <a:prstGeom prst="rect">
            <a:avLst/>
          </a:prstGeom>
          <a:noFill/>
          <a:ln w="9525">
            <a:noFill/>
            <a:miter lim="800000"/>
            <a:headEnd/>
            <a:tailEnd/>
          </a:ln>
        </p:spPr>
        <p:txBody>
          <a:bodyPr>
            <a:spAutoFit/>
          </a:bodyPr>
          <a:lstStyle/>
          <a:p>
            <a:pPr>
              <a:buFont typeface="Wingdings" pitchFamily="2" charset="2"/>
              <a:buChar char="F"/>
            </a:pPr>
            <a:r>
              <a:rPr lang="pt-PT">
                <a:latin typeface="Calibri" charset="0"/>
                <a:sym typeface="Wingdings" pitchFamily="2" charset="2"/>
              </a:rPr>
              <a:t>É necessário </a:t>
            </a:r>
            <a:r>
              <a:rPr lang="pt-PT" u="sng">
                <a:latin typeface="Calibri" charset="0"/>
                <a:sym typeface="Wingdings" pitchFamily="2" charset="2"/>
              </a:rPr>
              <a:t>tempo</a:t>
            </a:r>
            <a:r>
              <a:rPr lang="pt-PT">
                <a:latin typeface="Calibri" charset="0"/>
                <a:sym typeface="Wingdings" pitchFamily="2" charset="2"/>
              </a:rPr>
              <a:t>!</a:t>
            </a:r>
          </a:p>
          <a:p>
            <a:pPr>
              <a:buFont typeface="Wingdings" pitchFamily="2" charset="2"/>
              <a:buChar char="F"/>
            </a:pPr>
            <a:r>
              <a:rPr lang="pt-PT">
                <a:latin typeface="Calibri" charset="0"/>
                <a:sym typeface="Wingdings" pitchFamily="2" charset="2"/>
              </a:rPr>
              <a:t>É preciso </a:t>
            </a:r>
            <a:r>
              <a:rPr lang="pt-PT" u="sng">
                <a:latin typeface="Calibri" charset="0"/>
                <a:sym typeface="Wingdings" pitchFamily="2" charset="2"/>
              </a:rPr>
              <a:t>organização</a:t>
            </a:r>
            <a:r>
              <a:rPr lang="pt-PT">
                <a:latin typeface="Calibri" charset="0"/>
                <a:sym typeface="Wingdings" pitchFamily="2" charset="2"/>
              </a:rPr>
              <a:t> (ter um bom plano de redacção).</a:t>
            </a:r>
          </a:p>
          <a:p>
            <a:pPr>
              <a:buFont typeface="Wingdings" pitchFamily="2" charset="2"/>
              <a:buChar char="F"/>
            </a:pPr>
            <a:r>
              <a:rPr lang="pt-PT">
                <a:latin typeface="Calibri" charset="0"/>
                <a:sym typeface="Wingdings" pitchFamily="2" charset="2"/>
              </a:rPr>
              <a:t>Delinear e </a:t>
            </a:r>
            <a:r>
              <a:rPr lang="pt-PT" u="sng">
                <a:latin typeface="Calibri" charset="0"/>
                <a:sym typeface="Wingdings" pitchFamily="2" charset="2"/>
              </a:rPr>
              <a:t>construir</a:t>
            </a:r>
            <a:r>
              <a:rPr lang="pt-PT">
                <a:latin typeface="Calibri" charset="0"/>
                <a:sym typeface="Wingdings" pitchFamily="2" charset="2"/>
              </a:rPr>
              <a:t> pouco a pouco cada capítulo.</a:t>
            </a:r>
          </a:p>
          <a:p>
            <a:pPr>
              <a:buFont typeface="Wingdings" pitchFamily="2" charset="2"/>
              <a:buChar char="F"/>
            </a:pPr>
            <a:r>
              <a:rPr lang="pt-PT" u="sng">
                <a:latin typeface="Calibri" charset="0"/>
                <a:sym typeface="Wingdings" pitchFamily="2" charset="2"/>
              </a:rPr>
              <a:t>Escrever de forma clara</a:t>
            </a:r>
            <a:r>
              <a:rPr lang="pt-PT">
                <a:latin typeface="Calibri" charset="0"/>
                <a:sym typeface="Wingdings" pitchFamily="2" charset="2"/>
              </a:rPr>
              <a:t>, evitando citações demasiado longas ou desnecessárias.</a:t>
            </a:r>
          </a:p>
          <a:p>
            <a:pPr>
              <a:buFont typeface="Wingdings" pitchFamily="2" charset="2"/>
              <a:buChar char="F"/>
            </a:pPr>
            <a:r>
              <a:rPr lang="pt-PT" u="sng">
                <a:latin typeface="Calibri" charset="0"/>
                <a:sym typeface="Wingdings" pitchFamily="2" charset="2"/>
              </a:rPr>
              <a:t>Evitar ambiguidades </a:t>
            </a:r>
            <a:r>
              <a:rPr lang="pt-PT">
                <a:latin typeface="Calibri" charset="0"/>
                <a:sym typeface="Wingdings" pitchFamily="2" charset="2"/>
              </a:rPr>
              <a:t>quando se citam outros autores, para não dar origem a erros ou incertezas.</a:t>
            </a:r>
          </a:p>
          <a:p>
            <a:pPr>
              <a:buFont typeface="Wingdings" pitchFamily="2" charset="2"/>
              <a:buChar char="F"/>
            </a:pPr>
            <a:r>
              <a:rPr lang="pt-PT">
                <a:latin typeface="Calibri" charset="0"/>
                <a:sym typeface="Wingdings" pitchFamily="2" charset="2"/>
              </a:rPr>
              <a:t>Indicar de forma precisa a </a:t>
            </a:r>
            <a:r>
              <a:rPr lang="pt-PT" u="sng">
                <a:latin typeface="Calibri" charset="0"/>
                <a:sym typeface="Wingdings" pitchFamily="2" charset="2"/>
              </a:rPr>
              <a:t>origem</a:t>
            </a:r>
            <a:r>
              <a:rPr lang="pt-PT">
                <a:latin typeface="Calibri" charset="0"/>
                <a:sym typeface="Wingdings" pitchFamily="2" charset="2"/>
              </a:rPr>
              <a:t> de gráficos, tabelas…</a:t>
            </a:r>
          </a:p>
          <a:p>
            <a:pPr>
              <a:buFont typeface="Wingdings" pitchFamily="2" charset="2"/>
              <a:buChar char="F"/>
            </a:pPr>
            <a:r>
              <a:rPr lang="pt-PT">
                <a:latin typeface="Calibri" charset="0"/>
                <a:sym typeface="Wingdings" pitchFamily="2" charset="2"/>
              </a:rPr>
              <a:t>Indicar correctamente a </a:t>
            </a:r>
            <a:r>
              <a:rPr lang="pt-PT" u="sng">
                <a:latin typeface="Calibri" charset="0"/>
                <a:sym typeface="Wingdings" pitchFamily="2" charset="2"/>
              </a:rPr>
              <a:t>bibliografia</a:t>
            </a:r>
            <a:r>
              <a:rPr lang="pt-PT">
                <a:latin typeface="Calibri" charset="0"/>
                <a:sym typeface="Wingdings" pitchFamily="2" charset="2"/>
              </a:rPr>
              <a:t> e webgrafia consultada</a:t>
            </a:r>
            <a:r>
              <a:rPr lang="pt-PT" sz="2800">
                <a:latin typeface="Calibri" charset="0"/>
                <a:sym typeface="Wingdings" pitchFamily="2" charset="2"/>
              </a:rPr>
              <a:t>.</a:t>
            </a:r>
            <a:endParaRPr lang="pt-PT" sz="4800">
              <a:latin typeface="Calibri" charset="0"/>
            </a:endParaRPr>
          </a:p>
        </p:txBody>
      </p:sp>
      <p:pic>
        <p:nvPicPr>
          <p:cNvPr id="1536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Estrutura do Trabalho </a:t>
            </a:r>
          </a:p>
        </p:txBody>
      </p:sp>
      <p:pic>
        <p:nvPicPr>
          <p:cNvPr id="16387"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6388" name="CaixaDeTexto 4"/>
          <p:cNvSpPr txBox="1">
            <a:spLocks noChangeArrowheads="1"/>
          </p:cNvSpPr>
          <p:nvPr/>
        </p:nvSpPr>
        <p:spPr bwMode="auto">
          <a:xfrm>
            <a:off x="684213" y="1412875"/>
            <a:ext cx="7991475" cy="830263"/>
          </a:xfrm>
          <a:prstGeom prst="rect">
            <a:avLst/>
          </a:prstGeom>
          <a:noFill/>
          <a:ln w="9525">
            <a:noFill/>
            <a:miter lim="800000"/>
            <a:headEnd/>
            <a:tailEnd/>
          </a:ln>
        </p:spPr>
        <p:txBody>
          <a:bodyPr>
            <a:spAutoFit/>
          </a:bodyPr>
          <a:lstStyle/>
          <a:p>
            <a:r>
              <a:rPr lang="pt-PT">
                <a:latin typeface="Calibri" charset="0"/>
              </a:rPr>
              <a:t>As partes principais de uma dissertação são mais ou menos consensuais para todas as áreas científicas e consistem em:</a:t>
            </a:r>
          </a:p>
        </p:txBody>
      </p:sp>
      <p:sp>
        <p:nvSpPr>
          <p:cNvPr id="16389" name="CaixaDeTexto 6"/>
          <p:cNvSpPr txBox="1">
            <a:spLocks noChangeArrowheads="1"/>
          </p:cNvSpPr>
          <p:nvPr/>
        </p:nvSpPr>
        <p:spPr bwMode="auto">
          <a:xfrm>
            <a:off x="755650" y="2636838"/>
            <a:ext cx="5400675" cy="2308225"/>
          </a:xfrm>
          <a:prstGeom prst="rect">
            <a:avLst/>
          </a:prstGeom>
          <a:noFill/>
          <a:ln w="9525">
            <a:noFill/>
            <a:miter lim="800000"/>
            <a:headEnd/>
            <a:tailEnd/>
          </a:ln>
        </p:spPr>
        <p:txBody>
          <a:bodyPr>
            <a:spAutoFit/>
          </a:bodyPr>
          <a:lstStyle/>
          <a:p>
            <a:pPr>
              <a:buFont typeface="Wingdings" pitchFamily="2" charset="2"/>
              <a:buChar char="l"/>
            </a:pPr>
            <a:r>
              <a:rPr lang="pt-PT">
                <a:latin typeface="Calibri" charset="0"/>
                <a:sym typeface="Wingdings" pitchFamily="2" charset="2"/>
              </a:rPr>
              <a:t>Título</a:t>
            </a:r>
          </a:p>
          <a:p>
            <a:pPr>
              <a:buFont typeface="Wingdings" pitchFamily="2" charset="2"/>
              <a:buChar char="l"/>
            </a:pPr>
            <a:r>
              <a:rPr lang="pt-PT">
                <a:latin typeface="Calibri" charset="0"/>
                <a:sym typeface="Wingdings" pitchFamily="2" charset="2"/>
              </a:rPr>
              <a:t>Índice</a:t>
            </a:r>
          </a:p>
          <a:p>
            <a:pPr>
              <a:buFont typeface="Wingdings" pitchFamily="2" charset="2"/>
              <a:buChar char="l"/>
            </a:pPr>
            <a:r>
              <a:rPr lang="pt-PT">
                <a:latin typeface="Calibri" charset="0"/>
                <a:sym typeface="Wingdings" pitchFamily="2" charset="2"/>
              </a:rPr>
              <a:t>Partes Pré-texto</a:t>
            </a:r>
          </a:p>
          <a:p>
            <a:pPr>
              <a:buFont typeface="Wingdings" pitchFamily="2" charset="2"/>
              <a:buChar char="l"/>
            </a:pPr>
            <a:r>
              <a:rPr lang="pt-PT">
                <a:latin typeface="Calibri" charset="0"/>
                <a:sym typeface="Wingdings" pitchFamily="2" charset="2"/>
              </a:rPr>
              <a:t>Texto</a:t>
            </a:r>
          </a:p>
          <a:p>
            <a:pPr>
              <a:buFont typeface="Wingdings" pitchFamily="2" charset="2"/>
              <a:buChar char="l"/>
            </a:pPr>
            <a:r>
              <a:rPr lang="pt-PT">
                <a:latin typeface="Calibri" charset="0"/>
                <a:sym typeface="Wingdings" pitchFamily="2" charset="2"/>
              </a:rPr>
              <a:t>Partes Pós-Texto (Apêndices ou Anexos)</a:t>
            </a:r>
          </a:p>
          <a:p>
            <a:pPr>
              <a:buFont typeface="Wingdings" pitchFamily="2" charset="2"/>
              <a:buChar char="l"/>
            </a:pPr>
            <a:r>
              <a:rPr lang="pt-PT">
                <a:latin typeface="Calibri" charset="0"/>
                <a:sym typeface="Wingdings" pitchFamily="2" charset="2"/>
              </a:rPr>
              <a:t>Referências Bibliográficas</a:t>
            </a:r>
            <a:endParaRPr lang="pt-PT">
              <a:latin typeface="Calibri" charset="0"/>
            </a:endParaRPr>
          </a:p>
        </p:txBody>
      </p:sp>
      <p:pic>
        <p:nvPicPr>
          <p:cNvPr id="16390" name="Picture 6" descr="C:\Users\Admin\AppData\Local\Microsoft\Windows\Temporary Internet Files\Content.IE5\6BEFHJDL\MC900233874[1].wmf"/>
          <p:cNvPicPr>
            <a:picLocks noChangeAspect="1" noChangeArrowheads="1"/>
          </p:cNvPicPr>
          <p:nvPr/>
        </p:nvPicPr>
        <p:blipFill>
          <a:blip r:embed="rId3" cstate="print"/>
          <a:srcRect/>
          <a:stretch>
            <a:fillRect/>
          </a:stretch>
        </p:blipFill>
        <p:spPr bwMode="auto">
          <a:xfrm>
            <a:off x="6011863" y="2349500"/>
            <a:ext cx="1824037" cy="2452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pic>
        <p:nvPicPr>
          <p:cNvPr id="17411"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7412" name="CaixaDeTexto 4"/>
          <p:cNvSpPr txBox="1">
            <a:spLocks noChangeArrowheads="1"/>
          </p:cNvSpPr>
          <p:nvPr/>
        </p:nvSpPr>
        <p:spPr bwMode="auto">
          <a:xfrm>
            <a:off x="684213" y="1412875"/>
            <a:ext cx="5111750" cy="461963"/>
          </a:xfrm>
          <a:prstGeom prst="rect">
            <a:avLst/>
          </a:prstGeom>
          <a:noFill/>
          <a:ln w="9525">
            <a:noFill/>
            <a:miter lim="800000"/>
            <a:headEnd/>
            <a:tailEnd/>
          </a:ln>
        </p:spPr>
        <p:txBody>
          <a:bodyPr>
            <a:spAutoFit/>
          </a:bodyPr>
          <a:lstStyle/>
          <a:p>
            <a:r>
              <a:rPr lang="pt-PT">
                <a:latin typeface="Calibri" charset="0"/>
              </a:rPr>
              <a:t>Resumo e Abstract</a:t>
            </a:r>
          </a:p>
        </p:txBody>
      </p:sp>
      <p:sp>
        <p:nvSpPr>
          <p:cNvPr id="17413" name="CaixaDeTexto 6"/>
          <p:cNvSpPr txBox="1">
            <a:spLocks noChangeArrowheads="1"/>
          </p:cNvSpPr>
          <p:nvPr/>
        </p:nvSpPr>
        <p:spPr bwMode="auto">
          <a:xfrm>
            <a:off x="684213" y="1916113"/>
            <a:ext cx="6119812" cy="461962"/>
          </a:xfrm>
          <a:prstGeom prst="rect">
            <a:avLst/>
          </a:prstGeom>
          <a:noFill/>
          <a:ln w="9525">
            <a:noFill/>
            <a:miter lim="800000"/>
            <a:headEnd/>
            <a:tailEnd/>
          </a:ln>
        </p:spPr>
        <p:txBody>
          <a:bodyPr>
            <a:spAutoFit/>
          </a:bodyPr>
          <a:lstStyle/>
          <a:p>
            <a:r>
              <a:rPr lang="pt-PT">
                <a:latin typeface="Calibri" charset="0"/>
              </a:rPr>
              <a:t>Esta parte é obrigatória</a:t>
            </a:r>
            <a:r>
              <a:rPr lang="pt-PT"/>
              <a:t>.</a:t>
            </a:r>
          </a:p>
        </p:txBody>
      </p:sp>
      <p:sp>
        <p:nvSpPr>
          <p:cNvPr id="17414" name="CaixaDeTexto 7"/>
          <p:cNvSpPr txBox="1">
            <a:spLocks noChangeArrowheads="1"/>
          </p:cNvSpPr>
          <p:nvPr/>
        </p:nvSpPr>
        <p:spPr bwMode="auto">
          <a:xfrm>
            <a:off x="684213" y="3284538"/>
            <a:ext cx="7704137" cy="1570037"/>
          </a:xfrm>
          <a:prstGeom prst="rect">
            <a:avLst/>
          </a:prstGeom>
          <a:noFill/>
          <a:ln w="9525">
            <a:noFill/>
            <a:miter lim="800000"/>
            <a:headEnd/>
            <a:tailEnd/>
          </a:ln>
        </p:spPr>
        <p:txBody>
          <a:bodyPr>
            <a:spAutoFit/>
          </a:bodyPr>
          <a:lstStyle/>
          <a:p>
            <a:r>
              <a:rPr lang="pt-PT">
                <a:latin typeface="Calibri" charset="0"/>
              </a:rPr>
              <a:t>Deve estar redigido de forma a permitir aos leitores decidirem se devem ou não consultar o trabalho (claro que os  avaliadores irão ler o trabalho!). Deve conter uma síntese do trabalho, bem como referência às principais conclusões.  </a:t>
            </a:r>
          </a:p>
        </p:txBody>
      </p:sp>
      <p:pic>
        <p:nvPicPr>
          <p:cNvPr id="17415" name="Picture 5" descr="C:\Users\Admin\AppData\Local\Microsoft\Windows\Temporary Internet Files\Content.IE5\TLCFY2ED\MC900318632[1].wmf"/>
          <p:cNvPicPr>
            <a:picLocks noChangeAspect="1" noChangeArrowheads="1"/>
          </p:cNvPicPr>
          <p:nvPr/>
        </p:nvPicPr>
        <p:blipFill>
          <a:blip r:embed="rId3" cstate="print"/>
          <a:srcRect/>
          <a:stretch>
            <a:fillRect/>
          </a:stretch>
        </p:blipFill>
        <p:spPr bwMode="auto">
          <a:xfrm>
            <a:off x="5148263" y="1341438"/>
            <a:ext cx="2263775" cy="181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18436" name="CaixaDeTexto 4"/>
          <p:cNvSpPr txBox="1">
            <a:spLocks noChangeArrowheads="1"/>
          </p:cNvSpPr>
          <p:nvPr/>
        </p:nvSpPr>
        <p:spPr bwMode="auto">
          <a:xfrm>
            <a:off x="755650" y="1412875"/>
            <a:ext cx="4392613" cy="461963"/>
          </a:xfrm>
          <a:prstGeom prst="rect">
            <a:avLst/>
          </a:prstGeom>
          <a:noFill/>
          <a:ln w="9525">
            <a:noFill/>
            <a:miter lim="800000"/>
            <a:headEnd/>
            <a:tailEnd/>
          </a:ln>
        </p:spPr>
        <p:txBody>
          <a:bodyPr>
            <a:spAutoFit/>
          </a:bodyPr>
          <a:lstStyle/>
          <a:p>
            <a:r>
              <a:rPr lang="pt-PT">
                <a:latin typeface="Calibri" charset="0"/>
              </a:rPr>
              <a:t>Agradecimentos</a:t>
            </a:r>
          </a:p>
        </p:txBody>
      </p:sp>
      <p:sp>
        <p:nvSpPr>
          <p:cNvPr id="18437" name="CaixaDeTexto 5"/>
          <p:cNvSpPr txBox="1">
            <a:spLocks noChangeArrowheads="1"/>
          </p:cNvSpPr>
          <p:nvPr/>
        </p:nvSpPr>
        <p:spPr bwMode="auto">
          <a:xfrm>
            <a:off x="755650" y="2060575"/>
            <a:ext cx="7848600" cy="461963"/>
          </a:xfrm>
          <a:prstGeom prst="rect">
            <a:avLst/>
          </a:prstGeom>
          <a:noFill/>
          <a:ln w="9525">
            <a:noFill/>
            <a:miter lim="800000"/>
            <a:headEnd/>
            <a:tailEnd/>
          </a:ln>
        </p:spPr>
        <p:txBody>
          <a:bodyPr>
            <a:spAutoFit/>
          </a:bodyPr>
          <a:lstStyle/>
          <a:p>
            <a:r>
              <a:rPr lang="pt-PT">
                <a:latin typeface="Calibri" charset="0"/>
              </a:rPr>
              <a:t>Esta parte é obviamente facultativa</a:t>
            </a:r>
          </a:p>
        </p:txBody>
      </p:sp>
      <p:sp>
        <p:nvSpPr>
          <p:cNvPr id="18438" name="CaixaDeTexto 6"/>
          <p:cNvSpPr txBox="1">
            <a:spLocks noChangeArrowheads="1"/>
          </p:cNvSpPr>
          <p:nvPr/>
        </p:nvSpPr>
        <p:spPr bwMode="auto">
          <a:xfrm>
            <a:off x="755650" y="3213100"/>
            <a:ext cx="7272338" cy="1938338"/>
          </a:xfrm>
          <a:prstGeom prst="rect">
            <a:avLst/>
          </a:prstGeom>
          <a:noFill/>
          <a:ln w="9525">
            <a:noFill/>
            <a:miter lim="800000"/>
            <a:headEnd/>
            <a:tailEnd/>
          </a:ln>
        </p:spPr>
        <p:txBody>
          <a:bodyPr>
            <a:spAutoFit/>
          </a:bodyPr>
          <a:lstStyle/>
          <a:p>
            <a:r>
              <a:rPr lang="pt-PT">
                <a:latin typeface="Calibri" charset="0"/>
              </a:rPr>
              <a:t>Caso seja incluído no trabalho o texto deve ser objectivo mencionando todas as pessoas ou entidades que contribuíram directa ou indirectamente para o sucesso do trabalho (convém não esquecer o orientador ou orientadores!)</a:t>
            </a:r>
          </a:p>
        </p:txBody>
      </p:sp>
      <p:pic>
        <p:nvPicPr>
          <p:cNvPr id="18439" name="Picture 6" descr="http://fc02.deviantart.net/fs51/i/2009/302/7/6/Thanks__by_V1V14N0hh.jpg"/>
          <p:cNvPicPr>
            <a:picLocks noChangeAspect="1" noChangeArrowheads="1"/>
          </p:cNvPicPr>
          <p:nvPr/>
        </p:nvPicPr>
        <p:blipFill>
          <a:blip r:embed="rId3" cstate="print"/>
          <a:srcRect/>
          <a:stretch>
            <a:fillRect/>
          </a:stretch>
        </p:blipFill>
        <p:spPr bwMode="auto">
          <a:xfrm>
            <a:off x="6084888" y="981075"/>
            <a:ext cx="2314575" cy="173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19460" name="CaixaDeTexto 4"/>
          <p:cNvSpPr txBox="1">
            <a:spLocks noChangeArrowheads="1"/>
          </p:cNvSpPr>
          <p:nvPr/>
        </p:nvSpPr>
        <p:spPr bwMode="auto">
          <a:xfrm>
            <a:off x="755650" y="1341438"/>
            <a:ext cx="4465638" cy="457200"/>
          </a:xfrm>
          <a:prstGeom prst="rect">
            <a:avLst/>
          </a:prstGeom>
          <a:noFill/>
          <a:ln w="9525">
            <a:noFill/>
            <a:miter lim="800000"/>
            <a:headEnd/>
            <a:tailEnd/>
          </a:ln>
        </p:spPr>
        <p:txBody>
          <a:bodyPr>
            <a:spAutoFit/>
          </a:bodyPr>
          <a:lstStyle/>
          <a:p>
            <a:r>
              <a:rPr lang="pt-PT">
                <a:latin typeface="Calibri" charset="0"/>
              </a:rPr>
              <a:t>Índice</a:t>
            </a:r>
          </a:p>
        </p:txBody>
      </p:sp>
      <p:sp>
        <p:nvSpPr>
          <p:cNvPr id="19461" name="CaixaDeTexto 5"/>
          <p:cNvSpPr txBox="1">
            <a:spLocks noChangeArrowheads="1"/>
          </p:cNvSpPr>
          <p:nvPr/>
        </p:nvSpPr>
        <p:spPr bwMode="auto">
          <a:xfrm>
            <a:off x="755650" y="2133600"/>
            <a:ext cx="7416800" cy="460375"/>
          </a:xfrm>
          <a:prstGeom prst="rect">
            <a:avLst/>
          </a:prstGeom>
          <a:noFill/>
          <a:ln w="9525">
            <a:noFill/>
            <a:miter lim="800000"/>
            <a:headEnd/>
            <a:tailEnd/>
          </a:ln>
        </p:spPr>
        <p:txBody>
          <a:bodyPr>
            <a:spAutoFit/>
          </a:bodyPr>
          <a:lstStyle/>
          <a:p>
            <a:r>
              <a:rPr lang="pt-PT">
                <a:latin typeface="Calibri" charset="0"/>
              </a:rPr>
              <a:t>Deve ocupar página(s) própria(s)</a:t>
            </a:r>
          </a:p>
        </p:txBody>
      </p:sp>
      <p:sp>
        <p:nvSpPr>
          <p:cNvPr id="19462" name="CaixaDeTexto 6"/>
          <p:cNvSpPr txBox="1">
            <a:spLocks noChangeArrowheads="1"/>
          </p:cNvSpPr>
          <p:nvPr/>
        </p:nvSpPr>
        <p:spPr bwMode="auto">
          <a:xfrm>
            <a:off x="755650" y="3068638"/>
            <a:ext cx="7704138" cy="2308225"/>
          </a:xfrm>
          <a:prstGeom prst="rect">
            <a:avLst/>
          </a:prstGeom>
          <a:noFill/>
          <a:ln w="9525">
            <a:noFill/>
            <a:miter lim="800000"/>
            <a:headEnd/>
            <a:tailEnd/>
          </a:ln>
        </p:spPr>
        <p:txBody>
          <a:bodyPr>
            <a:spAutoFit/>
          </a:bodyPr>
          <a:lstStyle/>
          <a:p>
            <a:r>
              <a:rPr lang="pt-PT">
                <a:latin typeface="Calibri" charset="0"/>
              </a:rPr>
              <a:t>Deve constituir a base de consulta de todo o trabalho. O índice deve ir sendo reconstruído à medida que o trabalho de redacção progrida. Os actuais editores de texto possuem ferramentas para a actualização automática do índice mas, ainda assim, convém o autor verificar regularmente se o índice corresponde ao conteúdo do texto.</a:t>
            </a:r>
          </a:p>
        </p:txBody>
      </p:sp>
      <p:pic>
        <p:nvPicPr>
          <p:cNvPr id="19463" name="Picture 9" descr="http://www.educared.org.ar/comunidades/tamtam/ciclopedia/0411_Indice.jpg"/>
          <p:cNvPicPr>
            <a:picLocks noChangeAspect="1" noChangeArrowheads="1"/>
          </p:cNvPicPr>
          <p:nvPr/>
        </p:nvPicPr>
        <p:blipFill>
          <a:blip r:embed="rId3" cstate="print"/>
          <a:srcRect/>
          <a:stretch>
            <a:fillRect/>
          </a:stretch>
        </p:blipFill>
        <p:spPr bwMode="auto">
          <a:xfrm>
            <a:off x="5795963" y="765175"/>
            <a:ext cx="2243137" cy="2332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0484" name="CaixaDeTexto 4"/>
          <p:cNvSpPr txBox="1">
            <a:spLocks noChangeArrowheads="1"/>
          </p:cNvSpPr>
          <p:nvPr/>
        </p:nvSpPr>
        <p:spPr bwMode="auto">
          <a:xfrm>
            <a:off x="684213" y="1628775"/>
            <a:ext cx="3673475" cy="457200"/>
          </a:xfrm>
          <a:prstGeom prst="rect">
            <a:avLst/>
          </a:prstGeom>
          <a:noFill/>
          <a:ln w="9525">
            <a:noFill/>
            <a:miter lim="800000"/>
            <a:headEnd/>
            <a:tailEnd/>
          </a:ln>
        </p:spPr>
        <p:txBody>
          <a:bodyPr>
            <a:spAutoFit/>
          </a:bodyPr>
          <a:lstStyle/>
          <a:p>
            <a:r>
              <a:rPr lang="pt-PT">
                <a:latin typeface="Calibri" charset="0"/>
              </a:rPr>
              <a:t>Texto: Introdução</a:t>
            </a:r>
          </a:p>
        </p:txBody>
      </p:sp>
      <p:sp>
        <p:nvSpPr>
          <p:cNvPr id="20485" name="CaixaDeTexto 5"/>
          <p:cNvSpPr txBox="1">
            <a:spLocks noChangeArrowheads="1"/>
          </p:cNvSpPr>
          <p:nvPr/>
        </p:nvSpPr>
        <p:spPr bwMode="auto">
          <a:xfrm>
            <a:off x="611188" y="2492375"/>
            <a:ext cx="8137525" cy="1552575"/>
          </a:xfrm>
          <a:prstGeom prst="rect">
            <a:avLst/>
          </a:prstGeom>
          <a:noFill/>
          <a:ln w="9525">
            <a:noFill/>
            <a:miter lim="800000"/>
            <a:headEnd/>
            <a:tailEnd/>
          </a:ln>
        </p:spPr>
        <p:txBody>
          <a:bodyPr>
            <a:spAutoFit/>
          </a:bodyPr>
          <a:lstStyle/>
          <a:p>
            <a:r>
              <a:rPr lang="pt-PT">
                <a:latin typeface="Calibri" charset="0"/>
              </a:rPr>
              <a:t>A introdução deve contextualizar o trabalho, descrevendo a temática a abordar, a relevância do trabalho, os principais objectivos a atingir e as eventuais dificuldades ou limitações </a:t>
            </a:r>
          </a:p>
        </p:txBody>
      </p:sp>
      <p:sp>
        <p:nvSpPr>
          <p:cNvPr id="20486" name="CaixaDeTexto 6"/>
          <p:cNvSpPr txBox="1">
            <a:spLocks noChangeArrowheads="1"/>
          </p:cNvSpPr>
          <p:nvPr/>
        </p:nvSpPr>
        <p:spPr bwMode="auto">
          <a:xfrm>
            <a:off x="611188" y="4076700"/>
            <a:ext cx="8064500" cy="2282825"/>
          </a:xfrm>
          <a:prstGeom prst="rect">
            <a:avLst/>
          </a:prstGeom>
          <a:noFill/>
          <a:ln w="9525">
            <a:noFill/>
            <a:miter lim="800000"/>
            <a:headEnd/>
            <a:tailEnd/>
          </a:ln>
        </p:spPr>
        <p:txBody>
          <a:bodyPr>
            <a:spAutoFit/>
          </a:bodyPr>
          <a:lstStyle/>
          <a:p>
            <a:r>
              <a:rPr lang="pt-PT">
                <a:latin typeface="Calibri" charset="0"/>
              </a:rPr>
              <a:t>Pode, em nossa opinião, incluir uma revisão bibliográfica (</a:t>
            </a:r>
            <a:r>
              <a:rPr lang="pt-PT" i="1">
                <a:latin typeface="Calibri" charset="0"/>
              </a:rPr>
              <a:t>state of the art</a:t>
            </a:r>
            <a:r>
              <a:rPr lang="pt-PT">
                <a:latin typeface="Calibri" charset="0"/>
              </a:rPr>
              <a:t>) onde se discuta informação útil já publicada sobre o tema a abordar, que possa contribuir para o desenvolvimento do trabalho. Pode ser escrita, ou não, de forma cronológica, mostrando a evolução do tema. </a:t>
            </a:r>
          </a:p>
        </p:txBody>
      </p:sp>
      <p:pic>
        <p:nvPicPr>
          <p:cNvPr id="20487" name="Picture 5" descr="http://professordaniel50.files.wordpress.com/2009/11/redacao.jpg"/>
          <p:cNvPicPr>
            <a:picLocks noChangeAspect="1" noChangeArrowheads="1"/>
          </p:cNvPicPr>
          <p:nvPr/>
        </p:nvPicPr>
        <p:blipFill>
          <a:blip r:embed="rId3" cstate="print"/>
          <a:srcRect/>
          <a:stretch>
            <a:fillRect/>
          </a:stretch>
        </p:blipFill>
        <p:spPr bwMode="auto">
          <a:xfrm>
            <a:off x="5795963" y="981075"/>
            <a:ext cx="1511300" cy="151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1508"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1509" name="CaixaDeTexto 5"/>
          <p:cNvSpPr txBox="1">
            <a:spLocks noChangeArrowheads="1"/>
          </p:cNvSpPr>
          <p:nvPr/>
        </p:nvSpPr>
        <p:spPr bwMode="auto">
          <a:xfrm>
            <a:off x="684213" y="2852738"/>
            <a:ext cx="7272337" cy="2282825"/>
          </a:xfrm>
          <a:prstGeom prst="rect">
            <a:avLst/>
          </a:prstGeom>
          <a:noFill/>
          <a:ln w="9525">
            <a:noFill/>
            <a:miter lim="800000"/>
            <a:headEnd/>
            <a:tailEnd/>
          </a:ln>
        </p:spPr>
        <p:txBody>
          <a:bodyPr>
            <a:spAutoFit/>
          </a:bodyPr>
          <a:lstStyle/>
          <a:p>
            <a:r>
              <a:rPr lang="pt-PT">
                <a:latin typeface="Calibri" charset="0"/>
              </a:rPr>
              <a:t>Dependendo da natureza do trabalho (dissertação, projecto ou estágio), o autor irá dividir esta parte em capítulos. Corresponde ao corpo do trabalho, e terá de incluir todas as partes necessárias para discutir e descrever o trabalho abordado, bem como as soluções para os problemas.</a:t>
            </a:r>
          </a:p>
        </p:txBody>
      </p:sp>
      <p:pic>
        <p:nvPicPr>
          <p:cNvPr id="21510" name="Picture 5" descr="http://vamoscorrendo.files.wordpress.com/2009/05/problemas_computador1.jpg"/>
          <p:cNvPicPr>
            <a:picLocks noChangeAspect="1" noChangeArrowheads="1"/>
          </p:cNvPicPr>
          <p:nvPr/>
        </p:nvPicPr>
        <p:blipFill>
          <a:blip r:embed="rId3" cstate="print"/>
          <a:srcRect/>
          <a:stretch>
            <a:fillRect/>
          </a:stretch>
        </p:blipFill>
        <p:spPr bwMode="auto">
          <a:xfrm>
            <a:off x="5724525" y="836613"/>
            <a:ext cx="2160588" cy="1865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pic>
        <p:nvPicPr>
          <p:cNvPr id="22531" name="Picture 5" descr="http://t3.gstatic.com/images?q=tbn:ANd9GcRx6bc0eEDpEKrfigo9W8pEZahTfJImZQfvnYcC_6P43oHZtkZR"/>
          <p:cNvPicPr>
            <a:picLocks noChangeAspect="1" noChangeArrowheads="1"/>
          </p:cNvPicPr>
          <p:nvPr/>
        </p:nvPicPr>
        <p:blipFill>
          <a:blip r:embed="rId3" cstate="print"/>
          <a:srcRect/>
          <a:stretch>
            <a:fillRect/>
          </a:stretch>
        </p:blipFill>
        <p:spPr bwMode="auto">
          <a:xfrm>
            <a:off x="5435600" y="836613"/>
            <a:ext cx="2114550" cy="2162175"/>
          </a:xfrm>
          <a:prstGeom prst="rect">
            <a:avLst/>
          </a:prstGeom>
          <a:noFill/>
          <a:ln w="9525">
            <a:noFill/>
            <a:miter lim="800000"/>
            <a:headEnd/>
            <a:tailEnd/>
          </a:ln>
        </p:spPr>
      </p:pic>
      <p:sp>
        <p:nvSpPr>
          <p:cNvPr id="5"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2533" name="CaixaDeTexto 5"/>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2534" name="CaixaDeTexto 6"/>
          <p:cNvSpPr txBox="1">
            <a:spLocks noChangeArrowheads="1"/>
          </p:cNvSpPr>
          <p:nvPr/>
        </p:nvSpPr>
        <p:spPr bwMode="auto">
          <a:xfrm>
            <a:off x="611188" y="3068638"/>
            <a:ext cx="7921625" cy="2308225"/>
          </a:xfrm>
          <a:prstGeom prst="rect">
            <a:avLst/>
          </a:prstGeom>
          <a:noFill/>
          <a:ln w="9525">
            <a:noFill/>
            <a:miter lim="800000"/>
            <a:headEnd/>
            <a:tailEnd/>
          </a:ln>
        </p:spPr>
        <p:txBody>
          <a:bodyPr>
            <a:spAutoFit/>
          </a:bodyPr>
          <a:lstStyle/>
          <a:p>
            <a:r>
              <a:rPr lang="pt-PT">
                <a:latin typeface="Calibri" charset="0"/>
              </a:rPr>
              <a:t>Caso inclua trabalho experimental, a dissertação deve incluir um capítulo experimental, descrevendo os métodos e procedimentos experimentais adoptados, descrição das experiências efectuadas, descrição dos instrumentos, materiais utilizados, e modelos físicos e matemáticos utilizados no tratamento dos dados.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5"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3556" name="CaixaDeTexto 5"/>
          <p:cNvSpPr txBox="1">
            <a:spLocks noChangeArrowheads="1"/>
          </p:cNvSpPr>
          <p:nvPr/>
        </p:nvSpPr>
        <p:spPr bwMode="auto">
          <a:xfrm>
            <a:off x="684213" y="1268413"/>
            <a:ext cx="4248150" cy="822325"/>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3557" name="CaixaDeTexto 6"/>
          <p:cNvSpPr txBox="1">
            <a:spLocks noChangeArrowheads="1"/>
          </p:cNvSpPr>
          <p:nvPr/>
        </p:nvSpPr>
        <p:spPr bwMode="auto">
          <a:xfrm>
            <a:off x="684213" y="2349500"/>
            <a:ext cx="7920037" cy="2647950"/>
          </a:xfrm>
          <a:prstGeom prst="rect">
            <a:avLst/>
          </a:prstGeom>
          <a:noFill/>
          <a:ln w="9525">
            <a:noFill/>
            <a:miter lim="800000"/>
            <a:headEnd/>
            <a:tailEnd/>
          </a:ln>
        </p:spPr>
        <p:txBody>
          <a:bodyPr>
            <a:spAutoFit/>
          </a:bodyPr>
          <a:lstStyle/>
          <a:p>
            <a:r>
              <a:rPr lang="pt-PT">
                <a:latin typeface="Calibri" charset="0"/>
              </a:rPr>
              <a:t>Independentemente do tipo de trabalho, o corpo de texto deve incluir um capítulo com resultados e discussão. Todos os resultados obtidos  devem ser apresentados de forma objectiva, recorrendo a tabelas, gráficos, fotos, etc. Por exemplo, num trabalho de projecto envolvendo o dimensionamento de equipamentos devem ser apresentados os resultados mais relevantes</a:t>
            </a:r>
            <a:r>
              <a:rPr lang="pt-PT"/>
              <a:t>. </a:t>
            </a:r>
          </a:p>
        </p:txBody>
      </p:sp>
      <p:sp>
        <p:nvSpPr>
          <p:cNvPr id="23558" name="CaixaDeTexto 7"/>
          <p:cNvSpPr txBox="1">
            <a:spLocks noChangeArrowheads="1"/>
          </p:cNvSpPr>
          <p:nvPr/>
        </p:nvSpPr>
        <p:spPr bwMode="auto">
          <a:xfrm>
            <a:off x="684213" y="5157788"/>
            <a:ext cx="7777162" cy="822325"/>
          </a:xfrm>
          <a:prstGeom prst="rect">
            <a:avLst/>
          </a:prstGeom>
          <a:noFill/>
          <a:ln w="9525">
            <a:noFill/>
            <a:miter lim="800000"/>
            <a:headEnd/>
            <a:tailEnd/>
          </a:ln>
        </p:spPr>
        <p:txBody>
          <a:bodyPr>
            <a:spAutoFit/>
          </a:bodyPr>
          <a:lstStyle/>
          <a:p>
            <a:r>
              <a:rPr lang="pt-PT">
                <a:latin typeface="Calibri" charset="0"/>
              </a:rPr>
              <a:t>A discussão pode ser apresentada conjuntamente com os resultados ou separadamente.</a:t>
            </a:r>
          </a:p>
        </p:txBody>
      </p:sp>
      <p:pic>
        <p:nvPicPr>
          <p:cNvPr id="23559" name="Picture 6" descr="http://2.bp.blogspot.com/_M4XYHDKHCXM/Snnc1JuaSOI/AAAAAAAAAj4/iis8KUfy36c/s320/bolsa.jpg"/>
          <p:cNvPicPr>
            <a:picLocks noChangeAspect="1" noChangeArrowheads="1"/>
          </p:cNvPicPr>
          <p:nvPr/>
        </p:nvPicPr>
        <p:blipFill>
          <a:blip r:embed="rId3" cstate="print"/>
          <a:srcRect/>
          <a:stretch>
            <a:fillRect/>
          </a:stretch>
        </p:blipFill>
        <p:spPr bwMode="auto">
          <a:xfrm>
            <a:off x="5795963" y="692150"/>
            <a:ext cx="1728787" cy="1728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4580"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4581" name="CaixaDeTexto 5"/>
          <p:cNvSpPr txBox="1">
            <a:spLocks noChangeArrowheads="1"/>
          </p:cNvSpPr>
          <p:nvPr/>
        </p:nvSpPr>
        <p:spPr bwMode="auto">
          <a:xfrm>
            <a:off x="684213" y="2924175"/>
            <a:ext cx="7632700" cy="2309813"/>
          </a:xfrm>
          <a:prstGeom prst="rect">
            <a:avLst/>
          </a:prstGeom>
          <a:noFill/>
          <a:ln w="9525">
            <a:noFill/>
            <a:miter lim="800000"/>
            <a:headEnd/>
            <a:tailEnd/>
          </a:ln>
        </p:spPr>
        <p:txBody>
          <a:bodyPr>
            <a:spAutoFit/>
          </a:bodyPr>
          <a:lstStyle/>
          <a:p>
            <a:r>
              <a:rPr lang="pt-PT">
                <a:latin typeface="Calibri" charset="0"/>
              </a:rPr>
              <a:t>A parte textual é normalmente terminada com um capítulo de conclusões e considerações finais.  É desejável que, dependendo dos casos, possa incluir igualmente perspectiva futuras relativamente ao trabalho desenvolvido ou eventualmente quanto à solução de problemas não totalmente resolvidos.</a:t>
            </a:r>
          </a:p>
        </p:txBody>
      </p:sp>
      <p:pic>
        <p:nvPicPr>
          <p:cNvPr id="24582" name="Picture 5" descr="http://3.bp.blogspot.com/_dJn4C_lXBVo/TJvErHsx4BI/AAAAAAAAAzI/jGnbF30VupE/s1600/futuro.jpg"/>
          <p:cNvPicPr>
            <a:picLocks noChangeAspect="1" noChangeArrowheads="1"/>
          </p:cNvPicPr>
          <p:nvPr/>
        </p:nvPicPr>
        <p:blipFill>
          <a:blip r:embed="rId3" cstate="print"/>
          <a:srcRect/>
          <a:stretch>
            <a:fillRect/>
          </a:stretch>
        </p:blipFill>
        <p:spPr bwMode="auto">
          <a:xfrm>
            <a:off x="5435600" y="981075"/>
            <a:ext cx="2089150" cy="208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5603" name="CaixaDeTexto 3"/>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Partes Pós-Texto</a:t>
            </a:r>
          </a:p>
        </p:txBody>
      </p:sp>
      <p:sp>
        <p:nvSpPr>
          <p:cNvPr id="25604" name="CaixaDeTexto 4"/>
          <p:cNvSpPr txBox="1">
            <a:spLocks noChangeArrowheads="1"/>
          </p:cNvSpPr>
          <p:nvPr/>
        </p:nvSpPr>
        <p:spPr bwMode="auto">
          <a:xfrm>
            <a:off x="684213" y="2781300"/>
            <a:ext cx="7704137" cy="1917700"/>
          </a:xfrm>
          <a:prstGeom prst="rect">
            <a:avLst/>
          </a:prstGeom>
          <a:noFill/>
          <a:ln w="9525">
            <a:noFill/>
            <a:miter lim="800000"/>
            <a:headEnd/>
            <a:tailEnd/>
          </a:ln>
        </p:spPr>
        <p:txBody>
          <a:bodyPr>
            <a:spAutoFit/>
          </a:bodyPr>
          <a:lstStyle/>
          <a:p>
            <a:r>
              <a:rPr lang="pt-PT">
                <a:latin typeface="Calibri" charset="0"/>
              </a:rPr>
              <a:t>As referências bibliográficas são uma parte muito importante do trabalho, e revelam normalmente o nível de trabalho desenvolvido. Não esquecer que os avaliadores poderão igualmente inquirir sobre as referências citadas!</a:t>
            </a:r>
          </a:p>
        </p:txBody>
      </p:sp>
      <p:sp>
        <p:nvSpPr>
          <p:cNvPr id="25605" name="CaixaDeTexto 5"/>
          <p:cNvSpPr txBox="1">
            <a:spLocks noChangeArrowheads="1"/>
          </p:cNvSpPr>
          <p:nvPr/>
        </p:nvSpPr>
        <p:spPr bwMode="auto">
          <a:xfrm>
            <a:off x="684213" y="4724400"/>
            <a:ext cx="7704137" cy="1187450"/>
          </a:xfrm>
          <a:prstGeom prst="rect">
            <a:avLst/>
          </a:prstGeom>
          <a:noFill/>
          <a:ln w="9525">
            <a:noFill/>
            <a:miter lim="800000"/>
            <a:headEnd/>
            <a:tailEnd/>
          </a:ln>
        </p:spPr>
        <p:txBody>
          <a:bodyPr>
            <a:spAutoFit/>
          </a:bodyPr>
          <a:lstStyle/>
          <a:p>
            <a:r>
              <a:rPr lang="pt-PT">
                <a:latin typeface="Calibri" charset="0"/>
              </a:rPr>
              <a:t>Esta parte não deve ser deixada para o fim do trabalho, mas sim construída ao longo de todo o período de redacção do trabalho.</a:t>
            </a:r>
          </a:p>
        </p:txBody>
      </p:sp>
      <p:pic>
        <p:nvPicPr>
          <p:cNvPr id="25606" name="Picture 4" descr="http://www.cartunista.com.br/inferno8bibliogr.gif"/>
          <p:cNvPicPr>
            <a:picLocks noChangeAspect="1" noChangeArrowheads="1"/>
          </p:cNvPicPr>
          <p:nvPr/>
        </p:nvPicPr>
        <p:blipFill>
          <a:blip r:embed="rId2" cstate="print"/>
          <a:srcRect/>
          <a:stretch>
            <a:fillRect/>
          </a:stretch>
        </p:blipFill>
        <p:spPr bwMode="auto">
          <a:xfrm>
            <a:off x="5219700" y="765175"/>
            <a:ext cx="2520950" cy="206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smtClean="0"/>
              <a:t>Estrutura do Trabalho </a:t>
            </a:r>
          </a:p>
        </p:txBody>
      </p:sp>
      <p:sp>
        <p:nvSpPr>
          <p:cNvPr id="26628"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Partes Pós-Texto</a:t>
            </a:r>
          </a:p>
        </p:txBody>
      </p:sp>
      <p:sp>
        <p:nvSpPr>
          <p:cNvPr id="26629" name="CaixaDeTexto 5"/>
          <p:cNvSpPr txBox="1">
            <a:spLocks noChangeArrowheads="1"/>
          </p:cNvSpPr>
          <p:nvPr/>
        </p:nvSpPr>
        <p:spPr bwMode="auto">
          <a:xfrm>
            <a:off x="684213" y="2276475"/>
            <a:ext cx="7991475" cy="1552575"/>
          </a:xfrm>
          <a:prstGeom prst="rect">
            <a:avLst/>
          </a:prstGeom>
          <a:noFill/>
          <a:ln w="9525">
            <a:noFill/>
            <a:miter lim="800000"/>
            <a:headEnd/>
            <a:tailEnd/>
          </a:ln>
        </p:spPr>
        <p:txBody>
          <a:bodyPr>
            <a:spAutoFit/>
          </a:bodyPr>
          <a:lstStyle/>
          <a:p>
            <a:r>
              <a:rPr lang="pt-PT">
                <a:latin typeface="Calibri" charset="0"/>
              </a:rPr>
              <a:t>Os Anexos e Apêndices servem para o autor não quebrar a sequência lógica do texto com tabelas quadros ou gráficos em excesso, e que não são verdadeiramente essenciais para a compreensão do texto. </a:t>
            </a:r>
          </a:p>
        </p:txBody>
      </p:sp>
      <p:sp>
        <p:nvSpPr>
          <p:cNvPr id="26630" name="CaixaDeTexto 6"/>
          <p:cNvSpPr txBox="1">
            <a:spLocks noChangeArrowheads="1"/>
          </p:cNvSpPr>
          <p:nvPr/>
        </p:nvSpPr>
        <p:spPr bwMode="auto">
          <a:xfrm>
            <a:off x="684213" y="4005263"/>
            <a:ext cx="7991475" cy="1917700"/>
          </a:xfrm>
          <a:prstGeom prst="rect">
            <a:avLst/>
          </a:prstGeom>
          <a:noFill/>
          <a:ln w="9525">
            <a:noFill/>
            <a:miter lim="800000"/>
            <a:headEnd/>
            <a:tailEnd/>
          </a:ln>
        </p:spPr>
        <p:txBody>
          <a:bodyPr>
            <a:spAutoFit/>
          </a:bodyPr>
          <a:lstStyle/>
          <a:p>
            <a:r>
              <a:rPr lang="pt-PT">
                <a:latin typeface="Calibri" charset="0"/>
              </a:rPr>
              <a:t>Os Apêndices devem conter informação produzida pelo autor do trabalho, enquanto os anexos são constituídos por documentos ou informação não produzida pelo autor (por exemplo tabela de pressão de vapor, legislação laboral, etc..)</a:t>
            </a:r>
          </a:p>
        </p:txBody>
      </p:sp>
      <p:pic>
        <p:nvPicPr>
          <p:cNvPr id="26631" name="Picture 5" descr="http://www.uclm.es/profesorado/ricardo/webnntt/Bloque%203/Anexos1.gif"/>
          <p:cNvPicPr>
            <a:picLocks noChangeAspect="1" noChangeArrowheads="1"/>
          </p:cNvPicPr>
          <p:nvPr/>
        </p:nvPicPr>
        <p:blipFill>
          <a:blip r:embed="rId3" cstate="print"/>
          <a:srcRect/>
          <a:stretch>
            <a:fillRect/>
          </a:stretch>
        </p:blipFill>
        <p:spPr bwMode="auto">
          <a:xfrm>
            <a:off x="5148263" y="836613"/>
            <a:ext cx="1639887" cy="1614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539750" y="333375"/>
            <a:ext cx="7772400" cy="609600"/>
          </a:xfrm>
        </p:spPr>
        <p:txBody>
          <a:bodyPr>
            <a:normAutofit fontScale="90000"/>
          </a:bodyPr>
          <a:lstStyle/>
          <a:p>
            <a:pPr eaLnBrk="1" fontAlgn="auto" hangingPunct="1">
              <a:spcAft>
                <a:spcPts val="0"/>
              </a:spcAft>
              <a:defRPr/>
            </a:pPr>
            <a:r>
              <a:rPr lang="pt-PT" sz="2400" dirty="0" smtClean="0"/>
              <a:t/>
            </a:r>
            <a:br>
              <a:rPr lang="pt-PT" sz="2400" dirty="0" smtClean="0"/>
            </a:br>
            <a:r>
              <a:rPr lang="pt-PT" sz="2400" dirty="0" smtClean="0"/>
              <a:t>Bibliografia</a:t>
            </a:r>
          </a:p>
        </p:txBody>
      </p:sp>
      <p:sp>
        <p:nvSpPr>
          <p:cNvPr id="27651" name="Rectângulo 4"/>
          <p:cNvSpPr>
            <a:spLocks noChangeArrowheads="1"/>
          </p:cNvSpPr>
          <p:nvPr/>
        </p:nvSpPr>
        <p:spPr bwMode="auto">
          <a:xfrm>
            <a:off x="250825" y="1125538"/>
            <a:ext cx="8569325" cy="1187450"/>
          </a:xfrm>
          <a:prstGeom prst="rect">
            <a:avLst/>
          </a:prstGeom>
          <a:noFill/>
          <a:ln w="9525">
            <a:noFill/>
            <a:miter lim="800000"/>
            <a:headEnd/>
            <a:tailEnd/>
          </a:ln>
        </p:spPr>
        <p:txBody>
          <a:bodyPr>
            <a:spAutoFit/>
          </a:bodyPr>
          <a:lstStyle/>
          <a:p>
            <a:r>
              <a:rPr lang="pt-PT">
                <a:latin typeface="Calibri" charset="0"/>
              </a:rPr>
              <a:t>Felipa Lopes dos Reis, Como Elaborar uma Dissertação de Mestrado Segundo Bolonha, LIDEL, 2010; ISBN: 978-989-693-000-4</a:t>
            </a:r>
            <a:endParaRPr lang="pt-PT"/>
          </a:p>
        </p:txBody>
      </p:sp>
      <p:sp>
        <p:nvSpPr>
          <p:cNvPr id="27652" name="Rectângulo 5"/>
          <p:cNvSpPr>
            <a:spLocks noChangeArrowheads="1"/>
          </p:cNvSpPr>
          <p:nvPr/>
        </p:nvSpPr>
        <p:spPr bwMode="auto">
          <a:xfrm>
            <a:off x="250825" y="2492375"/>
            <a:ext cx="8497888" cy="1552575"/>
          </a:xfrm>
          <a:prstGeom prst="rect">
            <a:avLst/>
          </a:prstGeom>
          <a:noFill/>
          <a:ln w="9525">
            <a:noFill/>
            <a:miter lim="800000"/>
            <a:headEnd/>
            <a:tailEnd/>
          </a:ln>
        </p:spPr>
        <p:txBody>
          <a:bodyPr>
            <a:spAutoFit/>
          </a:bodyPr>
          <a:lstStyle/>
          <a:p>
            <a:r>
              <a:rPr lang="pt-PT">
                <a:latin typeface="Calibri" charset="0"/>
              </a:rPr>
              <a:t>Beaud, Michel. Arte da tese: Como preparar e redigir uma tese de mestrado ou doutorado, uma monografia ou qualquer outro trabalho universitário. Tradução de Glória de Carvalho Lins. 3ª ed. Rio de Janeiro: Bertrand Brasil, 2000.</a:t>
            </a:r>
          </a:p>
        </p:txBody>
      </p:sp>
      <p:pic>
        <p:nvPicPr>
          <p:cNvPr id="27653"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27654" name="Rectângulo 7"/>
          <p:cNvSpPr>
            <a:spLocks noChangeArrowheads="1"/>
          </p:cNvSpPr>
          <p:nvPr/>
        </p:nvSpPr>
        <p:spPr bwMode="auto">
          <a:xfrm>
            <a:off x="179388" y="4149725"/>
            <a:ext cx="8640762" cy="830997"/>
          </a:xfrm>
          <a:prstGeom prst="rect">
            <a:avLst/>
          </a:prstGeom>
          <a:noFill/>
          <a:ln w="9525">
            <a:noFill/>
            <a:miter lim="800000"/>
            <a:headEnd/>
            <a:tailEnd/>
          </a:ln>
        </p:spPr>
        <p:txBody>
          <a:bodyPr>
            <a:spAutoFit/>
          </a:bodyPr>
          <a:lstStyle/>
          <a:p>
            <a:r>
              <a:rPr lang="pt-PT" dirty="0">
                <a:latin typeface="Calibri" charset="0"/>
                <a:hlinkClick r:id="rId3"/>
              </a:rPr>
              <a:t>http://</a:t>
            </a:r>
            <a:r>
              <a:rPr lang="pt-PT" dirty="0" smtClean="0">
                <a:latin typeface="Calibri" charset="0"/>
                <a:hlinkClick r:id="rId3"/>
              </a:rPr>
              <a:t>www.universia.com.br/materia/img/tutoriais/monografias/01.jsp</a:t>
            </a:r>
            <a:r>
              <a:rPr lang="pt-PT" dirty="0" smtClean="0">
                <a:latin typeface="Calibri" charset="0"/>
              </a:rPr>
              <a:t> </a:t>
            </a:r>
            <a:endParaRPr lang="pt-PT" dirty="0">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nte">
  <a:themeElements>
    <a:clrScheme name="Mirante">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nte">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nte">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Mirante">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718</TotalTime>
  <Words>1472</Words>
  <Application>Microsoft Office PowerPoint</Application>
  <PresentationFormat>Apresentação no Ecrã (4:3)</PresentationFormat>
  <Paragraphs>118</Paragraphs>
  <Slides>21</Slides>
  <Notes>0</Notes>
  <HiddenSlides>0</HiddenSlides>
  <MMClips>0</MMClips>
  <ScaleCrop>false</ScaleCrop>
  <HeadingPairs>
    <vt:vector size="4" baseType="variant">
      <vt:variant>
        <vt:lpstr>Tema</vt:lpstr>
      </vt:variant>
      <vt:variant>
        <vt:i4>1</vt:i4>
      </vt:variant>
      <vt:variant>
        <vt:lpstr>Títulos dos diapositivos</vt:lpstr>
      </vt:variant>
      <vt:variant>
        <vt:i4>21</vt:i4>
      </vt:variant>
    </vt:vector>
  </HeadingPairs>
  <TitlesOfParts>
    <vt:vector size="22" baseType="lpstr">
      <vt:lpstr>Mirante</vt:lpstr>
      <vt:lpstr>Estrutura do trabalho final de mestrado</vt:lpstr>
      <vt:lpstr>Diapositivo 2</vt:lpstr>
      <vt:lpstr>CAPA</vt:lpstr>
      <vt:lpstr> Escolha do Tema</vt:lpstr>
      <vt:lpstr>Diapositivo 5</vt:lpstr>
      <vt:lpstr> Procedimento Geral</vt:lpstr>
      <vt:lpstr> Procedimento Geral</vt:lpstr>
      <vt:lpstr> Procedimento Geral</vt:lpstr>
      <vt:lpstr> Redacção do Trabalho </vt:lpstr>
      <vt:lpstr> 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 Bibliografia</vt:lpstr>
    </vt:vector>
  </TitlesOfParts>
  <Company>IPT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Técnicas de Pesquisa Bibliográfica</dc:title>
  <dc:creator>INSTITUTO POLITECNICO TOMAR</dc:creator>
  <cp:lastModifiedBy>Valentim</cp:lastModifiedBy>
  <cp:revision>58</cp:revision>
  <dcterms:created xsi:type="dcterms:W3CDTF">2004-11-02T14:58:18Z</dcterms:created>
  <dcterms:modified xsi:type="dcterms:W3CDTF">2018-10-18T14:25:43Z</dcterms:modified>
</cp:coreProperties>
</file>