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65" r:id="rId8"/>
    <p:sldId id="269" r:id="rId9"/>
    <p:sldId id="267" r:id="rId10"/>
    <p:sldId id="26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70" r:id="rId19"/>
    <p:sldId id="277" r:id="rId20"/>
    <p:sldId id="264" r:id="rId21"/>
    <p:sldId id="276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35A29-EC4E-45C5-964D-B5982D09137B}" type="datetimeFigureOut">
              <a:rPr lang="pt-PT" smtClean="0"/>
              <a:t>04/07/2019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589E1-3B9C-40E5-81CC-8BE768704794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esultado de imagem para SI un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029" name="Picture 5" descr="Imagem relacion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642918"/>
            <a:ext cx="5143536" cy="514353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CaixaDeTexto 6"/>
          <p:cNvSpPr txBox="1"/>
          <p:nvPr/>
        </p:nvSpPr>
        <p:spPr>
          <a:xfrm>
            <a:off x="714348" y="214290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smtClean="0"/>
              <a:t>O Novo Sistema Internacional de Unidades, SI</a:t>
            </a:r>
            <a:endParaRPr lang="pt-PT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571604" y="5643578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Valentim M B Nunes, Unidade Departamental de Engenharia, Instituto Politécnico de Tomar</a:t>
            </a:r>
          </a:p>
          <a:p>
            <a:pPr algn="ctr"/>
            <a:r>
              <a:rPr lang="pt-PT" dirty="0" smtClean="0"/>
              <a:t>Julho de 2019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78"/>
          <a:stretch/>
        </p:blipFill>
        <p:spPr>
          <a:xfrm>
            <a:off x="606202" y="3583498"/>
            <a:ext cx="7859588" cy="285732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95536" y="26064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Breve História do Sistema Internacional de Unidades (SI)</a:t>
            </a:r>
            <a:endParaRPr lang="pt-PT" sz="2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908720"/>
            <a:ext cx="8208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1799 – Revolução Francesa e a consequente deposição de dois padrões de platina representando o metro e o quilograma, em 22 de junho de 1799, nos </a:t>
            </a:r>
            <a:r>
              <a:rPr lang="pt-PT" sz="2400" i="1" dirty="0" err="1" smtClean="0"/>
              <a:t>Archives</a:t>
            </a:r>
            <a:r>
              <a:rPr lang="pt-PT" sz="2400" i="1" dirty="0" smtClean="0"/>
              <a:t> de la </a:t>
            </a:r>
            <a:r>
              <a:rPr lang="pt-PT" sz="2400" i="1" dirty="0" err="1" smtClean="0"/>
              <a:t>République</a:t>
            </a:r>
            <a:r>
              <a:rPr lang="pt-PT" sz="2400" dirty="0" smtClean="0"/>
              <a:t>, em Paris.</a:t>
            </a:r>
          </a:p>
          <a:p>
            <a:endParaRPr lang="pt-PT" sz="2400" dirty="0" smtClean="0"/>
          </a:p>
          <a:p>
            <a:r>
              <a:rPr lang="pt-PT" sz="2400" dirty="0" smtClean="0"/>
              <a:t>1832 – Gauss promove o Sistema Métrico, um sistema decimal baseado em três unidades, milímetro, grama e segundo para respectivamente, comprimento, massa e tempo.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8984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2" r="68006"/>
          <a:stretch/>
        </p:blipFill>
        <p:spPr>
          <a:xfrm>
            <a:off x="6372200" y="692696"/>
            <a:ext cx="2160240" cy="429975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908720"/>
            <a:ext cx="56886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1874 – A BAAS (</a:t>
            </a:r>
            <a:r>
              <a:rPr lang="pt-PT" sz="2800" i="1" dirty="0" err="1" smtClean="0"/>
              <a:t>British</a:t>
            </a:r>
            <a:r>
              <a:rPr lang="pt-PT" sz="2800" i="1" dirty="0" smtClean="0"/>
              <a:t> </a:t>
            </a:r>
            <a:r>
              <a:rPr lang="pt-PT" sz="2800" i="1" dirty="0" err="1" smtClean="0"/>
              <a:t>Association</a:t>
            </a:r>
            <a:r>
              <a:rPr lang="pt-PT" sz="2800" i="1" dirty="0" smtClean="0"/>
              <a:t> for </a:t>
            </a:r>
            <a:r>
              <a:rPr lang="pt-PT" sz="2800" i="1" dirty="0" err="1" smtClean="0"/>
              <a:t>the</a:t>
            </a:r>
            <a:r>
              <a:rPr lang="pt-PT" sz="2800" i="1" dirty="0" smtClean="0"/>
              <a:t> </a:t>
            </a:r>
            <a:r>
              <a:rPr lang="pt-PT" sz="2800" i="1" dirty="0" err="1" smtClean="0"/>
              <a:t>Advancement</a:t>
            </a:r>
            <a:r>
              <a:rPr lang="pt-PT" sz="2800" i="1" dirty="0" smtClean="0"/>
              <a:t> </a:t>
            </a:r>
            <a:r>
              <a:rPr lang="pt-PT" sz="2800" i="1" dirty="0" err="1" smtClean="0"/>
              <a:t>of</a:t>
            </a:r>
            <a:r>
              <a:rPr lang="pt-PT" sz="2800" i="1" dirty="0" smtClean="0"/>
              <a:t> </a:t>
            </a:r>
            <a:r>
              <a:rPr lang="pt-PT" sz="2800" i="1" dirty="0" err="1" smtClean="0"/>
              <a:t>Science</a:t>
            </a:r>
            <a:r>
              <a:rPr lang="pt-PT" sz="2800" dirty="0" smtClean="0"/>
              <a:t>) introduz o sistema CGS um sistema coerente baseado em três unidades, centímetro, grama e segundo, usando prefixos que variam desde micro até mega para expressar múltiplos e submúltiplos.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44771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" t="15083" r="62082" b="26521"/>
          <a:stretch/>
        </p:blipFill>
        <p:spPr>
          <a:xfrm>
            <a:off x="3203848" y="3789040"/>
            <a:ext cx="2160240" cy="266429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1520" y="260648"/>
            <a:ext cx="8568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1875 – A 20 de Maio e após o estabelecimento da Convenção do Metro o </a:t>
            </a:r>
            <a:r>
              <a:rPr lang="pt-PT" sz="2400" i="1" dirty="0" err="1" smtClean="0"/>
              <a:t>International</a:t>
            </a:r>
            <a:r>
              <a:rPr lang="pt-PT" sz="2400" i="1" dirty="0" smtClean="0"/>
              <a:t> </a:t>
            </a:r>
            <a:r>
              <a:rPr lang="pt-PT" sz="2400" i="1" dirty="0" err="1" smtClean="0"/>
              <a:t>Committee</a:t>
            </a:r>
            <a:r>
              <a:rPr lang="pt-PT" sz="2400" i="1" dirty="0" smtClean="0"/>
              <a:t> for </a:t>
            </a:r>
            <a:r>
              <a:rPr lang="pt-PT" sz="2400" i="1" dirty="0" err="1" smtClean="0"/>
              <a:t>Weights</a:t>
            </a:r>
            <a:r>
              <a:rPr lang="pt-PT" sz="2400" i="1" dirty="0" smtClean="0"/>
              <a:t> </a:t>
            </a:r>
            <a:r>
              <a:rPr lang="pt-PT" sz="2400" i="1" dirty="0" err="1" smtClean="0"/>
              <a:t>and</a:t>
            </a:r>
            <a:r>
              <a:rPr lang="pt-PT" sz="2400" i="1" dirty="0" smtClean="0"/>
              <a:t> Mesures </a:t>
            </a:r>
            <a:r>
              <a:rPr lang="pt-PT" sz="2400" dirty="0" smtClean="0"/>
              <a:t>concentra-se na construção de novos protótipos tomando o metro e o quilograma como unidades de base.</a:t>
            </a:r>
          </a:p>
          <a:p>
            <a:endParaRPr lang="pt-PT" sz="2400" dirty="0" smtClean="0"/>
          </a:p>
          <a:p>
            <a:r>
              <a:rPr lang="pt-PT" sz="2400" dirty="0" smtClean="0"/>
              <a:t>1889 – A 1ª </a:t>
            </a:r>
            <a:r>
              <a:rPr lang="pt-PT" sz="2400" i="1" dirty="0" smtClean="0"/>
              <a:t>General Conference </a:t>
            </a:r>
            <a:r>
              <a:rPr lang="pt-PT" sz="2400" i="1" dirty="0" err="1" smtClean="0"/>
              <a:t>on</a:t>
            </a:r>
            <a:r>
              <a:rPr lang="pt-PT" sz="2400" i="1" dirty="0" smtClean="0"/>
              <a:t> </a:t>
            </a:r>
            <a:r>
              <a:rPr lang="pt-PT" sz="2400" i="1" dirty="0" err="1" smtClean="0"/>
              <a:t>Weights</a:t>
            </a:r>
            <a:r>
              <a:rPr lang="pt-PT" sz="2400" i="1" dirty="0" smtClean="0"/>
              <a:t> </a:t>
            </a:r>
            <a:r>
              <a:rPr lang="pt-PT" sz="2400" i="1" dirty="0" err="1" smtClean="0"/>
              <a:t>and</a:t>
            </a:r>
            <a:r>
              <a:rPr lang="pt-PT" sz="2400" i="1" dirty="0" smtClean="0"/>
              <a:t> Mesures </a:t>
            </a:r>
            <a:r>
              <a:rPr lang="pt-PT" sz="2400" dirty="0" smtClean="0"/>
              <a:t>(CGPM) sanciona os protótipos do metro e do quilograma. Em conjunto com o </a:t>
            </a:r>
            <a:r>
              <a:rPr lang="pt-PT" sz="2400" dirty="0" smtClean="0"/>
              <a:t>segundo </a:t>
            </a:r>
            <a:r>
              <a:rPr lang="pt-PT" sz="2400" dirty="0" smtClean="0"/>
              <a:t>como unidade de tempo constitui um Sistema similar ao CGS mas com o metro, quilograma e segundo como unidades de base.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51837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3" t="12626" r="1650" b="35291"/>
          <a:stretch/>
        </p:blipFill>
        <p:spPr>
          <a:xfrm>
            <a:off x="5580112" y="620688"/>
            <a:ext cx="3168352" cy="237626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764704"/>
            <a:ext cx="47525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1901 – Giovanni </a:t>
            </a:r>
            <a:r>
              <a:rPr lang="pt-PT" sz="2400" dirty="0" err="1" smtClean="0"/>
              <a:t>Giorgi</a:t>
            </a:r>
            <a:r>
              <a:rPr lang="pt-PT" sz="2400" dirty="0" smtClean="0"/>
              <a:t>, um cientista e engenheiro italiano, mostra que é possível combinar as três unidades de base com uma outra unidade para corrente eléctrica.</a:t>
            </a:r>
          </a:p>
          <a:p>
            <a:endParaRPr lang="pt-PT" sz="2400" dirty="0" smtClean="0"/>
          </a:p>
          <a:p>
            <a:r>
              <a:rPr lang="pt-PT" sz="2400" dirty="0" smtClean="0"/>
              <a:t>1946 – Discussões entre várias organizações internacionais levam à adopção  de um Sistema baseado no metro, quilograma, </a:t>
            </a:r>
            <a:r>
              <a:rPr lang="pt-PT" sz="2400" dirty="0"/>
              <a:t>s</a:t>
            </a:r>
            <a:r>
              <a:rPr lang="pt-PT" sz="2400" dirty="0" smtClean="0"/>
              <a:t>egundo e ampere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2731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11825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6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4" descr="https://upload.wikimedia.org/wikipedia/commons/thumb/f/fb/Unit_relations_in_the_old_SI.svg/1024px-Unit_relations_in_the_old_SI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2535" name="AutoShape 7" descr="https://upload.wikimedia.org/wikipedia/commons/thumb/f/fb/Unit_relations_in_the_old_SI.svg/458px-Unit_relations_in_the_old_SI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2537" name="Picture 9" descr="C:\Documents and Settings\Valentim\Ambiente de trabalho\old_SI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60338"/>
            <a:ext cx="4362450" cy="4572000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458638" y="4653136"/>
            <a:ext cx="84321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000" dirty="0"/>
          </a:p>
          <a:p>
            <a:pPr algn="just"/>
            <a:r>
              <a:rPr lang="pt-PT" sz="2000" dirty="0"/>
              <a:t>O </a:t>
            </a:r>
            <a:r>
              <a:rPr lang="pt-PT" sz="2000" dirty="0" smtClean="0"/>
              <a:t>SI </a:t>
            </a:r>
            <a:r>
              <a:rPr lang="pt-PT" sz="2000" dirty="0"/>
              <a:t>após 1983, mas antes da redefinição </a:t>
            </a:r>
            <a:r>
              <a:rPr lang="pt-PT" sz="2000" dirty="0" smtClean="0"/>
              <a:t>2019. </a:t>
            </a:r>
            <a:r>
              <a:rPr lang="pt-PT" sz="2000" dirty="0"/>
              <a:t>Dependência das definições da unidade base em outras unidades básicas (por exemplo, o </a:t>
            </a:r>
            <a:r>
              <a:rPr lang="pt-PT" sz="2000" dirty="0" smtClean="0"/>
              <a:t>metro </a:t>
            </a:r>
            <a:r>
              <a:rPr lang="pt-PT" sz="2000" dirty="0"/>
              <a:t>é definido como a distância percorrida pela luz em uma fração específica de um segundo), com as </a:t>
            </a:r>
            <a:r>
              <a:rPr lang="pt-PT" sz="2000" dirty="0" smtClean="0"/>
              <a:t>constantes fundamentais e no caso do quilograma, a massa do protótipo internacional do quilograma.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17" y="116632"/>
            <a:ext cx="8727851" cy="6552728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771800" y="4869160"/>
            <a:ext cx="2088232" cy="1296144"/>
            <a:chOff x="1115616" y="0"/>
            <a:chExt cx="2880320" cy="2376264"/>
          </a:xfrm>
        </p:grpSpPr>
        <p:sp>
          <p:nvSpPr>
            <p:cNvPr id="6" name="Explosão 1 5"/>
            <p:cNvSpPr/>
            <p:nvPr/>
          </p:nvSpPr>
          <p:spPr>
            <a:xfrm>
              <a:off x="1115616" y="0"/>
              <a:ext cx="2880320" cy="2376264"/>
            </a:xfrm>
            <a:prstGeom prst="irregularSeal1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1799692" y="816928"/>
              <a:ext cx="15121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C00000"/>
                  </a:solidFill>
                </a:rPr>
                <a:t>2019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1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2276872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A redefinição </a:t>
            </a:r>
            <a:r>
              <a:rPr lang="pt-PT" sz="2400" dirty="0" smtClean="0"/>
              <a:t>das </a:t>
            </a:r>
            <a:r>
              <a:rPr lang="pt-PT" sz="2400" dirty="0"/>
              <a:t>unidades de base do SI entrou em vigor em </a:t>
            </a:r>
            <a:r>
              <a:rPr lang="pt-PT" sz="2400" b="1" dirty="0"/>
              <a:t>20 de maio de </a:t>
            </a:r>
            <a:r>
              <a:rPr lang="pt-PT" sz="2400" b="1" dirty="0" smtClean="0"/>
              <a:t>2019</a:t>
            </a:r>
            <a:r>
              <a:rPr lang="pt-PT" sz="2400" dirty="0" smtClean="0"/>
              <a:t> </a:t>
            </a:r>
            <a:r>
              <a:rPr lang="pt-PT" sz="2400" dirty="0"/>
              <a:t>o 144º aniversário da Convenção </a:t>
            </a:r>
            <a:r>
              <a:rPr lang="pt-PT" sz="2400" dirty="0" smtClean="0"/>
              <a:t>do Sistema Métrico. </a:t>
            </a:r>
            <a:r>
              <a:rPr lang="pt-PT" sz="2400" dirty="0"/>
              <a:t>Na redefinição, quatro das sete unidades de base do SI - quilograma, ampere, kelvin e mole - foram </a:t>
            </a:r>
            <a:r>
              <a:rPr lang="pt-PT" sz="2400" dirty="0" smtClean="0"/>
              <a:t>redefinidas e passam a depender de </a:t>
            </a:r>
            <a:r>
              <a:rPr lang="pt-PT" sz="2400" dirty="0"/>
              <a:t>valores numéricos exatos para a constante de </a:t>
            </a:r>
            <a:r>
              <a:rPr lang="pt-PT" sz="2400" dirty="0" err="1"/>
              <a:t>Planck</a:t>
            </a:r>
            <a:r>
              <a:rPr lang="pt-PT" sz="2400" dirty="0"/>
              <a:t> (h), a carga elétrica elementar (e), a constante de </a:t>
            </a:r>
            <a:r>
              <a:rPr lang="pt-PT" sz="2400" dirty="0" err="1"/>
              <a:t>Boltzmann</a:t>
            </a:r>
            <a:r>
              <a:rPr lang="pt-PT" sz="2400" dirty="0"/>
              <a:t> (</a:t>
            </a:r>
            <a:r>
              <a:rPr lang="pt-PT" sz="2400" dirty="0" smtClean="0"/>
              <a:t>k), </a:t>
            </a:r>
            <a:r>
              <a:rPr lang="pt-PT" sz="2400" dirty="0"/>
              <a:t>e a constante de Avogadro (N</a:t>
            </a:r>
            <a:r>
              <a:rPr lang="pt-PT" sz="2400" baseline="-25000" dirty="0"/>
              <a:t>A</a:t>
            </a:r>
            <a:r>
              <a:rPr lang="pt-PT" sz="2400" dirty="0"/>
              <a:t>), </a:t>
            </a:r>
            <a:r>
              <a:rPr lang="pt-PT" sz="2400" dirty="0" smtClean="0"/>
              <a:t>respetivamente. </a:t>
            </a:r>
            <a:r>
              <a:rPr lang="pt-PT" sz="2400" dirty="0"/>
              <a:t>O segundo, metro e </a:t>
            </a:r>
            <a:r>
              <a:rPr lang="pt-PT" sz="2400" dirty="0" smtClean="0"/>
              <a:t>candela </a:t>
            </a:r>
            <a:r>
              <a:rPr lang="pt-PT" sz="2400" dirty="0"/>
              <a:t>já </a:t>
            </a:r>
            <a:r>
              <a:rPr lang="pt-PT" sz="2400" dirty="0" smtClean="0"/>
              <a:t>eram definidos </a:t>
            </a:r>
            <a:r>
              <a:rPr lang="pt-PT" sz="2400" dirty="0"/>
              <a:t>por constantes físicas e foram sujeitos a </a:t>
            </a:r>
            <a:r>
              <a:rPr lang="pt-PT" sz="2400" dirty="0" smtClean="0"/>
              <a:t>ajustes </a:t>
            </a:r>
            <a:r>
              <a:rPr lang="pt-PT" sz="2400" dirty="0"/>
              <a:t>às suas definições. As novas definições </a:t>
            </a:r>
            <a:r>
              <a:rPr lang="pt-PT" sz="2400" dirty="0" smtClean="0"/>
              <a:t>visam </a:t>
            </a:r>
            <a:r>
              <a:rPr lang="pt-PT" sz="2400" dirty="0"/>
              <a:t>melhorar o SI sem alterar o valor de nenhuma unidade, garantindo a continuidade com as medições existentes.</a:t>
            </a:r>
            <a:endParaRPr lang="en-US" sz="2400" dirty="0"/>
          </a:p>
        </p:txBody>
      </p:sp>
      <p:grpSp>
        <p:nvGrpSpPr>
          <p:cNvPr id="5" name="Grupo 4"/>
          <p:cNvGrpSpPr/>
          <p:nvPr/>
        </p:nvGrpSpPr>
        <p:grpSpPr>
          <a:xfrm>
            <a:off x="1115616" y="0"/>
            <a:ext cx="2880320" cy="2376264"/>
            <a:chOff x="1115616" y="0"/>
            <a:chExt cx="2880320" cy="2376264"/>
          </a:xfrm>
        </p:grpSpPr>
        <p:sp>
          <p:nvSpPr>
            <p:cNvPr id="3" name="Explosão 1 2"/>
            <p:cNvSpPr/>
            <p:nvPr/>
          </p:nvSpPr>
          <p:spPr>
            <a:xfrm>
              <a:off x="1115616" y="0"/>
              <a:ext cx="2880320" cy="2376264"/>
            </a:xfrm>
            <a:prstGeom prst="irregularSeal1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1799692" y="816928"/>
              <a:ext cx="15121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C00000"/>
                  </a:solidFill>
                </a:rPr>
                <a:t>2019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Valentim\Ambiente de trabalho\new_SI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14290"/>
            <a:ext cx="4384913" cy="4593196"/>
          </a:xfrm>
          <a:prstGeom prst="rect">
            <a:avLst/>
          </a:prstGeom>
          <a:noFill/>
        </p:spPr>
      </p:pic>
      <p:sp>
        <p:nvSpPr>
          <p:cNvPr id="5" name="Rectângulo 4"/>
          <p:cNvSpPr/>
          <p:nvPr/>
        </p:nvSpPr>
        <p:spPr>
          <a:xfrm>
            <a:off x="477912" y="5157192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/>
              <a:t>O </a:t>
            </a:r>
            <a:r>
              <a:rPr lang="pt-PT" sz="2400" dirty="0"/>
              <a:t>sistema SI após a redefinição de </a:t>
            </a:r>
            <a:r>
              <a:rPr lang="pt-PT" sz="2400" dirty="0" smtClean="0"/>
              <a:t>2019. </a:t>
            </a:r>
            <a:r>
              <a:rPr lang="pt-PT" sz="2400" dirty="0"/>
              <a:t>Dependência das definições da unidade base em constantes físicas com valores numéricos fixos e em outras unidades base</a:t>
            </a:r>
            <a:r>
              <a:rPr lang="en-US" sz="2400" dirty="0" smtClean="0"/>
              <a:t>.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m - Meter - Length -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ângulo 5"/>
          <p:cNvSpPr/>
          <p:nvPr/>
        </p:nvSpPr>
        <p:spPr>
          <a:xfrm>
            <a:off x="360000" y="4505052"/>
            <a:ext cx="856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 </a:t>
            </a:r>
            <a:r>
              <a:rPr lang="pt-PT" dirty="0"/>
              <a:t>partir do </a:t>
            </a:r>
            <a:r>
              <a:rPr lang="pt-PT" dirty="0" smtClean="0"/>
              <a:t>metro, </a:t>
            </a:r>
            <a:r>
              <a:rPr lang="pt-PT" dirty="0"/>
              <a:t>várias outras unidades de medida </a:t>
            </a:r>
            <a:r>
              <a:rPr lang="pt-PT" dirty="0" smtClean="0"/>
              <a:t>podem ser </a:t>
            </a:r>
            <a:r>
              <a:rPr lang="pt-PT" dirty="0"/>
              <a:t>derivadas, tais como</a:t>
            </a:r>
            <a:r>
              <a:rPr lang="pt-PT" dirty="0" smtClean="0"/>
              <a:t>:</a:t>
            </a:r>
          </a:p>
          <a:p>
            <a:endParaRPr lang="pt-PT" dirty="0"/>
          </a:p>
          <a:p>
            <a:r>
              <a:rPr lang="pt-PT" dirty="0" smtClean="0"/>
              <a:t>Unidade </a:t>
            </a:r>
            <a:r>
              <a:rPr lang="pt-PT" dirty="0"/>
              <a:t>de velocidade é o metro por segundo (</a:t>
            </a:r>
            <a:r>
              <a:rPr lang="pt-PT" dirty="0" smtClean="0"/>
              <a:t>m/s</a:t>
            </a:r>
            <a:r>
              <a:rPr lang="pt-PT" dirty="0"/>
              <a:t>). A velocidade da luz no vácuo é de 299 792 458 metros por segundo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r>
              <a:rPr lang="pt-PT" dirty="0" smtClean="0"/>
              <a:t>Unidade </a:t>
            </a:r>
            <a:r>
              <a:rPr lang="pt-PT" dirty="0"/>
              <a:t>de volume é o metro cúbico (m</a:t>
            </a:r>
            <a:r>
              <a:rPr lang="pt-PT" baseline="30000" dirty="0"/>
              <a:t>3</a:t>
            </a:r>
            <a:r>
              <a:rPr lang="pt-PT" dirty="0"/>
              <a:t>). O litro (1 decímetro cúbico), embora não seja uma unidade SI, é </a:t>
            </a:r>
            <a:r>
              <a:rPr lang="pt-PT" dirty="0" smtClean="0"/>
              <a:t>aceite </a:t>
            </a:r>
            <a:r>
              <a:rPr lang="pt-PT" dirty="0"/>
              <a:t>para uso com o SI e é comumente usado para medir o volume de </a:t>
            </a:r>
            <a:r>
              <a:rPr lang="pt-PT" dirty="0" smtClean="0"/>
              <a:t>fluidos. 1 m</a:t>
            </a:r>
            <a:r>
              <a:rPr lang="pt-PT" baseline="30000" dirty="0" smtClean="0"/>
              <a:t>3</a:t>
            </a:r>
            <a:r>
              <a:rPr lang="pt-PT" dirty="0" smtClean="0"/>
              <a:t> = 1000 L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2520000" y="360000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COMPRIMENTO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10800000" flipV="1">
            <a:off x="155575" y="2010222"/>
            <a:ext cx="8774143" cy="24795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2000" b="1" dirty="0">
                <a:cs typeface="Arial" pitchFamily="34" charset="0"/>
              </a:rPr>
              <a:t>Definição anterior</a:t>
            </a:r>
            <a:r>
              <a:rPr lang="pt-PT" sz="2000" dirty="0">
                <a:cs typeface="Arial" pitchFamily="34" charset="0"/>
              </a:rPr>
              <a:t>: O </a:t>
            </a:r>
            <a:r>
              <a:rPr lang="pt-PT" sz="2000" dirty="0" smtClean="0">
                <a:cs typeface="Arial" pitchFamily="34" charset="0"/>
              </a:rPr>
              <a:t>metro </a:t>
            </a:r>
            <a:r>
              <a:rPr lang="pt-PT" sz="2000" dirty="0">
                <a:cs typeface="Arial" pitchFamily="34" charset="0"/>
              </a:rPr>
              <a:t>é o comprimento </a:t>
            </a:r>
            <a:r>
              <a:rPr lang="pt-PT" sz="2000" dirty="0" smtClean="0">
                <a:cs typeface="Arial" pitchFamily="34" charset="0"/>
              </a:rPr>
              <a:t>percorrido </a:t>
            </a:r>
            <a:r>
              <a:rPr lang="pt-PT" sz="2000" dirty="0">
                <a:cs typeface="Arial" pitchFamily="34" charset="0"/>
              </a:rPr>
              <a:t>pela luz no vácuo durante um intervalo de tempo de 1/299792458 de segundo</a:t>
            </a:r>
            <a:r>
              <a:rPr lang="pt-PT" sz="2000" dirty="0" smtClean="0">
                <a:cs typeface="Arial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sz="20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2000" b="1" dirty="0" smtClean="0">
                <a:cs typeface="Arial" pitchFamily="34" charset="0"/>
              </a:rPr>
              <a:t>2019</a:t>
            </a:r>
            <a:r>
              <a:rPr lang="pt-PT" sz="2000" dirty="0" smtClean="0">
                <a:cs typeface="Arial" pitchFamily="34" charset="0"/>
              </a:rPr>
              <a:t>: </a:t>
            </a:r>
            <a:r>
              <a:rPr lang="pt-PT" sz="2000" dirty="0">
                <a:cs typeface="Arial" pitchFamily="34" charset="0"/>
              </a:rPr>
              <a:t>O </a:t>
            </a:r>
            <a:r>
              <a:rPr lang="pt-PT" sz="2000" dirty="0" smtClean="0">
                <a:cs typeface="Arial" pitchFamily="34" charset="0"/>
              </a:rPr>
              <a:t>metro, </a:t>
            </a:r>
            <a:r>
              <a:rPr lang="pt-PT" sz="2000" dirty="0">
                <a:cs typeface="Arial" pitchFamily="34" charset="0"/>
              </a:rPr>
              <a:t>símbolo m, é a unidade SI de comprimento. É definido tomando-se o valor numérico fixo da velocidade da luz no vácuo </a:t>
            </a:r>
            <a:r>
              <a:rPr lang="pt-PT" sz="2000" dirty="0" smtClean="0">
                <a:cs typeface="Arial" pitchFamily="34" charset="0"/>
              </a:rPr>
              <a:t>c = 299792458 quando </a:t>
            </a:r>
            <a:r>
              <a:rPr lang="pt-PT" sz="2000" dirty="0">
                <a:cs typeface="Arial" pitchFamily="34" charset="0"/>
              </a:rPr>
              <a:t>expresso na unidade </a:t>
            </a:r>
            <a:r>
              <a:rPr lang="pt-PT" sz="2000" dirty="0" err="1">
                <a:cs typeface="Arial" pitchFamily="34" charset="0"/>
              </a:rPr>
              <a:t>m⋅</a:t>
            </a:r>
            <a:r>
              <a:rPr lang="pt-PT" sz="2000" dirty="0" err="1" smtClean="0">
                <a:cs typeface="Arial" pitchFamily="34" charset="0"/>
              </a:rPr>
              <a:t>s</a:t>
            </a:r>
            <a:r>
              <a:rPr lang="pt-PT" sz="2000" baseline="30000" dirty="0" smtClean="0">
                <a:cs typeface="Arial" pitchFamily="34" charset="0"/>
              </a:rPr>
              <a:t>− </a:t>
            </a:r>
            <a:r>
              <a:rPr lang="pt-PT" sz="2000" baseline="30000" dirty="0">
                <a:cs typeface="Arial" pitchFamily="34" charset="0"/>
              </a:rPr>
              <a:t>1</a:t>
            </a:r>
            <a:r>
              <a:rPr lang="pt-PT" sz="2000" dirty="0">
                <a:cs typeface="Arial" pitchFamily="34" charset="0"/>
              </a:rPr>
              <a:t>, </a:t>
            </a:r>
            <a:r>
              <a:rPr lang="pt-PT" sz="2000" dirty="0" smtClean="0">
                <a:cs typeface="Arial" pitchFamily="34" charset="0"/>
              </a:rPr>
              <a:t>sendo </a:t>
            </a:r>
            <a:r>
              <a:rPr lang="pt-PT" sz="2000" dirty="0">
                <a:cs typeface="Arial" pitchFamily="34" charset="0"/>
              </a:rPr>
              <a:t>o segundo </a:t>
            </a:r>
            <a:r>
              <a:rPr lang="pt-PT" sz="2000" dirty="0" smtClean="0">
                <a:cs typeface="Arial" pitchFamily="34" charset="0"/>
              </a:rPr>
              <a:t>definido </a:t>
            </a:r>
            <a:r>
              <a:rPr lang="pt-PT" sz="2000" dirty="0">
                <a:cs typeface="Arial" pitchFamily="34" charset="0"/>
              </a:rPr>
              <a:t>em termos </a:t>
            </a:r>
            <a:r>
              <a:rPr lang="pt-PT" sz="2000" dirty="0" smtClean="0">
                <a:cs typeface="Arial" pitchFamily="34" charset="0"/>
              </a:rPr>
              <a:t>da frequência de transição do </a:t>
            </a:r>
            <a:r>
              <a:rPr lang="pt-PT" sz="2000" dirty="0">
                <a:cs typeface="Arial" pitchFamily="34" charset="0"/>
              </a:rPr>
              <a:t>césio </a:t>
            </a:r>
            <a:r>
              <a:rPr lang="en-US" sz="2000" dirty="0"/>
              <a:t>∆</a:t>
            </a:r>
            <a:r>
              <a:rPr lang="en-US" sz="2000" dirty="0" err="1"/>
              <a:t>ν</a:t>
            </a:r>
            <a:r>
              <a:rPr lang="en-US" sz="2000" baseline="-25000" dirty="0" err="1"/>
              <a:t>Cs</a:t>
            </a:r>
            <a:r>
              <a:rPr lang="pt-PT" sz="2000" dirty="0" smtClean="0">
                <a:cs typeface="Arial" pitchFamily="34" charset="0"/>
              </a:rPr>
              <a:t>.</a:t>
            </a:r>
            <a:endParaRPr kumimoji="0" lang="pt-P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2520000" y="360000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2876" y="2492896"/>
            <a:ext cx="84575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/>
              <a:t>Definição anterior</a:t>
            </a:r>
            <a:r>
              <a:rPr lang="pt-PT" sz="2400" dirty="0"/>
              <a:t>: </a:t>
            </a:r>
            <a:r>
              <a:rPr lang="pt-PT" sz="2400" dirty="0" smtClean="0"/>
              <a:t>O segundo </a:t>
            </a:r>
            <a:r>
              <a:rPr lang="pt-PT" sz="2400" dirty="0"/>
              <a:t>é a duração de 9192631770 períodos da radiação correspondente à transição entre os dois níveis hiperfinos do estado fundamental do átomo de césio-133</a:t>
            </a:r>
            <a:r>
              <a:rPr lang="pt-PT" sz="2400" dirty="0" smtClean="0"/>
              <a:t>.</a:t>
            </a:r>
          </a:p>
          <a:p>
            <a:endParaRPr lang="pt-PT" sz="2400" dirty="0"/>
          </a:p>
          <a:p>
            <a:r>
              <a:rPr lang="pt-PT" sz="2400" b="1" dirty="0" smtClean="0"/>
              <a:t>2019</a:t>
            </a:r>
            <a:r>
              <a:rPr lang="pt-PT" sz="2400" dirty="0" smtClean="0"/>
              <a:t>: </a:t>
            </a:r>
            <a:r>
              <a:rPr lang="pt-PT" sz="2400" dirty="0"/>
              <a:t>O </a:t>
            </a:r>
            <a:r>
              <a:rPr lang="pt-PT" sz="2400" dirty="0" smtClean="0"/>
              <a:t>segundo, </a:t>
            </a:r>
            <a:r>
              <a:rPr lang="pt-PT" sz="2400" dirty="0"/>
              <a:t>símbolo </a:t>
            </a:r>
            <a:r>
              <a:rPr lang="pt-PT" sz="2400" dirty="0" smtClean="0"/>
              <a:t>s, </a:t>
            </a:r>
            <a:r>
              <a:rPr lang="pt-PT" sz="2400" dirty="0"/>
              <a:t>é a unidade SI </a:t>
            </a:r>
            <a:r>
              <a:rPr lang="pt-PT" sz="2400" dirty="0" smtClean="0"/>
              <a:t>para o </a:t>
            </a:r>
            <a:r>
              <a:rPr lang="pt-PT" sz="2400" dirty="0"/>
              <a:t>tempo. É definido tomando-se o valor numérico fixo da </a:t>
            </a:r>
            <a:r>
              <a:rPr lang="pt-PT" sz="2400" dirty="0" smtClean="0"/>
              <a:t>frequência </a:t>
            </a:r>
            <a:r>
              <a:rPr lang="pt-PT" sz="2400" dirty="0"/>
              <a:t>de </a:t>
            </a:r>
            <a:r>
              <a:rPr lang="pt-PT" sz="2400" dirty="0" smtClean="0"/>
              <a:t>transição </a:t>
            </a:r>
            <a:r>
              <a:rPr lang="pt-PT" sz="2400" dirty="0"/>
              <a:t>hiperfina não perturbada do estado fundamental do átomo de césio-133, </a:t>
            </a:r>
            <a:r>
              <a:rPr lang="pt-PT" sz="2400" dirty="0" smtClean="0"/>
              <a:t>igual a </a:t>
            </a:r>
            <a:r>
              <a:rPr lang="pt-PT" sz="2400" dirty="0"/>
              <a:t>9192631770 quando expresso na unidade Hz, que é igual a </a:t>
            </a:r>
            <a:r>
              <a:rPr lang="pt-PT" sz="2400" dirty="0" smtClean="0"/>
              <a:t>s</a:t>
            </a:r>
            <a:r>
              <a:rPr lang="pt-PT" sz="2400" baseline="30000" dirty="0" smtClean="0"/>
              <a:t>− </a:t>
            </a:r>
            <a:r>
              <a:rPr lang="pt-PT" sz="2400" baseline="30000" dirty="0"/>
              <a:t>1</a:t>
            </a:r>
            <a:r>
              <a:rPr lang="pt-PT" sz="2400" dirty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360000" y="2008800"/>
            <a:ext cx="853248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/>
              <a:t>Definição anterior</a:t>
            </a:r>
            <a:r>
              <a:rPr lang="pt-PT" sz="2000" dirty="0"/>
              <a:t>: </a:t>
            </a:r>
            <a:r>
              <a:rPr lang="pt-PT" sz="2000" dirty="0" smtClean="0"/>
              <a:t>O mole </a:t>
            </a:r>
            <a:r>
              <a:rPr lang="pt-PT" sz="2000" dirty="0"/>
              <a:t>é a quantidade de substância de um sistema que contém tantas entidades elementares quantos os </a:t>
            </a:r>
            <a:r>
              <a:rPr lang="pt-PT" sz="2000" dirty="0" smtClean="0"/>
              <a:t>átomos existentes </a:t>
            </a:r>
            <a:r>
              <a:rPr lang="pt-PT" sz="2000" dirty="0"/>
              <a:t>em 0,012 kg de carbono-12. Quando </a:t>
            </a:r>
            <a:r>
              <a:rPr lang="pt-PT" sz="2000" dirty="0" smtClean="0"/>
              <a:t>o mole é usado, </a:t>
            </a:r>
            <a:r>
              <a:rPr lang="pt-PT" sz="2000" dirty="0"/>
              <a:t>as entidades elementares devem ser especificadas e podem ser átomos, moléculas, </a:t>
            </a:r>
            <a:r>
              <a:rPr lang="pt-PT" sz="2000" dirty="0" smtClean="0"/>
              <a:t>iões, electrões, </a:t>
            </a:r>
            <a:r>
              <a:rPr lang="pt-PT" sz="2000" dirty="0"/>
              <a:t>outras partículas ou grupos especificados de tais partículas</a:t>
            </a:r>
            <a:r>
              <a:rPr lang="pt-PT" sz="2000" dirty="0" smtClean="0"/>
              <a:t>.</a:t>
            </a:r>
          </a:p>
          <a:p>
            <a:pPr algn="just"/>
            <a:endParaRPr lang="pt-PT" sz="2000" dirty="0"/>
          </a:p>
          <a:p>
            <a:pPr algn="just"/>
            <a:r>
              <a:rPr lang="pt-PT" sz="2000" b="1" dirty="0" smtClean="0"/>
              <a:t>2019</a:t>
            </a:r>
            <a:r>
              <a:rPr lang="pt-PT" sz="2000" dirty="0" smtClean="0"/>
              <a:t>: O </a:t>
            </a:r>
            <a:r>
              <a:rPr lang="pt-PT" sz="2000" dirty="0"/>
              <a:t>mole, símbolo mol, é a unidade SI </a:t>
            </a:r>
            <a:r>
              <a:rPr lang="pt-PT" sz="2000" dirty="0" smtClean="0"/>
              <a:t>para </a:t>
            </a:r>
            <a:r>
              <a:rPr lang="pt-PT" sz="2000" dirty="0"/>
              <a:t>quantidade de substância. </a:t>
            </a:r>
            <a:r>
              <a:rPr lang="pt-PT" sz="2000" dirty="0" smtClean="0"/>
              <a:t>Um </a:t>
            </a:r>
            <a:r>
              <a:rPr lang="pt-PT" sz="2000" dirty="0"/>
              <a:t>mole contém exatamente </a:t>
            </a:r>
            <a:r>
              <a:rPr lang="pt-PT" sz="2000" dirty="0" smtClean="0"/>
              <a:t>6.02214076 × 10</a:t>
            </a:r>
            <a:r>
              <a:rPr lang="pt-PT" sz="2000" baseline="30000" dirty="0" smtClean="0"/>
              <a:t>23</a:t>
            </a:r>
            <a:r>
              <a:rPr lang="pt-PT" sz="2000" dirty="0" smtClean="0"/>
              <a:t> </a:t>
            </a:r>
            <a:r>
              <a:rPr lang="pt-PT" sz="2000" dirty="0"/>
              <a:t>entidades </a:t>
            </a:r>
            <a:r>
              <a:rPr lang="pt-PT" sz="2000" dirty="0" smtClean="0"/>
              <a:t>elementares. </a:t>
            </a:r>
            <a:r>
              <a:rPr lang="pt-PT" sz="2000" dirty="0"/>
              <a:t>Esse número é o valor numérico fixo da constante de Avogadro, N</a:t>
            </a:r>
            <a:r>
              <a:rPr lang="pt-PT" sz="2000" baseline="-25000" dirty="0"/>
              <a:t>A</a:t>
            </a:r>
            <a:r>
              <a:rPr lang="pt-PT" sz="2000" dirty="0"/>
              <a:t>, quando expresso na unidade </a:t>
            </a:r>
            <a:r>
              <a:rPr lang="pt-PT" sz="2000" dirty="0" smtClean="0"/>
              <a:t>mol</a:t>
            </a:r>
            <a:r>
              <a:rPr lang="pt-PT" sz="2000" baseline="30000" dirty="0" smtClean="0"/>
              <a:t>−1</a:t>
            </a:r>
            <a:r>
              <a:rPr lang="pt-PT" sz="2000" dirty="0" smtClean="0"/>
              <a:t> </a:t>
            </a:r>
            <a:r>
              <a:rPr lang="pt-PT" sz="2000" dirty="0"/>
              <a:t>e é chamado de número de </a:t>
            </a:r>
            <a:r>
              <a:rPr lang="pt-PT" sz="2000" dirty="0" smtClean="0"/>
              <a:t>Avogadro. </a:t>
            </a:r>
            <a:r>
              <a:rPr lang="pt-PT" sz="2000" dirty="0"/>
              <a:t>A quantidade de substância, símbolo n, de um sistema é uma medida do número de entidades elementares </a:t>
            </a:r>
            <a:r>
              <a:rPr lang="pt-PT" sz="2000" dirty="0" smtClean="0"/>
              <a:t>especificadas, podendo ser </a:t>
            </a:r>
            <a:r>
              <a:rPr lang="pt-PT" sz="2000" dirty="0"/>
              <a:t>um átomo, uma molécula, um </a:t>
            </a:r>
            <a:r>
              <a:rPr lang="pt-PT" sz="2000" dirty="0" smtClean="0"/>
              <a:t>ião, electrão, ou qualquer </a:t>
            </a:r>
            <a:r>
              <a:rPr lang="pt-PT" sz="2000" dirty="0"/>
              <a:t>outra partícula ou grupo de partículas especificado</a:t>
            </a:r>
            <a:r>
              <a:rPr lang="pt-PT" sz="2000" dirty="0" smtClean="0"/>
              <a:t>.</a:t>
            </a:r>
          </a:p>
          <a:p>
            <a:endParaRPr lang="en-US" sz="1900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unidade</a:t>
            </a:r>
            <a:r>
              <a:rPr lang="en-US" dirty="0" smtClean="0"/>
              <a:t> SI para </a:t>
            </a:r>
            <a:r>
              <a:rPr lang="en-US" dirty="0" err="1" smtClean="0"/>
              <a:t>concentração</a:t>
            </a:r>
            <a:r>
              <a:rPr lang="en-US" dirty="0" smtClean="0"/>
              <a:t> é mol/m</a:t>
            </a:r>
            <a:r>
              <a:rPr lang="en-US" baseline="30000" dirty="0" smtClean="0"/>
              <a:t>3</a:t>
            </a:r>
            <a:r>
              <a:rPr lang="en-US" dirty="0" smtClean="0"/>
              <a:t>, </a:t>
            </a:r>
            <a:r>
              <a:rPr lang="en-US" dirty="0" err="1" smtClean="0"/>
              <a:t>embora</a:t>
            </a:r>
            <a:r>
              <a:rPr lang="en-US" dirty="0" smtClean="0"/>
              <a:t> se use </a:t>
            </a:r>
            <a:r>
              <a:rPr lang="en-US" dirty="0" err="1" smtClean="0"/>
              <a:t>mais</a:t>
            </a:r>
            <a:r>
              <a:rPr lang="en-US" dirty="0" smtClean="0"/>
              <a:t> mol/L (</a:t>
            </a:r>
            <a:r>
              <a:rPr lang="en-US" dirty="0" err="1" smtClean="0"/>
              <a:t>molaridade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20000" y="360000"/>
            <a:ext cx="3786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QUANTIDADE DE SUBSTÂNCIA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301113" y="5949280"/>
            <a:ext cx="8633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 unidade SI para diferença de potencial é o </a:t>
            </a:r>
            <a:r>
              <a:rPr lang="pt-PT" b="1" dirty="0" smtClean="0"/>
              <a:t>volt</a:t>
            </a:r>
            <a:r>
              <a:rPr lang="pt-PT" dirty="0" smtClean="0"/>
              <a:t> (V) 1 V = 1 W/A.</a:t>
            </a:r>
          </a:p>
          <a:p>
            <a:r>
              <a:rPr lang="pt-PT" dirty="0" smtClean="0"/>
              <a:t>A unidade SI para resistência eléctrica é o </a:t>
            </a:r>
            <a:r>
              <a:rPr lang="pt-PT" b="1" dirty="0" smtClean="0"/>
              <a:t>ohm</a:t>
            </a:r>
            <a:r>
              <a:rPr lang="pt-PT" dirty="0" smtClean="0"/>
              <a:t> (Ω). 1 Ω = 1 V/A.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20000" y="36000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CORRENTE ELÉCTRICA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30259" y="2008800"/>
            <a:ext cx="860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/>
              <a:t>Definição anterior</a:t>
            </a:r>
            <a:r>
              <a:rPr lang="pt-PT" sz="2400" dirty="0"/>
              <a:t>: O ampere é </a:t>
            </a:r>
            <a:r>
              <a:rPr lang="pt-PT" sz="2400" dirty="0" smtClean="0"/>
              <a:t>a </a:t>
            </a:r>
            <a:r>
              <a:rPr lang="pt-PT" sz="2400" dirty="0"/>
              <a:t>corrente constante que, se mantida em dois condutores paralelos retos de comprimento infinito, de seção transversal circular </a:t>
            </a:r>
            <a:r>
              <a:rPr lang="pt-PT" sz="2400" dirty="0" smtClean="0"/>
              <a:t>desprezável</a:t>
            </a:r>
            <a:r>
              <a:rPr lang="pt-PT" sz="2400" dirty="0"/>
              <a:t>, e colocada a 1 m de distância no vácuo, produziria entre esses condutores uma força igual a 2 × 10</a:t>
            </a:r>
            <a:r>
              <a:rPr lang="pt-PT" sz="2400" baseline="30000" dirty="0" smtClean="0"/>
              <a:t>−7 </a:t>
            </a:r>
            <a:r>
              <a:rPr lang="pt-PT" sz="2400" dirty="0"/>
              <a:t>newton por metro de comprimento</a:t>
            </a:r>
            <a:r>
              <a:rPr lang="pt-PT" sz="2400" dirty="0" smtClean="0"/>
              <a:t>.</a:t>
            </a:r>
          </a:p>
          <a:p>
            <a:endParaRPr lang="pt-PT" sz="2400" dirty="0"/>
          </a:p>
          <a:p>
            <a:r>
              <a:rPr lang="pt-PT" sz="2400" b="1" dirty="0" smtClean="0"/>
              <a:t>2019</a:t>
            </a:r>
            <a:r>
              <a:rPr lang="pt-PT" sz="2400" dirty="0" smtClean="0"/>
              <a:t>: </a:t>
            </a:r>
            <a:r>
              <a:rPr lang="pt-PT" sz="2400" dirty="0"/>
              <a:t>O ampere, símbolo A, é a unidade SI de corrente elétrica. É definido tomando-se o valor numérico fixo da carga elementar </a:t>
            </a:r>
            <a:r>
              <a:rPr lang="pt-PT" sz="2400" i="1" dirty="0"/>
              <a:t>e</a:t>
            </a:r>
            <a:r>
              <a:rPr lang="pt-PT" sz="2400" dirty="0"/>
              <a:t> como </a:t>
            </a:r>
            <a:r>
              <a:rPr lang="pt-PT" sz="2400" dirty="0" smtClean="0"/>
              <a:t>1.602176634 </a:t>
            </a:r>
            <a:r>
              <a:rPr lang="pt-PT" sz="2400" dirty="0"/>
              <a:t>× 10</a:t>
            </a:r>
            <a:r>
              <a:rPr lang="pt-PT" sz="2400" baseline="30000" dirty="0"/>
              <a:t>−19 </a:t>
            </a:r>
            <a:r>
              <a:rPr lang="pt-PT" sz="2400" dirty="0"/>
              <a:t>quando expresso na unidade C, que é igual a </a:t>
            </a:r>
            <a:r>
              <a:rPr lang="pt-PT" sz="2400" dirty="0" err="1"/>
              <a:t>A⋅s</a:t>
            </a:r>
            <a:r>
              <a:rPr lang="pt-PT" sz="2400" dirty="0"/>
              <a:t>, </a:t>
            </a:r>
            <a:r>
              <a:rPr lang="pt-PT" sz="2400" dirty="0" smtClean="0"/>
              <a:t>sendo </a:t>
            </a:r>
            <a:r>
              <a:rPr lang="pt-PT" sz="2400" dirty="0"/>
              <a:t>o </a:t>
            </a:r>
            <a:r>
              <a:rPr lang="pt-PT" sz="2400" dirty="0" smtClean="0"/>
              <a:t>segundo </a:t>
            </a:r>
            <a:r>
              <a:rPr lang="pt-PT" sz="2400" dirty="0"/>
              <a:t>definido em termos </a:t>
            </a:r>
            <a:r>
              <a:rPr lang="pt-PT" sz="2400" dirty="0" smtClean="0"/>
              <a:t>de </a:t>
            </a:r>
            <a:r>
              <a:rPr lang="en-US" sz="2400" dirty="0"/>
              <a:t>∆</a:t>
            </a:r>
            <a:r>
              <a:rPr lang="en-US" sz="2400" dirty="0" err="1"/>
              <a:t>ν</a:t>
            </a:r>
            <a:r>
              <a:rPr lang="en-US" sz="2400" baseline="-25000" dirty="0" err="1"/>
              <a:t>Cs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60000" y="5428518"/>
            <a:ext cx="84073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A temperatura 0 K é comumente referida como "zero absoluto". Na escala de temperatura Celsius amplamente utilizada, a água congela a 0 ° C e </a:t>
            </a:r>
            <a:r>
              <a:rPr lang="pt-PT" sz="2000" dirty="0" smtClean="0"/>
              <a:t>entra em ebulição </a:t>
            </a:r>
            <a:r>
              <a:rPr lang="pt-PT" sz="2000" dirty="0"/>
              <a:t>a </a:t>
            </a:r>
            <a:r>
              <a:rPr lang="pt-PT" sz="2000" dirty="0" smtClean="0"/>
              <a:t> </a:t>
            </a:r>
            <a:r>
              <a:rPr lang="pt-PT" sz="2000" dirty="0"/>
              <a:t>100 ° C. Um grau Celsius é um intervalo de 1 K e zero graus Celsius é 273,15 K</a:t>
            </a:r>
            <a:r>
              <a:rPr lang="en-US" sz="2000" dirty="0" smtClean="0"/>
              <a:t>.</a:t>
            </a:r>
            <a:endParaRPr lang="pt-PT" sz="2000" dirty="0"/>
          </a:p>
        </p:txBody>
      </p:sp>
      <p:sp>
        <p:nvSpPr>
          <p:cNvPr id="9218" name="AutoShape 2" descr="K - Kelvin - Temperature -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2520000" y="360000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TEMPERATURA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347424" y="2008800"/>
            <a:ext cx="853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/>
              <a:t>Definição anterior</a:t>
            </a:r>
            <a:r>
              <a:rPr lang="pt-PT" sz="2400" dirty="0"/>
              <a:t>: O kelvin, unidade de temperatura termodinâmica, é </a:t>
            </a:r>
            <a:r>
              <a:rPr lang="pt-PT" sz="2400" dirty="0" smtClean="0"/>
              <a:t>1/273,16 </a:t>
            </a:r>
            <a:r>
              <a:rPr lang="pt-PT" sz="2400" dirty="0"/>
              <a:t>da temperatura termodinâmica do ponto triplo da água</a:t>
            </a:r>
            <a:r>
              <a:rPr lang="pt-PT" sz="2400" dirty="0" smtClean="0"/>
              <a:t>.</a:t>
            </a:r>
          </a:p>
          <a:p>
            <a:endParaRPr lang="pt-PT" sz="2400" dirty="0"/>
          </a:p>
          <a:p>
            <a:r>
              <a:rPr lang="pt-PT" sz="2400" b="1" dirty="0" smtClean="0"/>
              <a:t>2019</a:t>
            </a:r>
            <a:r>
              <a:rPr lang="pt-PT" sz="2400" dirty="0" smtClean="0"/>
              <a:t>: </a:t>
            </a:r>
            <a:r>
              <a:rPr lang="pt-PT" sz="2400" dirty="0"/>
              <a:t>O kelvin, símbolo K, é a unidade SI da temperatura termodinâmica. É definido tomando-se o valor numérico fixo da constante de </a:t>
            </a:r>
            <a:r>
              <a:rPr lang="pt-PT" sz="2400" dirty="0" err="1"/>
              <a:t>Boltzmann</a:t>
            </a:r>
            <a:r>
              <a:rPr lang="pt-PT" sz="2400" dirty="0"/>
              <a:t> k como 1,380649 × 10</a:t>
            </a:r>
            <a:r>
              <a:rPr lang="pt-PT" sz="2400" baseline="30000" dirty="0"/>
              <a:t>−23 </a:t>
            </a:r>
            <a:r>
              <a:rPr lang="pt-PT" sz="2400" dirty="0"/>
              <a:t>quando expresso na unidade J⋅K </a:t>
            </a:r>
            <a:r>
              <a:rPr lang="pt-PT" sz="2400" baseline="30000" dirty="0" smtClean="0"/>
              <a:t>−1</a:t>
            </a:r>
            <a:r>
              <a:rPr lang="pt-PT" sz="2400" dirty="0"/>
              <a:t>, que é igual a kg⋅m</a:t>
            </a:r>
            <a:r>
              <a:rPr lang="pt-PT" sz="2400" baseline="30000" dirty="0"/>
              <a:t>2</a:t>
            </a:r>
            <a:r>
              <a:rPr lang="pt-PT" sz="2400" dirty="0"/>
              <a:t>⋅s</a:t>
            </a:r>
            <a:r>
              <a:rPr lang="pt-PT" sz="2400" baseline="30000" dirty="0"/>
              <a:t> </a:t>
            </a:r>
            <a:r>
              <a:rPr lang="pt-PT" sz="2400" baseline="30000" dirty="0" smtClean="0"/>
              <a:t>−2</a:t>
            </a:r>
            <a:r>
              <a:rPr lang="pt-PT" sz="2400" dirty="0" smtClean="0"/>
              <a:t>⋅K </a:t>
            </a:r>
            <a:r>
              <a:rPr lang="pt-PT" sz="2400" baseline="30000" dirty="0" smtClean="0"/>
              <a:t>−1</a:t>
            </a:r>
            <a:r>
              <a:rPr lang="pt-PT" sz="2400" dirty="0" smtClean="0"/>
              <a:t>, </a:t>
            </a:r>
            <a:r>
              <a:rPr lang="pt-PT" sz="2400" dirty="0"/>
              <a:t>onde o </a:t>
            </a:r>
            <a:r>
              <a:rPr lang="pt-PT" sz="2400" dirty="0" smtClean="0"/>
              <a:t>quilograma, </a:t>
            </a:r>
            <a:r>
              <a:rPr lang="pt-PT" sz="2400" dirty="0"/>
              <a:t>metro e segundo são definidos em termos de h, c </a:t>
            </a:r>
            <a:r>
              <a:rPr lang="pt-PT" sz="2400" dirty="0" smtClean="0"/>
              <a:t>e </a:t>
            </a:r>
            <a:r>
              <a:rPr lang="en-US" sz="2400" dirty="0"/>
              <a:t>∆</a:t>
            </a:r>
            <a:r>
              <a:rPr lang="en-US" sz="2400" dirty="0" err="1" smtClean="0"/>
              <a:t>ν</a:t>
            </a:r>
            <a:r>
              <a:rPr lang="en-US" sz="2400" baseline="-25000" dirty="0" err="1" smtClean="0"/>
              <a:t>Cs</a:t>
            </a:r>
            <a:r>
              <a:rPr lang="pt-PT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520000" y="360000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INTENSIDADE LUMINOSA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60000" y="2204864"/>
            <a:ext cx="8532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A candela (cd) é definida tomando-se o valor numérico fixo da eficácia luminosa da radiação monocromática de </a:t>
            </a:r>
            <a:r>
              <a:rPr lang="pt-PT" sz="2400" dirty="0" smtClean="0"/>
              <a:t>frequência </a:t>
            </a:r>
            <a:r>
              <a:rPr lang="pt-PT" sz="2400" dirty="0"/>
              <a:t>540 × 10</a:t>
            </a:r>
            <a:r>
              <a:rPr lang="pt-PT" sz="2400" baseline="30000" dirty="0"/>
              <a:t>12</a:t>
            </a:r>
            <a:r>
              <a:rPr lang="pt-PT" sz="2400" dirty="0"/>
              <a:t> Hz, </a:t>
            </a:r>
            <a:r>
              <a:rPr lang="pt-PT" sz="2400" dirty="0" err="1"/>
              <a:t>K</a:t>
            </a:r>
            <a:r>
              <a:rPr lang="pt-PT" sz="2400" baseline="-25000" dirty="0" err="1"/>
              <a:t>cd</a:t>
            </a:r>
            <a:r>
              <a:rPr lang="pt-PT" sz="2400" dirty="0"/>
              <a:t>, como sendo 683 quando expresso na unidade lm W </a:t>
            </a:r>
            <a:r>
              <a:rPr lang="pt-PT" sz="2400" baseline="30000" dirty="0" smtClean="0"/>
              <a:t>−1</a:t>
            </a:r>
            <a:r>
              <a:rPr lang="pt-PT" sz="2400" dirty="0"/>
              <a:t>, que é igual a cd </a:t>
            </a:r>
            <a:r>
              <a:rPr lang="pt-PT" sz="2400" dirty="0" err="1"/>
              <a:t>sr</a:t>
            </a:r>
            <a:r>
              <a:rPr lang="pt-PT" sz="2400" dirty="0"/>
              <a:t> W</a:t>
            </a:r>
            <a:r>
              <a:rPr lang="pt-PT" sz="2400" baseline="30000" dirty="0" smtClean="0"/>
              <a:t>−1</a:t>
            </a:r>
            <a:r>
              <a:rPr lang="pt-PT" sz="2400" dirty="0"/>
              <a:t>, ou cd </a:t>
            </a:r>
            <a:r>
              <a:rPr lang="pt-PT" sz="2400" dirty="0" err="1"/>
              <a:t>sr</a:t>
            </a:r>
            <a:r>
              <a:rPr lang="pt-PT" sz="2400" dirty="0"/>
              <a:t> kg </a:t>
            </a:r>
            <a:r>
              <a:rPr lang="pt-PT" sz="2400" baseline="30000" dirty="0" smtClean="0"/>
              <a:t>−1</a:t>
            </a:r>
            <a:r>
              <a:rPr lang="pt-PT" sz="2400" dirty="0" smtClean="0"/>
              <a:t> </a:t>
            </a:r>
            <a:r>
              <a:rPr lang="pt-PT" sz="2400" dirty="0"/>
              <a:t>m </a:t>
            </a:r>
            <a:r>
              <a:rPr lang="pt-PT" sz="2400" baseline="30000" dirty="0" smtClean="0"/>
              <a:t>−2</a:t>
            </a:r>
            <a:r>
              <a:rPr lang="pt-PT" sz="2400" dirty="0" smtClean="0"/>
              <a:t> </a:t>
            </a:r>
            <a:r>
              <a:rPr lang="pt-PT" sz="2400" dirty="0"/>
              <a:t>s</a:t>
            </a:r>
            <a:r>
              <a:rPr lang="pt-PT" sz="2400" baseline="30000" dirty="0"/>
              <a:t>3</a:t>
            </a:r>
            <a:r>
              <a:rPr lang="pt-PT" sz="2400" dirty="0"/>
              <a:t>, onde o quilograma, metro e segundo são definidos em termos de h, c </a:t>
            </a:r>
            <a:r>
              <a:rPr lang="pt-PT" sz="2400" dirty="0" smtClean="0"/>
              <a:t>e </a:t>
            </a:r>
            <a:r>
              <a:rPr lang="en-US" sz="2400" dirty="0"/>
              <a:t>∆</a:t>
            </a:r>
            <a:r>
              <a:rPr lang="en-US" sz="2400" dirty="0" err="1"/>
              <a:t>ν</a:t>
            </a:r>
            <a:r>
              <a:rPr lang="en-US" sz="2400" baseline="-25000" dirty="0" err="1"/>
              <a:t>Cs</a:t>
            </a:r>
            <a:r>
              <a:rPr lang="pt-PT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1800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2520000" y="36000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MASSA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60000" y="2132856"/>
            <a:ext cx="82089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Definição anterior</a:t>
            </a:r>
            <a:r>
              <a:rPr lang="pt-PT" sz="2400" dirty="0"/>
              <a:t>: O quilograma é a unidade de massa; é igual à massa do protótipo internacional do quilograma</a:t>
            </a:r>
            <a:r>
              <a:rPr lang="pt-PT" sz="2400" dirty="0" smtClean="0"/>
              <a:t>.</a:t>
            </a:r>
          </a:p>
          <a:p>
            <a:endParaRPr lang="pt-PT" sz="2400" dirty="0"/>
          </a:p>
          <a:p>
            <a:r>
              <a:rPr lang="pt-PT" sz="2400" b="1" dirty="0" smtClean="0"/>
              <a:t>2019</a:t>
            </a:r>
            <a:r>
              <a:rPr lang="pt-PT" sz="2400" dirty="0" smtClean="0"/>
              <a:t>: </a:t>
            </a:r>
            <a:r>
              <a:rPr lang="pt-PT" sz="2400" dirty="0"/>
              <a:t>O quilograma, símbolo kg, é a unidade de massa do SI. É definido tomando-se o valor numérico fixo da constante </a:t>
            </a:r>
            <a:r>
              <a:rPr lang="pt-PT" sz="2400" dirty="0" err="1" smtClean="0"/>
              <a:t>Planck</a:t>
            </a:r>
            <a:r>
              <a:rPr lang="pt-PT" sz="2400" dirty="0" smtClean="0"/>
              <a:t> </a:t>
            </a:r>
            <a:r>
              <a:rPr lang="pt-PT" sz="2400" dirty="0"/>
              <a:t>como sendo </a:t>
            </a:r>
            <a:r>
              <a:rPr lang="pt-PT" sz="2400" dirty="0" smtClean="0"/>
              <a:t>h = 6.62607015 </a:t>
            </a:r>
            <a:r>
              <a:rPr lang="pt-PT" sz="2400" dirty="0"/>
              <a:t>× 10</a:t>
            </a:r>
            <a:r>
              <a:rPr lang="pt-PT" sz="2400" baseline="30000" dirty="0"/>
              <a:t>−34 </a:t>
            </a:r>
            <a:r>
              <a:rPr lang="pt-PT" sz="2400" dirty="0"/>
              <a:t>quando expresso na unidade </a:t>
            </a:r>
            <a:r>
              <a:rPr lang="pt-PT" sz="2400" dirty="0" err="1"/>
              <a:t>J⋅s</a:t>
            </a:r>
            <a:r>
              <a:rPr lang="pt-PT" sz="2400" dirty="0"/>
              <a:t>, que é igual a kg⋅m</a:t>
            </a:r>
            <a:r>
              <a:rPr lang="pt-PT" sz="2400" baseline="30000" dirty="0"/>
              <a:t>2</a:t>
            </a:r>
            <a:r>
              <a:rPr lang="pt-PT" sz="2400" dirty="0"/>
              <a:t>⋅s </a:t>
            </a:r>
            <a:r>
              <a:rPr lang="pt-PT" sz="2400" baseline="30000" dirty="0" smtClean="0"/>
              <a:t>−1</a:t>
            </a:r>
            <a:r>
              <a:rPr lang="pt-PT" sz="2400" dirty="0"/>
              <a:t>, onde o metro e o segundo são definidos em termos de c e </a:t>
            </a:r>
            <a:r>
              <a:rPr lang="en-US" sz="2400" dirty="0" err="1"/>
              <a:t>Δ</a:t>
            </a:r>
            <a:r>
              <a:rPr lang="en-US" sz="2400" i="1" dirty="0" err="1"/>
              <a:t>ν</a:t>
            </a:r>
            <a:r>
              <a:rPr lang="en-US" sz="2400" baseline="-25000" dirty="0" err="1"/>
              <a:t>Cs</a:t>
            </a:r>
            <a:r>
              <a:rPr lang="pt-PT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48" y="0"/>
            <a:ext cx="7989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96752"/>
            <a:ext cx="6708203" cy="413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5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Resultado de imagem para novo sistema internacional de unidad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1509" name="AutoShape 5" descr="https://upload.wikimedia.org/wikipedia/commons/thumb/a/ab/Metric_system_adoption_map.svg/1280px-Metric_system_adoption_map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1511" name="AutoShape 7" descr="https://upload.wikimedia.org/wikipedia/commons/thumb/a/ab/Metric_system_adoption_map.svg/1280px-Metric_system_adoption_map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48" y="908720"/>
            <a:ext cx="8871911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307975" y="160338"/>
            <a:ext cx="5992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/>
              <a:t>O SI à escala global!</a:t>
            </a:r>
            <a:endParaRPr lang="pt-P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53"/>
          <a:stretch/>
        </p:blipFill>
        <p:spPr>
          <a:xfrm>
            <a:off x="665386" y="252842"/>
            <a:ext cx="7952873" cy="60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3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1401</Words>
  <Application>Microsoft Office PowerPoint</Application>
  <PresentationFormat>Apresentação no Ecrã (4:3)</PresentationFormat>
  <Paragraphs>58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Valentim</dc:creator>
  <cp:lastModifiedBy>reviewer</cp:lastModifiedBy>
  <cp:revision>28</cp:revision>
  <dcterms:created xsi:type="dcterms:W3CDTF">2019-07-03T08:56:48Z</dcterms:created>
  <dcterms:modified xsi:type="dcterms:W3CDTF">2019-07-04T13:03:54Z</dcterms:modified>
</cp:coreProperties>
</file>