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8" r:id="rId3"/>
    <p:sldId id="263" r:id="rId4"/>
    <p:sldId id="267" r:id="rId5"/>
    <p:sldId id="264" r:id="rId6"/>
    <p:sldId id="265" r:id="rId7"/>
    <p:sldId id="266" r:id="rId8"/>
    <p:sldId id="268" r:id="rId9"/>
    <p:sldId id="269" r:id="rId10"/>
    <p:sldId id="270" r:id="rId11"/>
    <p:sldId id="272" r:id="rId12"/>
    <p:sldId id="273" r:id="rId13"/>
    <p:sldId id="271" r:id="rId14"/>
    <p:sldId id="276" r:id="rId15"/>
    <p:sldId id="277" r:id="rId1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9-20T09:30:49.84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4371 318,'-9'-4,"1"1,-1 0,0 1,1 0,-1 0,0 1,0 0,0 0,-1 1,-12 2,-2 1,0 1,-37 11,52-12,0 0,0 1,0 0,1 0,-1 1,1 0,0 1,-8 7,14-11,0-1,1 1,-1-1,0 1,1 0,0 0,-1 0,1 0,0 0,0 0,0 0,0 1,0-1,1 0,-1 0,1 1,-1-1,1 0,0 1,0-1,0 0,0 1,0-1,1 0,-1 1,1-1,-1 0,1 1,0-1,0 0,0 0,0 0,0 0,0 0,1 0,-1 0,1 0,0-1,3 4,3 1,0 0,0 0,1-1,0 0,0 0,1-1,-1-1,1 1,16 2,48 10,116 10,288 5,228-11,171-9,71-6,-53-3,-176 6,-226 6,-217 4,-262-17,0 1,0 0,0 1,19 6,-33-9,0 0,0 0,0 0,1 0,-1 1,0-1,0 0,0 0,0 0,0 0,1 1,-1-1,0 0,0 0,0 0,0 1,0-1,0 0,0 0,0 0,0 1,0-1,0 0,0 0,0 1,0-1,0 0,0 0,0 0,0 1,0-1,0 0,0 0,0 0,0 1,-1-1,1 0,0 0,0 0,0 0,0 1,0-1,-1 0,1 0,0 0,0 0,0 0,0 0,-1 1,1-1,0 0,0 0,0 0,-1 0,1 0,0 0,0 0,-1 0,1 0,0 0,0 0,0 0,-1 0,1 0,0 0,0 0,-1-1,-44 10,-450 12,380-20,-246 1,-353 7,6 46,479-20,77-10,-247 10,-1459-114,1143 1,247 24,396 50,46 3,1-1,-32-6,51 7,0-1,0 0,0 0,1-1,-1 1,1-1,-1 0,1-1,0 1,-6-7,-2-3,0-1,-11-16,-24-26,20 32,-1 1,0 1,-2 2,-1 1,0 1,-1 2,-1 2,-56-17,-21 0,-158-21,106 29,0 7,-187 7,-626 14,637-5,317 1,0 2,0 0,0 2,0 0,-22 10,-47 10,-3-13,69-11,0 2,1 1,-1 1,-27 9,41-6,17-3,28-3,21-8,94-22,-88 14,672-140,-405 98,-254 49,1 4,105 7,382 17,-366-17,-18 8,14 0,1336-10,-732-4,792 2,-284 0,-867-36,-124 4,847 18,-721 17,-329-3,162 20,-119 1,159 29,-64 0,-234-47,0 1,-1 0,0 1,0 0,0 1,16 10,-26-15,0 1,0 0,0 0,-1 1,1-1,0 1,-1-1,0 1,0 0,1 0,-1 0,-1 0,1 0,0 0,-1 0,0 1,0-1,0 1,0-1,0 1,-1-1,1 1,-1-1,0 1,0-1,-1 1,1-1,-1 1,-1 6,-66 154,57-122,8-26,-1 0,-1-1,-9 22,12-33,0 0,0-1,0 1,-1 0,0-1,1 0,-1 1,0-1,-1 0,1-1,0 1,-1 0,0-1,1 0,-1 0,0 0,-7 2,-48 9,-1-2,-102 4,120-12,-811 12,554-17,-214 2,452-1,53-3,15 0,45-10,1 2,67-6,-59 9,72-12,162-49,-44-1,286-90,-493 144,-45 17,1 0,0 0,0 0,-1 0,1 0,0 0,-1 0,1 0,0 0,0-1,-1 1,1 0,0 0,0 0,-1 0,1-1,0 1,0 0,0 0,-1-1,1 1,0 0,0 0,0-1,0 1,0 0,0 0,-1-1,1 1,0 0,0-1,0 1,0 0,0 0,0-1,0 1,0 0,0-1,0 1,0 0,1 0,-1-1,0 1,0 0,0-1,0 1,0 0,0 0,1-1,-1 1,0 0,0 0,0 0,1-1,-1 1,0 0,0 0,1 0,-1 0,0-1,1 1,-33-5,-441 1,262 8,-515-3,621 5,0 4,-120 27,-61 8,-439-10,662-37,0-2,0-3,1-3,0-3,1-2,-67-27,-493-131,563 162,-1 3,-65-2,-119 11,125 1,-1257 0,888-2,115 26,89-2,-328-20,333-6,69 1,-596 12,154 6,353 9,256-21,0 1,1 2,-43 14,-117 50,62-20,5-2,44-16,-115 29,187-60,10-1,0-1,0 1,0 0,0 1,-8 4,14-7,1 1,-1 0,1 0,0 0,0 0,-1 0,1 0,0 0,0 0,0 1,0-1,0 0,0 1,1-1,-1 1,0-1,1 1,-1-1,1 1,-1-1,1 1,0-1,0 1,-1 0,1-1,0 1,1 0,-1-1,0 1,0-1,1 3,1 1,0 0,0 1,0-1,1 0,0 0,-1-1,2 1,-1 0,1-1,-1 0,1 0,0 0,1 0,-1-1,1 0,0 1,-1-2,1 1,10 3,8 3,1-1,0-2,30 5,-42-8,267 67,-216-52,-8-5,0-2,104 7,113-14,-202-5,-52 1,490-20,561-79,9 51,-896 52,-419-5,91 3,-1256-2,1316 1,-157-6,213 2,1 0,0-2,0-2,0 0,-50-22,69 24,0 0,0-1,0-1,1 0,1 0,-1 0,-9-12,-3-5,-21-35,33 46,2 5,0 0,0 1,-1 0,0 1,0 0,0 0,-1 0,0 1,0 1,-14-6,11 5,0-1,0-1,0 1,-21-18,32 23,0 0,0 0,0 0,-1 0,1 0,0 0,0-1,0 1,1 0,-1-1,0 1,0-1,1 1,-1-1,1 1,-1-2,1 2,0 1,1-1,-1 0,0 1,0-1,1 1,-1-1,0 1,1-1,-1 1,0-1,1 1,-1-1,1 1,-1-1,1 1,-1 0,1-1,-1 1,1 0,-1-1,1 1,0 0,-1 0,1-1,1 1,7-2,1 1,0 0,-1 0,13 2,-11-1,247 8,-218-4,0 1,0 2,-1 2,52 19,-81-25,-1 1,0 1,0 0,0 0,0 1,-1 0,0 0,0 1,7 8,-12-13,-1 1,0 0,0 0,0 0,0 0,-1 0,1 0,-1 1,0-1,0 1,0-1,0 1,-1-1,1 1,-1-1,0 1,0-1,0 1,0 0,-1-1,0 1,1-1,-1 1,-1-1,1 0,0 1,-1-1,-3 5,-2 3,-1 0,0-1,-1 0,0 0,-1-1,0 0,0-1,-18 11,-104 52,113-62,-86 45,53-25,-2-2,0-3,-71 21,97-40,0-1,-1-1,1-1,-34-3,-28 2,12 5,0 3,0 4,1 3,-94 33,159-45,-12 4,1 1,0 1,-36 21,54-28,0 1,0 0,0 0,0 0,0 0,1 1,0 0,0 0,0 0,1 0,0 0,0 1,0 0,0-1,1 1,0 0,0 0,1 1,-2 11,2 2,0 1,2-1,0 1,7 34,-7-49,1 1,-1-1,1 0,1 0,-1 0,1 0,0-1,0 1,1-1,0 0,0 0,0 0,0 0,1-1,0 1,0-1,0-1,0 1,10 4,8 1,1-1,32 6,-31-8,0 0,31 14,7 9,85 34,-124-54,0-2,1-1,0-1,36 3,75-5,0-7,0-5,184-36,-57-21,-185 44,-60 18,0 0,-1 1,2 1,-1 1,0 1,0 0,0 1,0 1,0 1,25 6,-41-8,0-1,0 1,0 0,0-1,0 1,0 0,-1 0,1 0,0 1,0-1,-1 0,1 1,-1-1,1 1,-1-1,0 1,1 0,-1 0,0-1,1 5,-1-5,-1 1,0 0,-1 0,1-1,0 1,0 0,-1-1,1 1,-1 0,1-1,-1 1,0-1,0 1,1-1,-1 1,0-1,-1 0,1 1,0-1,0 0,0 0,-1 0,1 0,0 0,-1 0,1 0,-3 1,-9 5,0 0,0-1,0-1,-1 0,0-1,-17 3,-90 10,101-15,-83 7,-195-6,270-6,0-2,1-1,-50-18,-10-3,-10 7,-114-9,30 6,173 22,0 0,0 0,0 0,0-1,0 0,0 0,0-1,1 0,-1 0,1-1,-7-5,13 9,1 0,-1-1,1 1,-1 0,1-1,0 1,-1-1,1 1,0-1,-1 1,1-1,0 1,0-1,-1 1,1-1,0 1,0-1,0 0,0 1,0-1,0 1,0-1,0 1,0-1,0 0,0 1,0-1,0 1,0-1,1 1,-1-1,0 1,0-1,1 1,-1-1,0 1,1-1,-1 1,0-1,1 1,-1-1,1 1,-1 0,0-1,2 1,29-16,-24 13,60-22,2 2,94-18,151-6,-300 45,0 0,0-1,0 0,-1-1,1-1,-1 0,-1-1,1 0,-1-1,13-9,37-20,1 2,1 4,1 2,77-21,-113 41,1 1,-1 2,56-3,93 10,-119 0,251 7,474 20,-21 33,-594-35,-160-25,-1 0,0 0,0 0,0 1,0 0,0 1,10 6,-17-9,-1-1,1 0,-1 1,1-1,-1 0,0 1,1-1,-1 1,0-1,1 1,-1-1,0 1,0-1,1 1,-1-1,0 1,0 0,0-1,0 1,0-1,0 1,0-1,0 1,0 0,0 0,0 0,-1 0,0 0,1 0,-1 0,0 0,1 0,-1 0,0 0,0 0,0 0,0-1,0 1,0 0,-1 0,-21 9,1-1,-1-1,-1 0,1-2,-43 5,28-4,-207 32,-283 9,-244-31,664-16,-246-1,341 0,-21-1,62-1,328-31,-101 7,1178-26,-1003 52,410 5,-798-4,-18-2,0 2,0 0,0 2,47 11,-62-8,-14-1,-11-1,0 0,0-2,0 0,-25 0,20-1,-112 5,170-10,477-16,-505 19,496-9,2935-9,-3383 19,-53 0,-13 1,-77-1,-112 1,-1274-2,1073-18,304 2,63 4,32 13,0 0,0 0,-1 0,1 0,0 0,0-1,0 1,0 0,0 0,-1 0,1 0,0-1,0 1,0 0,0 0,0 0,0-1,0 1,0 0,0 0,0 0,0-1,0 1,0 0,0 0,0-1,0 1,0 0,0 0,0 0,0-1,0 1,0 0,0 0,0 0,0-1,0 1,1 0,15-7,22 0,1 2,0 1,59 3,-39 1,521 0,219-4,-8-52,-430 2,32-3,175 31,-405 24,-6-1,347 3,-412 9,-64-2,-28-7,0 0,0 1,1-1,-1 0,0 0,0 0,1 0,-1 0,0 0,0 0,1 1,-1-1,0 0,0 0,0 0,1 1,-1-1,0 0,0 0,0 1,0-1,0 0,0 0,1 1,-1-1,0 0,0 0,0 1,0-1,0 0,0 0,0 1,0-1,0 0,0 1,0-1,0 0,0 1,-2 0,-1 1,1-1,0 0,0 1,-1-1,1 0,0 0,-1-1,1 1,-1 0,1-1,-5 1,-34 4,0-3,-42-1,36-2,-60 7,78 1,0 1,1 0,0 3,0 0,1 2,-29 18,-35 15,48-28,0-3,-90 21,-94-1,-159-16,-38 3,128 23,-35 3,294-43,0-1,-1-2,-61-5,88 1,0-1,0 0,0 0,1-1,-1-1,-10-5,9 4,0 0,-1 1,-13-4,-1 4,-41-4,23 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12F137-291A-4D6F-9AE4-FED09BE205E0}" type="datetimeFigureOut">
              <a:rPr lang="pt-PT" smtClean="0"/>
              <a:t>20/09/2022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214BEB-7DBB-479A-A79B-5F72B78DE25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19317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214BEB-7DBB-479A-A79B-5F72B78DE25C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20780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4C839-3CE5-4D45-A5D0-81B0287B70F9}" type="datetimeFigureOut">
              <a:rPr lang="pt-PT" smtClean="0"/>
              <a:t>20/09/2022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5117E-EB7A-40B1-A369-94C9C0509DE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76275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FCCCA50-CDD9-4CC8-81C4-546665CEB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617D725-8F4F-4B73-8530-2D40822AC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907433D-8787-4C81-97F2-FECD0017C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2A3A7E-356F-4208-9925-D979F2A01587}" type="slidenum">
              <a:rPr lang="pt-PT" altLang="pt-PT"/>
              <a:pPr/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095582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4C839-3CE5-4D45-A5D0-81B0287B70F9}" type="datetimeFigureOut">
              <a:rPr lang="pt-PT" smtClean="0"/>
              <a:t>20/09/2022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5117E-EB7A-40B1-A369-94C9C0509DE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09112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5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/>
          <a:srcRect r="51031"/>
          <a:stretch/>
        </p:blipFill>
        <p:spPr>
          <a:xfrm>
            <a:off x="0" y="-11907"/>
            <a:ext cx="9144000" cy="2571750"/>
          </a:xfrm>
          <a:prstGeom prst="rect">
            <a:avLst/>
          </a:prstGeom>
        </p:spPr>
      </p:pic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altLang="en-US"/>
              <a:t> Química 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989814" y="2409580"/>
            <a:ext cx="6843860" cy="13328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Química das Soluções </a:t>
            </a:r>
          </a:p>
        </p:txBody>
      </p:sp>
      <p:sp>
        <p:nvSpPr>
          <p:cNvPr id="10" name="Subtítulo 2"/>
          <p:cNvSpPr txBox="1">
            <a:spLocks/>
          </p:cNvSpPr>
          <p:nvPr/>
        </p:nvSpPr>
        <p:spPr>
          <a:xfrm>
            <a:off x="861218" y="3774339"/>
            <a:ext cx="7072313" cy="1756171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altLang="en-US" sz="3200" b="1" dirty="0">
                <a:solidFill>
                  <a:srgbClr val="C00000"/>
                </a:solidFill>
              </a:rPr>
              <a:t>Introdução</a:t>
            </a:r>
          </a:p>
          <a:p>
            <a:pPr marL="0" indent="0" algn="ctr">
              <a:buNone/>
            </a:pPr>
            <a:r>
              <a:rPr lang="pt-PT" altLang="en-US" sz="3200" b="1" dirty="0">
                <a:solidFill>
                  <a:srgbClr val="C00000"/>
                </a:solidFill>
              </a:rPr>
              <a:t>Valentim M B Nunes</a:t>
            </a:r>
          </a:p>
          <a:p>
            <a:pPr marL="0" indent="0" algn="ctr">
              <a:buNone/>
            </a:pPr>
            <a:r>
              <a:rPr lang="pt-PT" altLang="en-US" sz="3200" b="1" dirty="0">
                <a:solidFill>
                  <a:srgbClr val="C00000"/>
                </a:solidFill>
              </a:rPr>
              <a:t>Unidade Departamental de Engenharias</a:t>
            </a:r>
          </a:p>
        </p:txBody>
      </p:sp>
      <p:sp>
        <p:nvSpPr>
          <p:cNvPr id="11" name="CaixaDeTexto 3"/>
          <p:cNvSpPr txBox="1">
            <a:spLocks noChangeArrowheads="1"/>
          </p:cNvSpPr>
          <p:nvPr/>
        </p:nvSpPr>
        <p:spPr bwMode="auto">
          <a:xfrm>
            <a:off x="2132012" y="6082903"/>
            <a:ext cx="48799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PT" altLang="en-US" sz="1800" b="1" dirty="0"/>
              <a:t>Instituto Politécnico de Tomar, Setembro,2022</a:t>
            </a:r>
          </a:p>
        </p:txBody>
      </p:sp>
    </p:spTree>
    <p:extLst>
      <p:ext uri="{BB962C8B-B14F-4D97-AF65-F5344CB8AC3E}">
        <p14:creationId xmlns:p14="http://schemas.microsoft.com/office/powerpoint/2010/main" val="2669374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664A686C-25B7-B992-50D9-4B11CBAD86ED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4A033FCE-AC91-2C94-BAC5-BD4682309EA7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5A63407D-432E-69F3-90CF-E63C2827BC36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43675F8-231D-2F38-36F3-FA17274ABBC5}"/>
              </a:ext>
            </a:extLst>
          </p:cNvPr>
          <p:cNvSpPr txBox="1"/>
          <p:nvPr/>
        </p:nvSpPr>
        <p:spPr>
          <a:xfrm>
            <a:off x="311085" y="4722829"/>
            <a:ext cx="84841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/>
              <a:t>A Química das Soluções é uma  UC  introdutória aos conceitos de </a:t>
            </a:r>
            <a:r>
              <a:rPr lang="pt-PT" sz="2800" dirty="0">
                <a:solidFill>
                  <a:srgbClr val="0070C0"/>
                </a:solidFill>
              </a:rPr>
              <a:t>Análise Química</a:t>
            </a:r>
            <a:r>
              <a:rPr lang="pt-PT" sz="2800" dirty="0"/>
              <a:t>, com enfoque nas reações em </a:t>
            </a:r>
            <a:r>
              <a:rPr lang="pt-PT" sz="2800" dirty="0">
                <a:solidFill>
                  <a:srgbClr val="0070C0"/>
                </a:solidFill>
              </a:rPr>
              <a:t>solução aquosa</a:t>
            </a:r>
            <a:r>
              <a:rPr lang="pt-PT" sz="2800" dirty="0"/>
              <a:t>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D076F3C-5F61-87E3-4A23-E13699F8B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611" y="320284"/>
            <a:ext cx="4714777" cy="4252776"/>
          </a:xfrm>
          <a:prstGeom prst="rect">
            <a:avLst/>
          </a:prstGeom>
          <a:ln>
            <a:solidFill>
              <a:srgbClr val="FFFF00"/>
            </a:solidFill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Tinta 5">
                <a:extLst>
                  <a:ext uri="{FF2B5EF4-FFF2-40B4-BE49-F238E27FC236}">
                    <a16:creationId xmlns:a16="http://schemas.microsoft.com/office/drawing/2014/main" id="{1548758D-F5DD-6734-D51A-33782DE5EBF1}"/>
                  </a:ext>
                </a:extLst>
              </p14:cNvPr>
              <p14:cNvContentPartPr/>
              <p14:nvPr/>
            </p14:nvContentPartPr>
            <p14:xfrm>
              <a:off x="2310157" y="3957692"/>
              <a:ext cx="4552920" cy="578520"/>
            </p14:xfrm>
          </p:contentPart>
        </mc:Choice>
        <mc:Fallback>
          <p:pic>
            <p:nvPicPr>
              <p:cNvPr id="6" name="Tinta 5">
                <a:extLst>
                  <a:ext uri="{FF2B5EF4-FFF2-40B4-BE49-F238E27FC236}">
                    <a16:creationId xmlns:a16="http://schemas.microsoft.com/office/drawing/2014/main" id="{1548758D-F5DD-6734-D51A-33782DE5EBF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56157" y="3850052"/>
                <a:ext cx="4660560" cy="79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91604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Marcador de Posição do Número do Diapositivo 3">
            <a:extLst>
              <a:ext uri="{FF2B5EF4-FFF2-40B4-BE49-F238E27FC236}">
                <a16:creationId xmlns:a16="http://schemas.microsoft.com/office/drawing/2014/main" id="{DDD2DB60-87B5-4755-9132-26BCFB0A1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097CCF-4107-4128-A909-7A95809066D5}" type="slidenum">
              <a:rPr lang="pt-PT" altLang="pt-PT" sz="1200">
                <a:solidFill>
                  <a:srgbClr val="898989"/>
                </a:solidFill>
                <a:latin typeface="Comic Sans MS" panose="030F0702030302020204" pitchFamily="66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pt-PT" altLang="pt-PT" sz="1200">
              <a:solidFill>
                <a:srgbClr val="898989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6E40BC1-4EE9-479C-B13F-EF0885712105}"/>
              </a:ext>
            </a:extLst>
          </p:cNvPr>
          <p:cNvSpPr txBox="1"/>
          <p:nvPr/>
        </p:nvSpPr>
        <p:spPr>
          <a:xfrm>
            <a:off x="414776" y="717144"/>
            <a:ext cx="8239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/>
              <a:t>Química Analítica </a:t>
            </a:r>
            <a:r>
              <a:rPr lang="pt-PT" sz="2000" dirty="0"/>
              <a:t>é o ramo da química que envolve a separação, identificação e determinação das quantidades relativas dos componentes de uma amostra.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3E41B37-E211-402C-8259-17038F217E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466"/>
          <a:stretch/>
        </p:blipFill>
        <p:spPr>
          <a:xfrm>
            <a:off x="414776" y="1639326"/>
            <a:ext cx="8100574" cy="3760711"/>
          </a:xfrm>
          <a:prstGeom prst="rect">
            <a:avLst/>
          </a:prstGeom>
        </p:spPr>
      </p:pic>
      <p:grpSp>
        <p:nvGrpSpPr>
          <p:cNvPr id="5" name="Agrupar 4">
            <a:extLst>
              <a:ext uri="{FF2B5EF4-FFF2-40B4-BE49-F238E27FC236}">
                <a16:creationId xmlns:a16="http://schemas.microsoft.com/office/drawing/2014/main" id="{EEA41929-905B-9B2E-6CC5-5C0015E231D3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D497B0BB-6675-95D5-7D20-322A3A7D96C9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7" name="Conexão reta 6">
              <a:extLst>
                <a:ext uri="{FF2B5EF4-FFF2-40B4-BE49-F238E27FC236}">
                  <a16:creationId xmlns:a16="http://schemas.microsoft.com/office/drawing/2014/main" id="{C5E36C5F-A7D3-2675-51D4-118D658F7CEB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2A2DEF1-51D3-47A1-917B-AD8F89CEA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050" y="747713"/>
            <a:ext cx="4931129" cy="499321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E12B349-FD0C-4F14-BD08-81E6F5D4DE1D}"/>
              </a:ext>
            </a:extLst>
          </p:cNvPr>
          <p:cNvSpPr txBox="1"/>
          <p:nvPr/>
        </p:nvSpPr>
        <p:spPr>
          <a:xfrm>
            <a:off x="414776" y="5938887"/>
            <a:ext cx="82107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b="0" i="0" dirty="0">
                <a:solidFill>
                  <a:srgbClr val="262626"/>
                </a:solidFill>
                <a:effectLst/>
                <a:latin typeface="BryantProMedium"/>
              </a:rPr>
              <a:t>Fundamentals </a:t>
            </a:r>
            <a:r>
              <a:rPr lang="pt-PT" dirty="0" err="1">
                <a:solidFill>
                  <a:srgbClr val="262626"/>
                </a:solidFill>
                <a:latin typeface="BryantProMedium"/>
              </a:rPr>
              <a:t>o</a:t>
            </a:r>
            <a:r>
              <a:rPr lang="pt-PT" b="0" i="0" dirty="0" err="1">
                <a:solidFill>
                  <a:srgbClr val="262626"/>
                </a:solidFill>
                <a:effectLst/>
                <a:latin typeface="BryantProMedium"/>
              </a:rPr>
              <a:t>f</a:t>
            </a:r>
            <a:r>
              <a:rPr lang="pt-PT" b="0" i="0" dirty="0">
                <a:solidFill>
                  <a:srgbClr val="262626"/>
                </a:solidFill>
                <a:effectLst/>
                <a:latin typeface="BryantProMedium"/>
              </a:rPr>
              <a:t> </a:t>
            </a:r>
            <a:r>
              <a:rPr lang="pt-PT" b="0" i="0" dirty="0" err="1">
                <a:solidFill>
                  <a:srgbClr val="262626"/>
                </a:solidFill>
                <a:effectLst/>
                <a:latin typeface="BryantProMedium"/>
              </a:rPr>
              <a:t>Analytical</a:t>
            </a:r>
            <a:r>
              <a:rPr lang="pt-PT" b="0" i="0" dirty="0">
                <a:solidFill>
                  <a:srgbClr val="262626"/>
                </a:solidFill>
                <a:effectLst/>
                <a:latin typeface="BryantProMedium"/>
              </a:rPr>
              <a:t> </a:t>
            </a:r>
            <a:r>
              <a:rPr lang="pt-PT" b="0" i="0" dirty="0" err="1">
                <a:solidFill>
                  <a:srgbClr val="262626"/>
                </a:solidFill>
                <a:effectLst/>
                <a:latin typeface="BryantProMedium"/>
              </a:rPr>
              <a:t>Chemistry</a:t>
            </a:r>
            <a:r>
              <a:rPr lang="pt-PT" b="0" i="0" dirty="0">
                <a:solidFill>
                  <a:srgbClr val="262626"/>
                </a:solidFill>
                <a:effectLst/>
                <a:latin typeface="BryantProMedium"/>
              </a:rPr>
              <a:t>, </a:t>
            </a:r>
            <a:r>
              <a:rPr lang="pt-PT" b="0" i="0" dirty="0">
                <a:solidFill>
                  <a:srgbClr val="262626"/>
                </a:solidFill>
                <a:effectLst/>
                <a:latin typeface="BryantProRegular"/>
              </a:rPr>
              <a:t> </a:t>
            </a:r>
            <a:r>
              <a:rPr lang="pt-PT" b="0" i="0" u="none" strike="noStrike" dirty="0">
                <a:solidFill>
                  <a:srgbClr val="262626"/>
                </a:solidFill>
                <a:effectLst/>
                <a:latin typeface="BryantProRegular"/>
              </a:rPr>
              <a:t>Douglas A </a:t>
            </a:r>
            <a:r>
              <a:rPr lang="pt-PT" b="1" i="0" u="none" strike="noStrike" dirty="0" err="1">
                <a:solidFill>
                  <a:srgbClr val="262626"/>
                </a:solidFill>
                <a:effectLst/>
                <a:latin typeface="BryantProRegular"/>
              </a:rPr>
              <a:t>Skoog</a:t>
            </a:r>
            <a:r>
              <a:rPr lang="pt-PT" b="0" i="0" dirty="0">
                <a:solidFill>
                  <a:srgbClr val="262626"/>
                </a:solidFill>
                <a:effectLst/>
                <a:latin typeface="BryantProRegular"/>
              </a:rPr>
              <a:t>, Stanley R </a:t>
            </a:r>
            <a:r>
              <a:rPr lang="pt-PT" b="0" i="0" dirty="0" err="1">
                <a:solidFill>
                  <a:srgbClr val="262626"/>
                </a:solidFill>
                <a:effectLst/>
                <a:latin typeface="BryantProRegular"/>
              </a:rPr>
              <a:t>Crouch</a:t>
            </a:r>
            <a:r>
              <a:rPr lang="pt-PT" b="0" i="0" dirty="0">
                <a:solidFill>
                  <a:srgbClr val="262626"/>
                </a:solidFill>
                <a:effectLst/>
                <a:latin typeface="BryantProRegular"/>
              </a:rPr>
              <a:t>, F James </a:t>
            </a:r>
            <a:r>
              <a:rPr lang="pt-PT" b="0" i="0" dirty="0" err="1">
                <a:solidFill>
                  <a:srgbClr val="262626"/>
                </a:solidFill>
                <a:effectLst/>
                <a:latin typeface="BryantProRegular"/>
              </a:rPr>
              <a:t>Holler</a:t>
            </a:r>
            <a:r>
              <a:rPr lang="pt-PT" b="0" i="0" dirty="0">
                <a:solidFill>
                  <a:srgbClr val="262626"/>
                </a:solidFill>
                <a:effectLst/>
                <a:latin typeface="BryantProRegular"/>
              </a:rPr>
              <a:t> e </a:t>
            </a:r>
            <a:r>
              <a:rPr lang="pt-PT" b="0" i="0" dirty="0" err="1">
                <a:solidFill>
                  <a:srgbClr val="262626"/>
                </a:solidFill>
                <a:effectLst/>
                <a:latin typeface="BryantProRegular"/>
              </a:rPr>
              <a:t>Donald</a:t>
            </a:r>
            <a:r>
              <a:rPr lang="pt-PT" b="0" i="0" dirty="0">
                <a:solidFill>
                  <a:srgbClr val="262626"/>
                </a:solidFill>
                <a:effectLst/>
                <a:latin typeface="BryantProRegular"/>
              </a:rPr>
              <a:t> M </a:t>
            </a:r>
            <a:r>
              <a:rPr lang="pt-PT" b="1" i="0" dirty="0">
                <a:solidFill>
                  <a:srgbClr val="262626"/>
                </a:solidFill>
                <a:effectLst/>
                <a:latin typeface="BryantProRegular"/>
              </a:rPr>
              <a:t>West</a:t>
            </a:r>
            <a:r>
              <a:rPr lang="pt-PT" b="0" i="0" dirty="0">
                <a:solidFill>
                  <a:srgbClr val="262626"/>
                </a:solidFill>
                <a:effectLst/>
                <a:latin typeface="BryantProRegular"/>
              </a:rPr>
              <a:t> </a:t>
            </a:r>
          </a:p>
          <a:p>
            <a:endParaRPr lang="pt-PT" dirty="0"/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E4F06E34-7C19-F785-2976-D75EA1705EA0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F16100C3-A2C8-ECF4-82FA-482C378FEC4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A77C46BB-314A-FE76-27F4-626E94C24B3A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4070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B4BB1B3-AA2F-4DB4-99E0-040672A42B66}"/>
              </a:ext>
            </a:extLst>
          </p:cNvPr>
          <p:cNvSpPr txBox="1"/>
          <p:nvPr/>
        </p:nvSpPr>
        <p:spPr>
          <a:xfrm>
            <a:off x="414776" y="834450"/>
            <a:ext cx="8201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As etapas gerais de uma </a:t>
            </a:r>
            <a:r>
              <a:rPr lang="pt-PT" sz="2000" b="1" dirty="0"/>
              <a:t>análise química quantitativa </a:t>
            </a:r>
            <a:r>
              <a:rPr lang="pt-PT" sz="2000" dirty="0"/>
              <a:t>(genericamente) são: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F30FBFA-FFCF-4240-994F-F10C13A01A68}"/>
              </a:ext>
            </a:extLst>
          </p:cNvPr>
          <p:cNvSpPr txBox="1"/>
          <p:nvPr/>
        </p:nvSpPr>
        <p:spPr>
          <a:xfrm>
            <a:off x="480767" y="1406724"/>
            <a:ext cx="81353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400" dirty="0"/>
              <a:t>Definição do problema analítico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400" dirty="0"/>
              <a:t>Escolha do método analítico adequado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400" dirty="0"/>
              <a:t>Obtenção de uma amostra representativa (amostragem)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400" dirty="0"/>
              <a:t>Preparação da amostra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400" dirty="0"/>
              <a:t>Análise química: calibração e medição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400" dirty="0"/>
              <a:t>Tratamento e interpretação de dados, controle de qualidade analítica e apresentação dos resultados</a:t>
            </a:r>
          </a:p>
          <a:p>
            <a:endParaRPr lang="pt-PT" sz="2400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5C94323E-B85C-4FE2-A07E-050F29767B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36" t="41512" r="13815" b="20512"/>
          <a:stretch/>
        </p:blipFill>
        <p:spPr>
          <a:xfrm>
            <a:off x="1941919" y="4583550"/>
            <a:ext cx="4128072" cy="1440000"/>
          </a:xfrm>
          <a:prstGeom prst="rect">
            <a:avLst/>
          </a:prstGeom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9B4307B3-8804-D215-86BB-A26F9D55E01F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0B7BA2B7-D76E-F11F-138A-1CCBC9D243DD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0B3E4D68-8AD3-6231-926C-E68925A81223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33488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1F04059D-456B-4359-B83C-63247615A9B8}"/>
              </a:ext>
            </a:extLst>
          </p:cNvPr>
          <p:cNvSpPr txBox="1"/>
          <p:nvPr/>
        </p:nvSpPr>
        <p:spPr>
          <a:xfrm>
            <a:off x="367639" y="68330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CLASSIFICAÇÃO DOS MÉTODOS ANALÍTICOS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575E1D1-F9BA-464F-890B-FCC6BAA30F26}"/>
              </a:ext>
            </a:extLst>
          </p:cNvPr>
          <p:cNvSpPr txBox="1"/>
          <p:nvPr/>
        </p:nvSpPr>
        <p:spPr>
          <a:xfrm>
            <a:off x="457200" y="1233098"/>
            <a:ext cx="8229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/>
              <a:t>Quanto ao nível de concentração do constituinte presente na amostra:</a:t>
            </a:r>
          </a:p>
          <a:p>
            <a:endParaRPr lang="pt-PT" sz="2000" dirty="0"/>
          </a:p>
          <a:p>
            <a:r>
              <a:rPr lang="pt-PT" sz="2000" dirty="0"/>
              <a:t>MAIORITÁRIOS (Macro): 1 a 100% do analito na amostra → métodos clássicos são adequados </a:t>
            </a:r>
          </a:p>
          <a:p>
            <a:r>
              <a:rPr lang="pt-PT" sz="2000" dirty="0"/>
              <a:t>MINORITÁRIOS (Micro): 0.01 a 1% do analito na amostra.</a:t>
            </a:r>
          </a:p>
          <a:p>
            <a:r>
              <a:rPr lang="pt-PT" sz="2000" dirty="0"/>
              <a:t>TRAÇOS: menor que 0.01% do analito na amostra → métodos instrumentais são mais sensíveis.</a:t>
            </a:r>
          </a:p>
          <a:p>
            <a:endParaRPr lang="pt-PT" sz="2000" dirty="0"/>
          </a:p>
          <a:p>
            <a:r>
              <a:rPr lang="pt-PT" sz="2000" dirty="0"/>
              <a:t>Quanto a dimensão da amostra (quantidade da amostra necessária para a análise):</a:t>
            </a:r>
          </a:p>
          <a:p>
            <a:endParaRPr lang="pt-PT" sz="2000" dirty="0"/>
          </a:p>
          <a:p>
            <a:r>
              <a:rPr lang="pt-PT" sz="2000" dirty="0"/>
              <a:t>MACROANÁLISE: amostras com massa superior a 0.1 g </a:t>
            </a:r>
          </a:p>
          <a:p>
            <a:r>
              <a:rPr lang="pt-PT" sz="2000" dirty="0"/>
              <a:t>SEMIMICROANÁLISE: amostras com massa de 0.01 a 0.1 g </a:t>
            </a:r>
          </a:p>
          <a:p>
            <a:r>
              <a:rPr lang="pt-PT" sz="2000" dirty="0"/>
              <a:t>MICROANÁLISE: amostras com massa de 10</a:t>
            </a:r>
            <a:r>
              <a:rPr lang="pt-PT" sz="2000" baseline="30000" dirty="0"/>
              <a:t>-4</a:t>
            </a:r>
            <a:r>
              <a:rPr lang="pt-PT" sz="2000" dirty="0"/>
              <a:t> a 0.01 g</a:t>
            </a:r>
          </a:p>
          <a:p>
            <a:r>
              <a:rPr lang="pt-PT" sz="2000" dirty="0"/>
              <a:t>ULTRA MICROANÁLISE: amostras com massa menor que 10</a:t>
            </a:r>
            <a:r>
              <a:rPr lang="pt-PT" sz="2000" baseline="30000" dirty="0"/>
              <a:t>-4</a:t>
            </a:r>
            <a:r>
              <a:rPr lang="pt-PT" sz="2000" dirty="0"/>
              <a:t> g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785382AC-0E93-07C6-0D1B-543BACD1B5C0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198DD3A7-60EA-AFFD-6F95-D3EF1E318D29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C0CF6183-D2A5-5CB5-8A21-32E157C1E589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54803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9">
            <a:extLst>
              <a:ext uri="{FF2B5EF4-FFF2-40B4-BE49-F238E27FC236}">
                <a16:creationId xmlns:a16="http://schemas.microsoft.com/office/drawing/2014/main" id="{51D89598-F819-45A6-B987-A225B8C28D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4776" y="617210"/>
            <a:ext cx="1878684" cy="762000"/>
          </a:xfrm>
          <a:noFill/>
        </p:spPr>
        <p:txBody>
          <a:bodyPr/>
          <a:lstStyle/>
          <a:p>
            <a:pPr eaLnBrk="1" hangingPunct="1"/>
            <a:r>
              <a:rPr lang="pt-PT" dirty="0">
                <a:latin typeface="Calibri" pitchFamily="34" charset="0"/>
              </a:rPr>
              <a:t>Soluções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5E2EEB7D-3B45-4BDE-9F1D-54E32DEAC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1400175"/>
            <a:ext cx="828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solidFill>
                  <a:srgbClr val="0099FF"/>
                </a:solidFill>
                <a:latin typeface="Calibri" pitchFamily="34" charset="0"/>
              </a:rPr>
              <a:t>Solução</a:t>
            </a:r>
            <a:r>
              <a:rPr lang="pt-PT" sz="2400">
                <a:latin typeface="Calibri" pitchFamily="34" charset="0"/>
              </a:rPr>
              <a:t>: mistura homogénea de duas ou mais substâncias.</a:t>
            </a: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874DDC5F-AE9A-4E66-9F2C-E25EA3E1CA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2009530"/>
            <a:ext cx="8207375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u="sng" dirty="0">
                <a:latin typeface="Calibri" pitchFamily="34" charset="0"/>
              </a:rPr>
              <a:t>Solvente</a:t>
            </a:r>
            <a:r>
              <a:rPr lang="pt-PT" sz="2400" dirty="0">
                <a:latin typeface="Calibri" pitchFamily="34" charset="0"/>
              </a:rPr>
              <a:t>: Componente em maior quantidade, ou no mesmo estado físico da solução (</a:t>
            </a:r>
            <a:r>
              <a:rPr lang="pt-PT" sz="2400" dirty="0" err="1">
                <a:latin typeface="Calibri" pitchFamily="34" charset="0"/>
              </a:rPr>
              <a:t>ex</a:t>
            </a:r>
            <a:r>
              <a:rPr lang="pt-PT" sz="2400" dirty="0">
                <a:latin typeface="Calibri" pitchFamily="34" charset="0"/>
              </a:rPr>
              <a:t>: água numa solução aquosa)</a:t>
            </a:r>
          </a:p>
          <a:p>
            <a:pPr>
              <a:spcBef>
                <a:spcPct val="50000"/>
              </a:spcBef>
            </a:pPr>
            <a:r>
              <a:rPr lang="pt-PT" sz="2400" u="sng" dirty="0">
                <a:latin typeface="Calibri" pitchFamily="34" charset="0"/>
              </a:rPr>
              <a:t>Soluto</a:t>
            </a:r>
            <a:r>
              <a:rPr lang="pt-PT" sz="2400" dirty="0">
                <a:latin typeface="Calibri" pitchFamily="34" charset="0"/>
              </a:rPr>
              <a:t>: componente em menor quantidade, ou num diferente estado físico (</a:t>
            </a:r>
            <a:r>
              <a:rPr lang="pt-PT" sz="2400" dirty="0" err="1">
                <a:latin typeface="Calibri" pitchFamily="34" charset="0"/>
              </a:rPr>
              <a:t>ex</a:t>
            </a:r>
            <a:r>
              <a:rPr lang="pt-PT" sz="2400" dirty="0">
                <a:latin typeface="Calibri" pitchFamily="34" charset="0"/>
              </a:rPr>
              <a:t>: </a:t>
            </a:r>
            <a:r>
              <a:rPr lang="pt-PT" sz="2400" dirty="0" err="1">
                <a:latin typeface="Calibri" pitchFamily="34" charset="0"/>
              </a:rPr>
              <a:t>NaCl</a:t>
            </a:r>
            <a:r>
              <a:rPr lang="pt-PT" sz="2400" dirty="0">
                <a:latin typeface="Calibri" pitchFamily="34" charset="0"/>
              </a:rPr>
              <a:t> numa solução aquosa)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A9051EF-937D-40A7-B785-A30F51C454B3}"/>
              </a:ext>
            </a:extLst>
          </p:cNvPr>
          <p:cNvSpPr txBox="1"/>
          <p:nvPr/>
        </p:nvSpPr>
        <p:spPr>
          <a:xfrm>
            <a:off x="414776" y="3957637"/>
            <a:ext cx="7767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u="sng" dirty="0"/>
              <a:t>Concentração química:</a:t>
            </a:r>
            <a:r>
              <a:rPr lang="pt-PT" sz="2400" dirty="0"/>
              <a:t> quantidade de soluto contida em um dado volume ou massa de solução ou de solvente.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1F9E960D-590B-C8FE-2E29-ABDF85C684A2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EAC8C568-0171-BA1F-BDDB-2787635BED4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4EF8BE98-D126-F679-6B41-B21C6AD26549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58660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C8C5E21-B908-41E0-9759-F99591047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776" y="661194"/>
            <a:ext cx="3591616" cy="752475"/>
          </a:xfrm>
        </p:spPr>
        <p:txBody>
          <a:bodyPr>
            <a:normAutofit/>
          </a:bodyPr>
          <a:lstStyle/>
          <a:p>
            <a:pPr eaLnBrk="1" hangingPunct="1"/>
            <a:r>
              <a:rPr lang="pt-PT" sz="2400" dirty="0">
                <a:latin typeface="Calibri" pitchFamily="34" charset="0"/>
              </a:rPr>
              <a:t>Unidades de concentração</a:t>
            </a:r>
          </a:p>
        </p:txBody>
      </p:sp>
      <p:sp>
        <p:nvSpPr>
          <p:cNvPr id="7" name="Text Box 32">
            <a:extLst>
              <a:ext uri="{FF2B5EF4-FFF2-40B4-BE49-F238E27FC236}">
                <a16:creationId xmlns:a16="http://schemas.microsoft.com/office/drawing/2014/main" id="{02EDCE3A-26A8-4899-B5CE-B1C6C5A7F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941397"/>
            <a:ext cx="18716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Molalidade:</a:t>
            </a:r>
          </a:p>
        </p:txBody>
      </p:sp>
      <p:graphicFrame>
        <p:nvGraphicFramePr>
          <p:cNvPr id="8" name="Object 33">
            <a:extLst>
              <a:ext uri="{FF2B5EF4-FFF2-40B4-BE49-F238E27FC236}">
                <a16:creationId xmlns:a16="http://schemas.microsoft.com/office/drawing/2014/main" id="{58A2EDE4-BF87-48A3-AEB2-511DA63811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0990907"/>
              </p:ext>
            </p:extLst>
          </p:nvPr>
        </p:nvGraphicFramePr>
        <p:xfrm>
          <a:off x="2843213" y="1652472"/>
          <a:ext cx="4537075" cy="97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3" imgW="1955520" imgH="419040" progId="Equation.3">
                  <p:embed/>
                </p:oleObj>
              </mc:Choice>
              <mc:Fallback>
                <p:oleObj name="Equação" r:id="rId3" imgW="1955520" imgH="419040" progId="Equation.3">
                  <p:embed/>
                  <p:pic>
                    <p:nvPicPr>
                      <p:cNvPr id="15393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1652472"/>
                        <a:ext cx="4537075" cy="973138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34">
            <a:extLst>
              <a:ext uri="{FF2B5EF4-FFF2-40B4-BE49-F238E27FC236}">
                <a16:creationId xmlns:a16="http://schemas.microsoft.com/office/drawing/2014/main" id="{45D573EF-06FC-40A1-AF46-7C8F6C5D89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165360"/>
            <a:ext cx="2232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Fracção molar:</a:t>
            </a:r>
          </a:p>
        </p:txBody>
      </p:sp>
      <p:graphicFrame>
        <p:nvGraphicFramePr>
          <p:cNvPr id="10" name="Object 35">
            <a:extLst>
              <a:ext uri="{FF2B5EF4-FFF2-40B4-BE49-F238E27FC236}">
                <a16:creationId xmlns:a16="http://schemas.microsoft.com/office/drawing/2014/main" id="{E85ED850-2B37-4FD0-92A5-BB21E4DBE4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942770"/>
              </p:ext>
            </p:extLst>
          </p:nvPr>
        </p:nvGraphicFramePr>
        <p:xfrm>
          <a:off x="2916238" y="2878022"/>
          <a:ext cx="4464050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5" imgW="2222280" imgH="431640" progId="Equation.3">
                  <p:embed/>
                </p:oleObj>
              </mc:Choice>
              <mc:Fallback>
                <p:oleObj name="Equação" r:id="rId5" imgW="2222280" imgH="431640" progId="Equation.3">
                  <p:embed/>
                  <p:pic>
                    <p:nvPicPr>
                      <p:cNvPr id="15395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2878022"/>
                        <a:ext cx="4464050" cy="86677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36">
            <a:extLst>
              <a:ext uri="{FF2B5EF4-FFF2-40B4-BE49-F238E27FC236}">
                <a16:creationId xmlns:a16="http://schemas.microsoft.com/office/drawing/2014/main" id="{7D98DCDB-3CC2-4AAE-9B0B-94DA8677FF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317885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% em massa:</a:t>
            </a:r>
          </a:p>
        </p:txBody>
      </p:sp>
      <p:graphicFrame>
        <p:nvGraphicFramePr>
          <p:cNvPr id="12" name="Object 37">
            <a:extLst>
              <a:ext uri="{FF2B5EF4-FFF2-40B4-BE49-F238E27FC236}">
                <a16:creationId xmlns:a16="http://schemas.microsoft.com/office/drawing/2014/main" id="{415DAB40-0F56-43C3-BBD7-939C25C86B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7571463"/>
              </p:ext>
            </p:extLst>
          </p:nvPr>
        </p:nvGraphicFramePr>
        <p:xfrm>
          <a:off x="2843213" y="4068647"/>
          <a:ext cx="4608512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7" imgW="2666880" imgH="431640" progId="Equation.3">
                  <p:embed/>
                </p:oleObj>
              </mc:Choice>
              <mc:Fallback>
                <p:oleObj name="Equação" r:id="rId7" imgW="2666880" imgH="431640" progId="Equation.3">
                  <p:embed/>
                  <p:pic>
                    <p:nvPicPr>
                      <p:cNvPr id="15397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4068647"/>
                        <a:ext cx="4608512" cy="74612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Agrupar 1">
            <a:extLst>
              <a:ext uri="{FF2B5EF4-FFF2-40B4-BE49-F238E27FC236}">
                <a16:creationId xmlns:a16="http://schemas.microsoft.com/office/drawing/2014/main" id="{F4304ED4-86CC-13B0-02D6-F0D88322A866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1CD8CB14-7260-D683-1FB7-874B945312A1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4A03AC25-90B0-278A-1888-E60CE010F551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06222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78B07D27-B304-4EAB-84EE-93855050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776" y="661194"/>
            <a:ext cx="3591616" cy="752475"/>
          </a:xfrm>
        </p:spPr>
        <p:txBody>
          <a:bodyPr>
            <a:normAutofit/>
          </a:bodyPr>
          <a:lstStyle/>
          <a:p>
            <a:pPr eaLnBrk="1" hangingPunct="1"/>
            <a:r>
              <a:rPr lang="pt-PT" sz="2400" dirty="0">
                <a:latin typeface="Calibri" pitchFamily="34" charset="0"/>
              </a:rPr>
              <a:t>Unidades de concentração</a:t>
            </a:r>
          </a:p>
        </p:txBody>
      </p:sp>
      <p:sp>
        <p:nvSpPr>
          <p:cNvPr id="8" name="Text Box 30">
            <a:extLst>
              <a:ext uri="{FF2B5EF4-FFF2-40B4-BE49-F238E27FC236}">
                <a16:creationId xmlns:a16="http://schemas.microsoft.com/office/drawing/2014/main" id="{C341BF16-106D-4070-B1B7-D7C584238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334" y="1413669"/>
            <a:ext cx="60048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Concentração em mol.L</a:t>
            </a:r>
            <a:r>
              <a:rPr lang="pt-PT" sz="2400" baseline="30000" dirty="0">
                <a:latin typeface="Calibri" pitchFamily="34" charset="0"/>
              </a:rPr>
              <a:t>-1</a:t>
            </a:r>
            <a:r>
              <a:rPr lang="pt-PT" sz="2400" dirty="0">
                <a:latin typeface="Calibri" pitchFamily="34" charset="0"/>
              </a:rPr>
              <a:t>:</a:t>
            </a:r>
            <a:r>
              <a:rPr lang="pt-PT" dirty="0"/>
              <a:t> </a:t>
            </a:r>
          </a:p>
        </p:txBody>
      </p:sp>
      <p:graphicFrame>
        <p:nvGraphicFramePr>
          <p:cNvPr id="9" name="Object 31">
            <a:extLst>
              <a:ext uri="{FF2B5EF4-FFF2-40B4-BE49-F238E27FC236}">
                <a16:creationId xmlns:a16="http://schemas.microsoft.com/office/drawing/2014/main" id="{230F690D-E968-470F-B3ED-8BCAF4DC26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2207755"/>
              </p:ext>
            </p:extLst>
          </p:nvPr>
        </p:nvGraphicFramePr>
        <p:xfrm>
          <a:off x="1773238" y="2481263"/>
          <a:ext cx="5599112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76440" imgH="419040" progId="Equation.3">
                  <p:embed/>
                </p:oleObj>
              </mc:Choice>
              <mc:Fallback>
                <p:oleObj name="Equation" r:id="rId2" imgW="2476440" imgH="419040" progId="Equation.3">
                  <p:embed/>
                  <p:pic>
                    <p:nvPicPr>
                      <p:cNvPr id="6" name="Object 31">
                        <a:extLst>
                          <a:ext uri="{FF2B5EF4-FFF2-40B4-BE49-F238E27FC236}">
                            <a16:creationId xmlns:a16="http://schemas.microsoft.com/office/drawing/2014/main" id="{0392A6A0-38FB-42EE-B40E-F3019AE4B86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3238" y="2481263"/>
                        <a:ext cx="5599112" cy="947737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30">
            <a:extLst>
              <a:ext uri="{FF2B5EF4-FFF2-40B4-BE49-F238E27FC236}">
                <a16:creationId xmlns:a16="http://schemas.microsoft.com/office/drawing/2014/main" id="{A0F88E6C-A895-4B03-A6E0-8F545EE1B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334" y="4045327"/>
            <a:ext cx="60048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Concentração em g.L</a:t>
            </a:r>
            <a:r>
              <a:rPr lang="pt-PT" sz="2400" baseline="30000" dirty="0">
                <a:latin typeface="Calibri" pitchFamily="34" charset="0"/>
              </a:rPr>
              <a:t>-1</a:t>
            </a:r>
            <a:r>
              <a:rPr lang="pt-PT" sz="2400" dirty="0">
                <a:latin typeface="Calibri" pitchFamily="34" charset="0"/>
              </a:rPr>
              <a:t>:</a:t>
            </a:r>
            <a:r>
              <a:rPr lang="pt-PT" dirty="0"/>
              <a:t> </a:t>
            </a:r>
          </a:p>
        </p:txBody>
      </p:sp>
      <p:graphicFrame>
        <p:nvGraphicFramePr>
          <p:cNvPr id="11" name="Object 31">
            <a:extLst>
              <a:ext uri="{FF2B5EF4-FFF2-40B4-BE49-F238E27FC236}">
                <a16:creationId xmlns:a16="http://schemas.microsoft.com/office/drawing/2014/main" id="{997B9CAF-8766-4026-8CE4-99AFA641CC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9658914"/>
              </p:ext>
            </p:extLst>
          </p:nvPr>
        </p:nvGraphicFramePr>
        <p:xfrm>
          <a:off x="2246313" y="4970463"/>
          <a:ext cx="4651375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57400" imgH="419040" progId="Equation.3">
                  <p:embed/>
                </p:oleObj>
              </mc:Choice>
              <mc:Fallback>
                <p:oleObj name="Equation" r:id="rId4" imgW="2057400" imgH="419040" progId="Equation.3">
                  <p:embed/>
                  <p:pic>
                    <p:nvPicPr>
                      <p:cNvPr id="9" name="Object 31">
                        <a:extLst>
                          <a:ext uri="{FF2B5EF4-FFF2-40B4-BE49-F238E27FC236}">
                            <a16:creationId xmlns:a16="http://schemas.microsoft.com/office/drawing/2014/main" id="{230F690D-E968-470F-B3ED-8BCAF4DC266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6313" y="4970463"/>
                        <a:ext cx="4651375" cy="947737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Agrupar 1">
            <a:extLst>
              <a:ext uri="{FF2B5EF4-FFF2-40B4-BE49-F238E27FC236}">
                <a16:creationId xmlns:a16="http://schemas.microsoft.com/office/drawing/2014/main" id="{991392BC-60A6-8FD1-442E-0FD079A76CC3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921A789F-9B7F-315A-A5AF-82443BC0CA47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2" name="Conexão reta 11">
              <a:extLst>
                <a:ext uri="{FF2B5EF4-FFF2-40B4-BE49-F238E27FC236}">
                  <a16:creationId xmlns:a16="http://schemas.microsoft.com/office/drawing/2014/main" id="{F6BD4D22-C9A6-9FCC-DC71-E5CCBF1683E5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8554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A6608BE-49D3-4687-8EA1-6C160AD5FC4E}"/>
              </a:ext>
            </a:extLst>
          </p:cNvPr>
          <p:cNvSpPr txBox="1"/>
          <p:nvPr/>
        </p:nvSpPr>
        <p:spPr>
          <a:xfrm>
            <a:off x="414775" y="999244"/>
            <a:ext cx="804106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/>
              <a:t>Partes por milhão (</a:t>
            </a:r>
            <a:r>
              <a:rPr lang="pt-PT" sz="2400" b="1" dirty="0" err="1"/>
              <a:t>ppm</a:t>
            </a:r>
            <a:r>
              <a:rPr lang="pt-PT" sz="2400" b="1" dirty="0"/>
              <a:t>) e partes por bilião (ppb)</a:t>
            </a:r>
          </a:p>
          <a:p>
            <a:endParaRPr lang="pt-PT" sz="2400" b="1" dirty="0"/>
          </a:p>
          <a:p>
            <a:r>
              <a:rPr lang="pt-PT" sz="2400" b="1" dirty="0" err="1"/>
              <a:t>ppm</a:t>
            </a:r>
            <a:r>
              <a:rPr lang="pt-PT" sz="2400" dirty="0"/>
              <a:t> : partes de soluto por milhão de partes da solução. As unidades de massa no numerador e no denominador devem ser explicitas. Em soluções aquosas e diluídas, 1 </a:t>
            </a:r>
            <a:r>
              <a:rPr lang="pt-PT" sz="2400" dirty="0" err="1"/>
              <a:t>ppm</a:t>
            </a:r>
            <a:r>
              <a:rPr lang="pt-PT" sz="2400" dirty="0"/>
              <a:t> corresponde a 1 </a:t>
            </a:r>
            <a:r>
              <a:rPr lang="pt-PT" sz="2400" dirty="0">
                <a:sym typeface="Symbol" panose="05050102010706020507" pitchFamily="18" charset="2"/>
              </a:rPr>
              <a:t></a:t>
            </a:r>
            <a:r>
              <a:rPr lang="pt-PT" sz="2400" dirty="0"/>
              <a:t>g.mL</a:t>
            </a:r>
            <a:r>
              <a:rPr lang="pt-PT" sz="2400" baseline="30000" dirty="0"/>
              <a:t>-1</a:t>
            </a:r>
            <a:r>
              <a:rPr lang="pt-PT" sz="2400" dirty="0"/>
              <a:t> (= 1 mg.L</a:t>
            </a:r>
            <a:r>
              <a:rPr lang="pt-PT" sz="2400" baseline="30000" dirty="0"/>
              <a:t>-1 </a:t>
            </a:r>
            <a:r>
              <a:rPr lang="pt-PT" sz="2400" dirty="0"/>
              <a:t>)</a:t>
            </a:r>
          </a:p>
          <a:p>
            <a:endParaRPr lang="pt-PT" sz="2400" dirty="0"/>
          </a:p>
          <a:p>
            <a:r>
              <a:rPr lang="pt-PT" sz="2400" b="1" dirty="0"/>
              <a:t>ppb</a:t>
            </a:r>
            <a:r>
              <a:rPr lang="pt-PT" sz="2400" dirty="0"/>
              <a:t>: partes do soluto por bilião de partes da solução. A unidade da massa no numerador e no denominador devem ser explicitas. Em soluções aquosas e diluídas, 1 ppb corresponde a 1ng.mL</a:t>
            </a:r>
            <a:r>
              <a:rPr lang="pt-PT" sz="2400" baseline="30000" dirty="0"/>
              <a:t>-1</a:t>
            </a:r>
            <a:r>
              <a:rPr lang="pt-PT" sz="2400" dirty="0"/>
              <a:t> (= 1  </a:t>
            </a:r>
            <a:r>
              <a:rPr lang="pt-PT" sz="2400" dirty="0">
                <a:sym typeface="Symbol" panose="05050102010706020507" pitchFamily="18" charset="2"/>
              </a:rPr>
              <a:t></a:t>
            </a:r>
            <a:r>
              <a:rPr lang="pt-PT" sz="2400" dirty="0"/>
              <a:t>g.L</a:t>
            </a:r>
            <a:r>
              <a:rPr lang="pt-PT" sz="2400" baseline="30000" dirty="0"/>
              <a:t>-1</a:t>
            </a:r>
            <a:r>
              <a:rPr lang="pt-PT" sz="2400" dirty="0"/>
              <a:t> )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98A09BFF-84DE-06EC-A08E-C3F52DC847C2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28FE3B02-597A-4FCB-9525-9ECA837E7156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AA5D83D7-4C33-BE8C-2ED8-9D2E210FFEC9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8896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77BB8B4A-1B9D-4297-8342-95A3DA2298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4776" y="751828"/>
            <a:ext cx="4403889" cy="609600"/>
          </a:xfrm>
          <a:noFill/>
        </p:spPr>
        <p:txBody>
          <a:bodyPr/>
          <a:lstStyle/>
          <a:p>
            <a:r>
              <a:rPr lang="pt-PT" altLang="pt-PT" sz="2800" dirty="0">
                <a:latin typeface="Arial" panose="020B0604020202020204" pitchFamily="34" charset="0"/>
              </a:rPr>
              <a:t>Preparação</a:t>
            </a:r>
            <a:r>
              <a:rPr lang="pt-PT" altLang="pt-PT" sz="3200" dirty="0">
                <a:latin typeface="Arial" panose="020B0604020202020204" pitchFamily="34" charset="0"/>
              </a:rPr>
              <a:t> de soluções</a:t>
            </a: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8796E2D2-BA56-49D2-833A-FDB8F244A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75" y="3086246"/>
            <a:ext cx="8399285" cy="3634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80E9F6CA-B806-43BE-84BA-D1DBE218103A}"/>
              </a:ext>
            </a:extLst>
          </p:cNvPr>
          <p:cNvSpPr txBox="1"/>
          <p:nvPr/>
        </p:nvSpPr>
        <p:spPr>
          <a:xfrm>
            <a:off x="414776" y="1376862"/>
            <a:ext cx="83992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Para se preparar uma solução com uma dada concentração em mol.L</a:t>
            </a:r>
            <a:r>
              <a:rPr lang="pt-PT" sz="2400" baseline="30000" dirty="0"/>
              <a:t>-1</a:t>
            </a:r>
            <a:r>
              <a:rPr lang="pt-PT" sz="2400" dirty="0"/>
              <a:t> de um sólido ou líquido puro, pesamos uma massa exata do reagente e dissolvemos no volume desejado num balão volumétrico.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CAFDF460-2289-4C71-A81F-2198C71EA467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4DBE36CC-8EAC-03FD-5EC1-86F84ACDE632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0B6A2918-1E72-EF5B-3B79-EFD19DC4C1CC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48063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4936FE4C-416C-4EDB-A8AD-EAD875323E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4776" y="728926"/>
            <a:ext cx="4139938" cy="609600"/>
          </a:xfrm>
          <a:noFill/>
        </p:spPr>
        <p:txBody>
          <a:bodyPr/>
          <a:lstStyle/>
          <a:p>
            <a:r>
              <a:rPr lang="pt-PT" altLang="pt-PT" sz="2800" dirty="0">
                <a:latin typeface="Arial" panose="020B0604020202020204" pitchFamily="34" charset="0"/>
              </a:rPr>
              <a:t>Diluição</a:t>
            </a:r>
            <a:r>
              <a:rPr lang="pt-PT" altLang="pt-PT" sz="3200" dirty="0">
                <a:latin typeface="Arial" panose="020B0604020202020204" pitchFamily="34" charset="0"/>
              </a:rPr>
              <a:t> de soluções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684CC7ED-6097-4832-8663-04F0AB82B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7" y="1338526"/>
            <a:ext cx="831444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A diluição é um processo de preparação de soluções menos concentradas a partir de outras mais concentradas.</a:t>
            </a:r>
          </a:p>
          <a:p>
            <a:pPr algn="just"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Moles de soluto antes da diluição = moles de soluto depois da diluição</a:t>
            </a: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BA34C0F6-27CD-4B4B-A016-5AFB0EEBA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6701" y="3241929"/>
            <a:ext cx="2630082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800" i="1" dirty="0" err="1">
                <a:latin typeface="+mn-lt"/>
              </a:rPr>
              <a:t>C</a:t>
            </a:r>
            <a:r>
              <a:rPr kumimoji="0" lang="pt-PT" altLang="pt-PT" sz="2800" i="1" baseline="-25000" dirty="0" err="1">
                <a:latin typeface="+mn-lt"/>
              </a:rPr>
              <a:t>i</a:t>
            </a:r>
            <a:r>
              <a:rPr kumimoji="0" lang="pt-PT" altLang="pt-PT" sz="2800" i="1" dirty="0">
                <a:latin typeface="+mn-lt"/>
              </a:rPr>
              <a:t> </a:t>
            </a:r>
            <a:r>
              <a:rPr kumimoji="0" lang="pt-PT" altLang="pt-PT" sz="2800" i="1" dirty="0">
                <a:latin typeface="+mn-lt"/>
                <a:sym typeface="Symbol" panose="05050102010706020507" pitchFamily="18" charset="2"/>
              </a:rPr>
              <a:t> V</a:t>
            </a:r>
            <a:r>
              <a:rPr kumimoji="0" lang="pt-PT" altLang="pt-PT" sz="2800" i="1" baseline="-25000" dirty="0">
                <a:latin typeface="+mn-lt"/>
                <a:sym typeface="Symbol" panose="05050102010706020507" pitchFamily="18" charset="2"/>
              </a:rPr>
              <a:t>i</a:t>
            </a:r>
            <a:r>
              <a:rPr kumimoji="0" lang="pt-PT" altLang="pt-PT" sz="2800" i="1" dirty="0">
                <a:latin typeface="+mn-lt"/>
                <a:sym typeface="Symbol" panose="05050102010706020507" pitchFamily="18" charset="2"/>
              </a:rPr>
              <a:t> = </a:t>
            </a:r>
            <a:r>
              <a:rPr kumimoji="0" lang="pt-PT" altLang="pt-PT" sz="2800" i="1" dirty="0" err="1">
                <a:latin typeface="+mn-lt"/>
                <a:sym typeface="Symbol" panose="05050102010706020507" pitchFamily="18" charset="2"/>
              </a:rPr>
              <a:t>C</a:t>
            </a:r>
            <a:r>
              <a:rPr kumimoji="0" lang="pt-PT" altLang="pt-PT" sz="2800" i="1" baseline="-25000" dirty="0" err="1">
                <a:latin typeface="+mn-lt"/>
                <a:sym typeface="Symbol" panose="05050102010706020507" pitchFamily="18" charset="2"/>
              </a:rPr>
              <a:t>f</a:t>
            </a:r>
            <a:r>
              <a:rPr kumimoji="0" lang="pt-PT" altLang="pt-PT" sz="2800" i="1" dirty="0">
                <a:latin typeface="+mn-lt"/>
                <a:sym typeface="Symbol" panose="05050102010706020507" pitchFamily="18" charset="2"/>
              </a:rPr>
              <a:t>  </a:t>
            </a:r>
            <a:r>
              <a:rPr kumimoji="0" lang="pt-PT" altLang="pt-PT" sz="2800" i="1" dirty="0" err="1">
                <a:latin typeface="+mn-lt"/>
                <a:sym typeface="Symbol" panose="05050102010706020507" pitchFamily="18" charset="2"/>
              </a:rPr>
              <a:t>V</a:t>
            </a:r>
            <a:r>
              <a:rPr kumimoji="0" lang="pt-PT" altLang="pt-PT" sz="2800" i="1" baseline="-25000" dirty="0" err="1">
                <a:latin typeface="+mn-lt"/>
                <a:sym typeface="Symbol" panose="05050102010706020507" pitchFamily="18" charset="2"/>
              </a:rPr>
              <a:t>f</a:t>
            </a:r>
            <a:endParaRPr kumimoji="0" lang="pt-PT" altLang="pt-PT" sz="2800" i="1" dirty="0">
              <a:latin typeface="+mn-lt"/>
              <a:sym typeface="Symbol" panose="05050102010706020507" pitchFamily="18" charset="2"/>
            </a:endParaRPr>
          </a:p>
        </p:txBody>
      </p:sp>
      <p:pic>
        <p:nvPicPr>
          <p:cNvPr id="3074" name="Picture 2" descr="Diluição de Soluções. Diluição de Soluções e Concentração">
            <a:extLst>
              <a:ext uri="{FF2B5EF4-FFF2-40B4-BE49-F238E27FC236}">
                <a16:creationId xmlns:a16="http://schemas.microsoft.com/office/drawing/2014/main" id="{AECAD5F6-FD60-4CBD-8F57-629977FE7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167" y="4091087"/>
            <a:ext cx="3867150" cy="231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9A838F55-6350-FE40-31E1-4A488BF281A8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4B5956F0-B077-60C0-5815-5F22A9463A01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1CE67215-E431-1681-AA21-325227ABD59A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97826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1502FA3-6386-48C9-9448-14DA6E474C58}"/>
              </a:ext>
            </a:extLst>
          </p:cNvPr>
          <p:cNvSpPr txBox="1"/>
          <p:nvPr/>
        </p:nvSpPr>
        <p:spPr>
          <a:xfrm>
            <a:off x="414776" y="672365"/>
            <a:ext cx="1809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Exercícios</a:t>
            </a:r>
          </a:p>
        </p:txBody>
      </p:sp>
      <p:sp>
        <p:nvSpPr>
          <p:cNvPr id="4" name="Text Box 7">
            <a:extLst>
              <a:ext uri="{FF2B5EF4-FFF2-40B4-BE49-F238E27FC236}">
                <a16:creationId xmlns:a16="http://schemas.microsoft.com/office/drawing/2014/main" id="{47E118C8-F9E8-4B25-9CBE-A9AF6D570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1303549"/>
            <a:ext cx="83332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1. Qual a molaridade de uma solução que contem 0.435g de KMnO</a:t>
            </a:r>
            <a:r>
              <a:rPr kumimoji="0" lang="pt-PT" altLang="pt-PT" sz="2400" baseline="-25000" dirty="0">
                <a:latin typeface="+mn-lt"/>
              </a:rPr>
              <a:t>4</a:t>
            </a:r>
            <a:r>
              <a:rPr kumimoji="0" lang="pt-PT" altLang="pt-PT" sz="2400" dirty="0">
                <a:latin typeface="+mn-lt"/>
              </a:rPr>
              <a:t> em 250 </a:t>
            </a:r>
            <a:r>
              <a:rPr kumimoji="0" lang="pt-PT" altLang="pt-PT" sz="2400" dirty="0" err="1">
                <a:latin typeface="+mn-lt"/>
              </a:rPr>
              <a:t>mL</a:t>
            </a:r>
            <a:r>
              <a:rPr kumimoji="0" lang="pt-PT" altLang="pt-PT" sz="2400" dirty="0">
                <a:latin typeface="+mn-lt"/>
              </a:rPr>
              <a:t> de solução?</a:t>
            </a:r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FC1CAB8A-738C-4339-A334-04FD1990AC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2332971"/>
            <a:ext cx="83332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2. Como se poderá preparar 200 </a:t>
            </a:r>
            <a:r>
              <a:rPr kumimoji="0" lang="pt-PT" altLang="pt-PT" sz="2400" dirty="0" err="1">
                <a:latin typeface="+mn-lt"/>
              </a:rPr>
              <a:t>mL</a:t>
            </a:r>
            <a:r>
              <a:rPr kumimoji="0" lang="pt-PT" altLang="pt-PT" sz="2400" dirty="0">
                <a:latin typeface="+mn-lt"/>
              </a:rPr>
              <a:t> de uma solução 0.8 M de </a:t>
            </a:r>
            <a:r>
              <a:rPr kumimoji="0" lang="pt-PT" altLang="pt-PT" sz="2400" dirty="0" err="1">
                <a:latin typeface="+mn-lt"/>
              </a:rPr>
              <a:t>NaOH</a:t>
            </a:r>
            <a:r>
              <a:rPr kumimoji="0" lang="pt-PT" altLang="pt-PT" sz="2400" dirty="0">
                <a:latin typeface="+mn-lt"/>
              </a:rPr>
              <a:t> a partir de uma solução armazenada 5.0 M?</a:t>
            </a:r>
          </a:p>
        </p:txBody>
      </p:sp>
      <p:sp>
        <p:nvSpPr>
          <p:cNvPr id="9" name="Text Box 13">
            <a:extLst>
              <a:ext uri="{FF2B5EF4-FFF2-40B4-BE49-F238E27FC236}">
                <a16:creationId xmlns:a16="http://schemas.microsoft.com/office/drawing/2014/main" id="{EC4F55AF-24BB-496F-85A7-B46350FC8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3519012"/>
            <a:ext cx="81375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3. Considere-se uma solução que contem 1.2 kg de etilenoglicol (C</a:t>
            </a:r>
            <a:r>
              <a:rPr lang="pt-PT" sz="2400" baseline="-25000" dirty="0">
                <a:latin typeface="Calibri" pitchFamily="34" charset="0"/>
              </a:rPr>
              <a:t>2</a:t>
            </a:r>
            <a:r>
              <a:rPr lang="pt-PT" sz="2400" dirty="0">
                <a:latin typeface="Calibri" pitchFamily="34" charset="0"/>
              </a:rPr>
              <a:t>O</a:t>
            </a:r>
            <a:r>
              <a:rPr lang="pt-PT" sz="2400" baseline="-25000" dirty="0">
                <a:latin typeface="Calibri" pitchFamily="34" charset="0"/>
              </a:rPr>
              <a:t>2</a:t>
            </a:r>
            <a:r>
              <a:rPr lang="pt-PT" sz="2400" dirty="0">
                <a:latin typeface="Calibri" pitchFamily="34" charset="0"/>
              </a:rPr>
              <a:t>H</a:t>
            </a:r>
            <a:r>
              <a:rPr lang="pt-PT" sz="2400" baseline="-25000" dirty="0">
                <a:latin typeface="Calibri" pitchFamily="34" charset="0"/>
              </a:rPr>
              <a:t>6</a:t>
            </a:r>
            <a:r>
              <a:rPr lang="pt-PT" sz="2400" dirty="0">
                <a:latin typeface="Calibri" pitchFamily="34" charset="0"/>
              </a:rPr>
              <a:t>) em 4 kg de água. Calcular a molalidade, fração molar e percentagem em massa do etilenoglicol.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F4428969-72E7-2E5B-D7F1-ED1551333745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10" name="Título 1">
              <a:extLst>
                <a:ext uri="{FF2B5EF4-FFF2-40B4-BE49-F238E27FC236}">
                  <a16:creationId xmlns:a16="http://schemas.microsoft.com/office/drawing/2014/main" id="{2293991B-DDD8-3BAB-20FE-D9C2F5EAEEF8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1" name="Conexão reta 10">
              <a:extLst>
                <a:ext uri="{FF2B5EF4-FFF2-40B4-BE49-F238E27FC236}">
                  <a16:creationId xmlns:a16="http://schemas.microsoft.com/office/drawing/2014/main" id="{FB935232-44AB-1582-C5C9-592FAC08B7D7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6331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  <p:bldP spid="5" grpId="0" build="p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99582D-41E2-4EBF-8D56-D19D88024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776" y="1260801"/>
            <a:ext cx="7886700" cy="1325563"/>
          </a:xfrm>
        </p:spPr>
        <p:txBody>
          <a:bodyPr>
            <a:normAutofit/>
          </a:bodyPr>
          <a:lstStyle/>
          <a:p>
            <a:r>
              <a:rPr lang="pt-PT" sz="2400" dirty="0">
                <a:latin typeface="+mn-lt"/>
              </a:rPr>
              <a:t>4. O oceano possui uma concentração de 0.054 mol.L</a:t>
            </a:r>
            <a:r>
              <a:rPr lang="pt-PT" sz="2400" baseline="30000" dirty="0">
                <a:latin typeface="+mn-lt"/>
              </a:rPr>
              <a:t>-1</a:t>
            </a:r>
            <a:r>
              <a:rPr lang="pt-PT" sz="2400" dirty="0">
                <a:latin typeface="+mn-lt"/>
              </a:rPr>
              <a:t> de MgCl</a:t>
            </a:r>
            <a:r>
              <a:rPr lang="pt-PT" sz="2400" baseline="-25000" dirty="0">
                <a:latin typeface="+mn-lt"/>
              </a:rPr>
              <a:t>2</a:t>
            </a:r>
            <a:r>
              <a:rPr lang="pt-PT" sz="2400" dirty="0">
                <a:latin typeface="+mn-lt"/>
              </a:rPr>
              <a:t> . Quantos gramas de MgCl</a:t>
            </a:r>
            <a:r>
              <a:rPr lang="pt-PT" sz="2400" baseline="-25000" dirty="0">
                <a:latin typeface="+mn-lt"/>
              </a:rPr>
              <a:t>2</a:t>
            </a:r>
            <a:r>
              <a:rPr lang="pt-PT" sz="2400" dirty="0">
                <a:latin typeface="+mn-lt"/>
              </a:rPr>
              <a:t> estão presentes em 25 </a:t>
            </a:r>
            <a:r>
              <a:rPr lang="pt-PT" sz="2400" dirty="0" err="1">
                <a:latin typeface="+mn-lt"/>
              </a:rPr>
              <a:t>mL</a:t>
            </a:r>
            <a:r>
              <a:rPr lang="pt-PT" sz="2400" dirty="0">
                <a:latin typeface="+mn-lt"/>
              </a:rPr>
              <a:t> de água do mar?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F267153-0757-4D43-A8B9-39614E6EB8B5}"/>
              </a:ext>
            </a:extLst>
          </p:cNvPr>
          <p:cNvSpPr txBox="1"/>
          <p:nvPr/>
        </p:nvSpPr>
        <p:spPr>
          <a:xfrm>
            <a:off x="414776" y="2718129"/>
            <a:ext cx="80410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5. A concentração do hidrocarboneto C</a:t>
            </a:r>
            <a:r>
              <a:rPr lang="pt-PT" sz="2400" baseline="-25000" dirty="0"/>
              <a:t>29</a:t>
            </a:r>
            <a:r>
              <a:rPr lang="pt-PT" sz="2400" dirty="0"/>
              <a:t>H</a:t>
            </a:r>
            <a:r>
              <a:rPr lang="pt-PT" sz="2400" baseline="-25000" dirty="0"/>
              <a:t>60</a:t>
            </a:r>
            <a:r>
              <a:rPr lang="pt-PT" sz="2400" dirty="0"/>
              <a:t> na água da chuva durante o verão é de 34 ppb. Calcular a concentração molar do hidrocarboneto.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888F351-7B96-4D5C-B7D4-7BB4FF0AF12B}"/>
              </a:ext>
            </a:extLst>
          </p:cNvPr>
          <p:cNvSpPr txBox="1"/>
          <p:nvPr/>
        </p:nvSpPr>
        <p:spPr>
          <a:xfrm>
            <a:off x="414776" y="4351975"/>
            <a:ext cx="76074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6. Calcular a concentração molar de uma solução de </a:t>
            </a:r>
            <a:r>
              <a:rPr lang="pt-PT" sz="2400" dirty="0" err="1"/>
              <a:t>HCl</a:t>
            </a:r>
            <a:r>
              <a:rPr lang="pt-PT" sz="2400" dirty="0"/>
              <a:t> a 37% m/m e densidade 1,19 g.mL</a:t>
            </a:r>
            <a:r>
              <a:rPr lang="pt-PT" sz="2400" baseline="30000" dirty="0"/>
              <a:t>-1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674AD7C-2E08-4C20-A8DC-75C7C3C3274E}"/>
              </a:ext>
            </a:extLst>
          </p:cNvPr>
          <p:cNvSpPr txBox="1"/>
          <p:nvPr/>
        </p:nvSpPr>
        <p:spPr>
          <a:xfrm>
            <a:off x="414776" y="667371"/>
            <a:ext cx="1809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Exercícios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79BC962F-AADE-1E94-5CE3-E935FD3048F7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903E46FB-9D85-6F16-F77E-4DCB31E56694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1" name="Conexão reta 10">
              <a:extLst>
                <a:ext uri="{FF2B5EF4-FFF2-40B4-BE49-F238E27FC236}">
                  <a16:creationId xmlns:a16="http://schemas.microsoft.com/office/drawing/2014/main" id="{D39669D4-370B-0312-CB1C-99DD72187C17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70147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99C108E-8759-4AAF-9DB7-8631CD8A95A2}"/>
              </a:ext>
            </a:extLst>
          </p:cNvPr>
          <p:cNvSpPr txBox="1"/>
          <p:nvPr/>
        </p:nvSpPr>
        <p:spPr>
          <a:xfrm>
            <a:off x="414776" y="1265269"/>
            <a:ext cx="82390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7. A concentração molar do </a:t>
            </a:r>
            <a:r>
              <a:rPr lang="pt-PT" sz="2400" dirty="0" err="1"/>
              <a:t>HCl</a:t>
            </a:r>
            <a:r>
              <a:rPr lang="pt-PT" sz="2400" dirty="0"/>
              <a:t> “concentrado” que é vendido para ser usado em laboratório, é de aproximadamente 12 mol.L</a:t>
            </a:r>
            <a:r>
              <a:rPr lang="pt-PT" sz="2400" baseline="30000" dirty="0"/>
              <a:t>-1</a:t>
            </a:r>
            <a:r>
              <a:rPr lang="pt-PT" sz="2400" dirty="0"/>
              <a:t> Quantos mililitros desse reagente devem ser diluídos para se preparar 500 </a:t>
            </a:r>
            <a:r>
              <a:rPr lang="pt-PT" sz="2400" dirty="0" err="1"/>
              <a:t>mL</a:t>
            </a:r>
            <a:r>
              <a:rPr lang="pt-PT" sz="2400" dirty="0"/>
              <a:t> de </a:t>
            </a:r>
            <a:r>
              <a:rPr lang="pt-PT" sz="2400" dirty="0" err="1"/>
              <a:t>HCl</a:t>
            </a:r>
            <a:r>
              <a:rPr lang="pt-PT" sz="2400" dirty="0"/>
              <a:t> 0.1 M?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1B647BC-50AD-4F6C-9123-5096E7058E8A}"/>
              </a:ext>
            </a:extLst>
          </p:cNvPr>
          <p:cNvSpPr txBox="1"/>
          <p:nvPr/>
        </p:nvSpPr>
        <p:spPr>
          <a:xfrm>
            <a:off x="414776" y="4392402"/>
            <a:ext cx="82390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9. Quantos gramas de uma solução 50% m/m de </a:t>
            </a:r>
            <a:r>
              <a:rPr lang="pt-PT" sz="2400" dirty="0" err="1"/>
              <a:t>NaOH</a:t>
            </a:r>
            <a:r>
              <a:rPr lang="pt-PT" sz="2400" dirty="0"/>
              <a:t> devem ser diluídos para preparar 1 L de uma solução de </a:t>
            </a:r>
            <a:r>
              <a:rPr lang="pt-PT" sz="2400" dirty="0" err="1"/>
              <a:t>NaOH</a:t>
            </a:r>
            <a:r>
              <a:rPr lang="pt-PT" sz="2400" dirty="0"/>
              <a:t> 0.1 M?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82BC182-0D20-483B-BC7C-65E79DB3D519}"/>
              </a:ext>
            </a:extLst>
          </p:cNvPr>
          <p:cNvSpPr txBox="1"/>
          <p:nvPr/>
        </p:nvSpPr>
        <p:spPr>
          <a:xfrm>
            <a:off x="414776" y="2952086"/>
            <a:ext cx="8239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8. Quantos gramas de CuSO</a:t>
            </a:r>
            <a:r>
              <a:rPr lang="pt-PT" sz="2400" baseline="-25000" dirty="0"/>
              <a:t>4</a:t>
            </a:r>
            <a:r>
              <a:rPr lang="pt-PT" sz="2400" dirty="0"/>
              <a:t> ·5H</a:t>
            </a:r>
            <a:r>
              <a:rPr lang="pt-PT" sz="2400" baseline="-25000" dirty="0"/>
              <a:t>2</a:t>
            </a:r>
            <a:r>
              <a:rPr lang="pt-PT" sz="2400" dirty="0"/>
              <a:t>O devem ser dissolvidos num balão volumétrico de 500 </a:t>
            </a:r>
            <a:r>
              <a:rPr lang="pt-PT" sz="2400" dirty="0" err="1"/>
              <a:t>mL</a:t>
            </a:r>
            <a:r>
              <a:rPr lang="pt-PT" sz="2400" dirty="0"/>
              <a:t> para preparar uma solução que contém 8 mmol.L</a:t>
            </a:r>
            <a:r>
              <a:rPr lang="pt-PT" sz="2400" baseline="30000" dirty="0"/>
              <a:t>-1</a:t>
            </a:r>
            <a:r>
              <a:rPr lang="pt-PT" sz="2400" dirty="0"/>
              <a:t> de Cu</a:t>
            </a:r>
            <a:r>
              <a:rPr lang="pt-PT" sz="2400" baseline="30000" dirty="0"/>
              <a:t>2+</a:t>
            </a:r>
            <a:r>
              <a:rPr lang="pt-PT" sz="2400" dirty="0"/>
              <a:t>?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20B2DCE-44B6-4CC1-9BF3-E06E85AA525C}"/>
              </a:ext>
            </a:extLst>
          </p:cNvPr>
          <p:cNvSpPr txBox="1"/>
          <p:nvPr/>
        </p:nvSpPr>
        <p:spPr>
          <a:xfrm>
            <a:off x="414776" y="637140"/>
            <a:ext cx="1809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Exercícios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8A40CEA6-D204-59BB-F7AC-EF237E54ED92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3B19B952-E026-075E-7BBC-5E26654DA02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1" name="Conexão reta 10">
              <a:extLst>
                <a:ext uri="{FF2B5EF4-FFF2-40B4-BE49-F238E27FC236}">
                  <a16:creationId xmlns:a16="http://schemas.microsoft.com/office/drawing/2014/main" id="{DF0E272A-654A-35A2-FBE2-801DB04CC838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554752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856</Words>
  <Application>Microsoft Office PowerPoint</Application>
  <PresentationFormat>Apresentação no Ecrã (4:3)</PresentationFormat>
  <Paragraphs>80</Paragraphs>
  <Slides>15</Slides>
  <Notes>1</Notes>
  <HiddenSlides>0</HiddenSlides>
  <MMClips>0</MMClips>
  <ScaleCrop>false</ScaleCrop>
  <HeadingPairs>
    <vt:vector size="8" baseType="variant">
      <vt:variant>
        <vt:lpstr>Tipos de letra usados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2</vt:i4>
      </vt:variant>
      <vt:variant>
        <vt:lpstr>Títulos dos diapositivos</vt:lpstr>
      </vt:variant>
      <vt:variant>
        <vt:i4>15</vt:i4>
      </vt:variant>
    </vt:vector>
  </HeadingPairs>
  <TitlesOfParts>
    <vt:vector size="25" baseType="lpstr">
      <vt:lpstr>Arial</vt:lpstr>
      <vt:lpstr>BryantProMedium</vt:lpstr>
      <vt:lpstr>BryantProRegular</vt:lpstr>
      <vt:lpstr>Calibri</vt:lpstr>
      <vt:lpstr>Calibri Light</vt:lpstr>
      <vt:lpstr>Comic Sans MS</vt:lpstr>
      <vt:lpstr>Wingdings</vt:lpstr>
      <vt:lpstr>Tema do Office</vt:lpstr>
      <vt:lpstr>Equação</vt:lpstr>
      <vt:lpstr>Equation</vt:lpstr>
      <vt:lpstr> Química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Soluções</vt:lpstr>
      <vt:lpstr>Unidades de concentração</vt:lpstr>
      <vt:lpstr>Unidades de concentração</vt:lpstr>
      <vt:lpstr>Apresentação do PowerPoint</vt:lpstr>
      <vt:lpstr>Preparação de soluções</vt:lpstr>
      <vt:lpstr>Diluição de soluções</vt:lpstr>
      <vt:lpstr>Apresentação do PowerPoint</vt:lpstr>
      <vt:lpstr>4. O oceano possui uma concentração de 0.054 mol.L-1 de MgCl2 . Quantos gramas de MgCl2 estão presentes em 25 mL de água do mar? 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Química</dc:title>
  <dc:creator>reviewer</dc:creator>
  <cp:lastModifiedBy>Valentim Nunes</cp:lastModifiedBy>
  <cp:revision>27</cp:revision>
  <dcterms:created xsi:type="dcterms:W3CDTF">2020-11-08T16:15:36Z</dcterms:created>
  <dcterms:modified xsi:type="dcterms:W3CDTF">2022-09-20T09:32:02Z</dcterms:modified>
</cp:coreProperties>
</file>