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60" r:id="rId3"/>
    <p:sldId id="261" r:id="rId4"/>
    <p:sldId id="288" r:id="rId5"/>
    <p:sldId id="289" r:id="rId6"/>
    <p:sldId id="290" r:id="rId7"/>
    <p:sldId id="291" r:id="rId8"/>
    <p:sldId id="292" r:id="rId9"/>
    <p:sldId id="309" r:id="rId10"/>
    <p:sldId id="263" r:id="rId11"/>
    <p:sldId id="293" r:id="rId12"/>
    <p:sldId id="283" r:id="rId13"/>
    <p:sldId id="310" r:id="rId14"/>
    <p:sldId id="311" r:id="rId15"/>
    <p:sldId id="304" r:id="rId16"/>
    <p:sldId id="306" r:id="rId17"/>
    <p:sldId id="308" r:id="rId18"/>
    <p:sldId id="339" r:id="rId19"/>
    <p:sldId id="341" r:id="rId20"/>
    <p:sldId id="342" r:id="rId21"/>
    <p:sldId id="347" r:id="rId22"/>
    <p:sldId id="264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7" r:id="rId33"/>
    <p:sldId id="276" r:id="rId34"/>
    <p:sldId id="278" r:id="rId35"/>
    <p:sldId id="279" r:id="rId36"/>
    <p:sldId id="280" r:id="rId37"/>
    <p:sldId id="281" r:id="rId38"/>
    <p:sldId id="282" r:id="rId39"/>
    <p:sldId id="312" r:id="rId40"/>
    <p:sldId id="265" r:id="rId41"/>
    <p:sldId id="266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20" r:id="rId5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2F137-291A-4D6F-9AE4-FED09BE205E0}" type="datetimeFigureOut">
              <a:rPr lang="pt-PT" smtClean="0"/>
              <a:t>23/09/2022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14BEB-7DBB-479A-A79B-5F72B78DE2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931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C839-3CE5-4D45-A5D0-81B0287B70F9}" type="datetimeFigureOut">
              <a:rPr lang="pt-PT" smtClean="0"/>
              <a:t>23/09/2022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627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FCCCA50-CDD9-4CC8-81C4-546665CE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17D725-8F4F-4B73-8530-2D40822A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907433D-8787-4C81-97F2-FECD0017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A3A7E-356F-4208-9925-D979F2A01587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09558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C6317A-69EA-41C1-AF61-8A0C5A15D32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072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cto e 2 objec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quarter" idx="2"/>
          </p:nvPr>
        </p:nvSpPr>
        <p:spPr>
          <a:xfrm>
            <a:off x="4765675" y="1600200"/>
            <a:ext cx="4000500" cy="21859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3"/>
          </p:nvPr>
        </p:nvSpPr>
        <p:spPr>
          <a:xfrm>
            <a:off x="4765675" y="3938588"/>
            <a:ext cx="4000500" cy="2187575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a Data 5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9F5CAC-9312-4110-84D0-F3EEB223290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8527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92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C839-3CE5-4D45-A5D0-81B0287B70F9}" type="datetimeFigureOut">
              <a:rPr lang="pt-PT" smtClean="0"/>
              <a:t>23/09/2022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11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r="51031"/>
          <a:stretch/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33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Química das Soluções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754144" y="3793195"/>
            <a:ext cx="7409468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Reações de Precipitação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Valentim M B Nunes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132012" y="6082903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Tomar, setembro, 2022</a:t>
            </a: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9"/>
          <p:cNvSpPr>
            <a:spLocks noGrp="1" noChangeArrowheads="1"/>
          </p:cNvSpPr>
          <p:nvPr>
            <p:ph type="title"/>
          </p:nvPr>
        </p:nvSpPr>
        <p:spPr>
          <a:xfrm>
            <a:off x="3222478" y="621630"/>
            <a:ext cx="2502047" cy="762000"/>
          </a:xfrm>
          <a:noFill/>
        </p:spPr>
        <p:txBody>
          <a:bodyPr/>
          <a:lstStyle/>
          <a:p>
            <a:pPr eaLnBrk="1" hangingPunct="1"/>
            <a:r>
              <a:rPr lang="pt-PT" sz="3600" dirty="0">
                <a:latin typeface="Calibri" pitchFamily="34" charset="0"/>
              </a:rPr>
              <a:t>Introdução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39750" y="1916113"/>
            <a:ext cx="5040313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Os equilíbrios ácido - base são exemplos de </a:t>
            </a:r>
            <a:r>
              <a:rPr lang="pt-PT" sz="2400" u="sng">
                <a:latin typeface="Calibri" pitchFamily="34" charset="0"/>
              </a:rPr>
              <a:t>equilíbrio homogéneo</a:t>
            </a:r>
            <a:r>
              <a:rPr lang="pt-PT" sz="2400">
                <a:latin typeface="Calibri" pitchFamily="34" charset="0"/>
              </a:rPr>
              <a:t> (ocorrem numa única fase). O equilíbrio de solubilidade é um exemplo de </a:t>
            </a:r>
            <a:r>
              <a:rPr lang="pt-PT" sz="2400" u="sng">
                <a:latin typeface="Calibri" pitchFamily="34" charset="0"/>
              </a:rPr>
              <a:t>equilíbrio heterogéneo</a:t>
            </a:r>
            <a:r>
              <a:rPr lang="pt-PT" sz="2400">
                <a:latin typeface="Calibri" pitchFamily="34" charset="0"/>
              </a:rPr>
              <a:t>, que envolve a dissolução e precipitação de sais pouco solúveis.</a:t>
            </a:r>
          </a:p>
        </p:txBody>
      </p:sp>
      <p:pic>
        <p:nvPicPr>
          <p:cNvPr id="13328" name="Picture 16" descr="Imagem 021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 l="7497" t="1945" r="2481" b="5879"/>
          <a:stretch>
            <a:fillRect/>
          </a:stretch>
        </p:blipFill>
        <p:spPr bwMode="auto">
          <a:xfrm>
            <a:off x="5724525" y="1773238"/>
            <a:ext cx="2584450" cy="39592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5F6EEEA1-E53E-4C3D-DE1C-C0D8BAA405AF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B88A1144-00F4-D344-B120-BAD56A37ACF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8B81CD30-3911-974A-ED31-BB05F9EAF2A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18815" y="703876"/>
            <a:ext cx="7529594" cy="762000"/>
          </a:xfrm>
        </p:spPr>
        <p:txBody>
          <a:bodyPr/>
          <a:lstStyle/>
          <a:p>
            <a:pPr eaLnBrk="1" hangingPunct="1"/>
            <a:r>
              <a:rPr lang="pt-PT" sz="3600">
                <a:latin typeface="Calibri" pitchFamily="34" charset="0"/>
              </a:rPr>
              <a:t>Solubilidade e produto de solubilidade</a:t>
            </a:r>
            <a:endParaRPr lang="pt-PT" sz="3600" baseline="-25000">
              <a:latin typeface="Calibri" pitchFamily="34" charset="0"/>
              <a:sym typeface="Symbol" pitchFamily="18" charset="2"/>
            </a:endParaRP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539750" y="1628775"/>
            <a:ext cx="83534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Considere-se uma solução saturada de cloreto de prata em contacto com AgCl(s)</a:t>
            </a: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2195513" y="2636838"/>
            <a:ext cx="403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AgCl(s)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Ag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Cl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 flipV="1">
            <a:off x="1619250" y="3141663"/>
            <a:ext cx="792163" cy="1008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14361" name="Text Box 25"/>
          <p:cNvSpPr txBox="1">
            <a:spLocks noChangeArrowheads="1"/>
          </p:cNvSpPr>
          <p:nvPr/>
        </p:nvSpPr>
        <p:spPr bwMode="auto">
          <a:xfrm>
            <a:off x="611188" y="4149725"/>
            <a:ext cx="2663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Fase condensada</a:t>
            </a:r>
          </a:p>
        </p:txBody>
      </p:sp>
      <p:sp>
        <p:nvSpPr>
          <p:cNvPr id="14362" name="AutoShape 26"/>
          <p:cNvSpPr>
            <a:spLocks noChangeArrowheads="1"/>
          </p:cNvSpPr>
          <p:nvPr/>
        </p:nvSpPr>
        <p:spPr bwMode="auto">
          <a:xfrm>
            <a:off x="5076825" y="3284538"/>
            <a:ext cx="574675" cy="1512887"/>
          </a:xfrm>
          <a:prstGeom prst="downArrow">
            <a:avLst>
              <a:gd name="adj1" fmla="val 50000"/>
              <a:gd name="adj2" fmla="val 6581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graphicFrame>
        <p:nvGraphicFramePr>
          <p:cNvPr id="14363" name="Object 27"/>
          <p:cNvGraphicFramePr>
            <a:graphicFrameLocks noChangeAspect="1"/>
          </p:cNvGraphicFramePr>
          <p:nvPr/>
        </p:nvGraphicFramePr>
        <p:xfrm>
          <a:off x="3563938" y="4868863"/>
          <a:ext cx="325755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041120" imgH="253800" progId="Equation.3">
                  <p:embed/>
                </p:oleObj>
              </mc:Choice>
              <mc:Fallback>
                <p:oleObj name="Equação" r:id="rId2" imgW="1041120" imgH="253800" progId="Equation.3">
                  <p:embed/>
                  <p:pic>
                    <p:nvPicPr>
                      <p:cNvPr id="14363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4868863"/>
                        <a:ext cx="3257550" cy="7937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4" name="Text Box 28"/>
          <p:cNvSpPr txBox="1">
            <a:spLocks noChangeArrowheads="1"/>
          </p:cNvSpPr>
          <p:nvPr/>
        </p:nvSpPr>
        <p:spPr bwMode="auto">
          <a:xfrm>
            <a:off x="3492500" y="5734050"/>
            <a:ext cx="3529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Produto de solubilidade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4005EC1-986E-55B9-17FA-360A37F1966E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8FC490BD-DA75-6908-93D3-E1755D6DF628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A6A9E1B4-9C13-AD22-A2BB-1206917F768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8" grpId="0"/>
      <p:bldP spid="14359" grpId="0"/>
      <p:bldP spid="14360" grpId="0" animBg="1"/>
      <p:bldP spid="14361" grpId="0"/>
      <p:bldP spid="14362" grpId="0" animBg="1"/>
      <p:bldP spid="143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2555875" y="889000"/>
            <a:ext cx="4032250" cy="752475"/>
          </a:xfrm>
        </p:spPr>
        <p:txBody>
          <a:bodyPr/>
          <a:lstStyle/>
          <a:p>
            <a:pPr eaLnBrk="1" hangingPunct="1"/>
            <a:r>
              <a:rPr lang="pt-PT" sz="4000" dirty="0">
                <a:latin typeface="Calibri" pitchFamily="34" charset="0"/>
              </a:rPr>
              <a:t>Outros exemplos</a:t>
            </a:r>
          </a:p>
        </p:txBody>
      </p:sp>
      <p:sp>
        <p:nvSpPr>
          <p:cNvPr id="15402" name="Text Box 42"/>
          <p:cNvSpPr txBox="1">
            <a:spLocks noChangeArrowheads="1"/>
          </p:cNvSpPr>
          <p:nvPr/>
        </p:nvSpPr>
        <p:spPr bwMode="auto">
          <a:xfrm>
            <a:off x="539750" y="1916113"/>
            <a:ext cx="446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MgF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Mg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+ 2 F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</a:p>
        </p:txBody>
      </p:sp>
      <p:graphicFrame>
        <p:nvGraphicFramePr>
          <p:cNvPr id="15403" name="Object 43"/>
          <p:cNvGraphicFramePr>
            <a:graphicFrameLocks noChangeAspect="1"/>
          </p:cNvGraphicFramePr>
          <p:nvPr/>
        </p:nvGraphicFramePr>
        <p:xfrm>
          <a:off x="3708400" y="2781300"/>
          <a:ext cx="316865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130040" imgH="291960" progId="Equation.3">
                  <p:embed/>
                </p:oleObj>
              </mc:Choice>
              <mc:Fallback>
                <p:oleObj name="Equação" r:id="rId2" imgW="1130040" imgH="291960" progId="Equation.3">
                  <p:embed/>
                  <p:pic>
                    <p:nvPicPr>
                      <p:cNvPr id="15403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2781300"/>
                        <a:ext cx="3168650" cy="8191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04" name="Text Box 44"/>
          <p:cNvSpPr txBox="1">
            <a:spLocks noChangeArrowheads="1"/>
          </p:cNvSpPr>
          <p:nvPr/>
        </p:nvSpPr>
        <p:spPr bwMode="auto">
          <a:xfrm>
            <a:off x="539750" y="4149725"/>
            <a:ext cx="5832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Ca</a:t>
            </a:r>
            <a:r>
              <a:rPr lang="pt-PT" sz="2400" baseline="-25000">
                <a:latin typeface="Calibri" pitchFamily="34" charset="0"/>
              </a:rPr>
              <a:t>3</a:t>
            </a:r>
            <a:r>
              <a:rPr lang="pt-PT" sz="2400">
                <a:latin typeface="Calibri" pitchFamily="34" charset="0"/>
              </a:rPr>
              <a:t>(PO</a:t>
            </a:r>
            <a:r>
              <a:rPr lang="pt-PT" sz="2400" baseline="-25000">
                <a:latin typeface="Calibri" pitchFamily="34" charset="0"/>
              </a:rPr>
              <a:t>4</a:t>
            </a:r>
            <a:r>
              <a:rPr lang="pt-PT" sz="2400">
                <a:latin typeface="Calibri" pitchFamily="34" charset="0"/>
              </a:rPr>
              <a:t>)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3 Ca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+ 2 PO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4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3-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  <a:r>
              <a:rPr lang="pt-PT" sz="2400">
                <a:latin typeface="Calibri" pitchFamily="34" charset="0"/>
              </a:rPr>
              <a:t> </a:t>
            </a:r>
          </a:p>
        </p:txBody>
      </p:sp>
      <p:graphicFrame>
        <p:nvGraphicFramePr>
          <p:cNvPr id="15405" name="Object 45"/>
          <p:cNvGraphicFramePr>
            <a:graphicFrameLocks noChangeAspect="1"/>
          </p:cNvGraphicFramePr>
          <p:nvPr/>
        </p:nvGraphicFramePr>
        <p:xfrm>
          <a:off x="3708400" y="4941888"/>
          <a:ext cx="3457575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295280" imgH="291960" progId="Equation.3">
                  <p:embed/>
                </p:oleObj>
              </mc:Choice>
              <mc:Fallback>
                <p:oleObj name="Equação" r:id="rId4" imgW="1295280" imgH="291960" progId="Equation.3">
                  <p:embed/>
                  <p:pic>
                    <p:nvPicPr>
                      <p:cNvPr id="15405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4941888"/>
                        <a:ext cx="3457575" cy="7794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D70F6702-53E8-ECC3-F01D-BD3DFD6DE9C5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2CA6DEF6-BD9F-2FDF-EA4A-7721FA5D15B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54E3A564-DE65-296B-4BEC-70EA2DB1975B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724310" y="800739"/>
            <a:ext cx="7495863" cy="823912"/>
          </a:xfrm>
        </p:spPr>
        <p:txBody>
          <a:bodyPr/>
          <a:lstStyle/>
          <a:p>
            <a:pPr eaLnBrk="1" hangingPunct="1"/>
            <a:r>
              <a:rPr lang="pt-PT" sz="3600" dirty="0">
                <a:latin typeface="Calibri" pitchFamily="34" charset="0"/>
              </a:rPr>
              <a:t>Constantes do produto de solubilidade</a:t>
            </a:r>
          </a:p>
        </p:txBody>
      </p:sp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916113"/>
            <a:ext cx="8064500" cy="345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402" name="Line 18"/>
          <p:cNvSpPr>
            <a:spLocks noChangeShapeType="1"/>
          </p:cNvSpPr>
          <p:nvPr/>
        </p:nvSpPr>
        <p:spPr bwMode="auto">
          <a:xfrm flipH="1">
            <a:off x="5867400" y="1916113"/>
            <a:ext cx="649288" cy="504825"/>
          </a:xfrm>
          <a:prstGeom prst="line">
            <a:avLst/>
          </a:prstGeom>
          <a:noFill/>
          <a:ln w="3175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358996A-113A-EE87-D39E-3205E28BC41E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0DFFF8FB-80F7-8935-AB7C-EE57AAFB2F0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DEE34C2F-5B2D-7FAA-744E-1A1C2B7319CB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>
          <a:xfrm>
            <a:off x="2609670" y="715963"/>
            <a:ext cx="3744912" cy="720725"/>
          </a:xfrm>
        </p:spPr>
        <p:txBody>
          <a:bodyPr/>
          <a:lstStyle/>
          <a:p>
            <a:pPr eaLnBrk="1" hangingPunct="1"/>
            <a:r>
              <a:rPr lang="pt-PT" sz="3600">
                <a:latin typeface="Calibri" pitchFamily="34" charset="0"/>
              </a:rPr>
              <a:t>Produto iónico</a:t>
            </a:r>
          </a:p>
        </p:txBody>
      </p:sp>
      <p:sp>
        <p:nvSpPr>
          <p:cNvPr id="17437" name="Text Box 29"/>
          <p:cNvSpPr txBox="1">
            <a:spLocks noChangeArrowheads="1"/>
          </p:cNvSpPr>
          <p:nvPr/>
        </p:nvSpPr>
        <p:spPr bwMode="auto">
          <a:xfrm>
            <a:off x="468313" y="1700213"/>
            <a:ext cx="8281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Define-se produto iónico a partir das concentrações iniciais:</a:t>
            </a:r>
          </a:p>
        </p:txBody>
      </p:sp>
      <p:graphicFrame>
        <p:nvGraphicFramePr>
          <p:cNvPr id="17438" name="Object 30"/>
          <p:cNvGraphicFramePr>
            <a:graphicFrameLocks noChangeAspect="1"/>
          </p:cNvGraphicFramePr>
          <p:nvPr/>
        </p:nvGraphicFramePr>
        <p:xfrm>
          <a:off x="3132138" y="2420938"/>
          <a:ext cx="34004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041120" imgH="241200" progId="Equation.3">
                  <p:embed/>
                </p:oleObj>
              </mc:Choice>
              <mc:Fallback>
                <p:oleObj name="Equação" r:id="rId2" imgW="1041120" imgH="241200" progId="Equation.3">
                  <p:embed/>
                  <p:pic>
                    <p:nvPicPr>
                      <p:cNvPr id="17438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2420938"/>
                        <a:ext cx="3400425" cy="7874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38" name="Group 130"/>
          <p:cNvGraphicFramePr>
            <a:graphicFrameLocks noGrp="1"/>
          </p:cNvGraphicFramePr>
          <p:nvPr/>
        </p:nvGraphicFramePr>
        <p:xfrm>
          <a:off x="611188" y="3573463"/>
          <a:ext cx="7993062" cy="1417320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7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5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1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Q &lt; Kps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Solução insaturada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Não precipita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Q = Kps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Solução saturada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-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Q &gt; Kps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Solução sobresaturada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Formação de precipitado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E6509FBE-D09D-E788-5D36-4DAF21113333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A44BD9C2-F055-C84C-ACAF-9836794403F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A55C0749-4F46-D188-0F7E-85D7D9BBF6A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title"/>
          </p:nvPr>
        </p:nvSpPr>
        <p:spPr>
          <a:xfrm>
            <a:off x="2939609" y="771525"/>
            <a:ext cx="2881312" cy="720725"/>
          </a:xfrm>
        </p:spPr>
        <p:txBody>
          <a:bodyPr/>
          <a:lstStyle/>
          <a:p>
            <a:pPr eaLnBrk="1" hangingPunct="1"/>
            <a:r>
              <a:rPr lang="pt-PT" sz="3600" dirty="0">
                <a:latin typeface="Calibri" pitchFamily="34" charset="0"/>
              </a:rPr>
              <a:t>Solubilidade</a:t>
            </a:r>
          </a:p>
        </p:txBody>
      </p:sp>
      <p:sp>
        <p:nvSpPr>
          <p:cNvPr id="18462" name="Text Box 30"/>
          <p:cNvSpPr txBox="1">
            <a:spLocks noChangeArrowheads="1"/>
          </p:cNvSpPr>
          <p:nvPr/>
        </p:nvSpPr>
        <p:spPr bwMode="auto">
          <a:xfrm>
            <a:off x="468313" y="1628775"/>
            <a:ext cx="82804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solidFill>
                  <a:srgbClr val="0033CC"/>
                </a:solidFill>
                <a:latin typeface="Calibri" pitchFamily="34" charset="0"/>
              </a:rPr>
              <a:t>Solubilidade molar</a:t>
            </a:r>
            <a:r>
              <a:rPr lang="pt-PT" sz="2400">
                <a:latin typeface="Calibri" pitchFamily="34" charset="0"/>
              </a:rPr>
              <a:t> (mol/L): é o número de moles de soluto dissolvidos em 1 L de uma solução saturada.</a:t>
            </a:r>
          </a:p>
          <a:p>
            <a:pPr>
              <a:spcBef>
                <a:spcPct val="50000"/>
              </a:spcBef>
            </a:pPr>
            <a:r>
              <a:rPr lang="pt-PT" sz="2400">
                <a:solidFill>
                  <a:srgbClr val="0033CC"/>
                </a:solidFill>
                <a:latin typeface="Calibri" pitchFamily="34" charset="0"/>
              </a:rPr>
              <a:t>Solubilidade</a:t>
            </a:r>
            <a:r>
              <a:rPr lang="pt-PT" sz="2400">
                <a:latin typeface="Calibri" pitchFamily="34" charset="0"/>
              </a:rPr>
              <a:t> (g/L): é o número de gramas de soluto dissolvidos em 1 L de uma solução saturada</a:t>
            </a:r>
          </a:p>
        </p:txBody>
      </p:sp>
      <p:pic>
        <p:nvPicPr>
          <p:cNvPr id="18464" name="Picture 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3500438"/>
            <a:ext cx="77057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EEAAC2E2-543B-1C95-37EF-89BEA45BC40F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C7634F15-DE1C-794E-212C-CFF1A0D66F1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E2B19D13-BD29-3480-4742-387E2D833DB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ítulo 1"/>
          <p:cNvSpPr>
            <a:spLocks noGrp="1"/>
          </p:cNvSpPr>
          <p:nvPr>
            <p:ph type="title"/>
          </p:nvPr>
        </p:nvSpPr>
        <p:spPr>
          <a:xfrm>
            <a:off x="501650" y="692150"/>
            <a:ext cx="2341563" cy="576263"/>
          </a:xfrm>
        </p:spPr>
        <p:txBody>
          <a:bodyPr>
            <a:normAutofit/>
          </a:bodyPr>
          <a:lstStyle/>
          <a:p>
            <a:pPr eaLnBrk="1" hangingPunct="1"/>
            <a:r>
              <a:rPr lang="pt-PT" sz="3200" dirty="0">
                <a:latin typeface="Calibri" pitchFamily="34" charset="0"/>
              </a:rPr>
              <a:t>Exercícios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641023" y="1448847"/>
            <a:ext cx="82819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1. A solubilidade molar do sulfato de prata é 1.5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×10</a:t>
            </a:r>
            <a:r>
              <a:rPr lang="en-US" sz="2400" baseline="30000" dirty="0">
                <a:latin typeface="Calibri" pitchFamily="34" charset="0"/>
                <a:cs typeface="Times New Roman" pitchFamily="18" charset="0"/>
              </a:rPr>
              <a:t>-2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 mol/L. </a:t>
            </a:r>
            <a:r>
              <a:rPr lang="en-US" sz="2400" dirty="0" err="1">
                <a:latin typeface="Calibri" pitchFamily="34" charset="0"/>
                <a:cs typeface="Times New Roman" pitchFamily="18" charset="0"/>
              </a:rPr>
              <a:t>Calcular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 o </a:t>
            </a:r>
            <a:r>
              <a:rPr lang="en-US" sz="2400" dirty="0" err="1">
                <a:latin typeface="Calibri" pitchFamily="34" charset="0"/>
                <a:cs typeface="Times New Roman" pitchFamily="18" charset="0"/>
              </a:rPr>
              <a:t>produto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 de </a:t>
            </a:r>
            <a:r>
              <a:rPr lang="en-US" sz="2400" dirty="0" err="1">
                <a:latin typeface="Calibri" pitchFamily="34" charset="0"/>
                <a:cs typeface="Times New Roman" pitchFamily="18" charset="0"/>
              </a:rPr>
              <a:t>solubilidade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. 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4D9FBF8-B4C5-F2EF-A16B-6E8DBF05FC88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63432E83-B089-417C-82E5-4A7DC6095DE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BA178BD8-9D90-7F82-74EE-E3C6608219A5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C01EC6AD-49D2-ED88-7EF1-7D3803DF81D7}"/>
              </a:ext>
            </a:extLst>
          </p:cNvPr>
          <p:cNvSpPr txBox="1"/>
          <p:nvPr/>
        </p:nvSpPr>
        <p:spPr>
          <a:xfrm>
            <a:off x="641023" y="2460643"/>
            <a:ext cx="77488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2. O produto de solubilidade do hidróxido de cobre é            </a:t>
            </a:r>
            <a:r>
              <a:rPr lang="pt-PT" sz="2400" dirty="0" err="1">
                <a:latin typeface="Calibri" pitchFamily="34" charset="0"/>
              </a:rPr>
              <a:t>K</a:t>
            </a:r>
            <a:r>
              <a:rPr lang="pt-PT" sz="2400" baseline="-25000" dirty="0" err="1">
                <a:latin typeface="Calibri" pitchFamily="34" charset="0"/>
              </a:rPr>
              <a:t>ps</a:t>
            </a:r>
            <a:r>
              <a:rPr lang="pt-PT" sz="2400" dirty="0">
                <a:latin typeface="Calibri" pitchFamily="34" charset="0"/>
              </a:rPr>
              <a:t> = 2.2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×10</a:t>
            </a:r>
            <a:r>
              <a:rPr lang="en-US" sz="2400" baseline="30000" dirty="0">
                <a:latin typeface="Calibri" pitchFamily="34" charset="0"/>
                <a:cs typeface="Times New Roman" pitchFamily="18" charset="0"/>
              </a:rPr>
              <a:t>-20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Calibri" pitchFamily="34" charset="0"/>
                <a:cs typeface="Times New Roman" pitchFamily="18" charset="0"/>
              </a:rPr>
              <a:t>Calcular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 a </a:t>
            </a:r>
            <a:r>
              <a:rPr lang="en-US" sz="2400" dirty="0" err="1">
                <a:latin typeface="Calibri" pitchFamily="34" charset="0"/>
                <a:cs typeface="Times New Roman" pitchFamily="18" charset="0"/>
              </a:rPr>
              <a:t>sua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Calibri" pitchFamily="34" charset="0"/>
                <a:cs typeface="Times New Roman" pitchFamily="18" charset="0"/>
              </a:rPr>
              <a:t>solubilidade</a:t>
            </a:r>
            <a:r>
              <a:rPr lang="en-US" sz="2400" dirty="0"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9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Título 1"/>
          <p:cNvSpPr>
            <a:spLocks/>
          </p:cNvSpPr>
          <p:nvPr/>
        </p:nvSpPr>
        <p:spPr bwMode="auto">
          <a:xfrm>
            <a:off x="1177573" y="817832"/>
            <a:ext cx="678885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200">
                <a:solidFill>
                  <a:schemeClr val="tx2"/>
                </a:solidFill>
                <a:latin typeface="Calibri" pitchFamily="34" charset="0"/>
              </a:rPr>
              <a:t>Relação entre K</a:t>
            </a:r>
            <a:r>
              <a:rPr lang="pt-PT" sz="3200" baseline="-25000">
                <a:solidFill>
                  <a:schemeClr val="tx2"/>
                </a:solidFill>
                <a:latin typeface="Calibri" pitchFamily="34" charset="0"/>
              </a:rPr>
              <a:t>ps</a:t>
            </a:r>
            <a:r>
              <a:rPr lang="pt-PT" sz="3200">
                <a:solidFill>
                  <a:schemeClr val="tx2"/>
                </a:solidFill>
                <a:latin typeface="Calibri" pitchFamily="34" charset="0"/>
              </a:rPr>
              <a:t> e solubilidade molar</a:t>
            </a:r>
          </a:p>
        </p:txBody>
      </p:sp>
      <p:pic>
        <p:nvPicPr>
          <p:cNvPr id="61458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844675"/>
            <a:ext cx="763270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088F270B-B64E-1DC4-8B37-5A4EEB7D56E5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FA60F713-744D-ADB4-46E4-035FE3592BF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F1F75C5E-D211-EF19-A0EA-6DFD90579B61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6" name="Título 1"/>
          <p:cNvSpPr>
            <a:spLocks/>
          </p:cNvSpPr>
          <p:nvPr/>
        </p:nvSpPr>
        <p:spPr bwMode="auto">
          <a:xfrm>
            <a:off x="2266371" y="714595"/>
            <a:ext cx="438104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600" dirty="0">
                <a:solidFill>
                  <a:schemeClr val="tx2"/>
                </a:solidFill>
                <a:latin typeface="Calibri" pitchFamily="34" charset="0"/>
              </a:rPr>
              <a:t>Efeito do ião comum 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539750" y="1557338"/>
            <a:ext cx="8208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A presença de um ião comum vai diminuir a solubilidade molar de um sal</a:t>
            </a:r>
          </a:p>
        </p:txBody>
      </p:sp>
      <p:grpSp>
        <p:nvGrpSpPr>
          <p:cNvPr id="21532" name="Group 28"/>
          <p:cNvGrpSpPr>
            <a:grpSpLocks/>
          </p:cNvGrpSpPr>
          <p:nvPr/>
        </p:nvGrpSpPr>
        <p:grpSpPr bwMode="auto">
          <a:xfrm>
            <a:off x="1403350" y="2565400"/>
            <a:ext cx="6769100" cy="3273425"/>
            <a:chOff x="1156" y="1842"/>
            <a:chExt cx="3811" cy="1839"/>
          </a:xfrm>
        </p:grpSpPr>
        <p:pic>
          <p:nvPicPr>
            <p:cNvPr id="21519" name="Picture 15" descr="Imagem 025"/>
            <p:cNvPicPr>
              <a:picLocks noChangeAspect="1" noChangeArrowheads="1"/>
            </p:cNvPicPr>
            <p:nvPr/>
          </p:nvPicPr>
          <p:blipFill>
            <a:blip r:embed="rId2" cstate="print"/>
            <a:srcRect l="26361" t="10902" r="26137" b="1804"/>
            <a:stretch>
              <a:fillRect/>
            </a:stretch>
          </p:blipFill>
          <p:spPr bwMode="auto">
            <a:xfrm>
              <a:off x="2426" y="1842"/>
              <a:ext cx="670" cy="152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  <p:sp>
          <p:nvSpPr>
            <p:cNvPr id="21520" name="Rectangle 16"/>
            <p:cNvSpPr>
              <a:spLocks noChangeArrowheads="1"/>
            </p:cNvSpPr>
            <p:nvPr/>
          </p:nvSpPr>
          <p:spPr bwMode="auto">
            <a:xfrm>
              <a:off x="2426" y="3430"/>
              <a:ext cx="597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pt-PT" sz="1800" b="1">
                  <a:solidFill>
                    <a:srgbClr val="000066"/>
                  </a:solidFill>
                  <a:latin typeface="Arial" charset="0"/>
                </a:rPr>
                <a:t>AgCl (s)</a:t>
              </a:r>
            </a:p>
          </p:txBody>
        </p:sp>
        <p:sp>
          <p:nvSpPr>
            <p:cNvPr id="21521" name="Rectangle 17"/>
            <p:cNvSpPr>
              <a:spLocks noChangeArrowheads="1"/>
            </p:cNvSpPr>
            <p:nvPr/>
          </p:nvSpPr>
          <p:spPr bwMode="auto">
            <a:xfrm>
              <a:off x="1156" y="3475"/>
              <a:ext cx="669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pt-PT" sz="1800" b="1">
                  <a:solidFill>
                    <a:srgbClr val="000066"/>
                  </a:solidFill>
                  <a:latin typeface="Arial" charset="0"/>
                </a:rPr>
                <a:t>NaCl (aq)</a:t>
              </a:r>
            </a:p>
          </p:txBody>
        </p:sp>
        <p:pic>
          <p:nvPicPr>
            <p:cNvPr id="21522" name="Picture 18" descr="Imagem 024"/>
            <p:cNvPicPr>
              <a:picLocks noChangeAspect="1" noChangeArrowheads="1"/>
            </p:cNvPicPr>
            <p:nvPr/>
          </p:nvPicPr>
          <p:blipFill>
            <a:blip r:embed="rId3" cstate="print"/>
            <a:srcRect l="26009" t="9265" r="25159" b="1837"/>
            <a:stretch>
              <a:fillRect/>
            </a:stretch>
          </p:blipFill>
          <p:spPr bwMode="auto">
            <a:xfrm>
              <a:off x="3739" y="1869"/>
              <a:ext cx="682" cy="1551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  <p:pic>
          <p:nvPicPr>
            <p:cNvPr id="21523" name="Picture 19" descr="Imagem 026"/>
            <p:cNvPicPr>
              <a:picLocks noChangeAspect="1" noChangeArrowheads="1"/>
            </p:cNvPicPr>
            <p:nvPr/>
          </p:nvPicPr>
          <p:blipFill>
            <a:blip r:embed="rId4" cstate="print"/>
            <a:srcRect l="26340" t="9099" r="16748" b="3647"/>
            <a:stretch>
              <a:fillRect/>
            </a:stretch>
          </p:blipFill>
          <p:spPr bwMode="auto">
            <a:xfrm>
              <a:off x="1193" y="1869"/>
              <a:ext cx="670" cy="152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  <p:sp>
          <p:nvSpPr>
            <p:cNvPr id="21524" name="Rectangle 20"/>
            <p:cNvSpPr>
              <a:spLocks noChangeArrowheads="1"/>
            </p:cNvSpPr>
            <p:nvPr/>
          </p:nvSpPr>
          <p:spPr bwMode="auto">
            <a:xfrm>
              <a:off x="3424" y="3475"/>
              <a:ext cx="1543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pt-PT" sz="1800" b="1">
                  <a:solidFill>
                    <a:srgbClr val="000066"/>
                  </a:solidFill>
                  <a:latin typeface="Arial" charset="0"/>
                </a:rPr>
                <a:t>NaCl (aq) + AgCl (s)</a:t>
              </a:r>
            </a:p>
          </p:txBody>
        </p:sp>
        <p:sp>
          <p:nvSpPr>
            <p:cNvPr id="21525" name="Rectangle 21"/>
            <p:cNvSpPr>
              <a:spLocks noChangeArrowheads="1"/>
            </p:cNvSpPr>
            <p:nvPr/>
          </p:nvSpPr>
          <p:spPr bwMode="auto">
            <a:xfrm>
              <a:off x="2565" y="2478"/>
              <a:ext cx="1146" cy="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pt-PT" sz="4000">
                  <a:latin typeface="Arial" charset="0"/>
                </a:rPr>
                <a:t>        </a:t>
              </a:r>
              <a:r>
                <a:rPr lang="pt-PT" sz="6600" b="1">
                  <a:latin typeface="Arial" charset="0"/>
                </a:rPr>
                <a:t> </a:t>
              </a:r>
              <a:r>
                <a:rPr lang="pt-PT" sz="6600" b="1">
                  <a:solidFill>
                    <a:srgbClr val="000066"/>
                  </a:solidFill>
                  <a:latin typeface="Arial" charset="0"/>
                </a:rPr>
                <a:t>=</a:t>
              </a:r>
            </a:p>
          </p:txBody>
        </p:sp>
        <p:sp>
          <p:nvSpPr>
            <p:cNvPr id="21526" name="Rectangle 22"/>
            <p:cNvSpPr>
              <a:spLocks noChangeArrowheads="1"/>
            </p:cNvSpPr>
            <p:nvPr/>
          </p:nvSpPr>
          <p:spPr bwMode="auto">
            <a:xfrm>
              <a:off x="1831" y="2478"/>
              <a:ext cx="617" cy="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pt-PT" sz="6600" b="1">
                  <a:latin typeface="Arial" charset="0"/>
                </a:rPr>
                <a:t> </a:t>
              </a:r>
              <a:r>
                <a:rPr lang="pt-PT" sz="6600" b="1">
                  <a:solidFill>
                    <a:srgbClr val="000066"/>
                  </a:solidFill>
                  <a:latin typeface="Arial" charset="0"/>
                </a:rPr>
                <a:t>+</a:t>
              </a:r>
              <a:r>
                <a:rPr lang="pt-PT" sz="1800">
                  <a:solidFill>
                    <a:srgbClr val="000066"/>
                  </a:solidFill>
                  <a:latin typeface="Arial" charset="0"/>
                </a:rPr>
                <a:t> </a:t>
              </a:r>
              <a:r>
                <a:rPr lang="pt-PT" sz="1800">
                  <a:solidFill>
                    <a:srgbClr val="FFFFCC"/>
                  </a:solidFill>
                  <a:latin typeface="Arial" charset="0"/>
                </a:rPr>
                <a:t>  </a:t>
              </a: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D2F8E5F-F72C-B133-F371-46C64D6756ED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D6EA85DE-6209-B4B4-5D5A-DE4D123BA80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99852FC6-C736-BDD2-7B39-3BAC3A5A61CE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title"/>
          </p:nvPr>
        </p:nvSpPr>
        <p:spPr>
          <a:xfrm>
            <a:off x="3063074" y="602457"/>
            <a:ext cx="2881312" cy="649287"/>
          </a:xfrm>
        </p:spPr>
        <p:txBody>
          <a:bodyPr/>
          <a:lstStyle/>
          <a:p>
            <a:pPr eaLnBrk="1" hangingPunct="1"/>
            <a:r>
              <a:rPr lang="pt-PT" sz="3600">
                <a:latin typeface="Calibri" pitchFamily="34" charset="0"/>
              </a:rPr>
              <a:t>Efeito do pH</a:t>
            </a:r>
          </a:p>
        </p:txBody>
      </p:sp>
      <p:sp>
        <p:nvSpPr>
          <p:cNvPr id="23597" name="Text Box 45"/>
          <p:cNvSpPr txBox="1">
            <a:spLocks noChangeArrowheads="1"/>
          </p:cNvSpPr>
          <p:nvPr/>
        </p:nvSpPr>
        <p:spPr bwMode="auto">
          <a:xfrm>
            <a:off x="539750" y="1557338"/>
            <a:ext cx="81375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Em muitos casos, a solubilidade é também função do pH do meio. Calcule-se, por exemplo, o pH de uma solução saturada de Mg(OH)</a:t>
            </a:r>
            <a:r>
              <a:rPr lang="pt-PT" sz="2400" baseline="-25000">
                <a:latin typeface="Calibri" pitchFamily="34" charset="0"/>
              </a:rPr>
              <a:t>2</a:t>
            </a:r>
          </a:p>
        </p:txBody>
      </p:sp>
      <p:sp>
        <p:nvSpPr>
          <p:cNvPr id="23598" name="Text Box 46"/>
          <p:cNvSpPr txBox="1">
            <a:spLocks noChangeArrowheads="1"/>
          </p:cNvSpPr>
          <p:nvPr/>
        </p:nvSpPr>
        <p:spPr bwMode="auto">
          <a:xfrm>
            <a:off x="1908175" y="2997200"/>
            <a:ext cx="5329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Mg(OH)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 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Mg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+ 2 OH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</a:p>
        </p:txBody>
      </p:sp>
      <p:graphicFrame>
        <p:nvGraphicFramePr>
          <p:cNvPr id="23599" name="Object 47"/>
          <p:cNvGraphicFramePr>
            <a:graphicFrameLocks noChangeAspect="1"/>
          </p:cNvGraphicFramePr>
          <p:nvPr/>
        </p:nvGraphicFramePr>
        <p:xfrm>
          <a:off x="755650" y="3789363"/>
          <a:ext cx="3835400" cy="217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765080" imgH="1002960" progId="Equation.3">
                  <p:embed/>
                </p:oleObj>
              </mc:Choice>
              <mc:Fallback>
                <p:oleObj name="Equação" r:id="rId2" imgW="1765080" imgH="1002960" progId="Equation.3">
                  <p:embed/>
                  <p:pic>
                    <p:nvPicPr>
                      <p:cNvPr id="23599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789363"/>
                        <a:ext cx="3835400" cy="2179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00" name="AutoShape 48"/>
          <p:cNvSpPr>
            <a:spLocks noChangeArrowheads="1"/>
          </p:cNvSpPr>
          <p:nvPr/>
        </p:nvSpPr>
        <p:spPr bwMode="auto">
          <a:xfrm>
            <a:off x="4643438" y="4941888"/>
            <a:ext cx="576262" cy="215900"/>
          </a:xfrm>
          <a:prstGeom prst="rightArrow">
            <a:avLst>
              <a:gd name="adj1" fmla="val 50000"/>
              <a:gd name="adj2" fmla="val 66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graphicFrame>
        <p:nvGraphicFramePr>
          <p:cNvPr id="23601" name="Object 49"/>
          <p:cNvGraphicFramePr>
            <a:graphicFrameLocks noChangeAspect="1"/>
          </p:cNvGraphicFramePr>
          <p:nvPr/>
        </p:nvGraphicFramePr>
        <p:xfrm>
          <a:off x="5580063" y="4005263"/>
          <a:ext cx="3079750" cy="230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257120" imgH="939600" progId="Equation.3">
                  <p:embed/>
                </p:oleObj>
              </mc:Choice>
              <mc:Fallback>
                <p:oleObj name="Equação" r:id="rId4" imgW="1257120" imgH="939600" progId="Equation.3">
                  <p:embed/>
                  <p:pic>
                    <p:nvPicPr>
                      <p:cNvPr id="23601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4005263"/>
                        <a:ext cx="3079750" cy="2300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C8C3537B-9FF2-FF34-932A-D956A3ADFC5F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66B45099-B8D7-5241-CF82-FB7F7635F89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671C98FD-D73F-477E-21D2-D6BC610BF7C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97" grpId="0"/>
      <p:bldP spid="23598" grpId="0"/>
      <p:bldP spid="2360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Rectangle 9"/>
          <p:cNvSpPr>
            <a:spLocks/>
          </p:cNvSpPr>
          <p:nvPr/>
        </p:nvSpPr>
        <p:spPr bwMode="auto">
          <a:xfrm>
            <a:off x="2879725" y="633413"/>
            <a:ext cx="280828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PT" sz="3600">
                <a:solidFill>
                  <a:schemeClr val="tx2"/>
                </a:solidFill>
                <a:latin typeface="Tw Cen MT" pitchFamily="34" charset="0"/>
              </a:rPr>
              <a:t>Consequência</a:t>
            </a:r>
          </a:p>
        </p:txBody>
      </p:sp>
      <p:sp>
        <p:nvSpPr>
          <p:cNvPr id="24619" name="Text Box 43"/>
          <p:cNvSpPr txBox="1">
            <a:spLocks noChangeArrowheads="1"/>
          </p:cNvSpPr>
          <p:nvPr/>
        </p:nvSpPr>
        <p:spPr bwMode="auto">
          <a:xfrm>
            <a:off x="539750" y="1557338"/>
            <a:ext cx="7993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A solubilidade será superior em meios com pH &lt; 10.45</a:t>
            </a:r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1258888" y="2133600"/>
            <a:ext cx="64817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Mg(OH)</a:t>
            </a:r>
            <a:r>
              <a:rPr lang="pt-PT" sz="2400" baseline="-25000">
                <a:latin typeface="Calibri" pitchFamily="34" charset="0"/>
              </a:rPr>
              <a:t>2</a:t>
            </a:r>
            <a:r>
              <a:rPr lang="pt-PT" sz="2400">
                <a:latin typeface="Calibri" pitchFamily="34" charset="0"/>
              </a:rPr>
              <a:t> (s) </a:t>
            </a:r>
            <a:r>
              <a:rPr lang="pt-PT" sz="2400">
                <a:latin typeface="Calibri" pitchFamily="34" charset="0"/>
                <a:sym typeface="Symbol" pitchFamily="18" charset="2"/>
              </a:rPr>
              <a:t> Mg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+ 2 OH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  <a:sym typeface="Symbol" pitchFamily="18" charset="2"/>
              </a:rPr>
              <a:t>2 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+2 OH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-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  2 H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2</a:t>
            </a:r>
            <a:r>
              <a:rPr lang="pt-PT" sz="2400">
                <a:latin typeface="Calibri" pitchFamily="34" charset="0"/>
                <a:sym typeface="Symbol" pitchFamily="18" charset="2"/>
              </a:rPr>
              <a:t>O(l)</a:t>
            </a:r>
          </a:p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  <a:sym typeface="Symbol" pitchFamily="18" charset="2"/>
              </a:rPr>
              <a:t>Mg(OH)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2</a:t>
            </a:r>
            <a:r>
              <a:rPr lang="pt-PT" sz="2400">
                <a:latin typeface="Calibri" pitchFamily="34" charset="0"/>
                <a:sym typeface="Symbol" pitchFamily="18" charset="2"/>
              </a:rPr>
              <a:t> + 2 H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+</a:t>
            </a:r>
            <a:r>
              <a:rPr lang="pt-PT" sz="2400">
                <a:latin typeface="Calibri" pitchFamily="34" charset="0"/>
                <a:sym typeface="Symbol" pitchFamily="18" charset="2"/>
              </a:rPr>
              <a:t>(aq)  Mg</a:t>
            </a:r>
            <a:r>
              <a:rPr lang="pt-PT" sz="2400" baseline="30000">
                <a:latin typeface="Calibri" pitchFamily="34" charset="0"/>
                <a:sym typeface="Symbol" pitchFamily="18" charset="2"/>
              </a:rPr>
              <a:t>2+</a:t>
            </a:r>
            <a:r>
              <a:rPr lang="pt-PT" sz="2400">
                <a:latin typeface="Calibri" pitchFamily="34" charset="0"/>
                <a:sym typeface="Symbol" pitchFamily="18" charset="2"/>
              </a:rPr>
              <a:t> (aq) + 2 H</a:t>
            </a:r>
            <a:r>
              <a:rPr lang="pt-PT" sz="2400" baseline="-25000">
                <a:latin typeface="Calibri" pitchFamily="34" charset="0"/>
                <a:sym typeface="Symbol" pitchFamily="18" charset="2"/>
              </a:rPr>
              <a:t>2</a:t>
            </a:r>
            <a:r>
              <a:rPr lang="pt-PT" sz="2400">
                <a:latin typeface="Calibri" pitchFamily="34" charset="0"/>
                <a:sym typeface="Symbol" pitchFamily="18" charset="2"/>
              </a:rPr>
              <a:t>O(l)</a:t>
            </a:r>
          </a:p>
        </p:txBody>
      </p:sp>
      <p:sp>
        <p:nvSpPr>
          <p:cNvPr id="24621" name="Line 45"/>
          <p:cNvSpPr>
            <a:spLocks noChangeShapeType="1"/>
          </p:cNvSpPr>
          <p:nvPr/>
        </p:nvSpPr>
        <p:spPr bwMode="auto">
          <a:xfrm>
            <a:off x="1331913" y="3141663"/>
            <a:ext cx="58324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24622" name="Line 46"/>
          <p:cNvSpPr>
            <a:spLocks noChangeShapeType="1"/>
          </p:cNvSpPr>
          <p:nvPr/>
        </p:nvSpPr>
        <p:spPr bwMode="auto">
          <a:xfrm flipH="1">
            <a:off x="5003800" y="2060575"/>
            <a:ext cx="1081088" cy="576263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24623" name="Line 47"/>
          <p:cNvSpPr>
            <a:spLocks noChangeShapeType="1"/>
          </p:cNvSpPr>
          <p:nvPr/>
        </p:nvSpPr>
        <p:spPr bwMode="auto">
          <a:xfrm flipH="1">
            <a:off x="2555875" y="2636838"/>
            <a:ext cx="1081088" cy="576262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24625" name="Line 49"/>
          <p:cNvSpPr>
            <a:spLocks noChangeShapeType="1"/>
          </p:cNvSpPr>
          <p:nvPr/>
        </p:nvSpPr>
        <p:spPr bwMode="auto">
          <a:xfrm flipV="1">
            <a:off x="2627313" y="3716338"/>
            <a:ext cx="504825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24626" name="Text Box 50"/>
          <p:cNvSpPr txBox="1">
            <a:spLocks noChangeArrowheads="1"/>
          </p:cNvSpPr>
          <p:nvPr/>
        </p:nvSpPr>
        <p:spPr bwMode="auto">
          <a:xfrm>
            <a:off x="1116013" y="4365625"/>
            <a:ext cx="2881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>
                <a:latin typeface="Calibri" pitchFamily="34" charset="0"/>
              </a:rPr>
              <a:t>Lei de Le Chatelier</a:t>
            </a:r>
          </a:p>
        </p:txBody>
      </p:sp>
      <p:pic>
        <p:nvPicPr>
          <p:cNvPr id="24628" name="Picture 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3963" y="4931691"/>
            <a:ext cx="6551612" cy="1004887"/>
          </a:xfrm>
          <a:prstGeom prst="rect">
            <a:avLst/>
          </a:prstGeom>
          <a:solidFill>
            <a:srgbClr val="0033CC"/>
          </a:solidFill>
          <a:ln w="31750">
            <a:solidFill>
              <a:srgbClr val="0033CC"/>
            </a:solidFill>
            <a:miter lim="800000"/>
            <a:headEnd/>
            <a:tailEnd/>
          </a:ln>
          <a:effectLst/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F53CED7-7304-160B-A9A6-1CED8DDCBECE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52A8E010-53FB-67A6-C030-F38832538D00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31F8D04C-0815-0070-ACB0-BEBD7A4C9BB0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20" grpId="0"/>
      <p:bldP spid="24622" grpId="0" animBg="1"/>
      <p:bldP spid="24623" grpId="0" animBg="1"/>
      <p:bldP spid="24625" grpId="0" animBg="1"/>
      <p:bldP spid="246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3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2160588" cy="720725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pt-PT" sz="3600" dirty="0">
                <a:latin typeface="Calibri" pitchFamily="34" charset="0"/>
              </a:rPr>
              <a:t>Exercícios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39750" y="1374358"/>
            <a:ext cx="84248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3. Calcular a solubilidade do </a:t>
            </a:r>
            <a:r>
              <a:rPr lang="pt-PT" sz="2400" dirty="0" err="1">
                <a:latin typeface="Calibri" pitchFamily="34" charset="0"/>
              </a:rPr>
              <a:t>AgCl</a:t>
            </a:r>
            <a:r>
              <a:rPr lang="pt-PT" sz="2400" dirty="0">
                <a:latin typeface="Calibri" pitchFamily="34" charset="0"/>
              </a:rPr>
              <a:t> numa solução contendo AgNO</a:t>
            </a:r>
            <a:r>
              <a:rPr lang="pt-PT" sz="2400" baseline="-25000" dirty="0">
                <a:latin typeface="Calibri" pitchFamily="34" charset="0"/>
              </a:rPr>
              <a:t>3</a:t>
            </a:r>
            <a:r>
              <a:rPr lang="pt-PT" sz="2400" dirty="0">
                <a:latin typeface="Calibri" pitchFamily="34" charset="0"/>
              </a:rPr>
              <a:t> com concentração 6.5</a:t>
            </a:r>
            <a:r>
              <a:rPr lang="pt-PT" sz="2400" dirty="0">
                <a:latin typeface="Calibri" pitchFamily="34" charset="0"/>
                <a:sym typeface="Symbol" pitchFamily="18" charset="2"/>
              </a:rPr>
              <a:t>10</a:t>
            </a:r>
            <a:r>
              <a:rPr lang="pt-PT" sz="2400" baseline="30000" dirty="0">
                <a:latin typeface="Calibri" pitchFamily="34" charset="0"/>
                <a:sym typeface="Symbol" pitchFamily="18" charset="2"/>
              </a:rPr>
              <a:t>-3</a:t>
            </a:r>
            <a:r>
              <a:rPr lang="pt-PT" sz="2400" dirty="0">
                <a:latin typeface="Calibri" pitchFamily="34" charset="0"/>
                <a:sym typeface="Symbol" pitchFamily="18" charset="2"/>
              </a:rPr>
              <a:t> M.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33D0613-0780-9F23-556D-D1D3AF20C066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51B75CD8-9EAA-B45E-969B-192462A04DC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4" name="Conexão reta 3">
              <a:extLst>
                <a:ext uri="{FF2B5EF4-FFF2-40B4-BE49-F238E27FC236}">
                  <a16:creationId xmlns:a16="http://schemas.microsoft.com/office/drawing/2014/main" id="{248A601B-D5BF-137C-43D0-F1818333A0E3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Box 14">
            <a:extLst>
              <a:ext uri="{FF2B5EF4-FFF2-40B4-BE49-F238E27FC236}">
                <a16:creationId xmlns:a16="http://schemas.microsoft.com/office/drawing/2014/main" id="{6441DCB6-510C-3CFA-7E05-1F523CEC6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405750"/>
            <a:ext cx="80222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4. Calcular a solubilidade do Mg(OH)</a:t>
            </a:r>
            <a:r>
              <a:rPr lang="pt-PT" sz="2400" baseline="-25000" dirty="0">
                <a:latin typeface="Calibri" pitchFamily="34" charset="0"/>
              </a:rPr>
              <a:t>2</a:t>
            </a:r>
            <a:r>
              <a:rPr lang="pt-PT" sz="2400" dirty="0">
                <a:latin typeface="Calibri" pitchFamily="34" charset="0"/>
              </a:rPr>
              <a:t> a 25 </a:t>
            </a:r>
            <a:r>
              <a:rPr lang="pt-PT" sz="2400" dirty="0" err="1">
                <a:latin typeface="Calibri" pitchFamily="34" charset="0"/>
              </a:rPr>
              <a:t>ºC</a:t>
            </a:r>
            <a:r>
              <a:rPr lang="pt-PT" sz="2400" dirty="0">
                <a:latin typeface="Calibri" pitchFamily="34" charset="0"/>
              </a:rPr>
              <a:t> se o pH do meio for 9.0 (solução tampão)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9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3"/>
          <p:cNvSpPr>
            <a:spLocks noChangeArrowheads="1"/>
          </p:cNvSpPr>
          <p:nvPr/>
        </p:nvSpPr>
        <p:spPr bwMode="auto">
          <a:xfrm>
            <a:off x="2581390" y="654844"/>
            <a:ext cx="3074692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pt-PT" sz="3600" dirty="0">
                <a:solidFill>
                  <a:schemeClr val="tx2"/>
                </a:solidFill>
                <a:latin typeface="Calibri" pitchFamily="34" charset="0"/>
              </a:rPr>
              <a:t>Complexação*</a:t>
            </a:r>
          </a:p>
        </p:txBody>
      </p:sp>
      <p:sp>
        <p:nvSpPr>
          <p:cNvPr id="63516" name="Text Box 28"/>
          <p:cNvSpPr txBox="1">
            <a:spLocks noChangeArrowheads="1"/>
          </p:cNvSpPr>
          <p:nvPr/>
        </p:nvSpPr>
        <p:spPr bwMode="auto">
          <a:xfrm>
            <a:off x="641023" y="1410249"/>
            <a:ext cx="7993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>
                <a:latin typeface="Calibri" pitchFamily="34" charset="0"/>
              </a:rPr>
              <a:t>A formação de iões complexos também faz aumentar a solubilidade</a:t>
            </a:r>
          </a:p>
        </p:txBody>
      </p:sp>
      <p:sp>
        <p:nvSpPr>
          <p:cNvPr id="63517" name="Rectangle 29"/>
          <p:cNvSpPr>
            <a:spLocks noChangeArrowheads="1"/>
          </p:cNvSpPr>
          <p:nvPr/>
        </p:nvSpPr>
        <p:spPr bwMode="auto">
          <a:xfrm>
            <a:off x="1042988" y="2420938"/>
            <a:ext cx="66976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    AgCl (s)   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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  Ag 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</a:rPr>
              <a:t>+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(aq) + Cl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</a:rPr>
              <a:t>-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(aq)</a:t>
            </a:r>
            <a:br>
              <a:rPr lang="pt-PT">
                <a:solidFill>
                  <a:schemeClr val="folHlink"/>
                </a:solidFill>
                <a:latin typeface="Calibri" pitchFamily="34" charset="0"/>
              </a:rPr>
            </a:b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Ag 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</a:rPr>
              <a:t>+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(aq) + 2 NH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</a:rPr>
              <a:t>3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 (aq) 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</a:t>
            </a:r>
            <a:r>
              <a:rPr lang="pt-PT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 Ag(NH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3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)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2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 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+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(aq) </a:t>
            </a:r>
          </a:p>
          <a:p>
            <a:pPr marL="319088" indent="-319088" algn="ctr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pt-PT" b="1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 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AgCl (s) + 2 NH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3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(aq)   Ag(NH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3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)</a:t>
            </a:r>
            <a:r>
              <a:rPr lang="pt-PT" baseline="-25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2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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+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(aq) + Cl </a:t>
            </a:r>
            <a:r>
              <a:rPr lang="pt-PT" baseline="30000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–</a:t>
            </a:r>
            <a:r>
              <a:rPr lang="pt-PT">
                <a:solidFill>
                  <a:schemeClr val="folHlink"/>
                </a:solidFill>
                <a:latin typeface="Calibri" pitchFamily="34" charset="0"/>
                <a:sym typeface="Symbol" pitchFamily="18" charset="2"/>
              </a:rPr>
              <a:t> (aq)</a:t>
            </a:r>
          </a:p>
        </p:txBody>
      </p:sp>
      <p:sp>
        <p:nvSpPr>
          <p:cNvPr id="63519" name="Line 31"/>
          <p:cNvSpPr>
            <a:spLocks noChangeShapeType="1"/>
          </p:cNvSpPr>
          <p:nvPr/>
        </p:nvSpPr>
        <p:spPr bwMode="auto">
          <a:xfrm>
            <a:off x="1403350" y="3141663"/>
            <a:ext cx="568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63520" name="Line 32"/>
          <p:cNvSpPr>
            <a:spLocks noChangeShapeType="1"/>
          </p:cNvSpPr>
          <p:nvPr/>
        </p:nvSpPr>
        <p:spPr bwMode="auto">
          <a:xfrm flipH="1">
            <a:off x="1692275" y="2781300"/>
            <a:ext cx="431800" cy="360363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63521" name="Line 33"/>
          <p:cNvSpPr>
            <a:spLocks noChangeShapeType="1"/>
          </p:cNvSpPr>
          <p:nvPr/>
        </p:nvSpPr>
        <p:spPr bwMode="auto">
          <a:xfrm flipH="1">
            <a:off x="2987675" y="2492375"/>
            <a:ext cx="431800" cy="360363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pic>
        <p:nvPicPr>
          <p:cNvPr id="63522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9287" y="3398936"/>
            <a:ext cx="46577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A627E1E6-1C92-BB95-3701-ABFFAC8D2B1A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FF9770A3-8F55-B25B-B7CF-3B27D8F63FBD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F12A9965-1E5D-254A-795B-834B723324E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13B330CA-F8D9-19ED-A565-CCF0BF218719}"/>
              </a:ext>
            </a:extLst>
          </p:cNvPr>
          <p:cNvSpPr txBox="1"/>
          <p:nvPr/>
        </p:nvSpPr>
        <p:spPr>
          <a:xfrm>
            <a:off x="641023" y="6356219"/>
            <a:ext cx="2778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*mais adiante no Curso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 flipH="1">
            <a:off x="315012" y="872028"/>
            <a:ext cx="8382000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 algn="just">
              <a:spcBef>
                <a:spcPct val="20000"/>
              </a:spcBef>
              <a:defRPr/>
            </a:pPr>
            <a:endParaRPr lang="pt-PT" sz="1600" dirty="0">
              <a:latin typeface="Arial" pitchFamily="34" charset="0"/>
              <a:cs typeface="Arial" pitchFamily="34" charset="0"/>
            </a:endParaRPr>
          </a:p>
          <a:p>
            <a:pPr lvl="0" indent="1778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Os processos de nucleação, crescimento e envelhecimento dos precipitados têm influencia nas aplicações analíticas das reações de precipitação.</a:t>
            </a:r>
          </a:p>
          <a:p>
            <a:pPr lvl="0" indent="1778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Considere-se a variação da solubilidade em função da temperatura que se apresenta no diagrama que se segue</a:t>
            </a:r>
          </a:p>
        </p:txBody>
      </p:sp>
      <p:sp>
        <p:nvSpPr>
          <p:cNvPr id="3" name="Subtítulo 2"/>
          <p:cNvSpPr txBox="1">
            <a:spLocks/>
          </p:cNvSpPr>
          <p:nvPr/>
        </p:nvSpPr>
        <p:spPr>
          <a:xfrm>
            <a:off x="1765169" y="630713"/>
            <a:ext cx="6219334" cy="5346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sz="2700" b="1" dirty="0"/>
              <a:t>Mecanismo de formação de precipitados </a:t>
            </a:r>
            <a:endParaRPr kumimoji="0" lang="pt-PT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FA9D5141-ED0B-3910-BE91-4367C97E3E0C}"/>
              </a:ext>
            </a:extLst>
          </p:cNvPr>
          <p:cNvGrpSpPr/>
          <p:nvPr/>
        </p:nvGrpSpPr>
        <p:grpSpPr>
          <a:xfrm>
            <a:off x="315012" y="16779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8290D530-644C-8331-0265-1AA26CCAA4E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0827632E-B65E-2804-11A2-0633864EC69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2" descr="C:\Users\Inês Silveira\Desktop\992424_487978961298880_1722239361_n.jpg">
            <a:extLst>
              <a:ext uri="{FF2B5EF4-FFF2-40B4-BE49-F238E27FC236}">
                <a16:creationId xmlns:a16="http://schemas.microsoft.com/office/drawing/2014/main" id="{F3550005-9800-6C67-3635-F9B632B75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012" y="3446290"/>
            <a:ext cx="3464658" cy="2963938"/>
          </a:xfrm>
          <a:prstGeom prst="rect">
            <a:avLst/>
          </a:prstGeom>
          <a:noFill/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D0CA52E-16EB-6FFE-6DFD-CF4DECC1ED0A}"/>
              </a:ext>
            </a:extLst>
          </p:cNvPr>
          <p:cNvSpPr txBox="1"/>
          <p:nvPr/>
        </p:nvSpPr>
        <p:spPr>
          <a:xfrm>
            <a:off x="3686470" y="3360745"/>
            <a:ext cx="5010542" cy="252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177800" algn="just">
              <a:spcBef>
                <a:spcPct val="20000"/>
              </a:spcBef>
              <a:defRPr/>
            </a:pPr>
            <a:r>
              <a:rPr lang="pt-PT" sz="1800" dirty="0">
                <a:latin typeface="Arial" pitchFamily="34" charset="0"/>
                <a:cs typeface="Arial" pitchFamily="34" charset="0"/>
              </a:rPr>
              <a:t>O ponto A corresponde a uma solução estável à temperatura T</a:t>
            </a:r>
            <a:r>
              <a:rPr lang="pt-PT" sz="1800" baseline="-25000" dirty="0">
                <a:latin typeface="Arial" pitchFamily="34" charset="0"/>
                <a:cs typeface="Arial" pitchFamily="34" charset="0"/>
              </a:rPr>
              <a:t>A</a:t>
            </a:r>
            <a:r>
              <a:rPr lang="pt-PT" sz="1800" dirty="0">
                <a:latin typeface="Arial" pitchFamily="34" charset="0"/>
                <a:cs typeface="Arial" pitchFamily="34" charset="0"/>
              </a:rPr>
              <a:t> e com uma concentração de valor igual a C</a:t>
            </a:r>
            <a:r>
              <a:rPr lang="pt-PT" sz="1800" baseline="-25000" dirty="0">
                <a:latin typeface="Arial" pitchFamily="34" charset="0"/>
                <a:cs typeface="Arial" pitchFamily="34" charset="0"/>
              </a:rPr>
              <a:t>A</a:t>
            </a:r>
            <a:r>
              <a:rPr lang="pt-PT" sz="1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lvl="0" indent="177800" algn="just">
              <a:spcBef>
                <a:spcPct val="20000"/>
              </a:spcBef>
              <a:defRPr/>
            </a:pPr>
            <a:endParaRPr lang="pt-PT" sz="900" dirty="0">
              <a:latin typeface="Arial" pitchFamily="34" charset="0"/>
              <a:cs typeface="Arial" pitchFamily="34" charset="0"/>
            </a:endParaRPr>
          </a:p>
          <a:p>
            <a:pPr lvl="0" indent="177800" algn="just">
              <a:spcBef>
                <a:spcPct val="20000"/>
              </a:spcBef>
              <a:defRPr/>
            </a:pPr>
            <a:r>
              <a:rPr lang="pt-PT" sz="1800" dirty="0">
                <a:latin typeface="Arial" pitchFamily="34" charset="0"/>
                <a:cs typeface="Arial" pitchFamily="34" charset="0"/>
              </a:rPr>
              <a:t>Se a temperatura descer até ao ponto B, neste ponto a solução passa a estar saturada e qualquer abaixamento de temperatura poderá, teoricamente, provocar a deposição de cristais do precipitado.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 flipH="1">
            <a:off x="315012" y="600044"/>
            <a:ext cx="81973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Para que se dê a cristalização é necessário que se formem primeiramente </a:t>
            </a:r>
            <a:r>
              <a:rPr lang="pt-PT" sz="2000" b="1" i="1" dirty="0">
                <a:cs typeface="Arial" pitchFamily="34" charset="0"/>
              </a:rPr>
              <a:t>núcleos de cristalização</a:t>
            </a:r>
            <a:r>
              <a:rPr lang="pt-PT" sz="2000" dirty="0">
                <a:cs typeface="Arial" pitchFamily="34" charset="0"/>
              </a:rPr>
              <a:t> e a velocidade de nucleação aumenta exponencialmente com o </a:t>
            </a:r>
            <a:r>
              <a:rPr lang="pt-PT" sz="2000" b="1" i="1" dirty="0">
                <a:cs typeface="Arial" pitchFamily="34" charset="0"/>
              </a:rPr>
              <a:t>grau de sobressaturação.</a:t>
            </a:r>
            <a:endParaRPr lang="pt-PT" sz="2000" dirty="0">
              <a:cs typeface="Arial" pitchFamily="34" charset="0"/>
            </a:endParaRPr>
          </a:p>
          <a:p>
            <a:pPr lvl="0" indent="177800" algn="just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lvl="0" indent="177800" algn="just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A velocidade de nucleação é diretamente proporcional ao grau de sobressaturação e depende de vários fatores nomeadamente da temperatura e da viscosidade das soluções.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56CADB2-C443-CA88-6B04-708DD1C851FB}"/>
              </a:ext>
            </a:extLst>
          </p:cNvPr>
          <p:cNvGrpSpPr/>
          <p:nvPr/>
        </p:nvGrpSpPr>
        <p:grpSpPr>
          <a:xfrm>
            <a:off x="315012" y="16779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57E7D9AC-7A10-05CE-FE39-EC10AE605674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2B764C6B-713F-BDEC-5E58-10219FC7BEDD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" name="Object 1">
            <a:extLst>
              <a:ext uri="{FF2B5EF4-FFF2-40B4-BE49-F238E27FC236}">
                <a16:creationId xmlns:a16="http://schemas.microsoft.com/office/drawing/2014/main" id="{F3F2A782-29EB-4D94-CC2B-A6159F89E1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46427"/>
              </p:ext>
            </p:extLst>
          </p:nvPr>
        </p:nvGraphicFramePr>
        <p:xfrm>
          <a:off x="2003850" y="1633194"/>
          <a:ext cx="4584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00120" imgH="469800" progId="Equation.3">
                  <p:embed/>
                </p:oleObj>
              </mc:Choice>
              <mc:Fallback>
                <p:oleObj name="Equation" r:id="rId2" imgW="2400120" imgH="469800" progId="Equation.3">
                  <p:embed/>
                  <p:pic>
                    <p:nvPicPr>
                      <p:cNvPr id="16998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3850" y="1633194"/>
                        <a:ext cx="45847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" descr="C:\Users\Inês Silveira\Desktop\1174386_487980407965402_1688786196_n.jpg">
            <a:extLst>
              <a:ext uri="{FF2B5EF4-FFF2-40B4-BE49-F238E27FC236}">
                <a16:creationId xmlns:a16="http://schemas.microsoft.com/office/drawing/2014/main" id="{12642421-963D-34A1-167C-D87A083E5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3850" y="3714161"/>
            <a:ext cx="4906398" cy="27202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 flipH="1">
            <a:off x="541259" y="797240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Uma vez formados os núcleos primários eles tendem a crescer por atração electroestática entre os iões da solução e os iões da superfície dos núcleos.</a:t>
            </a:r>
            <a:r>
              <a:rPr lang="pt-PT" sz="2400" dirty="0">
                <a:solidFill>
                  <a:srgbClr val="C00000"/>
                </a:solidFill>
                <a:cs typeface="Arial" pitchFamily="34" charset="0"/>
              </a:rPr>
              <a:t> 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3F5771F-3122-37F6-F20E-DB91A9657F99}"/>
              </a:ext>
            </a:extLst>
          </p:cNvPr>
          <p:cNvGrpSpPr/>
          <p:nvPr/>
        </p:nvGrpSpPr>
        <p:grpSpPr>
          <a:xfrm>
            <a:off x="315012" y="16779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4EB4B4DE-C910-C0AA-06E8-6CC28AEC721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C58E036E-1BB4-73DA-F639-50358B77A2A0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2" descr="C:\Users\Inês Silveira\Desktop\1241276_487981891298587_1110548004_n.jpg">
            <a:extLst>
              <a:ext uri="{FF2B5EF4-FFF2-40B4-BE49-F238E27FC236}">
                <a16:creationId xmlns:a16="http://schemas.microsoft.com/office/drawing/2014/main" id="{D828DA44-8F15-5F30-5DD1-D8BD271D9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594" y="2159520"/>
            <a:ext cx="6248400" cy="43229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 flipH="1">
            <a:off x="541259" y="898043"/>
            <a:ext cx="816910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A figura mostra que a nucleação é o processo predominante para graus de sobressaturação elevados, enquanto para valores mais baixos é o crescimento dos cristais que predomina.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A qualidade do precipitado a obter depende do grau de sobressaturação.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Para soluções fortemente sobressaturadas haverá uma extensa formação de núcleos e a sobressaturação residual não é suficiente para aumentar as dimensões dos cristais que assim serão pequenos.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Para baixas sobressaturações formar-se-ão poucos núcleos, o que pouco afeta a concentração da solução e o crescimento dos cristais será apreciável.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Numa precipitação em que se pretendem obter cristais de dimensões razoáveis deve adicionar-se o precipitante lentamente, com forte agitação e em solução diluída.</a:t>
            </a:r>
            <a:r>
              <a:rPr lang="pt-PT" sz="2000" dirty="0">
                <a:solidFill>
                  <a:srgbClr val="C00000"/>
                </a:solidFill>
                <a:cs typeface="Arial" pitchFamily="34" charset="0"/>
              </a:rPr>
              <a:t>  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6023AFA-FF55-A74B-C489-AF4EC5134AE1}"/>
              </a:ext>
            </a:extLst>
          </p:cNvPr>
          <p:cNvGrpSpPr/>
          <p:nvPr/>
        </p:nvGrpSpPr>
        <p:grpSpPr>
          <a:xfrm>
            <a:off x="315012" y="167791"/>
            <a:ext cx="2026763" cy="365126"/>
            <a:chOff x="235670" y="137721"/>
            <a:chExt cx="2026763" cy="365126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B8C8DED9-6A96-2EBB-A93D-B8EEE1BD018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6" name="Conexão reta 5">
              <a:extLst>
                <a:ext uri="{FF2B5EF4-FFF2-40B4-BE49-F238E27FC236}">
                  <a16:creationId xmlns:a16="http://schemas.microsoft.com/office/drawing/2014/main" id="{E3DC8A22-99F8-86EB-6B48-96623586E935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078ED9D-110E-82AC-B73C-BA47499144CB}"/>
              </a:ext>
            </a:extLst>
          </p:cNvPr>
          <p:cNvGrpSpPr/>
          <p:nvPr/>
        </p:nvGrpSpPr>
        <p:grpSpPr>
          <a:xfrm>
            <a:off x="381000" y="898043"/>
            <a:ext cx="8103124" cy="4578929"/>
            <a:chOff x="484695" y="80935"/>
            <a:chExt cx="8382000" cy="4647426"/>
          </a:xfrm>
        </p:grpSpPr>
        <p:sp>
          <p:nvSpPr>
            <p:cNvPr id="2" name="Rectângulo 1"/>
            <p:cNvSpPr/>
            <p:nvPr/>
          </p:nvSpPr>
          <p:spPr>
            <a:xfrm flipH="1">
              <a:off x="484695" y="80935"/>
              <a:ext cx="8382000" cy="46474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177800" algn="just">
                <a:spcBef>
                  <a:spcPct val="20000"/>
                </a:spcBef>
                <a:defRPr/>
              </a:pPr>
              <a:r>
                <a:rPr lang="pt-PT" sz="2000" dirty="0">
                  <a:cs typeface="Arial" pitchFamily="34" charset="0"/>
                </a:rPr>
                <a:t>A formação e evolução dos precipitados pode esquematizar-se do seguinte modo:</a:t>
              </a:r>
            </a:p>
            <a:p>
              <a:pPr indent="177800" algn="ctr">
                <a:spcBef>
                  <a:spcPct val="20000"/>
                </a:spcBef>
                <a:defRPr/>
              </a:pPr>
              <a:r>
                <a:rPr lang="pt-PT" sz="2000" dirty="0">
                  <a:cs typeface="Arial" pitchFamily="34" charset="0"/>
                </a:rPr>
                <a:t>Iões em solução </a:t>
              </a:r>
              <a:r>
                <a:rPr lang="pt-PT" sz="2000" dirty="0">
                  <a:cs typeface="Arial" pitchFamily="34" charset="0"/>
                  <a:sym typeface="Symbol"/>
                </a:rPr>
                <a:t> Núcleos primários  Partículas coloidais</a:t>
              </a:r>
            </a:p>
            <a:p>
              <a:pPr indent="177800" algn="just">
                <a:spcBef>
                  <a:spcPct val="20000"/>
                </a:spcBef>
                <a:defRPr/>
              </a:pPr>
              <a:r>
                <a:rPr lang="pt-PT" sz="2000" dirty="0">
                  <a:cs typeface="Arial" pitchFamily="34" charset="0"/>
                  <a:sym typeface="Symbol"/>
                </a:rPr>
                <a:t>        (1 a 10 </a:t>
              </a:r>
              <a:r>
                <a:rPr lang="pt-PT" sz="2000" dirty="0">
                  <a:cs typeface="Arial"/>
                  <a:sym typeface="Symbol"/>
                </a:rPr>
                <a:t>Å)                ( 10 Å)                   </a:t>
              </a:r>
              <a:r>
                <a:rPr lang="pt-PT" sz="2000" dirty="0">
                  <a:cs typeface="Arial" pitchFamily="34" charset="0"/>
                  <a:sym typeface="Symbol"/>
                </a:rPr>
                <a:t>(10 a 1000 </a:t>
              </a:r>
              <a:r>
                <a:rPr lang="pt-PT" sz="2000" dirty="0">
                  <a:cs typeface="Arial"/>
                  <a:sym typeface="Symbol"/>
                </a:rPr>
                <a:t>Å)</a:t>
              </a:r>
            </a:p>
            <a:p>
              <a:pPr indent="177800" algn="just">
                <a:spcBef>
                  <a:spcPct val="20000"/>
                </a:spcBef>
                <a:defRPr/>
              </a:pPr>
              <a:r>
                <a:rPr lang="pt-PT" sz="2000" dirty="0">
                  <a:cs typeface="Arial"/>
                  <a:sym typeface="Symbol"/>
                </a:rPr>
                <a:t>							</a:t>
              </a:r>
            </a:p>
            <a:p>
              <a:pPr indent="177800" algn="just">
                <a:spcBef>
                  <a:spcPct val="20000"/>
                </a:spcBef>
                <a:defRPr/>
              </a:pPr>
              <a:r>
                <a:rPr lang="pt-PT" sz="2000" dirty="0">
                  <a:cs typeface="Arial"/>
                  <a:sym typeface="Symbol"/>
                </a:rPr>
                <a:t>						Dispersões coloidais</a:t>
              </a:r>
            </a:p>
            <a:p>
              <a:pPr indent="177800" algn="just">
                <a:spcBef>
                  <a:spcPct val="20000"/>
                </a:spcBef>
                <a:defRPr/>
              </a:pPr>
              <a:r>
                <a:rPr lang="pt-PT" sz="2000" dirty="0">
                  <a:cs typeface="Arial"/>
                  <a:sym typeface="Symbol"/>
                </a:rPr>
                <a:t>							</a:t>
              </a:r>
            </a:p>
            <a:p>
              <a:pPr indent="177800" algn="just">
                <a:spcBef>
                  <a:spcPct val="20000"/>
                </a:spcBef>
                <a:defRPr/>
              </a:pPr>
              <a:r>
                <a:rPr lang="pt-PT" sz="2000" dirty="0">
                  <a:cs typeface="Arial" pitchFamily="34" charset="0"/>
                </a:rPr>
                <a:t>					       Precipitados gelatinosos</a:t>
              </a:r>
            </a:p>
            <a:p>
              <a:pPr indent="177800" algn="just">
                <a:spcBef>
                  <a:spcPct val="20000"/>
                </a:spcBef>
                <a:defRPr/>
              </a:pPr>
              <a:r>
                <a:rPr lang="pt-PT" sz="2000" dirty="0">
                  <a:cs typeface="Arial" pitchFamily="34" charset="0"/>
                </a:rPr>
                <a:t>						     ou </a:t>
              </a:r>
              <a:r>
                <a:rPr lang="pt-PT" sz="2000" dirty="0" err="1">
                  <a:cs typeface="Arial" pitchFamily="34" charset="0"/>
                </a:rPr>
                <a:t>floculentos</a:t>
              </a:r>
              <a:endParaRPr lang="pt-PT" sz="2000" dirty="0">
                <a:cs typeface="Arial" pitchFamily="34" charset="0"/>
              </a:endParaRPr>
            </a:p>
            <a:p>
              <a:pPr indent="177800" algn="just">
                <a:spcBef>
                  <a:spcPct val="20000"/>
                </a:spcBef>
                <a:defRPr/>
              </a:pPr>
              <a:endParaRPr lang="pt-PT" sz="2000" dirty="0">
                <a:cs typeface="Arial" pitchFamily="34" charset="0"/>
              </a:endParaRPr>
            </a:p>
            <a:p>
              <a:pPr indent="177800" algn="just">
                <a:spcBef>
                  <a:spcPct val="20000"/>
                </a:spcBef>
                <a:defRPr/>
              </a:pPr>
              <a:r>
                <a:rPr lang="pt-PT" sz="2000" dirty="0">
                  <a:cs typeface="Arial" pitchFamily="34" charset="0"/>
                </a:rPr>
                <a:t>Estes agregados podem formar-se no seio da solução (</a:t>
              </a:r>
              <a:r>
                <a:rPr lang="pt-PT" sz="2000" b="1" i="1" dirty="0">
                  <a:cs typeface="Arial" pitchFamily="34" charset="0"/>
                </a:rPr>
                <a:t>nucleação homogénea</a:t>
              </a:r>
              <a:r>
                <a:rPr lang="pt-PT" sz="2000" dirty="0">
                  <a:cs typeface="Arial" pitchFamily="34" charset="0"/>
                </a:rPr>
                <a:t>) ou sobre substâncias estranhas à solução tais como as paredes dos copos, partículas de poeira, … (</a:t>
              </a:r>
              <a:r>
                <a:rPr lang="pt-PT" sz="2000" b="1" i="1" dirty="0">
                  <a:cs typeface="Arial" pitchFamily="34" charset="0"/>
                </a:rPr>
                <a:t>nucleação heterogénea</a:t>
              </a:r>
              <a:r>
                <a:rPr lang="pt-PT" sz="2000" dirty="0">
                  <a:cs typeface="Arial" pitchFamily="34" charset="0"/>
                </a:rPr>
                <a:t>).</a:t>
              </a:r>
            </a:p>
          </p:txBody>
        </p:sp>
        <p:grpSp>
          <p:nvGrpSpPr>
            <p:cNvPr id="8" name="Grupo 7"/>
            <p:cNvGrpSpPr/>
            <p:nvPr/>
          </p:nvGrpSpPr>
          <p:grpSpPr>
            <a:xfrm>
              <a:off x="1981200" y="1600200"/>
              <a:ext cx="4038600" cy="1701463"/>
              <a:chOff x="2057400" y="1524000"/>
              <a:chExt cx="4038600" cy="1701463"/>
            </a:xfrm>
          </p:grpSpPr>
          <p:cxnSp>
            <p:nvCxnSpPr>
              <p:cNvPr id="4" name="Conexão recta unidireccional 3"/>
              <p:cNvCxnSpPr/>
              <p:nvPr/>
            </p:nvCxnSpPr>
            <p:spPr>
              <a:xfrm flipH="1">
                <a:off x="4343400" y="1524000"/>
                <a:ext cx="1752600" cy="9144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CaixaDeTexto 4"/>
              <p:cNvSpPr txBox="1"/>
              <p:nvPr/>
            </p:nvSpPr>
            <p:spPr>
              <a:xfrm>
                <a:off x="2057400" y="2209800"/>
                <a:ext cx="28956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000" dirty="0" err="1">
                    <a:cs typeface="Arial" pitchFamily="34" charset="0"/>
                  </a:rPr>
                  <a:t>Cristalículos</a:t>
                </a:r>
                <a:endParaRPr lang="pt-PT" sz="2000" dirty="0">
                  <a:cs typeface="Arial" pitchFamily="34" charset="0"/>
                </a:endParaRPr>
              </a:p>
              <a:p>
                <a:pPr algn="ctr"/>
                <a:r>
                  <a:rPr lang="pt-PT" sz="2000" dirty="0">
                    <a:cs typeface="Arial" pitchFamily="34" charset="0"/>
                    <a:sym typeface="Symbol"/>
                  </a:rPr>
                  <a:t></a:t>
                </a:r>
              </a:p>
              <a:p>
                <a:pPr algn="ctr"/>
                <a:r>
                  <a:rPr lang="pt-PT" sz="2000" dirty="0">
                    <a:cs typeface="Arial" pitchFamily="34" charset="0"/>
                    <a:sym typeface="Symbol"/>
                  </a:rPr>
                  <a:t>Agregados cristalinos</a:t>
                </a:r>
                <a:endParaRPr lang="pt-PT" sz="2000" dirty="0">
                  <a:cs typeface="Arial" pitchFamily="34" charset="0"/>
                </a:endParaRPr>
              </a:p>
            </p:txBody>
          </p:sp>
        </p:grp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8A5FE082-8AD9-7E44-36EB-2F5428C4D124}"/>
              </a:ext>
            </a:extLst>
          </p:cNvPr>
          <p:cNvGrpSpPr/>
          <p:nvPr/>
        </p:nvGrpSpPr>
        <p:grpSpPr>
          <a:xfrm>
            <a:off x="315012" y="167791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DD32F3DB-957A-0EEF-0CFE-F50456DDB4D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3B536431-7FDA-14DC-7292-E0B014F08613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 flipH="1">
            <a:off x="541259" y="951716"/>
            <a:ext cx="8206814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As partículas coloidais podem crescer dando origem a </a:t>
            </a:r>
            <a:r>
              <a:rPr lang="pt-PT" sz="2000" dirty="0" err="1">
                <a:cs typeface="Arial" pitchFamily="34" charset="0"/>
              </a:rPr>
              <a:t>cristalículos</a:t>
            </a:r>
            <a:r>
              <a:rPr lang="pt-PT" sz="2000" dirty="0">
                <a:cs typeface="Arial" pitchFamily="34" charset="0"/>
              </a:rPr>
              <a:t>, depois a cristais maiores e finalmente a agregados cristalinos ou podem estabilizar dando origem a dispersões coloidais.</a:t>
            </a:r>
          </a:p>
          <a:p>
            <a:pPr indent="177800" algn="just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Com o tempo ou por ações exteriores, as dispersões coloidais podem precipitar obtendo-se precipitados gelatinosos ou </a:t>
            </a:r>
            <a:r>
              <a:rPr lang="pt-PT" sz="2000" dirty="0" err="1">
                <a:cs typeface="Arial" pitchFamily="34" charset="0"/>
              </a:rPr>
              <a:t>floculentos</a:t>
            </a:r>
            <a:r>
              <a:rPr lang="pt-PT" sz="2000" dirty="0">
                <a:cs typeface="Arial" pitchFamily="34" charset="0"/>
              </a:rPr>
              <a:t> consoante o tipo de coloide em causa.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723ABCE-E8DF-5991-1623-3441351EA137}"/>
              </a:ext>
            </a:extLst>
          </p:cNvPr>
          <p:cNvSpPr txBox="1"/>
          <p:nvPr/>
        </p:nvSpPr>
        <p:spPr>
          <a:xfrm>
            <a:off x="541258" y="3676702"/>
            <a:ext cx="82068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1800" dirty="0">
                <a:latin typeface="Arial" pitchFamily="34" charset="0"/>
                <a:cs typeface="Arial" pitchFamily="34" charset="0"/>
              </a:rPr>
              <a:t>Os coloides são hidrófobos ou hidrófilos segundo a afinidade das suas partículas com a água.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62C286C4-C9F3-BF37-26AF-DCA487ACA2C1}"/>
              </a:ext>
            </a:extLst>
          </p:cNvPr>
          <p:cNvGrpSpPr/>
          <p:nvPr/>
        </p:nvGrpSpPr>
        <p:grpSpPr>
          <a:xfrm>
            <a:off x="315012" y="167791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D85B0F03-AFD2-5E5F-CCE7-7619499F5DF2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32930841-6E16-90B9-063A-AD8B385E5F49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 flipH="1">
            <a:off x="541259" y="832055"/>
            <a:ext cx="791458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>
              <a:spcBef>
                <a:spcPct val="20000"/>
              </a:spcBef>
              <a:defRPr/>
            </a:pPr>
            <a:r>
              <a:rPr lang="pt-PT" sz="2000" u="sng" dirty="0">
                <a:cs typeface="Arial" pitchFamily="34" charset="0"/>
              </a:rPr>
              <a:t>Envelhecimento dos precipitados</a:t>
            </a:r>
          </a:p>
          <a:p>
            <a:pPr lvl="0"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As partículas precipitadas vão sofrer modificações irreversíveis que se designam globalmente por </a:t>
            </a:r>
            <a:r>
              <a:rPr lang="pt-PT" sz="2000" b="1" i="1" dirty="0">
                <a:cs typeface="Arial" pitchFamily="34" charset="0"/>
              </a:rPr>
              <a:t>envelhecimento do precipitado</a:t>
            </a:r>
            <a:r>
              <a:rPr lang="pt-PT" sz="2000" dirty="0">
                <a:cs typeface="Arial" pitchFamily="34" charset="0"/>
              </a:rPr>
              <a:t>.</a:t>
            </a:r>
          </a:p>
          <a:p>
            <a:pPr lvl="0"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As partículas mais pequenas de um precipitado tem maior solubilidade do que as partículas de maiores dimensões </a:t>
            </a:r>
            <a:r>
              <a:rPr lang="pt-PT" sz="2000" dirty="0">
                <a:cs typeface="Arial" pitchFamily="34" charset="0"/>
                <a:sym typeface="Symbol"/>
              </a:rPr>
              <a:t> </a:t>
            </a:r>
            <a:r>
              <a:rPr lang="pt-PT" sz="2000" dirty="0">
                <a:cs typeface="Arial" pitchFamily="34" charset="0"/>
              </a:rPr>
              <a:t>primeira explicação que surgiu para o envelhecimento dos precipitados era de que se verificava um crescimento dos cristais de maiores dimensões à medida que se iam dissolvendo os cristais mais pequenos.</a:t>
            </a:r>
          </a:p>
          <a:p>
            <a:pPr lvl="0" indent="177800" algn="just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Este mecanismo de envelhecimento designa-se por </a:t>
            </a:r>
            <a:r>
              <a:rPr lang="pt-PT" sz="2000" b="1" i="1" dirty="0">
                <a:cs typeface="Arial" pitchFamily="34" charset="0"/>
              </a:rPr>
              <a:t>maturação do precipitado</a:t>
            </a:r>
            <a:r>
              <a:rPr lang="pt-PT" sz="2000" dirty="0">
                <a:cs typeface="Arial" pitchFamily="34" charset="0"/>
              </a:rPr>
              <a:t> ou </a:t>
            </a:r>
            <a:r>
              <a:rPr lang="pt-PT" sz="2000" b="1" i="1" dirty="0">
                <a:cs typeface="Arial" pitchFamily="34" charset="0"/>
              </a:rPr>
              <a:t>maturação de </a:t>
            </a:r>
            <a:r>
              <a:rPr lang="pt-PT" sz="2000" b="1" i="1" dirty="0" err="1">
                <a:cs typeface="Arial" pitchFamily="34" charset="0"/>
              </a:rPr>
              <a:t>Ostwald</a:t>
            </a:r>
            <a:r>
              <a:rPr lang="pt-PT" sz="2000" dirty="0">
                <a:cs typeface="Arial" pitchFamily="34" charset="0"/>
              </a:rPr>
              <a:t>.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2B6A0196-93EB-3840-EC94-1BBFA3E9F246}"/>
              </a:ext>
            </a:extLst>
          </p:cNvPr>
          <p:cNvGrpSpPr/>
          <p:nvPr/>
        </p:nvGrpSpPr>
        <p:grpSpPr>
          <a:xfrm>
            <a:off x="315012" y="16779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DD7D2C2C-0B54-D2ED-C937-AAAC733BBC0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24AA90CB-B3FA-0E14-5C9A-D7876553E38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50FC20-387B-4497-947F-0CBE51C99B85}"/>
              </a:ext>
            </a:extLst>
          </p:cNvPr>
          <p:cNvSpPr txBox="1">
            <a:spLocks noChangeArrowheads="1"/>
          </p:cNvSpPr>
          <p:nvPr/>
        </p:nvSpPr>
        <p:spPr>
          <a:xfrm>
            <a:off x="1725101" y="584274"/>
            <a:ext cx="4799798" cy="5762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PT" altLang="pt-PT" sz="3200" kern="0" dirty="0"/>
              <a:t>Volumetria por precipitação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96C3356-CA2C-42E4-9C40-DAECA094965F}"/>
              </a:ext>
            </a:extLst>
          </p:cNvPr>
          <p:cNvSpPr txBox="1"/>
          <p:nvPr/>
        </p:nvSpPr>
        <p:spPr>
          <a:xfrm>
            <a:off x="414775" y="1233097"/>
            <a:ext cx="8267311" cy="5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A volumetria de precipitação é baseada em reações que geram compostos de baixa solubilidade.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Velocidade de formação de muitos precipitados limita o uso de reagentes que podem ser usados nas titulações de precipitação e ainda </a:t>
            </a:r>
            <a:r>
              <a:rPr lang="pt-PT" altLang="pt-PT" sz="2400" dirty="0">
                <a:cs typeface="Arial" panose="020B0604020202020204" pitchFamily="34" charset="0"/>
              </a:rPr>
              <a:t>poderão ocorrer fenómenos secundários como a adsorção de iões presentes na solução pelo precipitado formado.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cs typeface="Arial" panose="020B0604020202020204" pitchFamily="34" charset="0"/>
              </a:rPr>
              <a:t>Uma reação de precipitação pode ser utilizada num método volumétrico, para tal deve ser praticamente completa (e com estequiometria bem definida), deve ser rápida e deve existir um método adequado para detetar o ponto de equivalência.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cs typeface="Arial" panose="020B0604020202020204" pitchFamily="34" charset="0"/>
              </a:rPr>
              <a:t>Número limitado de exemplos de aplicação prática das titulações por precipitação. </a:t>
            </a:r>
            <a:r>
              <a:rPr lang="pt-PT" sz="2400" dirty="0"/>
              <a:t>Reagente mais utilizado é o nitrato de prata: AgNO</a:t>
            </a:r>
            <a:r>
              <a:rPr lang="pt-PT" sz="2400" baseline="-25000" dirty="0"/>
              <a:t>3</a:t>
            </a:r>
            <a:r>
              <a:rPr lang="pt-PT" sz="2400" dirty="0"/>
              <a:t> 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74F6E66-A8C0-BDB8-3198-3C0B07C3612A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F6768325-5749-A908-D0F6-C8B60C85C6B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A75EF6CF-60F4-F2DC-FF28-608087129475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4075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135B5BDD-E8F2-4355-8B31-E8B1C00FB4AB}"/>
              </a:ext>
            </a:extLst>
          </p:cNvPr>
          <p:cNvSpPr txBox="1">
            <a:spLocks noChangeArrowheads="1"/>
          </p:cNvSpPr>
          <p:nvPr/>
        </p:nvSpPr>
        <p:spPr>
          <a:xfrm>
            <a:off x="1245778" y="698879"/>
            <a:ext cx="5978427" cy="5762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PT" altLang="pt-PT" sz="3200" kern="0" dirty="0"/>
              <a:t>Deteção do ponto de equivalência</a:t>
            </a:r>
          </a:p>
        </p:txBody>
      </p:sp>
      <p:sp>
        <p:nvSpPr>
          <p:cNvPr id="8" name="Rectângulo 2">
            <a:extLst>
              <a:ext uri="{FF2B5EF4-FFF2-40B4-BE49-F238E27FC236}">
                <a16:creationId xmlns:a16="http://schemas.microsoft.com/office/drawing/2014/main" id="{29E838E9-EC4C-4EE0-A89A-84DAF27A9BCE}"/>
              </a:ext>
            </a:extLst>
          </p:cNvPr>
          <p:cNvSpPr/>
          <p:nvPr/>
        </p:nvSpPr>
        <p:spPr>
          <a:xfrm flipH="1">
            <a:off x="414776" y="1462308"/>
            <a:ext cx="8121650" cy="39333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O método potenciométrico pode ser usado para determinar experimentalmente curvas de titulação.</a:t>
            </a:r>
            <a:endParaRPr lang="pt-PT" sz="105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Podem ser usadas titulações </a:t>
            </a:r>
            <a:r>
              <a:rPr lang="pt-PT" sz="2400" dirty="0" err="1">
                <a:cs typeface="Arial" pitchFamily="34" charset="0"/>
              </a:rPr>
              <a:t>condutimétricas</a:t>
            </a:r>
            <a:r>
              <a:rPr lang="pt-PT" sz="2400" dirty="0">
                <a:cs typeface="Arial" pitchFamily="34" charset="0"/>
              </a:rPr>
              <a:t> pois na reação de precipitação os iões constituintes do precipitado vão deixar de contribuir para a condutividade da solução.</a:t>
            </a:r>
            <a:endParaRPr lang="pt-PT" sz="105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O uso de indicadores v</a:t>
            </a:r>
            <a:r>
              <a:rPr lang="pt-PT" sz="2400" dirty="0"/>
              <a:t>isuais ou químicos que causam mudança de cor próximo do ponto de equivalência e que  </a:t>
            </a:r>
            <a:r>
              <a:rPr lang="pt-PT" sz="2400" dirty="0">
                <a:cs typeface="Arial" pitchFamily="34" charset="0"/>
              </a:rPr>
              <a:t> correspondem aos três métodos que ilustram os vários mecanismos de atuação dos indicadores: Métodos de </a:t>
            </a:r>
            <a:r>
              <a:rPr lang="pt-PT" sz="2400" b="1" dirty="0" err="1">
                <a:cs typeface="Arial" pitchFamily="34" charset="0"/>
              </a:rPr>
              <a:t>Mohr</a:t>
            </a:r>
            <a:r>
              <a:rPr lang="pt-PT" sz="2400" dirty="0">
                <a:cs typeface="Arial" pitchFamily="34" charset="0"/>
              </a:rPr>
              <a:t>, </a:t>
            </a:r>
            <a:r>
              <a:rPr lang="pt-PT" sz="2400" b="1" dirty="0" err="1">
                <a:cs typeface="Arial" pitchFamily="34" charset="0"/>
              </a:rPr>
              <a:t>Volhard</a:t>
            </a:r>
            <a:r>
              <a:rPr lang="pt-PT" sz="2400" dirty="0">
                <a:cs typeface="Arial" pitchFamily="34" charset="0"/>
              </a:rPr>
              <a:t> e </a:t>
            </a:r>
            <a:r>
              <a:rPr lang="pt-PT" sz="2400" b="1" dirty="0" err="1">
                <a:cs typeface="Arial" pitchFamily="34" charset="0"/>
              </a:rPr>
              <a:t>Fajans</a:t>
            </a:r>
            <a:r>
              <a:rPr lang="pt-PT" sz="2400" dirty="0">
                <a:cs typeface="Arial" pitchFamily="34" charset="0"/>
              </a:rPr>
              <a:t> para o doseamento de halogenetos.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11459DC-BD07-4F50-B16F-FB50AFEF232B}"/>
              </a:ext>
            </a:extLst>
          </p:cNvPr>
          <p:cNvSpPr txBox="1"/>
          <p:nvPr/>
        </p:nvSpPr>
        <p:spPr>
          <a:xfrm>
            <a:off x="3115559" y="5440286"/>
            <a:ext cx="2238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i="1" dirty="0"/>
              <a:t>(Cl </a:t>
            </a:r>
            <a:r>
              <a:rPr lang="pt-PT" sz="2800" i="1" baseline="30000" dirty="0"/>
              <a:t>-</a:t>
            </a:r>
            <a:r>
              <a:rPr lang="pt-PT" sz="2800" i="1" dirty="0"/>
              <a:t> , Br </a:t>
            </a:r>
            <a:r>
              <a:rPr lang="pt-PT" sz="2800" i="1" baseline="30000" dirty="0"/>
              <a:t>- </a:t>
            </a:r>
            <a:r>
              <a:rPr lang="pt-PT" sz="2800" i="1" dirty="0"/>
              <a:t>, I </a:t>
            </a:r>
            <a:r>
              <a:rPr lang="pt-PT" sz="2800" i="1" baseline="30000" dirty="0"/>
              <a:t>-</a:t>
            </a:r>
            <a:r>
              <a:rPr lang="pt-PT" sz="2800" i="1" dirty="0"/>
              <a:t>)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BBA2409-1682-833F-87A1-784D6AEF83BB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E79F50B0-CA69-082C-F269-6C221C35CFD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CA62E3A3-6EAF-B2AB-878B-4B134A8F8AF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5409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430550E3-5286-4F02-A9BB-B432A0C7C641}"/>
              </a:ext>
            </a:extLst>
          </p:cNvPr>
          <p:cNvSpPr txBox="1"/>
          <p:nvPr/>
        </p:nvSpPr>
        <p:spPr>
          <a:xfrm>
            <a:off x="377070" y="1198468"/>
            <a:ext cx="8125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Vamos considerar a titulação de 50 </a:t>
            </a:r>
            <a:r>
              <a:rPr lang="pt-PT" dirty="0" err="1"/>
              <a:t>mL</a:t>
            </a:r>
            <a:r>
              <a:rPr lang="pt-PT" dirty="0"/>
              <a:t> de uma solução de </a:t>
            </a:r>
            <a:r>
              <a:rPr lang="pt-PT" dirty="0" err="1"/>
              <a:t>NaCl</a:t>
            </a:r>
            <a:r>
              <a:rPr lang="pt-PT" dirty="0"/>
              <a:t> 0.05 mol.L</a:t>
            </a:r>
            <a:r>
              <a:rPr lang="pt-PT" baseline="30000" dirty="0"/>
              <a:t>-1 </a:t>
            </a:r>
            <a:r>
              <a:rPr lang="pt-PT" dirty="0"/>
              <a:t>com AgNO</a:t>
            </a:r>
            <a:r>
              <a:rPr lang="pt-PT" baseline="-25000" dirty="0"/>
              <a:t>3</a:t>
            </a:r>
            <a:r>
              <a:rPr lang="pt-PT" dirty="0"/>
              <a:t> 0.1 mol.L</a:t>
            </a:r>
            <a:r>
              <a:rPr lang="pt-PT" baseline="30000" dirty="0"/>
              <a:t>-1 </a:t>
            </a:r>
            <a:r>
              <a:rPr lang="pt-PT" dirty="0"/>
              <a:t>. (</a:t>
            </a:r>
            <a:r>
              <a:rPr lang="pt-PT" dirty="0" err="1"/>
              <a:t>AgCl</a:t>
            </a:r>
            <a:r>
              <a:rPr lang="pt-PT" dirty="0"/>
              <a:t>: </a:t>
            </a:r>
            <a:r>
              <a:rPr lang="pt-PT" dirty="0" err="1"/>
              <a:t>K</a:t>
            </a:r>
            <a:r>
              <a:rPr lang="pt-PT" baseline="-25000" dirty="0" err="1"/>
              <a:t>ps</a:t>
            </a:r>
            <a:r>
              <a:rPr lang="pt-PT" dirty="0"/>
              <a:t> = 1.82 </a:t>
            </a:r>
            <a:r>
              <a:rPr lang="pt-PT" dirty="0">
                <a:sym typeface="Symbol" panose="05050102010706020507" pitchFamily="18" charset="2"/>
              </a:rPr>
              <a:t> </a:t>
            </a:r>
            <a:r>
              <a:rPr lang="pt-PT" dirty="0"/>
              <a:t>10</a:t>
            </a:r>
            <a:r>
              <a:rPr lang="pt-PT" baseline="30000" dirty="0"/>
              <a:t>-10</a:t>
            </a:r>
            <a:r>
              <a:rPr lang="pt-PT" dirty="0"/>
              <a:t>)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CFE7CC6-06B0-4A51-8D7F-E8FFD5352B66}"/>
              </a:ext>
            </a:extLst>
          </p:cNvPr>
          <p:cNvSpPr txBox="1"/>
          <p:nvPr/>
        </p:nvSpPr>
        <p:spPr>
          <a:xfrm>
            <a:off x="2587658" y="1961778"/>
            <a:ext cx="29553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 err="1"/>
              <a:t>Ag</a:t>
            </a:r>
            <a:r>
              <a:rPr lang="pt-PT" baseline="30000" dirty="0"/>
              <a:t>+</a:t>
            </a:r>
            <a:r>
              <a:rPr lang="pt-PT" dirty="0"/>
              <a:t> (</a:t>
            </a:r>
            <a:r>
              <a:rPr lang="pt-PT" dirty="0" err="1"/>
              <a:t>aq</a:t>
            </a:r>
            <a:r>
              <a:rPr lang="pt-PT" dirty="0"/>
              <a:t>) + Cl</a:t>
            </a:r>
            <a:r>
              <a:rPr lang="pt-PT" baseline="30000" dirty="0"/>
              <a:t> - </a:t>
            </a:r>
            <a:r>
              <a:rPr lang="pt-PT" dirty="0"/>
              <a:t>(</a:t>
            </a:r>
            <a:r>
              <a:rPr lang="pt-PT" dirty="0" err="1"/>
              <a:t>aq</a:t>
            </a:r>
            <a:r>
              <a:rPr lang="pt-PT" dirty="0"/>
              <a:t>) ⇌ </a:t>
            </a:r>
            <a:r>
              <a:rPr lang="pt-PT" dirty="0" err="1"/>
              <a:t>AgCl</a:t>
            </a:r>
            <a:r>
              <a:rPr lang="pt-PT" dirty="0"/>
              <a:t>(s)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34BC594-E82E-44C8-B85A-443FE8C83CC0}"/>
              </a:ext>
            </a:extLst>
          </p:cNvPr>
          <p:cNvSpPr txBox="1"/>
          <p:nvPr/>
        </p:nvSpPr>
        <p:spPr>
          <a:xfrm>
            <a:off x="414776" y="2448089"/>
            <a:ext cx="80881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Antes do início da titulação a concentração de Cl</a:t>
            </a:r>
            <a:r>
              <a:rPr lang="pt-PT" baseline="30000" dirty="0"/>
              <a:t>-</a:t>
            </a:r>
            <a:r>
              <a:rPr lang="pt-PT" dirty="0"/>
              <a:t> é: </a:t>
            </a:r>
            <a:r>
              <a:rPr lang="pt-PT" dirty="0">
                <a:sym typeface="Symbol" panose="05050102010706020507" pitchFamily="18" charset="2"/>
              </a:rPr>
              <a:t>Cl</a:t>
            </a:r>
            <a:r>
              <a:rPr lang="pt-PT" baseline="30000" dirty="0">
                <a:sym typeface="Symbol" panose="05050102010706020507" pitchFamily="18" charset="2"/>
              </a:rPr>
              <a:t>-</a:t>
            </a:r>
            <a:r>
              <a:rPr lang="pt-PT" dirty="0">
                <a:sym typeface="Symbol" panose="05050102010706020507" pitchFamily="18" charset="2"/>
              </a:rPr>
              <a:t> = 0.05 mol.L</a:t>
            </a:r>
            <a:r>
              <a:rPr lang="pt-PT" baseline="30000" dirty="0">
                <a:sym typeface="Symbol" panose="05050102010706020507" pitchFamily="18" charset="2"/>
              </a:rPr>
              <a:t>-1</a:t>
            </a:r>
            <a:r>
              <a:rPr lang="pt-PT" dirty="0"/>
              <a:t> . A concentração de </a:t>
            </a:r>
            <a:r>
              <a:rPr lang="pt-PT" dirty="0" err="1"/>
              <a:t>Ag</a:t>
            </a:r>
            <a:r>
              <a:rPr lang="pt-PT" baseline="30000" dirty="0"/>
              <a:t>+</a:t>
            </a:r>
            <a:r>
              <a:rPr lang="pt-PT" dirty="0"/>
              <a:t> é nula.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560D8F7-06BE-485D-8314-D70BC5C9E951}"/>
              </a:ext>
            </a:extLst>
          </p:cNvPr>
          <p:cNvSpPr txBox="1"/>
          <p:nvPr/>
        </p:nvSpPr>
        <p:spPr>
          <a:xfrm>
            <a:off x="926178" y="665991"/>
            <a:ext cx="7027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Métodos de titulação com base no nitrato de prata.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6458D63-485D-4010-B1E8-524ED10F75E1}"/>
                  </a:ext>
                </a:extLst>
              </p:cNvPr>
              <p:cNvSpPr txBox="1"/>
              <p:nvPr/>
            </p:nvSpPr>
            <p:spPr>
              <a:xfrm>
                <a:off x="414776" y="3211399"/>
                <a:ext cx="7984503" cy="1496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PT" dirty="0"/>
                  <a:t>Antes de atingir o ponto de equivalência, por exemplo após adição de 10 </a:t>
                </a:r>
                <a:r>
                  <a:rPr lang="pt-PT" dirty="0" err="1"/>
                  <a:t>mL</a:t>
                </a:r>
                <a:r>
                  <a:rPr lang="pt-PT" dirty="0"/>
                  <a:t> de AgNO</a:t>
                </a:r>
                <a:r>
                  <a:rPr lang="pt-PT" baseline="-25000" dirty="0"/>
                  <a:t>3</a:t>
                </a:r>
                <a:r>
                  <a:rPr lang="pt-PT" dirty="0"/>
                  <a:t>:</a:t>
                </a:r>
              </a:p>
              <a:p>
                <a:endParaRPr lang="pt-P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𝐶𝑙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𝑁𝑎𝐶𝑙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𝑖𝑛𝑖𝑐𝑖𝑎𝑙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𝐴𝑔𝑁𝑂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3,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𝑎𝑑𝑖𝑐𝑖𝑜𝑛𝑎𝑑𝑜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0.0025−0.001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0.06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=0.025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6458D63-485D-4010-B1E8-524ED10F75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3211399"/>
                <a:ext cx="7984503" cy="1496115"/>
              </a:xfrm>
              <a:prstGeom prst="rect">
                <a:avLst/>
              </a:prstGeom>
              <a:blipFill>
                <a:blip r:embed="rId2"/>
                <a:stretch>
                  <a:fillRect l="-611" t="-244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5C3BE15-8AB4-417C-97D9-F956B8458757}"/>
                  </a:ext>
                </a:extLst>
              </p:cNvPr>
              <p:cNvSpPr txBox="1"/>
              <p:nvPr/>
            </p:nvSpPr>
            <p:spPr>
              <a:xfrm>
                <a:off x="1284401" y="4824493"/>
                <a:ext cx="5788057" cy="667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𝑝𝑠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𝐶𝑙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≈7.28×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5C3BE15-8AB4-417C-97D9-F956B8458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401" y="4824493"/>
                <a:ext cx="5788057" cy="6677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7462874A-2E9E-45C0-81C4-84E14AA639D4}"/>
                  </a:ext>
                </a:extLst>
              </p:cNvPr>
              <p:cNvSpPr txBox="1"/>
              <p:nvPr/>
            </p:nvSpPr>
            <p:spPr>
              <a:xfrm>
                <a:off x="1857077" y="5755089"/>
                <a:ext cx="46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𝑝𝐴𝑔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7.28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−9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≈8.14</m:t>
                          </m:r>
                        </m:e>
                      </m:func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7462874A-2E9E-45C0-81C4-84E14AA63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077" y="5755089"/>
                <a:ext cx="4600281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Agrupar 1">
            <a:extLst>
              <a:ext uri="{FF2B5EF4-FFF2-40B4-BE49-F238E27FC236}">
                <a16:creationId xmlns:a16="http://schemas.microsoft.com/office/drawing/2014/main" id="{B51258C6-1874-6203-55DD-E246B1FEC12E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4D365599-BA96-9786-3F2B-4F55C834BC8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F0E5520A-6B8A-8800-FD15-8B2DEB1FFD0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1516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8BB476F2-2A19-442A-BE4B-F79EB4A6ECDA}"/>
              </a:ext>
            </a:extLst>
          </p:cNvPr>
          <p:cNvSpPr txBox="1"/>
          <p:nvPr/>
        </p:nvSpPr>
        <p:spPr>
          <a:xfrm>
            <a:off x="414776" y="782425"/>
            <a:ext cx="8154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No ponto de equivalência, o volume total será aproximadamente 75 </a:t>
            </a:r>
            <a:r>
              <a:rPr lang="pt-PT" dirty="0" err="1"/>
              <a:t>mL</a:t>
            </a:r>
            <a:r>
              <a:rPr lang="pt-PT" dirty="0"/>
              <a:t>, e a concentração de </a:t>
            </a:r>
            <a:r>
              <a:rPr lang="pt-PT" dirty="0" err="1"/>
              <a:t>Ag</a:t>
            </a:r>
            <a:r>
              <a:rPr lang="pt-PT" baseline="30000" dirty="0"/>
              <a:t>+</a:t>
            </a:r>
            <a:r>
              <a:rPr lang="pt-PT" dirty="0"/>
              <a:t> igual à concentração de Cl</a:t>
            </a:r>
            <a:r>
              <a:rPr lang="pt-PT" baseline="30000" dirty="0"/>
              <a:t>-</a:t>
            </a:r>
            <a:r>
              <a:rPr lang="pt-PT" dirty="0"/>
              <a:t>, logo: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AF850D5D-2F7F-40C0-9983-1D26FAD1A7D7}"/>
                  </a:ext>
                </a:extLst>
              </p:cNvPr>
              <p:cNvSpPr txBox="1"/>
              <p:nvPr/>
            </p:nvSpPr>
            <p:spPr>
              <a:xfrm>
                <a:off x="1668540" y="1510945"/>
                <a:ext cx="5241303" cy="427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𝑝𝑠</m:t>
                              </m:r>
                            </m:sub>
                          </m:sSub>
                        </m:e>
                      </m:rad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≈1.35×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AF850D5D-2F7F-40C0-9983-1D26FAD1A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8540" y="1510945"/>
                <a:ext cx="5241303" cy="427874"/>
              </a:xfrm>
              <a:prstGeom prst="rect">
                <a:avLst/>
              </a:prstGeom>
              <a:blipFill>
                <a:blip r:embed="rId2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F2BE210-012A-4C79-81D0-B2CFA142A45F}"/>
                  </a:ext>
                </a:extLst>
              </p:cNvPr>
              <p:cNvSpPr txBox="1"/>
              <p:nvPr/>
            </p:nvSpPr>
            <p:spPr>
              <a:xfrm>
                <a:off x="1989050" y="2088062"/>
                <a:ext cx="46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𝑝𝐴𝑔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pt-PT" b="0" i="0" smtClean="0">
                              <a:latin typeface="Cambria Math" panose="02040503050406030204" pitchFamily="18" charset="0"/>
                            </a:rPr>
                            <m:t> 1.35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fName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≈4.87</m:t>
                          </m:r>
                        </m:e>
                      </m:func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F2BE210-012A-4C79-81D0-B2CFA142A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050" y="2088062"/>
                <a:ext cx="4600281" cy="369332"/>
              </a:xfrm>
              <a:prstGeom prst="rect">
                <a:avLst/>
              </a:prstGeom>
              <a:blipFill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>
            <a:extLst>
              <a:ext uri="{FF2B5EF4-FFF2-40B4-BE49-F238E27FC236}">
                <a16:creationId xmlns:a16="http://schemas.microsoft.com/office/drawing/2014/main" id="{E8A06D9D-5644-4B89-8320-7A7E8D632428}"/>
              </a:ext>
            </a:extLst>
          </p:cNvPr>
          <p:cNvSpPr txBox="1"/>
          <p:nvPr/>
        </p:nvSpPr>
        <p:spPr>
          <a:xfrm>
            <a:off x="414776" y="2768666"/>
            <a:ext cx="8154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Após o ponto de equivalência, por exemplo, após a adição de 26 </a:t>
            </a:r>
            <a:r>
              <a:rPr lang="pt-PT" dirty="0" err="1"/>
              <a:t>mL</a:t>
            </a:r>
            <a:r>
              <a:rPr lang="pt-PT" dirty="0"/>
              <a:t> de AgNO</a:t>
            </a:r>
            <a:r>
              <a:rPr lang="pt-PT" baseline="-25000" dirty="0"/>
              <a:t>3</a:t>
            </a:r>
            <a:r>
              <a:rPr lang="pt-PT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2791898-45E3-48CF-8333-9B4A912539C6}"/>
                  </a:ext>
                </a:extLst>
              </p:cNvPr>
              <p:cNvSpPr txBox="1"/>
              <p:nvPr/>
            </p:nvSpPr>
            <p:spPr>
              <a:xfrm>
                <a:off x="414776" y="3387444"/>
                <a:ext cx="8154190" cy="665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𝐴𝑔𝑁𝑂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3, 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𝑎𝑑𝑖𝑐𝑖𝑜𝑛𝑎𝑑𝑜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𝑁𝑎𝐶𝑙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𝑖𝑛𝑖𝑐𝑖𝑎𝑙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0.0026−0.0025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0.076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pt-PT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1.32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2791898-45E3-48CF-8333-9B4A91253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76" y="3387444"/>
                <a:ext cx="8154190" cy="665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FCF98ED-0E52-4B5D-8C87-7E92E45F3348}"/>
                  </a:ext>
                </a:extLst>
              </p:cNvPr>
              <p:cNvSpPr txBox="1"/>
              <p:nvPr/>
            </p:nvSpPr>
            <p:spPr>
              <a:xfrm>
                <a:off x="1866504" y="4293242"/>
                <a:ext cx="46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𝑝𝐴𝑔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1.32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≈2.88</m:t>
                          </m:r>
                        </m:e>
                      </m:func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FCF98ED-0E52-4B5D-8C87-7E92E45F33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504" y="4293242"/>
                <a:ext cx="4600281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002E54C-A4B6-DE81-E784-3FC188FED332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12" name="Título 1">
              <a:extLst>
                <a:ext uri="{FF2B5EF4-FFF2-40B4-BE49-F238E27FC236}">
                  <a16:creationId xmlns:a16="http://schemas.microsoft.com/office/drawing/2014/main" id="{92946B13-9B72-9EF8-5992-575527901CB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3" name="Conexão reta 12">
              <a:extLst>
                <a:ext uri="{FF2B5EF4-FFF2-40B4-BE49-F238E27FC236}">
                  <a16:creationId xmlns:a16="http://schemas.microsoft.com/office/drawing/2014/main" id="{B0D01A30-6813-3B0C-B934-F11DA0AA8C2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226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019A50CA-A0F9-4643-A9A4-731053B57744}"/>
              </a:ext>
            </a:extLst>
          </p:cNvPr>
          <p:cNvSpPr txBox="1"/>
          <p:nvPr/>
        </p:nvSpPr>
        <p:spPr>
          <a:xfrm>
            <a:off x="1946576" y="87684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Efeito da concentração do titulante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044A4F6-D283-4F1E-A398-B571A1FF2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601" y="1529698"/>
            <a:ext cx="4241950" cy="5153332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DF81220C-2B51-7B01-2A67-36ACBB467481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66807336-FF6A-0FAD-C163-8E021F5EE96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91ECE5EA-E49C-D2AD-B60C-D9DD552E75B5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8407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A31F614-D69C-4A5E-B0A5-CB8F999AA90D}"/>
              </a:ext>
            </a:extLst>
          </p:cNvPr>
          <p:cNvSpPr txBox="1"/>
          <p:nvPr/>
        </p:nvSpPr>
        <p:spPr>
          <a:xfrm>
            <a:off x="3148549" y="73335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7030A0"/>
                </a:solidFill>
              </a:rPr>
              <a:t>Efeito do valor de </a:t>
            </a:r>
            <a:r>
              <a:rPr lang="pt-PT" sz="2400" dirty="0" err="1">
                <a:solidFill>
                  <a:srgbClr val="7030A0"/>
                </a:solidFill>
              </a:rPr>
              <a:t>K</a:t>
            </a:r>
            <a:r>
              <a:rPr lang="pt-PT" sz="2400" baseline="-25000" dirty="0" err="1">
                <a:solidFill>
                  <a:srgbClr val="7030A0"/>
                </a:solidFill>
              </a:rPr>
              <a:t>ps</a:t>
            </a:r>
            <a:endParaRPr lang="pt-PT" sz="2400" baseline="-25000" dirty="0">
              <a:solidFill>
                <a:srgbClr val="7030A0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3B4D781-F5D7-463D-9C97-0448897F4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422" y="1200825"/>
            <a:ext cx="4003156" cy="5225596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007CD96-6677-6D8D-54F8-877384950FCC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1FDA55B-5900-82CE-E11A-993290B265B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6930F18A-6BD8-875D-4792-FB05086FF324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37603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3CDB521B-CD4B-4878-B2E1-0960D5DFE055}"/>
              </a:ext>
            </a:extLst>
          </p:cNvPr>
          <p:cNvSpPr txBox="1">
            <a:spLocks noChangeArrowheads="1"/>
          </p:cNvSpPr>
          <p:nvPr/>
        </p:nvSpPr>
        <p:spPr>
          <a:xfrm>
            <a:off x="1053669" y="613675"/>
            <a:ext cx="6843863" cy="5778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pt-PT" altLang="pt-PT" sz="2200" kern="0" dirty="0"/>
              <a:t>Método </a:t>
            </a:r>
            <a:r>
              <a:rPr lang="pt-PT" altLang="pt-PT" sz="2200" kern="0" dirty="0" err="1"/>
              <a:t>Mohr</a:t>
            </a:r>
            <a:r>
              <a:rPr lang="pt-PT" altLang="pt-PT" sz="2200" kern="0" dirty="0"/>
              <a:t>. Formação de um segundo precipitado</a:t>
            </a:r>
          </a:p>
        </p:txBody>
      </p:sp>
      <p:sp>
        <p:nvSpPr>
          <p:cNvPr id="7" name="Rectângulo 1">
            <a:extLst>
              <a:ext uri="{FF2B5EF4-FFF2-40B4-BE49-F238E27FC236}">
                <a16:creationId xmlns:a16="http://schemas.microsoft.com/office/drawing/2014/main" id="{6579CAD8-5733-481F-B10E-501FE280D450}"/>
              </a:ext>
            </a:extLst>
          </p:cNvPr>
          <p:cNvSpPr/>
          <p:nvPr/>
        </p:nvSpPr>
        <p:spPr>
          <a:xfrm flipH="1">
            <a:off x="414776" y="1191526"/>
            <a:ext cx="8121650" cy="42380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Neste método usam-se soluções de nitrato de prata para titular cloreto ou brometo e utiliza-se como indicador o ião cromato.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105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O ponto final da titulação é indicado pelo aparecimento de um </a:t>
            </a:r>
            <a:r>
              <a:rPr lang="pt-PT" sz="2400" dirty="0">
                <a:solidFill>
                  <a:srgbClr val="C00000"/>
                </a:solidFill>
                <a:cs typeface="Arial" pitchFamily="34" charset="0"/>
              </a:rPr>
              <a:t>precipitado vermelho </a:t>
            </a:r>
            <a:r>
              <a:rPr lang="pt-PT" sz="2400" dirty="0">
                <a:cs typeface="Arial" pitchFamily="34" charset="0"/>
              </a:rPr>
              <a:t>de cromato de prata.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1200" dirty="0">
              <a:cs typeface="Arial" pitchFamily="34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200" dirty="0">
                <a:cs typeface="Arial" pitchFamily="34" charset="0"/>
              </a:rPr>
              <a:t>2 </a:t>
            </a:r>
            <a:r>
              <a:rPr lang="pt-PT" sz="2200" dirty="0" err="1">
                <a:cs typeface="Arial" pitchFamily="34" charset="0"/>
              </a:rPr>
              <a:t>Ag</a:t>
            </a:r>
            <a:r>
              <a:rPr lang="pt-PT" sz="2200" baseline="30000" dirty="0">
                <a:cs typeface="Arial" pitchFamily="34" charset="0"/>
              </a:rPr>
              <a:t>+</a:t>
            </a:r>
            <a:r>
              <a:rPr lang="pt-PT" sz="2200" dirty="0">
                <a:cs typeface="Arial" pitchFamily="34" charset="0"/>
              </a:rPr>
              <a:t> + CrO</a:t>
            </a:r>
            <a:r>
              <a:rPr lang="pt-PT" sz="2200" baseline="-25000" dirty="0">
                <a:cs typeface="Arial" pitchFamily="34" charset="0"/>
              </a:rPr>
              <a:t>4</a:t>
            </a:r>
            <a:r>
              <a:rPr lang="pt-PT" sz="2200" baseline="30000" dirty="0">
                <a:cs typeface="Arial" pitchFamily="34" charset="0"/>
              </a:rPr>
              <a:t>2-</a:t>
            </a:r>
            <a:r>
              <a:rPr lang="pt-PT" sz="2200" dirty="0">
                <a:cs typeface="Arial" pitchFamily="34" charset="0"/>
              </a:rPr>
              <a:t> </a:t>
            </a:r>
            <a:r>
              <a:rPr lang="pt-PT" sz="2200" dirty="0">
                <a:latin typeface="Wingdings 3" pitchFamily="18" charset="2"/>
              </a:rPr>
              <a:t>g</a:t>
            </a:r>
            <a:r>
              <a:rPr lang="pt-PT" sz="2200" dirty="0">
                <a:latin typeface="Arial" charset="0"/>
              </a:rPr>
              <a:t> </a:t>
            </a:r>
            <a:r>
              <a:rPr lang="pt-PT" sz="2200" dirty="0">
                <a:cs typeface="Arial" pitchFamily="34" charset="0"/>
              </a:rPr>
              <a:t>Ag</a:t>
            </a:r>
            <a:r>
              <a:rPr lang="pt-PT" sz="2200" baseline="-25000" dirty="0">
                <a:cs typeface="Arial" pitchFamily="34" charset="0"/>
              </a:rPr>
              <a:t>2</a:t>
            </a:r>
            <a:r>
              <a:rPr lang="pt-PT" sz="2200" dirty="0">
                <a:cs typeface="Arial" pitchFamily="34" charset="0"/>
              </a:rPr>
              <a:t>CrO</a:t>
            </a:r>
            <a:r>
              <a:rPr lang="pt-PT" sz="2200" baseline="-25000" dirty="0">
                <a:cs typeface="Arial" pitchFamily="34" charset="0"/>
              </a:rPr>
              <a:t>4</a:t>
            </a:r>
            <a:r>
              <a:rPr lang="pt-PT" sz="2200" dirty="0">
                <a:cs typeface="Arial" pitchFamily="34" charset="0"/>
              </a:rPr>
              <a:t> (s)</a:t>
            </a:r>
            <a:endParaRPr lang="pt-PT" sz="2400" dirty="0">
              <a:cs typeface="Arial" pitchFamily="34" charset="0"/>
            </a:endParaRP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12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Controlando devidamente a concentração do ião cromato é possível fazer coincidir o aparecimento da cor vermelha com o ponto de equivalência da titulação do halogeneto.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AFDFD2D-6751-249C-34D6-CF0AD0169048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FD81E07B-671E-86EC-64CA-CD65A3FDA2F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F4E0D0C1-C33E-A546-EFD9-459B97DD571E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251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C92E5EE-839A-40CE-883D-FEA8132D7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6" y="514491"/>
            <a:ext cx="8425388" cy="175560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229A200-D7C5-4B7C-880E-A8256C0F41EC}"/>
              </a:ext>
            </a:extLst>
          </p:cNvPr>
          <p:cNvSpPr txBox="1"/>
          <p:nvPr/>
        </p:nvSpPr>
        <p:spPr>
          <a:xfrm>
            <a:off x="414776" y="2281736"/>
            <a:ext cx="7984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A concentração de </a:t>
            </a:r>
            <a:r>
              <a:rPr lang="pt-PT" dirty="0" err="1"/>
              <a:t>Ag</a:t>
            </a:r>
            <a:r>
              <a:rPr lang="pt-PT" baseline="30000" dirty="0"/>
              <a:t>+</a:t>
            </a:r>
            <a:r>
              <a:rPr lang="pt-PT" dirty="0"/>
              <a:t> no ponto de equivalência numa titulação de cloreto com AgNO</a:t>
            </a:r>
            <a:r>
              <a:rPr lang="pt-PT" baseline="-25000" dirty="0"/>
              <a:t>3</a:t>
            </a:r>
            <a:r>
              <a:rPr lang="pt-PT" dirty="0"/>
              <a:t> é (ver atrás):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DE4701D-45B6-4DA0-8C44-947ABE01B32A}"/>
                  </a:ext>
                </a:extLst>
              </p:cNvPr>
              <p:cNvSpPr txBox="1"/>
              <p:nvPr/>
            </p:nvSpPr>
            <p:spPr>
              <a:xfrm>
                <a:off x="1404590" y="2849551"/>
                <a:ext cx="5241303" cy="427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𝐴𝑔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𝑝𝑠</m:t>
                              </m:r>
                            </m:sub>
                          </m:sSub>
                        </m:e>
                      </m:rad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≈1.35×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DE4701D-45B6-4DA0-8C44-947ABE01B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590" y="2849551"/>
                <a:ext cx="5241303" cy="427874"/>
              </a:xfrm>
              <a:prstGeom prst="rect">
                <a:avLst/>
              </a:prstGeom>
              <a:blipFill>
                <a:blip r:embed="rId3"/>
                <a:stretch>
                  <a:fillRect b="-704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4F92B7B9-B56A-4373-A87F-037EF19D623F}"/>
              </a:ext>
            </a:extLst>
          </p:cNvPr>
          <p:cNvSpPr txBox="1"/>
          <p:nvPr/>
        </p:nvSpPr>
        <p:spPr>
          <a:xfrm>
            <a:off x="414776" y="3447705"/>
            <a:ext cx="8217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A concentração de CrO</a:t>
            </a:r>
            <a:r>
              <a:rPr lang="pt-PT" baseline="-25000" dirty="0"/>
              <a:t>4</a:t>
            </a:r>
            <a:r>
              <a:rPr lang="pt-PT" baseline="30000" dirty="0"/>
              <a:t>2- </a:t>
            </a:r>
            <a:r>
              <a:rPr lang="pt-PT" dirty="0"/>
              <a:t>necessária para a formação de Ag</a:t>
            </a:r>
            <a:r>
              <a:rPr lang="pt-PT" baseline="-25000" dirty="0"/>
              <a:t>2</a:t>
            </a:r>
            <a:r>
              <a:rPr lang="pt-PT" dirty="0"/>
              <a:t>CrO</a:t>
            </a:r>
            <a:r>
              <a:rPr lang="pt-PT" baseline="-25000" dirty="0"/>
              <a:t>4</a:t>
            </a:r>
            <a:r>
              <a:rPr lang="pt-PT" dirty="0"/>
              <a:t> é: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1F70AC9-FF0B-4D54-B178-65180CBF2152}"/>
                  </a:ext>
                </a:extLst>
              </p:cNvPr>
              <p:cNvSpPr txBox="1"/>
              <p:nvPr/>
            </p:nvSpPr>
            <p:spPr>
              <a:xfrm>
                <a:off x="1098219" y="4031143"/>
                <a:ext cx="6353665" cy="696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𝐶𝑟</m:t>
                          </m:r>
                          <m:sSubSup>
                            <m:sSub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</m:sup>
                          </m:sSubSup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𝑝𝑠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  <m:t>𝐴𝑔</m:t>
                                      </m:r>
                                    </m:e>
                                    <m:sup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1.2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1.35</m:t>
                                  </m:r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pt-P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−5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≈6.6×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1F70AC9-FF0B-4D54-B178-65180CBF2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219" y="4031143"/>
                <a:ext cx="6353665" cy="6967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>
            <a:extLst>
              <a:ext uri="{FF2B5EF4-FFF2-40B4-BE49-F238E27FC236}">
                <a16:creationId xmlns:a16="http://schemas.microsoft.com/office/drawing/2014/main" id="{E71FAF09-BB8F-4EA9-AD12-848C3EDB124E}"/>
              </a:ext>
            </a:extLst>
          </p:cNvPr>
          <p:cNvSpPr txBox="1"/>
          <p:nvPr/>
        </p:nvSpPr>
        <p:spPr>
          <a:xfrm>
            <a:off x="414776" y="5111661"/>
            <a:ext cx="821799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Esta quantidade de CrO</a:t>
            </a:r>
            <a:r>
              <a:rPr lang="pt-PT" baseline="-25000" dirty="0"/>
              <a:t>4</a:t>
            </a:r>
            <a:r>
              <a:rPr lang="pt-PT" baseline="30000" dirty="0"/>
              <a:t>2-</a:t>
            </a:r>
            <a:r>
              <a:rPr lang="pt-PT" dirty="0"/>
              <a:t> deveria ser adicionada antes do ponto de equivalência do </a:t>
            </a:r>
            <a:r>
              <a:rPr lang="pt-PT" dirty="0" err="1"/>
              <a:t>AgCl</a:t>
            </a:r>
            <a:r>
              <a:rPr lang="pt-PT" dirty="0"/>
              <a:t>. No entanto, a solução de cromato produz uma cor amarela que mascara a  formação do precipitado vermelho. Assim sendo, concentrações menores de cromato são adicionadas e um excesso de AgNO</a:t>
            </a:r>
            <a:r>
              <a:rPr lang="pt-PT" baseline="-25000" dirty="0"/>
              <a:t>3</a:t>
            </a:r>
            <a:r>
              <a:rPr lang="pt-PT" dirty="0"/>
              <a:t> é necessário antes que a precipitação de Ag</a:t>
            </a:r>
            <a:r>
              <a:rPr lang="pt-PT" baseline="-25000" dirty="0"/>
              <a:t>2</a:t>
            </a:r>
            <a:r>
              <a:rPr lang="pt-PT" dirty="0"/>
              <a:t>CrO</a:t>
            </a:r>
            <a:r>
              <a:rPr lang="pt-PT" baseline="-25000" dirty="0"/>
              <a:t>4</a:t>
            </a:r>
            <a:r>
              <a:rPr lang="pt-PT" dirty="0"/>
              <a:t> ocorra</a:t>
            </a:r>
            <a:r>
              <a:rPr lang="pt-PT" dirty="0">
                <a:sym typeface="Wingdings" panose="05000000000000000000" pitchFamily="2" charset="2"/>
              </a:rPr>
              <a:t> </a:t>
            </a:r>
            <a:r>
              <a:rPr lang="pt-PT" dirty="0"/>
              <a:t>ERRO SISTEMÁTICO POSITIVO!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E14600D-2050-E01C-39EB-8790A3467A02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CC37DF40-E6FE-C1B4-77A8-13A2C2D56F5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2538AE50-8F02-B9A2-C5D4-E3C72F9FBBA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9749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3">
            <a:extLst>
              <a:ext uri="{FF2B5EF4-FFF2-40B4-BE49-F238E27FC236}">
                <a16:creationId xmlns:a16="http://schemas.microsoft.com/office/drawing/2014/main" id="{82ADDCD8-F3DC-4C7D-BE25-856D1F58FD78}"/>
              </a:ext>
            </a:extLst>
          </p:cNvPr>
          <p:cNvSpPr/>
          <p:nvPr/>
        </p:nvSpPr>
        <p:spPr>
          <a:xfrm>
            <a:off x="414776" y="686711"/>
            <a:ext cx="8121650" cy="45981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O método de </a:t>
            </a:r>
            <a:r>
              <a:rPr lang="pt-PT" sz="2400" dirty="0" err="1">
                <a:cs typeface="Arial" pitchFamily="34" charset="0"/>
              </a:rPr>
              <a:t>Mohr</a:t>
            </a:r>
            <a:r>
              <a:rPr lang="pt-PT" sz="2400" dirty="0">
                <a:cs typeface="Arial" pitchFamily="34" charset="0"/>
              </a:rPr>
              <a:t> não pode ser usado para a titulação do iodeto ou de </a:t>
            </a:r>
            <a:r>
              <a:rPr lang="pt-PT" sz="2400" dirty="0" err="1">
                <a:cs typeface="Arial" pitchFamily="34" charset="0"/>
              </a:rPr>
              <a:t>tiocianato</a:t>
            </a:r>
            <a:r>
              <a:rPr lang="pt-PT" sz="2400" dirty="0">
                <a:cs typeface="Arial" pitchFamily="34" charset="0"/>
              </a:rPr>
              <a:t> com soluções de prata pois o ião cromato é fortemente adsorvido pelos precipitados dando pontos de equivalência falsos.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Quando se usa este método </a:t>
            </a:r>
            <a:r>
              <a:rPr lang="pt-PT" sz="2400" dirty="0">
                <a:highlight>
                  <a:srgbClr val="FFFF00"/>
                </a:highlight>
                <a:cs typeface="Arial" pitchFamily="34" charset="0"/>
              </a:rPr>
              <a:t>o pH deve estar compreendido entre 7 e 10.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A pH baixo forma-se dicromato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2 H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 +  2 CrO</a:t>
            </a:r>
            <a:r>
              <a:rPr lang="pt-PT" sz="2400" baseline="-25000" dirty="0">
                <a:cs typeface="Arial" pitchFamily="34" charset="0"/>
              </a:rPr>
              <a:t>4</a:t>
            </a:r>
            <a:r>
              <a:rPr lang="pt-PT" sz="2400" baseline="30000" dirty="0">
                <a:cs typeface="Arial" pitchFamily="34" charset="0"/>
              </a:rPr>
              <a:t>2-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Cr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O</a:t>
            </a:r>
            <a:r>
              <a:rPr lang="pt-PT" sz="2400" baseline="-25000" dirty="0">
                <a:cs typeface="Arial" pitchFamily="34" charset="0"/>
              </a:rPr>
              <a:t>7</a:t>
            </a:r>
            <a:r>
              <a:rPr lang="pt-PT" sz="2400" baseline="30000" dirty="0">
                <a:cs typeface="Arial" pitchFamily="34" charset="0"/>
              </a:rPr>
              <a:t>2-</a:t>
            </a:r>
            <a:r>
              <a:rPr lang="pt-PT" sz="2400" dirty="0">
                <a:cs typeface="Arial" pitchFamily="34" charset="0"/>
              </a:rPr>
              <a:t> + H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O</a:t>
            </a:r>
          </a:p>
          <a:p>
            <a:pPr indent="174625" algn="just" eaLnBrk="1" hangingPunct="1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e o dicromato de prata é mais solúvel que o cromato.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A pH elevado pode precipitar a prata:</a:t>
            </a:r>
          </a:p>
          <a:p>
            <a:pPr indent="174625" algn="ctr" eaLnBrk="1" hangingPunct="1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2 </a:t>
            </a:r>
            <a:r>
              <a:rPr lang="pt-PT" sz="2400" dirty="0" err="1">
                <a:cs typeface="Arial" pitchFamily="34" charset="0"/>
              </a:rPr>
              <a:t>Ag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 +  2 OH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2 </a:t>
            </a:r>
            <a:r>
              <a:rPr lang="pt-PT" sz="2400" dirty="0" err="1">
                <a:cs typeface="Arial" pitchFamily="34" charset="0"/>
              </a:rPr>
              <a:t>Ag</a:t>
            </a:r>
            <a:r>
              <a:rPr lang="pt-PT" sz="2400" dirty="0">
                <a:cs typeface="Arial" pitchFamily="34" charset="0"/>
              </a:rPr>
              <a:t>(OH) (s) </a:t>
            </a:r>
            <a:r>
              <a:rPr lang="pt-PT" sz="2400" dirty="0">
                <a:cs typeface="Arial" pitchFamily="34" charset="0"/>
                <a:sym typeface="Symbol"/>
              </a:rPr>
              <a:t> Ag</a:t>
            </a:r>
            <a:r>
              <a:rPr lang="pt-PT" sz="2400" baseline="-25000" dirty="0">
                <a:cs typeface="Arial" pitchFamily="34" charset="0"/>
                <a:sym typeface="Symbol"/>
              </a:rPr>
              <a:t>2</a:t>
            </a:r>
            <a:r>
              <a:rPr lang="pt-PT" sz="2400" dirty="0">
                <a:cs typeface="Arial" pitchFamily="34" charset="0"/>
                <a:sym typeface="Symbol"/>
              </a:rPr>
              <a:t>O (s) + </a:t>
            </a:r>
            <a:r>
              <a:rPr lang="pt-PT" sz="2400" dirty="0">
                <a:cs typeface="Arial" pitchFamily="34" charset="0"/>
              </a:rPr>
              <a:t>H</a:t>
            </a:r>
            <a:r>
              <a:rPr lang="pt-PT" sz="2400" baseline="-25000" dirty="0">
                <a:cs typeface="Arial" pitchFamily="34" charset="0"/>
              </a:rPr>
              <a:t>2</a:t>
            </a:r>
            <a:r>
              <a:rPr lang="pt-PT" sz="2400" dirty="0">
                <a:cs typeface="Arial" pitchFamily="34" charset="0"/>
              </a:rPr>
              <a:t>O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B73A10A-ED4E-0AC2-3C49-972F090D530D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B8CE5F76-7094-4ABE-5AF5-D14F28A1B7A1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9E1CE03D-5472-BDE9-18E7-3982F9CE2B1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2056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98268C9D-8F3B-4A59-BFB1-CAB05A713A1D}"/>
              </a:ext>
            </a:extLst>
          </p:cNvPr>
          <p:cNvSpPr txBox="1">
            <a:spLocks noChangeArrowheads="1"/>
          </p:cNvSpPr>
          <p:nvPr/>
        </p:nvSpPr>
        <p:spPr>
          <a:xfrm>
            <a:off x="997408" y="649787"/>
            <a:ext cx="6657157" cy="5762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pt-PT" altLang="pt-PT" sz="2200" kern="0" dirty="0"/>
              <a:t>Método </a:t>
            </a:r>
            <a:r>
              <a:rPr lang="pt-PT" altLang="pt-PT" sz="2200" kern="0" dirty="0" err="1"/>
              <a:t>Volhard</a:t>
            </a:r>
            <a:r>
              <a:rPr lang="pt-PT" altLang="pt-PT" sz="2200" kern="0" dirty="0"/>
              <a:t>. Formação de um complexo corado</a:t>
            </a:r>
          </a:p>
        </p:txBody>
      </p:sp>
      <p:sp>
        <p:nvSpPr>
          <p:cNvPr id="7" name="Rectângulo 2">
            <a:extLst>
              <a:ext uri="{FF2B5EF4-FFF2-40B4-BE49-F238E27FC236}">
                <a16:creationId xmlns:a16="http://schemas.microsoft.com/office/drawing/2014/main" id="{00A3B93A-7EA9-466C-8F21-8EFBD2298582}"/>
              </a:ext>
            </a:extLst>
          </p:cNvPr>
          <p:cNvSpPr/>
          <p:nvPr/>
        </p:nvSpPr>
        <p:spPr>
          <a:xfrm flipH="1">
            <a:off x="271543" y="1149544"/>
            <a:ext cx="841054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85738" algn="l"/>
              </a:tabLst>
              <a:defRPr/>
            </a:pPr>
            <a:r>
              <a:rPr lang="pt-PT" sz="2000" dirty="0">
                <a:cs typeface="Arial" pitchFamily="34" charset="0"/>
              </a:rPr>
              <a:t>Neste método o ião prata (I) é titulado com uma solução de </a:t>
            </a:r>
            <a:r>
              <a:rPr lang="pt-PT" sz="2000" dirty="0" err="1">
                <a:cs typeface="Arial" pitchFamily="34" charset="0"/>
              </a:rPr>
              <a:t>tiocianato</a:t>
            </a:r>
            <a:r>
              <a:rPr lang="pt-PT" sz="2000" dirty="0">
                <a:cs typeface="Arial" pitchFamily="34" charset="0"/>
              </a:rPr>
              <a:t> utilizando como indicador o ião ferro (III).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000" dirty="0">
                <a:cs typeface="Arial" pitchFamily="34" charset="0"/>
              </a:rPr>
              <a:t>O ponto final da titulação é indicado pelo aparecimento da </a:t>
            </a:r>
            <a:r>
              <a:rPr lang="pt-PT" sz="2000" dirty="0">
                <a:solidFill>
                  <a:srgbClr val="C00000"/>
                </a:solidFill>
                <a:cs typeface="Arial" pitchFamily="34" charset="0"/>
              </a:rPr>
              <a:t>cor vermelha </a:t>
            </a:r>
            <a:r>
              <a:rPr lang="pt-PT" sz="2000" dirty="0">
                <a:cs typeface="Arial" pitchFamily="34" charset="0"/>
              </a:rPr>
              <a:t>do complexo de ferro com </a:t>
            </a:r>
            <a:r>
              <a:rPr lang="pt-PT" sz="2000" dirty="0" err="1">
                <a:cs typeface="Arial" pitchFamily="34" charset="0"/>
              </a:rPr>
              <a:t>tiocianato</a:t>
            </a:r>
            <a:r>
              <a:rPr lang="pt-PT" sz="2000" dirty="0">
                <a:cs typeface="Arial" pitchFamily="34" charset="0"/>
              </a:rPr>
              <a:t>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Fe</a:t>
            </a:r>
            <a:r>
              <a:rPr lang="pt-PT" sz="2000" baseline="30000" dirty="0">
                <a:cs typeface="Arial" pitchFamily="34" charset="0"/>
              </a:rPr>
              <a:t>3+</a:t>
            </a:r>
            <a:r>
              <a:rPr lang="pt-PT" sz="2000" dirty="0">
                <a:cs typeface="Arial" pitchFamily="34" charset="0"/>
              </a:rPr>
              <a:t> + SCN</a:t>
            </a:r>
            <a:r>
              <a:rPr lang="pt-PT" sz="2000" baseline="30000" dirty="0">
                <a:cs typeface="Arial" pitchFamily="34" charset="0"/>
              </a:rPr>
              <a:t>-</a:t>
            </a:r>
            <a:r>
              <a:rPr lang="pt-PT" sz="2000" dirty="0">
                <a:cs typeface="Arial" pitchFamily="34" charset="0"/>
              </a:rPr>
              <a:t> </a:t>
            </a:r>
            <a:r>
              <a:rPr lang="pt-PT" sz="2000" dirty="0">
                <a:cs typeface="Arial" pitchFamily="34" charset="0"/>
                <a:sym typeface="Symbol"/>
              </a:rPr>
              <a:t></a:t>
            </a:r>
            <a:r>
              <a:rPr lang="pt-PT" sz="2000" dirty="0">
                <a:cs typeface="Arial" pitchFamily="34" charset="0"/>
              </a:rPr>
              <a:t> FeSCN</a:t>
            </a:r>
            <a:r>
              <a:rPr lang="pt-PT" sz="2000" baseline="30000" dirty="0">
                <a:cs typeface="Arial" pitchFamily="34" charset="0"/>
              </a:rPr>
              <a:t>2+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20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000" dirty="0">
                <a:cs typeface="Arial" pitchFamily="34" charset="0"/>
              </a:rPr>
              <a:t>Para impedir a precipitação de </a:t>
            </a:r>
            <a:r>
              <a:rPr lang="pt-PT" sz="2000" dirty="0" err="1">
                <a:cs typeface="Arial" pitchFamily="34" charset="0"/>
              </a:rPr>
              <a:t>Fe</a:t>
            </a:r>
            <a:r>
              <a:rPr lang="pt-PT" sz="2000" dirty="0">
                <a:cs typeface="Arial" pitchFamily="34" charset="0"/>
              </a:rPr>
              <a:t>(OH)</a:t>
            </a:r>
            <a:r>
              <a:rPr lang="pt-PT" sz="2000" baseline="-25000" dirty="0">
                <a:cs typeface="Arial" pitchFamily="34" charset="0"/>
              </a:rPr>
              <a:t>3</a:t>
            </a:r>
            <a:r>
              <a:rPr lang="pt-PT" sz="2000" dirty="0">
                <a:cs typeface="Arial" pitchFamily="34" charset="0"/>
              </a:rPr>
              <a:t> </a:t>
            </a:r>
            <a:r>
              <a:rPr lang="pt-PT" sz="2000" dirty="0">
                <a:highlight>
                  <a:srgbClr val="FFFF00"/>
                </a:highlight>
                <a:cs typeface="Arial" pitchFamily="34" charset="0"/>
              </a:rPr>
              <a:t>a titulação tem de ser feita em meio ácido.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000" dirty="0">
                <a:cs typeface="Arial" pitchFamily="34" charset="0"/>
              </a:rPr>
              <a:t>Este método pode ser usado para o doseamento de prata mas as suas aplicações mais importantes consistem em titulações de Cl</a:t>
            </a:r>
            <a:r>
              <a:rPr lang="pt-PT" sz="2000" baseline="30000" dirty="0">
                <a:cs typeface="Arial" pitchFamily="34" charset="0"/>
              </a:rPr>
              <a:t>-</a:t>
            </a:r>
            <a:r>
              <a:rPr lang="pt-PT" sz="2000" dirty="0">
                <a:cs typeface="Arial" pitchFamily="34" charset="0"/>
              </a:rPr>
              <a:t>, Br</a:t>
            </a:r>
            <a:r>
              <a:rPr lang="pt-PT" sz="2000" baseline="30000" dirty="0">
                <a:cs typeface="Arial" pitchFamily="34" charset="0"/>
              </a:rPr>
              <a:t>-</a:t>
            </a:r>
            <a:r>
              <a:rPr lang="pt-PT" sz="2000" dirty="0">
                <a:cs typeface="Arial" pitchFamily="34" charset="0"/>
              </a:rPr>
              <a:t> e I</a:t>
            </a:r>
            <a:r>
              <a:rPr lang="pt-PT" sz="2000" baseline="30000" dirty="0">
                <a:cs typeface="Arial" pitchFamily="34" charset="0"/>
              </a:rPr>
              <a:t>-</a:t>
            </a:r>
            <a:r>
              <a:rPr lang="pt-PT" sz="2000" dirty="0">
                <a:cs typeface="Arial" pitchFamily="34" charset="0"/>
              </a:rPr>
              <a:t> que são feitas por retorno: junta-se à solução de halogeneto um excesso de solução de nitrato de prata (de concentração conhecida) e o excesso de prata é titulado com a solução de </a:t>
            </a:r>
            <a:r>
              <a:rPr lang="pt-PT" sz="2000" dirty="0" err="1">
                <a:cs typeface="Arial" pitchFamily="34" charset="0"/>
              </a:rPr>
              <a:t>tiocianato</a:t>
            </a:r>
            <a:r>
              <a:rPr lang="pt-PT" sz="2000" dirty="0">
                <a:cs typeface="Arial" pitchFamily="34" charset="0"/>
              </a:rPr>
              <a:t> usando o ião férrico como indicador.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B0E702C-3B2D-9100-CA1B-1573B9650359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300A219C-7743-5780-D60F-26A4212BD7C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3F0FCD75-E00D-8FFF-0673-03E107FD55F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97175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34B8C39D-318C-41CC-B29D-DEF991C6D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42" y="753301"/>
            <a:ext cx="8446715" cy="300544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05E58A3-59A3-4ABD-8083-323271D0C8E5}"/>
              </a:ext>
            </a:extLst>
          </p:cNvPr>
          <p:cNvSpPr txBox="1"/>
          <p:nvPr/>
        </p:nvSpPr>
        <p:spPr>
          <a:xfrm>
            <a:off x="414776" y="3639864"/>
            <a:ext cx="830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Erro por defeito → </a:t>
            </a:r>
            <a:r>
              <a:rPr lang="pt-PT" dirty="0" err="1"/>
              <a:t>AgCl</a:t>
            </a:r>
            <a:r>
              <a:rPr lang="pt-PT" dirty="0"/>
              <a:t> é mais solúvel que </a:t>
            </a:r>
            <a:r>
              <a:rPr lang="pt-PT" dirty="0" err="1"/>
              <a:t>AgSCN</a:t>
            </a:r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10088BB-59DC-4718-A5B7-9FABA5687901}"/>
              </a:ext>
            </a:extLst>
          </p:cNvPr>
          <p:cNvSpPr txBox="1"/>
          <p:nvPr/>
        </p:nvSpPr>
        <p:spPr>
          <a:xfrm>
            <a:off x="2361415" y="421267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 err="1"/>
              <a:t>AgCl</a:t>
            </a:r>
            <a:r>
              <a:rPr lang="pt-PT" dirty="0"/>
              <a:t>(s) + SCN</a:t>
            </a:r>
            <a:r>
              <a:rPr lang="pt-PT" baseline="30000" dirty="0"/>
              <a:t>- </a:t>
            </a:r>
            <a:r>
              <a:rPr lang="pt-PT" dirty="0"/>
              <a:t>(</a:t>
            </a:r>
            <a:r>
              <a:rPr lang="pt-PT" dirty="0" err="1"/>
              <a:t>aq</a:t>
            </a:r>
            <a:r>
              <a:rPr lang="pt-PT" dirty="0"/>
              <a:t>) ⇌ </a:t>
            </a:r>
            <a:r>
              <a:rPr lang="pt-PT" dirty="0" err="1"/>
              <a:t>AgSCN</a:t>
            </a:r>
            <a:r>
              <a:rPr lang="pt-PT" dirty="0"/>
              <a:t>(s) + Cl </a:t>
            </a:r>
            <a:r>
              <a:rPr lang="pt-PT" baseline="30000" dirty="0"/>
              <a:t>-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DC49054-3FF8-4F25-A520-11FA275044A7}"/>
              </a:ext>
            </a:extLst>
          </p:cNvPr>
          <p:cNvSpPr txBox="1"/>
          <p:nvPr/>
        </p:nvSpPr>
        <p:spPr>
          <a:xfrm>
            <a:off x="414776" y="4985142"/>
            <a:ext cx="83003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Esta reação prejudica a determinação do ponto de equivalência porque causa um “desbotamento” da cor vermelha e consumo excessivo de </a:t>
            </a:r>
            <a:r>
              <a:rPr lang="pt-PT" dirty="0" err="1"/>
              <a:t>tiocianato</a:t>
            </a:r>
            <a:r>
              <a:rPr lang="pt-PT" dirty="0"/>
              <a:t> resultando em valores baixos de cloreto.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34CF52D-4D6A-ACAC-60FE-040CAE4CDBDF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A4F033AD-FCC9-5617-D21F-2E4C2E76122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1183D6B3-FCCB-CF0F-4996-4C4FFC6AF0F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027828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1">
            <a:extLst>
              <a:ext uri="{FF2B5EF4-FFF2-40B4-BE49-F238E27FC236}">
                <a16:creationId xmlns:a16="http://schemas.microsoft.com/office/drawing/2014/main" id="{34D29F2C-597B-478D-81C2-A96F180C1C95}"/>
              </a:ext>
            </a:extLst>
          </p:cNvPr>
          <p:cNvSpPr/>
          <p:nvPr/>
        </p:nvSpPr>
        <p:spPr>
          <a:xfrm>
            <a:off x="414776" y="611138"/>
            <a:ext cx="8121650" cy="592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O método de </a:t>
            </a:r>
            <a:r>
              <a:rPr lang="pt-PT" sz="2400" dirty="0" err="1">
                <a:cs typeface="Arial" pitchFamily="34" charset="0"/>
              </a:rPr>
              <a:t>Volhard</a:t>
            </a:r>
            <a:r>
              <a:rPr lang="pt-PT" sz="2400" dirty="0">
                <a:cs typeface="Arial" pitchFamily="34" charset="0"/>
              </a:rPr>
              <a:t> é mais usado para o doseamento de brometo.</a:t>
            </a:r>
            <a:endParaRPr lang="pt-PT" sz="2400" dirty="0">
              <a:cs typeface="Arial" pitchFamily="34" charset="0"/>
              <a:sym typeface="Symbol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  <a:sym typeface="Symbol"/>
              </a:rPr>
              <a:t>Na determinação de iodeto só se deve adicionar o indicador no final para evitar a reação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2 Fe</a:t>
            </a:r>
            <a:r>
              <a:rPr lang="pt-PT" sz="2400" baseline="30000" dirty="0">
                <a:cs typeface="Arial" pitchFamily="34" charset="0"/>
              </a:rPr>
              <a:t>3+</a:t>
            </a:r>
            <a:r>
              <a:rPr lang="pt-PT" sz="2400" dirty="0">
                <a:cs typeface="Arial" pitchFamily="34" charset="0"/>
              </a:rPr>
              <a:t> + 2 I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2 Fe</a:t>
            </a:r>
            <a:r>
              <a:rPr lang="pt-PT" sz="2400" baseline="30000" dirty="0">
                <a:cs typeface="Arial" pitchFamily="34" charset="0"/>
              </a:rPr>
              <a:t>2+</a:t>
            </a:r>
            <a:r>
              <a:rPr lang="pt-PT" sz="2400" dirty="0">
                <a:cs typeface="Arial" pitchFamily="34" charset="0"/>
              </a:rPr>
              <a:t> + I</a:t>
            </a:r>
            <a:r>
              <a:rPr lang="pt-PT" sz="2400" baseline="-25000" dirty="0">
                <a:cs typeface="Arial" pitchFamily="34" charset="0"/>
              </a:rPr>
              <a:t>2</a:t>
            </a:r>
            <a:endParaRPr lang="pt-PT" sz="2400" dirty="0">
              <a:cs typeface="Arial" pitchFamily="34" charset="0"/>
              <a:sym typeface="Symbol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  <a:sym typeface="Symbol"/>
              </a:rPr>
              <a:t>No doseamento do cloreto, pode ocorrer erro na titulação se se der a reação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400" dirty="0" err="1">
                <a:cs typeface="Arial" pitchFamily="34" charset="0"/>
              </a:rPr>
              <a:t>AgCl</a:t>
            </a:r>
            <a:r>
              <a:rPr lang="pt-PT" sz="2400" dirty="0">
                <a:cs typeface="Arial" pitchFamily="34" charset="0"/>
              </a:rPr>
              <a:t> (s) + SCN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 err="1">
                <a:cs typeface="Arial" pitchFamily="34" charset="0"/>
              </a:rPr>
              <a:t>Ag</a:t>
            </a:r>
            <a:r>
              <a:rPr lang="pt-PT" sz="2400" dirty="0">
                <a:cs typeface="Arial" pitchFamily="34" charset="0"/>
              </a:rPr>
              <a:t>(SCN) (s) + Cl</a:t>
            </a:r>
            <a:r>
              <a:rPr lang="pt-PT" sz="2400" baseline="30000" dirty="0">
                <a:cs typeface="Arial" pitchFamily="34" charset="0"/>
              </a:rPr>
              <a:t>-</a:t>
            </a:r>
          </a:p>
          <a:p>
            <a:pPr algn="ctr" eaLnBrk="1" hangingPunct="1">
              <a:spcBef>
                <a:spcPct val="20000"/>
              </a:spcBef>
              <a:defRPr/>
            </a:pPr>
            <a:endParaRPr lang="pt-PT" sz="2400" baseline="300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  <a:sym typeface="Symbol"/>
              </a:rPr>
              <a:t>Para evitar este erro pode separar-se o precipitado cloreto de prata por filtração antes de se proceder à titulação com </a:t>
            </a:r>
            <a:r>
              <a:rPr lang="pt-PT" sz="2400" dirty="0" err="1">
                <a:cs typeface="Arial" pitchFamily="34" charset="0"/>
                <a:sym typeface="Symbol"/>
              </a:rPr>
              <a:t>tiocianato</a:t>
            </a:r>
            <a:r>
              <a:rPr lang="pt-PT" sz="2400" dirty="0">
                <a:cs typeface="Arial" pitchFamily="34" charset="0"/>
                <a:sym typeface="Symbol"/>
              </a:rPr>
              <a:t> ou juntar à solução em que se vai fazer a titulação uma pequena quantidade de nitrobenzeno (os cristais de cloreto de prata ficam cobertos por uma camada de nitrobenzeno que impede o seu contato com a solução).</a:t>
            </a:r>
            <a:endParaRPr lang="pt-PT" sz="2400" dirty="0">
              <a:cs typeface="Arial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7BAA1C4-BAC0-E5D0-7FB6-ABCA3F1687C1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66078459-153A-DE9D-8E0A-EFB0395AEB1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21276F01-81B2-0FD1-F080-368D57309280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0149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B9F64113-FA1E-4650-804A-11E4A3212249}"/>
              </a:ext>
            </a:extLst>
          </p:cNvPr>
          <p:cNvGrpSpPr/>
          <p:nvPr/>
        </p:nvGrpSpPr>
        <p:grpSpPr>
          <a:xfrm>
            <a:off x="84838" y="137721"/>
            <a:ext cx="2026763" cy="365126"/>
            <a:chOff x="235670" y="137721"/>
            <a:chExt cx="2026763" cy="365126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0751C416-07D8-44E5-A5B6-CFD7FD0E596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Análises Químicas I</a:t>
              </a:r>
            </a:p>
          </p:txBody>
        </p:sp>
        <p:cxnSp>
          <p:nvCxnSpPr>
            <p:cNvPr id="5" name="Conexão reta 4">
              <a:extLst>
                <a:ext uri="{FF2B5EF4-FFF2-40B4-BE49-F238E27FC236}">
                  <a16:creationId xmlns:a16="http://schemas.microsoft.com/office/drawing/2014/main" id="{B4934784-F674-4C3B-9DA2-7A732C05974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08" y="502847"/>
              <a:ext cx="144230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B8E0B31A-C924-4A7B-A8A2-E3473BEFB7A7}"/>
              </a:ext>
            </a:extLst>
          </p:cNvPr>
          <p:cNvSpPr txBox="1">
            <a:spLocks noChangeArrowheads="1"/>
          </p:cNvSpPr>
          <p:nvPr/>
        </p:nvSpPr>
        <p:spPr>
          <a:xfrm>
            <a:off x="1715676" y="707818"/>
            <a:ext cx="5712647" cy="5762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pt-PT" altLang="pt-PT" sz="2200" kern="0" dirty="0"/>
              <a:t>Método de </a:t>
            </a:r>
            <a:r>
              <a:rPr lang="pt-PT" altLang="pt-PT" sz="2200" kern="0" dirty="0" err="1"/>
              <a:t>Fajans</a:t>
            </a:r>
            <a:r>
              <a:rPr lang="pt-PT" altLang="pt-PT" sz="2200" kern="0" dirty="0"/>
              <a:t>. Indicadores de adsorção</a:t>
            </a:r>
          </a:p>
        </p:txBody>
      </p:sp>
      <p:sp>
        <p:nvSpPr>
          <p:cNvPr id="7" name="Rectângulo 1">
            <a:extLst>
              <a:ext uri="{FF2B5EF4-FFF2-40B4-BE49-F238E27FC236}">
                <a16:creationId xmlns:a16="http://schemas.microsoft.com/office/drawing/2014/main" id="{21FBC9FA-7EC6-48CC-9341-767706137495}"/>
              </a:ext>
            </a:extLst>
          </p:cNvPr>
          <p:cNvSpPr/>
          <p:nvPr/>
        </p:nvSpPr>
        <p:spPr>
          <a:xfrm flipH="1">
            <a:off x="414776" y="1443428"/>
            <a:ext cx="8121650" cy="49117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Na titulação de cloreto com nitrato de prata usa-se como indicador a fluoresceína ou a </a:t>
            </a:r>
            <a:r>
              <a:rPr lang="pt-PT" sz="2400" dirty="0" err="1">
                <a:cs typeface="Arial" pitchFamily="34" charset="0"/>
              </a:rPr>
              <a:t>diclorofluoresceína</a:t>
            </a:r>
            <a:r>
              <a:rPr lang="pt-PT" sz="2400" dirty="0">
                <a:cs typeface="Arial" pitchFamily="34" charset="0"/>
              </a:rPr>
              <a:t>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8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Ao ser adsorvido pelo precipitado, o indicador transmite ao precipitado uma </a:t>
            </a:r>
            <a:r>
              <a:rPr lang="pt-PT" sz="2400" dirty="0">
                <a:solidFill>
                  <a:srgbClr val="C00000"/>
                </a:solidFill>
                <a:cs typeface="Arial" pitchFamily="34" charset="0"/>
              </a:rPr>
              <a:t>cor vermelha </a:t>
            </a:r>
            <a:r>
              <a:rPr lang="pt-PT" sz="2400" dirty="0">
                <a:cs typeface="Arial" pitchFamily="34" charset="0"/>
              </a:rPr>
              <a:t>que permite assinalar o ponto final da titulação.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8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A </a:t>
            </a:r>
            <a:r>
              <a:rPr lang="pt-PT" sz="2400" dirty="0" err="1">
                <a:cs typeface="Arial" pitchFamily="34" charset="0"/>
              </a:rPr>
              <a:t>diclorofluoresceína</a:t>
            </a:r>
            <a:r>
              <a:rPr lang="pt-PT" sz="2400" dirty="0">
                <a:cs typeface="Arial" pitchFamily="34" charset="0"/>
              </a:rPr>
              <a:t> que se representa por </a:t>
            </a:r>
            <a:r>
              <a:rPr lang="pt-PT" sz="2400" dirty="0" err="1">
                <a:cs typeface="Arial" pitchFamily="34" charset="0"/>
              </a:rPr>
              <a:t>HDf</a:t>
            </a:r>
            <a:r>
              <a:rPr lang="pt-PT" sz="2400" dirty="0">
                <a:cs typeface="Arial" pitchFamily="34" charset="0"/>
              </a:rPr>
              <a:t> é um ácido fraco que se dissocia segundo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t-PT" sz="2400" dirty="0" err="1">
                <a:cs typeface="Arial" pitchFamily="34" charset="0"/>
              </a:rPr>
              <a:t>HDf</a:t>
            </a:r>
            <a:r>
              <a:rPr lang="pt-PT" sz="2400" dirty="0">
                <a:cs typeface="Arial" pitchFamily="34" charset="0"/>
              </a:rPr>
              <a:t> </a:t>
            </a:r>
            <a:r>
              <a:rPr lang="pt-PT" sz="2400" dirty="0">
                <a:cs typeface="Arial" pitchFamily="34" charset="0"/>
                <a:sym typeface="Symbol"/>
              </a:rPr>
              <a:t></a:t>
            </a:r>
            <a:r>
              <a:rPr lang="pt-PT" sz="2400" dirty="0">
                <a:cs typeface="Arial" pitchFamily="34" charset="0"/>
              </a:rPr>
              <a:t> H</a:t>
            </a:r>
            <a:r>
              <a:rPr lang="pt-PT" sz="2400" baseline="30000" dirty="0">
                <a:cs typeface="Arial" pitchFamily="34" charset="0"/>
              </a:rPr>
              <a:t>+</a:t>
            </a:r>
            <a:r>
              <a:rPr lang="pt-PT" sz="2400" dirty="0">
                <a:cs typeface="Arial" pitchFamily="34" charset="0"/>
              </a:rPr>
              <a:t>+ </a:t>
            </a:r>
            <a:r>
              <a:rPr lang="pt-PT" sz="2400" dirty="0" err="1">
                <a:cs typeface="Arial" pitchFamily="34" charset="0"/>
              </a:rPr>
              <a:t>Df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</a:t>
            </a:r>
            <a:endParaRPr lang="pt-PT" sz="2400" baseline="30000" dirty="0">
              <a:cs typeface="Arial" pitchFamily="34" charset="0"/>
            </a:endParaRPr>
          </a:p>
          <a:p>
            <a:pPr indent="177800" algn="just" eaLnBrk="1" hangingPunct="1">
              <a:spcBef>
                <a:spcPct val="20000"/>
              </a:spcBef>
              <a:defRPr/>
            </a:pPr>
            <a:endParaRPr lang="pt-PT" sz="800" dirty="0">
              <a:cs typeface="Arial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2400" dirty="0">
                <a:cs typeface="Arial" pitchFamily="34" charset="0"/>
              </a:rPr>
              <a:t>Antes do ponto de equivalência, o precipitado de cloreto de prata adsorve preferencialmente os iões Cl</a:t>
            </a:r>
            <a:r>
              <a:rPr lang="pt-PT" sz="2400" baseline="30000" dirty="0">
                <a:cs typeface="Arial" pitchFamily="34" charset="0"/>
              </a:rPr>
              <a:t>-</a:t>
            </a:r>
            <a:r>
              <a:rPr lang="pt-PT" sz="2400" dirty="0">
                <a:cs typeface="Arial" pitchFamily="34" charset="0"/>
              </a:rPr>
              <a:t> e o </a:t>
            </a:r>
            <a:r>
              <a:rPr lang="pt-PT" sz="2400" dirty="0" err="1">
                <a:cs typeface="Arial" pitchFamily="34" charset="0"/>
              </a:rPr>
              <a:t>diclorofluoresceinato</a:t>
            </a:r>
            <a:r>
              <a:rPr lang="pt-PT" sz="2400" dirty="0">
                <a:cs typeface="Arial" pitchFamily="34" charset="0"/>
              </a:rPr>
              <a:t> não tem tendência a ser adsorvido.</a:t>
            </a:r>
          </a:p>
        </p:txBody>
      </p:sp>
    </p:spTree>
    <p:extLst>
      <p:ext uri="{BB962C8B-B14F-4D97-AF65-F5344CB8AC3E}">
        <p14:creationId xmlns:p14="http://schemas.microsoft.com/office/powerpoint/2010/main" val="36524504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1">
            <a:extLst>
              <a:ext uri="{FF2B5EF4-FFF2-40B4-BE49-F238E27FC236}">
                <a16:creationId xmlns:a16="http://schemas.microsoft.com/office/drawing/2014/main" id="{EFE78E4B-89C9-4728-97F1-58A92ED42E0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11175" y="723900"/>
            <a:ext cx="8121650" cy="504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7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pt-PT" altLang="pt-PT" sz="2000" dirty="0">
                <a:latin typeface="+mn-lt"/>
                <a:cs typeface="Arial" panose="020B0604020202020204" pitchFamily="34" charset="0"/>
              </a:rPr>
              <a:t>Depois do ponto de equivalência haverá </a:t>
            </a:r>
            <a:r>
              <a:rPr lang="pt-PT" altLang="pt-PT" sz="2000" dirty="0" err="1">
                <a:latin typeface="+mn-lt"/>
                <a:cs typeface="Arial" panose="020B0604020202020204" pitchFamily="34" charset="0"/>
              </a:rPr>
              <a:t>Ag</a:t>
            </a:r>
            <a:r>
              <a:rPr lang="pt-PT" altLang="pt-PT" sz="2000" baseline="30000" dirty="0">
                <a:latin typeface="+mn-lt"/>
                <a:cs typeface="Arial" panose="020B0604020202020204" pitchFamily="34" charset="0"/>
              </a:rPr>
              <a:t>+</a:t>
            </a:r>
            <a:r>
              <a:rPr lang="pt-PT" altLang="pt-PT" sz="2000" dirty="0">
                <a:latin typeface="+mn-lt"/>
                <a:cs typeface="Arial" panose="020B0604020202020204" pitchFamily="34" charset="0"/>
              </a:rPr>
              <a:t> em excesso e será este o ião preferencialmente adsorvido.</a:t>
            </a:r>
          </a:p>
          <a:p>
            <a:pPr algn="just" eaLnBrk="1" hangingPunct="1">
              <a:spcBef>
                <a:spcPct val="20000"/>
              </a:spcBef>
            </a:pPr>
            <a:endParaRPr lang="pt-PT" altLang="pt-PT" sz="2000" dirty="0">
              <a:latin typeface="+mn-lt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</a:pPr>
            <a:r>
              <a:rPr lang="pt-PT" altLang="pt-PT" sz="2000" dirty="0">
                <a:latin typeface="+mn-lt"/>
                <a:cs typeface="Arial" panose="020B0604020202020204" pitchFamily="34" charset="0"/>
              </a:rPr>
              <a:t>O precipitado tem carga positiva e o ião </a:t>
            </a:r>
            <a:r>
              <a:rPr lang="pt-PT" altLang="pt-PT" sz="2000" dirty="0" err="1">
                <a:latin typeface="+mn-lt"/>
                <a:cs typeface="Arial" panose="020B0604020202020204" pitchFamily="34" charset="0"/>
              </a:rPr>
              <a:t>diclorofluoresceinato</a:t>
            </a:r>
            <a:r>
              <a:rPr lang="pt-PT" altLang="pt-PT" sz="2000" dirty="0">
                <a:latin typeface="+mn-lt"/>
                <a:cs typeface="Arial" panose="020B0604020202020204" pitchFamily="34" charset="0"/>
              </a:rPr>
              <a:t> irá participar na camada de </a:t>
            </a:r>
            <a:r>
              <a:rPr lang="pt-PT" altLang="pt-PT" sz="2000" dirty="0" err="1">
                <a:latin typeface="+mn-lt"/>
                <a:cs typeface="Arial" panose="020B0604020202020204" pitchFamily="34" charset="0"/>
              </a:rPr>
              <a:t>contra-iões</a:t>
            </a:r>
            <a:r>
              <a:rPr lang="pt-PT" altLang="pt-PT" sz="2000" dirty="0">
                <a:latin typeface="+mn-lt"/>
                <a:cs typeface="Arial" panose="020B0604020202020204" pitchFamily="34" charset="0"/>
              </a:rPr>
              <a:t> </a:t>
            </a:r>
            <a:r>
              <a:rPr lang="pt-PT" altLang="pt-PT" sz="20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 desta adsorção resulta uma coloração rósea do precipitado.</a:t>
            </a:r>
          </a:p>
          <a:p>
            <a:pPr algn="just" eaLnBrk="1" hangingPunct="1">
              <a:spcBef>
                <a:spcPct val="20000"/>
              </a:spcBef>
            </a:pPr>
            <a:endParaRPr lang="pt-PT" altLang="pt-PT" sz="2000" dirty="0">
              <a:latin typeface="+mn-lt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just" eaLnBrk="1" hangingPunct="1">
              <a:spcBef>
                <a:spcPct val="20000"/>
              </a:spcBef>
            </a:pPr>
            <a:r>
              <a:rPr lang="pt-PT" altLang="pt-PT" sz="20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O pH não deverá ser baixo para não impedir a dissociação do indicador.</a:t>
            </a:r>
          </a:p>
          <a:p>
            <a:pPr algn="just" eaLnBrk="1" hangingPunct="1">
              <a:spcBef>
                <a:spcPct val="20000"/>
              </a:spcBef>
            </a:pPr>
            <a:endParaRPr lang="pt-PT" altLang="pt-PT" sz="2000" dirty="0">
              <a:latin typeface="+mn-lt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just" eaLnBrk="1" hangingPunct="1">
              <a:spcBef>
                <a:spcPct val="20000"/>
              </a:spcBef>
            </a:pPr>
            <a:r>
              <a:rPr lang="pt-PT" altLang="pt-PT" sz="2000" dirty="0">
                <a:highlight>
                  <a:srgbClr val="FFFF00"/>
                </a:highlight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Assim, pH &gt; 7 quando se usa a fluoresceína e pH &gt; 4 quando o indicador é </a:t>
            </a:r>
            <a:r>
              <a:rPr lang="pt-PT" altLang="pt-PT" sz="2000" dirty="0" err="1">
                <a:highlight>
                  <a:srgbClr val="FFFF00"/>
                </a:highlight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diclorofluoresceína</a:t>
            </a:r>
            <a:r>
              <a:rPr lang="pt-PT" altLang="pt-PT" sz="2000" dirty="0">
                <a:highlight>
                  <a:srgbClr val="FFFF00"/>
                </a:highlight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.</a:t>
            </a:r>
          </a:p>
          <a:p>
            <a:pPr algn="just" eaLnBrk="1" hangingPunct="1">
              <a:spcBef>
                <a:spcPct val="20000"/>
              </a:spcBef>
            </a:pPr>
            <a:endParaRPr lang="pt-PT" altLang="pt-PT" sz="2000" dirty="0">
              <a:latin typeface="+mn-lt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just" eaLnBrk="1" hangingPunct="1">
              <a:spcBef>
                <a:spcPct val="20000"/>
              </a:spcBef>
            </a:pPr>
            <a:r>
              <a:rPr lang="pt-PT" altLang="pt-PT" sz="20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Para a titulação de iodeto, brometo e </a:t>
            </a:r>
            <a:r>
              <a:rPr lang="pt-PT" altLang="pt-PT" sz="2000" dirty="0" err="1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tiocianato</a:t>
            </a:r>
            <a:r>
              <a:rPr lang="pt-PT" altLang="pt-PT" sz="20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, o pH deve ser maior que 2 e usar-se como indicador a eosina.</a:t>
            </a:r>
            <a:endParaRPr lang="pt-PT" altLang="pt-PT" sz="2000" dirty="0"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1A2101D-1F52-49CF-5685-36A1ABF63425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3BA41DCD-F465-3699-EEE3-4C31F7505F7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5A0D2331-0802-A7B8-56B5-D9F45CD4365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3151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81B5E3-5162-40F3-BBFD-59A433C53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77" y="640681"/>
            <a:ext cx="3003836" cy="2700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BA62F08-E07D-4BBF-9E29-70A2BA580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007" y="820681"/>
            <a:ext cx="2741689" cy="234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C0FBE49-4C1A-4C59-B558-1BF230381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665" y="3863335"/>
            <a:ext cx="2644539" cy="237468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18D3D9A-8FBD-4CCD-BF23-FCADB6E8FA76}"/>
              </a:ext>
            </a:extLst>
          </p:cNvPr>
          <p:cNvSpPr txBox="1"/>
          <p:nvPr/>
        </p:nvSpPr>
        <p:spPr>
          <a:xfrm>
            <a:off x="414776" y="3339465"/>
            <a:ext cx="319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Antes do ponto de equivalência – verde amarelado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C5E69A3-C1FA-479C-AED3-C61663EB071F}"/>
              </a:ext>
            </a:extLst>
          </p:cNvPr>
          <p:cNvSpPr txBox="1"/>
          <p:nvPr/>
        </p:nvSpPr>
        <p:spPr>
          <a:xfrm>
            <a:off x="5648223" y="3195369"/>
            <a:ext cx="31956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Após o ponto de equivalência – surge  a cor vermelha do </a:t>
            </a:r>
            <a:r>
              <a:rPr lang="pt-PT" dirty="0" err="1"/>
              <a:t>fluoresceinato</a:t>
            </a:r>
            <a:r>
              <a:rPr lang="pt-PT" dirty="0"/>
              <a:t> de prata na camada superficial da solução ao redor do sólido</a:t>
            </a:r>
          </a:p>
        </p:txBody>
      </p:sp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7084EC8B-6959-4CA2-810B-9377FFC5EFB3}"/>
              </a:ext>
            </a:extLst>
          </p:cNvPr>
          <p:cNvSpPr/>
          <p:nvPr/>
        </p:nvSpPr>
        <p:spPr>
          <a:xfrm>
            <a:off x="3610467" y="1791093"/>
            <a:ext cx="1140642" cy="216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883E924C-6492-41E8-951C-0DD89FF69BD4}"/>
              </a:ext>
            </a:extLst>
          </p:cNvPr>
          <p:cNvSpPr/>
          <p:nvPr/>
        </p:nvSpPr>
        <p:spPr>
          <a:xfrm rot="6588888">
            <a:off x="4476105" y="3252323"/>
            <a:ext cx="1140642" cy="216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1DD6D71-9734-B250-B00D-F2910FCBBC55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606626C6-39B6-02EB-674E-FC6806B67B3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99146F14-CF07-C22C-20CF-146C13F4522E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756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67C69F7-1270-4A8E-9482-6F01E5E63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76" y="1262395"/>
            <a:ext cx="8232022" cy="324361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71FE20-E372-48C7-9556-88BF0860A332}"/>
              </a:ext>
            </a:extLst>
          </p:cNvPr>
          <p:cNvSpPr txBox="1"/>
          <p:nvPr/>
        </p:nvSpPr>
        <p:spPr>
          <a:xfrm>
            <a:off x="999238" y="3182638"/>
            <a:ext cx="1112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Antes da adição de </a:t>
            </a:r>
            <a:r>
              <a:rPr lang="pt-PT" dirty="0" err="1"/>
              <a:t>Ag</a:t>
            </a:r>
            <a:r>
              <a:rPr lang="pt-PT" dirty="0"/>
              <a:t>+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09680B8-F1F3-4861-9721-9E8EA337EACE}"/>
              </a:ext>
            </a:extLst>
          </p:cNvPr>
          <p:cNvSpPr txBox="1"/>
          <p:nvPr/>
        </p:nvSpPr>
        <p:spPr>
          <a:xfrm>
            <a:off x="2905027" y="3182638"/>
            <a:ext cx="1233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Após adição de </a:t>
            </a:r>
            <a:r>
              <a:rPr lang="pt-PT" dirty="0" err="1"/>
              <a:t>Ag</a:t>
            </a:r>
            <a:r>
              <a:rPr lang="pt-PT" dirty="0"/>
              <a:t>+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1576BD0-5974-41CC-B012-B6463BAF7981}"/>
              </a:ext>
            </a:extLst>
          </p:cNvPr>
          <p:cNvSpPr txBox="1"/>
          <p:nvPr/>
        </p:nvSpPr>
        <p:spPr>
          <a:xfrm>
            <a:off x="4716545" y="3321137"/>
            <a:ext cx="1363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No ponto de equivalência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DFFA041-445B-4BBC-B63F-EA2CABFF27E7}"/>
              </a:ext>
            </a:extLst>
          </p:cNvPr>
          <p:cNvSpPr txBox="1"/>
          <p:nvPr/>
        </p:nvSpPr>
        <p:spPr>
          <a:xfrm>
            <a:off x="6681671" y="3321137"/>
            <a:ext cx="1363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No ponto final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F043E27-3358-F166-9574-6A7598EE19A6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BAA51CAE-8500-A823-BF57-584321C43695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2" name="Conexão reta 11">
              <a:extLst>
                <a:ext uri="{FF2B5EF4-FFF2-40B4-BE49-F238E27FC236}">
                  <a16:creationId xmlns:a16="http://schemas.microsoft.com/office/drawing/2014/main" id="{D27B5064-303D-9899-0224-2AB088849D48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40360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37ADB51-C15E-4EC2-A409-A77786034D9F}"/>
              </a:ext>
            </a:extLst>
          </p:cNvPr>
          <p:cNvSpPr txBox="1"/>
          <p:nvPr/>
        </p:nvSpPr>
        <p:spPr>
          <a:xfrm>
            <a:off x="414776" y="810705"/>
            <a:ext cx="1536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Exercícios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5075569-4AEE-4524-BC08-F6EC3B4585A9}"/>
              </a:ext>
            </a:extLst>
          </p:cNvPr>
          <p:cNvSpPr txBox="1"/>
          <p:nvPr/>
        </p:nvSpPr>
        <p:spPr>
          <a:xfrm>
            <a:off x="414776" y="1391793"/>
            <a:ext cx="80222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5. Uma solução de 10 </a:t>
            </a:r>
            <a:r>
              <a:rPr lang="pt-PT" dirty="0" err="1"/>
              <a:t>mL</a:t>
            </a:r>
            <a:r>
              <a:rPr lang="pt-PT" dirty="0"/>
              <a:t> de </a:t>
            </a:r>
            <a:r>
              <a:rPr lang="pt-PT" dirty="0" err="1"/>
              <a:t>NaCl</a:t>
            </a:r>
            <a:r>
              <a:rPr lang="pt-PT" dirty="0"/>
              <a:t> 0.05 mol.L</a:t>
            </a:r>
            <a:r>
              <a:rPr lang="pt-PT" baseline="30000" dirty="0"/>
              <a:t>-1 </a:t>
            </a:r>
            <a:r>
              <a:rPr lang="pt-PT" dirty="0"/>
              <a:t>foi titulada com AgNO</a:t>
            </a:r>
            <a:r>
              <a:rPr lang="pt-PT" baseline="-25000" dirty="0"/>
              <a:t>3 </a:t>
            </a:r>
            <a:r>
              <a:rPr lang="pt-PT" dirty="0"/>
              <a:t>0.1 </a:t>
            </a:r>
            <a:r>
              <a:rPr lang="pt-PT" dirty="0" err="1"/>
              <a:t>mol.L</a:t>
            </a:r>
            <a:r>
              <a:rPr lang="pt-PT" baseline="30000" dirty="0"/>
              <a:t> -1</a:t>
            </a:r>
            <a:r>
              <a:rPr lang="pt-PT" dirty="0"/>
              <a:t>.</a:t>
            </a:r>
            <a:r>
              <a:rPr lang="pt-PT" baseline="30000" dirty="0"/>
              <a:t> </a:t>
            </a:r>
            <a:r>
              <a:rPr lang="pt-PT" dirty="0"/>
              <a:t>Calcule a concentração de </a:t>
            </a:r>
            <a:r>
              <a:rPr lang="pt-PT" dirty="0" err="1"/>
              <a:t>NaCl</a:t>
            </a:r>
            <a:r>
              <a:rPr lang="pt-PT" dirty="0"/>
              <a:t> ainda restante quando o volume de AgNO</a:t>
            </a:r>
            <a:r>
              <a:rPr lang="pt-PT" baseline="-25000" dirty="0"/>
              <a:t>3</a:t>
            </a:r>
            <a:r>
              <a:rPr lang="pt-PT" dirty="0"/>
              <a:t> adicionado foi 8 </a:t>
            </a:r>
            <a:r>
              <a:rPr lang="pt-PT" dirty="0" err="1"/>
              <a:t>mL</a:t>
            </a:r>
            <a:r>
              <a:rPr lang="pt-PT" dirty="0"/>
              <a:t>. (</a:t>
            </a:r>
            <a:r>
              <a:rPr lang="pt-PT" dirty="0" err="1"/>
              <a:t>AgCl</a:t>
            </a:r>
            <a:r>
              <a:rPr lang="pt-PT" dirty="0"/>
              <a:t>: </a:t>
            </a:r>
            <a:r>
              <a:rPr lang="pt-PT" dirty="0" err="1"/>
              <a:t>K</a:t>
            </a:r>
            <a:r>
              <a:rPr lang="pt-PT" baseline="-25000" dirty="0" err="1"/>
              <a:t>ps</a:t>
            </a:r>
            <a:r>
              <a:rPr lang="pt-PT" baseline="-25000" dirty="0"/>
              <a:t> </a:t>
            </a:r>
            <a:r>
              <a:rPr lang="pt-PT" dirty="0"/>
              <a:t>= 1.82 x 10</a:t>
            </a:r>
            <a:r>
              <a:rPr lang="pt-PT" baseline="30000" dirty="0"/>
              <a:t>-10</a:t>
            </a:r>
            <a:r>
              <a:rPr lang="pt-PT" dirty="0"/>
              <a:t>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610E8E1-778C-4D07-93E6-57B8787F2F55}"/>
              </a:ext>
            </a:extLst>
          </p:cNvPr>
          <p:cNvSpPr txBox="1"/>
          <p:nvPr/>
        </p:nvSpPr>
        <p:spPr>
          <a:xfrm>
            <a:off x="414776" y="2692692"/>
            <a:ext cx="80222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6. Calcule o </a:t>
            </a:r>
            <a:r>
              <a:rPr lang="pt-PT" dirty="0" err="1"/>
              <a:t>pAg</a:t>
            </a:r>
            <a:r>
              <a:rPr lang="pt-PT" dirty="0"/>
              <a:t> para a titulação de 25 </a:t>
            </a:r>
            <a:r>
              <a:rPr lang="pt-PT" dirty="0" err="1"/>
              <a:t>mL</a:t>
            </a:r>
            <a:r>
              <a:rPr lang="pt-PT" dirty="0"/>
              <a:t> de NH</a:t>
            </a:r>
            <a:r>
              <a:rPr lang="pt-PT" baseline="-25000" dirty="0"/>
              <a:t>4</a:t>
            </a:r>
            <a:r>
              <a:rPr lang="pt-PT" dirty="0"/>
              <a:t>SCN 0.1 mol.L</a:t>
            </a:r>
            <a:r>
              <a:rPr lang="pt-PT" baseline="30000" dirty="0"/>
              <a:t>-1 </a:t>
            </a:r>
            <a:r>
              <a:rPr lang="pt-PT" dirty="0"/>
              <a:t> com AgNO</a:t>
            </a:r>
            <a:r>
              <a:rPr lang="pt-PT" baseline="-25000" dirty="0"/>
              <a:t>3</a:t>
            </a:r>
            <a:r>
              <a:rPr lang="pt-PT" dirty="0"/>
              <a:t>         0.2 mol.L</a:t>
            </a:r>
            <a:r>
              <a:rPr lang="pt-PT" baseline="30000" dirty="0"/>
              <a:t>-1 </a:t>
            </a:r>
            <a:r>
              <a:rPr lang="pt-PT" dirty="0"/>
              <a:t>nos seguintes volumes adicionados de titulante: 2 </a:t>
            </a:r>
            <a:r>
              <a:rPr lang="pt-PT" dirty="0" err="1"/>
              <a:t>mL</a:t>
            </a:r>
            <a:r>
              <a:rPr lang="pt-PT" dirty="0"/>
              <a:t>; 12.5 </a:t>
            </a:r>
            <a:r>
              <a:rPr lang="pt-PT" dirty="0" err="1"/>
              <a:t>mL</a:t>
            </a:r>
            <a:r>
              <a:rPr lang="pt-PT" dirty="0"/>
              <a:t> e 40 </a:t>
            </a:r>
            <a:r>
              <a:rPr lang="pt-PT" dirty="0" err="1"/>
              <a:t>mL</a:t>
            </a:r>
            <a:r>
              <a:rPr lang="pt-PT" dirty="0"/>
              <a:t>.                       (</a:t>
            </a:r>
            <a:r>
              <a:rPr lang="pt-PT" dirty="0" err="1"/>
              <a:t>AgSCN</a:t>
            </a:r>
            <a:r>
              <a:rPr lang="pt-PT" dirty="0"/>
              <a:t>: </a:t>
            </a:r>
            <a:r>
              <a:rPr lang="pt-PT" dirty="0" err="1"/>
              <a:t>K</a:t>
            </a:r>
            <a:r>
              <a:rPr lang="pt-PT" baseline="-25000" dirty="0" err="1"/>
              <a:t>ps</a:t>
            </a:r>
            <a:r>
              <a:rPr lang="pt-PT" dirty="0"/>
              <a:t> = 1.1 x 10</a:t>
            </a:r>
            <a:r>
              <a:rPr lang="pt-PT" baseline="30000" dirty="0"/>
              <a:t>-12</a:t>
            </a:r>
            <a:r>
              <a:rPr lang="pt-PT" dirty="0"/>
              <a:t>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C12A9F2-B664-4DEA-9F89-EE18726E981D}"/>
              </a:ext>
            </a:extLst>
          </p:cNvPr>
          <p:cNvSpPr txBox="1"/>
          <p:nvPr/>
        </p:nvSpPr>
        <p:spPr>
          <a:xfrm>
            <a:off x="414776" y="3837801"/>
            <a:ext cx="80222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7. O arsénio em 9.13 g de um pesticida foi convertido em AsO</a:t>
            </a:r>
            <a:r>
              <a:rPr lang="pt-PT" baseline="-25000" dirty="0"/>
              <a:t>4</a:t>
            </a:r>
            <a:r>
              <a:rPr lang="pt-PT" baseline="30000" dirty="0"/>
              <a:t>3-</a:t>
            </a:r>
            <a:r>
              <a:rPr lang="pt-PT" dirty="0"/>
              <a:t> e precipitado como Ag</a:t>
            </a:r>
            <a:r>
              <a:rPr lang="pt-PT" baseline="-25000" dirty="0"/>
              <a:t>3</a:t>
            </a:r>
            <a:r>
              <a:rPr lang="pt-PT" dirty="0"/>
              <a:t>AsO</a:t>
            </a:r>
            <a:r>
              <a:rPr lang="pt-PT" baseline="-25000" dirty="0"/>
              <a:t>4</a:t>
            </a:r>
            <a:r>
              <a:rPr lang="pt-PT" dirty="0"/>
              <a:t> com 50 </a:t>
            </a:r>
            <a:r>
              <a:rPr lang="pt-PT" dirty="0" err="1"/>
              <a:t>mL</a:t>
            </a:r>
            <a:r>
              <a:rPr lang="pt-PT" dirty="0"/>
              <a:t> de uma solução de AgNO</a:t>
            </a:r>
            <a:r>
              <a:rPr lang="pt-PT" baseline="-25000" dirty="0"/>
              <a:t>3</a:t>
            </a:r>
            <a:r>
              <a:rPr lang="pt-PT" dirty="0"/>
              <a:t> 0.02105 mol.L</a:t>
            </a:r>
            <a:r>
              <a:rPr lang="pt-PT" baseline="30000" dirty="0"/>
              <a:t>-1 </a:t>
            </a:r>
            <a:r>
              <a:rPr lang="pt-PT" dirty="0"/>
              <a:t>. O excesso de </a:t>
            </a:r>
            <a:r>
              <a:rPr lang="pt-PT" dirty="0" err="1"/>
              <a:t>Ag</a:t>
            </a:r>
            <a:r>
              <a:rPr lang="pt-PT" baseline="30000" dirty="0"/>
              <a:t>+ </a:t>
            </a:r>
            <a:r>
              <a:rPr lang="pt-PT" dirty="0"/>
              <a:t>foi então titulado com 4.75 </a:t>
            </a:r>
            <a:r>
              <a:rPr lang="pt-PT" dirty="0" err="1"/>
              <a:t>mL</a:t>
            </a:r>
            <a:r>
              <a:rPr lang="pt-PT" dirty="0"/>
              <a:t> de solução de KSCN 0.04321 mol.L</a:t>
            </a:r>
            <a:r>
              <a:rPr lang="pt-PT" baseline="30000" dirty="0"/>
              <a:t>-1 </a:t>
            </a:r>
            <a:r>
              <a:rPr lang="pt-PT" dirty="0"/>
              <a:t>. Calcule a % As</a:t>
            </a:r>
            <a:r>
              <a:rPr lang="pt-PT" baseline="-25000" dirty="0"/>
              <a:t>2</a:t>
            </a:r>
            <a:r>
              <a:rPr lang="pt-PT" dirty="0"/>
              <a:t>O</a:t>
            </a:r>
            <a:r>
              <a:rPr lang="pt-PT" baseline="-25000" dirty="0"/>
              <a:t>3</a:t>
            </a:r>
            <a:r>
              <a:rPr lang="pt-PT" dirty="0"/>
              <a:t> na amostra.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527AD60-79E0-8987-2AEE-BF0D56829137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448CB3FC-8A86-DC43-3259-EB0B9B9A8D0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502C38B3-5A3B-9F43-FF36-CA6836394CA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90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DF917600-2840-4023-B648-8118DFF54D50}"/>
              </a:ext>
            </a:extLst>
          </p:cNvPr>
          <p:cNvSpPr txBox="1"/>
          <p:nvPr/>
        </p:nvSpPr>
        <p:spPr>
          <a:xfrm>
            <a:off x="414776" y="2661535"/>
            <a:ext cx="838043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>
                <a:solidFill>
                  <a:srgbClr val="C00000"/>
                </a:solidFill>
              </a:rPr>
              <a:t>Gravimetria por precipitação</a:t>
            </a:r>
            <a:r>
              <a:rPr lang="pt-PT" sz="2000" dirty="0"/>
              <a:t>: o analito é separado de uma solução da amostra como um precipitado e é convertido numa espécie de composição conhecida que pode ser pesada.</a:t>
            </a:r>
          </a:p>
          <a:p>
            <a:r>
              <a:rPr lang="pt-PT" sz="20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>
                <a:solidFill>
                  <a:srgbClr val="C00000"/>
                </a:solidFill>
              </a:rPr>
              <a:t>Gravimetria por volatilização</a:t>
            </a:r>
            <a:r>
              <a:rPr lang="pt-PT" sz="2000" dirty="0"/>
              <a:t>: ocorre a libertação de um gás de composição química conhecida. A massa desse gás serve então como uma medida da concentração do analito. </a:t>
            </a:r>
          </a:p>
          <a:p>
            <a:endParaRPr lang="pt-PT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rgbClr val="C00000"/>
                </a:solidFill>
              </a:rPr>
              <a:t>Eletrogravimetria</a:t>
            </a:r>
            <a:r>
              <a:rPr lang="pt-PT" sz="2000" dirty="0"/>
              <a:t>: o analito é separado por deposição num elétrodo por meio do uso de uma corrente elétrica (</a:t>
            </a:r>
            <a:r>
              <a:rPr lang="pt-PT" sz="2000" dirty="0" err="1"/>
              <a:t>electrólise</a:t>
            </a:r>
            <a:r>
              <a:rPr lang="pt-PT" sz="2000" dirty="0"/>
              <a:t>). A massa desse produto fornece uma medida da concentração do analito.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A622964-D6A6-4A83-8438-77D84D12346F}"/>
              </a:ext>
            </a:extLst>
          </p:cNvPr>
          <p:cNvSpPr txBox="1"/>
          <p:nvPr/>
        </p:nvSpPr>
        <p:spPr>
          <a:xfrm>
            <a:off x="414776" y="725864"/>
            <a:ext cx="8135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A Análise Gravimétrica ou Gravimetria é um método analítico quantitativo que se baseia na medição da massa de um composto puro com o qual o analito está quimicamente relacionado.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C840B3F-DA57-481A-35C0-B37F25C949D8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58874959-644C-630C-8533-0C8FDA55D80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9C088B54-7745-3E97-73F7-9902D5EFE28D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75178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96E1744F-9B79-43FE-914C-A032A6204DCD}"/>
              </a:ext>
            </a:extLst>
          </p:cNvPr>
          <p:cNvSpPr txBox="1">
            <a:spLocks noChangeArrowheads="1"/>
          </p:cNvSpPr>
          <p:nvPr/>
        </p:nvSpPr>
        <p:spPr>
          <a:xfrm>
            <a:off x="414776" y="609210"/>
            <a:ext cx="4303336" cy="5175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PT" altLang="pt-PT" sz="2800" kern="0" dirty="0"/>
              <a:t>Gravimetria por precipitação</a:t>
            </a:r>
          </a:p>
        </p:txBody>
      </p:sp>
      <p:sp>
        <p:nvSpPr>
          <p:cNvPr id="7" name="Rectângulo 2">
            <a:extLst>
              <a:ext uri="{FF2B5EF4-FFF2-40B4-BE49-F238E27FC236}">
                <a16:creationId xmlns:a16="http://schemas.microsoft.com/office/drawing/2014/main" id="{B3592508-265A-4781-A5D5-5F35C784A89E}"/>
              </a:ext>
            </a:extLst>
          </p:cNvPr>
          <p:cNvSpPr/>
          <p:nvPr/>
        </p:nvSpPr>
        <p:spPr>
          <a:xfrm flipH="1">
            <a:off x="457200" y="1341438"/>
            <a:ext cx="812165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77800" algn="just" eaLnBrk="1" hangingPunct="1">
              <a:spcBef>
                <a:spcPct val="20000"/>
              </a:spcBef>
              <a:defRPr/>
            </a:pPr>
            <a:r>
              <a:rPr lang="pt-PT" sz="2400" dirty="0">
                <a:cs typeface="Arial" pitchFamily="34" charset="0"/>
              </a:rPr>
              <a:t>A gravimetria por precipitação é usada para o doseamento de </a:t>
            </a:r>
            <a:r>
              <a:rPr lang="pt-PT" sz="2400" dirty="0" err="1">
                <a:cs typeface="Arial" pitchFamily="34" charset="0"/>
              </a:rPr>
              <a:t>macroconstituintes</a:t>
            </a:r>
            <a:r>
              <a:rPr lang="pt-PT" sz="2400" dirty="0">
                <a:cs typeface="Arial" pitchFamily="34" charset="0"/>
              </a:rPr>
              <a:t>, ou seja, componentes que ocorrem em teores superiores a 1% e não deve ser usada para teores inferiores a 0.1%.</a:t>
            </a:r>
            <a:endParaRPr lang="pt-PT" sz="1050" dirty="0">
              <a:cs typeface="Arial" pitchFamily="34" charset="0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1C44BAF4-9DE0-4152-A17D-B7100728CEAD}"/>
              </a:ext>
            </a:extLst>
          </p:cNvPr>
          <p:cNvGrpSpPr>
            <a:grpSpLocks/>
          </p:cNvGrpSpPr>
          <p:nvPr/>
        </p:nvGrpSpPr>
        <p:grpSpPr bwMode="auto">
          <a:xfrm>
            <a:off x="413543" y="3537589"/>
            <a:ext cx="8208963" cy="1866900"/>
            <a:chOff x="611560" y="3933056"/>
            <a:chExt cx="8208911" cy="1866914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D9457564-FC7B-4B90-B363-C2C075CB4B98}"/>
                </a:ext>
              </a:extLst>
            </p:cNvPr>
            <p:cNvSpPr txBox="1"/>
            <p:nvPr/>
          </p:nvSpPr>
          <p:spPr>
            <a:xfrm>
              <a:off x="7020257" y="5385629"/>
              <a:ext cx="1282692" cy="338141"/>
            </a:xfrm>
            <a:prstGeom prst="rect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anchor="ctr" anchorCtr="1">
              <a:spAutoFit/>
            </a:bodyPr>
            <a:lstStyle/>
            <a:p>
              <a:pPr>
                <a:defRPr/>
              </a:pPr>
              <a:r>
                <a:rPr lang="pt-PT" sz="1600" b="1" dirty="0">
                  <a:latin typeface="Century Gothic" panose="020B0502020202020204" pitchFamily="34" charset="0"/>
                </a:rPr>
                <a:t>FILTRAÇÃO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B11B7C9B-3A89-43A3-B260-6BB2460F785D}"/>
                </a:ext>
              </a:extLst>
            </p:cNvPr>
            <p:cNvSpPr txBox="1"/>
            <p:nvPr/>
          </p:nvSpPr>
          <p:spPr>
            <a:xfrm>
              <a:off x="4161188" y="5374517"/>
              <a:ext cx="1643053" cy="338140"/>
            </a:xfrm>
            <a:prstGeom prst="rect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anchor="ctr" anchorCtr="1">
              <a:spAutoFit/>
            </a:bodyPr>
            <a:lstStyle/>
            <a:p>
              <a:pPr>
                <a:defRPr/>
              </a:pPr>
              <a:r>
                <a:rPr lang="pt-PT" sz="1600" b="1" dirty="0">
                  <a:latin typeface="Century Gothic" panose="020B0502020202020204" pitchFamily="34" charset="0"/>
                </a:rPr>
                <a:t>CALCINAÇÃO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6146B9A1-3437-4CC0-850A-E489B6C437D6}"/>
                </a:ext>
              </a:extLst>
            </p:cNvPr>
            <p:cNvSpPr txBox="1"/>
            <p:nvPr/>
          </p:nvSpPr>
          <p:spPr>
            <a:xfrm>
              <a:off x="2062526" y="5374517"/>
              <a:ext cx="1285867" cy="338140"/>
            </a:xfrm>
            <a:prstGeom prst="rect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anchor="ctr" anchorCtr="1">
              <a:spAutoFit/>
            </a:bodyPr>
            <a:lstStyle/>
            <a:p>
              <a:pPr>
                <a:defRPr/>
              </a:pPr>
              <a:r>
                <a:rPr lang="pt-PT" sz="1600" b="1" dirty="0">
                  <a:latin typeface="Century Gothic" panose="020B0502020202020204" pitchFamily="34" charset="0"/>
                </a:rPr>
                <a:t>PESAGEM</a:t>
              </a:r>
            </a:p>
          </p:txBody>
        </p:sp>
        <p:grpSp>
          <p:nvGrpSpPr>
            <p:cNvPr id="12" name="Grupo 5">
              <a:extLst>
                <a:ext uri="{FF2B5EF4-FFF2-40B4-BE49-F238E27FC236}">
                  <a16:creationId xmlns:a16="http://schemas.microsoft.com/office/drawing/2014/main" id="{3EFA2721-2952-45DE-9A8B-1315FCF5CE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1560" y="3933056"/>
              <a:ext cx="8208911" cy="1501716"/>
              <a:chOff x="611560" y="4325034"/>
              <a:chExt cx="8208911" cy="1501716"/>
            </a:xfrm>
            <a:grpFill/>
          </p:grpSpPr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B03393D-6910-49EB-90CD-30222EA751C0}"/>
                  </a:ext>
                </a:extLst>
              </p:cNvPr>
              <p:cNvSpPr txBox="1"/>
              <p:nvPr/>
            </p:nvSpPr>
            <p:spPr>
              <a:xfrm>
                <a:off x="611560" y="4380596"/>
                <a:ext cx="1152518" cy="338140"/>
              </a:xfrm>
              <a:prstGeom prst="rect">
                <a:avLst/>
              </a:prstGeom>
              <a:grp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anchor="ctr" anchorCtr="1">
                <a:spAutoFit/>
              </a:bodyPr>
              <a:lstStyle/>
              <a:p>
                <a:pPr>
                  <a:defRPr/>
                </a:pPr>
                <a:r>
                  <a:rPr lang="pt-PT" sz="1600" b="1" dirty="0">
                    <a:latin typeface="Century Gothic" panose="020B0502020202020204" pitchFamily="34" charset="0"/>
                  </a:rPr>
                  <a:t>Amostra</a:t>
                </a:r>
              </a:p>
            </p:txBody>
          </p:sp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7719B5B7-929B-4351-9FC3-6086B78BACBC}"/>
                  </a:ext>
                </a:extLst>
              </p:cNvPr>
              <p:cNvSpPr txBox="1"/>
              <p:nvPr/>
            </p:nvSpPr>
            <p:spPr>
              <a:xfrm>
                <a:off x="2062526" y="4380596"/>
                <a:ext cx="1285867" cy="338140"/>
              </a:xfrm>
              <a:prstGeom prst="rect">
                <a:avLst/>
              </a:prstGeom>
              <a:grp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anchor="ctr" anchorCtr="1">
                <a:spAutoFit/>
              </a:bodyPr>
              <a:lstStyle/>
              <a:p>
                <a:pPr>
                  <a:defRPr/>
                </a:pPr>
                <a:r>
                  <a:rPr lang="pt-PT" sz="1600" b="1" dirty="0">
                    <a:latin typeface="Century Gothic" panose="020B0502020202020204" pitchFamily="34" charset="0"/>
                  </a:rPr>
                  <a:t>PESAGEM</a:t>
                </a:r>
              </a:p>
            </p:txBody>
          </p:sp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05470B07-2429-4883-9195-7FD5DA383143}"/>
                  </a:ext>
                </a:extLst>
              </p:cNvPr>
              <p:cNvSpPr txBox="1"/>
              <p:nvPr/>
            </p:nvSpPr>
            <p:spPr>
              <a:xfrm>
                <a:off x="3635729" y="4380596"/>
                <a:ext cx="2693970" cy="338140"/>
              </a:xfrm>
              <a:prstGeom prst="rect">
                <a:avLst/>
              </a:prstGeom>
              <a:grp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anchor="ctr" anchorCtr="1">
                <a:spAutoFit/>
              </a:bodyPr>
              <a:lstStyle/>
              <a:p>
                <a:pPr>
                  <a:defRPr/>
                </a:pPr>
                <a:r>
                  <a:rPr lang="pt-PT" sz="1600" b="1" dirty="0">
                    <a:latin typeface="Century Gothic" panose="020B0502020202020204" pitchFamily="34" charset="0"/>
                  </a:rPr>
                  <a:t>ATAQUE/SOLUBILIZAÇÃO</a:t>
                </a:r>
              </a:p>
            </p:txBody>
          </p:sp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D018FFD5-7F0C-4CEB-9C4E-271B9D266D52}"/>
                  </a:ext>
                </a:extLst>
              </p:cNvPr>
              <p:cNvSpPr txBox="1"/>
              <p:nvPr/>
            </p:nvSpPr>
            <p:spPr>
              <a:xfrm>
                <a:off x="6588460" y="4367896"/>
                <a:ext cx="2232011" cy="1077921"/>
              </a:xfrm>
              <a:prstGeom prst="rect">
                <a:avLst/>
              </a:prstGeom>
              <a:grp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anchor="ctr" anchorCtr="1">
                <a:spAutoFit/>
              </a:bodyPr>
              <a:lstStyle/>
              <a:p>
                <a:pPr algn="just">
                  <a:defRPr/>
                </a:pPr>
                <a:r>
                  <a:rPr lang="pt-PT" sz="1600" b="1" dirty="0" err="1">
                    <a:latin typeface="Century Gothic" panose="020B0502020202020204" pitchFamily="34" charset="0"/>
                  </a:rPr>
                  <a:t>Reacções</a:t>
                </a:r>
                <a:r>
                  <a:rPr lang="pt-PT" sz="1600" b="1" dirty="0">
                    <a:latin typeface="Century Gothic" panose="020B0502020202020204" pitchFamily="34" charset="0"/>
                  </a:rPr>
                  <a:t> químicas diversas sendo a última uma</a:t>
                </a:r>
              </a:p>
              <a:p>
                <a:pPr algn="just">
                  <a:defRPr/>
                </a:pPr>
                <a:r>
                  <a:rPr lang="pt-PT" sz="1600" b="1" dirty="0">
                    <a:latin typeface="Century Gothic" panose="020B0502020202020204" pitchFamily="34" charset="0"/>
                  </a:rPr>
                  <a:t>PRECIPITAÇÃO</a:t>
                </a:r>
              </a:p>
            </p:txBody>
          </p:sp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6B008A6F-1629-44C5-901B-F44CE26E6782}"/>
                  </a:ext>
                </a:extLst>
              </p:cNvPr>
              <p:cNvSpPr txBox="1"/>
              <p:nvPr/>
            </p:nvSpPr>
            <p:spPr>
              <a:xfrm>
                <a:off x="1691053" y="4325034"/>
                <a:ext cx="433385" cy="400053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t-PT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→</a:t>
                </a:r>
              </a:p>
            </p:txBody>
          </p:sp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FA418747-D19D-423A-95B8-DABBDFB19FF9}"/>
                  </a:ext>
                </a:extLst>
              </p:cNvPr>
              <p:cNvSpPr txBox="1"/>
              <p:nvPr/>
            </p:nvSpPr>
            <p:spPr>
              <a:xfrm>
                <a:off x="3275368" y="4337734"/>
                <a:ext cx="431797" cy="400053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t-PT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→</a:t>
                </a:r>
              </a:p>
            </p:txBody>
          </p:sp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0A9D6292-8B38-442F-8032-E6717A5E3AC8}"/>
                  </a:ext>
                </a:extLst>
              </p:cNvPr>
              <p:cNvSpPr txBox="1"/>
              <p:nvPr/>
            </p:nvSpPr>
            <p:spPr>
              <a:xfrm>
                <a:off x="6228099" y="4337734"/>
                <a:ext cx="431797" cy="400053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t-PT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→</a:t>
                </a:r>
              </a:p>
            </p:txBody>
          </p:sp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6829B220-E653-4FB6-9518-4F188517C9AF}"/>
                  </a:ext>
                </a:extLst>
              </p:cNvPr>
              <p:cNvSpPr txBox="1"/>
              <p:nvPr/>
            </p:nvSpPr>
            <p:spPr>
              <a:xfrm rot="5400000">
                <a:off x="7488563" y="5410895"/>
                <a:ext cx="431803" cy="400047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pt-PT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→</a:t>
                </a:r>
              </a:p>
            </p:txBody>
          </p:sp>
        </p:grp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8F66B477-9643-4CF1-95F5-48DB645214BB}"/>
                </a:ext>
              </a:extLst>
            </p:cNvPr>
            <p:cNvSpPr txBox="1"/>
            <p:nvPr/>
          </p:nvSpPr>
          <p:spPr>
            <a:xfrm rot="10800000">
              <a:off x="6228099" y="5399917"/>
              <a:ext cx="431797" cy="40005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PT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→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0485393-0A69-40CF-95C3-9F4940A77F23}"/>
                </a:ext>
              </a:extLst>
            </p:cNvPr>
            <p:cNvSpPr txBox="1"/>
            <p:nvPr/>
          </p:nvSpPr>
          <p:spPr>
            <a:xfrm rot="10800000">
              <a:off x="3584929" y="5385629"/>
              <a:ext cx="431797" cy="40005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PT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→</a:t>
              </a: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4198854-BB2D-2E75-2B4B-1A63C3C8F3AF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F0985E10-D9BC-A812-AC0C-5AC5260A3837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39515F06-B8BD-858B-63B3-6F7391C845EC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37072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1">
            <a:extLst>
              <a:ext uri="{FF2B5EF4-FFF2-40B4-BE49-F238E27FC236}">
                <a16:creationId xmlns:a16="http://schemas.microsoft.com/office/drawing/2014/main" id="{1E58A788-4219-4195-B7C0-02A6E49D84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14776" y="800837"/>
            <a:ext cx="8121650" cy="5558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7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latin typeface="+mn-lt"/>
                <a:cs typeface="Arial" panose="020B0604020202020204" pitchFamily="34" charset="0"/>
              </a:rPr>
              <a:t>O método gravimétrico é necessariamente demorado pois contém duas operações obrigatórias – filtração e calcinação – que levam bastante tempo.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latin typeface="+mn-lt"/>
                <a:cs typeface="Arial" panose="020B0604020202020204" pitchFamily="34" charset="0"/>
              </a:rPr>
              <a:t>O rigor no resultado final não é limitado pelo instrumento de medida (a balança analítica) o que é uma vantagem da gravimetria.</a:t>
            </a:r>
            <a:endParaRPr lang="pt-PT" altLang="pt-PT" sz="2400" b="1" i="1" dirty="0">
              <a:latin typeface="+mn-lt"/>
              <a:cs typeface="Arial" panose="020B0604020202020204" pitchFamily="34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latin typeface="+mn-lt"/>
                <a:cs typeface="Arial" panose="020B0604020202020204" pitchFamily="34" charset="0"/>
              </a:rPr>
              <a:t>Neste método não é necessário dispor de curvas de calibração e o material necessário é relativamente simples. 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latin typeface="+mn-lt"/>
                <a:cs typeface="Arial" panose="020B0604020202020204" pitchFamily="34" charset="0"/>
              </a:rPr>
              <a:t>A filtração e a calcinação são muito morosas mas não requerem a atenção constante do operador que pode ir realizando outras tarefas.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altLang="pt-PT" sz="2400" dirty="0">
                <a:latin typeface="+mn-lt"/>
                <a:cs typeface="Arial" panose="020B0604020202020204" pitchFamily="34" charset="0"/>
              </a:rPr>
              <a:t>No caso de ser necessário fazer um pequeno número de análises e não houver limitações de tempo poder-se-á usar o método. 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0C9ABA8-7492-406A-62ED-7AE25822D01E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1B96B61-95A9-CA6E-0090-5D37E15C13C6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C2855E5D-6333-4EA8-5A0C-EF3EB677392B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949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2">
            <a:extLst>
              <a:ext uri="{FF2B5EF4-FFF2-40B4-BE49-F238E27FC236}">
                <a16:creationId xmlns:a16="http://schemas.microsoft.com/office/drawing/2014/main" id="{5CCA140E-E528-4C6D-AC31-A6AEF693A1ED}"/>
              </a:ext>
            </a:extLst>
          </p:cNvPr>
          <p:cNvSpPr/>
          <p:nvPr/>
        </p:nvSpPr>
        <p:spPr>
          <a:xfrm flipH="1">
            <a:off x="414776" y="738728"/>
            <a:ext cx="8121650" cy="307776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77800" algn="just" eaLnBrk="1" hangingPunct="1">
              <a:spcBef>
                <a:spcPct val="20000"/>
              </a:spcBef>
              <a:defRPr/>
            </a:pPr>
            <a:r>
              <a:rPr lang="pt-PT" sz="2200" b="1" u="sng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Pesagem de precipitados. </a:t>
            </a:r>
            <a:r>
              <a:rPr lang="pt-PT" sz="2200" b="1" u="sng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Termogravimetria</a:t>
            </a:r>
            <a:r>
              <a:rPr lang="pt-PT" sz="2200" b="1" u="sng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A simples pesagem do precipitado depois de seco não é suficiente para garantir um bom resultado porque é difícil assegurar a composição do sólido.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Uma calcinação até peso constante nem sempre é aplicável e quando o for há que ter presente a gama de temperaturas em que é realizada.</a:t>
            </a:r>
          </a:p>
          <a:p>
            <a:pPr indent="177800" algn="just" eaLnBrk="1" hangingPunct="1">
              <a:spcBef>
                <a:spcPct val="20000"/>
              </a:spcBef>
              <a:defRPr/>
            </a:pPr>
            <a:r>
              <a:rPr lang="pt-PT" sz="2000" dirty="0">
                <a:cs typeface="Arial" pitchFamily="34" charset="0"/>
              </a:rPr>
              <a:t>Um método de análise por gravimetria obriga a um estudo da evolução do precipitado com o aumento de temperatura, o que se faz utilizando </a:t>
            </a:r>
            <a:r>
              <a:rPr lang="pt-PT" sz="2000" dirty="0" err="1">
                <a:cs typeface="Arial" pitchFamily="34" charset="0"/>
              </a:rPr>
              <a:t>termobalanças</a:t>
            </a:r>
            <a:r>
              <a:rPr lang="pt-PT" sz="2000" dirty="0">
                <a:cs typeface="Arial" pitchFamily="34" charset="0"/>
              </a:rPr>
              <a:t>.</a:t>
            </a:r>
          </a:p>
        </p:txBody>
      </p:sp>
      <p:pic>
        <p:nvPicPr>
          <p:cNvPr id="8" name="Picture 2" descr="C:\Users\Inês Silveira\Desktop\1278414_487992041297572_1236434899_n.jpg">
            <a:extLst>
              <a:ext uri="{FF2B5EF4-FFF2-40B4-BE49-F238E27FC236}">
                <a16:creationId xmlns:a16="http://schemas.microsoft.com/office/drawing/2014/main" id="{E595A711-BDD2-4FF1-8541-28ACB0A40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" t="4205" r="2248"/>
          <a:stretch>
            <a:fillRect/>
          </a:stretch>
        </p:blipFill>
        <p:spPr bwMode="auto">
          <a:xfrm>
            <a:off x="1943362" y="3508716"/>
            <a:ext cx="5051327" cy="308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7B4C194-E8D0-4469-9B36-5C9CAB5A699E}"/>
              </a:ext>
            </a:extLst>
          </p:cNvPr>
          <p:cNvSpPr txBox="1"/>
          <p:nvPr/>
        </p:nvSpPr>
        <p:spPr>
          <a:xfrm>
            <a:off x="5377992" y="4509882"/>
            <a:ext cx="24085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altLang="pt-PT" sz="1800" b="1" i="1" dirty="0">
                <a:cs typeface="Arial" panose="020B0604020202020204" pitchFamily="34" charset="0"/>
              </a:rPr>
              <a:t>curva </a:t>
            </a:r>
            <a:r>
              <a:rPr lang="pt-PT" altLang="pt-PT" sz="1800" b="1" i="1" dirty="0" err="1">
                <a:cs typeface="Arial" panose="020B0604020202020204" pitchFamily="34" charset="0"/>
              </a:rPr>
              <a:t>termogravimétrica</a:t>
            </a:r>
            <a:endParaRPr lang="pt-PT" dirty="0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8E7F8703-7EC8-A162-DCFA-74E62BFDA559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12" name="Título 1">
              <a:extLst>
                <a:ext uri="{FF2B5EF4-FFF2-40B4-BE49-F238E27FC236}">
                  <a16:creationId xmlns:a16="http://schemas.microsoft.com/office/drawing/2014/main" id="{4C5A6D5E-6424-0AD3-DA3C-C3E6168C7AE3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3" name="Conexão reta 12">
              <a:extLst>
                <a:ext uri="{FF2B5EF4-FFF2-40B4-BE49-F238E27FC236}">
                  <a16:creationId xmlns:a16="http://schemas.microsoft.com/office/drawing/2014/main" id="{C689EB64-42AC-BB45-0100-0E5063D778FA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81970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1DDB1F8-A98C-49C1-8077-9DA58B5A6890}"/>
              </a:ext>
            </a:extLst>
          </p:cNvPr>
          <p:cNvSpPr txBox="1"/>
          <p:nvPr/>
        </p:nvSpPr>
        <p:spPr>
          <a:xfrm>
            <a:off x="414775" y="1520148"/>
            <a:ext cx="824845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Determinação de </a:t>
            </a:r>
            <a:r>
              <a:rPr lang="pt-PT" sz="2400" dirty="0" err="1"/>
              <a:t>Fe</a:t>
            </a:r>
            <a:r>
              <a:rPr lang="pt-PT" sz="2400" dirty="0"/>
              <a:t> (III) em minérios: Tratamento com NH</a:t>
            </a:r>
            <a:r>
              <a:rPr lang="pt-PT" sz="2400" baseline="-25000" dirty="0"/>
              <a:t>4</a:t>
            </a:r>
            <a:r>
              <a:rPr lang="pt-PT" sz="2400" dirty="0"/>
              <a:t>OH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Determinação de Ca</a:t>
            </a:r>
            <a:r>
              <a:rPr lang="pt-PT" sz="2400" baseline="30000" dirty="0"/>
              <a:t>2+ </a:t>
            </a:r>
            <a:r>
              <a:rPr lang="pt-PT" sz="2400" dirty="0"/>
              <a:t>em águas naturais: Tratamento com C</a:t>
            </a:r>
            <a:r>
              <a:rPr lang="pt-PT" sz="2400" baseline="-25000" dirty="0"/>
              <a:t>2</a:t>
            </a:r>
            <a:r>
              <a:rPr lang="pt-PT" sz="2400" dirty="0"/>
              <a:t>O</a:t>
            </a:r>
            <a:r>
              <a:rPr lang="pt-PT" sz="2400" baseline="-25000" dirty="0"/>
              <a:t>4</a:t>
            </a:r>
            <a:r>
              <a:rPr lang="pt-PT" sz="2400" baseline="30000" dirty="0"/>
              <a:t>2-</a:t>
            </a:r>
            <a:r>
              <a:rPr lang="pt-PT" sz="2400" dirty="0"/>
              <a:t> </a:t>
            </a:r>
          </a:p>
          <a:p>
            <a:endParaRPr lang="pt-P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Determinação de Ba</a:t>
            </a:r>
            <a:r>
              <a:rPr lang="pt-PT" sz="2400" baseline="30000" dirty="0"/>
              <a:t>2+</a:t>
            </a:r>
            <a:r>
              <a:rPr lang="pt-PT" sz="2400" dirty="0"/>
              <a:t>: Tratamento com SO</a:t>
            </a:r>
            <a:r>
              <a:rPr lang="pt-PT" sz="2400" baseline="-25000" dirty="0"/>
              <a:t>4 </a:t>
            </a:r>
            <a:r>
              <a:rPr lang="pt-PT" sz="2400" baseline="30000" dirty="0"/>
              <a:t>2- </a:t>
            </a:r>
          </a:p>
          <a:p>
            <a:endParaRPr lang="pt-PT" sz="2400" baseline="30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Determinação de Cl</a:t>
            </a:r>
            <a:r>
              <a:rPr lang="pt-PT" sz="2400" baseline="30000" dirty="0"/>
              <a:t>-</a:t>
            </a:r>
            <a:r>
              <a:rPr lang="pt-PT" sz="2400" dirty="0"/>
              <a:t> em água do mar: Tratamento com AgNO</a:t>
            </a:r>
            <a:r>
              <a:rPr lang="pt-PT" sz="2400" baseline="-25000" dirty="0"/>
              <a:t>3</a:t>
            </a:r>
            <a:r>
              <a:rPr lang="pt-PT" sz="2400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12C65D-2A11-416F-9E7C-1DFED7A10591}"/>
              </a:ext>
            </a:extLst>
          </p:cNvPr>
          <p:cNvSpPr txBox="1"/>
          <p:nvPr/>
        </p:nvSpPr>
        <p:spPr>
          <a:xfrm>
            <a:off x="414776" y="829558"/>
            <a:ext cx="1762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EXEMPLOS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2E4F283-D778-43B7-96BD-22FF5519B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97" y="2054313"/>
            <a:ext cx="7777113" cy="943316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7B39C75B-1DFD-8043-E437-0BF6E46FC7DE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B5F57159-666A-D60B-0F92-EAC324D90ABE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6BE32006-ED44-76E8-83B0-05D91CDB9303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78792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F463BB79-6CB4-46E5-BB3D-B37C66C13E21}"/>
              </a:ext>
            </a:extLst>
          </p:cNvPr>
          <p:cNvSpPr txBox="1"/>
          <p:nvPr/>
        </p:nvSpPr>
        <p:spPr>
          <a:xfrm>
            <a:off x="414776" y="635270"/>
            <a:ext cx="3619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AGENTES PRECIPITANTES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5F2D197-33FF-4C54-8CA9-9139914A323D}"/>
              </a:ext>
            </a:extLst>
          </p:cNvPr>
          <p:cNvSpPr txBox="1"/>
          <p:nvPr/>
        </p:nvSpPr>
        <p:spPr>
          <a:xfrm>
            <a:off x="414776" y="1184594"/>
            <a:ext cx="83050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Um agente precipitante gravimétrico deve reagir especificamente, ou pelo menos seletivamente com o analito.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726152F-3F97-4DC7-8A18-91F4E385A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601" y="2103250"/>
            <a:ext cx="4176074" cy="201659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D5EB89F8-F0C0-4921-B4D5-04221D2A3C71}"/>
              </a:ext>
            </a:extLst>
          </p:cNvPr>
          <p:cNvSpPr txBox="1"/>
          <p:nvPr/>
        </p:nvSpPr>
        <p:spPr>
          <a:xfrm>
            <a:off x="414776" y="4077428"/>
            <a:ext cx="81447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Além da especificidade e da seletividade, o reagente precipitante ideal deve reagir com o analito para formar um produto que seja: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Facilmente filtrado e lavado para remoção de contaminantes (formar produto puro)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 De solubilidade suficientemente baixa para que não haja perda significativa do analito durante a filtração e a lavagem (precipitado obtido deve ser altamente insolúvel)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 Não-reativo com os constituintes da atmosfera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334BB36-12FE-F459-030D-1B77133D83DC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51ED42C8-259D-551E-E500-1C520F50845B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16C09B1F-C792-3401-7DB0-30EA5C8AD822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30635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6E65F7C-348F-4A23-9614-FCD79B90B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81" y="2421471"/>
            <a:ext cx="7616858" cy="443652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7209B4A-5C0B-4FE6-B9E5-5B3CDAA66D25}"/>
              </a:ext>
            </a:extLst>
          </p:cNvPr>
          <p:cNvSpPr txBox="1"/>
          <p:nvPr/>
        </p:nvSpPr>
        <p:spPr>
          <a:xfrm>
            <a:off x="490193" y="852568"/>
            <a:ext cx="79373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De composição química conhecida após sua secagem ou, se necessário, calcinação (estável, não higroscópico, não ser volátil)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Reação completa nas condições de análise 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CAF59931-4265-4DE2-BA28-F89301288332}"/>
              </a:ext>
            </a:extLst>
          </p:cNvPr>
          <p:cNvSpPr/>
          <p:nvPr/>
        </p:nvSpPr>
        <p:spPr>
          <a:xfrm>
            <a:off x="3963971" y="1868231"/>
            <a:ext cx="801278" cy="9409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B29A92A-7DD5-A511-4713-633D8842DA16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1CC083B1-12DC-3BCB-9C3C-FF23D44F95B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0" name="Conexão reta 9">
              <a:extLst>
                <a:ext uri="{FF2B5EF4-FFF2-40B4-BE49-F238E27FC236}">
                  <a16:creationId xmlns:a16="http://schemas.microsoft.com/office/drawing/2014/main" id="{D6149B35-D8B2-42DC-A44F-1C4DB377B70D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944050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E68F601C-724B-4108-BA7B-0C4406FE068C}"/>
              </a:ext>
            </a:extLst>
          </p:cNvPr>
          <p:cNvSpPr txBox="1"/>
          <p:nvPr/>
        </p:nvSpPr>
        <p:spPr>
          <a:xfrm>
            <a:off x="414776" y="673173"/>
            <a:ext cx="48972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>
                <a:solidFill>
                  <a:srgbClr val="7030A0"/>
                </a:solidFill>
              </a:rPr>
              <a:t>Cálculos em análise gravimétrica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107CEEB-6627-4CF3-A994-D46F649BC198}"/>
              </a:ext>
            </a:extLst>
          </p:cNvPr>
          <p:cNvSpPr txBox="1"/>
          <p:nvPr/>
        </p:nvSpPr>
        <p:spPr>
          <a:xfrm>
            <a:off x="414776" y="1164960"/>
            <a:ext cx="84087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Os resultados de uma análise gravimétrica são geralmente calculados a partir de medidas experimentais: massa da amostra e a massa de um produto de composição conhecida.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42A052A-BD0F-424F-B0F6-B0064ACA18B4}"/>
              </a:ext>
            </a:extLst>
          </p:cNvPr>
          <p:cNvSpPr txBox="1"/>
          <p:nvPr/>
        </p:nvSpPr>
        <p:spPr>
          <a:xfrm>
            <a:off x="414776" y="2503133"/>
            <a:ext cx="829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A percentagem em massa de um constituinte ou analito na amostra é dada por: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263C9B6D-506D-48F6-B4FC-C4516246D26D}"/>
                  </a:ext>
                </a:extLst>
              </p:cNvPr>
              <p:cNvSpPr txBox="1"/>
              <p:nvPr/>
            </p:nvSpPr>
            <p:spPr>
              <a:xfrm>
                <a:off x="1857077" y="3035366"/>
                <a:ext cx="4892511" cy="787267"/>
              </a:xfrm>
              <a:prstGeom prst="rect">
                <a:avLst/>
              </a:prstGeom>
              <a:solidFill>
                <a:srgbClr val="F3F676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%</m:t>
                          </m:r>
                        </m:e>
                      </m:d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𝑚𝑎𝑠𝑠𝑎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𝑎𝑛𝑎𝑙𝑖𝑡𝑜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𝑚𝑎𝑠𝑠𝑎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𝑎𝑚𝑜𝑠𝑡𝑟𝑎</m:t>
                              </m:r>
                            </m:sub>
                          </m:sSub>
                        </m:den>
                      </m:f>
                      <m:r>
                        <a:rPr lang="pt-PT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263C9B6D-506D-48F6-B4FC-C4516246D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077" y="3035366"/>
                <a:ext cx="4892511" cy="7872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>
            <a:extLst>
              <a:ext uri="{FF2B5EF4-FFF2-40B4-BE49-F238E27FC236}">
                <a16:creationId xmlns:a16="http://schemas.microsoft.com/office/drawing/2014/main" id="{8C62BD50-7600-4451-8C76-05AF97F577BB}"/>
              </a:ext>
            </a:extLst>
          </p:cNvPr>
          <p:cNvSpPr txBox="1"/>
          <p:nvPr/>
        </p:nvSpPr>
        <p:spPr>
          <a:xfrm>
            <a:off x="414776" y="3937030"/>
            <a:ext cx="82955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Quando o constituinte não é pesado na forma química em que o resultado será expresso, é necessário utilizar </a:t>
            </a:r>
            <a:r>
              <a:rPr lang="pt-PT" dirty="0">
                <a:solidFill>
                  <a:srgbClr val="C00000"/>
                </a:solidFill>
              </a:rPr>
              <a:t>o fator gravimétrico </a:t>
            </a:r>
            <a:r>
              <a:rPr lang="pt-PT" dirty="0"/>
              <a:t>para converter para a forma química desejada: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B1894C5-1315-4893-BFE5-2F7ABFC8D2B3}"/>
                  </a:ext>
                </a:extLst>
              </p:cNvPr>
              <p:cNvSpPr txBox="1"/>
              <p:nvPr/>
            </p:nvSpPr>
            <p:spPr>
              <a:xfrm>
                <a:off x="2290712" y="5005633"/>
                <a:ext cx="4157220" cy="886781"/>
              </a:xfrm>
              <a:prstGeom prst="rect">
                <a:avLst/>
              </a:prstGeom>
              <a:solidFill>
                <a:srgbClr val="F3F676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𝑎𝑛𝑎𝑙𝑖𝑡𝑜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𝑠𝑢𝑏𝑠𝑡</m:t>
                              </m:r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â</m:t>
                              </m:r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𝑛𝑐𝑖𝑎</m:t>
                              </m:r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𝑝𝑒𝑠𝑎𝑑𝑎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B1894C5-1315-4893-BFE5-2F7ABFC8D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712" y="5005633"/>
                <a:ext cx="4157220" cy="8867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>
            <a:extLst>
              <a:ext uri="{FF2B5EF4-FFF2-40B4-BE49-F238E27FC236}">
                <a16:creationId xmlns:a16="http://schemas.microsoft.com/office/drawing/2014/main" id="{083F5E5E-0027-4647-B8B4-E31E806A7F2B}"/>
              </a:ext>
            </a:extLst>
          </p:cNvPr>
          <p:cNvSpPr txBox="1"/>
          <p:nvPr/>
        </p:nvSpPr>
        <p:spPr>
          <a:xfrm>
            <a:off x="414776" y="6166818"/>
            <a:ext cx="5665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M – massa atómica ou molecular.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F3D9E8E-853E-B223-65EE-03C8713321E4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91A08010-4D48-9D45-C918-04B434F7A9D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382ABA07-68D4-36B7-0300-D1022488008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61975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5CE896C-5B29-43F9-839B-CDC9D87AF006}"/>
              </a:ext>
            </a:extLst>
          </p:cNvPr>
          <p:cNvSpPr txBox="1"/>
          <p:nvPr/>
        </p:nvSpPr>
        <p:spPr>
          <a:xfrm>
            <a:off x="414776" y="637140"/>
            <a:ext cx="1762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EXEMPLOS</a:t>
            </a:r>
          </a:p>
        </p:txBody>
      </p:sp>
      <p:graphicFrame>
        <p:nvGraphicFramePr>
          <p:cNvPr id="10" name="Tabela 10">
            <a:extLst>
              <a:ext uri="{FF2B5EF4-FFF2-40B4-BE49-F238E27FC236}">
                <a16:creationId xmlns:a16="http://schemas.microsoft.com/office/drawing/2014/main" id="{BF196EB4-5CA3-4250-B0E3-DF4D2AFABF46}"/>
              </a:ext>
            </a:extLst>
          </p:cNvPr>
          <p:cNvGraphicFramePr>
            <a:graphicFrameLocks noGrp="1"/>
          </p:cNvGraphicFramePr>
          <p:nvPr/>
        </p:nvGraphicFramePr>
        <p:xfrm>
          <a:off x="414776" y="1233097"/>
          <a:ext cx="8399286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1166">
                  <a:extLst>
                    <a:ext uri="{9D8B030D-6E8A-4147-A177-3AD203B41FA5}">
                      <a16:colId xmlns:a16="http://schemas.microsoft.com/office/drawing/2014/main" val="2510307300"/>
                    </a:ext>
                  </a:extLst>
                </a:gridCol>
                <a:gridCol w="2658358">
                  <a:extLst>
                    <a:ext uri="{9D8B030D-6E8A-4147-A177-3AD203B41FA5}">
                      <a16:colId xmlns:a16="http://schemas.microsoft.com/office/drawing/2014/main" val="2266386192"/>
                    </a:ext>
                  </a:extLst>
                </a:gridCol>
                <a:gridCol w="2799762">
                  <a:extLst>
                    <a:ext uri="{9D8B030D-6E8A-4147-A177-3AD203B41FA5}">
                      <a16:colId xmlns:a16="http://schemas.microsoft.com/office/drawing/2014/main" val="3359838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Substância a analisar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Substância pesada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69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err="1"/>
                        <a:t>CaO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M(Ca)/M(</a:t>
                      </a:r>
                      <a:r>
                        <a:rPr lang="pt-PT" sz="2000" dirty="0" err="1"/>
                        <a:t>CaO</a:t>
                      </a:r>
                      <a:r>
                        <a:rPr lang="pt-PT" sz="2000" dirty="0"/>
                        <a:t>) ≈ 0.714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180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err="1"/>
                        <a:t>Fe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Fe</a:t>
                      </a:r>
                      <a:r>
                        <a:rPr lang="pt-PT" sz="2000" baseline="-25000" dirty="0"/>
                        <a:t>2</a:t>
                      </a:r>
                      <a:r>
                        <a:rPr lang="pt-PT" sz="2000" dirty="0"/>
                        <a:t>O</a:t>
                      </a:r>
                      <a:r>
                        <a:rPr lang="pt-PT" sz="2000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M(</a:t>
                      </a:r>
                      <a:r>
                        <a:rPr lang="pt-PT" sz="2000" dirty="0" err="1"/>
                        <a:t>Fe</a:t>
                      </a:r>
                      <a:r>
                        <a:rPr lang="pt-PT" sz="2000" dirty="0"/>
                        <a:t>)/M(Fe</a:t>
                      </a:r>
                      <a:r>
                        <a:rPr lang="pt-PT" sz="2000" baseline="-25000" dirty="0"/>
                        <a:t>2</a:t>
                      </a:r>
                      <a:r>
                        <a:rPr lang="pt-PT" sz="2000" dirty="0"/>
                        <a:t>O</a:t>
                      </a:r>
                      <a:r>
                        <a:rPr lang="pt-PT" sz="2000" baseline="-25000" dirty="0"/>
                        <a:t>3</a:t>
                      </a:r>
                      <a:r>
                        <a:rPr lang="pt-PT" sz="2000" dirty="0"/>
                        <a:t>) ≈ 0.35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30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err="1"/>
                        <a:t>NaCl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err="1"/>
                        <a:t>AgCl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M(</a:t>
                      </a:r>
                      <a:r>
                        <a:rPr lang="pt-PT" sz="2000" dirty="0" err="1"/>
                        <a:t>NaCl</a:t>
                      </a:r>
                      <a:r>
                        <a:rPr lang="pt-PT" sz="2000" dirty="0"/>
                        <a:t>)/M(</a:t>
                      </a:r>
                      <a:r>
                        <a:rPr lang="pt-PT" sz="2000" dirty="0" err="1"/>
                        <a:t>AgCl</a:t>
                      </a:r>
                      <a:r>
                        <a:rPr lang="pt-PT" sz="2000" dirty="0"/>
                        <a:t>) ≈ 0.41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41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Mg</a:t>
                      </a:r>
                      <a:r>
                        <a:rPr lang="pt-PT" sz="2000" baseline="-25000" dirty="0"/>
                        <a:t>2</a:t>
                      </a:r>
                      <a:r>
                        <a:rPr lang="pt-PT" sz="2000" dirty="0"/>
                        <a:t>P</a:t>
                      </a:r>
                      <a:r>
                        <a:rPr lang="pt-PT" sz="2000" baseline="-25000" dirty="0"/>
                        <a:t>2</a:t>
                      </a:r>
                      <a:r>
                        <a:rPr lang="pt-PT" sz="2000" dirty="0"/>
                        <a:t>O</a:t>
                      </a:r>
                      <a:r>
                        <a:rPr lang="pt-PT" sz="2000" baseline="-25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M(Mg)/M(Mg</a:t>
                      </a:r>
                      <a:r>
                        <a:rPr lang="pt-PT" sz="1800" baseline="-25000" dirty="0"/>
                        <a:t>2</a:t>
                      </a:r>
                      <a:r>
                        <a:rPr lang="pt-PT" sz="1800" dirty="0"/>
                        <a:t>P</a:t>
                      </a:r>
                      <a:r>
                        <a:rPr lang="pt-PT" sz="1800" baseline="-25000" dirty="0"/>
                        <a:t>2</a:t>
                      </a:r>
                      <a:r>
                        <a:rPr lang="pt-PT" sz="1800" dirty="0"/>
                        <a:t>O</a:t>
                      </a:r>
                      <a:r>
                        <a:rPr lang="pt-PT" sz="1800" baseline="-25000" dirty="0"/>
                        <a:t>7</a:t>
                      </a:r>
                      <a:r>
                        <a:rPr lang="pt-PT" sz="1800" dirty="0"/>
                        <a:t>) ≈ 0.11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74009"/>
                  </a:ext>
                </a:extLst>
              </a:tr>
            </a:tbl>
          </a:graphicData>
        </a:graphic>
      </p:graphicFrame>
      <p:sp>
        <p:nvSpPr>
          <p:cNvPr id="12" name="CaixaDeTexto 11">
            <a:extLst>
              <a:ext uri="{FF2B5EF4-FFF2-40B4-BE49-F238E27FC236}">
                <a16:creationId xmlns:a16="http://schemas.microsoft.com/office/drawing/2014/main" id="{2A073204-EDAC-4116-8105-F6CBD50381C5}"/>
              </a:ext>
            </a:extLst>
          </p:cNvPr>
          <p:cNvSpPr txBox="1"/>
          <p:nvPr/>
        </p:nvSpPr>
        <p:spPr>
          <a:xfrm>
            <a:off x="414775" y="3348589"/>
            <a:ext cx="83992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Exemplo: O cálcio presente em uma amostra de 200 </a:t>
            </a:r>
            <a:r>
              <a:rPr lang="pt-PT" sz="2000" dirty="0" err="1"/>
              <a:t>mL</a:t>
            </a:r>
            <a:r>
              <a:rPr lang="pt-PT" sz="2000" dirty="0"/>
              <a:t> de água natural foi determinado pela precipitação do catião como CaC</a:t>
            </a:r>
            <a:r>
              <a:rPr lang="pt-PT" sz="2000" baseline="-25000" dirty="0"/>
              <a:t>2</a:t>
            </a:r>
            <a:r>
              <a:rPr lang="pt-PT" sz="2000" dirty="0"/>
              <a:t>O</a:t>
            </a:r>
            <a:r>
              <a:rPr lang="pt-PT" sz="2000" baseline="-25000" dirty="0"/>
              <a:t>4</a:t>
            </a:r>
            <a:r>
              <a:rPr lang="pt-PT" sz="2000" dirty="0"/>
              <a:t> . O precipitado foi filtrado, lavado e calcinado num cadinho com uma massa de 26,6002 g quando vazio. A massa do cadinho mais </a:t>
            </a:r>
            <a:r>
              <a:rPr lang="pt-PT" sz="2000" dirty="0" err="1"/>
              <a:t>CaO</a:t>
            </a:r>
            <a:r>
              <a:rPr lang="pt-PT" sz="2000" dirty="0"/>
              <a:t> foi de 26,7134 g. Calcule a concentração de Ca na água em gramas por 100 </a:t>
            </a:r>
            <a:r>
              <a:rPr lang="pt-PT" sz="2000" dirty="0" err="1"/>
              <a:t>mL</a:t>
            </a:r>
            <a:r>
              <a:rPr lang="pt-PT" sz="2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E1711A3-D7D4-472C-A7DF-D14CB26C6131}"/>
                  </a:ext>
                </a:extLst>
              </p:cNvPr>
              <p:cNvSpPr txBox="1"/>
              <p:nvPr/>
            </p:nvSpPr>
            <p:spPr>
              <a:xfrm>
                <a:off x="2271859" y="5064428"/>
                <a:ext cx="43363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𝐶𝑎𝑂</m:t>
                          </m:r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=26.7134−26.6002=0.1132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E1711A3-D7D4-472C-A7DF-D14CB26C6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859" y="5064428"/>
                <a:ext cx="4336330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B8A57E7-8263-4B5F-84E8-D9F6E5CA11DC}"/>
                  </a:ext>
                </a:extLst>
              </p:cNvPr>
              <p:cNvSpPr txBox="1"/>
              <p:nvPr/>
            </p:nvSpPr>
            <p:spPr>
              <a:xfrm>
                <a:off x="2526384" y="5561816"/>
                <a:ext cx="38744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𝐶𝑎</m:t>
                          </m:r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=0.714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×0.1132≈0.0808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B8A57E7-8263-4B5F-84E8-D9F6E5CA1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384" y="5561816"/>
                <a:ext cx="3874416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21488B7-D22E-4C21-9CE8-871EC8377D13}"/>
                  </a:ext>
                </a:extLst>
              </p:cNvPr>
              <p:cNvSpPr txBox="1"/>
              <p:nvPr/>
            </p:nvSpPr>
            <p:spPr>
              <a:xfrm>
                <a:off x="2460396" y="6110708"/>
                <a:ext cx="3657600" cy="4568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𝐶𝑎</m:t>
                          </m:r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=0.0404 </m:t>
                      </m:r>
                      <m:f>
                        <m:fPr>
                          <m:type m:val="skw"/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100 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𝑚𝐿</m:t>
                          </m:r>
                        </m:den>
                      </m:f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21488B7-D22E-4C21-9CE8-871EC8377D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396" y="6110708"/>
                <a:ext cx="3657600" cy="456856"/>
              </a:xfrm>
              <a:prstGeom prst="rect">
                <a:avLst/>
              </a:prstGeom>
              <a:blipFill>
                <a:blip r:embed="rId4"/>
                <a:stretch>
                  <a:fillRect t="-118667" b="-184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Agrupar 1">
            <a:extLst>
              <a:ext uri="{FF2B5EF4-FFF2-40B4-BE49-F238E27FC236}">
                <a16:creationId xmlns:a16="http://schemas.microsoft.com/office/drawing/2014/main" id="{E69DB912-9125-5646-94A6-A9DCF77EFF85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893AA611-603A-23E1-4B7A-61FA5B263FEF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13" name="Conexão reta 12">
              <a:extLst>
                <a:ext uri="{FF2B5EF4-FFF2-40B4-BE49-F238E27FC236}">
                  <a16:creationId xmlns:a16="http://schemas.microsoft.com/office/drawing/2014/main" id="{5CCDCCE8-ECCB-55D2-33C7-F91E12AA5536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119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2F33D3B0-FD63-4BAE-8374-E948FC058D4C}"/>
              </a:ext>
            </a:extLst>
          </p:cNvPr>
          <p:cNvSpPr txBox="1"/>
          <p:nvPr/>
        </p:nvSpPr>
        <p:spPr>
          <a:xfrm>
            <a:off x="339361" y="637140"/>
            <a:ext cx="1951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Exercícios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DC523CC-38A4-4663-B086-C2FA8DC817A9}"/>
              </a:ext>
            </a:extLst>
          </p:cNvPr>
          <p:cNvSpPr txBox="1"/>
          <p:nvPr/>
        </p:nvSpPr>
        <p:spPr>
          <a:xfrm>
            <a:off x="339361" y="1233097"/>
            <a:ext cx="83615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8. Um minério de ferro foi analisado pela dissolução de uma amostra de 1.1324 g em </a:t>
            </a:r>
            <a:r>
              <a:rPr lang="pt-PT" dirty="0" err="1"/>
              <a:t>HCl</a:t>
            </a:r>
            <a:r>
              <a:rPr lang="pt-PT" dirty="0"/>
              <a:t> concentrado. A solução resultante foi diluída em água e o ferro(III) foi precipitado na forma de óxido de ferro hidratado Fe</a:t>
            </a:r>
            <a:r>
              <a:rPr lang="pt-PT" baseline="-25000" dirty="0"/>
              <a:t>2</a:t>
            </a:r>
            <a:r>
              <a:rPr lang="pt-PT" dirty="0"/>
              <a:t>O</a:t>
            </a:r>
            <a:r>
              <a:rPr lang="pt-PT" baseline="-25000" dirty="0"/>
              <a:t>3</a:t>
            </a:r>
            <a:r>
              <a:rPr lang="pt-PT" dirty="0"/>
              <a:t>.xH</a:t>
            </a:r>
            <a:r>
              <a:rPr lang="pt-PT" baseline="-25000" dirty="0"/>
              <a:t>2</a:t>
            </a:r>
            <a:r>
              <a:rPr lang="pt-PT" dirty="0"/>
              <a:t>O. Após a filtração e a lavagem, o resíduo foi calcinado a alta temperatura para gerar 0.5394 g de Fe</a:t>
            </a:r>
            <a:r>
              <a:rPr lang="pt-PT" baseline="-25000" dirty="0"/>
              <a:t>2</a:t>
            </a:r>
            <a:r>
              <a:rPr lang="pt-PT" dirty="0"/>
              <a:t>O</a:t>
            </a:r>
            <a:r>
              <a:rPr lang="pt-PT" baseline="-25000" dirty="0"/>
              <a:t>3</a:t>
            </a:r>
            <a:r>
              <a:rPr lang="pt-PT" dirty="0"/>
              <a:t> puro. Calcule a % de </a:t>
            </a:r>
            <a:r>
              <a:rPr lang="pt-PT" dirty="0" err="1"/>
              <a:t>Fe</a:t>
            </a:r>
            <a:r>
              <a:rPr lang="pt-PT" dirty="0"/>
              <a:t> presente na amostra.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97242B6-5C02-4C3C-B448-29D064A2AEE9}"/>
              </a:ext>
            </a:extLst>
          </p:cNvPr>
          <p:cNvSpPr txBox="1"/>
          <p:nvPr/>
        </p:nvSpPr>
        <p:spPr>
          <a:xfrm>
            <a:off x="339361" y="3034960"/>
            <a:ext cx="81918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9. Uma massa de 0.5 g de uma amostra de sal comum (</a:t>
            </a:r>
            <a:r>
              <a:rPr lang="pt-PT" dirty="0" err="1"/>
              <a:t>NaCl</a:t>
            </a:r>
            <a:r>
              <a:rPr lang="pt-PT" dirty="0"/>
              <a:t>) foram dissolvidos em água. À solução resultante adicionou-se um excesso de nitrato de prata. O precipitado obtido depois de lavado e seco pesou 1.10 g. Calcular o teor de cloreto de sódio no sal analisado.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1560E02-D30F-4CC4-A2B5-7C3E90DCE4BE}"/>
              </a:ext>
            </a:extLst>
          </p:cNvPr>
          <p:cNvSpPr txBox="1"/>
          <p:nvPr/>
        </p:nvSpPr>
        <p:spPr>
          <a:xfrm>
            <a:off x="414776" y="4423603"/>
            <a:ext cx="80222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10. Uma amostra de 50 </a:t>
            </a:r>
            <a:r>
              <a:rPr lang="pt-PT" dirty="0" err="1"/>
              <a:t>mL</a:t>
            </a:r>
            <a:r>
              <a:rPr lang="pt-PT" dirty="0"/>
              <a:t> de uma solução contendo </a:t>
            </a:r>
            <a:r>
              <a:rPr lang="pt-PT" dirty="0" err="1"/>
              <a:t>Fe</a:t>
            </a:r>
            <a:r>
              <a:rPr lang="pt-PT" dirty="0"/>
              <a:t> (II) é oxidado a </a:t>
            </a:r>
            <a:r>
              <a:rPr lang="pt-PT" dirty="0" err="1"/>
              <a:t>Fe</a:t>
            </a:r>
            <a:r>
              <a:rPr lang="pt-PT" dirty="0"/>
              <a:t> (III) com água de bromo e em seguida precipitado com excesso de NH</a:t>
            </a:r>
            <a:r>
              <a:rPr lang="pt-PT" baseline="-25000" dirty="0"/>
              <a:t>4</a:t>
            </a:r>
            <a:r>
              <a:rPr lang="pt-PT" dirty="0"/>
              <a:t>OH. O precipitado obtido depois de lavado, secado e calcinado pesou 0.640 g. Calcular a quantidade de ferro (g/L) na solução.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A89E2E0-2043-D108-F43E-73FCF1395944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6BD6154D-0D25-F790-E0C0-A6B76012C239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BE36D76A-632B-C597-AEB8-C32CB58FC1F7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285180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DEBC5A5E-84B9-4243-9FD4-3B0B4652D62C}"/>
              </a:ext>
            </a:extLst>
          </p:cNvPr>
          <p:cNvSpPr txBox="1"/>
          <p:nvPr/>
        </p:nvSpPr>
        <p:spPr>
          <a:xfrm>
            <a:off x="339361" y="845248"/>
            <a:ext cx="827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11. Uma amostra de pirite (FeS</a:t>
            </a:r>
            <a:r>
              <a:rPr lang="pt-PT" baseline="-25000" dirty="0"/>
              <a:t>2</a:t>
            </a:r>
            <a:r>
              <a:rPr lang="pt-PT" dirty="0"/>
              <a:t>) foi oxidada com bromo e ácido nítrico. O sulfato obtido foi precipitado e pesado na forma de BaSO</a:t>
            </a:r>
            <a:r>
              <a:rPr lang="pt-PT" baseline="-25000" dirty="0"/>
              <a:t>4</a:t>
            </a:r>
            <a:r>
              <a:rPr lang="pt-PT" dirty="0"/>
              <a:t>. Se 0.331 g de pirite originarem 0.831 g de BaSO</a:t>
            </a:r>
            <a:r>
              <a:rPr lang="pt-PT" baseline="-25000" dirty="0"/>
              <a:t>4</a:t>
            </a:r>
            <a:r>
              <a:rPr lang="pt-PT" dirty="0"/>
              <a:t>, qual a percentagem de S e de FeS</a:t>
            </a:r>
            <a:r>
              <a:rPr lang="pt-PT" baseline="-25000" dirty="0"/>
              <a:t>2</a:t>
            </a:r>
            <a:r>
              <a:rPr lang="pt-PT" dirty="0"/>
              <a:t> na amostra?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5657264-1E75-452F-B14E-AA6341C57C27}"/>
              </a:ext>
            </a:extLst>
          </p:cNvPr>
          <p:cNvSpPr txBox="1"/>
          <p:nvPr/>
        </p:nvSpPr>
        <p:spPr>
          <a:xfrm>
            <a:off x="414776" y="2110978"/>
            <a:ext cx="8333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12. Uma amostra de calcite (CaCO</a:t>
            </a:r>
            <a:r>
              <a:rPr lang="pt-PT" baseline="-25000" dirty="0"/>
              <a:t>3</a:t>
            </a:r>
            <a:r>
              <a:rPr lang="pt-PT" dirty="0"/>
              <a:t>) impura que pesa 1.0168 g foi dissolvida e precipitada na forma de oxalato de cálcio obtendo-se 1.2504 g de precipitado. Calcular o teor de carbonato de cálcio na amostra de minério analisada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6DD4071-A727-441A-1E01-515AEFFC27A6}"/>
              </a:ext>
            </a:extLst>
          </p:cNvPr>
          <p:cNvGrpSpPr/>
          <p:nvPr/>
        </p:nvGrpSpPr>
        <p:grpSpPr>
          <a:xfrm>
            <a:off x="414776" y="146589"/>
            <a:ext cx="2026763" cy="365126"/>
            <a:chOff x="235670" y="137721"/>
            <a:chExt cx="2026763" cy="3651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204440E9-6C79-C577-25EE-3A4F21F65BFA}"/>
                </a:ext>
              </a:extLst>
            </p:cNvPr>
            <p:cNvSpPr txBox="1">
              <a:spLocks/>
            </p:cNvSpPr>
            <p:nvPr/>
          </p:nvSpPr>
          <p:spPr>
            <a:xfrm>
              <a:off x="235670" y="137721"/>
              <a:ext cx="2026763" cy="3651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PT" alt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Químicas das Soluções</a:t>
              </a:r>
            </a:p>
          </p:txBody>
        </p:sp>
        <p:cxnSp>
          <p:nvCxnSpPr>
            <p:cNvPr id="9" name="Conexão reta 8">
              <a:extLst>
                <a:ext uri="{FF2B5EF4-FFF2-40B4-BE49-F238E27FC236}">
                  <a16:creationId xmlns:a16="http://schemas.microsoft.com/office/drawing/2014/main" id="{6FEA96AF-7DE6-178C-E6A1-FB3A265BC405}"/>
                </a:ext>
              </a:extLst>
            </p:cNvPr>
            <p:cNvCxnSpPr>
              <a:cxnSpLocks/>
            </p:cNvCxnSpPr>
            <p:nvPr/>
          </p:nvCxnSpPr>
          <p:spPr>
            <a:xfrm>
              <a:off x="461917" y="502847"/>
              <a:ext cx="167797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791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3840</Words>
  <Application>Microsoft Office PowerPoint</Application>
  <PresentationFormat>Apresentação no Ecrã (4:3)</PresentationFormat>
  <Paragraphs>328</Paragraphs>
  <Slides>49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dos diapositivos</vt:lpstr>
      </vt:variant>
      <vt:variant>
        <vt:i4>49</vt:i4>
      </vt:variant>
    </vt:vector>
  </HeadingPairs>
  <TitlesOfParts>
    <vt:vector size="60" baseType="lpstr">
      <vt:lpstr>Arial</vt:lpstr>
      <vt:lpstr>Calibri</vt:lpstr>
      <vt:lpstr>Calibri Light</vt:lpstr>
      <vt:lpstr>Cambria Math</vt:lpstr>
      <vt:lpstr>Century Gothic</vt:lpstr>
      <vt:lpstr>Tw Cen MT</vt:lpstr>
      <vt:lpstr>Wingdings</vt:lpstr>
      <vt:lpstr>Wingdings 3</vt:lpstr>
      <vt:lpstr>Tema do Office</vt:lpstr>
      <vt:lpstr>Equação</vt:lpstr>
      <vt:lpstr>Equation</vt:lpstr>
      <vt:lpstr> Química </vt:lpstr>
      <vt:lpstr>Introdução</vt:lpstr>
      <vt:lpstr>Solubilidade e produto de solubilidade</vt:lpstr>
      <vt:lpstr>Outros exemplos</vt:lpstr>
      <vt:lpstr>Constantes do produto de solubilidade</vt:lpstr>
      <vt:lpstr>Produto iónico</vt:lpstr>
      <vt:lpstr>Solubilidade</vt:lpstr>
      <vt:lpstr>Exercícios</vt:lpstr>
      <vt:lpstr>Apresentação do PowerPoint</vt:lpstr>
      <vt:lpstr>Apresentação do PowerPoint</vt:lpstr>
      <vt:lpstr>Efeito do pH</vt:lpstr>
      <vt:lpstr>Apresentação do PowerPoint</vt:lpstr>
      <vt:lpstr>Exercícios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</dc:title>
  <dc:creator>reviewer</dc:creator>
  <cp:lastModifiedBy>Valentim Nunes</cp:lastModifiedBy>
  <cp:revision>70</cp:revision>
  <dcterms:created xsi:type="dcterms:W3CDTF">2020-11-08T16:15:36Z</dcterms:created>
  <dcterms:modified xsi:type="dcterms:W3CDTF">2022-09-23T12:22:12Z</dcterms:modified>
</cp:coreProperties>
</file>