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297" r:id="rId2"/>
    <p:sldId id="298" r:id="rId3"/>
    <p:sldId id="299" r:id="rId4"/>
    <p:sldId id="301" r:id="rId5"/>
    <p:sldId id="302" r:id="rId6"/>
    <p:sldId id="304" r:id="rId7"/>
    <p:sldId id="272" r:id="rId8"/>
    <p:sldId id="306" r:id="rId9"/>
    <p:sldId id="271" r:id="rId10"/>
    <p:sldId id="307" r:id="rId11"/>
    <p:sldId id="308" r:id="rId12"/>
    <p:sldId id="309" r:id="rId13"/>
    <p:sldId id="310" r:id="rId14"/>
    <p:sldId id="317" r:id="rId15"/>
    <p:sldId id="318" r:id="rId16"/>
    <p:sldId id="283" r:id="rId17"/>
    <p:sldId id="256" r:id="rId18"/>
    <p:sldId id="273" r:id="rId19"/>
    <p:sldId id="270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90" r:id="rId31"/>
    <p:sldId id="291" r:id="rId32"/>
    <p:sldId id="269" r:id="rId33"/>
    <p:sldId id="274" r:id="rId34"/>
    <p:sldId id="275" r:id="rId35"/>
    <p:sldId id="276" r:id="rId36"/>
    <p:sldId id="277" r:id="rId37"/>
    <p:sldId id="278" r:id="rId38"/>
    <p:sldId id="279" r:id="rId39"/>
    <p:sldId id="288" r:id="rId40"/>
    <p:sldId id="289" r:id="rId41"/>
    <p:sldId id="284" r:id="rId42"/>
    <p:sldId id="295" r:id="rId43"/>
    <p:sldId id="296" r:id="rId4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39" autoAdjust="0"/>
    <p:restoredTop sz="94660"/>
  </p:normalViewPr>
  <p:slideViewPr>
    <p:cSldViewPr>
      <p:cViewPr varScale="1">
        <p:scale>
          <a:sx n="86" d="100"/>
          <a:sy n="86" d="100"/>
        </p:scale>
        <p:origin x="136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50DE3E7-9E60-4A19-BAEF-E3530D01D59E}" type="datetimeFigureOut">
              <a:rPr lang="pt-PT" smtClean="0"/>
              <a:pPr/>
              <a:t>29/09/2022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9A7BB81-EE81-46BB-BFF2-053872AE7E4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9151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 do subtítulo do modelo global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E1C-1E2C-439E-BA75-C42C18872313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2B394-5BA0-49B7-88AE-29DE4D484DC9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de texto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26E2C-7097-4139-AD43-9DC4B18C28E4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9F8-ACFC-4189-9E43-1AC314F9434E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88D-1E6C-47B7-BE0B-EDEA4B8F8BF9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2511E-D6DF-43FB-99C1-24D34DD1E69C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8608-CB83-4C1F-A639-88407A174514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1873C-8ED2-44E1-A3AF-9BBAF61224E4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7DA-2CBE-4CC9-A5FB-6F8BF4AA3234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42BE5-C9B1-40C0-B27D-55316CADCCAC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32E4-7A3D-462C-B988-EC59630C10D7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3388A-7ED6-4D30-9BBE-1E9CB967167F}" type="datetime1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9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r="51031"/>
          <a:stretch/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33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Química das Soluções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754144" y="3886200"/>
            <a:ext cx="7395557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2800" b="1" dirty="0">
                <a:solidFill>
                  <a:srgbClr val="C00000"/>
                </a:solidFill>
              </a:rPr>
              <a:t>Potenciometria</a:t>
            </a:r>
          </a:p>
          <a:p>
            <a:pPr marL="0" indent="0" algn="ctr">
              <a:buNone/>
            </a:pPr>
            <a:r>
              <a:rPr lang="pt-PT" altLang="en-US" sz="2800" b="1" dirty="0">
                <a:solidFill>
                  <a:srgbClr val="C00000"/>
                </a:solidFill>
              </a:rPr>
              <a:t>M. Teresa L. Silveira  &amp; Valentim M. B. Nunes</a:t>
            </a:r>
          </a:p>
          <a:p>
            <a:pPr marL="0" indent="0" algn="ctr">
              <a:buNone/>
            </a:pPr>
            <a:r>
              <a:rPr lang="pt-PT" altLang="en-US" sz="28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1971756" y="5979262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Tomar, setembro,2022</a:t>
            </a: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5">
            <a:extLst>
              <a:ext uri="{FF2B5EF4-FFF2-40B4-BE49-F238E27FC236}">
                <a16:creationId xmlns:a16="http://schemas.microsoft.com/office/drawing/2014/main" id="{4D5D5B8D-E694-4C50-BE83-9C8868B72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923" y="751917"/>
            <a:ext cx="7772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dirty="0">
                <a:latin typeface="+mn-lt"/>
              </a:rPr>
              <a:t>Reacções de oxidação-redução (redox)</a:t>
            </a:r>
          </a:p>
        </p:txBody>
      </p:sp>
      <p:sp>
        <p:nvSpPr>
          <p:cNvPr id="6147" name="Text Box 7">
            <a:extLst>
              <a:ext uri="{FF2B5EF4-FFF2-40B4-BE49-F238E27FC236}">
                <a16:creationId xmlns:a16="http://schemas.microsoft.com/office/drawing/2014/main" id="{9AB4C450-3D3D-4560-A9CF-D66D7FEE4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982" y="1513136"/>
            <a:ext cx="79902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Reacções de oxidação-redução são aquelas em que há transferência de </a:t>
            </a:r>
            <a:r>
              <a:rPr kumimoji="0" lang="pt-PT" altLang="pt-PT" sz="2400" dirty="0" err="1">
                <a:latin typeface="+mn-lt"/>
              </a:rPr>
              <a:t>electrões</a:t>
            </a:r>
            <a:r>
              <a:rPr kumimoji="0" lang="pt-PT" altLang="pt-PT" sz="2400" dirty="0">
                <a:latin typeface="+mn-lt"/>
              </a:rPr>
              <a:t> entre espécies.</a:t>
            </a:r>
          </a:p>
        </p:txBody>
      </p:sp>
      <p:sp>
        <p:nvSpPr>
          <p:cNvPr id="6148" name="Text Box 8">
            <a:extLst>
              <a:ext uri="{FF2B5EF4-FFF2-40B4-BE49-F238E27FC236}">
                <a16:creationId xmlns:a16="http://schemas.microsoft.com/office/drawing/2014/main" id="{5EA7239A-3273-4B3D-A87A-5F0EE8C1F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110" y="2470298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Zn (s) + Cu</a:t>
            </a:r>
            <a:r>
              <a:rPr kumimoji="0" lang="pt-PT" altLang="pt-PT" sz="2400" baseline="30000">
                <a:latin typeface="+mn-lt"/>
              </a:rPr>
              <a:t>2+</a:t>
            </a:r>
            <a:r>
              <a:rPr kumimoji="0" lang="pt-PT" altLang="pt-PT" sz="2400">
                <a:latin typeface="+mn-lt"/>
              </a:rPr>
              <a:t>(aq) </a:t>
            </a:r>
            <a:r>
              <a:rPr kumimoji="0" lang="pt-PT" altLang="pt-PT" sz="2400">
                <a:latin typeface="+mn-lt"/>
                <a:sym typeface="Wingdings 3" panose="05040102010807070707" pitchFamily="18" charset="2"/>
              </a:rPr>
              <a:t> Zn</a:t>
            </a:r>
            <a:r>
              <a:rPr kumimoji="0" lang="pt-PT" altLang="pt-PT" sz="2400" baseline="30000">
                <a:latin typeface="+mn-lt"/>
                <a:sym typeface="Wingdings 3" panose="05040102010807070707" pitchFamily="18" charset="2"/>
              </a:rPr>
              <a:t>2+</a:t>
            </a:r>
            <a:r>
              <a:rPr kumimoji="0" lang="pt-PT" altLang="pt-PT" sz="2400">
                <a:latin typeface="+mn-lt"/>
                <a:sym typeface="Wingdings 3" panose="05040102010807070707" pitchFamily="18" charset="2"/>
              </a:rPr>
              <a:t>(aq) + Cu(s)</a:t>
            </a:r>
            <a:endParaRPr kumimoji="0" lang="pt-PT" altLang="pt-PT" sz="2400">
              <a:latin typeface="+mn-lt"/>
            </a:endParaRPr>
          </a:p>
        </p:txBody>
      </p:sp>
      <p:sp>
        <p:nvSpPr>
          <p:cNvPr id="6149" name="Text Box 9">
            <a:extLst>
              <a:ext uri="{FF2B5EF4-FFF2-40B4-BE49-F238E27FC236}">
                <a16:creationId xmlns:a16="http://schemas.microsoft.com/office/drawing/2014/main" id="{378D7070-314A-41B5-A578-2316F2760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982" y="2969907"/>
            <a:ext cx="7696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Espécie oxidada - perde </a:t>
            </a:r>
            <a:r>
              <a:rPr kumimoji="0" lang="pt-PT" altLang="pt-PT" sz="2400" dirty="0" err="1">
                <a:latin typeface="+mn-lt"/>
              </a:rPr>
              <a:t>electrões</a:t>
            </a:r>
            <a:r>
              <a:rPr kumimoji="0" lang="pt-PT" altLang="pt-PT" sz="2400" dirty="0">
                <a:latin typeface="+mn-lt"/>
              </a:rPr>
              <a:t> (agente redutor!)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Espécie reduzida - ganha </a:t>
            </a:r>
            <a:r>
              <a:rPr kumimoji="0" lang="pt-PT" altLang="pt-PT" sz="2400" dirty="0" err="1">
                <a:latin typeface="+mn-lt"/>
              </a:rPr>
              <a:t>electrões</a:t>
            </a:r>
            <a:r>
              <a:rPr kumimoji="0" lang="pt-PT" altLang="pt-PT" sz="2400" dirty="0">
                <a:latin typeface="+mn-lt"/>
              </a:rPr>
              <a:t> (agente oxidante!)</a:t>
            </a:r>
          </a:p>
        </p:txBody>
      </p:sp>
      <p:pic>
        <p:nvPicPr>
          <p:cNvPr id="6150" name="Picture 10">
            <a:extLst>
              <a:ext uri="{FF2B5EF4-FFF2-40B4-BE49-F238E27FC236}">
                <a16:creationId xmlns:a16="http://schemas.microsoft.com/office/drawing/2014/main" id="{63D73E45-6ED7-4960-A5EF-71692DF85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66" y="4301937"/>
            <a:ext cx="2659834" cy="175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1">
            <a:extLst>
              <a:ext uri="{FF2B5EF4-FFF2-40B4-BE49-F238E27FC236}">
                <a16:creationId xmlns:a16="http://schemas.microsoft.com/office/drawing/2014/main" id="{37146863-460A-45BD-8738-036B8D52C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082" y="4293566"/>
            <a:ext cx="2515140" cy="17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Text Box 12">
            <a:extLst>
              <a:ext uri="{FF2B5EF4-FFF2-40B4-BE49-F238E27FC236}">
                <a16:creationId xmlns:a16="http://schemas.microsoft.com/office/drawing/2014/main" id="{0D960AFC-1BE9-4AF5-BE10-BDD9D82AF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186136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Corrosão!</a:t>
            </a:r>
          </a:p>
        </p:txBody>
      </p:sp>
      <p:sp>
        <p:nvSpPr>
          <p:cNvPr id="6153" name="Text Box 13">
            <a:extLst>
              <a:ext uri="{FF2B5EF4-FFF2-40B4-BE49-F238E27FC236}">
                <a16:creationId xmlns:a16="http://schemas.microsoft.com/office/drawing/2014/main" id="{2D8DF45A-C751-44B2-8DCC-F3C2B8A80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7074" y="6188355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Combustão?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F6EEEA1-E53E-4C3D-DE1C-C0D8BAA405AF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B88A1144-00F4-D344-B120-BAD56A37ACF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8B81CD30-3911-974A-ED31-BB05F9EAF2A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6">
            <a:extLst>
              <a:ext uri="{FF2B5EF4-FFF2-40B4-BE49-F238E27FC236}">
                <a16:creationId xmlns:a16="http://schemas.microsoft.com/office/drawing/2014/main" id="{15125049-1193-4800-B7CE-97D6A47FB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100" y="712725"/>
            <a:ext cx="571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dirty="0">
                <a:latin typeface="+mn-lt"/>
              </a:rPr>
              <a:t>Número (ou estado) de oxidação</a:t>
            </a:r>
          </a:p>
        </p:txBody>
      </p:sp>
      <p:sp>
        <p:nvSpPr>
          <p:cNvPr id="7171" name="Text Box 7">
            <a:extLst>
              <a:ext uri="{FF2B5EF4-FFF2-40B4-BE49-F238E27FC236}">
                <a16:creationId xmlns:a16="http://schemas.microsoft.com/office/drawing/2014/main" id="{27EBF308-D285-4150-971E-9A90E4C5A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97500"/>
            <a:ext cx="807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O número de oxidação de um elemento é a carga que ele teria se numa dada ligação química os eletrões fossem todos atribuídos ao átomo mais eletronegativo.</a:t>
            </a:r>
          </a:p>
        </p:txBody>
      </p:sp>
      <p:sp>
        <p:nvSpPr>
          <p:cNvPr id="7172" name="Text Box 8">
            <a:extLst>
              <a:ext uri="{FF2B5EF4-FFF2-40B4-BE49-F238E27FC236}">
                <a16:creationId xmlns:a16="http://schemas.microsoft.com/office/drawing/2014/main" id="{79BE7889-5A5E-49C5-BBCB-472AA47A5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50686"/>
            <a:ext cx="8128262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kumimoji="0" lang="pt-PT" altLang="pt-PT" sz="2000" dirty="0">
                <a:latin typeface="+mn-lt"/>
              </a:rPr>
              <a:t>i) O estado de oxidação de todos os elementos em qualquer forma alotrópica é zero (O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, </a:t>
            </a:r>
            <a:r>
              <a:rPr kumimoji="0" lang="pt-PT" altLang="pt-PT" sz="2000" dirty="0" err="1">
                <a:latin typeface="+mn-lt"/>
              </a:rPr>
              <a:t>Fe</a:t>
            </a:r>
            <a:r>
              <a:rPr kumimoji="0" lang="pt-PT" altLang="pt-PT" sz="2000" dirty="0">
                <a:latin typeface="+mn-lt"/>
              </a:rPr>
              <a:t>, Al, S</a:t>
            </a:r>
            <a:r>
              <a:rPr kumimoji="0" lang="pt-PT" altLang="pt-PT" sz="2000" baseline="-25000" dirty="0">
                <a:latin typeface="+mn-lt"/>
              </a:rPr>
              <a:t>8</a:t>
            </a:r>
            <a:r>
              <a:rPr kumimoji="0" lang="pt-PT" altLang="pt-PT" sz="2000" dirty="0">
                <a:latin typeface="+mn-lt"/>
              </a:rPr>
              <a:t>, </a:t>
            </a:r>
            <a:r>
              <a:rPr kumimoji="0" lang="pt-PT" altLang="pt-PT" sz="2000" dirty="0" err="1">
                <a:latin typeface="+mn-lt"/>
              </a:rPr>
              <a:t>etc</a:t>
            </a:r>
            <a:r>
              <a:rPr kumimoji="0" lang="pt-PT" altLang="pt-PT" sz="2000" dirty="0">
                <a:latin typeface="+mn-lt"/>
              </a:rPr>
              <a:t>…)</a:t>
            </a:r>
          </a:p>
          <a:p>
            <a:pPr>
              <a:spcBef>
                <a:spcPct val="50000"/>
              </a:spcBef>
              <a:buClrTx/>
              <a:buNone/>
            </a:pPr>
            <a:r>
              <a:rPr kumimoji="0" lang="pt-PT" altLang="pt-PT" sz="2000" dirty="0" err="1">
                <a:latin typeface="+mn-lt"/>
              </a:rPr>
              <a:t>ii</a:t>
            </a:r>
            <a:r>
              <a:rPr kumimoji="0" lang="pt-PT" altLang="pt-PT" sz="2000" dirty="0">
                <a:latin typeface="+mn-lt"/>
              </a:rPr>
              <a:t>) Num ião monoatómico é a carga do ião.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 err="1">
                <a:latin typeface="+mn-lt"/>
              </a:rPr>
              <a:t>iii</a:t>
            </a:r>
            <a:r>
              <a:rPr kumimoji="0" lang="pt-PT" altLang="pt-PT" sz="2000" dirty="0">
                <a:latin typeface="+mn-lt"/>
              </a:rPr>
              <a:t>) O estado de oxidação do hidrogénio é +1 em todos os compostos exceto nos hidretos (</a:t>
            </a:r>
            <a:r>
              <a:rPr kumimoji="0" lang="pt-PT" altLang="pt-PT" sz="2000" dirty="0" err="1">
                <a:latin typeface="+mn-lt"/>
              </a:rPr>
              <a:t>LiH</a:t>
            </a:r>
            <a:r>
              <a:rPr kumimoji="0" lang="pt-PT" altLang="pt-PT" sz="2000" dirty="0">
                <a:latin typeface="+mn-lt"/>
              </a:rPr>
              <a:t>, CaH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,..) onde é -1.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 err="1">
                <a:latin typeface="+mn-lt"/>
              </a:rPr>
              <a:t>iv</a:t>
            </a:r>
            <a:r>
              <a:rPr kumimoji="0" lang="pt-PT" altLang="pt-PT" sz="2000" dirty="0">
                <a:latin typeface="+mn-lt"/>
              </a:rPr>
              <a:t>) O estado de oxidação do oxigénio é -2 em todos os compostos exceto nos peróxidos (H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O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) onde é -1.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v) Todos os outros estados de oxidação são calculados de forma que a soma algébrica dos estados de oxidação seja igual à carga efetiva na molécula ou ião (CO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, MnO</a:t>
            </a:r>
            <a:r>
              <a:rPr kumimoji="0" lang="pt-PT" altLang="pt-PT" sz="2000" baseline="-25000" dirty="0">
                <a:latin typeface="+mn-lt"/>
              </a:rPr>
              <a:t>4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, NO</a:t>
            </a:r>
            <a:r>
              <a:rPr kumimoji="0" lang="pt-PT" altLang="pt-PT" sz="2000" baseline="-25000" dirty="0">
                <a:latin typeface="+mn-lt"/>
              </a:rPr>
              <a:t>3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, NH</a:t>
            </a:r>
            <a:r>
              <a:rPr kumimoji="0" lang="pt-PT" altLang="pt-PT" sz="2000" baseline="-25000" dirty="0">
                <a:latin typeface="+mn-lt"/>
              </a:rPr>
              <a:t>4</a:t>
            </a:r>
            <a:r>
              <a:rPr kumimoji="0" lang="pt-PT" altLang="pt-PT" sz="2000" baseline="30000" dirty="0">
                <a:latin typeface="+mn-lt"/>
              </a:rPr>
              <a:t>+</a:t>
            </a:r>
            <a:r>
              <a:rPr kumimoji="0" lang="pt-PT" altLang="pt-PT" sz="2000" dirty="0">
                <a:latin typeface="+mn-lt"/>
              </a:rPr>
              <a:t>, …).</a:t>
            </a:r>
            <a:endParaRPr kumimoji="0" lang="pt-PT" altLang="pt-PT" sz="2400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603A3E4-97BC-FC11-3A99-9BAEA55BB815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985D4F34-147B-9695-549E-C248CA7392C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875A7EB0-3096-2FCB-1421-183BB2543AD8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6">
            <a:extLst>
              <a:ext uri="{FF2B5EF4-FFF2-40B4-BE49-F238E27FC236}">
                <a16:creationId xmlns:a16="http://schemas.microsoft.com/office/drawing/2014/main" id="{A80BEBD2-D58D-4E9C-AE47-E324BAC11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71033"/>
            <a:ext cx="2895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Células Galvânicas 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9219" name="Text Box 7">
            <a:extLst>
              <a:ext uri="{FF2B5EF4-FFF2-40B4-BE49-F238E27FC236}">
                <a16:creationId xmlns:a16="http://schemas.microsoft.com/office/drawing/2014/main" id="{CAAAF3E8-9EBD-46B9-96C3-B665AD06A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15518"/>
            <a:ext cx="2743200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Se a reação descrita atrás ocorrer com contacto direto dos reagentes, não há realização de trabalho útil.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As reacções de oxidação-redução podem ocorrer com os reagentes separados, ligados por um condutor elétrico.</a:t>
            </a:r>
          </a:p>
        </p:txBody>
      </p:sp>
      <p:pic>
        <p:nvPicPr>
          <p:cNvPr id="9220" name="Picture 8">
            <a:extLst>
              <a:ext uri="{FF2B5EF4-FFF2-40B4-BE49-F238E27FC236}">
                <a16:creationId xmlns:a16="http://schemas.microsoft.com/office/drawing/2014/main" id="{21DF7FA3-2852-4887-B797-0BD85E771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416998"/>
            <a:ext cx="54864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9">
            <a:extLst>
              <a:ext uri="{FF2B5EF4-FFF2-40B4-BE49-F238E27FC236}">
                <a16:creationId xmlns:a16="http://schemas.microsoft.com/office/drawing/2014/main" id="{99F8E44C-C6D6-4E68-9F03-24080865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674548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Célula de Daniell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EECD809-3739-DADF-635D-BA8088BC7AA9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4990D842-7638-1447-3ADD-1770B578D52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97A91DD6-0BA6-0434-CB7C-87064F7E629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6">
            <a:extLst>
              <a:ext uri="{FF2B5EF4-FFF2-40B4-BE49-F238E27FC236}">
                <a16:creationId xmlns:a16="http://schemas.microsoft.com/office/drawing/2014/main" id="{EAA895C2-E3B5-4F42-8D42-732C76AE0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9900" y="608859"/>
            <a:ext cx="3124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Funcionamento</a:t>
            </a:r>
            <a:endParaRPr kumimoji="0" lang="pt-PT" altLang="pt-PT" sz="2400" dirty="0">
              <a:latin typeface="+mn-lt"/>
            </a:endParaRPr>
          </a:p>
        </p:txBody>
      </p:sp>
      <p:pic>
        <p:nvPicPr>
          <p:cNvPr id="10243" name="Picture 7">
            <a:extLst>
              <a:ext uri="{FF2B5EF4-FFF2-40B4-BE49-F238E27FC236}">
                <a16:creationId xmlns:a16="http://schemas.microsoft.com/office/drawing/2014/main" id="{F05ACE33-BCEA-4D0E-BC2F-84E3516D1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9" y="1600199"/>
            <a:ext cx="4500401" cy="304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Line 8">
            <a:extLst>
              <a:ext uri="{FF2B5EF4-FFF2-40B4-BE49-F238E27FC236}">
                <a16:creationId xmlns:a16="http://schemas.microsoft.com/office/drawing/2014/main" id="{13DBEFB5-16F2-46C2-9892-8553FCEC6E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2209800"/>
            <a:ext cx="1524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0245" name="Text Box 9">
            <a:extLst>
              <a:ext uri="{FF2B5EF4-FFF2-40B4-BE49-F238E27FC236}">
                <a16:creationId xmlns:a16="http://schemas.microsoft.com/office/drawing/2014/main" id="{3B7A3E32-4C76-4D5D-9367-5CAA11BBE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1905000"/>
            <a:ext cx="34290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1800" dirty="0">
                <a:latin typeface="+mn-lt"/>
              </a:rPr>
              <a:t>Cátodo: </a:t>
            </a:r>
            <a:r>
              <a:rPr kumimoji="0" lang="pt-PT" altLang="pt-PT" sz="1800" dirty="0" err="1">
                <a:latin typeface="+mn-lt"/>
              </a:rPr>
              <a:t>eléctrodo</a:t>
            </a:r>
            <a:r>
              <a:rPr kumimoji="0" lang="pt-PT" altLang="pt-PT" sz="1800" dirty="0">
                <a:latin typeface="+mn-lt"/>
              </a:rPr>
              <a:t> onde ocorre a semi-reacção de redução.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1800" dirty="0">
                <a:latin typeface="+mn-lt"/>
              </a:rPr>
              <a:t>Cu</a:t>
            </a:r>
            <a:r>
              <a:rPr kumimoji="0" lang="pt-PT" altLang="pt-PT" sz="1800" baseline="30000" dirty="0">
                <a:latin typeface="+mn-lt"/>
              </a:rPr>
              <a:t>2+</a:t>
            </a:r>
            <a:r>
              <a:rPr kumimoji="0" lang="pt-PT" altLang="pt-PT" sz="1800" dirty="0">
                <a:latin typeface="+mn-lt"/>
              </a:rPr>
              <a:t>(</a:t>
            </a:r>
            <a:r>
              <a:rPr kumimoji="0" lang="pt-PT" altLang="pt-PT" sz="1800" dirty="0" err="1">
                <a:latin typeface="+mn-lt"/>
              </a:rPr>
              <a:t>aq</a:t>
            </a:r>
            <a:r>
              <a:rPr kumimoji="0" lang="pt-PT" altLang="pt-PT" sz="1800" dirty="0">
                <a:latin typeface="+mn-lt"/>
              </a:rPr>
              <a:t>)  + 2 e</a:t>
            </a:r>
            <a:r>
              <a:rPr kumimoji="0" lang="pt-PT" altLang="pt-PT" sz="1800" baseline="30000" dirty="0">
                <a:latin typeface="+mn-lt"/>
              </a:rPr>
              <a:t>- </a:t>
            </a:r>
            <a:r>
              <a:rPr kumimoji="0" lang="pt-PT" altLang="pt-PT" sz="1800" dirty="0">
                <a:latin typeface="+mn-lt"/>
                <a:sym typeface="Symbol" panose="05050102010706020507" pitchFamily="18" charset="2"/>
              </a:rPr>
              <a:t> Cu(s)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0246" name="Line 10">
            <a:extLst>
              <a:ext uri="{FF2B5EF4-FFF2-40B4-BE49-F238E27FC236}">
                <a16:creationId xmlns:a16="http://schemas.microsoft.com/office/drawing/2014/main" id="{D58F4A13-4CA5-4FF7-9241-49A8D30403C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28800" y="2971800"/>
            <a:ext cx="304800" cy="1371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0247" name="Text Box 12">
            <a:extLst>
              <a:ext uri="{FF2B5EF4-FFF2-40B4-BE49-F238E27FC236}">
                <a16:creationId xmlns:a16="http://schemas.microsoft.com/office/drawing/2014/main" id="{9E0F8F36-2635-42AC-B547-60C2E89B7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937" y="4572000"/>
            <a:ext cx="297180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1800" dirty="0">
                <a:latin typeface="+mn-lt"/>
              </a:rPr>
              <a:t>Ânodo: </a:t>
            </a:r>
            <a:r>
              <a:rPr kumimoji="0" lang="pt-PT" altLang="pt-PT" sz="1800" dirty="0" err="1">
                <a:latin typeface="+mn-lt"/>
              </a:rPr>
              <a:t>eléctrodo</a:t>
            </a:r>
            <a:r>
              <a:rPr kumimoji="0" lang="pt-PT" altLang="pt-PT" sz="1800" dirty="0">
                <a:latin typeface="+mn-lt"/>
              </a:rPr>
              <a:t> onde ocorre a semi-reacção de oxidação.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1800" dirty="0" err="1">
                <a:latin typeface="+mn-lt"/>
              </a:rPr>
              <a:t>Zn</a:t>
            </a:r>
            <a:r>
              <a:rPr kumimoji="0" lang="pt-PT" altLang="pt-PT" sz="1800" dirty="0">
                <a:latin typeface="+mn-lt"/>
              </a:rPr>
              <a:t>(s) </a:t>
            </a:r>
            <a:r>
              <a:rPr kumimoji="0" lang="pt-PT" altLang="pt-PT" sz="1800" dirty="0">
                <a:latin typeface="+mn-lt"/>
                <a:sym typeface="Symbol" panose="05050102010706020507" pitchFamily="18" charset="2"/>
              </a:rPr>
              <a:t> Zn</a:t>
            </a:r>
            <a:r>
              <a:rPr kumimoji="0" lang="pt-PT" altLang="pt-PT" sz="18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1800" dirty="0">
                <a:latin typeface="+mn-lt"/>
                <a:sym typeface="Symbol" panose="05050102010706020507" pitchFamily="18" charset="2"/>
              </a:rPr>
              <a:t>(</a:t>
            </a:r>
            <a:r>
              <a:rPr kumimoji="0" lang="pt-PT" altLang="pt-PT" sz="1800" dirty="0" err="1">
                <a:latin typeface="+mn-lt"/>
                <a:sym typeface="Symbol" panose="05050102010706020507" pitchFamily="18" charset="2"/>
              </a:rPr>
              <a:t>aq</a:t>
            </a:r>
            <a:r>
              <a:rPr kumimoji="0" lang="pt-PT" altLang="pt-PT" sz="1800" dirty="0">
                <a:latin typeface="+mn-lt"/>
                <a:sym typeface="Symbol" panose="05050102010706020507" pitchFamily="18" charset="2"/>
              </a:rPr>
              <a:t>) + 2 e</a:t>
            </a:r>
            <a:r>
              <a:rPr kumimoji="0" lang="pt-PT" altLang="pt-PT" sz="1800" baseline="30000" dirty="0">
                <a:latin typeface="+mn-lt"/>
                <a:sym typeface="Symbol" panose="05050102010706020507" pitchFamily="18" charset="2"/>
              </a:rPr>
              <a:t>-</a:t>
            </a:r>
            <a:endParaRPr kumimoji="0" lang="pt-PT" altLang="pt-PT" sz="1800" dirty="0">
              <a:latin typeface="+mn-lt"/>
              <a:sym typeface="Symbol" panose="05050102010706020507" pitchFamily="18" charset="2"/>
            </a:endParaRPr>
          </a:p>
        </p:txBody>
      </p:sp>
      <p:sp>
        <p:nvSpPr>
          <p:cNvPr id="10248" name="Line 14">
            <a:extLst>
              <a:ext uri="{FF2B5EF4-FFF2-40B4-BE49-F238E27FC236}">
                <a16:creationId xmlns:a16="http://schemas.microsoft.com/office/drawing/2014/main" id="{0D50B657-2D77-4027-AF4C-5C7B74BDB1E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19400" y="2286000"/>
            <a:ext cx="2438400" cy="1219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0249" name="Text Box 15">
            <a:extLst>
              <a:ext uri="{FF2B5EF4-FFF2-40B4-BE49-F238E27FC236}">
                <a16:creationId xmlns:a16="http://schemas.microsoft.com/office/drawing/2014/main" id="{57E25E6E-F5B1-4C78-906D-56AA9F13C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429000"/>
            <a:ext cx="327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1800" dirty="0">
                <a:latin typeface="+mn-lt"/>
              </a:rPr>
              <a:t>Ponte salina: mantém a </a:t>
            </a:r>
            <a:r>
              <a:rPr kumimoji="0" lang="pt-PT" altLang="pt-PT" sz="1800" dirty="0" err="1">
                <a:latin typeface="+mn-lt"/>
              </a:rPr>
              <a:t>electroneutralidade</a:t>
            </a:r>
            <a:r>
              <a:rPr kumimoji="0" lang="pt-PT" altLang="pt-PT" sz="1800" dirty="0">
                <a:latin typeface="+mn-lt"/>
              </a:rPr>
              <a:t> das soluções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0250" name="Text Box 16">
            <a:extLst>
              <a:ext uri="{FF2B5EF4-FFF2-40B4-BE49-F238E27FC236}">
                <a16:creationId xmlns:a16="http://schemas.microsoft.com/office/drawing/2014/main" id="{7AE8725D-C986-4E9E-9086-28279EAD1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252912"/>
            <a:ext cx="37338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O facto de os eletrões se moverem indica que existe uma diferença de potencial entre os dois elétrodos: potencial de célula ou </a:t>
            </a:r>
            <a:r>
              <a:rPr kumimoji="0" lang="pt-PT" altLang="pt-PT" sz="2000" i="1" dirty="0">
                <a:latin typeface="+mn-lt"/>
              </a:rPr>
              <a:t>força eletromotriz</a:t>
            </a:r>
            <a:r>
              <a:rPr kumimoji="0" lang="pt-PT" altLang="pt-PT" sz="2000" dirty="0">
                <a:latin typeface="+mn-lt"/>
              </a:rPr>
              <a:t> (</a:t>
            </a:r>
            <a:r>
              <a:rPr kumimoji="0" lang="pt-PT" altLang="pt-PT" sz="2000" i="1" dirty="0" err="1">
                <a:latin typeface="+mn-lt"/>
              </a:rPr>
              <a:t>fem</a:t>
            </a:r>
            <a:r>
              <a:rPr kumimoji="0" lang="pt-PT" altLang="pt-PT" sz="2000" dirty="0">
                <a:latin typeface="+mn-lt"/>
              </a:rPr>
              <a:t>)</a:t>
            </a:r>
            <a:endParaRPr kumimoji="0" lang="pt-PT" altLang="pt-PT" sz="2400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26B1E76-352B-D81E-5869-C1F15F41118B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09054E13-3356-116C-6312-49240752BF0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D6DDD769-B28F-BF91-65DB-C84EDBD3315E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6">
            <a:extLst>
              <a:ext uri="{FF2B5EF4-FFF2-40B4-BE49-F238E27FC236}">
                <a16:creationId xmlns:a16="http://schemas.microsoft.com/office/drawing/2014/main" id="{F46B6010-8E32-454A-B662-8F763B5D9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969" y="888497"/>
            <a:ext cx="42420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Acerto de equações redox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2291" name="Text Box 7">
            <a:extLst>
              <a:ext uri="{FF2B5EF4-FFF2-40B4-BE49-F238E27FC236}">
                <a16:creationId xmlns:a16="http://schemas.microsoft.com/office/drawing/2014/main" id="{3695F693-D5C2-4D29-A503-A57CFE714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1725074"/>
            <a:ext cx="746760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400" dirty="0">
                <a:latin typeface="+mn-lt"/>
              </a:rPr>
              <a:t> </a:t>
            </a:r>
            <a:r>
              <a:rPr kumimoji="0" lang="pt-PT" altLang="pt-PT" sz="2000" dirty="0">
                <a:latin typeface="+mn-lt"/>
              </a:rPr>
              <a:t>Separar a equação em duas semi-reacções.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000" dirty="0">
                <a:latin typeface="+mn-lt"/>
              </a:rPr>
              <a:t>Acertar todos os átomos, exceto o </a:t>
            </a:r>
            <a:r>
              <a:rPr kumimoji="0" lang="pt-PT" altLang="pt-PT" sz="2000" dirty="0" err="1">
                <a:latin typeface="+mn-lt"/>
              </a:rPr>
              <a:t>O</a:t>
            </a:r>
            <a:r>
              <a:rPr kumimoji="0" lang="pt-PT" altLang="pt-PT" sz="2000" dirty="0">
                <a:latin typeface="+mn-lt"/>
              </a:rPr>
              <a:t> e H, separadamente em cada semi-reacção.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000" dirty="0">
                <a:latin typeface="+mn-lt"/>
              </a:rPr>
              <a:t>Acertar o oxigénio. Para reacções em meio ácido adicionar H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O, e para reacções em meio básico adicionar OH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000" dirty="0">
                <a:latin typeface="+mn-lt"/>
              </a:rPr>
              <a:t>Acertar depois o H. Para reacções em meio ácido adicionar H</a:t>
            </a:r>
            <a:r>
              <a:rPr kumimoji="0" lang="pt-PT" altLang="pt-PT" sz="2000" baseline="30000" dirty="0">
                <a:latin typeface="+mn-lt"/>
              </a:rPr>
              <a:t>+</a:t>
            </a:r>
            <a:r>
              <a:rPr kumimoji="0" lang="pt-PT" altLang="pt-PT" sz="2000" dirty="0">
                <a:latin typeface="+mn-lt"/>
              </a:rPr>
              <a:t> e para reacções em meio básico adicionar H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O.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000" dirty="0">
                <a:latin typeface="+mn-lt"/>
              </a:rPr>
              <a:t>Acertar cada semi-equação eletricamente, adicionando eletrões.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000" dirty="0">
                <a:latin typeface="+mn-lt"/>
              </a:rPr>
              <a:t>Somar as duas semi-reacções, eliminando os eletrões da equação final, por multiplicação por coeficientes apropriados.</a:t>
            </a:r>
            <a:endParaRPr kumimoji="0" lang="pt-PT" altLang="pt-PT" sz="2400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C322957-EBB5-BA3F-D23B-3BA87AF5B2BE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FFABB469-71E3-7C16-6948-762C6FAA403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B3B00201-FFDF-E175-E71B-19A1EA9AF5F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6">
            <a:extLst>
              <a:ext uri="{FF2B5EF4-FFF2-40B4-BE49-F238E27FC236}">
                <a16:creationId xmlns:a16="http://schemas.microsoft.com/office/drawing/2014/main" id="{0D85FEAD-B27E-4181-A662-46A743E97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24930"/>
            <a:ext cx="151321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Exercícios</a:t>
            </a:r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C97CF186-ED1A-4535-A6D5-A6DF3BDAC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35228"/>
            <a:ext cx="7696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1. Acertar a equação para a oxidação do cobre pelo NO</a:t>
            </a:r>
            <a:r>
              <a:rPr kumimoji="0" lang="pt-PT" altLang="pt-PT" sz="2000" baseline="-25000" dirty="0">
                <a:latin typeface="+mn-lt"/>
              </a:rPr>
              <a:t>3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 em meio ácido. O cobre é oxidado a Cu</a:t>
            </a:r>
            <a:r>
              <a:rPr kumimoji="0" lang="pt-PT" altLang="pt-PT" sz="2000" baseline="30000" dirty="0">
                <a:latin typeface="+mn-lt"/>
              </a:rPr>
              <a:t>2+</a:t>
            </a:r>
            <a:r>
              <a:rPr kumimoji="0" lang="pt-PT" altLang="pt-PT" sz="2000" dirty="0">
                <a:latin typeface="+mn-lt"/>
              </a:rPr>
              <a:t> e o NO</a:t>
            </a:r>
            <a:r>
              <a:rPr kumimoji="0" lang="pt-PT" altLang="pt-PT" sz="2000" baseline="-25000" dirty="0">
                <a:latin typeface="+mn-lt"/>
              </a:rPr>
              <a:t>3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 reduzido a NO</a:t>
            </a:r>
            <a:r>
              <a:rPr kumimoji="0" lang="pt-PT" altLang="pt-PT" sz="2400" dirty="0">
                <a:latin typeface="+mn-lt"/>
              </a:rPr>
              <a:t>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3944ADF-F33D-8E35-1904-519432BB98C6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28312176-34BC-CE65-BD0B-BB28868ECC9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886B9472-66C3-971E-103A-396856D3000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Box 7">
            <a:extLst>
              <a:ext uri="{FF2B5EF4-FFF2-40B4-BE49-F238E27FC236}">
                <a16:creationId xmlns:a16="http://schemas.microsoft.com/office/drawing/2014/main" id="{A7F31B8E-317A-879A-4E91-F9A355EE2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79722"/>
            <a:ext cx="7696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2. Acertar a equação para a oxidação do Mn</a:t>
            </a:r>
            <a:r>
              <a:rPr kumimoji="0" lang="pt-PT" altLang="pt-PT" sz="2000" baseline="30000" dirty="0">
                <a:latin typeface="+mn-lt"/>
              </a:rPr>
              <a:t>2+</a:t>
            </a:r>
            <a:r>
              <a:rPr kumimoji="0" lang="pt-PT" altLang="pt-PT" sz="2000" dirty="0">
                <a:latin typeface="+mn-lt"/>
              </a:rPr>
              <a:t> pelo peróxido de hidrogénio em meio básico. O Mn</a:t>
            </a:r>
            <a:r>
              <a:rPr kumimoji="0" lang="pt-PT" altLang="pt-PT" sz="2000" baseline="30000" dirty="0">
                <a:latin typeface="+mn-lt"/>
              </a:rPr>
              <a:t>2+</a:t>
            </a:r>
            <a:r>
              <a:rPr kumimoji="0" lang="pt-PT" altLang="pt-PT" sz="2000" dirty="0">
                <a:latin typeface="+mn-lt"/>
              </a:rPr>
              <a:t> é oxidado a MnO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 e o peróxido reduzido a H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O</a:t>
            </a:r>
            <a:endParaRPr kumimoji="0" lang="pt-PT" altLang="pt-PT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 build="p" autoUpdateAnimBg="0"/>
      <p:bldP spid="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6">
            <a:extLst>
              <a:ext uri="{FF2B5EF4-FFF2-40B4-BE49-F238E27FC236}">
                <a16:creationId xmlns:a16="http://schemas.microsoft.com/office/drawing/2014/main" id="{BAA4CB67-F270-4D5C-B526-B83CB59F1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5622" y="1019033"/>
            <a:ext cx="421173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Espontaneidade das reacções</a:t>
            </a:r>
          </a:p>
        </p:txBody>
      </p:sp>
      <p:sp>
        <p:nvSpPr>
          <p:cNvPr id="15363" name="Text Box 7">
            <a:extLst>
              <a:ext uri="{FF2B5EF4-FFF2-40B4-BE49-F238E27FC236}">
                <a16:creationId xmlns:a16="http://schemas.microsoft.com/office/drawing/2014/main" id="{37128658-AFDF-46FF-A6D4-D3699203A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983" y="1906477"/>
            <a:ext cx="78486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Voltando a tomar como exemplo a Célula de </a:t>
            </a:r>
            <a:r>
              <a:rPr kumimoji="0" lang="pt-PT" altLang="pt-PT" sz="2400" dirty="0" err="1">
                <a:latin typeface="+mn-lt"/>
              </a:rPr>
              <a:t>Daniell</a:t>
            </a:r>
            <a:r>
              <a:rPr kumimoji="0" lang="pt-PT" altLang="pt-PT" sz="2400" dirty="0">
                <a:latin typeface="+mn-lt"/>
              </a:rPr>
              <a:t>, podemos levantar duas questões:	</a:t>
            </a:r>
          </a:p>
          <a:p>
            <a:pPr lvl="1"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400" dirty="0">
                <a:latin typeface="+mn-lt"/>
              </a:rPr>
              <a:t> porque motivo o ião de cobre, Cu</a:t>
            </a:r>
            <a:r>
              <a:rPr kumimoji="0" lang="pt-PT" altLang="pt-PT" sz="2400" baseline="30000" dirty="0">
                <a:latin typeface="+mn-lt"/>
              </a:rPr>
              <a:t>2+</a:t>
            </a:r>
            <a:r>
              <a:rPr kumimoji="0" lang="pt-PT" altLang="pt-PT" sz="2400" dirty="0">
                <a:latin typeface="+mn-lt"/>
              </a:rPr>
              <a:t>, tem tendência a reduzir em contacto com o zinco metálico?</a:t>
            </a:r>
          </a:p>
          <a:p>
            <a:pPr lvl="1"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400" dirty="0">
                <a:latin typeface="+mn-lt"/>
              </a:rPr>
              <a:t>Se as concentrações dos iões cobre e zinco forem unitárias ( = 1 M), qual o valor da </a:t>
            </a:r>
            <a:r>
              <a:rPr kumimoji="0" lang="pt-PT" altLang="pt-PT" sz="2400" i="1" dirty="0" err="1">
                <a:latin typeface="+mn-lt"/>
              </a:rPr>
              <a:t>fem</a:t>
            </a:r>
            <a:r>
              <a:rPr kumimoji="0" lang="pt-PT" altLang="pt-PT" sz="2400" dirty="0">
                <a:latin typeface="+mn-lt"/>
              </a:rPr>
              <a:t> da célula?	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B5BBB0F-EE7C-35BC-C83F-75F2CEBAB19A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621ADADE-990F-9D51-029E-A6082B812A7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0CE8B5B7-F145-D713-F704-7616EF5B256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6">
            <a:extLst>
              <a:ext uri="{FF2B5EF4-FFF2-40B4-BE49-F238E27FC236}">
                <a16:creationId xmlns:a16="http://schemas.microsoft.com/office/drawing/2014/main" id="{A690245B-3CA3-4C9C-BD28-64CA6A8D7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798661"/>
            <a:ext cx="5156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>
                <a:latin typeface="+mn-lt"/>
              </a:rPr>
              <a:t>Potencial de redução padrão, </a:t>
            </a:r>
            <a:r>
              <a:rPr kumimoji="0" lang="pt-PT" altLang="pt-PT" sz="2800">
                <a:solidFill>
                  <a:schemeClr val="accent1"/>
                </a:solidFill>
                <a:latin typeface="+mn-lt"/>
              </a:rPr>
              <a:t>Eº</a:t>
            </a:r>
            <a:endParaRPr kumimoji="0" lang="pt-PT" altLang="pt-PT" sz="2400">
              <a:latin typeface="+mn-lt"/>
            </a:endParaRPr>
          </a:p>
        </p:txBody>
      </p:sp>
      <p:sp>
        <p:nvSpPr>
          <p:cNvPr id="16387" name="Text Box 7">
            <a:extLst>
              <a:ext uri="{FF2B5EF4-FFF2-40B4-BE49-F238E27FC236}">
                <a16:creationId xmlns:a16="http://schemas.microsoft.com/office/drawing/2014/main" id="{9501AB72-8144-426A-954F-D27558C1C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1545401"/>
            <a:ext cx="78996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É impossível medir o potencial absoluto de um elétrodo, mas sim diferenças de potencial. Assim, é necessário um elétrodo padrão a partir do qual se determina o potencial de todos os outros pares redox.</a:t>
            </a:r>
          </a:p>
        </p:txBody>
      </p:sp>
      <p:sp>
        <p:nvSpPr>
          <p:cNvPr id="16389" name="Text Box 9">
            <a:extLst>
              <a:ext uri="{FF2B5EF4-FFF2-40B4-BE49-F238E27FC236}">
                <a16:creationId xmlns:a16="http://schemas.microsoft.com/office/drawing/2014/main" id="{4088DE16-2E0F-4AF9-ACAF-F345ABA88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5978" y="3528435"/>
            <a:ext cx="51054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O </a:t>
            </a:r>
            <a:r>
              <a:rPr kumimoji="0" lang="pt-PT" altLang="pt-PT" sz="2400" dirty="0" err="1">
                <a:solidFill>
                  <a:schemeClr val="accent2"/>
                </a:solidFill>
                <a:latin typeface="+mn-lt"/>
              </a:rPr>
              <a:t>eléctrodo</a:t>
            </a:r>
            <a:r>
              <a:rPr kumimoji="0" lang="pt-PT" altLang="pt-PT" sz="2400" dirty="0">
                <a:solidFill>
                  <a:schemeClr val="accent2"/>
                </a:solidFill>
                <a:latin typeface="+mn-lt"/>
              </a:rPr>
              <a:t> padrão de hidrogénio</a:t>
            </a:r>
            <a:r>
              <a:rPr kumimoji="0" lang="pt-PT" altLang="pt-PT" sz="2400" dirty="0">
                <a:latin typeface="+mn-lt"/>
              </a:rPr>
              <a:t> (EPH) apresenta, por convenção internacional, um potencial de redução padrão Eº = 0 V, correspondente à </a:t>
            </a:r>
            <a:r>
              <a:rPr kumimoji="0" lang="pt-PT" altLang="pt-PT" sz="2400" dirty="0" err="1">
                <a:latin typeface="+mn-lt"/>
              </a:rPr>
              <a:t>reacção</a:t>
            </a:r>
            <a:r>
              <a:rPr kumimoji="0" lang="pt-PT" altLang="pt-PT" sz="2400" dirty="0">
                <a:latin typeface="+mn-lt"/>
              </a:rPr>
              <a:t> </a:t>
            </a:r>
            <a:r>
              <a:rPr kumimoji="0" lang="pt-PT" altLang="pt-PT" sz="2400" dirty="0">
                <a:solidFill>
                  <a:schemeClr val="accent1"/>
                </a:solidFill>
                <a:latin typeface="+mn-lt"/>
              </a:rPr>
              <a:t>reversível</a:t>
            </a:r>
            <a:r>
              <a:rPr kumimoji="0" lang="pt-PT" altLang="pt-PT" sz="2400" dirty="0">
                <a:latin typeface="+mn-lt"/>
              </a:rPr>
              <a:t>: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2 H</a:t>
            </a:r>
            <a:r>
              <a:rPr kumimoji="0" lang="pt-PT" altLang="pt-PT" sz="2400" baseline="30000" dirty="0">
                <a:latin typeface="+mn-lt"/>
              </a:rPr>
              <a:t>+</a:t>
            </a:r>
            <a:r>
              <a:rPr kumimoji="0" lang="pt-PT" altLang="pt-PT" sz="2400" dirty="0">
                <a:latin typeface="+mn-lt"/>
              </a:rPr>
              <a:t>(</a:t>
            </a:r>
            <a:r>
              <a:rPr kumimoji="0" lang="pt-PT" altLang="pt-PT" sz="2400" dirty="0" err="1">
                <a:latin typeface="+mn-lt"/>
              </a:rPr>
              <a:t>aq</a:t>
            </a:r>
            <a:r>
              <a:rPr kumimoji="0" lang="pt-PT" altLang="pt-PT" sz="2400" dirty="0">
                <a:latin typeface="+mn-lt"/>
              </a:rPr>
              <a:t>, 1M) + 2 e</a:t>
            </a:r>
            <a:r>
              <a:rPr kumimoji="0" lang="pt-PT" altLang="pt-PT" sz="2400" baseline="30000" dirty="0">
                <a:latin typeface="+mn-lt"/>
              </a:rPr>
              <a:t>- </a:t>
            </a:r>
            <a:r>
              <a:rPr kumimoji="0" lang="pt-PT" altLang="pt-PT" sz="2400" dirty="0">
                <a:latin typeface="+mn-lt"/>
              </a:rPr>
              <a:t>        H</a:t>
            </a:r>
            <a:r>
              <a:rPr kumimoji="0" lang="pt-PT" altLang="pt-PT" sz="2400" baseline="-25000" dirty="0">
                <a:latin typeface="+mn-lt"/>
              </a:rPr>
              <a:t>2</a:t>
            </a:r>
            <a:r>
              <a:rPr kumimoji="0" lang="pt-PT" altLang="pt-PT" sz="2400" dirty="0">
                <a:latin typeface="+mn-lt"/>
              </a:rPr>
              <a:t>(g, 1 </a:t>
            </a:r>
            <a:r>
              <a:rPr kumimoji="0" lang="pt-PT" altLang="pt-PT" sz="2400" dirty="0" err="1">
                <a:latin typeface="+mn-lt"/>
              </a:rPr>
              <a:t>atm</a:t>
            </a:r>
            <a:r>
              <a:rPr kumimoji="0" lang="pt-PT" altLang="pt-PT" sz="2400" dirty="0">
                <a:latin typeface="+mn-lt"/>
              </a:rPr>
              <a:t>)</a:t>
            </a:r>
          </a:p>
        </p:txBody>
      </p:sp>
      <p:sp>
        <p:nvSpPr>
          <p:cNvPr id="16390" name="Line 11">
            <a:extLst>
              <a:ext uri="{FF2B5EF4-FFF2-40B4-BE49-F238E27FC236}">
                <a16:creationId xmlns:a16="http://schemas.microsoft.com/office/drawing/2014/main" id="{65BE3B1E-D433-42CD-B7CC-6F8E825990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5715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6391" name="Line 12">
            <a:extLst>
              <a:ext uri="{FF2B5EF4-FFF2-40B4-BE49-F238E27FC236}">
                <a16:creationId xmlns:a16="http://schemas.microsoft.com/office/drawing/2014/main" id="{763AFFDF-0415-4001-A608-A06AB3A784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5867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B2490ED-4763-4BD3-A733-9B129E184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38" y="3463263"/>
            <a:ext cx="2993640" cy="2753275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0B8385F0-C13C-FA18-8FBB-FE71FEE87C32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D887E862-5362-FB3B-D3AD-B555ADFC6E3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396FE15F-D8D5-483C-D983-72D01B68018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6">
            <a:extLst>
              <a:ext uri="{FF2B5EF4-FFF2-40B4-BE49-F238E27FC236}">
                <a16:creationId xmlns:a16="http://schemas.microsoft.com/office/drawing/2014/main" id="{CEDD33A0-31D9-4388-94AA-9E9BF56F1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852487"/>
            <a:ext cx="6705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>
                <a:latin typeface="+mn-lt"/>
              </a:rPr>
              <a:t>Medição dos potenciais de redução padrão</a:t>
            </a:r>
            <a:endParaRPr kumimoji="0" lang="pt-PT" altLang="pt-PT" sz="2400">
              <a:latin typeface="+mn-lt"/>
            </a:endParaRPr>
          </a:p>
        </p:txBody>
      </p:sp>
      <p:pic>
        <p:nvPicPr>
          <p:cNvPr id="17411" name="Picture 7">
            <a:extLst>
              <a:ext uri="{FF2B5EF4-FFF2-40B4-BE49-F238E27FC236}">
                <a16:creationId xmlns:a16="http://schemas.microsoft.com/office/drawing/2014/main" id="{5E3C9E25-F672-4F32-B2EC-D4D9BF8D2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2971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8">
            <a:extLst>
              <a:ext uri="{FF2B5EF4-FFF2-40B4-BE49-F238E27FC236}">
                <a16:creationId xmlns:a16="http://schemas.microsoft.com/office/drawing/2014/main" id="{9095D36D-6E03-41AE-B2C7-9AC61EB2C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435" y="1684337"/>
            <a:ext cx="3810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Célula (ou pilha) galvânica que permite a determinação do potencial de redução padrão do par redox Cu</a:t>
            </a:r>
            <a:r>
              <a:rPr kumimoji="0" lang="pt-PT" altLang="pt-PT" sz="2400" baseline="30000" dirty="0">
                <a:latin typeface="+mn-lt"/>
              </a:rPr>
              <a:t>2+</a:t>
            </a:r>
            <a:r>
              <a:rPr kumimoji="0" lang="pt-PT" altLang="pt-PT" sz="2400" dirty="0">
                <a:latin typeface="+mn-lt"/>
              </a:rPr>
              <a:t>/Cu, Eº</a:t>
            </a:r>
            <a:r>
              <a:rPr kumimoji="0" lang="pt-PT" altLang="pt-PT" sz="2400" baseline="-25000" dirty="0">
                <a:latin typeface="+mn-lt"/>
              </a:rPr>
              <a:t>Cu2+/Cu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7413" name="Text Box 9">
            <a:extLst>
              <a:ext uri="{FF2B5EF4-FFF2-40B4-BE49-F238E27FC236}">
                <a16:creationId xmlns:a16="http://schemas.microsoft.com/office/drawing/2014/main" id="{007925AE-441F-47AE-AFA4-B26A5D793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343400"/>
            <a:ext cx="3810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</a:t>
            </a:r>
            <a:r>
              <a:rPr kumimoji="0" lang="pt-PT" altLang="pt-PT" sz="2400">
                <a:latin typeface="+mn-lt"/>
              </a:rPr>
              <a:t> = Eº</a:t>
            </a:r>
            <a:r>
              <a:rPr kumimoji="0" lang="pt-PT" altLang="pt-PT" sz="2400" baseline="-25000">
                <a:latin typeface="+mn-lt"/>
              </a:rPr>
              <a:t>cátodo</a:t>
            </a:r>
            <a:r>
              <a:rPr kumimoji="0" lang="pt-PT" altLang="pt-PT" sz="2400">
                <a:latin typeface="+mn-lt"/>
              </a:rPr>
              <a:t> - Eº</a:t>
            </a:r>
            <a:r>
              <a:rPr kumimoji="0" lang="pt-PT" altLang="pt-PT" sz="2400" baseline="-25000">
                <a:latin typeface="+mn-lt"/>
              </a:rPr>
              <a:t>ânodo</a:t>
            </a:r>
            <a:endParaRPr kumimoji="0" lang="pt-PT" altLang="pt-PT" sz="2400">
              <a:latin typeface="+mn-lt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</a:t>
            </a:r>
            <a:r>
              <a:rPr kumimoji="0" lang="pt-PT" altLang="pt-PT" sz="2400">
                <a:latin typeface="+mn-lt"/>
              </a:rPr>
              <a:t> = Eº</a:t>
            </a:r>
            <a:r>
              <a:rPr kumimoji="0" lang="pt-PT" altLang="pt-PT" sz="2400" baseline="-25000">
                <a:latin typeface="+mn-lt"/>
              </a:rPr>
              <a:t>Cu2+/Cu</a:t>
            </a:r>
            <a:r>
              <a:rPr kumimoji="0" lang="pt-PT" altLang="pt-PT" sz="2400">
                <a:latin typeface="+mn-lt"/>
              </a:rPr>
              <a:t> - 0 V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Cu2+/Cu</a:t>
            </a:r>
            <a:r>
              <a:rPr kumimoji="0" lang="pt-PT" altLang="pt-PT" sz="2400">
                <a:latin typeface="+mn-lt"/>
              </a:rPr>
              <a:t> = +0.34 V</a:t>
            </a:r>
          </a:p>
        </p:txBody>
      </p:sp>
      <p:sp>
        <p:nvSpPr>
          <p:cNvPr id="17414" name="Line 10">
            <a:extLst>
              <a:ext uri="{FF2B5EF4-FFF2-40B4-BE49-F238E27FC236}">
                <a16:creationId xmlns:a16="http://schemas.microsoft.com/office/drawing/2014/main" id="{E2963F99-74CF-42FE-BCE9-2037AD8368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47244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7415" name="Text Box 12">
            <a:extLst>
              <a:ext uri="{FF2B5EF4-FFF2-40B4-BE49-F238E27FC236}">
                <a16:creationId xmlns:a16="http://schemas.microsoft.com/office/drawing/2014/main" id="{E197A8D3-DB42-447C-B603-DB005627E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7150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cátodo</a:t>
            </a:r>
          </a:p>
        </p:txBody>
      </p:sp>
      <p:sp>
        <p:nvSpPr>
          <p:cNvPr id="17416" name="Line 13">
            <a:extLst>
              <a:ext uri="{FF2B5EF4-FFF2-40B4-BE49-F238E27FC236}">
                <a16:creationId xmlns:a16="http://schemas.microsoft.com/office/drawing/2014/main" id="{D5659F23-466F-4376-A5D8-CD71BECECF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47244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7417" name="Text Box 14">
            <a:extLst>
              <a:ext uri="{FF2B5EF4-FFF2-40B4-BE49-F238E27FC236}">
                <a16:creationId xmlns:a16="http://schemas.microsoft.com/office/drawing/2014/main" id="{9F49B06A-1340-40A1-A18D-AB9C076D0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867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ânodo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BD97B3F7-7B41-F136-3D4C-6F8C2B46922D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907AA8F3-223B-9A1D-3432-CE60759BB86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EF6E31BF-20AB-D18C-2401-6D17672C6510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6">
            <a:extLst>
              <a:ext uri="{FF2B5EF4-FFF2-40B4-BE49-F238E27FC236}">
                <a16:creationId xmlns:a16="http://schemas.microsoft.com/office/drawing/2014/main" id="{37DF1971-AF7F-43CB-8434-E65BAC7C6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70136"/>
            <a:ext cx="7391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 Tabela de potenciais de redução padrão, a 25 </a:t>
            </a:r>
            <a:r>
              <a:rPr kumimoji="0" lang="pt-PT" altLang="pt-PT" sz="2800" dirty="0" err="1">
                <a:latin typeface="+mn-lt"/>
              </a:rPr>
              <a:t>ºC</a:t>
            </a:r>
            <a:endParaRPr kumimoji="0" lang="pt-PT" altLang="pt-PT" sz="2400" dirty="0">
              <a:latin typeface="+mn-lt"/>
            </a:endParaRPr>
          </a:p>
        </p:txBody>
      </p:sp>
      <p:pic>
        <p:nvPicPr>
          <p:cNvPr id="18436" name="Picture 19">
            <a:extLst>
              <a:ext uri="{FF2B5EF4-FFF2-40B4-BE49-F238E27FC236}">
                <a16:creationId xmlns:a16="http://schemas.microsoft.com/office/drawing/2014/main" id="{7A4C7DC9-ED8A-4437-A0FF-B728C5A33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88351"/>
            <a:ext cx="5181600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20">
            <a:extLst>
              <a:ext uri="{FF2B5EF4-FFF2-40B4-BE49-F238E27FC236}">
                <a16:creationId xmlns:a16="http://schemas.microsoft.com/office/drawing/2014/main" id="{E08F39F0-AC3D-4D18-894B-FA77DFF9F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04" y="5926078"/>
            <a:ext cx="83712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Condições padrão: espécies dissolvidas, concentração 1M e gases, p = 1 </a:t>
            </a:r>
            <a:r>
              <a:rPr kumimoji="0" lang="pt-PT" altLang="pt-PT" sz="2000" dirty="0" err="1">
                <a:latin typeface="+mn-lt"/>
              </a:rPr>
              <a:t>atm</a:t>
            </a:r>
            <a:endParaRPr kumimoji="0" lang="pt-PT" altLang="pt-PT" sz="2000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618A805-0133-2629-EA2F-CB3A80AA56C6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E1E55F27-57FE-4794-E318-75BB95884A1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A7AB6232-AC0C-5367-10BF-E0B6CA16EFA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6">
            <a:extLst>
              <a:ext uri="{FF2B5EF4-FFF2-40B4-BE49-F238E27FC236}">
                <a16:creationId xmlns:a16="http://schemas.microsoft.com/office/drawing/2014/main" id="{876D6D94-C148-4066-86E8-2B30150CC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864159"/>
            <a:ext cx="777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 Cálculo da força eletromotriz de uma célula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9459" name="Text Box 7">
            <a:extLst>
              <a:ext uri="{FF2B5EF4-FFF2-40B4-BE49-F238E27FC236}">
                <a16:creationId xmlns:a16="http://schemas.microsoft.com/office/drawing/2014/main" id="{E9ABEA96-B6C9-4DBF-B511-C010824FF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99" y="1676400"/>
            <a:ext cx="73152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Célula de Daniell: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 </a:t>
            </a:r>
            <a:r>
              <a:rPr kumimoji="0" lang="pt-PT" altLang="pt-PT" sz="2400">
                <a:latin typeface="+mn-lt"/>
              </a:rPr>
              <a:t>= Eº</a:t>
            </a:r>
            <a:r>
              <a:rPr kumimoji="0" lang="pt-PT" altLang="pt-PT" sz="2400" baseline="-25000">
                <a:latin typeface="+mn-lt"/>
              </a:rPr>
              <a:t>cátodo</a:t>
            </a:r>
            <a:r>
              <a:rPr kumimoji="0" lang="pt-PT" altLang="pt-PT" sz="2400">
                <a:latin typeface="+mn-lt"/>
              </a:rPr>
              <a:t> - Eº</a:t>
            </a:r>
            <a:r>
              <a:rPr kumimoji="0" lang="pt-PT" altLang="pt-PT" sz="2400" baseline="-25000">
                <a:latin typeface="+mn-lt"/>
              </a:rPr>
              <a:t>ânodo</a:t>
            </a:r>
            <a:endParaRPr kumimoji="0" lang="pt-PT" altLang="pt-PT" sz="2400">
              <a:latin typeface="+mn-lt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 </a:t>
            </a:r>
            <a:r>
              <a:rPr kumimoji="0" lang="pt-PT" altLang="pt-PT" sz="2400">
                <a:latin typeface="+mn-lt"/>
              </a:rPr>
              <a:t>= Eº</a:t>
            </a:r>
            <a:r>
              <a:rPr kumimoji="0" lang="pt-PT" altLang="pt-PT" sz="2400" baseline="-25000">
                <a:latin typeface="+mn-lt"/>
              </a:rPr>
              <a:t>Cu2+/Cu</a:t>
            </a:r>
            <a:r>
              <a:rPr kumimoji="0" lang="pt-PT" altLang="pt-PT" sz="2400">
                <a:latin typeface="+mn-lt"/>
              </a:rPr>
              <a:t> - Eº</a:t>
            </a:r>
            <a:r>
              <a:rPr kumimoji="0" lang="pt-PT" altLang="pt-PT" sz="2400" baseline="-25000">
                <a:latin typeface="+mn-lt"/>
              </a:rPr>
              <a:t>Zn2+/Zn</a:t>
            </a:r>
            <a:endParaRPr kumimoji="0" lang="pt-PT" altLang="pt-PT" sz="2400">
              <a:latin typeface="+mn-lt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 </a:t>
            </a:r>
            <a:r>
              <a:rPr kumimoji="0" lang="pt-PT" altLang="pt-PT" sz="2400">
                <a:latin typeface="+mn-lt"/>
              </a:rPr>
              <a:t>= 0.34 V - (-0.76 V) = 1.10 V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02DBFCB-C4B2-9834-10FE-831CFD5A89F8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DCCE5EC7-45C0-A6A9-6AFB-AAC7D049CFC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6B215779-A8EE-A678-DF4B-16420F85698B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6">
            <a:extLst>
              <a:ext uri="{FF2B5EF4-FFF2-40B4-BE49-F238E27FC236}">
                <a16:creationId xmlns:a16="http://schemas.microsoft.com/office/drawing/2014/main" id="{8FB82AEB-BE26-4259-B115-28DF0E285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762" y="750093"/>
            <a:ext cx="28275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>
                <a:latin typeface="+mn-lt"/>
              </a:rPr>
              <a:t>Outro exemplo</a:t>
            </a:r>
            <a:endParaRPr kumimoji="0" lang="pt-PT" altLang="pt-PT" sz="2400">
              <a:latin typeface="+mn-lt"/>
            </a:endParaRPr>
          </a:p>
        </p:txBody>
      </p:sp>
      <p:pic>
        <p:nvPicPr>
          <p:cNvPr id="20483" name="Picture 9">
            <a:extLst>
              <a:ext uri="{FF2B5EF4-FFF2-40B4-BE49-F238E27FC236}">
                <a16:creationId xmlns:a16="http://schemas.microsoft.com/office/drawing/2014/main" id="{F1250464-F402-4927-B1CB-1A787E01E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24860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12">
            <a:extLst>
              <a:ext uri="{FF2B5EF4-FFF2-40B4-BE49-F238E27FC236}">
                <a16:creationId xmlns:a16="http://schemas.microsoft.com/office/drawing/2014/main" id="{F7BBF4CD-27B7-4BE7-8152-7F30D9C7E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09800"/>
            <a:ext cx="381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20485" name="Text Box 13">
            <a:extLst>
              <a:ext uri="{FF2B5EF4-FFF2-40B4-BE49-F238E27FC236}">
                <a16:creationId xmlns:a16="http://schemas.microsoft.com/office/drawing/2014/main" id="{A3FF1E01-6623-4357-816D-6BC72360A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828800"/>
            <a:ext cx="4419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Ag+/Ag</a:t>
            </a:r>
            <a:r>
              <a:rPr kumimoji="0" lang="pt-PT" altLang="pt-PT" sz="2400">
                <a:latin typeface="+mn-lt"/>
              </a:rPr>
              <a:t> &gt; Eº</a:t>
            </a:r>
            <a:r>
              <a:rPr kumimoji="0" lang="pt-PT" altLang="pt-PT" sz="2400" baseline="-25000">
                <a:latin typeface="+mn-lt"/>
              </a:rPr>
              <a:t>Cu2+/Cu</a:t>
            </a:r>
            <a:r>
              <a:rPr kumimoji="0" lang="pt-PT" altLang="pt-PT" sz="2400">
                <a:latin typeface="+mn-lt"/>
              </a:rPr>
              <a:t>, logo no eléctrodo de prata ocorre a redução (cátodo) e no de cobre a oxidação (ânodo)</a:t>
            </a:r>
          </a:p>
        </p:txBody>
      </p:sp>
      <p:sp>
        <p:nvSpPr>
          <p:cNvPr id="20486" name="Text Box 16">
            <a:extLst>
              <a:ext uri="{FF2B5EF4-FFF2-40B4-BE49-F238E27FC236}">
                <a16:creationId xmlns:a16="http://schemas.microsoft.com/office/drawing/2014/main" id="{5826EDA2-3708-4EEE-ADE0-41E1028DD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429000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2 </a:t>
            </a:r>
            <a:r>
              <a:rPr kumimoji="0" lang="pt-PT" altLang="pt-PT" sz="2000" dirty="0" err="1">
                <a:latin typeface="+mn-lt"/>
              </a:rPr>
              <a:t>Ag</a:t>
            </a:r>
            <a:r>
              <a:rPr kumimoji="0" lang="pt-PT" altLang="pt-PT" sz="2000" baseline="30000" dirty="0">
                <a:latin typeface="+mn-lt"/>
              </a:rPr>
              <a:t>+</a:t>
            </a:r>
            <a:r>
              <a:rPr kumimoji="0" lang="pt-PT" altLang="pt-PT" sz="2000" dirty="0">
                <a:latin typeface="+mn-lt"/>
              </a:rPr>
              <a:t>(</a:t>
            </a:r>
            <a:r>
              <a:rPr kumimoji="0" lang="pt-PT" altLang="pt-PT" sz="2000" dirty="0" err="1">
                <a:latin typeface="+mn-lt"/>
              </a:rPr>
              <a:t>aq</a:t>
            </a:r>
            <a:r>
              <a:rPr kumimoji="0" lang="pt-PT" altLang="pt-PT" sz="2000" dirty="0">
                <a:latin typeface="+mn-lt"/>
              </a:rPr>
              <a:t>) + Cu(s) 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 Cu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(</a:t>
            </a:r>
            <a:r>
              <a:rPr kumimoji="0" lang="pt-PT" altLang="pt-PT" sz="2000" dirty="0" err="1">
                <a:latin typeface="+mn-lt"/>
                <a:sym typeface="Symbol" panose="05050102010706020507" pitchFamily="18" charset="2"/>
              </a:rPr>
              <a:t>aq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) + 2 </a:t>
            </a:r>
            <a:r>
              <a:rPr kumimoji="0" lang="pt-PT" altLang="pt-PT" sz="2000" dirty="0" err="1">
                <a:latin typeface="+mn-lt"/>
                <a:sym typeface="Symbol" panose="05050102010706020507" pitchFamily="18" charset="2"/>
              </a:rPr>
              <a:t>Ag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(s)</a:t>
            </a:r>
            <a:endParaRPr kumimoji="0" lang="pt-PT" altLang="pt-PT" sz="2000" dirty="0">
              <a:latin typeface="+mn-lt"/>
            </a:endParaRPr>
          </a:p>
        </p:txBody>
      </p:sp>
      <p:sp>
        <p:nvSpPr>
          <p:cNvPr id="20487" name="Text Box 17">
            <a:extLst>
              <a:ext uri="{FF2B5EF4-FFF2-40B4-BE49-F238E27FC236}">
                <a16:creationId xmlns:a16="http://schemas.microsoft.com/office/drawing/2014/main" id="{995DA4D5-6409-4516-B842-2573E72E6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419600"/>
            <a:ext cx="6477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</a:t>
            </a:r>
            <a:r>
              <a:rPr kumimoji="0" lang="pt-PT" altLang="pt-PT" sz="2400">
                <a:latin typeface="+mn-lt"/>
              </a:rPr>
              <a:t> = Eº</a:t>
            </a:r>
            <a:r>
              <a:rPr kumimoji="0" lang="pt-PT" altLang="pt-PT" sz="2400" baseline="-25000">
                <a:latin typeface="+mn-lt"/>
              </a:rPr>
              <a:t>cátodo</a:t>
            </a:r>
            <a:r>
              <a:rPr kumimoji="0" lang="pt-PT" altLang="pt-PT" sz="2400">
                <a:latin typeface="+mn-lt"/>
              </a:rPr>
              <a:t> - Eº</a:t>
            </a:r>
            <a:r>
              <a:rPr kumimoji="0" lang="pt-PT" altLang="pt-PT" sz="2400" baseline="-25000">
                <a:latin typeface="+mn-lt"/>
              </a:rPr>
              <a:t>ânodo</a:t>
            </a:r>
            <a:endParaRPr kumimoji="0" lang="pt-PT" altLang="pt-PT" sz="2400">
              <a:latin typeface="+mn-lt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 </a:t>
            </a:r>
            <a:r>
              <a:rPr kumimoji="0" lang="pt-PT" altLang="pt-PT" sz="2400">
                <a:latin typeface="+mn-lt"/>
              </a:rPr>
              <a:t>= 0.80 V - 0.34 V = 0.46 V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FCCA7BB-5316-7CF7-BC17-499339900068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2B07B856-22E3-CB6A-9907-082F7D90278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4692D5E4-6552-9FEA-8C7A-534674128D9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8">
            <a:extLst>
              <a:ext uri="{FF2B5EF4-FFF2-40B4-BE49-F238E27FC236}">
                <a16:creationId xmlns:a16="http://schemas.microsoft.com/office/drawing/2014/main" id="{63E9C458-B209-4032-98E1-8C5B43A9A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2578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pt-PT" altLang="pt-PT" sz="2400">
              <a:latin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7E3021-6CAB-44A7-8A9D-937D672B6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3" y="759415"/>
            <a:ext cx="8371217" cy="4955585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0B3F7191-3091-3301-EB2B-A03AD4B19812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7DAFCBD0-F792-C3C2-38B2-E2A332826E3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8F379F76-0FBE-0F90-6DD0-954CEE59C09D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03C5C367-2BC9-4196-9DEE-512696102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983" y="904082"/>
            <a:ext cx="1879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Exercícios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E4023E1B-AF3C-4C5C-B8D3-2AFB1BC0E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2578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45066" name="Text Box 10">
            <a:extLst>
              <a:ext uri="{FF2B5EF4-FFF2-40B4-BE49-F238E27FC236}">
                <a16:creationId xmlns:a16="http://schemas.microsoft.com/office/drawing/2014/main" id="{D89E23EE-7FE2-4842-AD88-E8C19E455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065" y="1568531"/>
            <a:ext cx="7696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3. Escrever a equação de </a:t>
            </a:r>
            <a:r>
              <a:rPr kumimoji="0" lang="pt-PT" altLang="pt-PT" sz="2400" dirty="0" err="1">
                <a:latin typeface="+mn-lt"/>
              </a:rPr>
              <a:t>Nernst</a:t>
            </a:r>
            <a:r>
              <a:rPr kumimoji="0" lang="pt-PT" altLang="pt-PT" sz="2400" dirty="0">
                <a:latin typeface="+mn-lt"/>
              </a:rPr>
              <a:t> para a reação que ocorre na pilha de </a:t>
            </a:r>
            <a:r>
              <a:rPr kumimoji="0" lang="pt-PT" altLang="pt-PT" sz="2400" dirty="0" err="1">
                <a:latin typeface="+mn-lt"/>
              </a:rPr>
              <a:t>Daniell</a:t>
            </a:r>
            <a:r>
              <a:rPr kumimoji="0" lang="pt-PT" altLang="pt-PT" sz="2400" dirty="0">
                <a:latin typeface="+mn-lt"/>
              </a:rPr>
              <a:t>?</a:t>
            </a:r>
          </a:p>
        </p:txBody>
      </p:sp>
      <p:sp>
        <p:nvSpPr>
          <p:cNvPr id="45068" name="Text Box 12">
            <a:extLst>
              <a:ext uri="{FF2B5EF4-FFF2-40B4-BE49-F238E27FC236}">
                <a16:creationId xmlns:a16="http://schemas.microsoft.com/office/drawing/2014/main" id="{05E2EB4F-AF61-476D-8E2C-F4188A06A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22" y="2544865"/>
            <a:ext cx="778009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4. Calcular a </a:t>
            </a:r>
            <a:r>
              <a:rPr kumimoji="0" lang="pt-PT" altLang="pt-PT" sz="2400" i="1" dirty="0" err="1">
                <a:latin typeface="+mn-lt"/>
              </a:rPr>
              <a:t>fem</a:t>
            </a:r>
            <a:r>
              <a:rPr kumimoji="0" lang="pt-PT" altLang="pt-PT" sz="2400" dirty="0">
                <a:latin typeface="+mn-lt"/>
              </a:rPr>
              <a:t> para uma célula que funciona com a reação Cd(s) + Fe</a:t>
            </a:r>
            <a:r>
              <a:rPr kumimoji="0" lang="pt-PT" altLang="pt-PT" sz="2400" baseline="30000" dirty="0">
                <a:latin typeface="+mn-lt"/>
              </a:rPr>
              <a:t>2+</a:t>
            </a:r>
            <a:r>
              <a:rPr kumimoji="0" lang="pt-PT" altLang="pt-PT" sz="2400" dirty="0">
                <a:latin typeface="+mn-lt"/>
              </a:rPr>
              <a:t>(</a:t>
            </a:r>
            <a:r>
              <a:rPr kumimoji="0" lang="pt-PT" altLang="pt-PT" sz="2400" dirty="0" err="1">
                <a:latin typeface="+mn-lt"/>
              </a:rPr>
              <a:t>aq</a:t>
            </a:r>
            <a:r>
              <a:rPr kumimoji="0" lang="pt-PT" altLang="pt-PT" sz="2400" dirty="0">
                <a:latin typeface="+mn-lt"/>
              </a:rPr>
              <a:t>) 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 Cd</a:t>
            </a:r>
            <a:r>
              <a:rPr kumimoji="0" lang="pt-PT" altLang="pt-PT" sz="24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(</a:t>
            </a:r>
            <a:r>
              <a:rPr kumimoji="0" lang="pt-PT" altLang="pt-PT" sz="2400" dirty="0" err="1">
                <a:latin typeface="+mn-lt"/>
                <a:sym typeface="Symbol" panose="05050102010706020507" pitchFamily="18" charset="2"/>
              </a:rPr>
              <a:t>aq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) + </a:t>
            </a:r>
            <a:r>
              <a:rPr kumimoji="0" lang="pt-PT" altLang="pt-PT" sz="2400" dirty="0" err="1">
                <a:latin typeface="+mn-lt"/>
                <a:sym typeface="Symbol" panose="05050102010706020507" pitchFamily="18" charset="2"/>
              </a:rPr>
              <a:t>Fe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(s) quando [Fe</a:t>
            </a:r>
            <a:r>
              <a:rPr kumimoji="0" lang="pt-PT" altLang="pt-PT" sz="24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]=0.6 M e [Cd</a:t>
            </a:r>
            <a:r>
              <a:rPr kumimoji="0" lang="pt-PT" altLang="pt-PT" sz="24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] = 0.01 M.</a:t>
            </a:r>
            <a:endParaRPr kumimoji="0" lang="pt-PT" altLang="pt-PT" sz="2400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E3AA9CE-37FE-37CB-1002-15438754946B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AFDC8569-C23B-90C5-BD39-04FD7DB346C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6EF1462B-AB52-A416-D9F6-7217B663E700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6" grpId="0" build="p" autoUpdateAnimBg="0"/>
      <p:bldP spid="45068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E0DA7CF5-B954-41FA-81C0-F24445156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74796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Envolvendo gases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29699" name="Text Box 9">
            <a:extLst>
              <a:ext uri="{FF2B5EF4-FFF2-40B4-BE49-F238E27FC236}">
                <a16:creationId xmlns:a16="http://schemas.microsoft.com/office/drawing/2014/main" id="{86A64AAF-6F73-4846-BDD7-0CAF9F669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00243"/>
            <a:ext cx="7543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Se existirem gases envolvidos na reacção as concentrações devem ser expressas em atmosferas.</a:t>
            </a:r>
          </a:p>
        </p:txBody>
      </p:sp>
      <p:sp>
        <p:nvSpPr>
          <p:cNvPr id="46090" name="Text Box 10">
            <a:extLst>
              <a:ext uri="{FF2B5EF4-FFF2-40B4-BE49-F238E27FC236}">
                <a16:creationId xmlns:a16="http://schemas.microsoft.com/office/drawing/2014/main" id="{FF573C7C-9C95-4DE1-B8BC-7F7821B56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432481"/>
            <a:ext cx="76962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Qual é a </a:t>
            </a:r>
            <a:r>
              <a:rPr kumimoji="0" lang="pt-PT" altLang="pt-PT" sz="2400" dirty="0" err="1">
                <a:latin typeface="+mn-lt"/>
              </a:rPr>
              <a:t>fem</a:t>
            </a:r>
            <a:r>
              <a:rPr kumimoji="0" lang="pt-PT" altLang="pt-PT" sz="2400" dirty="0">
                <a:latin typeface="+mn-lt"/>
              </a:rPr>
              <a:t> de uma célula constituída pela </a:t>
            </a:r>
            <a:r>
              <a:rPr kumimoji="0" lang="pt-PT" altLang="pt-PT" sz="2400" dirty="0" err="1">
                <a:latin typeface="+mn-lt"/>
              </a:rPr>
              <a:t>semi-célula</a:t>
            </a:r>
            <a:r>
              <a:rPr kumimoji="0" lang="pt-PT" altLang="pt-PT" sz="2400" dirty="0">
                <a:latin typeface="+mn-lt"/>
              </a:rPr>
              <a:t> Cd/Cd</a:t>
            </a:r>
            <a:r>
              <a:rPr kumimoji="0" lang="pt-PT" altLang="pt-PT" sz="2400" baseline="30000" dirty="0">
                <a:latin typeface="+mn-lt"/>
              </a:rPr>
              <a:t>2+</a:t>
            </a:r>
            <a:r>
              <a:rPr kumimoji="0" lang="pt-PT" altLang="pt-PT" sz="2400" dirty="0">
                <a:latin typeface="+mn-lt"/>
              </a:rPr>
              <a:t> e pela </a:t>
            </a:r>
            <a:r>
              <a:rPr kumimoji="0" lang="pt-PT" altLang="pt-PT" sz="2400" dirty="0" err="1">
                <a:latin typeface="+mn-lt"/>
              </a:rPr>
              <a:t>semi-célula</a:t>
            </a:r>
            <a:r>
              <a:rPr kumimoji="0" lang="pt-PT" altLang="pt-PT" sz="2400" dirty="0">
                <a:latin typeface="+mn-lt"/>
              </a:rPr>
              <a:t> </a:t>
            </a:r>
            <a:r>
              <a:rPr kumimoji="0" lang="pt-PT" altLang="pt-PT" sz="2400" dirty="0" err="1">
                <a:latin typeface="+mn-lt"/>
              </a:rPr>
              <a:t>Pt</a:t>
            </a:r>
            <a:r>
              <a:rPr kumimoji="0" lang="pt-PT" altLang="pt-PT" sz="2400" dirty="0">
                <a:latin typeface="+mn-lt"/>
              </a:rPr>
              <a:t>/H</a:t>
            </a:r>
            <a:r>
              <a:rPr kumimoji="0" lang="pt-PT" altLang="pt-PT" sz="2400" baseline="-25000" dirty="0">
                <a:latin typeface="+mn-lt"/>
              </a:rPr>
              <a:t>2</a:t>
            </a:r>
            <a:r>
              <a:rPr kumimoji="0" lang="pt-PT" altLang="pt-PT" sz="2400" dirty="0">
                <a:latin typeface="+mn-lt"/>
              </a:rPr>
              <a:t>/H</a:t>
            </a:r>
            <a:r>
              <a:rPr kumimoji="0" lang="pt-PT" altLang="pt-PT" sz="2400" baseline="30000" dirty="0">
                <a:latin typeface="+mn-lt"/>
              </a:rPr>
              <a:t>+</a:t>
            </a:r>
            <a:r>
              <a:rPr kumimoji="0" lang="pt-PT" altLang="pt-PT" sz="2400" dirty="0">
                <a:latin typeface="+mn-lt"/>
              </a:rPr>
              <a:t> se [Cd</a:t>
            </a:r>
            <a:r>
              <a:rPr kumimoji="0" lang="pt-PT" altLang="pt-PT" sz="2400" baseline="30000" dirty="0">
                <a:latin typeface="+mn-lt"/>
              </a:rPr>
              <a:t>2+</a:t>
            </a:r>
            <a:r>
              <a:rPr kumimoji="0" lang="pt-PT" altLang="pt-PT" sz="2400" dirty="0">
                <a:latin typeface="+mn-lt"/>
              </a:rPr>
              <a:t>] = 0.2 M, [H</a:t>
            </a:r>
            <a:r>
              <a:rPr kumimoji="0" lang="pt-PT" altLang="pt-PT" sz="2400" baseline="30000" dirty="0">
                <a:latin typeface="+mn-lt"/>
              </a:rPr>
              <a:t>+</a:t>
            </a:r>
            <a:r>
              <a:rPr kumimoji="0" lang="pt-PT" altLang="pt-PT" sz="2400" dirty="0">
                <a:latin typeface="+mn-lt"/>
              </a:rPr>
              <a:t>] = 0.16 M e P</a:t>
            </a:r>
            <a:r>
              <a:rPr kumimoji="0" lang="pt-PT" altLang="pt-PT" sz="2400" baseline="-25000" dirty="0">
                <a:latin typeface="+mn-lt"/>
              </a:rPr>
              <a:t>H2 </a:t>
            </a:r>
            <a:r>
              <a:rPr kumimoji="0" lang="pt-PT" altLang="pt-PT" sz="2400" dirty="0">
                <a:latin typeface="+mn-lt"/>
              </a:rPr>
              <a:t>= 0.8 </a:t>
            </a:r>
            <a:r>
              <a:rPr kumimoji="0" lang="pt-PT" altLang="pt-PT" sz="2400" dirty="0" err="1">
                <a:latin typeface="+mn-lt"/>
              </a:rPr>
              <a:t>atm</a:t>
            </a:r>
            <a:r>
              <a:rPr kumimoji="0" lang="pt-PT" altLang="pt-PT" sz="2400" dirty="0">
                <a:latin typeface="+mn-lt"/>
              </a:rPr>
              <a:t>?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2 H</a:t>
            </a:r>
            <a:r>
              <a:rPr kumimoji="0" lang="pt-PT" altLang="pt-PT" sz="2400" baseline="30000" dirty="0">
                <a:latin typeface="+mn-lt"/>
              </a:rPr>
              <a:t>+</a:t>
            </a:r>
            <a:r>
              <a:rPr kumimoji="0" lang="pt-PT" altLang="pt-PT" sz="2400" dirty="0">
                <a:latin typeface="+mn-lt"/>
              </a:rPr>
              <a:t>(</a:t>
            </a:r>
            <a:r>
              <a:rPr kumimoji="0" lang="pt-PT" altLang="pt-PT" sz="2400" dirty="0" err="1">
                <a:latin typeface="+mn-lt"/>
              </a:rPr>
              <a:t>aq</a:t>
            </a:r>
            <a:r>
              <a:rPr kumimoji="0" lang="pt-PT" altLang="pt-PT" sz="2400" dirty="0">
                <a:latin typeface="+mn-lt"/>
              </a:rPr>
              <a:t>) + Cd(s) 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 Cd</a:t>
            </a:r>
            <a:r>
              <a:rPr kumimoji="0" lang="pt-PT" altLang="pt-PT" sz="24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(</a:t>
            </a:r>
            <a:r>
              <a:rPr kumimoji="0" lang="pt-PT" altLang="pt-PT" sz="2400" dirty="0" err="1">
                <a:latin typeface="+mn-lt"/>
                <a:sym typeface="Symbol" panose="05050102010706020507" pitchFamily="18" charset="2"/>
              </a:rPr>
              <a:t>aq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) + H</a:t>
            </a:r>
            <a:r>
              <a:rPr kumimoji="0" lang="pt-PT" altLang="pt-PT" sz="24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(g)</a:t>
            </a:r>
            <a:endParaRPr kumimoji="0" lang="pt-PT" altLang="pt-PT" sz="2400" dirty="0">
              <a:latin typeface="+mn-lt"/>
            </a:endParaRPr>
          </a:p>
        </p:txBody>
      </p:sp>
      <p:graphicFrame>
        <p:nvGraphicFramePr>
          <p:cNvPr id="46091" name="Object 11">
            <a:extLst>
              <a:ext uri="{FF2B5EF4-FFF2-40B4-BE49-F238E27FC236}">
                <a16:creationId xmlns:a16="http://schemas.microsoft.com/office/drawing/2014/main" id="{FD908966-2ED3-482E-8E6B-FDFD818C2E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900823"/>
              </p:ext>
            </p:extLst>
          </p:nvPr>
        </p:nvGraphicFramePr>
        <p:xfrm>
          <a:off x="1866900" y="4425389"/>
          <a:ext cx="5410200" cy="216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857500" imgH="1143000" progId="Equation.3">
                  <p:embed/>
                </p:oleObj>
              </mc:Choice>
              <mc:Fallback>
                <p:oleObj name="Equação" r:id="rId2" imgW="2857500" imgH="1143000" progId="Equation.3">
                  <p:embed/>
                  <p:pic>
                    <p:nvPicPr>
                      <p:cNvPr id="46091" name="Object 11">
                        <a:extLst>
                          <a:ext uri="{FF2B5EF4-FFF2-40B4-BE49-F238E27FC236}">
                            <a16:creationId xmlns:a16="http://schemas.microsoft.com/office/drawing/2014/main" id="{FD908966-2ED3-482E-8E6B-FDFD818C2E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4425389"/>
                        <a:ext cx="5410200" cy="216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119A7121-3E36-C90A-8313-363C57CD539C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7A858C8D-E91D-5046-A281-62827557140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7C7C84C4-2148-E08C-0DED-E9F225A0486F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0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224785" y="571033"/>
            <a:ext cx="6572726" cy="930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357188" algn="l" fontAlgn="base">
              <a:spcAft>
                <a:spcPct val="0"/>
              </a:spcAft>
            </a:pPr>
            <a:br>
              <a:rPr lang="pt-PT" altLang="pt-PT" sz="2800" dirty="0"/>
            </a:br>
            <a:r>
              <a:rPr lang="pt-PT" altLang="pt-PT" sz="2800" dirty="0"/>
              <a:t> </a:t>
            </a:r>
            <a:br>
              <a:rPr lang="pt-PT" altLang="pt-PT" sz="2800" dirty="0"/>
            </a:br>
            <a:br>
              <a:rPr lang="pt-PT" altLang="pt-PT" sz="2800" dirty="0"/>
            </a:br>
            <a:r>
              <a:rPr lang="pt-PT" altLang="pt-PT" sz="11200" b="1" dirty="0">
                <a:solidFill>
                  <a:schemeClr val="tx2"/>
                </a:solidFill>
              </a:rPr>
              <a:t>Potenciometria e Células potenciométricas</a:t>
            </a:r>
          </a:p>
        </p:txBody>
      </p:sp>
      <p:sp>
        <p:nvSpPr>
          <p:cNvPr id="9" name="Marcador de Posição de Conteúdo 4"/>
          <p:cNvSpPr txBox="1">
            <a:spLocks/>
          </p:cNvSpPr>
          <p:nvPr/>
        </p:nvSpPr>
        <p:spPr>
          <a:xfrm>
            <a:off x="467983" y="2209800"/>
            <a:ext cx="7706480" cy="274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7800" algn="just"/>
            <a:r>
              <a:rPr lang="pt-PT" sz="240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pt-PT" sz="2400" u="sng" dirty="0">
                <a:cs typeface="Arial" panose="020B0604020202020204" pitchFamily="34" charset="0"/>
              </a:rPr>
              <a:t>Elétrodos de 1ª ordem</a:t>
            </a:r>
            <a:r>
              <a:rPr lang="pt-PT" sz="2400" dirty="0">
                <a:cs typeface="Arial" panose="020B0604020202020204" pitchFamily="34" charset="0"/>
              </a:rPr>
              <a:t>: reação de elétrodo envolve o equilíbrio entre o metal e os seus iões.</a:t>
            </a:r>
          </a:p>
          <a:p>
            <a:pPr marL="0" indent="355600" algn="just">
              <a:buFont typeface="Arial" pitchFamily="34" charset="0"/>
              <a:buNone/>
            </a:pPr>
            <a:endParaRPr lang="pt-PT" sz="1050" b="1" dirty="0">
              <a:solidFill>
                <a:schemeClr val="tx2"/>
              </a:solidFill>
              <a:ea typeface="+mj-ea"/>
              <a:cs typeface="Arial" panose="020B0604020202020204" pitchFamily="34" charset="0"/>
            </a:endParaRPr>
          </a:p>
          <a:p>
            <a:pPr marL="0" indent="355600" algn="just">
              <a:buFont typeface="Arial" pitchFamily="34" charset="0"/>
              <a:buNone/>
            </a:pPr>
            <a:r>
              <a:rPr lang="pt-PT" sz="2400" dirty="0">
                <a:cs typeface="Arial" panose="020B0604020202020204" pitchFamily="34" charset="0"/>
              </a:rPr>
              <a:t>Exemplos:</a:t>
            </a:r>
          </a:p>
          <a:p>
            <a:pPr algn="just"/>
            <a:r>
              <a:rPr lang="pt-PT" sz="2400" dirty="0" err="1">
                <a:cs typeface="Arial" panose="020B0604020202020204" pitchFamily="34" charset="0"/>
              </a:rPr>
              <a:t>Elétrodo</a:t>
            </a:r>
            <a:r>
              <a:rPr lang="pt-PT" sz="2400" dirty="0">
                <a:cs typeface="Arial" panose="020B0604020202020204" pitchFamily="34" charset="0"/>
              </a:rPr>
              <a:t> de prata</a:t>
            </a:r>
          </a:p>
          <a:p>
            <a:pPr algn="just"/>
            <a:r>
              <a:rPr lang="pt-PT" sz="2400" dirty="0" err="1">
                <a:cs typeface="Arial" panose="020B0604020202020204" pitchFamily="34" charset="0"/>
              </a:rPr>
              <a:t>Elétrodo</a:t>
            </a:r>
            <a:r>
              <a:rPr lang="pt-PT" sz="2400" dirty="0">
                <a:cs typeface="Arial" panose="020B0604020202020204" pitchFamily="34" charset="0"/>
              </a:rPr>
              <a:t> de mercúrio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C197B0D-14A6-42A3-A61A-1F37C8E9DA75}"/>
              </a:ext>
            </a:extLst>
          </p:cNvPr>
          <p:cNvSpPr txBox="1"/>
          <p:nvPr/>
        </p:nvSpPr>
        <p:spPr>
          <a:xfrm>
            <a:off x="467983" y="1597675"/>
            <a:ext cx="431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altLang="pt-PT" sz="1800" b="1" dirty="0"/>
              <a:t>Elétrodos indicadores de 1ª, 2ª e 3ª ordem</a:t>
            </a:r>
            <a:endParaRPr lang="pt-PT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8D53A50-B699-B88A-102B-C016C6D0B724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1A14072B-31E6-DEF0-4EE3-CAD99F616AC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ED40726D-7F95-E0C0-189F-C494A4EE9701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467983" y="762000"/>
            <a:ext cx="8356862" cy="5615866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400" u="sng" dirty="0">
                <a:solidFill>
                  <a:schemeClr val="tx2"/>
                </a:solidFill>
                <a:cs typeface="Arial" pitchFamily="34" charset="0"/>
              </a:rPr>
              <a:t>Elétrodo de prata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1050" dirty="0">
              <a:cs typeface="Arial" pitchFamily="34" charset="0"/>
            </a:endParaRPr>
          </a:p>
          <a:p>
            <a:pPr indent="3556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Este elétrodo é constituído simplesmente por uma barra de prata metálica.</a:t>
            </a:r>
          </a:p>
          <a:p>
            <a:pPr marL="0" marR="0" lvl="0" indent="1778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PT" sz="1050" dirty="0">
              <a:cs typeface="Arial" pitchFamily="34" charset="0"/>
            </a:endParaRPr>
          </a:p>
          <a:p>
            <a:pPr marR="0" lvl="0" indent="355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PT" sz="2400" dirty="0">
                <a:cs typeface="Arial" pitchFamily="34" charset="0"/>
              </a:rPr>
              <a:t>Neste caso, a reação de </a:t>
            </a:r>
            <a:r>
              <a:rPr lang="pt-PT" sz="2400" dirty="0" err="1">
                <a:cs typeface="Arial" pitchFamily="34" charset="0"/>
              </a:rPr>
              <a:t>elétrodo</a:t>
            </a:r>
            <a:r>
              <a:rPr lang="pt-PT" sz="2400" dirty="0">
                <a:cs typeface="Arial" pitchFamily="34" charset="0"/>
              </a:rPr>
              <a:t> é</a:t>
            </a:r>
          </a:p>
          <a:p>
            <a:pPr marR="0" lvl="0" indent="355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PT" sz="300" dirty="0">
              <a:cs typeface="Arial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pt-PT" sz="2400" dirty="0" err="1">
                <a:cs typeface="Arial" pitchFamily="34" charset="0"/>
              </a:rPr>
              <a:t>Ag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 + e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 err="1">
                <a:cs typeface="Arial" pitchFamily="34" charset="0"/>
              </a:rPr>
              <a:t>Ag</a:t>
            </a:r>
            <a:endParaRPr lang="pt-PT" sz="2400" dirty="0">
              <a:cs typeface="Arial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PT" sz="3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3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300" dirty="0">
              <a:cs typeface="Arial" pitchFamily="34" charset="0"/>
            </a:endParaRPr>
          </a:p>
          <a:p>
            <a:pPr indent="3556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Neste caso, o potencial do elétrodo é dada por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lvl="0"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lvl="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e a 25⁰C</a:t>
            </a:r>
            <a:endParaRPr lang="pt-PT" sz="300" dirty="0">
              <a:cs typeface="Arial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E = 0,80 + 0,0591 log[</a:t>
            </a:r>
            <a:r>
              <a:rPr lang="pt-PT" sz="2400" dirty="0" err="1">
                <a:cs typeface="Arial" pitchFamily="34" charset="0"/>
              </a:rPr>
              <a:t>Ag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]</a:t>
            </a: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129366"/>
              </p:ext>
            </p:extLst>
          </p:nvPr>
        </p:nvGraphicFramePr>
        <p:xfrm>
          <a:off x="3200400" y="4267200"/>
          <a:ext cx="241300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282700" imgH="431800" progId="">
                  <p:embed/>
                </p:oleObj>
              </mc:Choice>
              <mc:Fallback>
                <p:oleObj name="Equação" r:id="rId2" imgW="1282700" imgH="43180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267200"/>
                        <a:ext cx="2413000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17D94C64-4C8E-65D8-71A8-A78F84CDA8E2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F0E623B8-0B37-B461-872F-C9F3EF5B116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3AC94325-8027-2638-2E1D-24F80CC6573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6" name="Picture 4" descr="C:\Users\Teresa Silveira\Desktop\Complexometria\novo 2.jpg"/>
          <p:cNvPicPr>
            <a:picLocks noChangeAspect="1" noChangeArrowheads="1"/>
          </p:cNvPicPr>
          <p:nvPr/>
        </p:nvPicPr>
        <p:blipFill rotWithShape="1">
          <a:blip r:embed="rId2" cstate="print"/>
          <a:srcRect l="15718" t="4509" r="4828" b="3059"/>
          <a:stretch/>
        </p:blipFill>
        <p:spPr bwMode="auto">
          <a:xfrm>
            <a:off x="3766783" y="2062892"/>
            <a:ext cx="1872018" cy="1720213"/>
          </a:xfrm>
          <a:prstGeom prst="rect">
            <a:avLst/>
          </a:prstGeom>
          <a:noFill/>
        </p:spPr>
      </p:pic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190500" y="768821"/>
            <a:ext cx="8496300" cy="5883272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400" u="sng" dirty="0">
                <a:solidFill>
                  <a:schemeClr val="tx2"/>
                </a:solidFill>
                <a:cs typeface="Arial" pitchFamily="34" charset="0"/>
              </a:rPr>
              <a:t>Elétrodo de mercúrio</a:t>
            </a:r>
          </a:p>
          <a:p>
            <a:pPr indent="1778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Um elétrodo de mercúrio é constituído por: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marL="0" marR="0" lvl="0" indent="1778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PT" sz="2400" dirty="0">
              <a:cs typeface="Arial" pitchFamily="34" charset="0"/>
            </a:endParaRPr>
          </a:p>
          <a:p>
            <a:pPr marL="0" marR="0" lvl="0" indent="1778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PT" sz="2400" dirty="0">
                <a:cs typeface="Arial" pitchFamily="34" charset="0"/>
              </a:rPr>
              <a:t>Se se mergulhar este elétrodo numa solução contendo iões Hg</a:t>
            </a:r>
            <a:r>
              <a:rPr lang="pt-PT" sz="2400" baseline="30000" dirty="0">
                <a:cs typeface="Arial" pitchFamily="34" charset="0"/>
              </a:rPr>
              <a:t>2+</a:t>
            </a:r>
            <a:r>
              <a:rPr lang="pt-PT" sz="2400" dirty="0">
                <a:cs typeface="Arial" pitchFamily="34" charset="0"/>
              </a:rPr>
              <a:t>, o elétrodo terá um potencial:</a:t>
            </a:r>
          </a:p>
          <a:p>
            <a:pPr lvl="0"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  <a:sym typeface="Symbol"/>
            </a:endParaRPr>
          </a:p>
          <a:p>
            <a:pPr lvl="0" indent="177800" algn="just">
              <a:spcBef>
                <a:spcPct val="20000"/>
              </a:spcBef>
              <a:defRPr/>
            </a:pPr>
            <a:endParaRPr lang="pt-PT" sz="1100" dirty="0">
              <a:cs typeface="Arial" pitchFamily="34" charset="0"/>
              <a:sym typeface="Symbol"/>
            </a:endParaRPr>
          </a:p>
          <a:p>
            <a:pPr lvl="0" indent="1778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  <a:sym typeface="Symbol"/>
              </a:rPr>
              <a:t>Á temperatura de 25ºC</a:t>
            </a:r>
          </a:p>
          <a:p>
            <a:pPr lvl="0" indent="1778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  <a:sym typeface="Symbol"/>
              </a:rPr>
              <a:t>							</a:t>
            </a:r>
          </a:p>
        </p:txBody>
      </p:sp>
      <p:graphicFrame>
        <p:nvGraphicFramePr>
          <p:cNvPr id="2232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091422"/>
              </p:ext>
            </p:extLst>
          </p:nvPr>
        </p:nvGraphicFramePr>
        <p:xfrm>
          <a:off x="2711450" y="4599016"/>
          <a:ext cx="33496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1752600" imgH="431800" progId="">
                  <p:embed/>
                </p:oleObj>
              </mc:Choice>
              <mc:Fallback>
                <p:oleObj name="Equação" r:id="rId3" imgW="1752600" imgH="431800" progId="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4599016"/>
                        <a:ext cx="3349625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8317873"/>
              </p:ext>
            </p:extLst>
          </p:nvPr>
        </p:nvGraphicFramePr>
        <p:xfrm>
          <a:off x="2711450" y="5835614"/>
          <a:ext cx="35671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5" imgW="1866900" imgH="419100" progId="">
                  <p:embed/>
                </p:oleObj>
              </mc:Choice>
              <mc:Fallback>
                <p:oleObj name="Equação" r:id="rId5" imgW="1866900" imgH="419100" progId="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5835614"/>
                        <a:ext cx="3567113" cy="79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2C31608E-9673-654D-68A3-6158DBF1F99F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4F504219-7073-A96C-9524-BCD4BED7F44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2592CA6F-3566-2486-1A84-4107703FF24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983" y="3636065"/>
            <a:ext cx="8121600" cy="18060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PT" sz="2000" dirty="0">
                <a:cs typeface="Arial" panose="020B0604020202020204" pitchFamily="34" charset="0"/>
              </a:rPr>
              <a:t>A  </a:t>
            </a:r>
            <a:r>
              <a:rPr lang="pt-PT" sz="2000" dirty="0" err="1">
                <a:cs typeface="Arial" panose="020B0604020202020204" pitchFamily="34" charset="0"/>
              </a:rPr>
              <a:t>actividade</a:t>
            </a:r>
            <a:r>
              <a:rPr lang="pt-PT" sz="2000" dirty="0">
                <a:cs typeface="Arial" panose="020B0604020202020204" pitchFamily="34" charset="0"/>
              </a:rPr>
              <a:t> de (</a:t>
            </a:r>
            <a:r>
              <a:rPr lang="pt-PT" sz="2000" dirty="0" err="1">
                <a:cs typeface="Arial" panose="020B0604020202020204" pitchFamily="34" charset="0"/>
              </a:rPr>
              <a:t>Ag</a:t>
            </a:r>
            <a:r>
              <a:rPr lang="pt-PT" sz="2000" baseline="30000" dirty="0">
                <a:cs typeface="Arial" panose="020B0604020202020204" pitchFamily="34" charset="0"/>
              </a:rPr>
              <a:t>+</a:t>
            </a:r>
            <a:r>
              <a:rPr lang="pt-PT" sz="2000" dirty="0">
                <a:cs typeface="Arial" panose="020B0604020202020204" pitchFamily="34" charset="0"/>
              </a:rPr>
              <a:t>) na presença de </a:t>
            </a:r>
            <a:r>
              <a:rPr lang="pt-PT" sz="2000" dirty="0" err="1">
                <a:cs typeface="Arial" panose="020B0604020202020204" pitchFamily="34" charset="0"/>
              </a:rPr>
              <a:t>AgCl</a:t>
            </a:r>
            <a:r>
              <a:rPr lang="pt-PT" sz="2000" dirty="0">
                <a:cs typeface="Arial" panose="020B0604020202020204" pitchFamily="34" charset="0"/>
              </a:rPr>
              <a:t> sólido depende da (Cl</a:t>
            </a:r>
            <a:r>
              <a:rPr lang="pt-PT" sz="2000" baseline="30000" dirty="0">
                <a:cs typeface="Arial" panose="020B0604020202020204" pitchFamily="34" charset="0"/>
              </a:rPr>
              <a:t>-</a:t>
            </a:r>
            <a:r>
              <a:rPr lang="pt-PT" sz="2000" dirty="0">
                <a:cs typeface="Arial" panose="020B0604020202020204" pitchFamily="34" charset="0"/>
              </a:rPr>
              <a:t>) através do seu </a:t>
            </a:r>
            <a:r>
              <a:rPr lang="pt-PT" sz="2000" dirty="0" err="1">
                <a:cs typeface="Arial" panose="020B0604020202020204" pitchFamily="34" charset="0"/>
              </a:rPr>
              <a:t>K</a:t>
            </a:r>
            <a:r>
              <a:rPr lang="pt-PT" sz="2000" baseline="-25000" dirty="0" err="1">
                <a:cs typeface="Arial" panose="020B0604020202020204" pitchFamily="34" charset="0"/>
              </a:rPr>
              <a:t>ps</a:t>
            </a:r>
            <a:r>
              <a:rPr lang="pt-PT" sz="2000" dirty="0"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pt-PT" sz="2000" dirty="0">
                <a:cs typeface="Arial" panose="020B0604020202020204" pitchFamily="34" charset="0"/>
              </a:rPr>
              <a:t>O elétrodo de 2ª ordem é constituído por um de 1ª ordem reversível à concentração dum dado ião e um sal ligeiramente solúvel cujo </a:t>
            </a:r>
            <a:r>
              <a:rPr lang="pt-PT" sz="2000" dirty="0" err="1">
                <a:cs typeface="Arial" panose="020B0604020202020204" pitchFamily="34" charset="0"/>
              </a:rPr>
              <a:t>K</a:t>
            </a:r>
            <a:r>
              <a:rPr lang="pt-PT" sz="2000" baseline="-25000" dirty="0" err="1">
                <a:cs typeface="Arial" panose="020B0604020202020204" pitchFamily="34" charset="0"/>
              </a:rPr>
              <a:t>ps</a:t>
            </a:r>
            <a:r>
              <a:rPr lang="pt-PT" sz="2000" dirty="0">
                <a:cs typeface="Arial" panose="020B0604020202020204" pitchFamily="34" charset="0"/>
              </a:rPr>
              <a:t> relaciona a concentração dessa espécie com a concentração do outro ião do sal.</a:t>
            </a:r>
          </a:p>
          <a:p>
            <a:pPr marL="0" indent="0" algn="just">
              <a:buNone/>
            </a:pPr>
            <a:endParaRPr lang="pt-PT" sz="2000" dirty="0">
              <a:cs typeface="Arial" panose="020B0604020202020204" pitchFamily="34" charset="0"/>
            </a:endParaRPr>
          </a:p>
        </p:txBody>
      </p:sp>
      <p:sp>
        <p:nvSpPr>
          <p:cNvPr id="6" name="Marcador de Posição de Conteúdo 4"/>
          <p:cNvSpPr txBox="1">
            <a:spLocks/>
          </p:cNvSpPr>
          <p:nvPr/>
        </p:nvSpPr>
        <p:spPr>
          <a:xfrm>
            <a:off x="467983" y="665663"/>
            <a:ext cx="7706480" cy="177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7800" algn="just"/>
            <a:r>
              <a:rPr lang="pt-PT" sz="200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pt-PT" sz="2000" u="sng" dirty="0">
                <a:cs typeface="Arial" panose="020B0604020202020204" pitchFamily="34" charset="0"/>
              </a:rPr>
              <a:t>Elétrodo de 2ª ordem</a:t>
            </a:r>
            <a:r>
              <a:rPr lang="pt-PT" sz="2000" dirty="0">
                <a:cs typeface="Arial" panose="020B0604020202020204" pitchFamily="34" charset="0"/>
              </a:rPr>
              <a:t>: envolve a reação entre o ião em questão e um sal ligeiramente solúvel desse ião e o metal correspondente </a:t>
            </a:r>
            <a:r>
              <a:rPr lang="pt-PT" sz="2000" dirty="0">
                <a:cs typeface="Arial" panose="020B0604020202020204" pitchFamily="34" charset="0"/>
                <a:sym typeface="Symbol"/>
              </a:rPr>
              <a:t></a:t>
            </a:r>
            <a:r>
              <a:rPr lang="pt-PT" sz="2000" dirty="0">
                <a:cs typeface="Arial" panose="020B0604020202020204" pitchFamily="34" charset="0"/>
              </a:rPr>
              <a:t> são usados para medir a concentração de aniões. </a:t>
            </a:r>
          </a:p>
          <a:p>
            <a:pPr marL="0" indent="177800" algn="just"/>
            <a:endParaRPr lang="pt-PT" sz="2000" b="1" dirty="0">
              <a:solidFill>
                <a:schemeClr val="tx2"/>
              </a:solidFill>
              <a:ea typeface="+mj-ea"/>
              <a:cs typeface="Arial" panose="020B0604020202020204" pitchFamily="34" charset="0"/>
            </a:endParaRPr>
          </a:p>
          <a:p>
            <a:pPr marL="0" indent="355600" algn="just">
              <a:buFont typeface="Arial" pitchFamily="34" charset="0"/>
              <a:buNone/>
            </a:pPr>
            <a:r>
              <a:rPr lang="pt-PT" sz="2000" dirty="0">
                <a:cs typeface="Arial" panose="020B0604020202020204" pitchFamily="34" charset="0"/>
              </a:rPr>
              <a:t>Ex: determinação da concentração de cloretos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467983" y="2532275"/>
            <a:ext cx="8496300" cy="10668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000" u="sng" dirty="0">
                <a:solidFill>
                  <a:schemeClr val="tx2"/>
                </a:solidFill>
                <a:cs typeface="Arial" pitchFamily="34" charset="0"/>
              </a:rPr>
              <a:t>Elétrodo de prata</a:t>
            </a:r>
            <a:r>
              <a:rPr lang="pt-PT" sz="2000" dirty="0">
                <a:solidFill>
                  <a:schemeClr val="tx2"/>
                </a:solidFill>
                <a:cs typeface="Arial" pitchFamily="34" charset="0"/>
              </a:rPr>
              <a:t> – </a:t>
            </a:r>
            <a:r>
              <a:rPr lang="pt-PT" sz="2000" dirty="0">
                <a:cs typeface="Arial" panose="020B0604020202020204" pitchFamily="34" charset="0"/>
              </a:rPr>
              <a:t>cloreto de prata (</a:t>
            </a:r>
            <a:r>
              <a:rPr lang="pt-PT" sz="2000" dirty="0" err="1">
                <a:cs typeface="Arial" panose="020B0604020202020204" pitchFamily="34" charset="0"/>
              </a:rPr>
              <a:t>Ag</a:t>
            </a:r>
            <a:r>
              <a:rPr lang="pt-PT" sz="2000" dirty="0">
                <a:cs typeface="Arial" panose="020B0604020202020204" pitchFamily="34" charset="0"/>
              </a:rPr>
              <a:t>, </a:t>
            </a:r>
            <a:r>
              <a:rPr lang="pt-PT" sz="2000" dirty="0" err="1">
                <a:cs typeface="Arial" panose="020B0604020202020204" pitchFamily="34" charset="0"/>
              </a:rPr>
              <a:t>AgCl</a:t>
            </a:r>
            <a:r>
              <a:rPr lang="pt-PT" sz="2000" dirty="0">
                <a:cs typeface="Arial" panose="020B0604020202020204" pitchFamily="34" charset="0"/>
              </a:rPr>
              <a:t>)</a:t>
            </a:r>
          </a:p>
          <a:p>
            <a:pPr indent="177800" algn="just">
              <a:spcBef>
                <a:spcPct val="20000"/>
              </a:spcBef>
              <a:defRPr/>
            </a:pPr>
            <a:r>
              <a:rPr lang="pt-PT" sz="2000" u="sng" dirty="0" err="1">
                <a:solidFill>
                  <a:schemeClr val="tx2"/>
                </a:solidFill>
                <a:cs typeface="Arial" panose="020B0604020202020204" pitchFamily="34" charset="0"/>
              </a:rPr>
              <a:t>Elétrodo</a:t>
            </a:r>
            <a:r>
              <a:rPr lang="pt-PT" sz="2000" u="sng" dirty="0">
                <a:solidFill>
                  <a:schemeClr val="tx2"/>
                </a:solidFill>
                <a:cs typeface="Arial" panose="020B0604020202020204" pitchFamily="34" charset="0"/>
              </a:rPr>
              <a:t> de mercúrio</a:t>
            </a:r>
            <a:r>
              <a:rPr lang="pt-PT" sz="2000" dirty="0">
                <a:solidFill>
                  <a:schemeClr val="tx2"/>
                </a:solidFill>
                <a:cs typeface="Arial" panose="020B0604020202020204" pitchFamily="34" charset="0"/>
              </a:rPr>
              <a:t> – </a:t>
            </a:r>
            <a:r>
              <a:rPr lang="pt-PT" sz="2000" dirty="0">
                <a:cs typeface="Arial" panose="020B0604020202020204" pitchFamily="34" charset="0"/>
              </a:rPr>
              <a:t>cloreto de mercúrio (Hg, Hg</a:t>
            </a:r>
            <a:r>
              <a:rPr lang="pt-PT" sz="2000" baseline="-25000" dirty="0">
                <a:cs typeface="Arial" panose="020B0604020202020204" pitchFamily="34" charset="0"/>
              </a:rPr>
              <a:t>2</a:t>
            </a:r>
            <a:r>
              <a:rPr lang="pt-PT" sz="2000" dirty="0">
                <a:cs typeface="Arial" panose="020B0604020202020204" pitchFamily="34" charset="0"/>
              </a:rPr>
              <a:t>Cl</a:t>
            </a:r>
            <a:r>
              <a:rPr lang="pt-PT" sz="2000" baseline="-25000" dirty="0">
                <a:cs typeface="Arial" panose="020B0604020202020204" pitchFamily="34" charset="0"/>
              </a:rPr>
              <a:t>2</a:t>
            </a:r>
            <a:r>
              <a:rPr lang="pt-PT" sz="2000" dirty="0">
                <a:cs typeface="Arial" panose="020B0604020202020204" pitchFamily="34" charset="0"/>
              </a:rPr>
              <a:t>)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000" u="sng" dirty="0">
              <a:solidFill>
                <a:schemeClr val="tx2"/>
              </a:solidFill>
              <a:cs typeface="Arial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228E4F9-D8F9-102E-F5DA-583AAC5B0218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167BA56D-B17D-8393-D3E0-EB420E59704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1" name="Conexão reta 10">
              <a:extLst>
                <a:ext uri="{FF2B5EF4-FFF2-40B4-BE49-F238E27FC236}">
                  <a16:creationId xmlns:a16="http://schemas.microsoft.com/office/drawing/2014/main" id="{D33E9269-1CF0-148C-88DC-595EA1DB2CC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e Conteúdo 4"/>
          <p:cNvSpPr txBox="1">
            <a:spLocks/>
          </p:cNvSpPr>
          <p:nvPr/>
        </p:nvSpPr>
        <p:spPr>
          <a:xfrm>
            <a:off x="467983" y="1066800"/>
            <a:ext cx="7706480" cy="2093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7800" algn="just"/>
            <a:r>
              <a:rPr lang="pt-PT" sz="260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pt-PT" sz="2400" u="sng" dirty="0">
                <a:cs typeface="Arial" panose="020B0604020202020204" pitchFamily="34" charset="0"/>
              </a:rPr>
              <a:t>Elétrodo de 3ª ordem</a:t>
            </a:r>
            <a:r>
              <a:rPr lang="pt-PT" sz="2400" dirty="0">
                <a:cs typeface="Arial" panose="020B0604020202020204" pitchFamily="34" charset="0"/>
              </a:rPr>
              <a:t>: são usados para determinar concentrações de catiões no caso de não haver elétrodo de 1ª ordem.</a:t>
            </a:r>
          </a:p>
          <a:p>
            <a:pPr marL="0" indent="355600" algn="just">
              <a:buNone/>
            </a:pPr>
            <a:r>
              <a:rPr lang="pt-PT" sz="2600" dirty="0">
                <a:cs typeface="Arial" panose="020B0604020202020204" pitchFamily="34" charset="0"/>
              </a:rPr>
              <a:t>Exemplos: 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Pb, PbC</a:t>
            </a:r>
            <a:r>
              <a:rPr lang="pt-PT" sz="2400" baseline="-25000" dirty="0">
                <a:cs typeface="Arial" panose="020B0604020202020204" pitchFamily="34" charset="0"/>
                <a:sym typeface="Symbol"/>
              </a:rPr>
              <a:t>2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O</a:t>
            </a:r>
            <a:r>
              <a:rPr lang="pt-PT" sz="2400" baseline="-25000" dirty="0">
                <a:cs typeface="Arial" panose="020B0604020202020204" pitchFamily="34" charset="0"/>
                <a:sym typeface="Symbol"/>
              </a:rPr>
              <a:t>4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(s), CaC</a:t>
            </a:r>
            <a:r>
              <a:rPr lang="pt-PT" sz="2400" baseline="-25000" dirty="0">
                <a:cs typeface="Arial" panose="020B0604020202020204" pitchFamily="34" charset="0"/>
                <a:sym typeface="Symbol"/>
              </a:rPr>
              <a:t>2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O</a:t>
            </a:r>
            <a:r>
              <a:rPr lang="pt-PT" sz="2400" baseline="-25000" dirty="0">
                <a:cs typeface="Arial" panose="020B0604020202020204" pitchFamily="34" charset="0"/>
                <a:sym typeface="Symbol"/>
              </a:rPr>
              <a:t>4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(s) Ca</a:t>
            </a:r>
            <a:r>
              <a:rPr lang="pt-PT" sz="2400" baseline="30000" dirty="0">
                <a:cs typeface="Arial" panose="020B0604020202020204" pitchFamily="34" charset="0"/>
                <a:sym typeface="Symbol"/>
              </a:rPr>
              <a:t>2+ 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</a:t>
            </a:r>
            <a:endParaRPr lang="pt-PT" sz="2400" dirty="0">
              <a:cs typeface="Arial" panose="020B0604020202020204" pitchFamily="34" charset="0"/>
            </a:endParaRPr>
          </a:p>
          <a:p>
            <a:pPr marL="0" indent="355600" algn="just">
              <a:buFont typeface="Arial" pitchFamily="34" charset="0"/>
              <a:buNone/>
            </a:pPr>
            <a:endParaRPr lang="pt-PT" sz="2400" dirty="0">
              <a:cs typeface="Arial" panose="020B0604020202020204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AECBC71-A6B8-3968-27B3-92F709B35334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7B75A797-7518-E63C-64C6-E85F2A71A87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61B27B8E-FBC5-AC12-B342-8C2B504EB834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2338" y="1921974"/>
            <a:ext cx="8121600" cy="3429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PT" sz="2400" dirty="0">
                <a:solidFill>
                  <a:schemeClr val="tx2"/>
                </a:solidFill>
                <a:cs typeface="Arial" panose="020B0604020202020204" pitchFamily="34" charset="0"/>
              </a:rPr>
              <a:t>a) </a:t>
            </a:r>
            <a:r>
              <a:rPr lang="pt-PT" sz="2400" dirty="0">
                <a:cs typeface="Arial" panose="020B0604020202020204" pitchFamily="34" charset="0"/>
              </a:rPr>
              <a:t>elétrodo de precipitado ou estado sólido</a:t>
            </a:r>
          </a:p>
          <a:p>
            <a:pPr>
              <a:buNone/>
            </a:pPr>
            <a:r>
              <a:rPr lang="pt-PT" sz="2400" dirty="0">
                <a:solidFill>
                  <a:schemeClr val="tx2"/>
                </a:solidFill>
                <a:cs typeface="Arial" panose="020B0604020202020204" pitchFamily="34" charset="0"/>
              </a:rPr>
              <a:t>b) </a:t>
            </a:r>
            <a:r>
              <a:rPr lang="pt-PT" sz="2400" dirty="0">
                <a:cs typeface="Arial" panose="020B0604020202020204" pitchFamily="34" charset="0"/>
              </a:rPr>
              <a:t>elétrodo de vidro</a:t>
            </a:r>
          </a:p>
          <a:p>
            <a:pPr>
              <a:buNone/>
            </a:pPr>
            <a:r>
              <a:rPr lang="pt-PT" sz="2400" dirty="0">
                <a:solidFill>
                  <a:schemeClr val="tx2"/>
                </a:solidFill>
                <a:cs typeface="Arial" panose="020B0604020202020204" pitchFamily="34" charset="0"/>
              </a:rPr>
              <a:t>c) </a:t>
            </a:r>
            <a:r>
              <a:rPr lang="pt-PT" sz="2400" dirty="0">
                <a:cs typeface="Arial" panose="020B0604020202020204" pitchFamily="34" charset="0"/>
              </a:rPr>
              <a:t>elétrodo de membrana líquida</a:t>
            </a:r>
          </a:p>
          <a:p>
            <a:endParaRPr lang="pt-PT" sz="1200" dirty="0">
              <a:cs typeface="Arial" panose="020B0604020202020204" pitchFamily="34" charset="0"/>
            </a:endParaRPr>
          </a:p>
          <a:p>
            <a:pPr marL="0" indent="355600" algn="just">
              <a:buAutoNum type="alphaLcParenR"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elétrodo de precipitado ou estado sólido</a:t>
            </a: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Membranas de estado sólido, em elétrodos seletivos para catiões ou aniões, podem permutar iões com carga e raios iguais, ou semelhantes aos da rede cristalina.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82338" y="838200"/>
            <a:ext cx="8120124" cy="816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2900" b="1" dirty="0">
                <a:solidFill>
                  <a:schemeClr val="tx2"/>
                </a:solidFill>
                <a:latin typeface="+mn-lt"/>
              </a:rPr>
              <a:t>Elétrodos indicadores de membrana (elétrodos específicos)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BA309B2-E6EB-B556-9765-5B46B889E6DF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49873051-F9DF-9D93-8BF7-EEE4E1A07A6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5CA0C8ED-A0EC-3B63-C9BF-0E669743B53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983" y="1676400"/>
            <a:ext cx="8121600" cy="236220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A membrana sólida é um cristal de fluoreto de lantânio com um pouco de európio (II) para baixar a resistência elétrica e facilitar o transporte de iões. Selado no interior está o elétrodo de referência prata-cloreto de prata, imerso numa solução contendo iões fluoreto e iões cloreto (0.1M </a:t>
            </a:r>
            <a:r>
              <a:rPr lang="pt-PT" sz="2400" dirty="0" err="1">
                <a:cs typeface="Arial" panose="020B0604020202020204" pitchFamily="34" charset="0"/>
              </a:rPr>
              <a:t>NaCl</a:t>
            </a:r>
            <a:r>
              <a:rPr lang="pt-PT" sz="2400" dirty="0">
                <a:cs typeface="Arial" panose="020B0604020202020204" pitchFamily="34" charset="0"/>
              </a:rPr>
              <a:t> e 0.1 M </a:t>
            </a:r>
            <a:r>
              <a:rPr lang="pt-PT" sz="2400" dirty="0" err="1">
                <a:cs typeface="Arial" panose="020B0604020202020204" pitchFamily="34" charset="0"/>
              </a:rPr>
              <a:t>NaF</a:t>
            </a:r>
            <a:r>
              <a:rPr lang="pt-PT" sz="2400" dirty="0">
                <a:cs typeface="Arial" panose="020B0604020202020204" pitchFamily="34" charset="0"/>
              </a:rPr>
              <a:t>).</a:t>
            </a:r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1981200" y="831100"/>
            <a:ext cx="4314128" cy="6858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400" u="sng" dirty="0">
                <a:solidFill>
                  <a:schemeClr val="tx2"/>
                </a:solidFill>
                <a:cs typeface="Arial" pitchFamily="34" charset="0"/>
              </a:rPr>
              <a:t>Exemplo:</a:t>
            </a:r>
            <a:r>
              <a:rPr lang="pt-PT" sz="2400" dirty="0">
                <a:solidFill>
                  <a:schemeClr val="tx2"/>
                </a:solidFill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</a:rPr>
              <a:t>elétrodo de fluoreto</a:t>
            </a:r>
            <a:endParaRPr lang="pt-PT" sz="2400" u="sng" dirty="0">
              <a:cs typeface="Arial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E1E914A-3282-70BC-94D9-3A1C55EBE657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D89E8560-C780-8B2F-4BEF-2653775A833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1F8BDD2D-F3A2-0196-310D-DF8368A9CF8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463544" y="735614"/>
            <a:ext cx="8121600" cy="49587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lphaLcParenR" startAt="2"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elétrodo de vidro</a:t>
            </a: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elétrodo para determinação do pH é constituído por uma membrana de vidro, no interior da qual está uma solução de </a:t>
            </a:r>
            <a:r>
              <a:rPr lang="pt-PT" sz="2400" dirty="0" err="1">
                <a:cs typeface="Arial" panose="020B0604020202020204" pitchFamily="34" charset="0"/>
              </a:rPr>
              <a:t>HCl</a:t>
            </a:r>
            <a:r>
              <a:rPr lang="pt-PT" sz="2400" dirty="0">
                <a:cs typeface="Arial" panose="020B0604020202020204" pitchFamily="34" charset="0"/>
              </a:rPr>
              <a:t> (0,1M), onde mergulha um elétrodo de 2ª ordem prata-cloreto de prata.</a:t>
            </a:r>
          </a:p>
          <a:p>
            <a:pPr marL="0" indent="355600" algn="just"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A membrana interna subdivide-se em várias zonas:</a:t>
            </a:r>
          </a:p>
          <a:p>
            <a:pPr marL="627063" indent="-271463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solução interna</a:t>
            </a:r>
          </a:p>
          <a:p>
            <a:pPr marL="627063" indent="-271463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camada de gel hidratado</a:t>
            </a:r>
          </a:p>
          <a:p>
            <a:pPr marL="627063" indent="-271463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camada de vidro seco (maior parte da espessura da membrana)</a:t>
            </a:r>
          </a:p>
          <a:p>
            <a:pPr marL="627063" indent="-271463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camada de gel hidratado</a:t>
            </a:r>
          </a:p>
          <a:p>
            <a:pPr marL="627063" indent="-271463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solução externa.</a:t>
            </a:r>
          </a:p>
          <a:p>
            <a:pPr marL="0" indent="355600" algn="just">
              <a:buFont typeface="Arial" pitchFamily="34" charset="0"/>
              <a:buNone/>
            </a:pPr>
            <a:endParaRPr lang="pt-PT" sz="2400" dirty="0">
              <a:cs typeface="Arial" panose="020B0604020202020204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795867"/>
              </p:ext>
            </p:extLst>
          </p:nvPr>
        </p:nvGraphicFramePr>
        <p:xfrm>
          <a:off x="860092" y="5867718"/>
          <a:ext cx="76962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6346">
                <a:tc>
                  <a:txBody>
                    <a:bodyPr/>
                    <a:lstStyle/>
                    <a:p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Solução interna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Camada de gel hidratado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Camada</a:t>
                      </a:r>
                      <a:r>
                        <a:rPr lang="pt-PT" sz="1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vidro seco</a:t>
                      </a:r>
                      <a:endParaRPr lang="pt-PT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Camada de gel hidratado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Solução externa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Agrupar 2">
            <a:extLst>
              <a:ext uri="{FF2B5EF4-FFF2-40B4-BE49-F238E27FC236}">
                <a16:creationId xmlns:a16="http://schemas.microsoft.com/office/drawing/2014/main" id="{4C3E76F3-5DD0-D81F-0F8E-CE3E0FE6055B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B0C815AF-8A91-5254-C5D1-052DB152EC1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C6B095EB-66DD-FA97-DEEC-C9D670C7FC6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626" y="941338"/>
            <a:ext cx="7924374" cy="3505198"/>
          </a:xfrm>
        </p:spPr>
        <p:txBody>
          <a:bodyPr>
            <a:normAutofit lnSpcReduction="10000"/>
          </a:bodyPr>
          <a:lstStyle/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Quando se introduz um elétrodo de vidro seco numa solução aquosa, a formação da camada hidratada externa provoca o inchamento da membrana; depois dá-se a dissolução constante da camada hidratada, com hidratação adicional do vidro seco, de modo a manter a espessura da camada.</a:t>
            </a:r>
          </a:p>
          <a:p>
            <a:pPr marL="0" indent="355600" algn="just">
              <a:buNone/>
            </a:pPr>
            <a:endParaRPr lang="pt-PT" sz="160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A velocidade de dissolução desta camada depende da composição do vidro e da natureza da solução e determina o tempo de vida do elétrodo.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D34DD6D-EA6B-CC3E-9DF7-033B2B2C4787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9AAD026-296E-4627-4E36-67BE1A92CB0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29272EA3-4053-A2CB-5BD9-F1EF158B6EC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983" y="1409700"/>
            <a:ext cx="8121600" cy="403860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Estes elétrodos respondem a determinados iões em solução devido ao potencial que se estabelece na interfase da solução aquosa a ser analisada e do composto orgânico no estado líquido incorporado no elétrodo, que se liga seletivamente ao ião a determinar por um mecanismo de troca iónica.</a:t>
            </a:r>
          </a:p>
          <a:p>
            <a:pPr marL="0" indent="355600" algn="just"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seu funcionamento é idêntico ao dos elétrodos de estado sólido.</a:t>
            </a:r>
          </a:p>
          <a:p>
            <a:pPr marL="0" indent="355600" algn="just"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u="sng" dirty="0">
                <a:solidFill>
                  <a:schemeClr val="tx2"/>
                </a:solidFill>
                <a:cs typeface="Arial" panose="020B0604020202020204" pitchFamily="34" charset="0"/>
              </a:rPr>
              <a:t>Exemplo</a:t>
            </a:r>
            <a:r>
              <a:rPr lang="pt-PT" sz="2400" dirty="0">
                <a:solidFill>
                  <a:schemeClr val="tx2"/>
                </a:solidFill>
                <a:cs typeface="Arial" panose="020B0604020202020204" pitchFamily="34" charset="0"/>
              </a:rPr>
              <a:t>: </a:t>
            </a:r>
            <a:r>
              <a:rPr lang="pt-PT" sz="2400" dirty="0">
                <a:cs typeface="Arial" panose="020B0604020202020204" pitchFamily="34" charset="0"/>
              </a:rPr>
              <a:t>elétrodo para a determinação de nitrato.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467983" y="746428"/>
            <a:ext cx="4637417" cy="542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lphaLcParenR" startAt="3"/>
            </a:pPr>
            <a:r>
              <a:rPr lang="pt-PT" sz="2400" b="1" dirty="0" err="1">
                <a:solidFill>
                  <a:schemeClr val="tx2"/>
                </a:solidFill>
                <a:cs typeface="Arial" panose="020B0604020202020204" pitchFamily="34" charset="0"/>
              </a:rPr>
              <a:t>elétrodo</a:t>
            </a: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 de membrana líquida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D4B9939-4BEC-7AB1-E720-D6DF6DC5D9A2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BFD70F7F-0945-9139-F099-5C748DF6C9F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C298B33D-E3A0-9D5A-945A-B0874FE90D1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983" y="1461446"/>
            <a:ext cx="8121600" cy="3935107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potencial de um dos elementos de pilha não deve depender da composição da solução – elétrodo de referência. </a:t>
            </a:r>
          </a:p>
          <a:p>
            <a:pPr marL="0" indent="355600" algn="just"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elétrodo indicador tem uma resposta que depende das variações de concentração da solução amostra.</a:t>
            </a:r>
          </a:p>
          <a:p>
            <a:pPr marL="0" indent="355600" algn="just">
              <a:buNone/>
            </a:pPr>
            <a:endParaRPr lang="pt-PT" sz="110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elétrodo de referência deve ser fácil de preparar, deve dar valores de potencial reprodutíveis e exatos por longos períodos de tempo, deve ter histerese desprezável e dar um valor de potencial que permaneça inalterável quando da passagem de corrente de pequena intensidade.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362200" y="728109"/>
            <a:ext cx="38100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2900" b="1" u="sng" dirty="0">
                <a:solidFill>
                  <a:schemeClr val="tx2"/>
                </a:solidFill>
                <a:latin typeface="+mn-lt"/>
              </a:rPr>
              <a:t>Elétrodos de referência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806410D-755C-668A-C4B6-7E5F04A174C2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BF922A19-D7E7-91B9-EFC9-6E41D4E8129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9DDC0053-45C3-6609-2CCE-5DC4EFF9FDAF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983" y="1559435"/>
            <a:ext cx="8121600" cy="413640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PT" sz="2400" dirty="0">
                <a:cs typeface="Arial" panose="020B0604020202020204" pitchFamily="34" charset="0"/>
              </a:rPr>
              <a:t>O elemento de pilha é:</a:t>
            </a:r>
          </a:p>
          <a:p>
            <a:pPr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indent="-165100">
              <a:buNone/>
            </a:pPr>
            <a:r>
              <a:rPr lang="pt-PT" sz="2400" dirty="0">
                <a:cs typeface="Arial" panose="020B0604020202020204" pitchFamily="34" charset="0"/>
              </a:rPr>
              <a:t>Hg</a:t>
            </a:r>
            <a:r>
              <a:rPr lang="pt-PT" sz="2400" baseline="-25000" dirty="0">
                <a:cs typeface="Arial" panose="020B0604020202020204" pitchFamily="34" charset="0"/>
              </a:rPr>
              <a:t>2</a:t>
            </a:r>
            <a:r>
              <a:rPr lang="pt-PT" sz="2400" dirty="0">
                <a:cs typeface="Arial" panose="020B0604020202020204" pitchFamily="34" charset="0"/>
              </a:rPr>
              <a:t>Cl</a:t>
            </a:r>
            <a:r>
              <a:rPr lang="pt-PT" sz="2400" baseline="-25000" dirty="0">
                <a:cs typeface="Arial" panose="020B0604020202020204" pitchFamily="34" charset="0"/>
              </a:rPr>
              <a:t>2</a:t>
            </a:r>
            <a:r>
              <a:rPr lang="pt-PT" sz="2400" dirty="0">
                <a:cs typeface="Arial" panose="020B0604020202020204" pitchFamily="34" charset="0"/>
              </a:rPr>
              <a:t>(</a:t>
            </a:r>
            <a:r>
              <a:rPr lang="pt-PT" sz="2400" dirty="0" err="1">
                <a:cs typeface="Arial" panose="020B0604020202020204" pitchFamily="34" charset="0"/>
              </a:rPr>
              <a:t>sat</a:t>
            </a:r>
            <a:r>
              <a:rPr lang="pt-PT" sz="2400" dirty="0">
                <a:cs typeface="Arial" panose="020B0604020202020204" pitchFamily="34" charset="0"/>
              </a:rPr>
              <a:t>), </a:t>
            </a:r>
            <a:r>
              <a:rPr lang="pt-PT" sz="2400" dirty="0" err="1">
                <a:cs typeface="Arial" panose="020B0604020202020204" pitchFamily="34" charset="0"/>
              </a:rPr>
              <a:t>KCl</a:t>
            </a:r>
            <a:r>
              <a:rPr lang="pt-PT" sz="2400" dirty="0">
                <a:cs typeface="Arial" panose="020B0604020202020204" pitchFamily="34" charset="0"/>
              </a:rPr>
              <a:t> (</a:t>
            </a:r>
            <a:r>
              <a:rPr lang="pt-PT" sz="2400" dirty="0" err="1">
                <a:cs typeface="Arial" panose="020B0604020202020204" pitchFamily="34" charset="0"/>
              </a:rPr>
              <a:t>xM</a:t>
            </a:r>
            <a:r>
              <a:rPr lang="pt-PT" sz="2400" dirty="0">
                <a:cs typeface="Arial" panose="020B0604020202020204" pitchFamily="34" charset="0"/>
              </a:rPr>
              <a:t>) </a:t>
            </a:r>
            <a:r>
              <a:rPr lang="pt-PT" sz="2400" b="1" dirty="0">
                <a:cs typeface="Arial" panose="020B0604020202020204" pitchFamily="34" charset="0"/>
                <a:sym typeface="Symbol"/>
              </a:rPr>
              <a:t></a:t>
            </a:r>
            <a:r>
              <a:rPr lang="pt-PT" sz="2400" dirty="0">
                <a:cs typeface="Arial" panose="020B0604020202020204" pitchFamily="34" charset="0"/>
              </a:rPr>
              <a:t> Hg</a:t>
            </a:r>
          </a:p>
          <a:p>
            <a:pPr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pt-PT" sz="2400" dirty="0">
                <a:cs typeface="Arial" panose="020B0604020202020204" pitchFamily="34" charset="0"/>
              </a:rPr>
              <a:t>A reação de </a:t>
            </a:r>
            <a:r>
              <a:rPr lang="pt-PT" sz="2400" dirty="0" err="1">
                <a:cs typeface="Arial" panose="020B0604020202020204" pitchFamily="34" charset="0"/>
              </a:rPr>
              <a:t>elétrodo</a:t>
            </a:r>
            <a:endParaRPr lang="pt-PT" sz="2400" dirty="0">
              <a:cs typeface="Arial" panose="020B0604020202020204" pitchFamily="34" charset="0"/>
            </a:endParaRPr>
          </a:p>
          <a:p>
            <a:pPr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indent="-165100">
              <a:buNone/>
            </a:pPr>
            <a:r>
              <a:rPr lang="pt-PT" sz="2400" dirty="0">
                <a:cs typeface="Arial" panose="020B0604020202020204" pitchFamily="34" charset="0"/>
              </a:rPr>
              <a:t>Hg</a:t>
            </a:r>
            <a:r>
              <a:rPr lang="pt-PT" sz="2400" baseline="-25000" dirty="0">
                <a:cs typeface="Arial" panose="020B0604020202020204" pitchFamily="34" charset="0"/>
              </a:rPr>
              <a:t>2</a:t>
            </a:r>
            <a:r>
              <a:rPr lang="pt-PT" sz="2400" dirty="0">
                <a:cs typeface="Arial" panose="020B0604020202020204" pitchFamily="34" charset="0"/>
              </a:rPr>
              <a:t>Cl</a:t>
            </a:r>
            <a:r>
              <a:rPr lang="pt-PT" sz="2400" baseline="-25000" dirty="0">
                <a:cs typeface="Arial" panose="020B0604020202020204" pitchFamily="34" charset="0"/>
              </a:rPr>
              <a:t>2</a:t>
            </a:r>
            <a:r>
              <a:rPr lang="pt-PT" sz="2400" dirty="0">
                <a:cs typeface="Arial" panose="020B0604020202020204" pitchFamily="34" charset="0"/>
              </a:rPr>
              <a:t>+ 2e- 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 </a:t>
            </a:r>
            <a:r>
              <a:rPr lang="pt-PT" sz="2400" dirty="0">
                <a:cs typeface="Arial" panose="020B0604020202020204" pitchFamily="34" charset="0"/>
              </a:rPr>
              <a:t>2Hg</a:t>
            </a:r>
            <a:r>
              <a:rPr lang="pt-PT" sz="2400" baseline="30000" dirty="0">
                <a:cs typeface="Arial" panose="020B0604020202020204" pitchFamily="34" charset="0"/>
              </a:rPr>
              <a:t>0</a:t>
            </a:r>
            <a:r>
              <a:rPr lang="pt-PT" sz="2400" dirty="0">
                <a:cs typeface="Arial" panose="020B0604020202020204" pitchFamily="34" charset="0"/>
              </a:rPr>
              <a:t> + 2 Cl</a:t>
            </a:r>
            <a:r>
              <a:rPr lang="pt-PT" sz="2400" baseline="30000" dirty="0">
                <a:cs typeface="Arial" panose="020B0604020202020204" pitchFamily="34" charset="0"/>
              </a:rPr>
              <a:t>-</a:t>
            </a:r>
          </a:p>
          <a:p>
            <a:pPr>
              <a:buNone/>
            </a:pPr>
            <a:endParaRPr lang="pt-PT" sz="1050" baseline="30000" dirty="0">
              <a:cs typeface="Arial" panose="020B0604020202020204" pitchFamily="34" charset="0"/>
            </a:endParaRPr>
          </a:p>
          <a:p>
            <a:pPr indent="12700">
              <a:buNone/>
            </a:pPr>
            <a:r>
              <a:rPr lang="pt-PT" sz="2400" dirty="0">
                <a:cs typeface="Arial" panose="020B0604020202020204" pitchFamily="34" charset="0"/>
              </a:rPr>
              <a:t>O potencial vem dado por: E = E</a:t>
            </a:r>
            <a:r>
              <a:rPr lang="pt-PT" sz="2400" baseline="30000" dirty="0">
                <a:cs typeface="Arial" panose="020B0604020202020204" pitchFamily="34" charset="0"/>
              </a:rPr>
              <a:t>0</a:t>
            </a:r>
            <a:r>
              <a:rPr lang="pt-PT" sz="2400" dirty="0">
                <a:cs typeface="Arial" panose="020B0604020202020204" pitchFamily="34" charset="0"/>
              </a:rPr>
              <a:t> – 0,059 log (Cl</a:t>
            </a:r>
            <a:r>
              <a:rPr lang="pt-PT" sz="2400" baseline="30000" dirty="0">
                <a:cs typeface="Arial" panose="020B0604020202020204" pitchFamily="34" charset="0"/>
              </a:rPr>
              <a:t>-</a:t>
            </a:r>
            <a:r>
              <a:rPr lang="pt-PT" sz="2400" dirty="0">
                <a:cs typeface="Arial" panose="020B0604020202020204" pitchFamily="34" charset="0"/>
              </a:rPr>
              <a:t>)</a:t>
            </a: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Pelo que depende da concentração da solução de </a:t>
            </a:r>
            <a:r>
              <a:rPr lang="pt-PT" sz="2400" dirty="0" err="1">
                <a:cs typeface="Arial" panose="020B0604020202020204" pitchFamily="34" charset="0"/>
              </a:rPr>
              <a:t>KCl</a:t>
            </a:r>
            <a:r>
              <a:rPr lang="pt-PT" sz="2400" dirty="0">
                <a:cs typeface="Arial" panose="020B0604020202020204" pitchFamily="34" charset="0"/>
              </a:rPr>
              <a:t> 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 elétrodos saturados (</a:t>
            </a:r>
            <a:r>
              <a:rPr lang="pt-PT" sz="2400" dirty="0" err="1">
                <a:cs typeface="Arial" panose="020B0604020202020204" pitchFamily="34" charset="0"/>
                <a:sym typeface="Symbol"/>
              </a:rPr>
              <a:t>KCl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 4,2M), elétrodos normais (</a:t>
            </a:r>
            <a:r>
              <a:rPr lang="pt-PT" sz="2400" dirty="0" err="1">
                <a:cs typeface="Arial" panose="020B0604020202020204" pitchFamily="34" charset="0"/>
                <a:sym typeface="Symbol"/>
              </a:rPr>
              <a:t>KCl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 1M) e elétrodos decinormais (</a:t>
            </a:r>
            <a:r>
              <a:rPr lang="pt-PT" sz="2400" dirty="0" err="1">
                <a:cs typeface="Arial" panose="020B0604020202020204" pitchFamily="34" charset="0"/>
                <a:sym typeface="Symbol"/>
              </a:rPr>
              <a:t>KCl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 0,1M).</a:t>
            </a:r>
            <a:endParaRPr lang="pt-PT" sz="2400" dirty="0">
              <a:cs typeface="Arial" panose="020B0604020202020204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145954" y="739385"/>
            <a:ext cx="4026246" cy="651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2900" b="1" dirty="0" err="1">
                <a:solidFill>
                  <a:schemeClr val="tx2"/>
                </a:solidFill>
                <a:latin typeface="+mn-lt"/>
              </a:rPr>
              <a:t>Elétrodo</a:t>
            </a:r>
            <a:r>
              <a:rPr lang="pt-PT" altLang="pt-PT" sz="2900" b="1" dirty="0">
                <a:solidFill>
                  <a:schemeClr val="tx2"/>
                </a:solidFill>
                <a:latin typeface="+mn-lt"/>
              </a:rPr>
              <a:t> de calomelanos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F893363-13FD-679A-F58D-5F62570855A9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0279545C-6D5B-C04F-82B7-B9F3D44BD74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08843E04-1B51-3AC6-6E01-647E64741211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2039" y="1371600"/>
            <a:ext cx="8229600" cy="3200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PT" sz="2400" dirty="0">
                <a:cs typeface="Arial" panose="020B0604020202020204" pitchFamily="34" charset="0"/>
              </a:rPr>
              <a:t>O elemento de pilha é:</a:t>
            </a:r>
          </a:p>
          <a:p>
            <a:pPr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indent="107950">
              <a:buNone/>
            </a:pP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baseline="-25000" dirty="0">
                <a:cs typeface="Arial" panose="020B0604020202020204" pitchFamily="34" charset="0"/>
              </a:rPr>
              <a:t> </a:t>
            </a:r>
            <a:r>
              <a:rPr lang="pt-PT" sz="2400" dirty="0">
                <a:cs typeface="Arial" panose="020B0604020202020204" pitchFamily="34" charset="0"/>
              </a:rPr>
              <a:t>(</a:t>
            </a:r>
            <a:r>
              <a:rPr lang="pt-PT" sz="2400" dirty="0" err="1">
                <a:cs typeface="Arial" panose="020B0604020202020204" pitchFamily="34" charset="0"/>
              </a:rPr>
              <a:t>sat</a:t>
            </a:r>
            <a:r>
              <a:rPr lang="pt-PT" sz="2400" dirty="0">
                <a:cs typeface="Arial" panose="020B0604020202020204" pitchFamily="34" charset="0"/>
              </a:rPr>
              <a:t>), </a:t>
            </a:r>
            <a:r>
              <a:rPr lang="pt-PT" sz="2400" dirty="0" err="1">
                <a:cs typeface="Arial" panose="020B0604020202020204" pitchFamily="34" charset="0"/>
              </a:rPr>
              <a:t>KCl</a:t>
            </a:r>
            <a:r>
              <a:rPr lang="pt-PT" sz="2400" dirty="0">
                <a:cs typeface="Arial" panose="020B0604020202020204" pitchFamily="34" charset="0"/>
              </a:rPr>
              <a:t> (</a:t>
            </a:r>
            <a:r>
              <a:rPr lang="pt-PT" sz="2400" dirty="0" err="1">
                <a:cs typeface="Arial" panose="020B0604020202020204" pitchFamily="34" charset="0"/>
              </a:rPr>
              <a:t>xM</a:t>
            </a:r>
            <a:r>
              <a:rPr lang="pt-PT" sz="2400" dirty="0">
                <a:cs typeface="Arial" panose="020B0604020202020204" pitchFamily="34" charset="0"/>
              </a:rPr>
              <a:t>) </a:t>
            </a:r>
            <a:r>
              <a:rPr lang="pt-PT" sz="2400" b="1" dirty="0">
                <a:cs typeface="Arial" panose="020B0604020202020204" pitchFamily="34" charset="0"/>
                <a:sym typeface="Symbol"/>
              </a:rPr>
              <a:t></a:t>
            </a:r>
            <a:r>
              <a:rPr lang="pt-PT" sz="2400" b="1" dirty="0">
                <a:cs typeface="Arial" panose="020B0604020202020204" pitchFamily="34" charset="0"/>
              </a:rPr>
              <a:t> 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endParaRPr lang="pt-PT" sz="2400" dirty="0">
              <a:cs typeface="Arial" panose="020B0604020202020204" pitchFamily="34" charset="0"/>
            </a:endParaRPr>
          </a:p>
          <a:p>
            <a:pPr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pt-PT" sz="2400" dirty="0">
                <a:cs typeface="Arial" panose="020B0604020202020204" pitchFamily="34" charset="0"/>
              </a:rPr>
              <a:t>Sendo a reação</a:t>
            </a:r>
          </a:p>
          <a:p>
            <a:pPr indent="12700">
              <a:buNone/>
            </a:pP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 + e- 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 </a:t>
            </a:r>
            <a:r>
              <a:rPr lang="pt-PT" sz="2400" dirty="0">
                <a:cs typeface="Arial" panose="020B0604020202020204" pitchFamily="34" charset="0"/>
              </a:rPr>
              <a:t>Ag</a:t>
            </a:r>
            <a:r>
              <a:rPr lang="pt-PT" sz="2400" baseline="30000" dirty="0">
                <a:cs typeface="Arial" panose="020B0604020202020204" pitchFamily="34" charset="0"/>
              </a:rPr>
              <a:t>0</a:t>
            </a:r>
            <a:r>
              <a:rPr lang="pt-PT" sz="2400" dirty="0">
                <a:cs typeface="Arial" panose="020B0604020202020204" pitchFamily="34" charset="0"/>
              </a:rPr>
              <a:t> +  Cl</a:t>
            </a:r>
            <a:r>
              <a:rPr lang="pt-PT" sz="2400" baseline="30000" dirty="0">
                <a:cs typeface="Arial" panose="020B0604020202020204" pitchFamily="34" charset="0"/>
              </a:rPr>
              <a:t>-</a:t>
            </a:r>
          </a:p>
          <a:p>
            <a:pPr>
              <a:buNone/>
            </a:pPr>
            <a:endParaRPr lang="pt-PT" sz="1050" baseline="30000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elétrodo é preparado com solução saturada de cloreto de potássio.</a:t>
            </a:r>
          </a:p>
          <a:p>
            <a:pPr>
              <a:buNone/>
            </a:pPr>
            <a:endParaRPr lang="pt-PT" sz="2400" baseline="30000" dirty="0">
              <a:cs typeface="Arial" panose="020B0604020202020204" pitchFamily="34" charset="0"/>
            </a:endParaRPr>
          </a:p>
          <a:p>
            <a:pPr>
              <a:buNone/>
            </a:pPr>
            <a:endParaRPr lang="pt-PT" sz="2400" baseline="30000" dirty="0">
              <a:cs typeface="Arial" panose="020B0604020202020204" pitchFamily="34" charset="0"/>
            </a:endParaRPr>
          </a:p>
          <a:p>
            <a:pPr>
              <a:buNone/>
            </a:pPr>
            <a:endParaRPr lang="pt-PT" sz="24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PT" sz="2400" dirty="0">
              <a:cs typeface="Arial" panose="020B0604020202020204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981200" y="817967"/>
            <a:ext cx="4724400" cy="424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2900" b="1" dirty="0">
                <a:solidFill>
                  <a:schemeClr val="tx2"/>
                </a:solidFill>
                <a:latin typeface="+mn-lt"/>
              </a:rPr>
              <a:t>Elétrodo de prata-cloreto de prata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38D954D-87CA-779C-D36D-76F2E0B33FC1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B809F30E-33EB-2A32-E8BB-C4EDD41B2F4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2BE5E006-AD5B-C2C2-D1CC-B22175EDC6F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2338" y="985044"/>
            <a:ext cx="8121600" cy="4958556"/>
          </a:xfrm>
        </p:spPr>
        <p:txBody>
          <a:bodyPr>
            <a:normAutofit lnSpcReduction="10000"/>
          </a:bodyPr>
          <a:lstStyle/>
          <a:p>
            <a:pPr marL="95250" indent="260350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O elétrodo de referência de prata /cloreto de prata (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r>
              <a:rPr lang="pt-PT" sz="2400" dirty="0">
                <a:cs typeface="Arial" panose="020B0604020202020204" pitchFamily="34" charset="0"/>
              </a:rPr>
              <a:t> / </a:t>
            </a: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) consiste de uma haste de prata recoberta com cloreto de prata imerso diretamente (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r>
              <a:rPr lang="pt-PT" sz="2400" dirty="0">
                <a:cs typeface="Arial" panose="020B0604020202020204" pitchFamily="34" charset="0"/>
              </a:rPr>
              <a:t> / </a:t>
            </a: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 junção única) ou em contato através de junção (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r>
              <a:rPr lang="pt-PT" sz="2400" dirty="0">
                <a:cs typeface="Arial" panose="020B0604020202020204" pitchFamily="34" charset="0"/>
              </a:rPr>
              <a:t> / </a:t>
            </a: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 junção dupla) no/com eletrólito cloreto de potássio 3M saturado com cloreto de prata contido por um </a:t>
            </a:r>
            <a:r>
              <a:rPr lang="pt-PT" sz="2400" dirty="0" err="1">
                <a:cs typeface="Arial" panose="020B0604020202020204" pitchFamily="34" charset="0"/>
              </a:rPr>
              <a:t>bulbo</a:t>
            </a:r>
            <a:r>
              <a:rPr lang="pt-PT" sz="2400" dirty="0">
                <a:cs typeface="Arial" panose="020B0604020202020204" pitchFamily="34" charset="0"/>
              </a:rPr>
              <a:t> provido de junção.</a:t>
            </a:r>
          </a:p>
          <a:p>
            <a:pPr algn="just">
              <a:buClr>
                <a:schemeClr val="tx2"/>
              </a:buClr>
            </a:pPr>
            <a:endParaRPr lang="pt-PT" sz="1050" dirty="0">
              <a:cs typeface="Arial" panose="020B0604020202020204" pitchFamily="34" charset="0"/>
            </a:endParaRPr>
          </a:p>
          <a:p>
            <a:pPr marL="95250" indent="260350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O elétrodo 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r>
              <a:rPr lang="pt-PT" sz="2400" dirty="0">
                <a:cs typeface="Arial" panose="020B0604020202020204" pitchFamily="34" charset="0"/>
              </a:rPr>
              <a:t> / </a:t>
            </a: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 junção única tem sido referido como bom para a maioria das aplicações de laboratório ou de campo. O elétrodo 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r>
              <a:rPr lang="pt-PT" sz="2400" dirty="0">
                <a:cs typeface="Arial" panose="020B0604020202020204" pitchFamily="34" charset="0"/>
              </a:rPr>
              <a:t> / </a:t>
            </a: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 junção dupla é apresentado como possuindo as mesmas vantagens que o calomelano, mas sem suas limitações com relação a temperatura, por exemplo, podendo ser usado, com vantagem, como referência em amostras para as quais o calomelano é frequentemente recomendado.</a:t>
            </a: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0FAF7DF-69A5-F003-4781-79BF71646F16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AEEFC2D5-C9CB-10A9-BB57-E3B2A970BA1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D0CDB48D-54BD-BDC2-E885-FC4529A03A2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2226" name="Picture 2" descr="http://www.dec.ufcg.edu.br/saneamento/Image29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219200"/>
            <a:ext cx="4533900" cy="4210051"/>
          </a:xfrm>
          <a:prstGeom prst="rect">
            <a:avLst/>
          </a:prstGeom>
          <a:noFill/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8567F1EB-02DF-7DAA-6253-B42481EE8291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0EB65866-0923-3B91-CEB4-9AD9962B6A2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03664DAB-F924-E456-2198-766BF79BE16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983" y="1600200"/>
            <a:ext cx="8128262" cy="3468405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pt-PT" sz="2400" u="sng" dirty="0">
                <a:solidFill>
                  <a:schemeClr val="tx2"/>
                </a:solidFill>
                <a:cs typeface="Arial" panose="020B0604020202020204" pitchFamily="34" charset="0"/>
              </a:rPr>
              <a:t>Potenciómetro</a:t>
            </a: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É um aparelho de deteção do ponto zero de intensidade de corrente, em que o potencial desconhecido é contrabalançado por um potencial padrão, cujo valor se conhece </a:t>
            </a:r>
            <a:r>
              <a:rPr lang="pt-PT" sz="2400" dirty="0" err="1">
                <a:cs typeface="Arial" panose="020B0604020202020204" pitchFamily="34" charset="0"/>
              </a:rPr>
              <a:t>exatamente</a:t>
            </a:r>
            <a:r>
              <a:rPr lang="pt-PT" sz="2400" dirty="0">
                <a:cs typeface="Arial" panose="020B0604020202020204" pitchFamily="34" charset="0"/>
              </a:rPr>
              <a:t>.</a:t>
            </a:r>
          </a:p>
          <a:p>
            <a:pPr marL="0" indent="355600" algn="just">
              <a:buNone/>
            </a:pPr>
            <a:endParaRPr lang="pt-PT" sz="240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É constituído por uma bateria de </a:t>
            </a:r>
            <a:r>
              <a:rPr lang="pt-PT" sz="2400" dirty="0" err="1">
                <a:cs typeface="Arial" panose="020B0604020202020204" pitchFamily="34" charset="0"/>
              </a:rPr>
              <a:t>f.e.m</a:t>
            </a:r>
            <a:r>
              <a:rPr lang="pt-PT" sz="2400" dirty="0">
                <a:cs typeface="Arial" panose="020B0604020202020204" pitchFamily="34" charset="0"/>
              </a:rPr>
              <a:t>. maior ou igual à </a:t>
            </a:r>
            <a:r>
              <a:rPr lang="pt-PT" sz="2400" dirty="0" err="1">
                <a:cs typeface="Arial" panose="020B0604020202020204" pitchFamily="34" charset="0"/>
              </a:rPr>
              <a:t>f.e.m</a:t>
            </a:r>
            <a:r>
              <a:rPr lang="pt-PT" sz="2400" dirty="0">
                <a:cs typeface="Arial" panose="020B0604020202020204" pitchFamily="34" charset="0"/>
              </a:rPr>
              <a:t>. da célula de medida e por um voltímetro de corrente contínua  que mede o potencial entre dois pontos.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94022" y="843244"/>
            <a:ext cx="6104893" cy="646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2400" b="1" dirty="0">
                <a:solidFill>
                  <a:schemeClr val="tx2"/>
                </a:solidFill>
                <a:latin typeface="+mn-lt"/>
              </a:rPr>
              <a:t>Equipamento para medições potenciométricas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6F25B4B-87D9-EE1A-0DDE-76A77FEEADB4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9366C1A6-83D2-FA61-5732-DE0DE15C145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EAEAB220-A796-F66A-7DBA-F7C57165DCC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67983" y="1633003"/>
            <a:ext cx="825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Para o ião hidrogénio, a equação de </a:t>
            </a:r>
            <a:r>
              <a:rPr lang="pt-PT" sz="2400" dirty="0" err="1">
                <a:cs typeface="Arial" pitchFamily="34" charset="0"/>
              </a:rPr>
              <a:t>Nernst</a:t>
            </a:r>
            <a:r>
              <a:rPr lang="pt-PT" sz="2400" dirty="0">
                <a:cs typeface="Arial" pitchFamily="34" charset="0"/>
              </a:rPr>
              <a:t> é</a:t>
            </a:r>
          </a:p>
        </p:txBody>
      </p:sp>
      <p:graphicFrame>
        <p:nvGraphicFramePr>
          <p:cNvPr id="1105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204218"/>
              </p:ext>
            </p:extLst>
          </p:nvPr>
        </p:nvGraphicFramePr>
        <p:xfrm>
          <a:off x="2648552" y="2260828"/>
          <a:ext cx="3419288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523880" imgH="253800" progId="">
                  <p:embed/>
                </p:oleObj>
              </mc:Choice>
              <mc:Fallback>
                <p:oleObj name="Equação" r:id="rId2" imgW="1523880" imgH="253800" progId="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8552" y="2260828"/>
                        <a:ext cx="3419288" cy="5540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51408" y="2981025"/>
            <a:ext cx="8259192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O elétrodo que mergulha na solução é o de platina coberta de esponja de platina que tem a propriedade de adsorver o hidrogénio gasoso que se faz borbulhar à sua superfície. A platina atua apenas como transporte inerte de eletrões.</a:t>
            </a:r>
          </a:p>
          <a:p>
            <a:pPr indent="177800" algn="just"/>
            <a:endParaRPr lang="pt-PT" sz="1050" dirty="0">
              <a:cs typeface="Arial" pitchFamily="34" charset="0"/>
            </a:endParaRPr>
          </a:p>
          <a:p>
            <a:pPr indent="177800" algn="just"/>
            <a:r>
              <a:rPr lang="pt-PT" sz="2400" dirty="0">
                <a:cs typeface="Arial" pitchFamily="34" charset="0"/>
              </a:rPr>
              <a:t>Considere-se a associação de dois sistemas idênticos sendo um deles o de referência, (H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) = 1 e pH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 = 1, de modo a formar uma pilha.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514600" y="698334"/>
            <a:ext cx="3687192" cy="827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2800" b="1" dirty="0">
                <a:solidFill>
                  <a:schemeClr val="tx2"/>
                </a:solidFill>
              </a:rPr>
              <a:t>Significado físico do pH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658A595-A94F-1B8D-566E-0D50D56BA716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923AEDAA-1BF0-05BD-493D-6A7A71A276F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7F9E8E28-2933-1ECA-450F-AAF3324909A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81000" y="771143"/>
            <a:ext cx="812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Considerando a pressão do hidrogénio de 1 </a:t>
            </a:r>
            <a:r>
              <a:rPr lang="pt-PT" sz="2400" dirty="0" err="1">
                <a:cs typeface="Arial" pitchFamily="34" charset="0"/>
              </a:rPr>
              <a:t>atm</a:t>
            </a:r>
            <a:r>
              <a:rPr lang="pt-PT" sz="2400" dirty="0">
                <a:cs typeface="Arial" pitchFamily="34" charset="0"/>
              </a:rPr>
              <a:t>, a </a:t>
            </a:r>
            <a:r>
              <a:rPr lang="pt-PT" sz="2400" dirty="0" err="1">
                <a:cs typeface="Arial" pitchFamily="34" charset="0"/>
              </a:rPr>
              <a:t>f.e.m</a:t>
            </a:r>
            <a:r>
              <a:rPr lang="pt-PT" sz="2400" dirty="0">
                <a:cs typeface="Arial" pitchFamily="34" charset="0"/>
              </a:rPr>
              <a:t>. da pilha escreve-se</a:t>
            </a:r>
          </a:p>
        </p:txBody>
      </p:sp>
      <p:graphicFrame>
        <p:nvGraphicFramePr>
          <p:cNvPr id="1116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432783"/>
              </p:ext>
            </p:extLst>
          </p:nvPr>
        </p:nvGraphicFramePr>
        <p:xfrm>
          <a:off x="1547019" y="1804920"/>
          <a:ext cx="60499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743200" imgH="279400" progId="">
                  <p:embed/>
                </p:oleObj>
              </mc:Choice>
              <mc:Fallback>
                <p:oleObj name="Equação" r:id="rId2" imgW="2743200" imgH="279400" progId="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019" y="1804920"/>
                        <a:ext cx="604996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ângulo 3"/>
          <p:cNvSpPr/>
          <p:nvPr/>
        </p:nvSpPr>
        <p:spPr>
          <a:xfrm>
            <a:off x="511200" y="2678123"/>
            <a:ext cx="812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portanto</a:t>
            </a:r>
          </a:p>
        </p:txBody>
      </p:sp>
      <p:graphicFrame>
        <p:nvGraphicFramePr>
          <p:cNvPr id="1116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266953"/>
              </p:ext>
            </p:extLst>
          </p:nvPr>
        </p:nvGraphicFramePr>
        <p:xfrm>
          <a:off x="3505200" y="3139788"/>
          <a:ext cx="16525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749300" imgH="419100" progId="">
                  <p:embed/>
                </p:oleObj>
              </mc:Choice>
              <mc:Fallback>
                <p:oleObj name="Equação" r:id="rId4" imgW="749300" imgH="419100" progId="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139788"/>
                        <a:ext cx="1652587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ângulo 5"/>
          <p:cNvSpPr/>
          <p:nvPr/>
        </p:nvSpPr>
        <p:spPr>
          <a:xfrm>
            <a:off x="511200" y="4662527"/>
            <a:ext cx="812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O pH é pois, a menos de uma constante, um potencial, o potencial de hidrogénio. A constante é o valor de E</a:t>
            </a:r>
            <a:r>
              <a:rPr lang="pt-PT" sz="2400" baseline="30000" dirty="0">
                <a:cs typeface="Arial" pitchFamily="34" charset="0"/>
              </a:rPr>
              <a:t>0</a:t>
            </a:r>
            <a:r>
              <a:rPr lang="pt-PT" sz="2400" dirty="0">
                <a:cs typeface="Arial" pitchFamily="34" charset="0"/>
              </a:rPr>
              <a:t> que se considera igual a zero.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EA7E33F6-C610-9CF6-080C-1BBF0404AA1F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6BC3F549-0471-0299-8F46-6C98AB86E4D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B76A0F08-951B-9549-3576-C53CCD107BED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432" y="2209800"/>
            <a:ext cx="3276600" cy="3824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>
            <a:off x="480034" y="1188918"/>
            <a:ext cx="812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177800" algn="just"/>
            <a:r>
              <a:rPr lang="pt-PT" sz="2400" dirty="0">
                <a:cs typeface="Arial" pitchFamily="34" charset="0"/>
              </a:rPr>
              <a:t>O elétrodo de hidrogénio não é utilizado na prática, utiliza-se como referência o elétrodo saturado de calomelanos (ESC)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065633" y="2133600"/>
            <a:ext cx="4536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Baseado na redução de Hg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Cl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 a Hg em soluções aquosas saturadas com </a:t>
            </a:r>
            <a:r>
              <a:rPr lang="pt-PT" sz="2400" dirty="0" err="1">
                <a:cs typeface="Arial" pitchFamily="34" charset="0"/>
              </a:rPr>
              <a:t>KCl</a:t>
            </a:r>
            <a:r>
              <a:rPr lang="pt-PT" sz="2400" dirty="0">
                <a:cs typeface="Arial" pitchFamily="34" charset="0"/>
              </a:rPr>
              <a:t>:</a:t>
            </a:r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44375" t="36000" r="20239" b="44000"/>
          <a:stretch/>
        </p:blipFill>
        <p:spPr bwMode="auto">
          <a:xfrm>
            <a:off x="4081170" y="3581400"/>
            <a:ext cx="4536000" cy="160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BA0F0D2E-683C-6E6C-9057-8D8EC0198D5E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968BF3D4-AC38-16CC-540C-5A9738D3A22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D26FF2CC-678E-FCA8-1FD3-E82DCF68054F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48833AC1-B8A5-D460-E847-912324435396}"/>
              </a:ext>
            </a:extLst>
          </p:cNvPr>
          <p:cNvSpPr txBox="1"/>
          <p:nvPr/>
        </p:nvSpPr>
        <p:spPr>
          <a:xfrm>
            <a:off x="2895600" y="571033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altLang="pt-PT" sz="2400" b="1" dirty="0">
                <a:solidFill>
                  <a:schemeClr val="tx2"/>
                </a:solidFill>
                <a:latin typeface="+mn-lt"/>
              </a:rPr>
              <a:t>Determinação do pH</a:t>
            </a:r>
            <a:endParaRPr lang="pt-PT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81000" y="882770"/>
            <a:ext cx="8121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355600" algn="just"/>
            <a:r>
              <a:rPr lang="pt-PT" dirty="0">
                <a:cs typeface="Arial" pitchFamily="34" charset="0"/>
              </a:rPr>
              <a:t>No que diz respeito ao elétrodo de medida utiliza-se o elétrodo de vidro. Este é constituído por um bolbo de uma membrana muito fina de um vidro especial permeável aos protões e contém uma solução 0,1 M de </a:t>
            </a:r>
            <a:r>
              <a:rPr lang="pt-PT" dirty="0" err="1">
                <a:cs typeface="Arial" pitchFamily="34" charset="0"/>
              </a:rPr>
              <a:t>HCl</a:t>
            </a:r>
            <a:r>
              <a:rPr lang="pt-PT" dirty="0">
                <a:cs typeface="Arial" pitchFamily="34" charset="0"/>
              </a:rPr>
              <a:t>.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A diferença de potencial estabelecida através desta membrana é proporcional ao pH da solução na qual o elétrodo mergulha.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O conjunto de medida será</a:t>
            </a:r>
          </a:p>
          <a:p>
            <a:pPr marL="0" lvl="1" indent="355600" algn="just"/>
            <a:endParaRPr lang="pt-PT" dirty="0">
              <a:cs typeface="Arial" pitchFamily="34" charset="0"/>
            </a:endParaRPr>
          </a:p>
          <a:p>
            <a:pPr marL="0" lvl="1" algn="ctr"/>
            <a:r>
              <a:rPr lang="pt-PT" dirty="0" err="1">
                <a:cs typeface="Arial" pitchFamily="34" charset="0"/>
              </a:rPr>
              <a:t>Ag</a:t>
            </a:r>
            <a:r>
              <a:rPr lang="pt-PT" dirty="0">
                <a:cs typeface="Arial" pitchFamily="34" charset="0"/>
              </a:rPr>
              <a:t>, </a:t>
            </a:r>
            <a:r>
              <a:rPr lang="pt-PT" dirty="0" err="1">
                <a:cs typeface="Arial" pitchFamily="34" charset="0"/>
              </a:rPr>
              <a:t>AgCl</a:t>
            </a:r>
            <a:r>
              <a:rPr lang="pt-PT" dirty="0">
                <a:cs typeface="Arial" pitchFamily="34" charset="0"/>
              </a:rPr>
              <a:t> </a:t>
            </a:r>
            <a:r>
              <a:rPr lang="pt-PT" dirty="0" err="1">
                <a:cs typeface="Arial" pitchFamily="34" charset="0"/>
              </a:rPr>
              <a:t>HCl</a:t>
            </a:r>
            <a:r>
              <a:rPr lang="pt-PT" dirty="0">
                <a:cs typeface="Arial" pitchFamily="34" charset="0"/>
              </a:rPr>
              <a:t> (0,1 M)|vidro | solução || elétrodo de referência</a:t>
            </a:r>
          </a:p>
          <a:p>
            <a:pPr marL="0" lvl="1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O potencial do elétrodo de vidro é dada por</a:t>
            </a:r>
          </a:p>
          <a:p>
            <a:pPr marL="0" lvl="1" indent="355600" algn="just"/>
            <a:endParaRPr lang="pt-PT" dirty="0">
              <a:cs typeface="Arial" pitchFamily="34" charset="0"/>
            </a:endParaRPr>
          </a:p>
          <a:p>
            <a:pPr marL="0" lvl="1" indent="177800" algn="ctr"/>
            <a:r>
              <a:rPr lang="pt-PT" dirty="0">
                <a:cs typeface="Arial" pitchFamily="34" charset="0"/>
              </a:rPr>
              <a:t>E = E</a:t>
            </a:r>
            <a:r>
              <a:rPr lang="pt-PT" baseline="30000" dirty="0">
                <a:cs typeface="Arial" pitchFamily="34" charset="0"/>
              </a:rPr>
              <a:t>0</a:t>
            </a:r>
            <a:r>
              <a:rPr lang="pt-PT" dirty="0">
                <a:cs typeface="Arial" pitchFamily="34" charset="0"/>
              </a:rPr>
              <a:t> – 0,059 pH</a:t>
            </a:r>
          </a:p>
          <a:p>
            <a:pPr marL="0" lvl="1" indent="177800" algn="ctr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E</a:t>
            </a:r>
            <a:r>
              <a:rPr lang="pt-PT" baseline="30000" dirty="0">
                <a:cs typeface="Arial" pitchFamily="34" charset="0"/>
              </a:rPr>
              <a:t>0</a:t>
            </a:r>
            <a:r>
              <a:rPr lang="pt-PT" dirty="0">
                <a:cs typeface="Arial" pitchFamily="34" charset="0"/>
              </a:rPr>
              <a:t> não é constante, depende das condições físicas do vidro.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A </a:t>
            </a:r>
            <a:r>
              <a:rPr lang="pt-PT" dirty="0" err="1">
                <a:cs typeface="Arial" pitchFamily="34" charset="0"/>
              </a:rPr>
              <a:t>f.e.m</a:t>
            </a:r>
            <a:r>
              <a:rPr lang="pt-PT" dirty="0">
                <a:cs typeface="Arial" pitchFamily="34" charset="0"/>
              </a:rPr>
              <a:t>. do conjunto de medida não é rigorosamente</a:t>
            </a:r>
          </a:p>
          <a:p>
            <a:pPr marL="0" lvl="1" indent="355600" algn="just"/>
            <a:endParaRPr lang="pt-PT" dirty="0">
              <a:cs typeface="Arial" pitchFamily="34" charset="0"/>
            </a:endParaRPr>
          </a:p>
          <a:p>
            <a:pPr marL="0" lvl="1" indent="177800" algn="ctr"/>
            <a:r>
              <a:rPr lang="pt-PT" dirty="0">
                <a:cs typeface="Arial" pitchFamily="34" charset="0"/>
              </a:rPr>
              <a:t>E = </a:t>
            </a:r>
            <a:r>
              <a:rPr lang="pt-PT" dirty="0" err="1">
                <a:cs typeface="Arial" pitchFamily="34" charset="0"/>
              </a:rPr>
              <a:t>E</a:t>
            </a:r>
            <a:r>
              <a:rPr lang="pt-PT" baseline="-25000" dirty="0" err="1">
                <a:cs typeface="Arial" pitchFamily="34" charset="0"/>
              </a:rPr>
              <a:t>vidro</a:t>
            </a:r>
            <a:r>
              <a:rPr lang="pt-PT" dirty="0">
                <a:cs typeface="Arial" pitchFamily="34" charset="0"/>
              </a:rPr>
              <a:t> – </a:t>
            </a:r>
            <a:r>
              <a:rPr lang="pt-PT" dirty="0" err="1">
                <a:cs typeface="Arial" pitchFamily="34" charset="0"/>
              </a:rPr>
              <a:t>E</a:t>
            </a:r>
            <a:r>
              <a:rPr lang="pt-PT" baseline="-25000" dirty="0" err="1">
                <a:cs typeface="Arial" pitchFamily="34" charset="0"/>
              </a:rPr>
              <a:t>ref</a:t>
            </a:r>
            <a:endParaRPr lang="pt-PT" baseline="-25000" dirty="0">
              <a:cs typeface="Arial" pitchFamily="34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434C1AF-8A1F-2C37-962D-04D370FD6795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EB30EFD-8574-4184-AA59-BF6E30B4734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E172CEA1-853A-0329-7339-8B82EE28471B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983" y="685800"/>
            <a:ext cx="8121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355600" algn="just"/>
            <a:r>
              <a:rPr lang="pt-PT" dirty="0">
                <a:cs typeface="Arial" pitchFamily="34" charset="0"/>
              </a:rPr>
              <a:t>Há potenciais de junção líquida nos pontos de contato da ponte salina com os eletrólitos dos dois elementos que têm de ser eliminados com a aferição do instrumento de medida.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Estes potenciais de contato são corrigidos obrigando o aparelho a indicar o valor de pH correspondente à solução tampão a utilizar.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Considerando a </a:t>
            </a:r>
            <a:r>
              <a:rPr lang="pt-PT" dirty="0" err="1">
                <a:cs typeface="Arial" pitchFamily="34" charset="0"/>
              </a:rPr>
              <a:t>f.e.m</a:t>
            </a:r>
            <a:r>
              <a:rPr lang="pt-PT" dirty="0">
                <a:cs typeface="Arial" pitchFamily="34" charset="0"/>
              </a:rPr>
              <a:t>. </a:t>
            </a:r>
            <a:r>
              <a:rPr lang="pt-PT" dirty="0" err="1">
                <a:cs typeface="Arial" pitchFamily="34" charset="0"/>
              </a:rPr>
              <a:t>E</a:t>
            </a:r>
            <a:r>
              <a:rPr lang="pt-PT" baseline="-25000" dirty="0" err="1">
                <a:cs typeface="Arial" pitchFamily="34" charset="0"/>
              </a:rPr>
              <a:t>p</a:t>
            </a:r>
            <a:r>
              <a:rPr lang="pt-PT" dirty="0">
                <a:cs typeface="Arial" pitchFamily="34" charset="0"/>
              </a:rPr>
              <a:t> na aferição com o padrão e E</a:t>
            </a:r>
            <a:r>
              <a:rPr lang="pt-PT" baseline="-25000" dirty="0">
                <a:cs typeface="Arial" pitchFamily="34" charset="0"/>
              </a:rPr>
              <a:t>x</a:t>
            </a:r>
            <a:r>
              <a:rPr lang="pt-PT" dirty="0">
                <a:cs typeface="Arial" pitchFamily="34" charset="0"/>
              </a:rPr>
              <a:t> na medida da solução desconhecida tem-se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Donde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algn="just"/>
            <a:r>
              <a:rPr lang="pt-PT" dirty="0">
                <a:cs typeface="Arial" pitchFamily="34" charset="0"/>
              </a:rPr>
              <a:t>valor independente de E</a:t>
            </a:r>
            <a:r>
              <a:rPr lang="pt-PT" baseline="30000" dirty="0">
                <a:cs typeface="Arial" pitchFamily="34" charset="0"/>
              </a:rPr>
              <a:t>0</a:t>
            </a:r>
            <a:r>
              <a:rPr lang="pt-PT" dirty="0">
                <a:cs typeface="Arial" pitchFamily="34" charset="0"/>
              </a:rPr>
              <a:t> mas que depende do pH convencionado para o padrão. </a:t>
            </a:r>
          </a:p>
        </p:txBody>
      </p:sp>
      <p:graphicFrame>
        <p:nvGraphicFramePr>
          <p:cNvPr id="1136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847121"/>
              </p:ext>
            </p:extLst>
          </p:nvPr>
        </p:nvGraphicFramePr>
        <p:xfrm>
          <a:off x="2162967" y="3352800"/>
          <a:ext cx="481806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184400" imgH="241300" progId="">
                  <p:embed/>
                </p:oleObj>
              </mc:Choice>
              <mc:Fallback>
                <p:oleObj name="Equação" r:id="rId2" imgW="2184400" imgH="241300" progId="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967" y="3352800"/>
                        <a:ext cx="4818063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153777"/>
              </p:ext>
            </p:extLst>
          </p:nvPr>
        </p:nvGraphicFramePr>
        <p:xfrm>
          <a:off x="3278187" y="4953000"/>
          <a:ext cx="3200399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282700" imgH="431800" progId="">
                  <p:embed/>
                </p:oleObj>
              </mc:Choice>
              <mc:Fallback>
                <p:oleObj name="Equação" r:id="rId4" imgW="1282700" imgH="431800" progId="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8187" y="4953000"/>
                        <a:ext cx="3200399" cy="1066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Agrupar 2">
            <a:extLst>
              <a:ext uri="{FF2B5EF4-FFF2-40B4-BE49-F238E27FC236}">
                <a16:creationId xmlns:a16="http://schemas.microsoft.com/office/drawing/2014/main" id="{24F06C40-7BE5-B102-89A3-B15634B69B5D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04FAF308-74F4-4EB3-C882-440E7DDC369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6736243E-3271-1CEF-9E26-7391EED99EDD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54965" y="706348"/>
            <a:ext cx="812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pt-PT" sz="2000" dirty="0">
                <a:cs typeface="Arial" pitchFamily="34" charset="0"/>
              </a:rPr>
              <a:t>Os aparelhos medidores de pH transformam as diferenças de potencial em valores absolutos de pH.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pt-PT" sz="2000" dirty="0">
                <a:cs typeface="Arial" pitchFamily="34" charset="0"/>
              </a:rPr>
              <a:t>Devido a incertezas nos coeficientes de atividade e nos potenciais de contato, os valores de pH lidos correspondem a valores de pH operacionais.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pt-PT" sz="2000" dirty="0">
                <a:cs typeface="Arial" pitchFamily="34" charset="0"/>
              </a:rPr>
              <a:t>A diferença entre estes e os verdadeiros valores de pH diferem da ordem dos décimos de pH.</a:t>
            </a:r>
          </a:p>
        </p:txBody>
      </p:sp>
      <p:grpSp>
        <p:nvGrpSpPr>
          <p:cNvPr id="3" name="Grupo 4"/>
          <p:cNvGrpSpPr/>
          <p:nvPr/>
        </p:nvGrpSpPr>
        <p:grpSpPr>
          <a:xfrm>
            <a:off x="3086100" y="2938461"/>
            <a:ext cx="2057400" cy="3829051"/>
            <a:chOff x="914400" y="2819400"/>
            <a:chExt cx="2057400" cy="3829051"/>
          </a:xfrm>
        </p:grpSpPr>
        <p:pic>
          <p:nvPicPr>
            <p:cNvPr id="123906" name="Picture 2" descr="http://www.dec.ufcg.edu.br/saneamento/Image293.gif"/>
            <p:cNvPicPr>
              <a:picLocks noChangeAspect="1" noChangeArrowheads="1"/>
            </p:cNvPicPr>
            <p:nvPr/>
          </p:nvPicPr>
          <p:blipFill>
            <a:blip r:embed="rId2" cstate="print"/>
            <a:srcRect r="54622"/>
            <a:stretch>
              <a:fillRect/>
            </a:stretch>
          </p:blipFill>
          <p:spPr bwMode="auto">
            <a:xfrm>
              <a:off x="914400" y="2819400"/>
              <a:ext cx="2057400" cy="3829051"/>
            </a:xfrm>
            <a:prstGeom prst="rect">
              <a:avLst/>
            </a:prstGeom>
            <a:noFill/>
          </p:spPr>
        </p:pic>
        <p:sp>
          <p:nvSpPr>
            <p:cNvPr id="4" name="Rectângulo 3"/>
            <p:cNvSpPr/>
            <p:nvPr/>
          </p:nvSpPr>
          <p:spPr>
            <a:xfrm>
              <a:off x="990600" y="6400800"/>
              <a:ext cx="6858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5" name="Grupo 8"/>
          <p:cNvGrpSpPr/>
          <p:nvPr/>
        </p:nvGrpSpPr>
        <p:grpSpPr>
          <a:xfrm>
            <a:off x="5486400" y="2953117"/>
            <a:ext cx="1866900" cy="3705225"/>
            <a:chOff x="5486400" y="2895600"/>
            <a:chExt cx="1866900" cy="3705225"/>
          </a:xfrm>
        </p:grpSpPr>
        <p:pic>
          <p:nvPicPr>
            <p:cNvPr id="123908" name="Picture 4" descr="http://s3.amazonaws.com/magoo/ABAAABs1EAI-8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86400" y="2895600"/>
              <a:ext cx="1866900" cy="3705225"/>
            </a:xfrm>
            <a:prstGeom prst="rect">
              <a:avLst/>
            </a:prstGeom>
            <a:noFill/>
          </p:spPr>
        </p:pic>
        <p:sp>
          <p:nvSpPr>
            <p:cNvPr id="8" name="Rectângulo 7"/>
            <p:cNvSpPr/>
            <p:nvPr/>
          </p:nvSpPr>
          <p:spPr>
            <a:xfrm>
              <a:off x="5486400" y="6248400"/>
              <a:ext cx="6858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428FDAF6-FC92-F307-D906-19375A348D58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AE68FA3A-DE33-D1D2-CAFF-EA439F41302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B6B8BEB1-7D8D-51A8-12ED-0D8F9F29424E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9A9263F-7996-4DE0-8340-DA5B7F00338C}" type="slidenum">
              <a:rPr lang="pt-PT" altLang="en-US" smtClean="0"/>
              <a:pPr/>
              <a:t>39</a:t>
            </a:fld>
            <a:endParaRPr lang="pt-PT" alt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24000"/>
            <a:ext cx="8229600" cy="2590800"/>
          </a:xfrm>
        </p:spPr>
        <p:txBody>
          <a:bodyPr>
            <a:noAutofit/>
          </a:bodyPr>
          <a:lstStyle/>
          <a:p>
            <a:pPr marL="0" indent="273050" algn="just" eaLnBrk="1" hangingPunct="1">
              <a:buClr>
                <a:schemeClr val="tx2"/>
              </a:buClr>
              <a:defRPr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Como se realiza uma titulação potenciométrica?</a:t>
            </a:r>
          </a:p>
          <a:p>
            <a:pPr algn="just" eaLnBrk="1" hangingPunct="1">
              <a:defRPr/>
            </a:pPr>
            <a:r>
              <a:rPr lang="pt-PT" sz="2400" dirty="0">
                <a:cs typeface="Arial" panose="020B0604020202020204" pitchFamily="34" charset="0"/>
              </a:rPr>
              <a:t>Adiciona-se a </a:t>
            </a:r>
            <a:r>
              <a:rPr lang="pt-PT" sz="2400" i="1" dirty="0">
                <a:cs typeface="Arial" panose="020B0604020202020204" pitchFamily="34" charset="0"/>
              </a:rPr>
              <a:t>solução titulante</a:t>
            </a:r>
            <a:r>
              <a:rPr lang="pt-PT" sz="2400" dirty="0">
                <a:cs typeface="Arial" panose="020B0604020202020204" pitchFamily="34" charset="0"/>
              </a:rPr>
              <a:t> contida numa bureta a uma </a:t>
            </a:r>
            <a:r>
              <a:rPr lang="pt-PT" sz="2400" i="1" dirty="0">
                <a:cs typeface="Arial" panose="020B0604020202020204" pitchFamily="34" charset="0"/>
              </a:rPr>
              <a:t>solução titulada</a:t>
            </a:r>
            <a:r>
              <a:rPr lang="pt-PT" sz="2400" dirty="0">
                <a:cs typeface="Arial" panose="020B0604020202020204" pitchFamily="34" charset="0"/>
              </a:rPr>
              <a:t> contida num  copo.</a:t>
            </a:r>
          </a:p>
          <a:p>
            <a:pPr algn="just" eaLnBrk="1" hangingPunct="1">
              <a:defRPr/>
            </a:pPr>
            <a:r>
              <a:rPr lang="pt-PT" sz="2400" dirty="0">
                <a:cs typeface="Arial" panose="020B0604020202020204" pitchFamily="34" charset="0"/>
              </a:rPr>
              <a:t>O volume da solução titulada tem de ser rigorosamente medido e o titulante vai sendo adicionado a pouco e pouco até se atingir o ponto de equivalência.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2400" dirty="0"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endParaRPr lang="pt-PT" sz="2400" dirty="0"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endParaRPr lang="pt-PT" sz="2400" dirty="0">
              <a:cs typeface="Arial" panose="020B060402020202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3850" y="736908"/>
            <a:ext cx="84963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3200" b="1" dirty="0">
                <a:solidFill>
                  <a:schemeClr val="tx2"/>
                </a:solidFill>
              </a:rPr>
              <a:t>Titulação Potenciométrica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9BBA30D-10B6-788F-0755-A804B3C3BB7B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CBA116C7-60C1-FB65-4BDC-85AFA380EE6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F9A47FC2-DD70-C6FA-55E3-FBA5285048BE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2F11A0-13CF-4D9C-8B4B-00A7DEB32C5E}" type="slidenum">
              <a:rPr lang="pt-PT" altLang="en-US" smtClean="0"/>
              <a:pPr/>
              <a:t>40</a:t>
            </a:fld>
            <a:endParaRPr lang="pt-PT" altLang="en-US"/>
          </a:p>
        </p:txBody>
      </p:sp>
      <p:pic>
        <p:nvPicPr>
          <p:cNvPr id="9219" name="Picture 4" descr="D2E52FEC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2699147" y="1350169"/>
            <a:ext cx="3745706" cy="503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718344"/>
            <a:ext cx="48387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pt-PT" altLang="pt-PT" sz="3200" b="1" dirty="0">
                <a:solidFill>
                  <a:schemeClr val="tx2"/>
                </a:solidFill>
              </a:rPr>
              <a:t>Titulação Potenciométrica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2850CF2-9DE2-79F6-6A54-7F4EB84CF727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74B5120C-D207-D9C7-ED1D-BE75A326DDB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13593622-CCB6-887B-744D-8343B9C25A25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288E9E-544E-42C1-9316-B1C5066C6487}" type="slidenum">
              <a:rPr lang="pt-PT" altLang="en-US" smtClean="0"/>
              <a:pPr/>
              <a:t>41</a:t>
            </a:fld>
            <a:endParaRPr lang="pt-PT" altLang="en-US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200" y="1600200"/>
            <a:ext cx="8121600" cy="3124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Método da 1ª derivada</a:t>
            </a:r>
          </a:p>
          <a:p>
            <a:pPr marL="363538" indent="-188913"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pt-PT" sz="2400" dirty="0">
                <a:cs typeface="Arial" panose="020B0604020202020204" pitchFamily="34" charset="0"/>
              </a:rPr>
              <a:t>Calcula-se:</a:t>
            </a:r>
          </a:p>
          <a:p>
            <a:pPr marL="0" indent="363538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PT" sz="2400" b="1" dirty="0">
                <a:cs typeface="Arial" panose="020B0604020202020204" pitchFamily="34" charset="0"/>
              </a:rPr>
              <a:t>- </a:t>
            </a:r>
            <a:r>
              <a:rPr lang="el-GR" sz="2400" b="1" dirty="0">
                <a:cs typeface="Arial" panose="020B0604020202020204" pitchFamily="34" charset="0"/>
              </a:rPr>
              <a:t>Δ</a:t>
            </a:r>
            <a:r>
              <a:rPr lang="pt-PT" sz="2400" b="1" dirty="0">
                <a:cs typeface="Arial" panose="020B0604020202020204" pitchFamily="34" charset="0"/>
              </a:rPr>
              <a:t>pH</a:t>
            </a:r>
          </a:p>
          <a:p>
            <a:pPr marL="0" indent="363538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PT" sz="2400" b="1" dirty="0">
                <a:cs typeface="Arial" panose="020B0604020202020204" pitchFamily="34" charset="0"/>
              </a:rPr>
              <a:t>- </a:t>
            </a:r>
            <a:r>
              <a:rPr lang="el-GR" sz="2400" b="1" dirty="0">
                <a:cs typeface="Arial" panose="020B0604020202020204" pitchFamily="34" charset="0"/>
              </a:rPr>
              <a:t>Δ</a:t>
            </a:r>
            <a:r>
              <a:rPr lang="pt-PT" sz="2400" b="1" dirty="0">
                <a:cs typeface="Arial" panose="020B0604020202020204" pitchFamily="34" charset="0"/>
              </a:rPr>
              <a:t>V</a:t>
            </a:r>
            <a:endParaRPr lang="pt-PT" sz="2400" dirty="0">
              <a:cs typeface="Arial" panose="020B0604020202020204" pitchFamily="34" charset="0"/>
            </a:endParaRPr>
          </a:p>
          <a:p>
            <a:pPr marL="0" indent="363538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PT" sz="2400" dirty="0">
                <a:cs typeface="Arial" panose="020B0604020202020204" pitchFamily="34" charset="0"/>
              </a:rPr>
              <a:t>- Traça-se o gráfico </a:t>
            </a:r>
            <a:r>
              <a:rPr lang="el-GR" sz="2400" b="1" dirty="0">
                <a:cs typeface="Arial" panose="020B0604020202020204" pitchFamily="34" charset="0"/>
              </a:rPr>
              <a:t>Δ</a:t>
            </a:r>
            <a:r>
              <a:rPr lang="pt-PT" sz="2400" b="1" dirty="0">
                <a:cs typeface="Arial" panose="020B0604020202020204" pitchFamily="34" charset="0"/>
              </a:rPr>
              <a:t>pH/ </a:t>
            </a:r>
            <a:r>
              <a:rPr lang="el-GR" sz="2400" b="1" dirty="0">
                <a:cs typeface="Arial" panose="020B0604020202020204" pitchFamily="34" charset="0"/>
              </a:rPr>
              <a:t>Δ</a:t>
            </a:r>
            <a:r>
              <a:rPr lang="pt-PT" sz="2400" b="1" dirty="0">
                <a:cs typeface="Arial" panose="020B0604020202020204" pitchFamily="34" charset="0"/>
              </a:rPr>
              <a:t>V</a:t>
            </a:r>
            <a:r>
              <a:rPr lang="pt-PT" sz="2400" dirty="0">
                <a:cs typeface="Arial" panose="020B0604020202020204" pitchFamily="34" charset="0"/>
              </a:rPr>
              <a:t> vs </a:t>
            </a:r>
            <a:r>
              <a:rPr lang="pt-PT" sz="2400" b="1" dirty="0">
                <a:cs typeface="Arial" panose="020B0604020202020204" pitchFamily="34" charset="0"/>
              </a:rPr>
              <a:t>V</a:t>
            </a:r>
            <a:r>
              <a:rPr lang="pt-PT" sz="2400" dirty="0">
                <a:cs typeface="Arial" panose="020B0604020202020204" pitchFamily="34" charset="0"/>
              </a:rPr>
              <a:t> médio do intervalo considerado</a:t>
            </a:r>
          </a:p>
          <a:p>
            <a:pPr marL="0" indent="363538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PT" sz="2400" dirty="0">
                <a:cs typeface="Arial" panose="020B0604020202020204" pitchFamily="34" charset="0"/>
              </a:rPr>
              <a:t>- Máximo indica o volume de titulante correspondente ao ponto de equivalência</a:t>
            </a:r>
            <a:endParaRPr lang="el-GR" sz="2400" dirty="0">
              <a:cs typeface="Arial" panose="020B060402020202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1000" y="619918"/>
            <a:ext cx="8121600" cy="909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Traçada a curva de titulação potenciométrica como se localiza o ponto de equivalência?</a:t>
            </a:r>
            <a:endParaRPr lang="pt-PT" dirty="0">
              <a:cs typeface="Arial" panose="020B0604020202020204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7BADBD7-2675-8184-F3E5-5D97CFEE4ABC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C594C08A-F3D4-A2C2-4CA5-9C027D45B34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AFC82778-1298-6874-3841-8BD1CA9B1E7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42</a:t>
            </a:fld>
            <a:endParaRPr lang="en-US"/>
          </a:p>
        </p:txBody>
      </p:sp>
      <p:grpSp>
        <p:nvGrpSpPr>
          <p:cNvPr id="11" name="Grupo 10"/>
          <p:cNvGrpSpPr/>
          <p:nvPr/>
        </p:nvGrpSpPr>
        <p:grpSpPr>
          <a:xfrm>
            <a:off x="1614488" y="885825"/>
            <a:ext cx="5915025" cy="5086350"/>
            <a:chOff x="1614487" y="885825"/>
            <a:chExt cx="5915025" cy="5086350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4487" y="885825"/>
              <a:ext cx="5915025" cy="5086350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 rot="16200000">
              <a:off x="6774187" y="3143482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/>
                <a:t>∆pH</a:t>
              </a:r>
            </a:p>
          </p:txBody>
        </p:sp>
        <p:sp>
          <p:nvSpPr>
            <p:cNvPr id="8" name="CaixaDeTexto 7"/>
            <p:cNvSpPr txBox="1"/>
            <p:nvPr/>
          </p:nvSpPr>
          <p:spPr>
            <a:xfrm rot="16200000">
              <a:off x="1670566" y="2777609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/>
                <a:t>pH</a:t>
              </a: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86E01F6-ADEB-5D11-B642-0924B9DA393E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04C32D77-5696-6C21-361B-497AF58961A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60BD15E9-AF29-9318-5D5F-2E9266640D9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74630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43</a:t>
            </a:fld>
            <a:endParaRPr lang="en-US"/>
          </a:p>
        </p:txBody>
      </p:sp>
      <p:grpSp>
        <p:nvGrpSpPr>
          <p:cNvPr id="8" name="Grupo 7"/>
          <p:cNvGrpSpPr/>
          <p:nvPr/>
        </p:nvGrpSpPr>
        <p:grpSpPr>
          <a:xfrm>
            <a:off x="1723653" y="1912349"/>
            <a:ext cx="5696693" cy="4352738"/>
            <a:chOff x="2105025" y="1666875"/>
            <a:chExt cx="4933950" cy="3524250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5025" y="1666875"/>
              <a:ext cx="4933950" cy="3524250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 rot="16200000">
              <a:off x="1873154" y="3059166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/>
                <a:t>pH</a:t>
              </a:r>
            </a:p>
          </p:txBody>
        </p:sp>
      </p:grp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66802" y="732361"/>
            <a:ext cx="8121600" cy="1142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pt-PT" sz="2400" dirty="0">
                <a:cs typeface="Arial" panose="020B0604020202020204" pitchFamily="34" charset="0"/>
              </a:rPr>
              <a:t>Fazendo a segunda derivada, a curva obtida corta, no eixo das abcissas, o volume que corresponde ao ponto de equivalência da titulação.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958A96C-433A-0769-A499-8E30E48485BA}"/>
              </a:ext>
            </a:extLst>
          </p:cNvPr>
          <p:cNvGrpSpPr/>
          <p:nvPr/>
        </p:nvGrpSpPr>
        <p:grpSpPr>
          <a:xfrm>
            <a:off x="241736" y="205907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36B7AFB0-93DD-84DB-4C3D-14DA53AF2B5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D4284D78-DF43-5F06-9A4E-38BE63CD3D1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81073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2880</Words>
  <Application>Microsoft Office PowerPoint</Application>
  <PresentationFormat>Apresentação no Ecrã (4:3)</PresentationFormat>
  <Paragraphs>300</Paragraphs>
  <Slides>43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43</vt:i4>
      </vt:variant>
    </vt:vector>
  </HeadingPairs>
  <TitlesOfParts>
    <vt:vector size="50" baseType="lpstr">
      <vt:lpstr>Arial</vt:lpstr>
      <vt:lpstr>Calibri</vt:lpstr>
      <vt:lpstr>Monotype Sorts</vt:lpstr>
      <vt:lpstr>Times New Roman</vt:lpstr>
      <vt:lpstr>Wingdings</vt:lpstr>
      <vt:lpstr>Tema do Office</vt:lpstr>
      <vt:lpstr>Equação</vt:lpstr>
      <vt:lpstr> Química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CTeSP  Qualidade Alimentar</dc:title>
  <dc:creator>Valentim Nunes</dc:creator>
  <cp:lastModifiedBy>Valentim Nunes</cp:lastModifiedBy>
  <cp:revision>89</cp:revision>
  <dcterms:modified xsi:type="dcterms:W3CDTF">2022-09-29T08:32:53Z</dcterms:modified>
</cp:coreProperties>
</file>