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77" r:id="rId3"/>
    <p:sldId id="262" r:id="rId4"/>
    <p:sldId id="284" r:id="rId5"/>
    <p:sldId id="264" r:id="rId6"/>
    <p:sldId id="268" r:id="rId7"/>
    <p:sldId id="265" r:id="rId8"/>
    <p:sldId id="266" r:id="rId9"/>
    <p:sldId id="267" r:id="rId10"/>
    <p:sldId id="269" r:id="rId11"/>
    <p:sldId id="272" r:id="rId12"/>
    <p:sldId id="273" r:id="rId13"/>
    <p:sldId id="275" r:id="rId14"/>
    <p:sldId id="285" r:id="rId15"/>
    <p:sldId id="293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278" r:id="rId32"/>
    <p:sldId id="279" r:id="rId33"/>
    <p:sldId id="280" r:id="rId34"/>
    <p:sldId id="281" r:id="rId35"/>
    <p:sldId id="282" r:id="rId36"/>
    <p:sldId id="286" r:id="rId37"/>
    <p:sldId id="283" r:id="rId38"/>
    <p:sldId id="287" r:id="rId39"/>
    <p:sldId id="288" r:id="rId40"/>
    <p:sldId id="289" r:id="rId41"/>
    <p:sldId id="276" r:id="rId42"/>
    <p:sldId id="290" r:id="rId43"/>
    <p:sldId id="291" r:id="rId44"/>
    <p:sldId id="292" r:id="rId45"/>
    <p:sldId id="310" r:id="rId4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Destaqu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7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01T11:40:27.3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01T11:40:43.1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384 369,'0'572,"0"-564,0 0,1 0,0 0,1 0,-1-1,2 1,-1 0,1-1,0 0,0 1,6 6,-8-11,1-1,0 1,0-1,0 0,0 0,0 0,1 0,-1 0,1 0,-1-1,1 1,-1-1,1 1,0-1,0 0,0 0,0-1,-1 1,1-1,0 1,0-1,0 0,0 0,0 0,0 0,0-1,0 1,0-1,0 0,0 0,0 0,3-2,124-41,5-2,-111 35,0 1,1 2,0 0,0 1,0 2,1 1,45-2,-25 7,-30 0,1 0,0-1,0-1,0-1,20-4,-33 5,0 0,0-1,0 1,0-1,0 0,-1 0,1-1,-1 1,1-1,-1 1,0-1,0 0,0 0,-1-1,1 1,-1-1,1 1,-1-1,0 0,-1 0,1 1,-1-1,1 0,-1-1,1-6,0-12,0-1,-1 0,-2 1,-4-38,4 58,1 0,-1-1,0 1,0 0,0 0,-1 0,1 0,-1 0,1 0,-1 0,0 1,0-1,0 1,-1-1,1 1,-1 0,1 0,-1 0,0 0,1 0,-1 0,0 1,0 0,0-1,-1 1,-3-1,-10-2,0 1,-1 1,-34-1,5 0,-180-33,27 4,178 26,14 1,14 1,23-1,0 1,0 2,0 1,47 4,61 10,31 1,-74-11,1 4,132 27,-165-21,1-3,1-3,64-2,1925-7,-1867-11,-25 0,387-17,-380 7,-92 11,83-2,57 15,44-2,-225-3,0-1,0-2,0-1,47-19,-37 12,67-13,93 10,-109 13,349-29,29 27,-274 9,199-2,-390 1,0 0,-1 1,1 0,-1 1,1-1,-1 2,0-1,0 1,0 0,-1 1,1 0,7 6,40 23,-22-18,78 43,-97-51,-1 2,-1 0,1 0,-2 1,0 0,11 14,-6-3,-9-12,1 0,0 0,12 11,-16-18,1 0,-1 0,0 0,1-1,-1 1,1-1,0 0,0 0,0-1,0 0,8 2,25 0,1-1,76-7,-112 4,0 1,1-1,-1 0,1 0,-1 0,0-1,0 1,0-1,0 0,0 0,0 0,0 0,0 0,-1 0,1-1,-1 1,0-1,0 0,0 0,0 0,0 0,0 0,-1 0,0 0,1-1,-1 1,0 0,-1-1,1 1,-1-1,1 1,-1-1,0 1,0-1,-1 1,1-1,-1 1,0-1,-1-4,1 7,1 0,-1-1,1 1,-1 0,0 0,1 0,-1 0,0 0,0 0,0 0,0 0,0 0,0 0,0 0,0 1,0-1,0 0,-1 1,1-1,0 1,-1-1,-1 0,-1 1,1 0,-1-1,0 1,0 1,1-1,-1 0,0 1,-4 1,-9 4,2 0,-29 15,39-19,-73 35,-1-4,-1-3,-2-4,-131 25,148-41,-118 4,-66-17,100 0,-2494 0,1371 5,711 14,-477 21,1006-35,1 1,0 1,-45 13,41-8,0-2,-53 3,-404-8,230-5,176 2,34-1,1 2,-65 9,111-9,0 1,0 1,0-1,0 1,0-1,1 1,-1 1,1-1,-1 1,-7 5,12-7,-1 0,0 0,0-1,1 1,-1 0,0 0,1 0,-1 0,1 0,-1 0,1 0,0 0,-1 0,1 1,0-1,0 0,-1 0,1 0,0 0,1 2,-1-1,1 0,0 0,-1 0,1-1,0 1,0 0,0 0,1-1,-1 1,0 0,1-1,-1 1,1-1,3 3,8 5,0-1,0 0,1-1,0 0,1-1,20 5,96 20,-107-26,130 21,283 12,163-40,-597 2,911-97,-836 89,-1 4,90 5,-58 1,86-1,285-37,-479 36,120-19,228-5,1516 28,-1007-7,260 3,-1087 0,-1-1,0-2,56-12,-71 11,1-1,-1-1,0 0,0-1,-1 0,0-1,0-1,24-21,15-20,-35 32,0 0,2 1,-1 1,2 1,0 1,1 1,25-11,-38 19,0 1,0-1,0-1,-1 1,0-1,0-1,0 0,-1 0,0 0,0-1,-1 0,8-12,-11 16,-1-1,1 1,-1-1,0 1,0-1,-1 0,1 0,-1 0,0 0,0 0,-1 0,0 0,0 0,0 0,0 0,-1 0,1 0,-1 0,-1 1,1-1,-1 0,0 0,0 1,0-1,0 1,-5-6,-5-5,-1 0,-1 1,0 0,-1 1,0 0,-1 2,-32-19,22 17,-1 1,0 1,-1 2,-47-11,-16 1,0 3,-129-5,143 15,-146-29,45 5,-290-3,403 30,-82-7,-38-2,-18 10,-316-12,329-1,-165-6,-1118 19,739 4,-1590-2,2139 7,159-4,-1 1,1 2,0 0,-46 19,53-18,0-1,0-1,-36 5,-17 5,-196 42,258-56,-5 1,1 1,0 0,-21 7,31-8,1-1,-1 1,1 0,0-1,0 2,0-1,0 0,0 1,0-1,0 1,1 0,-1 0,1 0,0 0,0 0,0 0,0 1,-1 4,-1 6,1 0,1 1,0-1,1 0,0 1,3 20,1-5,1-1,9 33,-4-27,2 0,16 35,-20-55,0-1,1 0,0-1,2 1,-1-2,1 1,16 13,4 4,-2 1,40 55,-56-72,1 0,1-1,0-1,1 0,0-1,18 10,-10-6,42 35,23 46,-8-8,-69-80,0 0,0 0,1-1,0 0,0-1,1-1,-1 0,1 0,1-1,18 3,4 2,60 15,1-5,143 10,200-13,-288-13,80 9,46 2,-17-13,527-4,-532-10,72-2,3463 17,-3743-2,-7 1,-1-1,0-2,0-2,59-13,-92 15,0-1,0 0,-1 0,1-1,-1 0,0 0,0 0,9-10,40-48,-33 35,-11 14,91-96,-90 98,1 0,1 1,0 0,0 1,1 1,27-12,-8 8,-1-1,0-2,-1-1,53-37,-56 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4T10:05:32.0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1,'0'57,"10"82,-7-118,2-1,0 0,0 0,2 0,1-1,0 0,16 26,2-7,1-2,2 0,50 48,-71-77,0-1,0 0,1 0,-1-1,1 0,1-1,-1 0,0 0,1-1,0 0,0-1,0 0,11 1,18 0,-1-3,47-4,-13 1,902 0,-528 4,-426 1,1 0,-1 1,0 1,0 1,-1 1,1 0,33 17,39 13,-60-28,0-2,0-1,1-2,0-1,-1-2,36-3,-29 0,1 3,0 1,58 9,-15 6,0-4,143 3,44-16,-254 2,0 1,0 0,-1 1,1 1,-1 1,0 0,16 8,-9-4,-1-1,34 7,-4-7,-1-3,1-2,99-7,-138 3,0-1,0 0,-1-1,1 0,-1-1,0 0,0-1,0 0,-1-1,0 0,0 0,0-1,-1-1,0 1,0-2,-1 1,0-1,0 0,-1-1,0 0,-1 0,0 0,-1-1,0 0,-1 0,0 0,0 0,-1-1,-1 1,0-1,0-18,-7-153,5 181,-1-1,1 0,-1 1,0-1,0 1,0-1,-1 1,1-1,-1 1,1 0,-1 0,0-1,1 1,-1 0,0 1,0-1,-1 0,1 1,0-1,-1 1,1-1,0 1,-1 0,0 0,1 0,-1 1,1-1,-1 1,-3-1,-11-1,0 0,-1 1,-26 3,24-1,-562 3,424-4,130-2,0-1,0-1,1-2,0-1,-30-11,28 8,0 1,-1 2,0 0,-40-2,-292 9,148 3,14-5,-225 5,388 0,2 2,-47 13,-20 2,32-13,0-4,-76-5,25-1,20 4,-113-3,201 0,0-1,0 0,1-1,-1 0,1-1,0-1,0 0,0 0,1-1,-18-14,8 6,-31-16,-84-50,70 38,43 31,0 0,-1 2,-30-9,19 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4T09:13:23.272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810 213,'-2'4,"1"-1,0 1,-1-1,0 1,0-1,0 0,0 1,0-1,-1 0,1-1,-5 5,-2 2,-16 19,-34 28,36-35,1 0,-31 39,47-51,0-1,1 1,0 1,0-1,1 1,0 0,1 0,0 0,1 0,0 1,-1 16,2-14,0 0,2 0,0 0,0 0,1 0,1 0,6 20,-6-25,1-1,-1 0,1 0,0-1,1 1,0-1,0 0,0 0,1-1,-1 1,2-1,-1 0,0-1,8 4,1 0,0-1,1 0,0-2,0 0,1-1,-1 0,1-1,17 0,141-3,-96-3,611 0,-652 6,0 1,-1 2,67 19,-58-13,83 12,-60-20,-42-3,-1 0,0 2,0 1,0 1,30 10,5 4,0-2,1-4,121 11,210-18,-214-8,1707 2,-1858-1,1-2,-1 0,0-2,29-9,107-40,-72 22,-27 12,65-24,-110 36,-1-1,0 0,-1-2,25-17,85-63,-75 56,83-73,-130 102,0 0,0 0,-1 0,0-1,0 0,-1 0,7-14,-10 19,0 0,-1 0,1 0,0 0,-1-1,0 1,1 0,-1 0,0-1,0 1,0 0,0 0,-1-1,1 1,-1 0,1 0,-1 0,0 0,0-1,0 1,0 0,0 0,0 1,-1-1,1 0,0 0,-1 1,0-1,1 1,-1-1,0 1,-4-3,0 1,0 0,-1 0,0 0,1 0,-1 1,0 1,0-1,-9 0,-63-1,56 3,-1608 5,1427-7,-236 6,193 21,-24 1,-301-25,263-3,239 0,0-3,-99-20,-136-55,220 45,58 23,-55-17,8 14,50 11,-1-1,1-1,-36-14,21 2,-14-5,-59-19,-5 3,63 19,-1 3,-1 2,-75-10,-390 15,340 13,158-4,15 0,0 1,0 0,0 0,1 0,-1 1,0 0,0 1,1 0,-15 5,22-7,-1 0,1 0,0 1,-1-1,1 0,0 0,-1 0,1 0,0 1,0-1,-1 0,1 0,0 0,0 1,-1-1,1 0,0 0,0 1,0-1,-1 0,1 1,0-1,0 0,0 1,0-1,0 0,0 1,0-1,0 0,0 1,0-1,0 0,0 1,0-1,0 0,0 1,0-1,0 1,14 7,20 1,58 2,1-5,96-5,14 0,-167 0,3 0,70 11,-99-10,0 0,0 1,0 0,-1 0,1 1,-1 0,0 1,0 0,0 1,-1 0,16 13,6 15,-24-26,0-1,0 1,1-1,0 0,0-1,1 0,0 0,0 0,0-1,1 0,0-1,0 0,13 4,18-1,0-3,-1-1,74-4,-29 0,248 11,45 1,-274-12,-25-1,-1 3,83 13,-128-6,-1 1,0 1,0 2,50 27,-45-21,0-2,59 19,64-5,-47-11,-39-7,143 7,77-20,-115-2,805 3,-963 0,37 1,-54-1,1 1,-1-1,0 1,1 0,-1 0,0 0,0 0,0 1,0-1,0 1,0 0,0 0,3 3,-5-5,-1 1,1 0,0 0,0 0,-1 0,1 0,-1 0,1 0,-1 0,1 0,-1 0,0 0,0 0,1 0,-1 0,0 1,0-1,0 0,0 0,0 0,0 0,-1 0,1 0,0 0,-1 2,0 0,-1 0,1 0,-1 0,0 0,0-1,0 1,-1-1,-3 5,-5 1,1 1,-2-2,-15 10,1-5,0-1,-1-1,0-1,0-2,-1-1,0 0,-38 1,-207-7,153-3,-111-8,-479-7,518 19,-1567 0,1553-2,-270-38,389 29,54 8,0-2,1-1,-1-1,-33-13,-9-4,43 14,-39-15,62 20,-1-1,1 0,0-1,0 1,0-2,1 1,0-1,-8-9,9 8,-2-3,0 1,-1 0,-1 0,-11-8,20 16,-1 1,1-1,-1 1,1-1,-1 1,0 0,0 0,0 0,1 0,-1 0,0 1,0 0,0-1,0 1,0 0,0 0,0 0,0 1,0-1,0 1,0 0,1 0,-1 0,0 0,-3 2,3-1,0 0,1 0,0 0,-1 1,1-1,0 1,0-1,1 1,-1 0,0 0,1 0,0 0,0 0,0 0,0 0,0 0,0 0,1 5,-2 8,1 0,3 24,-2-25,0-11,0 0,1 0,-1 0,1 0,0 1,0-1,0 0,0 0,1 0,-1-1,1 1,0 0,0-1,1 1,-1-1,1 1,0-1,-1 0,1 0,1-1,-1 1,0 0,1-1,-1 0,1 0,6 3,18 8,0 0,1-2,0-1,1-2,52 9,-52-10,57 22,-7-2,-15-9,0-3,2-3,-1-3,103 2,-37-13,-95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10/11/2022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214BEB-7DBB-479A-A79B-5F72B78DE25C}" type="slidenum">
              <a:rPr lang="pt-PT" smtClean="0"/>
              <a:t>38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334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10/11/2022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D185A5-95B8-4C49-A9A7-CE9DD13CB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6501DF-AA0E-476C-B16A-1C1697F94C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1930D6E-4FF4-4C57-A1B9-612C3AD0C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0C267-0C52-417D-B3FF-470E7299EF46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35926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10/11/2022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ibolas.eu/images/aluminio.jpg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customXml" Target="../ink/ink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1.png"/><Relationship Id="rId5" Type="http://schemas.openxmlformats.org/officeDocument/2006/relationships/customXml" Target="../ink/ink3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Química das Soluções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07010" y="3742441"/>
            <a:ext cx="7409468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Reações de Complexação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5979262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novembro, 2022</a:t>
            </a: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FC374A8-2DCC-4D67-90DD-F4FBA037D401}"/>
              </a:ext>
            </a:extLst>
          </p:cNvPr>
          <p:cNvSpPr txBox="1"/>
          <p:nvPr/>
        </p:nvSpPr>
        <p:spPr>
          <a:xfrm>
            <a:off x="414776" y="873528"/>
            <a:ext cx="82296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Numa </a:t>
            </a:r>
            <a:r>
              <a:rPr lang="pt-PT" sz="2400" dirty="0">
                <a:solidFill>
                  <a:srgbClr val="FF0000"/>
                </a:solidFill>
              </a:rPr>
              <a:t>titulação </a:t>
            </a:r>
            <a:r>
              <a:rPr lang="pt-PT" sz="2400" dirty="0" err="1">
                <a:solidFill>
                  <a:srgbClr val="FF0000"/>
                </a:solidFill>
              </a:rPr>
              <a:t>complexométrica</a:t>
            </a:r>
            <a:r>
              <a:rPr lang="pt-PT" sz="2400" dirty="0"/>
              <a:t>, um ião metálico reage com um ligante adequado para formar um </a:t>
            </a:r>
            <a:r>
              <a:rPr lang="pt-PT" sz="2400" dirty="0">
                <a:solidFill>
                  <a:srgbClr val="FF0000"/>
                </a:solidFill>
              </a:rPr>
              <a:t>complexo</a:t>
            </a:r>
            <a:r>
              <a:rPr lang="pt-PT" sz="2400" dirty="0"/>
              <a:t>, e o ponto de equivalência é determinado por um indicador ou por um método instrumental apropriado.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E2AAD56F-D5CE-47B4-9B71-9EBB3DB5AE1E}"/>
              </a:ext>
            </a:extLst>
          </p:cNvPr>
          <p:cNvSpPr/>
          <p:nvPr/>
        </p:nvSpPr>
        <p:spPr>
          <a:xfrm>
            <a:off x="3921551" y="2469823"/>
            <a:ext cx="744717" cy="95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Explosão: 14 Pontos 8">
            <a:extLst>
              <a:ext uri="{FF2B5EF4-FFF2-40B4-BE49-F238E27FC236}">
                <a16:creationId xmlns:a16="http://schemas.microsoft.com/office/drawing/2014/main" id="{5B6E29FE-B313-49DD-A7AD-621CA171E22D}"/>
              </a:ext>
            </a:extLst>
          </p:cNvPr>
          <p:cNvSpPr/>
          <p:nvPr/>
        </p:nvSpPr>
        <p:spPr>
          <a:xfrm>
            <a:off x="1498859" y="3405531"/>
            <a:ext cx="6589339" cy="3108391"/>
          </a:xfrm>
          <a:prstGeom prst="irregularSeal2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D369673-1D82-4FE7-84CD-C82A8D8FEE45}"/>
              </a:ext>
            </a:extLst>
          </p:cNvPr>
          <p:cNvSpPr txBox="1"/>
          <p:nvPr/>
        </p:nvSpPr>
        <p:spPr>
          <a:xfrm>
            <a:off x="2714920" y="4648295"/>
            <a:ext cx="408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Necessário revisão sobre Complexos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A8B4B40-05AF-F132-51DA-0087F220C499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757BF028-AF8B-66FA-DDA5-B6E997512C8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B9EA7862-BBE8-106B-0511-236ECFA1300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979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17">
            <a:extLst>
              <a:ext uri="{FF2B5EF4-FFF2-40B4-BE49-F238E27FC236}">
                <a16:creationId xmlns:a16="http://schemas.microsoft.com/office/drawing/2014/main" id="{7C181408-0E16-4417-8119-7F7B357E2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738188"/>
            <a:ext cx="31957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Complexos metálicos</a:t>
            </a:r>
          </a:p>
        </p:txBody>
      </p:sp>
      <p:sp>
        <p:nvSpPr>
          <p:cNvPr id="8195" name="Text Box 34">
            <a:extLst>
              <a:ext uri="{FF2B5EF4-FFF2-40B4-BE49-F238E27FC236}">
                <a16:creationId xmlns:a16="http://schemas.microsoft.com/office/drawing/2014/main" id="{3D294DFA-1B33-42B0-9C8C-5CD75C0A5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5" y="1451164"/>
            <a:ext cx="805992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metais de transição têm uma tendência bastante forte para formar complexos. Um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complexo metálico</a:t>
            </a:r>
            <a:r>
              <a:rPr lang="pt-PT" altLang="pt-PT" dirty="0">
                <a:latin typeface="+mn-lt"/>
              </a:rPr>
              <a:t> é um ião contendo um catião metálico central, ligado a uma ou mais moléculas ou iões.</a:t>
            </a:r>
            <a:endParaRPr lang="en-GB" altLang="pt-PT" dirty="0">
              <a:latin typeface="+mn-lt"/>
            </a:endParaRPr>
          </a:p>
        </p:txBody>
      </p:sp>
      <p:sp>
        <p:nvSpPr>
          <p:cNvPr id="8196" name="Text Box 35">
            <a:extLst>
              <a:ext uri="{FF2B5EF4-FFF2-40B4-BE49-F238E27FC236}">
                <a16:creationId xmlns:a16="http://schemas.microsoft.com/office/drawing/2014/main" id="{72EE4297-5541-49FD-B7C9-03C9188A1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35" y="3276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altLang="pt-PT"/>
              <a:t>Co</a:t>
            </a:r>
            <a:r>
              <a:rPr lang="pt-PT" altLang="pt-PT" baseline="30000"/>
              <a:t>2+</a:t>
            </a:r>
            <a:r>
              <a:rPr lang="pt-PT" altLang="pt-PT"/>
              <a:t>(aq) + 4 Cl</a:t>
            </a:r>
            <a:r>
              <a:rPr lang="pt-PT" altLang="pt-PT" baseline="30000"/>
              <a:t>-</a:t>
            </a:r>
            <a:r>
              <a:rPr lang="pt-PT" altLang="pt-PT"/>
              <a:t>(aq) </a:t>
            </a:r>
            <a:r>
              <a:rPr lang="pt-PT" altLang="pt-PT">
                <a:sym typeface="Symbol" panose="05050102010706020507" pitchFamily="18" charset="2"/>
              </a:rPr>
              <a:t> CoCl</a:t>
            </a:r>
            <a:r>
              <a:rPr lang="pt-PT" altLang="pt-PT" baseline="-25000">
                <a:sym typeface="Symbol" panose="05050102010706020507" pitchFamily="18" charset="2"/>
              </a:rPr>
              <a:t>4</a:t>
            </a:r>
            <a:r>
              <a:rPr lang="pt-PT" altLang="pt-PT" baseline="30000">
                <a:sym typeface="Symbol" panose="05050102010706020507" pitchFamily="18" charset="2"/>
              </a:rPr>
              <a:t>2-</a:t>
            </a:r>
            <a:r>
              <a:rPr lang="pt-PT" altLang="pt-PT">
                <a:sym typeface="Symbol" panose="05050102010706020507" pitchFamily="18" charset="2"/>
              </a:rPr>
              <a:t>(aq)</a:t>
            </a:r>
            <a:endParaRPr lang="en-GB" alt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2165C78-9C04-6E2D-393D-E512064C8CC6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657424B-C90E-E883-E025-877077B8E36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34101B2-CD70-06B3-8C38-725FB24B046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Text Box 18">
            <a:extLst>
              <a:ext uri="{FF2B5EF4-FFF2-40B4-BE49-F238E27FC236}">
                <a16:creationId xmlns:a16="http://schemas.microsoft.com/office/drawing/2014/main" id="{49A0FA74-4F1A-4479-8E1B-B930846AF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708623"/>
            <a:ext cx="49423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Constante de estabilidade</a:t>
            </a:r>
          </a:p>
        </p:txBody>
      </p:sp>
      <p:sp>
        <p:nvSpPr>
          <p:cNvPr id="9219" name="Text Box 32">
            <a:extLst>
              <a:ext uri="{FF2B5EF4-FFF2-40B4-BE49-F238E27FC236}">
                <a16:creationId xmlns:a16="http://schemas.microsoft.com/office/drawing/2014/main" id="{FB582875-5AFC-4F65-AB73-279E0BC42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371598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tendência da formação de um complexo é medida pela respetiva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constante de formação</a:t>
            </a:r>
            <a:r>
              <a:rPr lang="pt-PT" altLang="pt-PT" dirty="0">
                <a:latin typeface="+mn-lt"/>
              </a:rPr>
              <a:t>, </a:t>
            </a:r>
            <a:r>
              <a:rPr lang="pt-PT" altLang="pt-PT" i="1" dirty="0" err="1">
                <a:latin typeface="+mn-lt"/>
              </a:rPr>
              <a:t>K</a:t>
            </a:r>
            <a:r>
              <a:rPr lang="pt-PT" altLang="pt-PT" i="1" baseline="-25000" dirty="0" err="1">
                <a:latin typeface="+mn-lt"/>
              </a:rPr>
              <a:t>f</a:t>
            </a:r>
            <a:r>
              <a:rPr lang="pt-PT" altLang="pt-PT" dirty="0">
                <a:latin typeface="+mn-lt"/>
              </a:rPr>
              <a:t>, ou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constante de estabilidade</a:t>
            </a:r>
            <a:r>
              <a:rPr lang="pt-PT" altLang="pt-PT" dirty="0">
                <a:latin typeface="+mn-lt"/>
              </a:rPr>
              <a:t>, que não é mais do que a constante de equilíbrio para 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reação de complexação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aphicFrame>
        <p:nvGraphicFramePr>
          <p:cNvPr id="16465" name="Group 81">
            <a:extLst>
              <a:ext uri="{FF2B5EF4-FFF2-40B4-BE49-F238E27FC236}">
                <a16:creationId xmlns:a16="http://schemas.microsoft.com/office/drawing/2014/main" id="{8ABCCB1B-9FF7-4656-836C-5B4329366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14431"/>
              </p:ext>
            </p:extLst>
          </p:nvPr>
        </p:nvGraphicFramePr>
        <p:xfrm>
          <a:off x="1135926" y="3345730"/>
          <a:ext cx="6553200" cy="2209800"/>
        </p:xfrm>
        <a:graphic>
          <a:graphicData uri="http://schemas.openxmlformats.org/drawingml/2006/table">
            <a:tbl>
              <a:tblPr/>
              <a:tblGrid>
                <a:gridCol w="442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Reacção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K</a:t>
                      </a:r>
                      <a:r>
                        <a:rPr kumimoji="0" lang="pt-PT" altLang="pt-PT" sz="24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kumimoji="0" lang="en-GB" altLang="pt-PT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Ag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+ 2 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Ag(NH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+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1.5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7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Cu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+ 4 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Cu(NH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3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2+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13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Hg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2+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+ 4 CN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pt-PT" altLang="pt-P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 Hg(CN)</a:t>
                      </a:r>
                      <a:r>
                        <a:rPr kumimoji="0" lang="pt-PT" altLang="pt-PT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</a:t>
                      </a:r>
                      <a:r>
                        <a:rPr kumimoji="0" lang="pt-PT" altLang="pt-PT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2-</a:t>
                      </a:r>
                      <a:endParaRPr kumimoji="0" lang="en-GB" altLang="pt-PT" sz="2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2.5 </a:t>
                      </a:r>
                      <a:r>
                        <a:rPr kumimoji="0" lang="pt-PT" altLang="pt-PT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10</a:t>
                      </a:r>
                      <a:r>
                        <a:rPr kumimoji="0" lang="pt-PT" altLang="pt-PT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Symbol" panose="05050102010706020507" pitchFamily="18" charset="2"/>
                        </a:rPr>
                        <a:t>41</a:t>
                      </a:r>
                      <a:endParaRPr kumimoji="0" lang="en-GB" altLang="pt-PT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A7A7439B-4373-48A7-98CC-329EA1C524B1}"/>
              </a:ext>
            </a:extLst>
          </p:cNvPr>
          <p:cNvSpPr/>
          <p:nvPr/>
        </p:nvSpPr>
        <p:spPr>
          <a:xfrm>
            <a:off x="5390122" y="3003615"/>
            <a:ext cx="2498885" cy="289402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3F9A11-98C5-4727-9520-B375025E4CC8}"/>
              </a:ext>
            </a:extLst>
          </p:cNvPr>
          <p:cNvSpPr txBox="1"/>
          <p:nvPr/>
        </p:nvSpPr>
        <p:spPr>
          <a:xfrm>
            <a:off x="5419185" y="5870427"/>
            <a:ext cx="280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Valores bastante elevados!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5764247-89A9-08CF-AD0C-FE67932CA554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E51467E8-D38E-6DA0-2525-BAF2019E740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8FEA0D7E-0F6A-9B7A-7EAE-B6661B0D7E9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Text Box 16">
            <a:extLst>
              <a:ext uri="{FF2B5EF4-FFF2-40B4-BE49-F238E27FC236}">
                <a16:creationId xmlns:a16="http://schemas.microsoft.com/office/drawing/2014/main" id="{58035194-6559-4761-B4BA-74FB8070D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74802"/>
            <a:ext cx="14053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 </a:t>
            </a:r>
          </a:p>
        </p:txBody>
      </p:sp>
      <p:sp>
        <p:nvSpPr>
          <p:cNvPr id="10243" name="Text Box 36">
            <a:extLst>
              <a:ext uri="{FF2B5EF4-FFF2-40B4-BE49-F238E27FC236}">
                <a16:creationId xmlns:a16="http://schemas.microsoft.com/office/drawing/2014/main" id="{CB0421FA-864D-4E1B-A1A5-7BB2C371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219994"/>
            <a:ext cx="82578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Dissolve-se 0.2 moles de CuSO</a:t>
            </a:r>
            <a:r>
              <a:rPr lang="pt-PT" altLang="pt-PT" baseline="-25000" dirty="0">
                <a:latin typeface="+mn-lt"/>
              </a:rPr>
              <a:t>4</a:t>
            </a:r>
            <a:r>
              <a:rPr lang="pt-PT" altLang="pt-PT" dirty="0">
                <a:latin typeface="+mn-lt"/>
              </a:rPr>
              <a:t> num litro de uma solução 1.20 M de NH</a:t>
            </a:r>
            <a:r>
              <a:rPr lang="pt-PT" altLang="pt-PT" baseline="-25000" dirty="0">
                <a:latin typeface="+mn-lt"/>
              </a:rPr>
              <a:t>3</a:t>
            </a:r>
            <a:r>
              <a:rPr lang="pt-PT" altLang="pt-PT" dirty="0">
                <a:latin typeface="+mn-lt"/>
              </a:rPr>
              <a:t>. Qual a concentração de Cu</a:t>
            </a:r>
            <a:r>
              <a:rPr lang="pt-PT" altLang="pt-PT" baseline="30000" dirty="0">
                <a:latin typeface="+mn-lt"/>
              </a:rPr>
              <a:t>2+ </a:t>
            </a:r>
            <a:r>
              <a:rPr lang="pt-PT" altLang="pt-PT" dirty="0">
                <a:latin typeface="+mn-lt"/>
              </a:rPr>
              <a:t>livre em solução?</a:t>
            </a:r>
            <a:endParaRPr lang="en-GB" altLang="pt-PT" dirty="0">
              <a:latin typeface="+mn-lt"/>
            </a:endParaRPr>
          </a:p>
        </p:txBody>
      </p:sp>
      <p:sp>
        <p:nvSpPr>
          <p:cNvPr id="10244" name="Text Box 37">
            <a:extLst>
              <a:ext uri="{FF2B5EF4-FFF2-40B4-BE49-F238E27FC236}">
                <a16:creationId xmlns:a16="http://schemas.microsoft.com/office/drawing/2014/main" id="{8382C518-3649-4CFA-B4B0-477116BA8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681288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A constante de formação é:</a:t>
            </a:r>
            <a:endParaRPr lang="en-GB" altLang="pt-PT">
              <a:latin typeface="+mn-lt"/>
            </a:endParaRPr>
          </a:p>
        </p:txBody>
      </p:sp>
      <p:graphicFrame>
        <p:nvGraphicFramePr>
          <p:cNvPr id="10245" name="Object 38">
            <a:extLst>
              <a:ext uri="{FF2B5EF4-FFF2-40B4-BE49-F238E27FC236}">
                <a16:creationId xmlns:a16="http://schemas.microsoft.com/office/drawing/2014/main" id="{820738B5-58E5-45E5-92B6-ABF7F664E9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43091"/>
              </p:ext>
            </p:extLst>
          </p:nvPr>
        </p:nvGraphicFramePr>
        <p:xfrm>
          <a:off x="4495800" y="2362200"/>
          <a:ext cx="3048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219200" imgH="469900" progId="Equation.3">
                  <p:embed/>
                </p:oleObj>
              </mc:Choice>
              <mc:Fallback>
                <p:oleObj name="Equação" r:id="rId2" imgW="1219200" imgH="469900" progId="Equation.3">
                  <p:embed/>
                  <p:pic>
                    <p:nvPicPr>
                      <p:cNvPr id="10245" name="Object 38">
                        <a:extLst>
                          <a:ext uri="{FF2B5EF4-FFF2-40B4-BE49-F238E27FC236}">
                            <a16:creationId xmlns:a16="http://schemas.microsoft.com/office/drawing/2014/main" id="{820738B5-58E5-45E5-92B6-ABF7F664E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362200"/>
                        <a:ext cx="3048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39">
            <a:extLst>
              <a:ext uri="{FF2B5EF4-FFF2-40B4-BE49-F238E27FC236}">
                <a16:creationId xmlns:a16="http://schemas.microsoft.com/office/drawing/2014/main" id="{F5179B19-2DC6-4146-9329-6C8546CD9A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204553"/>
              </p:ext>
            </p:extLst>
          </p:nvPr>
        </p:nvGraphicFramePr>
        <p:xfrm>
          <a:off x="1272615" y="3664163"/>
          <a:ext cx="3149600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422400" imgH="660400" progId="Equation.3">
                  <p:embed/>
                </p:oleObj>
              </mc:Choice>
              <mc:Fallback>
                <p:oleObj name="Equação" r:id="rId4" imgW="1422400" imgH="660400" progId="Equation.3">
                  <p:embed/>
                  <p:pic>
                    <p:nvPicPr>
                      <p:cNvPr id="10246" name="Object 39">
                        <a:extLst>
                          <a:ext uri="{FF2B5EF4-FFF2-40B4-BE49-F238E27FC236}">
                            <a16:creationId xmlns:a16="http://schemas.microsoft.com/office/drawing/2014/main" id="{F5179B19-2DC6-4146-9329-6C8546CD9A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2615" y="3664163"/>
                        <a:ext cx="3149600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41">
            <a:extLst>
              <a:ext uri="{FF2B5EF4-FFF2-40B4-BE49-F238E27FC236}">
                <a16:creationId xmlns:a16="http://schemas.microsoft.com/office/drawing/2014/main" id="{D59B3F7D-E067-4D2E-8D57-1096FA899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5409406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A concentração é praticamente nula!</a:t>
            </a:r>
            <a:endParaRPr lang="en-GB" altLang="pt-PT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607050D-C493-9BAF-1A31-FC46B6351040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0C9A426-62ED-E570-D566-E5B9365E98D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B02F0DB5-10F9-F9E1-9B7E-BF8FC34D074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Text Box 53">
            <a:extLst>
              <a:ext uri="{FF2B5EF4-FFF2-40B4-BE49-F238E27FC236}">
                <a16:creationId xmlns:a16="http://schemas.microsoft.com/office/drawing/2014/main" id="{4062A861-1825-4294-85FF-F6D8AD13B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55247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Compostos de coordenação</a:t>
            </a:r>
          </a:p>
        </p:txBody>
      </p:sp>
      <p:sp>
        <p:nvSpPr>
          <p:cNvPr id="29752" name="Text Box 56">
            <a:extLst>
              <a:ext uri="{FF2B5EF4-FFF2-40B4-BE49-F238E27FC236}">
                <a16:creationId xmlns:a16="http://schemas.microsoft.com/office/drawing/2014/main" id="{67067AB4-3546-4932-8696-7D9B1C697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1219193"/>
            <a:ext cx="804342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complexos podem, por sua vez, combinar-se com iões simples ou complexos para formar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compostos de coordenação</a:t>
            </a:r>
            <a:r>
              <a:rPr lang="pt-PT" altLang="pt-PT" dirty="0">
                <a:latin typeface="+mn-lt"/>
              </a:rPr>
              <a:t>. Um composto de coordenação é uma espécie neutra que contem pelo menos um ião complexo.</a:t>
            </a:r>
            <a:endParaRPr lang="en-GB" altLang="pt-PT" dirty="0">
              <a:latin typeface="+mn-lt"/>
            </a:endParaRPr>
          </a:p>
        </p:txBody>
      </p:sp>
      <p:sp>
        <p:nvSpPr>
          <p:cNvPr id="29753" name="Text Box 57">
            <a:extLst>
              <a:ext uri="{FF2B5EF4-FFF2-40B4-BE49-F238E27FC236}">
                <a16:creationId xmlns:a16="http://schemas.microsoft.com/office/drawing/2014/main" id="{176B9AF1-723C-4815-9795-98BAC951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2819394"/>
            <a:ext cx="78910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que conhecemos sobre ligação química nestes compostos é devido a </a:t>
            </a:r>
            <a:r>
              <a:rPr lang="pt-PT" altLang="pt-PT" dirty="0" err="1">
                <a:solidFill>
                  <a:schemeClr val="accent1"/>
                </a:solidFill>
                <a:latin typeface="+mn-lt"/>
              </a:rPr>
              <a:t>Alfred</a:t>
            </a:r>
            <a:r>
              <a:rPr lang="pt-PT" altLang="pt-PT" dirty="0">
                <a:solidFill>
                  <a:schemeClr val="accent1"/>
                </a:solidFill>
                <a:latin typeface="+mn-lt"/>
              </a:rPr>
              <a:t> Werner</a:t>
            </a:r>
            <a:r>
              <a:rPr lang="pt-PT" altLang="pt-PT" dirty="0">
                <a:latin typeface="+mn-lt"/>
              </a:rPr>
              <a:t> (prémio Nobel da Química). Este postulou que os elementos possuem dois tipos de valência: primária e secundária. Isto equivale ao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número de oxidação</a:t>
            </a:r>
            <a:r>
              <a:rPr lang="pt-PT" altLang="pt-PT" dirty="0">
                <a:latin typeface="+mn-lt"/>
              </a:rPr>
              <a:t> e ao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número de coordenação</a:t>
            </a:r>
            <a:r>
              <a:rPr lang="pt-PT" altLang="pt-PT" dirty="0">
                <a:latin typeface="+mn-lt"/>
              </a:rPr>
              <a:t> do elemento.</a:t>
            </a:r>
            <a:endParaRPr lang="en-GB" altLang="pt-PT" dirty="0">
              <a:latin typeface="+mn-lt"/>
            </a:endParaRPr>
          </a:p>
        </p:txBody>
      </p:sp>
      <p:sp>
        <p:nvSpPr>
          <p:cNvPr id="29754" name="Text Box 58">
            <a:extLst>
              <a:ext uri="{FF2B5EF4-FFF2-40B4-BE49-F238E27FC236}">
                <a16:creationId xmlns:a16="http://schemas.microsoft.com/office/drawing/2014/main" id="{D1C4747C-EC5D-4F0B-BA87-43FE8C83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81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pt-PT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Co(NH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3</a:t>
            </a:r>
            <a:endParaRPr lang="en-GB" altLang="pt-PT" baseline="-25000" dirty="0">
              <a:latin typeface="+mn-lt"/>
            </a:endParaRPr>
          </a:p>
        </p:txBody>
      </p:sp>
      <p:sp>
        <p:nvSpPr>
          <p:cNvPr id="29755" name="Line 59">
            <a:extLst>
              <a:ext uri="{FF2B5EF4-FFF2-40B4-BE49-F238E27FC236}">
                <a16:creationId xmlns:a16="http://schemas.microsoft.com/office/drawing/2014/main" id="{2371F9BA-6EF5-4F25-9C4D-CFA03D5632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5105400"/>
            <a:ext cx="396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29756" name="Text Box 60">
            <a:extLst>
              <a:ext uri="{FF2B5EF4-FFF2-40B4-BE49-F238E27FC236}">
                <a16:creationId xmlns:a16="http://schemas.microsoft.com/office/drawing/2014/main" id="{2ABEA871-CBAD-4200-BEA8-2C5D8C8D0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906962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Valência primária: 3</a:t>
            </a:r>
            <a:endParaRPr lang="en-GB" altLang="pt-PT" sz="2000" dirty="0">
              <a:latin typeface="+mn-lt"/>
            </a:endParaRPr>
          </a:p>
        </p:txBody>
      </p:sp>
      <p:sp>
        <p:nvSpPr>
          <p:cNvPr id="29757" name="Line 61">
            <a:extLst>
              <a:ext uri="{FF2B5EF4-FFF2-40B4-BE49-F238E27FC236}">
                <a16:creationId xmlns:a16="http://schemas.microsoft.com/office/drawing/2014/main" id="{9D9109A3-2D91-456F-97F6-65BC93A93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638800"/>
            <a:ext cx="327660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29758" name="Text Box 62">
            <a:extLst>
              <a:ext uri="{FF2B5EF4-FFF2-40B4-BE49-F238E27FC236}">
                <a16:creationId xmlns:a16="http://schemas.microsoft.com/office/drawing/2014/main" id="{2758CAA7-6DDB-48E4-8686-334EEB0F9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638800"/>
            <a:ext cx="297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Valência secundária: 6</a:t>
            </a:r>
            <a:endParaRPr lang="en-GB" altLang="pt-PT" sz="20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22414FC-B90C-6573-79F3-32C5D602E486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3B3723D-2AF7-3FE7-2A1B-8E5F61FB495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19B6625C-3960-F8CD-4EAF-44FF3C440E6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52" grpId="0" build="p" autoUpdateAnimBg="0"/>
      <p:bldP spid="29753" grpId="0" build="p" autoUpdateAnimBg="0"/>
      <p:bldP spid="29754" grpId="0" build="p" autoUpdateAnimBg="0"/>
      <p:bldP spid="29756" grpId="0" build="p" autoUpdateAnimBg="0"/>
      <p:bldP spid="2975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4">
            <a:extLst>
              <a:ext uri="{FF2B5EF4-FFF2-40B4-BE49-F238E27FC236}">
                <a16:creationId xmlns:a16="http://schemas.microsoft.com/office/drawing/2014/main" id="{F24D604E-CB64-4EA4-A5C0-CD7C985B6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5" y="723881"/>
            <a:ext cx="149726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 err="1">
                <a:latin typeface="+mn-lt"/>
              </a:rPr>
              <a:t>Ligandos</a:t>
            </a:r>
            <a:endParaRPr lang="pt-PT" altLang="pt-PT" dirty="0">
              <a:latin typeface="+mn-lt"/>
            </a:endParaRPr>
          </a:p>
        </p:txBody>
      </p:sp>
      <p:sp>
        <p:nvSpPr>
          <p:cNvPr id="12291" name="Text Box 26">
            <a:extLst>
              <a:ext uri="{FF2B5EF4-FFF2-40B4-BE49-F238E27FC236}">
                <a16:creationId xmlns:a16="http://schemas.microsoft.com/office/drawing/2014/main" id="{4C14967D-3260-4264-9FFD-B65BDD24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5" y="1354528"/>
            <a:ext cx="801278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Chamam-se </a:t>
            </a:r>
            <a:r>
              <a:rPr lang="pt-PT" altLang="pt-PT" dirty="0" err="1">
                <a:solidFill>
                  <a:srgbClr val="FF6600"/>
                </a:solidFill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às moléculas ou iões que rodeiam o metal num ião complexo. 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possuem pelo menos um par de eletrões de valência não partilhados - funcionam como bases de Lewis.</a:t>
            </a:r>
            <a:endParaRPr lang="en-GB" altLang="pt-PT" dirty="0">
              <a:latin typeface="+mn-lt"/>
            </a:endParaRPr>
          </a:p>
        </p:txBody>
      </p:sp>
      <p:sp>
        <p:nvSpPr>
          <p:cNvPr id="12292" name="Text Box 27">
            <a:extLst>
              <a:ext uri="{FF2B5EF4-FFF2-40B4-BE49-F238E27FC236}">
                <a16:creationId xmlns:a16="http://schemas.microsoft.com/office/drawing/2014/main" id="{6CBACF80-F0FA-42BA-BEF5-70E2295AD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4" y="3102816"/>
            <a:ext cx="80127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As ligações químicas são ligações covalentes coordenadas ou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dativas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200DA61-7EF3-EFE3-747D-1A4583CB82BF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68655661-65BF-3C4B-80C4-44E719F65D1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58BE8B2-7D47-5369-4605-D9893916018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4">
            <a:extLst>
              <a:ext uri="{FF2B5EF4-FFF2-40B4-BE49-F238E27FC236}">
                <a16:creationId xmlns:a16="http://schemas.microsoft.com/office/drawing/2014/main" id="{1DC1FCC5-791A-485B-AAB5-A39765964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76" y="631825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Exemplos de ligando </a:t>
            </a:r>
          </a:p>
        </p:txBody>
      </p:sp>
      <p:sp>
        <p:nvSpPr>
          <p:cNvPr id="13315" name="Text Box 21">
            <a:extLst>
              <a:ext uri="{FF2B5EF4-FFF2-40B4-BE49-F238E27FC236}">
                <a16:creationId xmlns:a16="http://schemas.microsoft.com/office/drawing/2014/main" id="{193B686B-DC8D-4D7A-954E-937F1D767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954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pic>
        <p:nvPicPr>
          <p:cNvPr id="13316" name="Picture 25">
            <a:extLst>
              <a:ext uri="{FF2B5EF4-FFF2-40B4-BE49-F238E27FC236}">
                <a16:creationId xmlns:a16="http://schemas.microsoft.com/office/drawing/2014/main" id="{4A211E79-5AA9-4A45-9EEC-0B90CC832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6" y="1381027"/>
            <a:ext cx="7837362" cy="512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28CC27BF-D290-08E2-0973-92F072293015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DD41D5E-0BDD-05C3-138F-572E6767F25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B0F37B68-1D7E-7054-AB3F-B0D619B764B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4">
            <a:extLst>
              <a:ext uri="{FF2B5EF4-FFF2-40B4-BE49-F238E27FC236}">
                <a16:creationId xmlns:a16="http://schemas.microsoft.com/office/drawing/2014/main" id="{C3B86C38-7E84-4408-9341-278E90CA1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37" y="758619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Ligando </a:t>
            </a:r>
            <a:r>
              <a:rPr lang="pt-PT" altLang="pt-PT" dirty="0" err="1">
                <a:latin typeface="+mn-lt"/>
              </a:rPr>
              <a:t>polidentado</a:t>
            </a:r>
            <a:r>
              <a:rPr lang="pt-PT" altLang="pt-PT" dirty="0">
                <a:latin typeface="+mn-lt"/>
              </a:rPr>
              <a:t> (EDTA) </a:t>
            </a:r>
          </a:p>
        </p:txBody>
      </p:sp>
      <p:pic>
        <p:nvPicPr>
          <p:cNvPr id="14339" name="Picture 21">
            <a:extLst>
              <a:ext uri="{FF2B5EF4-FFF2-40B4-BE49-F238E27FC236}">
                <a16:creationId xmlns:a16="http://schemas.microsoft.com/office/drawing/2014/main" id="{4F5D91E6-D3E6-4663-83CF-9E6535136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77" y="1447799"/>
            <a:ext cx="8566851" cy="438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6BC8C61-FDC6-D1A7-98ED-CFB2D4E091F7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0280A08-BE45-1F5B-D236-3CDDD08022E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504E07F0-0397-0163-0A9E-36AB7F1C513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Text Box 9">
            <a:extLst>
              <a:ext uri="{FF2B5EF4-FFF2-40B4-BE49-F238E27FC236}">
                <a16:creationId xmlns:a16="http://schemas.microsoft.com/office/drawing/2014/main" id="{DA3CD348-B2B4-484C-9933-4E1F9EE67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88" y="849102"/>
            <a:ext cx="81958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átomo de um ligando que se encontra diretamente ligado ao átomo metálico chama-se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átomo dador</a:t>
            </a:r>
            <a:r>
              <a:rPr lang="pt-PT" altLang="pt-PT" dirty="0">
                <a:latin typeface="+mn-lt"/>
              </a:rPr>
              <a:t>. Define-se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número de coordenação</a:t>
            </a:r>
            <a:r>
              <a:rPr lang="pt-PT" altLang="pt-PT" dirty="0">
                <a:latin typeface="+mn-lt"/>
              </a:rPr>
              <a:t> ao número de átomos dadores que rodeiam o átomo central metálico num ião complexo. Os mais comuns são 4 e 6 (mas também 2 e 5).</a:t>
            </a:r>
            <a:endParaRPr lang="en-GB" altLang="pt-PT" dirty="0">
              <a:latin typeface="+mn-lt"/>
            </a:endParaRP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457D8EF2-48B2-4AC6-88EE-452C389A9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2491" y="3054244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pt-PT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dirty="0" err="1">
                <a:latin typeface="+mn-lt"/>
                <a:sym typeface="Symbol" panose="05050102010706020507" pitchFamily="18" charset="2"/>
              </a:rPr>
              <a:t>Fe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(CN)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baseline="30000" dirty="0">
                <a:latin typeface="+mn-lt"/>
                <a:sym typeface="Symbol" panose="05050102010706020507" pitchFamily="18" charset="2"/>
              </a:rPr>
              <a:t>3-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 : nº de coordenação = 6</a:t>
            </a:r>
          </a:p>
          <a:p>
            <a:pPr>
              <a:spcBef>
                <a:spcPct val="50000"/>
              </a:spcBef>
            </a:pPr>
            <a:r>
              <a:rPr lang="en-GB" altLang="pt-PT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dirty="0" err="1">
                <a:latin typeface="+mn-lt"/>
                <a:sym typeface="Symbol" panose="05050102010706020507" pitchFamily="18" charset="2"/>
              </a:rPr>
              <a:t>Ag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(NH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baseline="30000" dirty="0">
                <a:latin typeface="+mn-lt"/>
                <a:sym typeface="Symbol" panose="05050102010706020507" pitchFamily="18" charset="2"/>
              </a:rPr>
              <a:t>+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 : nº de coordenação = 2</a:t>
            </a:r>
            <a:endParaRPr lang="en-GB" altLang="pt-PT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F07107C5-D43A-406B-8194-0BA8E6AC9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88" y="4336057"/>
            <a:ext cx="819582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podem ser </a:t>
            </a:r>
            <a:r>
              <a:rPr lang="pt-PT" altLang="pt-PT" dirty="0" err="1">
                <a:solidFill>
                  <a:schemeClr val="accent2"/>
                </a:solidFill>
                <a:latin typeface="+mn-lt"/>
              </a:rPr>
              <a:t>monodentados</a:t>
            </a:r>
            <a:r>
              <a:rPr lang="pt-PT" altLang="pt-PT" dirty="0">
                <a:latin typeface="+mn-lt"/>
              </a:rPr>
              <a:t>,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bidentados </a:t>
            </a:r>
            <a:r>
              <a:rPr lang="pt-PT" altLang="pt-PT" dirty="0">
                <a:latin typeface="+mn-lt"/>
              </a:rPr>
              <a:t>ou </a:t>
            </a:r>
            <a:r>
              <a:rPr lang="pt-PT" altLang="pt-PT" dirty="0" err="1">
                <a:solidFill>
                  <a:schemeClr val="accent2"/>
                </a:solidFill>
                <a:latin typeface="+mn-lt"/>
              </a:rPr>
              <a:t>polidentados</a:t>
            </a:r>
            <a:r>
              <a:rPr lang="pt-PT" altLang="pt-PT" dirty="0">
                <a:latin typeface="+mn-lt"/>
              </a:rPr>
              <a:t>, consoante o nº de átomos dadores presentes. 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bidentados e </a:t>
            </a:r>
            <a:r>
              <a:rPr lang="pt-PT" altLang="pt-PT" dirty="0" err="1">
                <a:latin typeface="+mn-lt"/>
              </a:rPr>
              <a:t>polidentados</a:t>
            </a:r>
            <a:r>
              <a:rPr lang="pt-PT" altLang="pt-PT" dirty="0">
                <a:latin typeface="+mn-lt"/>
              </a:rPr>
              <a:t> são também designados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agentes quelantes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BEA3FBD-2BC9-AA3C-5451-E5E30B035BC5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8DA6C574-8487-5F4A-E548-9B50D4542F5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4AE0FA57-1018-AFBA-1619-64FBA43F988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build="p" autoUpdateAnimBg="0"/>
      <p:bldP spid="30730" grpId="0" build="p" autoUpdateAnimBg="0"/>
      <p:bldP spid="3073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 Box 4">
            <a:extLst>
              <a:ext uri="{FF2B5EF4-FFF2-40B4-BE49-F238E27FC236}">
                <a16:creationId xmlns:a16="http://schemas.microsoft.com/office/drawing/2014/main" id="{98787E37-AA66-4D69-B592-4D9973134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308" y="529398"/>
            <a:ext cx="202676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Nomenclatura</a:t>
            </a:r>
          </a:p>
        </p:txBody>
      </p:sp>
      <p:grpSp>
        <p:nvGrpSpPr>
          <p:cNvPr id="18435" name="Group 9">
            <a:extLst>
              <a:ext uri="{FF2B5EF4-FFF2-40B4-BE49-F238E27FC236}">
                <a16:creationId xmlns:a16="http://schemas.microsoft.com/office/drawing/2014/main" id="{782B2F6A-4F1E-454E-A703-41C59C4F7851}"/>
              </a:ext>
            </a:extLst>
          </p:cNvPr>
          <p:cNvGrpSpPr>
            <a:grpSpLocks/>
          </p:cNvGrpSpPr>
          <p:nvPr/>
        </p:nvGrpSpPr>
        <p:grpSpPr bwMode="auto">
          <a:xfrm>
            <a:off x="0" y="2954338"/>
            <a:ext cx="9144000" cy="946150"/>
            <a:chOff x="0" y="43"/>
            <a:chExt cx="5760" cy="596"/>
          </a:xfrm>
        </p:grpSpPr>
        <p:sp>
          <p:nvSpPr>
            <p:cNvPr id="18438" name="Rectangle 6">
              <a:extLst>
                <a:ext uri="{FF2B5EF4-FFF2-40B4-BE49-F238E27FC236}">
                  <a16:creationId xmlns:a16="http://schemas.microsoft.com/office/drawing/2014/main" id="{C8A95812-9E3C-4238-9861-95D2E2414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pt-PT" altLang="pt-PT"/>
            </a:p>
          </p:txBody>
        </p:sp>
        <p:sp>
          <p:nvSpPr>
            <p:cNvPr id="18439" name="Rectangle 7">
              <a:extLst>
                <a:ext uri="{FF2B5EF4-FFF2-40B4-BE49-F238E27FC236}">
                  <a16:creationId xmlns:a16="http://schemas.microsoft.com/office/drawing/2014/main" id="{9FA63415-533D-4C14-ACCF-2D1A9B6E7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"/>
              <a:ext cx="5760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pt-PT" sz="1100">
                  <a:hlinkClick r:id="rId2"/>
                </a:rPr>
                <a:t>  </a:t>
              </a:r>
              <a:r>
                <a:rPr lang="en-US" altLang="pt-PT" sz="5600"/>
                <a:t> </a:t>
              </a:r>
              <a:r>
                <a:rPr lang="en-US" altLang="pt-PT" sz="1100"/>
                <a:t>                        </a:t>
              </a:r>
            </a:p>
          </p:txBody>
        </p:sp>
      </p:grpSp>
      <p:sp>
        <p:nvSpPr>
          <p:cNvPr id="18436" name="Text Box 12">
            <a:extLst>
              <a:ext uri="{FF2B5EF4-FFF2-40B4-BE49-F238E27FC236}">
                <a16:creationId xmlns:a16="http://schemas.microsoft.com/office/drawing/2014/main" id="{4D1EA91A-21F5-43C3-9C1B-7C56F7010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88" y="1149165"/>
            <a:ext cx="8229599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A designação sistemática dos compostos de coordenação obedece às seguintes regras:</a:t>
            </a:r>
            <a:endParaRPr lang="en-GB" altLang="pt-PT" sz="2000" dirty="0">
              <a:latin typeface="+mn-lt"/>
            </a:endParaRPr>
          </a:p>
        </p:txBody>
      </p:sp>
      <p:sp>
        <p:nvSpPr>
          <p:cNvPr id="33805" name="Text Box 13">
            <a:extLst>
              <a:ext uri="{FF2B5EF4-FFF2-40B4-BE49-F238E27FC236}">
                <a16:creationId xmlns:a16="http://schemas.microsoft.com/office/drawing/2014/main" id="{84A351D8-0BF5-4EDC-98E6-7781DF5DF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77" y="2013407"/>
            <a:ext cx="8229600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 nome do anião surge antes do catião (tal como nos compostos iónicos.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Dentro do ião complexo, o nome dos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surge em primeiro lugar, por ordem alfabética, e no final o nome do metal.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os nomes dos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têm terminação</a:t>
            </a:r>
            <a:r>
              <a:rPr lang="pt-PT" altLang="pt-PT" sz="1800" u="sng" dirty="0">
                <a:latin typeface="+mn-lt"/>
              </a:rPr>
              <a:t> o</a:t>
            </a:r>
            <a:r>
              <a:rPr lang="pt-PT" altLang="pt-PT" sz="1800" dirty="0">
                <a:latin typeface="+mn-lt"/>
              </a:rPr>
              <a:t>  se forem aniões ou não têm designação especial se forem neutros ou catiões, </a:t>
            </a:r>
            <a:r>
              <a:rPr lang="pt-PT" altLang="pt-PT" sz="1800" dirty="0" err="1">
                <a:latin typeface="+mn-lt"/>
              </a:rPr>
              <a:t>excepto</a:t>
            </a:r>
            <a:r>
              <a:rPr lang="pt-PT" altLang="pt-PT" sz="1800" dirty="0">
                <a:latin typeface="+mn-lt"/>
              </a:rPr>
              <a:t> H</a:t>
            </a:r>
            <a:r>
              <a:rPr lang="pt-PT" altLang="pt-PT" sz="1800" baseline="-25000" dirty="0">
                <a:latin typeface="+mn-lt"/>
              </a:rPr>
              <a:t>2</a:t>
            </a:r>
            <a:r>
              <a:rPr lang="pt-PT" altLang="pt-PT" sz="1800" dirty="0">
                <a:latin typeface="+mn-lt"/>
              </a:rPr>
              <a:t>O (</a:t>
            </a:r>
            <a:r>
              <a:rPr lang="pt-PT" altLang="pt-PT" sz="1800" dirty="0" err="1">
                <a:latin typeface="+mn-lt"/>
              </a:rPr>
              <a:t>aquo</a:t>
            </a:r>
            <a:r>
              <a:rPr lang="pt-PT" altLang="pt-PT" sz="1800" dirty="0">
                <a:latin typeface="+mn-lt"/>
              </a:rPr>
              <a:t>), CO (carbonilo) e NH</a:t>
            </a:r>
            <a:r>
              <a:rPr lang="pt-PT" altLang="pt-PT" sz="1800" baseline="-25000" dirty="0">
                <a:latin typeface="+mn-lt"/>
              </a:rPr>
              <a:t>3 </a:t>
            </a:r>
            <a:r>
              <a:rPr lang="pt-PT" altLang="pt-PT" sz="1800" dirty="0">
                <a:latin typeface="+mn-lt"/>
              </a:rPr>
              <a:t>(</a:t>
            </a:r>
            <a:r>
              <a:rPr lang="pt-PT" altLang="pt-PT" sz="1800" dirty="0" err="1">
                <a:latin typeface="+mn-lt"/>
              </a:rPr>
              <a:t>amino</a:t>
            </a:r>
            <a:r>
              <a:rPr lang="pt-PT" altLang="pt-PT" sz="1800" dirty="0">
                <a:latin typeface="+mn-lt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Quando os compostos contêm vários </a:t>
            </a:r>
            <a:r>
              <a:rPr lang="pt-PT" altLang="pt-PT" sz="1800" dirty="0" err="1">
                <a:latin typeface="+mn-lt"/>
              </a:rPr>
              <a:t>ligandos</a:t>
            </a:r>
            <a:r>
              <a:rPr lang="pt-PT" altLang="pt-PT" sz="1800" dirty="0">
                <a:latin typeface="+mn-lt"/>
              </a:rPr>
              <a:t> iguais utilizamos os prefixos </a:t>
            </a:r>
            <a:r>
              <a:rPr lang="pt-PT" altLang="pt-PT" sz="1800" u="sng" dirty="0" err="1">
                <a:latin typeface="+mn-lt"/>
              </a:rPr>
              <a:t>di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 err="1">
                <a:latin typeface="+mn-lt"/>
              </a:rPr>
              <a:t>tri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tetra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penta</a:t>
            </a:r>
            <a:r>
              <a:rPr lang="pt-PT" altLang="pt-PT" sz="1800" dirty="0">
                <a:latin typeface="+mn-lt"/>
              </a:rPr>
              <a:t> e </a:t>
            </a:r>
            <a:r>
              <a:rPr lang="pt-PT" altLang="pt-PT" sz="1800" u="sng" dirty="0" err="1">
                <a:latin typeface="+mn-lt"/>
              </a:rPr>
              <a:t>hexa</a:t>
            </a:r>
            <a:r>
              <a:rPr lang="pt-PT" altLang="pt-PT" sz="18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&gt;&gt;&gt;Se o ligando possui ele próprio um prefixo grego utilizamos os prefixos </a:t>
            </a:r>
            <a:r>
              <a:rPr lang="pt-PT" altLang="pt-PT" sz="1800" u="sng" dirty="0">
                <a:latin typeface="+mn-lt"/>
              </a:rPr>
              <a:t>bis</a:t>
            </a:r>
            <a:r>
              <a:rPr lang="pt-PT" altLang="pt-PT" sz="1800" dirty="0">
                <a:latin typeface="+mn-lt"/>
              </a:rPr>
              <a:t>, </a:t>
            </a:r>
            <a:r>
              <a:rPr lang="pt-PT" altLang="pt-PT" sz="1800" u="sng" dirty="0">
                <a:latin typeface="+mn-lt"/>
              </a:rPr>
              <a:t>tris</a:t>
            </a:r>
            <a:r>
              <a:rPr lang="pt-PT" altLang="pt-PT" sz="1800" dirty="0">
                <a:latin typeface="+mn-lt"/>
              </a:rPr>
              <a:t> e </a:t>
            </a:r>
            <a:r>
              <a:rPr lang="pt-PT" altLang="pt-PT" sz="1800" u="sng" dirty="0" err="1">
                <a:latin typeface="+mn-lt"/>
              </a:rPr>
              <a:t>tetraquis</a:t>
            </a:r>
            <a:r>
              <a:rPr lang="pt-PT" altLang="pt-PT" sz="18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pt-PT" altLang="pt-PT" sz="1800" dirty="0">
                <a:latin typeface="+mn-lt"/>
              </a:rPr>
              <a:t>&gt;&gt;&gt; O número de oxidação é indicado em numeração romana a seguir ao nome do metal. Se o complexo é anião a terminação do nome é o nome do metal seguido de </a:t>
            </a:r>
            <a:r>
              <a:rPr lang="pt-PT" altLang="pt-PT" sz="1800" u="sng" dirty="0">
                <a:latin typeface="+mn-lt"/>
              </a:rPr>
              <a:t>ato</a:t>
            </a:r>
            <a:r>
              <a:rPr lang="pt-PT" altLang="pt-PT" sz="1800" dirty="0">
                <a:latin typeface="+mn-lt"/>
              </a:rPr>
              <a:t>.</a:t>
            </a:r>
            <a:endParaRPr lang="en-GB" altLang="pt-PT" sz="18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50B6368-F92D-22CE-7A1A-1000D8228423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1D18514D-9115-0CC4-215C-628B7F8A91B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4A70E3F3-9270-EF79-4B59-317DD2B58B9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2" name="Text Box 4">
            <a:extLst>
              <a:ext uri="{FF2B5EF4-FFF2-40B4-BE49-F238E27FC236}">
                <a16:creationId xmlns:a16="http://schemas.microsoft.com/office/drawing/2014/main" id="{43F6C51C-387E-40F8-8659-3E48DE29C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632" y="502847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/>
              <a:t>Nomes de alguns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/>
              <a:t> comuns </a:t>
            </a:r>
          </a:p>
        </p:txBody>
      </p:sp>
      <p:graphicFrame>
        <p:nvGraphicFramePr>
          <p:cNvPr id="35044" name="Group 228">
            <a:extLst>
              <a:ext uri="{FF2B5EF4-FFF2-40B4-BE49-F238E27FC236}">
                <a16:creationId xmlns:a16="http://schemas.microsoft.com/office/drawing/2014/main" id="{7064F3CC-3300-41F1-B3CF-E573CC46A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141738"/>
              </p:ext>
            </p:extLst>
          </p:nvPr>
        </p:nvGraphicFramePr>
        <p:xfrm>
          <a:off x="565608" y="1233098"/>
          <a:ext cx="7918516" cy="55356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59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9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Ligando</a:t>
                      </a:r>
                      <a:endParaRPr kumimoji="0" lang="en-GB" altLang="pt-P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Nome do ligando </a:t>
                      </a:r>
                      <a:endParaRPr kumimoji="0" lang="en-GB" altLang="pt-P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Água, H</a:t>
                      </a:r>
                      <a:r>
                        <a:rPr kumimoji="0" lang="pt-PT" altLang="pt-PT" sz="1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Aquo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Amoníaco, NH</a:t>
                      </a:r>
                      <a:r>
                        <a:rPr kumimoji="0" lang="pt-PT" altLang="pt-PT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en-GB" altLang="pt-PT" sz="1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Amino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3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Brometo, Br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Bromo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Carbonato, CO</a:t>
                      </a:r>
                      <a:r>
                        <a:rPr kumimoji="0" lang="pt-PT" altLang="pt-PT" sz="1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Carbonato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Cianeto, CN</a:t>
                      </a:r>
                      <a:r>
                        <a:rPr kumimoji="0" lang="pt-PT" altLang="pt-PT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n-GB" altLang="pt-PT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Ciano</a:t>
                      </a:r>
                      <a:endParaRPr kumimoji="0" lang="en-GB" altLang="pt-P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Cloreto, Cl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Cloro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Etilenodiamina</a:t>
                      </a:r>
                      <a:endParaRPr kumimoji="0" lang="en-GB" altLang="pt-P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Etilenodiamina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Etilenodiaminotetraacetato</a:t>
                      </a:r>
                      <a:endParaRPr kumimoji="0" lang="en-GB" altLang="pt-P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Etilenodiaminotetraacetato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Hidróxido, OH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Hidroxo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Monóxido de carbono, CO</a:t>
                      </a:r>
                      <a:endParaRPr kumimoji="0" lang="en-GB" altLang="pt-P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Carbonilo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Nitrito, NO</a:t>
                      </a:r>
                      <a:r>
                        <a:rPr kumimoji="0" lang="pt-PT" altLang="pt-PT" sz="1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Nitro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Oxalato, C</a:t>
                      </a:r>
                      <a:r>
                        <a:rPr kumimoji="0" lang="pt-PT" altLang="pt-PT" sz="1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kumimoji="0" lang="pt-PT" altLang="pt-PT" sz="1800" b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Oxalato</a:t>
                      </a:r>
                      <a:endParaRPr kumimoji="0" lang="en-GB" altLang="pt-P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Óxido, O</a:t>
                      </a:r>
                      <a:r>
                        <a:rPr kumimoji="0" lang="pt-PT" altLang="pt-PT" sz="1800" b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2-</a:t>
                      </a:r>
                      <a:endParaRPr kumimoji="0" lang="en-GB" altLang="pt-PT" sz="1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Oxo</a:t>
                      </a:r>
                      <a:endParaRPr kumimoji="0" lang="en-GB" altLang="pt-P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FBCC235E-368C-05C2-71C8-6E4A63AD9D2A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5CAC1CA-34C4-876C-4AF1-379AAB378CF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47575E5B-F699-1401-AF48-FFD547C6D7D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8" name="Text Box 4">
            <a:extLst>
              <a:ext uri="{FF2B5EF4-FFF2-40B4-BE49-F238E27FC236}">
                <a16:creationId xmlns:a16="http://schemas.microsoft.com/office/drawing/2014/main" id="{4F2525C7-377B-4FFE-BFD8-F0EFC9C0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767" y="660934"/>
            <a:ext cx="80434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Terminação do nome de aniões que contêm átomos metálicos</a:t>
            </a:r>
          </a:p>
        </p:txBody>
      </p:sp>
      <p:graphicFrame>
        <p:nvGraphicFramePr>
          <p:cNvPr id="36990" name="Group 126">
            <a:extLst>
              <a:ext uri="{FF2B5EF4-FFF2-40B4-BE49-F238E27FC236}">
                <a16:creationId xmlns:a16="http://schemas.microsoft.com/office/drawing/2014/main" id="{505C4E92-9481-4EAC-82B1-EC116979F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10014"/>
              </p:ext>
            </p:extLst>
          </p:nvPr>
        </p:nvGraphicFramePr>
        <p:xfrm>
          <a:off x="480767" y="1447800"/>
          <a:ext cx="7663992" cy="5029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2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Metal</a:t>
                      </a:r>
                      <a:endParaRPr kumimoji="0" lang="en-GB" altLang="pt-P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Nome do metal no complexo aniónico</a:t>
                      </a:r>
                      <a:endParaRPr kumimoji="0" lang="en-GB" altLang="pt-P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Alumínio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Aluminato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Cobalto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Cobaltato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Cuprato</a:t>
                      </a:r>
                      <a:endParaRPr kumimoji="0" lang="en-GB" altLang="pt-P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Crómio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Cromato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Chumbo</a:t>
                      </a:r>
                      <a:endParaRPr kumimoji="0" lang="en-GB" altLang="pt-P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Plumbato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Estanho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Estanato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Ferro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Ferrato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Manganês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Manganato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Molibdénio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Molibdato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Níquel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Niquelato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Ouro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Aurato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Prata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Argentato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Tungsténio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Tungstato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Zinco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Zincato</a:t>
                      </a:r>
                      <a:endParaRPr kumimoji="0" lang="en-GB" altLang="pt-P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EB2B23E2-368D-4B43-2C76-12160C5BABE8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8E6414E1-7C4B-2A06-2843-7B52E264BD9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09E22C89-F3F8-58C4-3E06-69B64D1BE8E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Text Box 4">
            <a:extLst>
              <a:ext uri="{FF2B5EF4-FFF2-40B4-BE49-F238E27FC236}">
                <a16:creationId xmlns:a16="http://schemas.microsoft.com/office/drawing/2014/main" id="{429A2382-4965-47E1-BBBB-0552A823B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9062" y="482879"/>
            <a:ext cx="195606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Exemplos</a:t>
            </a:r>
          </a:p>
        </p:txBody>
      </p:sp>
      <p:sp>
        <p:nvSpPr>
          <p:cNvPr id="21507" name="Text Box 5">
            <a:extLst>
              <a:ext uri="{FF2B5EF4-FFF2-40B4-BE49-F238E27FC236}">
                <a16:creationId xmlns:a16="http://schemas.microsoft.com/office/drawing/2014/main" id="{72B914DA-46BE-4D61-9C65-48928624C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E47F3A87-9C6A-42C2-89B6-050CB5931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23760"/>
            <a:ext cx="78486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K</a:t>
            </a:r>
            <a:r>
              <a:rPr lang="pt-PT" altLang="pt-PT" sz="2000" baseline="-25000" dirty="0">
                <a:latin typeface="+mn-lt"/>
              </a:rPr>
              <a:t>4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Fe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(CN)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: hexacianoferrato(II) de potássio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Co(NH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4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 : cloreto de 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tetraaminodiclorocobalto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(III)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Cr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en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: cloreto de tris(etilenodiamina)crómio(III)</a:t>
            </a:r>
          </a:p>
          <a:p>
            <a:pPr>
              <a:spcBef>
                <a:spcPct val="50000"/>
              </a:spcBef>
            </a:pP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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Cr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(H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O)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4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</a:t>
            </a:r>
            <a:r>
              <a:rPr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en-GB" altLang="pt-PT" sz="2000" dirty="0">
                <a:latin typeface="+mn-lt"/>
                <a:sym typeface="Symbol" panose="05050102010706020507" pitchFamily="18" charset="2"/>
              </a:rPr>
              <a:t>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Cl : cloreto de 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tetraaquodiclorocrómio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(III)</a:t>
            </a:r>
            <a:endParaRPr lang="en-GB" altLang="pt-PT" sz="2000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21509" name="Text Box 7">
            <a:extLst>
              <a:ext uri="{FF2B5EF4-FFF2-40B4-BE49-F238E27FC236}">
                <a16:creationId xmlns:a16="http://schemas.microsoft.com/office/drawing/2014/main" id="{CC5CA01E-6A76-4C7C-BBE9-6E9C4807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29000"/>
            <a:ext cx="7620000" cy="2657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 err="1">
                <a:latin typeface="+mn-lt"/>
              </a:rPr>
              <a:t>Hexanitrocobaltato</a:t>
            </a:r>
            <a:r>
              <a:rPr lang="pt-PT" altLang="pt-PT" dirty="0">
                <a:latin typeface="+mn-lt"/>
              </a:rPr>
              <a:t>(III) de sódio?</a:t>
            </a:r>
          </a:p>
          <a:p>
            <a:pPr>
              <a:spcBef>
                <a:spcPct val="50000"/>
              </a:spcBef>
            </a:pPr>
            <a:endParaRPr lang="pt-PT" altLang="pt-PT" dirty="0"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Nitrato de </a:t>
            </a:r>
            <a:r>
              <a:rPr lang="pt-PT" altLang="pt-PT" dirty="0" err="1">
                <a:latin typeface="+mn-lt"/>
              </a:rPr>
              <a:t>diclorobis</a:t>
            </a:r>
            <a:r>
              <a:rPr lang="pt-PT" altLang="pt-PT" dirty="0">
                <a:latin typeface="+mn-lt"/>
              </a:rPr>
              <a:t>(etilenodiamina)platina(IV)?</a:t>
            </a:r>
          </a:p>
          <a:p>
            <a:pPr>
              <a:spcBef>
                <a:spcPct val="50000"/>
              </a:spcBef>
            </a:pPr>
            <a:endParaRPr lang="pt-PT" altLang="pt-PT" dirty="0">
              <a:latin typeface="+mn-lt"/>
            </a:endParaRPr>
          </a:p>
          <a:p>
            <a:pPr>
              <a:spcBef>
                <a:spcPct val="50000"/>
              </a:spcBef>
            </a:pP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559DB2E-550C-A273-1F5E-B14AAF029372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A711807-38F8-E1A4-97E5-B1EC2BFDDCC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56360D6-03AF-1744-7A16-EF32CCC0DBB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Text Box 4">
            <a:extLst>
              <a:ext uri="{FF2B5EF4-FFF2-40B4-BE49-F238E27FC236}">
                <a16:creationId xmlns:a16="http://schemas.microsoft.com/office/drawing/2014/main" id="{318AB872-F3E9-7DA4-FD99-65C93F0E4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013" y="376535"/>
            <a:ext cx="16480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Geometria</a:t>
            </a:r>
          </a:p>
        </p:txBody>
      </p:sp>
      <p:sp>
        <p:nvSpPr>
          <p:cNvPr id="22531" name="Text Box 5">
            <a:extLst>
              <a:ext uri="{FF2B5EF4-FFF2-40B4-BE49-F238E27FC236}">
                <a16:creationId xmlns:a16="http://schemas.microsoft.com/office/drawing/2014/main" id="{92BACE09-09D5-DB79-7C7E-0D44ECD63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76" y="806746"/>
            <a:ext cx="803792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geometria de compostos de coordenação depende do número de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em torno do átomo central. Os arranjos mais comuns para complexos com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</a:t>
            </a:r>
            <a:r>
              <a:rPr lang="pt-PT" altLang="pt-PT" dirty="0" err="1">
                <a:latin typeface="+mn-lt"/>
              </a:rPr>
              <a:t>monodentados</a:t>
            </a:r>
            <a:r>
              <a:rPr lang="pt-PT" altLang="pt-PT" dirty="0">
                <a:latin typeface="+mn-lt"/>
              </a:rPr>
              <a:t> são:</a:t>
            </a:r>
            <a:endParaRPr lang="en-GB" altLang="pt-PT" dirty="0">
              <a:latin typeface="+mn-lt"/>
            </a:endParaRPr>
          </a:p>
        </p:txBody>
      </p:sp>
      <p:sp>
        <p:nvSpPr>
          <p:cNvPr id="22532" name="Text Box 7">
            <a:extLst>
              <a:ext uri="{FF2B5EF4-FFF2-40B4-BE49-F238E27FC236}">
                <a16:creationId xmlns:a16="http://schemas.microsoft.com/office/drawing/2014/main" id="{B5AF6F42-CCA0-5F9D-5E1A-E928A1C2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590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pic>
        <p:nvPicPr>
          <p:cNvPr id="22533" name="Picture 8">
            <a:extLst>
              <a:ext uri="{FF2B5EF4-FFF2-40B4-BE49-F238E27FC236}">
                <a16:creationId xmlns:a16="http://schemas.microsoft.com/office/drawing/2014/main" id="{85C485E2-6F26-A72E-87FE-BDCE88CF2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13050"/>
            <a:ext cx="7315200" cy="320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Text Box 10">
            <a:extLst>
              <a:ext uri="{FF2B5EF4-FFF2-40B4-BE49-F238E27FC236}">
                <a16:creationId xmlns:a16="http://schemas.microsoft.com/office/drawing/2014/main" id="{45C51177-5369-E513-FB93-25705B65F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61" y="2319321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	2		4		4		6</a:t>
            </a:r>
            <a:endParaRPr lang="en-GB" altLang="pt-PT" dirty="0">
              <a:latin typeface="+mn-lt"/>
            </a:endParaRPr>
          </a:p>
        </p:txBody>
      </p:sp>
      <p:sp>
        <p:nvSpPr>
          <p:cNvPr id="22535" name="Text Box 11">
            <a:extLst>
              <a:ext uri="{FF2B5EF4-FFF2-40B4-BE49-F238E27FC236}">
                <a16:creationId xmlns:a16="http://schemas.microsoft.com/office/drawing/2014/main" id="{DF047741-08CE-0DB5-A572-E90D1059F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0198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pt-PT"/>
          </a:p>
        </p:txBody>
      </p:sp>
      <p:sp>
        <p:nvSpPr>
          <p:cNvPr id="22536" name="Text Box 12">
            <a:extLst>
              <a:ext uri="{FF2B5EF4-FFF2-40B4-BE49-F238E27FC236}">
                <a16:creationId xmlns:a16="http://schemas.microsoft.com/office/drawing/2014/main" id="{6995C3CD-E898-49BF-6B0F-EB3C7EB77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0960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      </a:t>
            </a:r>
            <a:r>
              <a:rPr lang="pt-PT" altLang="pt-PT" sz="1800" dirty="0">
                <a:latin typeface="+mn-lt"/>
              </a:rPr>
              <a:t>linear	    tetraédrica	quadrangular plana	       octaédrica</a:t>
            </a:r>
            <a:endParaRPr lang="en-GB" altLang="pt-PT" sz="18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4028E60-B3FC-48EC-8927-EBB489C6B575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FD354C91-449A-C572-11A8-11A48392D87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99CFDEBA-7B2C-D698-A105-7F15B57547C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4">
            <a:extLst>
              <a:ext uri="{FF2B5EF4-FFF2-40B4-BE49-F238E27FC236}">
                <a16:creationId xmlns:a16="http://schemas.microsoft.com/office/drawing/2014/main" id="{E624D86D-1B7A-E14A-8B73-7D19E2905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453" y="345649"/>
            <a:ext cx="371256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Teoria do Campo Cristalino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DEEA4A48-CC8F-8E6A-B661-5C2133F3A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07" y="994028"/>
            <a:ext cx="808976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Existem várias teorias para explicar a ligação química nos compostos de coordenação. A mais completa é 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Teoria do Campo Cristalino</a:t>
            </a:r>
            <a:r>
              <a:rPr lang="pt-PT" altLang="pt-PT" dirty="0">
                <a:latin typeface="+mn-lt"/>
              </a:rPr>
              <a:t>, que permite explicar a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cor</a:t>
            </a:r>
            <a:r>
              <a:rPr lang="pt-PT" altLang="pt-PT" dirty="0">
                <a:latin typeface="+mn-lt"/>
              </a:rPr>
              <a:t> e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propriedades magnéticas</a:t>
            </a:r>
            <a:r>
              <a:rPr lang="pt-PT" altLang="pt-PT" dirty="0">
                <a:latin typeface="+mn-lt"/>
              </a:rPr>
              <a:t> de muitos compostos de coordenação.</a:t>
            </a:r>
            <a:endParaRPr lang="en-GB" altLang="pt-PT" dirty="0">
              <a:latin typeface="+mn-lt"/>
            </a:endParaRPr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915798DE-725B-833D-5E64-9302040C4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06" y="3031074"/>
            <a:ext cx="808976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teoria de campo cristalino procura explicar a ligação química nos iões complexos em termos de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forças eletrostáticas</a:t>
            </a:r>
            <a:r>
              <a:rPr lang="pt-PT" altLang="pt-PT" dirty="0">
                <a:latin typeface="+mn-lt"/>
              </a:rPr>
              <a:t>: a atração entre o ião metálico com carga positiva e o ligando com carga negativa (ou ligando polar!) e a repulsão entre os pares isolados localizados nos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e os eletrões que ocupam as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 do metal.</a:t>
            </a: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4FC2597-63AE-4997-1D9C-CC49ECBE29BC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38239FF6-5579-5783-1857-072BFF5FC72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B9219DE-5F64-A9E2-930D-5718931DBBE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build="p" autoUpdateAnimBg="0"/>
      <p:bldP spid="4096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Text Box 6">
            <a:extLst>
              <a:ext uri="{FF2B5EF4-FFF2-40B4-BE49-F238E27FC236}">
                <a16:creationId xmlns:a16="http://schemas.microsoft.com/office/drawing/2014/main" id="{1B5DE790-4A8B-9987-E28B-994D083A2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841375"/>
            <a:ext cx="78878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/>
              <a:t>Compostos Octaédricos: A geometria octaédrica é a mais comum.</a:t>
            </a:r>
          </a:p>
        </p:txBody>
      </p:sp>
      <p:pic>
        <p:nvPicPr>
          <p:cNvPr id="25603" name="Picture 7">
            <a:extLst>
              <a:ext uri="{FF2B5EF4-FFF2-40B4-BE49-F238E27FC236}">
                <a16:creationId xmlns:a16="http://schemas.microsoft.com/office/drawing/2014/main" id="{2F2A3794-EE4D-21AB-B8D0-873D50286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536" y="1594898"/>
            <a:ext cx="3992253" cy="365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Text Box 9">
            <a:extLst>
              <a:ext uri="{FF2B5EF4-FFF2-40B4-BE49-F238E27FC236}">
                <a16:creationId xmlns:a16="http://schemas.microsoft.com/office/drawing/2014/main" id="{E9AEECC6-CC48-785D-578F-03294E0A1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2206658"/>
            <a:ext cx="419021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átomo metálico central está rodeado por 6 pares isolados de </a:t>
            </a:r>
            <a:r>
              <a:rPr lang="pt-PT" altLang="pt-PT" i="1" dirty="0">
                <a:latin typeface="+mn-lt"/>
              </a:rPr>
              <a:t>e</a:t>
            </a:r>
            <a:r>
              <a:rPr lang="pt-PT" altLang="pt-PT" i="1" baseline="30000" dirty="0">
                <a:latin typeface="+mn-lt"/>
              </a:rPr>
              <a:t>-</a:t>
            </a:r>
            <a:r>
              <a:rPr lang="pt-PT" altLang="pt-PT" dirty="0">
                <a:latin typeface="+mn-lt"/>
              </a:rPr>
              <a:t> (localizados nos seis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): Todas as cinco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 são repelidas pelos </a:t>
            </a:r>
            <a:r>
              <a:rPr lang="pt-PT" altLang="pt-PT" i="1" dirty="0">
                <a:latin typeface="+mn-lt"/>
              </a:rPr>
              <a:t>e</a:t>
            </a:r>
            <a:r>
              <a:rPr lang="pt-PT" altLang="pt-PT" i="1" baseline="30000" dirty="0">
                <a:latin typeface="+mn-lt"/>
              </a:rPr>
              <a:t>-</a:t>
            </a:r>
            <a:r>
              <a:rPr lang="pt-PT" altLang="pt-PT" dirty="0">
                <a:latin typeface="+mn-lt"/>
              </a:rPr>
              <a:t> dos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. A repulsão depende contudo da orientação das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3D73342-47D1-6D27-ABED-081467D4D1A3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D61C7C56-8B88-12B8-8453-0C83F5A8AB8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04F9951-DC3A-7ABB-EDAF-BBD976B4745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Text Box 4">
            <a:extLst>
              <a:ext uri="{FF2B5EF4-FFF2-40B4-BE49-F238E27FC236}">
                <a16:creationId xmlns:a16="http://schemas.microsoft.com/office/drawing/2014/main" id="{54DEF83F-966D-A783-A967-C4E71C0D3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8295" y="835992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Sistemas biológicos: a Hemoglobina</a:t>
            </a:r>
          </a:p>
        </p:txBody>
      </p:sp>
      <p:pic>
        <p:nvPicPr>
          <p:cNvPr id="26627" name="Picture 5">
            <a:extLst>
              <a:ext uri="{FF2B5EF4-FFF2-40B4-BE49-F238E27FC236}">
                <a16:creationId xmlns:a16="http://schemas.microsoft.com/office/drawing/2014/main" id="{A02F8334-0FB2-CAD7-DC56-0CD21909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64" y="1602542"/>
            <a:ext cx="4223086" cy="358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Text Box 7">
            <a:extLst>
              <a:ext uri="{FF2B5EF4-FFF2-40B4-BE49-F238E27FC236}">
                <a16:creationId xmlns:a16="http://schemas.microsoft.com/office/drawing/2014/main" id="{EE3B78D0-70EC-6E32-52E4-697930CC5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981200"/>
            <a:ext cx="3429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ião Fe</a:t>
            </a:r>
            <a:r>
              <a:rPr lang="pt-PT" altLang="pt-PT" baseline="30000" dirty="0">
                <a:latin typeface="+mn-lt"/>
              </a:rPr>
              <a:t>2+</a:t>
            </a:r>
            <a:r>
              <a:rPr lang="pt-PT" altLang="pt-PT" dirty="0">
                <a:latin typeface="+mn-lt"/>
              </a:rPr>
              <a:t> está coordenado com os átomos de azoto do grupo </a:t>
            </a:r>
            <a:r>
              <a:rPr lang="pt-PT" altLang="pt-PT" dirty="0" err="1">
                <a:latin typeface="+mn-lt"/>
              </a:rPr>
              <a:t>heme</a:t>
            </a:r>
            <a:r>
              <a:rPr lang="pt-PT" altLang="pt-PT" dirty="0">
                <a:latin typeface="+mn-lt"/>
              </a:rPr>
              <a:t>. O ligando por baixo da porfirina é o grupo histidina, que está ligado à proteína. O sexto ligando pode ser o O</a:t>
            </a:r>
            <a:r>
              <a:rPr lang="pt-PT" altLang="pt-PT" baseline="-25000" dirty="0">
                <a:latin typeface="+mn-lt"/>
              </a:rPr>
              <a:t>2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D505242-07C4-0599-FC61-940FB90BF919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0C0A0D2F-B222-B1B1-B04C-4ED5A3F4EA0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D43187E0-1DEF-0365-DECB-A68FB0A2498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Text Box 4">
            <a:extLst>
              <a:ext uri="{FF2B5EF4-FFF2-40B4-BE49-F238E27FC236}">
                <a16:creationId xmlns:a16="http://schemas.microsoft.com/office/drawing/2014/main" id="{8407E9A1-C503-314B-9A02-4BC85FE9C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247" y="606221"/>
            <a:ext cx="326950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Interação metal-ligando</a:t>
            </a:r>
          </a:p>
        </p:txBody>
      </p:sp>
      <p:sp>
        <p:nvSpPr>
          <p:cNvPr id="27651" name="Text Box 7">
            <a:extLst>
              <a:ext uri="{FF2B5EF4-FFF2-40B4-BE49-F238E27FC236}">
                <a16:creationId xmlns:a16="http://schemas.microsoft.com/office/drawing/2014/main" id="{E7A4EB5F-CB89-D48A-2F07-57D8FEC6D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1116053"/>
            <a:ext cx="7696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Os orbitais do átomo central que estiverem dirigidos para os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aumentam de energia (menos estáveis) e os restantes diminuem de energia (mais estáveis).</a:t>
            </a:r>
            <a:endParaRPr lang="en-GB" altLang="pt-PT" dirty="0">
              <a:latin typeface="+mn-lt"/>
            </a:endParaRPr>
          </a:p>
        </p:txBody>
      </p:sp>
      <p:pic>
        <p:nvPicPr>
          <p:cNvPr id="27652" name="Picture 8">
            <a:extLst>
              <a:ext uri="{FF2B5EF4-FFF2-40B4-BE49-F238E27FC236}">
                <a16:creationId xmlns:a16="http://schemas.microsoft.com/office/drawing/2014/main" id="{B5894894-18FF-D3FE-4DCD-BEEF9CBB8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08" y="2369014"/>
            <a:ext cx="6064928" cy="414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53228A91-0515-7D96-CB1B-25ED422E7505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B7BE664-FEBE-69E7-9566-656D9373E8F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9287E24A-E48F-7C65-C32A-C7FFD22939C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Text Box 4">
            <a:extLst>
              <a:ext uri="{FF2B5EF4-FFF2-40B4-BE49-F238E27FC236}">
                <a16:creationId xmlns:a16="http://schemas.microsoft.com/office/drawing/2014/main" id="{D9B956AD-D686-9F16-DF6E-949B3A62A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8295" y="606220"/>
            <a:ext cx="47047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Desdobramento do campo cristalino</a:t>
            </a:r>
          </a:p>
        </p:txBody>
      </p:sp>
      <p:sp>
        <p:nvSpPr>
          <p:cNvPr id="28675" name="Text Box 5">
            <a:extLst>
              <a:ext uri="{FF2B5EF4-FFF2-40B4-BE49-F238E27FC236}">
                <a16:creationId xmlns:a16="http://schemas.microsoft.com/office/drawing/2014/main" id="{1BDD3E69-53F0-F0F9-7C8B-31DD42238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1142998"/>
            <a:ext cx="7772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Esta interação metal-ligando faz com que as cinco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 num complexo octaédrico sofram um desdobramento em dois níveis de energia. Chama-se a esta diferença de energia 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energia de desdobramento do campo cristalino</a:t>
            </a:r>
            <a:r>
              <a:rPr lang="pt-PT" altLang="pt-PT" dirty="0">
                <a:latin typeface="+mn-lt"/>
              </a:rPr>
              <a:t>, 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.</a:t>
            </a:r>
            <a:endParaRPr lang="en-GB" altLang="pt-PT" dirty="0">
              <a:latin typeface="+mn-lt"/>
            </a:endParaRPr>
          </a:p>
        </p:txBody>
      </p:sp>
      <p:pic>
        <p:nvPicPr>
          <p:cNvPr id="28676" name="Picture 6">
            <a:extLst>
              <a:ext uri="{FF2B5EF4-FFF2-40B4-BE49-F238E27FC236}">
                <a16:creationId xmlns:a16="http://schemas.microsoft.com/office/drawing/2014/main" id="{5BD2B36A-606E-0A51-4616-5703BBC35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98" y="2972586"/>
            <a:ext cx="6367804" cy="346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DA2A5DB-02EE-E33A-42D5-7D13F206E296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5C75ADF-5F0B-4428-6A6B-29852CB0AF5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F3B4413-575E-8A16-0D16-410FAD51E3A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AA4DD5BA-DDA2-F5C9-12D6-D4CF055A0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24" y="2366128"/>
            <a:ext cx="5238360" cy="360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 Box 6">
            <a:extLst>
              <a:ext uri="{FF2B5EF4-FFF2-40B4-BE49-F238E27FC236}">
                <a16:creationId xmlns:a16="http://schemas.microsoft.com/office/drawing/2014/main" id="{02C071A5-BB5D-CE47-3CA9-582F1658C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746125"/>
            <a:ext cx="7924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cor de uma substância resulta do facto de absorver luz numa gama específica de 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 na região do espectro eletromagnético correspondente ao visível (400 a 700 </a:t>
            </a:r>
            <a:r>
              <a:rPr lang="pt-PT" altLang="pt-PT" dirty="0" err="1">
                <a:latin typeface="+mn-lt"/>
                <a:sym typeface="Symbol" panose="05050102010706020507" pitchFamily="18" charset="2"/>
              </a:rPr>
              <a:t>nm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)</a:t>
            </a:r>
            <a:endParaRPr lang="en-GB" altLang="pt-PT" dirty="0">
              <a:latin typeface="+mn-lt"/>
            </a:endParaRPr>
          </a:p>
        </p:txBody>
      </p:sp>
      <p:sp>
        <p:nvSpPr>
          <p:cNvPr id="29701" name="Line 7">
            <a:extLst>
              <a:ext uri="{FF2B5EF4-FFF2-40B4-BE49-F238E27FC236}">
                <a16:creationId xmlns:a16="http://schemas.microsoft.com/office/drawing/2014/main" id="{DB6A3F32-0CBD-6ED3-21FB-6689E669C1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3276600"/>
            <a:ext cx="2286000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29702" name="Text Box 8">
            <a:extLst>
              <a:ext uri="{FF2B5EF4-FFF2-40B4-BE49-F238E27FC236}">
                <a16:creationId xmlns:a16="http://schemas.microsoft.com/office/drawing/2014/main" id="{505F5279-B017-7EF1-94A5-B8D1B7599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2743200"/>
            <a:ext cx="24384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Cu(H</a:t>
            </a:r>
            <a:r>
              <a:rPr lang="pt-PT" altLang="pt-PT" sz="2000" baseline="-25000" dirty="0">
                <a:latin typeface="+mn-lt"/>
              </a:rPr>
              <a:t>2</a:t>
            </a:r>
            <a:r>
              <a:rPr lang="pt-PT" altLang="pt-PT" sz="2000" dirty="0">
                <a:latin typeface="+mn-lt"/>
              </a:rPr>
              <a:t>O)</a:t>
            </a:r>
            <a:r>
              <a:rPr lang="pt-PT" altLang="pt-PT" sz="2000" baseline="-25000" dirty="0">
                <a:latin typeface="+mn-lt"/>
              </a:rPr>
              <a:t>6</a:t>
            </a:r>
            <a:r>
              <a:rPr lang="pt-PT" altLang="pt-PT" sz="2000" baseline="30000" dirty="0">
                <a:latin typeface="+mn-lt"/>
              </a:rPr>
              <a:t>2+</a:t>
            </a:r>
            <a:r>
              <a:rPr lang="pt-PT" altLang="pt-PT" sz="2000" dirty="0">
                <a:latin typeface="+mn-lt"/>
              </a:rPr>
              <a:t>: absorve luz na região laranja, com 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</a:t>
            </a:r>
            <a:r>
              <a:rPr lang="pt-PT" altLang="pt-PT" sz="2000" baseline="-25000" dirty="0" err="1">
                <a:latin typeface="+mn-lt"/>
                <a:sym typeface="Symbol" panose="05050102010706020507" pitchFamily="18" charset="2"/>
              </a:rPr>
              <a:t>máx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= 510</a:t>
            </a:r>
            <a:r>
              <a:rPr lang="pt-PT" altLang="pt-PT" sz="2000" baseline="30000" dirty="0">
                <a:latin typeface="+mn-lt"/>
                <a:sym typeface="Symbol" panose="05050102010706020507" pitchFamily="18" charset="2"/>
              </a:rPr>
              <a:t>14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s</a:t>
            </a:r>
            <a:r>
              <a:rPr lang="pt-PT" altLang="pt-PT" sz="2000" baseline="30000" dirty="0">
                <a:latin typeface="+mn-lt"/>
                <a:sym typeface="Symbol" panose="05050102010706020507" pitchFamily="18" charset="2"/>
              </a:rPr>
              <a:t>-1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 ou  600 </a:t>
            </a:r>
            <a:r>
              <a:rPr lang="pt-PT" altLang="pt-PT" sz="2000" dirty="0" err="1">
                <a:latin typeface="+mn-lt"/>
                <a:sym typeface="Symbol" panose="05050102010706020507" pitchFamily="18" charset="2"/>
              </a:rPr>
              <a:t>nm</a:t>
            </a:r>
            <a:r>
              <a:rPr lang="pt-PT" altLang="pt-PT" sz="2000" dirty="0">
                <a:latin typeface="+mn-lt"/>
                <a:sym typeface="Symbol" panose="05050102010706020507" pitchFamily="18" charset="2"/>
              </a:rPr>
              <a:t>. A luz transmitida é predominantemente azul</a:t>
            </a:r>
            <a:endParaRPr lang="en-GB" altLang="pt-PT" sz="2000" dirty="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1B8D8BA-35E2-A3B8-AC03-ED7A369DB44B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3E3F90E-2999-2901-77A7-8A057783BA2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2EEF8A03-6637-BDE6-F83F-7C7D05C93BD4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4" name="Text Box 6">
            <a:extLst>
              <a:ext uri="{FF2B5EF4-FFF2-40B4-BE49-F238E27FC236}">
                <a16:creationId xmlns:a16="http://schemas.microsoft.com/office/drawing/2014/main" id="{04B21D63-EA95-8F8E-A892-BD1926F2A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881" y="526641"/>
            <a:ext cx="336377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Relação entre a cor e o 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</a:t>
            </a:r>
            <a:r>
              <a:rPr lang="pt-PT" altLang="pt-PT" dirty="0">
                <a:latin typeface="+mn-lt"/>
              </a:rPr>
              <a:t> </a:t>
            </a:r>
          </a:p>
        </p:txBody>
      </p:sp>
      <p:graphicFrame>
        <p:nvGraphicFramePr>
          <p:cNvPr id="44108" name="Group 76">
            <a:extLst>
              <a:ext uri="{FF2B5EF4-FFF2-40B4-BE49-F238E27FC236}">
                <a16:creationId xmlns:a16="http://schemas.microsoft.com/office/drawing/2014/main" id="{056314A4-0ABD-25B5-9B00-D8284BCEC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489927"/>
              </p:ext>
            </p:extLst>
          </p:nvPr>
        </p:nvGraphicFramePr>
        <p:xfrm>
          <a:off x="990600" y="1397000"/>
          <a:ext cx="7543800" cy="437842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6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Comprimento de onda absorvido (</a:t>
                      </a: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/nm)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Cor observada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400 (violeta)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Amarelo-esverdeado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450 (azul)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Amarelo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490 (verde-azulado)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Vermelho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570 (verde-amarelado)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Violeta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580 (amarelo)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Azul escuro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600 (cor de laranja)</a:t>
                      </a:r>
                      <a:endParaRPr kumimoji="0" lang="en-GB" altLang="pt-PT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Azul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650 (vermelho)</a:t>
                      </a:r>
                      <a:endParaRPr kumimoji="0" lang="en-GB" altLang="pt-P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Azul-esverdeado</a:t>
                      </a:r>
                      <a:endParaRPr kumimoji="0" lang="en-GB" altLang="pt-PT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00216738-58DD-5C1D-AD80-7BC30C6B22BC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2B017B4-E760-088C-ABD4-D79B50BAF15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0CCCE32E-36C7-CA78-7330-1C0751CC11C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Text Box 5">
            <a:extLst>
              <a:ext uri="{FF2B5EF4-FFF2-40B4-BE49-F238E27FC236}">
                <a16:creationId xmlns:a16="http://schemas.microsoft.com/office/drawing/2014/main" id="{D71A4FF1-F454-670B-FDB7-CEDA18831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9106" y="593725"/>
            <a:ext cx="199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Cálculo de 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</a:t>
            </a:r>
            <a:r>
              <a:rPr lang="pt-PT" altLang="pt-PT" dirty="0">
                <a:latin typeface="+mn-lt"/>
              </a:rPr>
              <a:t> </a:t>
            </a:r>
          </a:p>
        </p:txBody>
      </p:sp>
      <p:sp>
        <p:nvSpPr>
          <p:cNvPr id="31747" name="Text Box 6">
            <a:extLst>
              <a:ext uri="{FF2B5EF4-FFF2-40B4-BE49-F238E27FC236}">
                <a16:creationId xmlns:a16="http://schemas.microsoft.com/office/drawing/2014/main" id="{BF6A8C5D-A4F6-3308-5B28-DEED61F6E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1189037"/>
            <a:ext cx="796407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Quando a energia do fotão, dada por h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 (relação de </a:t>
            </a:r>
            <a:r>
              <a:rPr lang="pt-PT" altLang="pt-PT" dirty="0" err="1">
                <a:latin typeface="+mn-lt"/>
                <a:sym typeface="Symbol" panose="05050102010706020507" pitchFamily="18" charset="2"/>
              </a:rPr>
              <a:t>Planck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), é igual à diferença entre os níveis mais elevados e mais baixos das orbitais </a:t>
            </a:r>
            <a:r>
              <a:rPr lang="pt-PT" altLang="pt-PT" i="1" dirty="0">
                <a:latin typeface="+mn-lt"/>
                <a:sym typeface="Symbol" panose="05050102010706020507" pitchFamily="18" charset="2"/>
              </a:rPr>
              <a:t>d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:</a:t>
            </a:r>
            <a:endParaRPr lang="en-GB" altLang="pt-PT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31748" name="Text Box 7">
            <a:extLst>
              <a:ext uri="{FF2B5EF4-FFF2-40B4-BE49-F238E27FC236}">
                <a16:creationId xmlns:a16="http://schemas.microsoft.com/office/drawing/2014/main" id="{BD5E376C-C376-9922-91B5-FFEDEC959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546" y="2338884"/>
            <a:ext cx="2185447" cy="76944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4400" dirty="0">
                <a:sym typeface="Symbol" panose="05050102010706020507" pitchFamily="18" charset="2"/>
              </a:rPr>
              <a:t> = </a:t>
            </a:r>
            <a:r>
              <a:rPr lang="pt-PT" altLang="pt-PT" sz="4400" dirty="0"/>
              <a:t>h</a:t>
            </a:r>
            <a:r>
              <a:rPr lang="pt-PT" altLang="pt-PT" sz="4400" dirty="0">
                <a:sym typeface="Symbol" panose="05050102010706020507" pitchFamily="18" charset="2"/>
              </a:rPr>
              <a:t></a:t>
            </a:r>
            <a:endParaRPr lang="en-GB" altLang="pt-PT" sz="4400" dirty="0">
              <a:sym typeface="Symbol" panose="05050102010706020507" pitchFamily="18" charset="2"/>
            </a:endParaRPr>
          </a:p>
        </p:txBody>
      </p:sp>
      <p:sp>
        <p:nvSpPr>
          <p:cNvPr id="31749" name="Text Box 8">
            <a:extLst>
              <a:ext uri="{FF2B5EF4-FFF2-40B4-BE49-F238E27FC236}">
                <a16:creationId xmlns:a16="http://schemas.microsoft.com/office/drawing/2014/main" id="{C7FF3C21-341B-EC7C-2428-5CFA23AA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3" y="3345508"/>
            <a:ext cx="76969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Dá-se a absorção de radiação, </a:t>
            </a:r>
            <a:r>
              <a:rPr lang="pt-PT" altLang="pt-PT" dirty="0" err="1">
                <a:latin typeface="+mn-lt"/>
              </a:rPr>
              <a:t>i.é</a:t>
            </a:r>
            <a:r>
              <a:rPr lang="pt-PT" altLang="pt-PT" dirty="0">
                <a:latin typeface="+mn-lt"/>
              </a:rPr>
              <a:t>., promoção de um eletrão do nível mais baixo para um mais elevado.</a:t>
            </a:r>
            <a:endParaRPr lang="en-GB" altLang="pt-PT" dirty="0">
              <a:latin typeface="+mn-lt"/>
            </a:endParaRPr>
          </a:p>
        </p:txBody>
      </p:sp>
      <p:graphicFrame>
        <p:nvGraphicFramePr>
          <p:cNvPr id="31750" name="Object 9">
            <a:extLst>
              <a:ext uri="{FF2B5EF4-FFF2-40B4-BE49-F238E27FC236}">
                <a16:creationId xmlns:a16="http://schemas.microsoft.com/office/drawing/2014/main" id="{399DC2CA-18A7-DB43-4684-74166D4A2B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674474"/>
              </p:ext>
            </p:extLst>
          </p:nvPr>
        </p:nvGraphicFramePr>
        <p:xfrm>
          <a:off x="1981199" y="4537334"/>
          <a:ext cx="5092700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955800" imgH="457200" progId="Equation.3">
                  <p:embed/>
                </p:oleObj>
              </mc:Choice>
              <mc:Fallback>
                <p:oleObj name="Equação" r:id="rId2" imgW="1955800" imgH="457200" progId="Equation.3">
                  <p:embed/>
                  <p:pic>
                    <p:nvPicPr>
                      <p:cNvPr id="31750" name="Object 9">
                        <a:extLst>
                          <a:ext uri="{FF2B5EF4-FFF2-40B4-BE49-F238E27FC236}">
                            <a16:creationId xmlns:a16="http://schemas.microsoft.com/office/drawing/2014/main" id="{399DC2CA-18A7-DB43-4684-74166D4A2B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199" y="4537334"/>
                        <a:ext cx="5092700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0A7899ED-7B83-1601-93CF-40B3A778C4BF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11A8971A-DAF5-E7C8-DAE1-AC4DCB2130B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B71B58C-F747-0F9E-387F-916DEEA83C2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6" name="Text Box 4">
            <a:extLst>
              <a:ext uri="{FF2B5EF4-FFF2-40B4-BE49-F238E27FC236}">
                <a16:creationId xmlns:a16="http://schemas.microsoft.com/office/drawing/2014/main" id="{56A4D766-300F-BF48-0978-0B30C5124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8123" y="639737"/>
            <a:ext cx="27321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Espectrofotometria</a:t>
            </a:r>
          </a:p>
        </p:txBody>
      </p:sp>
      <p:pic>
        <p:nvPicPr>
          <p:cNvPr id="32771" name="Picture 6" descr="http://sciencefair.math.iit.edu/techniques/spectrophotometer/Beer_lambert1.png">
            <a:extLst>
              <a:ext uri="{FF2B5EF4-FFF2-40B4-BE49-F238E27FC236}">
                <a16:creationId xmlns:a16="http://schemas.microsoft.com/office/drawing/2014/main" id="{88AB4BCA-ACAF-3645-DE3C-9FAAAD2AB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33528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7">
            <a:extLst>
              <a:ext uri="{FF2B5EF4-FFF2-40B4-BE49-F238E27FC236}">
                <a16:creationId xmlns:a16="http://schemas.microsoft.com/office/drawing/2014/main" id="{E723621E-599E-4ACA-74FA-B6AE4910E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799" y="1524000"/>
            <a:ext cx="3205899" cy="64633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3600">
                <a:latin typeface="+mn-lt"/>
              </a:rPr>
              <a:t>A = log I</a:t>
            </a:r>
            <a:r>
              <a:rPr lang="pt-PT" altLang="pt-PT" sz="3600" baseline="-25000">
                <a:latin typeface="+mn-lt"/>
              </a:rPr>
              <a:t>0</a:t>
            </a:r>
            <a:r>
              <a:rPr lang="pt-PT" altLang="pt-PT" sz="3600">
                <a:latin typeface="+mn-lt"/>
              </a:rPr>
              <a:t>/I = </a:t>
            </a:r>
            <a:r>
              <a:rPr lang="pt-PT" altLang="pt-PT" sz="3600">
                <a:latin typeface="+mn-lt"/>
                <a:sym typeface="Symbol" panose="05050102010706020507" pitchFamily="18" charset="2"/>
              </a:rPr>
              <a:t></a:t>
            </a:r>
            <a:r>
              <a:rPr lang="pt-PT" altLang="pt-PT" sz="3600" i="1">
                <a:latin typeface="+mn-lt"/>
                <a:sym typeface="Symbol" panose="05050102010706020507" pitchFamily="18" charset="2"/>
              </a:rPr>
              <a:t>lc</a:t>
            </a:r>
            <a:endParaRPr lang="en-GB" altLang="pt-PT" sz="3600" i="1">
              <a:latin typeface="+mn-lt"/>
            </a:endParaRPr>
          </a:p>
        </p:txBody>
      </p:sp>
      <p:sp>
        <p:nvSpPr>
          <p:cNvPr id="32773" name="Text Box 10">
            <a:extLst>
              <a:ext uri="{FF2B5EF4-FFF2-40B4-BE49-F238E27FC236}">
                <a16:creationId xmlns:a16="http://schemas.microsoft.com/office/drawing/2014/main" id="{F38ED0C4-233E-E2DE-E8C7-563F85F19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019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  <a:sym typeface="Symbol" panose="05050102010706020507" pitchFamily="18" charset="2"/>
              </a:rPr>
              <a:t>/</a:t>
            </a:r>
            <a:r>
              <a:rPr lang="pt-PT" altLang="pt-PT" dirty="0" err="1">
                <a:latin typeface="+mn-lt"/>
                <a:sym typeface="Symbol" panose="05050102010706020507" pitchFamily="18" charset="2"/>
              </a:rPr>
              <a:t>nm</a:t>
            </a:r>
            <a:endParaRPr lang="en-GB" altLang="pt-PT" dirty="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32774" name="Group 21">
            <a:extLst>
              <a:ext uri="{FF2B5EF4-FFF2-40B4-BE49-F238E27FC236}">
                <a16:creationId xmlns:a16="http://schemas.microsoft.com/office/drawing/2014/main" id="{11B8EDBF-85B4-F479-4C48-636195DFCACA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3124200"/>
            <a:ext cx="4495800" cy="2835275"/>
            <a:chOff x="2448" y="2064"/>
            <a:chExt cx="2832" cy="1786"/>
          </a:xfrm>
        </p:grpSpPr>
        <p:sp>
          <p:nvSpPr>
            <p:cNvPr id="32775" name="Rectangle 8">
              <a:extLst>
                <a:ext uri="{FF2B5EF4-FFF2-40B4-BE49-F238E27FC236}">
                  <a16:creationId xmlns:a16="http://schemas.microsoft.com/office/drawing/2014/main" id="{AD0ACA86-B155-D1A9-F50C-658F185D1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064"/>
              <a:ext cx="2544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pt-PT" altLang="pt-PT"/>
            </a:p>
          </p:txBody>
        </p:sp>
        <p:sp>
          <p:nvSpPr>
            <p:cNvPr id="32776" name="Text Box 9">
              <a:extLst>
                <a:ext uri="{FF2B5EF4-FFF2-40B4-BE49-F238E27FC236}">
                  <a16:creationId xmlns:a16="http://schemas.microsoft.com/office/drawing/2014/main" id="{D1583D57-62BD-6F0C-F71B-F1A68AFED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2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PT" altLang="pt-PT"/>
                <a:t>A</a:t>
              </a:r>
              <a:endParaRPr lang="en-GB" altLang="pt-PT"/>
            </a:p>
          </p:txBody>
        </p:sp>
        <p:sp>
          <p:nvSpPr>
            <p:cNvPr id="32777" name="Text Box 11">
              <a:extLst>
                <a:ext uri="{FF2B5EF4-FFF2-40B4-BE49-F238E27FC236}">
                  <a16:creationId xmlns:a16="http://schemas.microsoft.com/office/drawing/2014/main" id="{376044A9-66B9-D92C-ECA9-8FFBE30DBA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3600"/>
              <a:ext cx="211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PT" altLang="pt-PT" sz="2000"/>
                <a:t>400	500	600	700</a:t>
              </a:r>
              <a:endParaRPr lang="en-GB" altLang="pt-PT" sz="2000"/>
            </a:p>
          </p:txBody>
        </p:sp>
        <p:sp>
          <p:nvSpPr>
            <p:cNvPr id="32778" name="Line 12">
              <a:extLst>
                <a:ext uri="{FF2B5EF4-FFF2-40B4-BE49-F238E27FC236}">
                  <a16:creationId xmlns:a16="http://schemas.microsoft.com/office/drawing/2014/main" id="{FBC417A5-5A0A-DAF7-CE2A-9CD2532BC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350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79" name="Line 13">
              <a:extLst>
                <a:ext uri="{FF2B5EF4-FFF2-40B4-BE49-F238E27FC236}">
                  <a16:creationId xmlns:a16="http://schemas.microsoft.com/office/drawing/2014/main" id="{D3201D02-57ED-70F6-8047-57F72D331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350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80" name="Line 14">
              <a:extLst>
                <a:ext uri="{FF2B5EF4-FFF2-40B4-BE49-F238E27FC236}">
                  <a16:creationId xmlns:a16="http://schemas.microsoft.com/office/drawing/2014/main" id="{B697A728-4CDA-A48A-7EA9-C0C0A5461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50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81" name="Line 15">
              <a:extLst>
                <a:ext uri="{FF2B5EF4-FFF2-40B4-BE49-F238E27FC236}">
                  <a16:creationId xmlns:a16="http://schemas.microsoft.com/office/drawing/2014/main" id="{15704939-A153-F448-EB0A-87D68612E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350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82" name="Freeform 16">
              <a:extLst>
                <a:ext uri="{FF2B5EF4-FFF2-40B4-BE49-F238E27FC236}">
                  <a16:creationId xmlns:a16="http://schemas.microsoft.com/office/drawing/2014/main" id="{12D50430-CB31-773E-6941-B254F0999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2360"/>
              <a:ext cx="2304" cy="1240"/>
            </a:xfrm>
            <a:custGeom>
              <a:avLst/>
              <a:gdLst>
                <a:gd name="T0" fmla="*/ 0 w 2304"/>
                <a:gd name="T1" fmla="*/ 1240 h 1240"/>
                <a:gd name="T2" fmla="*/ 192 w 2304"/>
                <a:gd name="T3" fmla="*/ 1048 h 1240"/>
                <a:gd name="T4" fmla="*/ 384 w 2304"/>
                <a:gd name="T5" fmla="*/ 712 h 1240"/>
                <a:gd name="T6" fmla="*/ 528 w 2304"/>
                <a:gd name="T7" fmla="*/ 184 h 1240"/>
                <a:gd name="T8" fmla="*/ 672 w 2304"/>
                <a:gd name="T9" fmla="*/ 88 h 1240"/>
                <a:gd name="T10" fmla="*/ 1104 w 2304"/>
                <a:gd name="T11" fmla="*/ 712 h 1240"/>
                <a:gd name="T12" fmla="*/ 1584 w 2304"/>
                <a:gd name="T13" fmla="*/ 952 h 1240"/>
                <a:gd name="T14" fmla="*/ 1680 w 2304"/>
                <a:gd name="T15" fmla="*/ 1048 h 1240"/>
                <a:gd name="T16" fmla="*/ 2208 w 2304"/>
                <a:gd name="T17" fmla="*/ 1144 h 1240"/>
                <a:gd name="T18" fmla="*/ 2256 w 2304"/>
                <a:gd name="T19" fmla="*/ 1144 h 1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4" h="1240">
                  <a:moveTo>
                    <a:pt x="0" y="1240"/>
                  </a:moveTo>
                  <a:cubicBezTo>
                    <a:pt x="64" y="1188"/>
                    <a:pt x="128" y="1136"/>
                    <a:pt x="192" y="1048"/>
                  </a:cubicBezTo>
                  <a:cubicBezTo>
                    <a:pt x="256" y="960"/>
                    <a:pt x="328" y="856"/>
                    <a:pt x="384" y="712"/>
                  </a:cubicBezTo>
                  <a:cubicBezTo>
                    <a:pt x="440" y="568"/>
                    <a:pt x="480" y="288"/>
                    <a:pt x="528" y="184"/>
                  </a:cubicBezTo>
                  <a:cubicBezTo>
                    <a:pt x="576" y="80"/>
                    <a:pt x="576" y="0"/>
                    <a:pt x="672" y="88"/>
                  </a:cubicBezTo>
                  <a:cubicBezTo>
                    <a:pt x="768" y="176"/>
                    <a:pt x="952" y="568"/>
                    <a:pt x="1104" y="712"/>
                  </a:cubicBezTo>
                  <a:cubicBezTo>
                    <a:pt x="1256" y="856"/>
                    <a:pt x="1488" y="896"/>
                    <a:pt x="1584" y="952"/>
                  </a:cubicBezTo>
                  <a:cubicBezTo>
                    <a:pt x="1680" y="1008"/>
                    <a:pt x="1576" y="1016"/>
                    <a:pt x="1680" y="1048"/>
                  </a:cubicBezTo>
                  <a:cubicBezTo>
                    <a:pt x="1784" y="1080"/>
                    <a:pt x="2112" y="1128"/>
                    <a:pt x="2208" y="1144"/>
                  </a:cubicBezTo>
                  <a:cubicBezTo>
                    <a:pt x="2304" y="1160"/>
                    <a:pt x="2280" y="1152"/>
                    <a:pt x="2256" y="1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83" name="Line 18">
              <a:extLst>
                <a:ext uri="{FF2B5EF4-FFF2-40B4-BE49-F238E27FC236}">
                  <a16:creationId xmlns:a16="http://schemas.microsoft.com/office/drawing/2014/main" id="{D1605EF1-F9CA-2204-EFF0-A21B9EF61D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0" y="2352"/>
              <a:ext cx="52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2784" name="Text Box 20">
              <a:extLst>
                <a:ext uri="{FF2B5EF4-FFF2-40B4-BE49-F238E27FC236}">
                  <a16:creationId xmlns:a16="http://schemas.microsoft.com/office/drawing/2014/main" id="{6FC4201F-FFEE-E2DA-1863-B23E4D2C0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2256"/>
              <a:ext cx="11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PT" altLang="pt-PT" sz="2000">
                  <a:sym typeface="Symbol" panose="05050102010706020507" pitchFamily="18" charset="2"/>
                </a:rPr>
                <a:t></a:t>
              </a:r>
              <a:r>
                <a:rPr lang="pt-PT" altLang="pt-PT" sz="2000" baseline="-25000">
                  <a:sym typeface="Symbol" panose="05050102010706020507" pitchFamily="18" charset="2"/>
                </a:rPr>
                <a:t>máx</a:t>
              </a:r>
              <a:r>
                <a:rPr lang="pt-PT" altLang="pt-PT" sz="2000">
                  <a:sym typeface="Symbol" panose="05050102010706020507" pitchFamily="18" charset="2"/>
                </a:rPr>
                <a:t> = 498 nm</a:t>
              </a:r>
              <a:endParaRPr lang="en-GB" altLang="pt-PT" sz="2000">
                <a:sym typeface="Symbol" panose="05050102010706020507" pitchFamily="18" charset="2"/>
              </a:endParaRP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C9CD2E9-7A75-F2A2-3ACB-17444BBB5CCB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F0431B9-506D-698A-E57B-CF47434FC1A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CEC55615-F3D0-77D6-F5DF-F213AA301148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BSUV2">
            <a:extLst>
              <a:ext uri="{FF2B5EF4-FFF2-40B4-BE49-F238E27FC236}">
                <a16:creationId xmlns:a16="http://schemas.microsoft.com/office/drawing/2014/main" id="{24E592F0-EEAB-AC13-FC7F-77740563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089650" cy="445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12E15553-367D-B353-069D-F19598E56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9862" y="530021"/>
            <a:ext cx="220427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Instrumentação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49FA3F3-DA6B-BB61-18B2-20417449465A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E6ED6381-CE26-84EB-0B58-2F732FA8520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3DB6D937-20A2-EC01-3ACA-CA9843F9402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Text Box 4">
            <a:extLst>
              <a:ext uri="{FF2B5EF4-FFF2-40B4-BE49-F238E27FC236}">
                <a16:creationId xmlns:a16="http://schemas.microsoft.com/office/drawing/2014/main" id="{B9F82C24-A67E-D165-9A35-BFC1C9A8F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465" y="609599"/>
            <a:ext cx="140299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Exemplo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0B414A3F-B252-D2C7-3731-2E4794A90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03263"/>
            <a:ext cx="8001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ião Ti(H</a:t>
            </a:r>
            <a:r>
              <a:rPr lang="pt-PT" altLang="pt-PT" baseline="-25000" dirty="0">
                <a:latin typeface="+mn-lt"/>
              </a:rPr>
              <a:t>2</a:t>
            </a:r>
            <a:r>
              <a:rPr lang="pt-PT" altLang="pt-PT" dirty="0">
                <a:latin typeface="+mn-lt"/>
              </a:rPr>
              <a:t>O)</a:t>
            </a:r>
            <a:r>
              <a:rPr lang="pt-PT" altLang="pt-PT" baseline="-25000" dirty="0">
                <a:latin typeface="+mn-lt"/>
              </a:rPr>
              <a:t>6</a:t>
            </a:r>
            <a:r>
              <a:rPr lang="pt-PT" altLang="pt-PT" baseline="30000" dirty="0">
                <a:latin typeface="+mn-lt"/>
              </a:rPr>
              <a:t>3+</a:t>
            </a:r>
            <a:r>
              <a:rPr lang="pt-PT" altLang="pt-PT" dirty="0">
                <a:latin typeface="+mn-lt"/>
              </a:rPr>
              <a:t> absorve luz na região visível do espectro. O comprimento de onda máximo é 498 </a:t>
            </a:r>
            <a:r>
              <a:rPr lang="pt-PT" altLang="pt-PT" dirty="0" err="1">
                <a:latin typeface="+mn-lt"/>
              </a:rPr>
              <a:t>nm</a:t>
            </a:r>
            <a:r>
              <a:rPr lang="pt-PT" altLang="pt-PT" dirty="0">
                <a:latin typeface="+mn-lt"/>
              </a:rPr>
              <a:t>. Calcular a energia de desdobramento do campo cristalino, em kJ/mol.</a:t>
            </a:r>
            <a:endParaRPr lang="en-GB" altLang="pt-PT" dirty="0">
              <a:latin typeface="+mn-lt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3324740-C5B5-50BC-8357-5ECFA6ACDA90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39CFC5D7-EE11-EE0D-7C2E-A1EF3612A8E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1DC09391-47EC-9FF2-164A-9E181D1FA66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Text Box 4">
            <a:extLst>
              <a:ext uri="{FF2B5EF4-FFF2-40B4-BE49-F238E27FC236}">
                <a16:creationId xmlns:a16="http://schemas.microsoft.com/office/drawing/2014/main" id="{30655470-6405-C172-FA55-0927740FB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552" y="586162"/>
            <a:ext cx="316581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Série </a:t>
            </a:r>
            <a:r>
              <a:rPr lang="pt-PT" altLang="pt-PT" dirty="0" err="1">
                <a:latin typeface="+mn-lt"/>
              </a:rPr>
              <a:t>espectroquímica</a:t>
            </a:r>
            <a:endParaRPr lang="pt-PT" altLang="pt-PT" dirty="0">
              <a:latin typeface="+mn-lt"/>
            </a:endParaRPr>
          </a:p>
        </p:txBody>
      </p:sp>
      <p:sp>
        <p:nvSpPr>
          <p:cNvPr id="35843" name="Text Box 5">
            <a:extLst>
              <a:ext uri="{FF2B5EF4-FFF2-40B4-BE49-F238E27FC236}">
                <a16:creationId xmlns:a16="http://schemas.microsoft.com/office/drawing/2014/main" id="{3648EDE9-9209-C780-85FC-44BF0FC49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6206"/>
            <a:ext cx="7924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Com a ajuda de dados espectroscópicos para diferentes complexos, com o mesmo metal e diferentes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, é possível estabelecer uma </a:t>
            </a:r>
            <a:r>
              <a:rPr lang="pt-PT" altLang="pt-PT" dirty="0">
                <a:solidFill>
                  <a:srgbClr val="FF6600"/>
                </a:solidFill>
                <a:latin typeface="+mn-lt"/>
              </a:rPr>
              <a:t>série </a:t>
            </a:r>
            <a:r>
              <a:rPr lang="pt-PT" altLang="pt-PT" dirty="0" err="1">
                <a:solidFill>
                  <a:srgbClr val="FF6600"/>
                </a:solidFill>
                <a:latin typeface="+mn-lt"/>
              </a:rPr>
              <a:t>espectroquímica</a:t>
            </a:r>
            <a:r>
              <a:rPr lang="pt-PT" altLang="pt-PT" dirty="0">
                <a:latin typeface="+mn-lt"/>
              </a:rPr>
              <a:t>: lista de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 por ordem crescente de capacidade para provocar o desdobramento das energias de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. </a:t>
            </a:r>
            <a:endParaRPr lang="en-GB" altLang="pt-PT" dirty="0">
              <a:latin typeface="+mn-lt"/>
            </a:endParaRPr>
          </a:p>
        </p:txBody>
      </p:sp>
      <p:sp>
        <p:nvSpPr>
          <p:cNvPr id="35844" name="Text Box 6">
            <a:extLst>
              <a:ext uri="{FF2B5EF4-FFF2-40B4-BE49-F238E27FC236}">
                <a16:creationId xmlns:a16="http://schemas.microsoft.com/office/drawing/2014/main" id="{DBF7EAEE-3CF1-CAD9-F135-595128788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altLang="pt-PT">
                <a:latin typeface="+mn-lt"/>
              </a:rPr>
              <a:t>I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Br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Cl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OH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F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H</a:t>
            </a:r>
            <a:r>
              <a:rPr lang="pt-PT" altLang="pt-PT" baseline="-25000">
                <a:latin typeface="+mn-lt"/>
              </a:rPr>
              <a:t>2</a:t>
            </a:r>
            <a:r>
              <a:rPr lang="pt-PT" altLang="pt-PT">
                <a:latin typeface="+mn-lt"/>
              </a:rPr>
              <a:t>O &lt; NH</a:t>
            </a:r>
            <a:r>
              <a:rPr lang="pt-PT" altLang="pt-PT" baseline="-25000">
                <a:latin typeface="+mn-lt"/>
              </a:rPr>
              <a:t>3</a:t>
            </a:r>
            <a:r>
              <a:rPr lang="pt-PT" altLang="pt-PT">
                <a:latin typeface="+mn-lt"/>
              </a:rPr>
              <a:t> &lt; en &lt; CN</a:t>
            </a:r>
            <a:r>
              <a:rPr lang="pt-PT" altLang="pt-PT" baseline="30000">
                <a:latin typeface="+mn-lt"/>
              </a:rPr>
              <a:t>-</a:t>
            </a:r>
            <a:r>
              <a:rPr lang="pt-PT" altLang="pt-PT">
                <a:latin typeface="+mn-lt"/>
              </a:rPr>
              <a:t> &lt; CO</a:t>
            </a:r>
            <a:endParaRPr lang="en-GB" altLang="pt-PT">
              <a:latin typeface="+mn-lt"/>
            </a:endParaRPr>
          </a:p>
        </p:txBody>
      </p:sp>
      <p:sp>
        <p:nvSpPr>
          <p:cNvPr id="35845" name="Text Box 7">
            <a:extLst>
              <a:ext uri="{FF2B5EF4-FFF2-40B4-BE49-F238E27FC236}">
                <a16:creationId xmlns:a16="http://schemas.microsoft.com/office/drawing/2014/main" id="{F922F6DF-98F6-7F47-DA07-9445D644C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67200"/>
            <a:ext cx="807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CO e CN</a:t>
            </a:r>
            <a:r>
              <a:rPr lang="pt-PT" altLang="pt-PT" baseline="30000" dirty="0">
                <a:latin typeface="+mn-lt"/>
              </a:rPr>
              <a:t>-</a:t>
            </a:r>
            <a:r>
              <a:rPr lang="pt-PT" altLang="pt-PT" dirty="0">
                <a:latin typeface="+mn-lt"/>
              </a:rPr>
              <a:t> são 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ligando de campo forte</a:t>
            </a:r>
            <a:r>
              <a:rPr lang="pt-PT" altLang="pt-PT" dirty="0">
                <a:latin typeface="+mn-lt"/>
              </a:rPr>
              <a:t>, pois o desdobramento é elevado. Os halogéneos e o OH</a:t>
            </a:r>
            <a:r>
              <a:rPr lang="pt-PT" altLang="pt-PT" baseline="30000" dirty="0">
                <a:latin typeface="+mn-lt"/>
              </a:rPr>
              <a:t>-</a:t>
            </a:r>
            <a:r>
              <a:rPr lang="pt-PT" altLang="pt-PT" dirty="0">
                <a:latin typeface="+mn-lt"/>
              </a:rPr>
              <a:t> são </a:t>
            </a:r>
            <a:r>
              <a:rPr lang="pt-PT" altLang="pt-PT" dirty="0" err="1">
                <a:solidFill>
                  <a:schemeClr val="accent2"/>
                </a:solidFill>
                <a:latin typeface="+mn-lt"/>
              </a:rPr>
              <a:t>ligandos</a:t>
            </a:r>
            <a:r>
              <a:rPr lang="pt-PT" altLang="pt-PT" dirty="0">
                <a:solidFill>
                  <a:schemeClr val="accent2"/>
                </a:solidFill>
                <a:latin typeface="+mn-lt"/>
              </a:rPr>
              <a:t> de campo fraco</a:t>
            </a:r>
            <a:r>
              <a:rPr lang="pt-PT" altLang="pt-PT" dirty="0">
                <a:latin typeface="+mn-lt"/>
              </a:rPr>
              <a:t>.</a:t>
            </a:r>
            <a:endParaRPr lang="en-GB" altLang="pt-PT" dirty="0">
              <a:latin typeface="+mn-lt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B12183EF-11D3-7344-129C-5A85DE2C1514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30B97FED-1B40-EF53-7E7F-9DD23E91363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A26F98CD-26D7-0E0E-948A-0B8E9A29175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3" name="Text Box 4">
            <a:extLst>
              <a:ext uri="{FF2B5EF4-FFF2-40B4-BE49-F238E27FC236}">
                <a16:creationId xmlns:a16="http://schemas.microsoft.com/office/drawing/2014/main" id="{D3B82B77-823B-C847-EEB0-C86C45722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308" y="501340"/>
            <a:ext cx="348749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Propriedades magnéticas</a:t>
            </a:r>
          </a:p>
        </p:txBody>
      </p:sp>
      <p:sp>
        <p:nvSpPr>
          <p:cNvPr id="36867" name="Text Box 5">
            <a:extLst>
              <a:ext uri="{FF2B5EF4-FFF2-40B4-BE49-F238E27FC236}">
                <a16:creationId xmlns:a16="http://schemas.microsoft.com/office/drawing/2014/main" id="{3503CD69-6D48-D695-9BA1-1F351B40D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22" y="1048492"/>
            <a:ext cx="7924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O valor de 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 determina também as propriedades magnéticas de um complexo. Por exemplo, o Ti(H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O)</a:t>
            </a:r>
            <a:r>
              <a:rPr lang="pt-PT" altLang="pt-PT" baseline="-25000" dirty="0">
                <a:latin typeface="+mn-lt"/>
                <a:sym typeface="Symbol" panose="05050102010706020507" pitchFamily="18" charset="2"/>
              </a:rPr>
              <a:t>6</a:t>
            </a:r>
            <a:r>
              <a:rPr lang="pt-PT" altLang="pt-PT" baseline="30000" dirty="0">
                <a:latin typeface="+mn-lt"/>
                <a:sym typeface="Symbol" panose="05050102010706020507" pitchFamily="18" charset="2"/>
              </a:rPr>
              <a:t>3+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 tem apenas um eletrão de valência, e é sempre </a:t>
            </a:r>
            <a:r>
              <a:rPr lang="pt-PT" altLang="pt-PT" dirty="0">
                <a:solidFill>
                  <a:schemeClr val="accent2"/>
                </a:solidFill>
                <a:latin typeface="+mn-lt"/>
                <a:sym typeface="Symbol" panose="05050102010706020507" pitchFamily="18" charset="2"/>
              </a:rPr>
              <a:t>paramagnético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. No entanto quando existem vários eletrões </a:t>
            </a:r>
            <a:r>
              <a:rPr lang="pt-PT" altLang="pt-PT" i="1" dirty="0">
                <a:latin typeface="+mn-lt"/>
                <a:sym typeface="Symbol" panose="05050102010706020507" pitchFamily="18" charset="2"/>
              </a:rPr>
              <a:t>d</a:t>
            </a:r>
            <a:r>
              <a:rPr lang="pt-PT" altLang="pt-PT" dirty="0">
                <a:latin typeface="+mn-lt"/>
                <a:sym typeface="Symbol" panose="05050102010706020507" pitchFamily="18" charset="2"/>
              </a:rPr>
              <a:t>:</a:t>
            </a:r>
            <a:endParaRPr lang="en-GB" altLang="pt-PT" dirty="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36868" name="Group 67">
            <a:extLst>
              <a:ext uri="{FF2B5EF4-FFF2-40B4-BE49-F238E27FC236}">
                <a16:creationId xmlns:a16="http://schemas.microsoft.com/office/drawing/2014/main" id="{2006931D-7AA0-2C32-2379-027B943812A5}"/>
              </a:ext>
            </a:extLst>
          </p:cNvPr>
          <p:cNvGrpSpPr>
            <a:grpSpLocks/>
          </p:cNvGrpSpPr>
          <p:nvPr/>
        </p:nvGrpSpPr>
        <p:grpSpPr bwMode="auto">
          <a:xfrm>
            <a:off x="1637122" y="2698386"/>
            <a:ext cx="6705600" cy="2337427"/>
            <a:chOff x="912" y="1872"/>
            <a:chExt cx="4368" cy="1735"/>
          </a:xfrm>
        </p:grpSpPr>
        <p:grpSp>
          <p:nvGrpSpPr>
            <p:cNvPr id="36871" name="Group 58">
              <a:extLst>
                <a:ext uri="{FF2B5EF4-FFF2-40B4-BE49-F238E27FC236}">
                  <a16:creationId xmlns:a16="http://schemas.microsoft.com/office/drawing/2014/main" id="{7CFDAF64-3CEC-2838-E6D6-576AD818DC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1872"/>
              <a:ext cx="3936" cy="1344"/>
              <a:chOff x="768" y="1872"/>
              <a:chExt cx="3936" cy="1344"/>
            </a:xfrm>
          </p:grpSpPr>
          <p:grpSp>
            <p:nvGrpSpPr>
              <p:cNvPr id="36878" name="Group 9">
                <a:extLst>
                  <a:ext uri="{FF2B5EF4-FFF2-40B4-BE49-F238E27FC236}">
                    <a16:creationId xmlns:a16="http://schemas.microsoft.com/office/drawing/2014/main" id="{5C24C47B-9727-E8C9-DAC1-530D98D47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0" y="2486"/>
                <a:ext cx="212" cy="192"/>
                <a:chOff x="1056" y="2832"/>
                <a:chExt cx="240" cy="240"/>
              </a:xfrm>
            </p:grpSpPr>
            <p:sp>
              <p:nvSpPr>
                <p:cNvPr id="36920" name="Rectangle 7">
                  <a:extLst>
                    <a:ext uri="{FF2B5EF4-FFF2-40B4-BE49-F238E27FC236}">
                      <a16:creationId xmlns:a16="http://schemas.microsoft.com/office/drawing/2014/main" id="{BE91EF0D-66E3-C40B-92CA-FA7751F9B0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21" name="Line 8">
                  <a:extLst>
                    <a:ext uri="{FF2B5EF4-FFF2-40B4-BE49-F238E27FC236}">
                      <a16:creationId xmlns:a16="http://schemas.microsoft.com/office/drawing/2014/main" id="{B56AC678-0F49-020D-F045-BE3063A0C1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79" name="Group 10">
                <a:extLst>
                  <a:ext uri="{FF2B5EF4-FFF2-40B4-BE49-F238E27FC236}">
                    <a16:creationId xmlns:a16="http://schemas.microsoft.com/office/drawing/2014/main" id="{E7A27319-DD5E-1AA7-7922-70D17A8630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2" y="2486"/>
                <a:ext cx="212" cy="192"/>
                <a:chOff x="1056" y="2832"/>
                <a:chExt cx="240" cy="240"/>
              </a:xfrm>
            </p:grpSpPr>
            <p:sp>
              <p:nvSpPr>
                <p:cNvPr id="36918" name="Rectangle 11">
                  <a:extLst>
                    <a:ext uri="{FF2B5EF4-FFF2-40B4-BE49-F238E27FC236}">
                      <a16:creationId xmlns:a16="http://schemas.microsoft.com/office/drawing/2014/main" id="{C78C4C43-5D1C-255E-A437-00E2CB4B24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19" name="Line 12">
                  <a:extLst>
                    <a:ext uri="{FF2B5EF4-FFF2-40B4-BE49-F238E27FC236}">
                      <a16:creationId xmlns:a16="http://schemas.microsoft.com/office/drawing/2014/main" id="{2B28544C-6948-3BD7-BA69-07A5F12C53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0" name="Group 13">
                <a:extLst>
                  <a:ext uri="{FF2B5EF4-FFF2-40B4-BE49-F238E27FC236}">
                    <a16:creationId xmlns:a16="http://schemas.microsoft.com/office/drawing/2014/main" id="{541606C6-AC1C-0DCD-224D-BE00CC0CCC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88" y="2486"/>
                <a:ext cx="212" cy="192"/>
                <a:chOff x="1056" y="2832"/>
                <a:chExt cx="240" cy="240"/>
              </a:xfrm>
            </p:grpSpPr>
            <p:sp>
              <p:nvSpPr>
                <p:cNvPr id="36916" name="Rectangle 14">
                  <a:extLst>
                    <a:ext uri="{FF2B5EF4-FFF2-40B4-BE49-F238E27FC236}">
                      <a16:creationId xmlns:a16="http://schemas.microsoft.com/office/drawing/2014/main" id="{2E8F4D87-87B1-C302-2358-695ED07236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17" name="Line 15">
                  <a:extLst>
                    <a:ext uri="{FF2B5EF4-FFF2-40B4-BE49-F238E27FC236}">
                      <a16:creationId xmlns:a16="http://schemas.microsoft.com/office/drawing/2014/main" id="{475F9502-0BAC-4BBB-34A4-1F5954F47A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1" name="Group 16">
                <a:extLst>
                  <a:ext uri="{FF2B5EF4-FFF2-40B4-BE49-F238E27FC236}">
                    <a16:creationId xmlns:a16="http://schemas.microsoft.com/office/drawing/2014/main" id="{86825BC3-F63E-6F20-F2F2-97ADE7FD3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76" y="2486"/>
                <a:ext cx="212" cy="192"/>
                <a:chOff x="1056" y="2832"/>
                <a:chExt cx="240" cy="240"/>
              </a:xfrm>
            </p:grpSpPr>
            <p:sp>
              <p:nvSpPr>
                <p:cNvPr id="36914" name="Rectangle 17">
                  <a:extLst>
                    <a:ext uri="{FF2B5EF4-FFF2-40B4-BE49-F238E27FC236}">
                      <a16:creationId xmlns:a16="http://schemas.microsoft.com/office/drawing/2014/main" id="{C7A6D49F-3AE8-7DA9-59B1-758994D877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15" name="Line 18">
                  <a:extLst>
                    <a:ext uri="{FF2B5EF4-FFF2-40B4-BE49-F238E27FC236}">
                      <a16:creationId xmlns:a16="http://schemas.microsoft.com/office/drawing/2014/main" id="{EB131B32-778B-074C-D8CD-5A8C523104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2" name="Group 19">
                <a:extLst>
                  <a:ext uri="{FF2B5EF4-FFF2-40B4-BE49-F238E27FC236}">
                    <a16:creationId xmlns:a16="http://schemas.microsoft.com/office/drawing/2014/main" id="{F50E4A07-F836-C7FD-84F5-8950D4756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4" y="2486"/>
                <a:ext cx="212" cy="192"/>
                <a:chOff x="1056" y="2832"/>
                <a:chExt cx="240" cy="240"/>
              </a:xfrm>
            </p:grpSpPr>
            <p:sp>
              <p:nvSpPr>
                <p:cNvPr id="36912" name="Rectangle 20">
                  <a:extLst>
                    <a:ext uri="{FF2B5EF4-FFF2-40B4-BE49-F238E27FC236}">
                      <a16:creationId xmlns:a16="http://schemas.microsoft.com/office/drawing/2014/main" id="{BD6FFAAA-7D95-0354-C39A-25EF8461CF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13" name="Line 21">
                  <a:extLst>
                    <a:ext uri="{FF2B5EF4-FFF2-40B4-BE49-F238E27FC236}">
                      <a16:creationId xmlns:a16="http://schemas.microsoft.com/office/drawing/2014/main" id="{F4499E46-ADDB-CD2B-E97F-84AF6F65C7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3" name="Group 22">
                <a:extLst>
                  <a:ext uri="{FF2B5EF4-FFF2-40B4-BE49-F238E27FC236}">
                    <a16:creationId xmlns:a16="http://schemas.microsoft.com/office/drawing/2014/main" id="{E3C0C5E3-7D5A-C153-157A-3C36878341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3" y="2755"/>
                <a:ext cx="212" cy="192"/>
                <a:chOff x="1056" y="2832"/>
                <a:chExt cx="240" cy="240"/>
              </a:xfrm>
            </p:grpSpPr>
            <p:sp>
              <p:nvSpPr>
                <p:cNvPr id="36910" name="Rectangle 23">
                  <a:extLst>
                    <a:ext uri="{FF2B5EF4-FFF2-40B4-BE49-F238E27FC236}">
                      <a16:creationId xmlns:a16="http://schemas.microsoft.com/office/drawing/2014/main" id="{81BF1DA4-1359-954C-7BA5-38123385D1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11" name="Line 24">
                  <a:extLst>
                    <a:ext uri="{FF2B5EF4-FFF2-40B4-BE49-F238E27FC236}">
                      <a16:creationId xmlns:a16="http://schemas.microsoft.com/office/drawing/2014/main" id="{5B367BA4-AB5D-84BF-9461-BBE418C3AE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4" name="Group 25">
                <a:extLst>
                  <a:ext uri="{FF2B5EF4-FFF2-40B4-BE49-F238E27FC236}">
                    <a16:creationId xmlns:a16="http://schemas.microsoft.com/office/drawing/2014/main" id="{7C4BA0E3-CF25-1E78-8FE2-907631ADF6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8" y="2755"/>
                <a:ext cx="212" cy="192"/>
                <a:chOff x="1056" y="2832"/>
                <a:chExt cx="240" cy="240"/>
              </a:xfrm>
            </p:grpSpPr>
            <p:sp>
              <p:nvSpPr>
                <p:cNvPr id="36908" name="Rectangle 26">
                  <a:extLst>
                    <a:ext uri="{FF2B5EF4-FFF2-40B4-BE49-F238E27FC236}">
                      <a16:creationId xmlns:a16="http://schemas.microsoft.com/office/drawing/2014/main" id="{CC60A052-D740-8A18-DC97-0349102773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09" name="Line 27">
                  <a:extLst>
                    <a:ext uri="{FF2B5EF4-FFF2-40B4-BE49-F238E27FC236}">
                      <a16:creationId xmlns:a16="http://schemas.microsoft.com/office/drawing/2014/main" id="{FAF6FEE1-640D-00AD-7BC5-6FE5545FC8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5" name="Group 28">
                <a:extLst>
                  <a:ext uri="{FF2B5EF4-FFF2-40B4-BE49-F238E27FC236}">
                    <a16:creationId xmlns:a16="http://schemas.microsoft.com/office/drawing/2014/main" id="{4D83BE59-E829-72BA-B86C-3ED4AB5202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4" y="2755"/>
                <a:ext cx="212" cy="192"/>
                <a:chOff x="1056" y="2832"/>
                <a:chExt cx="240" cy="240"/>
              </a:xfrm>
            </p:grpSpPr>
            <p:sp>
              <p:nvSpPr>
                <p:cNvPr id="36906" name="Rectangle 29">
                  <a:extLst>
                    <a:ext uri="{FF2B5EF4-FFF2-40B4-BE49-F238E27FC236}">
                      <a16:creationId xmlns:a16="http://schemas.microsoft.com/office/drawing/2014/main" id="{C77CE68A-F114-1DD5-0D9F-DAD6BF3C83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07" name="Line 30">
                  <a:extLst>
                    <a:ext uri="{FF2B5EF4-FFF2-40B4-BE49-F238E27FC236}">
                      <a16:creationId xmlns:a16="http://schemas.microsoft.com/office/drawing/2014/main" id="{DCF08C88-B2F5-F651-BC8E-89286B9E81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6" name="Group 31">
                <a:extLst>
                  <a:ext uri="{FF2B5EF4-FFF2-40B4-BE49-F238E27FC236}">
                    <a16:creationId xmlns:a16="http://schemas.microsoft.com/office/drawing/2014/main" id="{31C2CBCD-5D1B-8294-DD10-BFDB41903F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6" y="2179"/>
                <a:ext cx="212" cy="192"/>
                <a:chOff x="1056" y="2832"/>
                <a:chExt cx="240" cy="240"/>
              </a:xfrm>
            </p:grpSpPr>
            <p:sp>
              <p:nvSpPr>
                <p:cNvPr id="36904" name="Rectangle 32">
                  <a:extLst>
                    <a:ext uri="{FF2B5EF4-FFF2-40B4-BE49-F238E27FC236}">
                      <a16:creationId xmlns:a16="http://schemas.microsoft.com/office/drawing/2014/main" id="{D675EDA1-ED7C-835E-C812-CDA12B6FB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05" name="Line 33">
                  <a:extLst>
                    <a:ext uri="{FF2B5EF4-FFF2-40B4-BE49-F238E27FC236}">
                      <a16:creationId xmlns:a16="http://schemas.microsoft.com/office/drawing/2014/main" id="{6B740C7A-8A14-143A-1B13-87F7186C84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7" name="Group 34">
                <a:extLst>
                  <a:ext uri="{FF2B5EF4-FFF2-40B4-BE49-F238E27FC236}">
                    <a16:creationId xmlns:a16="http://schemas.microsoft.com/office/drawing/2014/main" id="{CEE3CE4A-7901-06AB-156F-B2639B85A8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9" y="2179"/>
                <a:ext cx="212" cy="192"/>
                <a:chOff x="1056" y="2832"/>
                <a:chExt cx="240" cy="240"/>
              </a:xfrm>
            </p:grpSpPr>
            <p:sp>
              <p:nvSpPr>
                <p:cNvPr id="36902" name="Rectangle 35">
                  <a:extLst>
                    <a:ext uri="{FF2B5EF4-FFF2-40B4-BE49-F238E27FC236}">
                      <a16:creationId xmlns:a16="http://schemas.microsoft.com/office/drawing/2014/main" id="{904EEA87-1958-239A-7B3A-DF8C74BBB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03" name="Line 36">
                  <a:extLst>
                    <a:ext uri="{FF2B5EF4-FFF2-40B4-BE49-F238E27FC236}">
                      <a16:creationId xmlns:a16="http://schemas.microsoft.com/office/drawing/2014/main" id="{B880D40F-E60B-2665-5685-8B5DD1AE65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8" name="Group 37">
                <a:extLst>
                  <a:ext uri="{FF2B5EF4-FFF2-40B4-BE49-F238E27FC236}">
                    <a16:creationId xmlns:a16="http://schemas.microsoft.com/office/drawing/2014/main" id="{B610674B-5B2E-4C39-AFB2-231C13C89B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92" y="3024"/>
                <a:ext cx="212" cy="192"/>
                <a:chOff x="1056" y="2832"/>
                <a:chExt cx="240" cy="240"/>
              </a:xfrm>
            </p:grpSpPr>
            <p:sp>
              <p:nvSpPr>
                <p:cNvPr id="36900" name="Rectangle 38">
                  <a:extLst>
                    <a:ext uri="{FF2B5EF4-FFF2-40B4-BE49-F238E27FC236}">
                      <a16:creationId xmlns:a16="http://schemas.microsoft.com/office/drawing/2014/main" id="{8E89DBED-AD2E-FD75-634D-20C8E3551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901" name="Line 39">
                  <a:extLst>
                    <a:ext uri="{FF2B5EF4-FFF2-40B4-BE49-F238E27FC236}">
                      <a16:creationId xmlns:a16="http://schemas.microsoft.com/office/drawing/2014/main" id="{0142091D-8748-4908-77E8-62985BF529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89" name="Group 40">
                <a:extLst>
                  <a:ext uri="{FF2B5EF4-FFF2-40B4-BE49-F238E27FC236}">
                    <a16:creationId xmlns:a16="http://schemas.microsoft.com/office/drawing/2014/main" id="{BABF3122-B540-C7EC-814A-30947EB40B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38" y="3024"/>
                <a:ext cx="212" cy="192"/>
                <a:chOff x="1056" y="2832"/>
                <a:chExt cx="240" cy="240"/>
              </a:xfrm>
            </p:grpSpPr>
            <p:sp>
              <p:nvSpPr>
                <p:cNvPr id="36898" name="Rectangle 41">
                  <a:extLst>
                    <a:ext uri="{FF2B5EF4-FFF2-40B4-BE49-F238E27FC236}">
                      <a16:creationId xmlns:a16="http://schemas.microsoft.com/office/drawing/2014/main" id="{9617F98C-878B-C141-3A2B-02CF64D1DD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899" name="Line 42">
                  <a:extLst>
                    <a:ext uri="{FF2B5EF4-FFF2-40B4-BE49-F238E27FC236}">
                      <a16:creationId xmlns:a16="http://schemas.microsoft.com/office/drawing/2014/main" id="{030D89EB-4791-0959-F653-982B3DE827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grpSp>
            <p:nvGrpSpPr>
              <p:cNvPr id="36890" name="Group 43">
                <a:extLst>
                  <a:ext uri="{FF2B5EF4-FFF2-40B4-BE49-F238E27FC236}">
                    <a16:creationId xmlns:a16="http://schemas.microsoft.com/office/drawing/2014/main" id="{243178F0-658A-E582-8368-B3E768D549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83" y="3024"/>
                <a:ext cx="212" cy="192"/>
                <a:chOff x="1056" y="2832"/>
                <a:chExt cx="240" cy="240"/>
              </a:xfrm>
            </p:grpSpPr>
            <p:sp>
              <p:nvSpPr>
                <p:cNvPr id="36896" name="Rectangle 44">
                  <a:extLst>
                    <a:ext uri="{FF2B5EF4-FFF2-40B4-BE49-F238E27FC236}">
                      <a16:creationId xmlns:a16="http://schemas.microsoft.com/office/drawing/2014/main" id="{695F20A1-D557-D46B-C8FB-C08A863792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6" y="2832"/>
                  <a:ext cx="240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pt-PT" altLang="pt-PT"/>
                </a:p>
              </p:txBody>
            </p:sp>
            <p:sp>
              <p:nvSpPr>
                <p:cNvPr id="36897" name="Line 45">
                  <a:extLst>
                    <a:ext uri="{FF2B5EF4-FFF2-40B4-BE49-F238E27FC236}">
                      <a16:creationId xmlns:a16="http://schemas.microsoft.com/office/drawing/2014/main" id="{2A24FCA0-B9E1-04E6-14C9-7A51B87D93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52" y="288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PT"/>
                </a:p>
              </p:txBody>
            </p:sp>
          </p:grpSp>
          <p:sp>
            <p:nvSpPr>
              <p:cNvPr id="36891" name="Rectangle 47">
                <a:extLst>
                  <a:ext uri="{FF2B5EF4-FFF2-40B4-BE49-F238E27FC236}">
                    <a16:creationId xmlns:a16="http://schemas.microsoft.com/office/drawing/2014/main" id="{3FF11474-7F89-D774-BD88-8BF12CAEBB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0" y="1872"/>
                <a:ext cx="21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pt-PT" altLang="pt-PT"/>
              </a:p>
            </p:txBody>
          </p:sp>
          <p:sp>
            <p:nvSpPr>
              <p:cNvPr id="36892" name="Rectangle 50">
                <a:extLst>
                  <a:ext uri="{FF2B5EF4-FFF2-40B4-BE49-F238E27FC236}">
                    <a16:creationId xmlns:a16="http://schemas.microsoft.com/office/drawing/2014/main" id="{053119C3-39D7-87C8-27A5-DA86F3593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3" y="1872"/>
                <a:ext cx="21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pt-PT" altLang="pt-PT"/>
              </a:p>
            </p:txBody>
          </p:sp>
          <p:sp>
            <p:nvSpPr>
              <p:cNvPr id="36893" name="Line 53">
                <a:extLst>
                  <a:ext uri="{FF2B5EF4-FFF2-40B4-BE49-F238E27FC236}">
                    <a16:creationId xmlns:a16="http://schemas.microsoft.com/office/drawing/2014/main" id="{5439C4D3-F248-60BF-2F3F-623AC7C606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1" y="3062"/>
                <a:ext cx="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6894" name="Line 54">
                <a:extLst>
                  <a:ext uri="{FF2B5EF4-FFF2-40B4-BE49-F238E27FC236}">
                    <a16:creationId xmlns:a16="http://schemas.microsoft.com/office/drawing/2014/main" id="{B84044A0-D14D-5C6E-80F8-B6D334261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5" y="3062"/>
                <a:ext cx="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6895" name="Text Box 57">
                <a:extLst>
                  <a:ext uri="{FF2B5EF4-FFF2-40B4-BE49-F238E27FC236}">
                    <a16:creationId xmlns:a16="http://schemas.microsoft.com/office/drawing/2014/main" id="{6F8F455C-641D-04CD-05C7-16CE8EF8F2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8" y="2448"/>
                <a:ext cx="528" cy="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pt-PT" altLang="pt-PT" dirty="0">
                    <a:latin typeface="+mn-lt"/>
                  </a:rPr>
                  <a:t>Fe</a:t>
                </a:r>
                <a:r>
                  <a:rPr lang="pt-PT" altLang="pt-PT" baseline="30000" dirty="0">
                    <a:latin typeface="+mn-lt"/>
                  </a:rPr>
                  <a:t>3+</a:t>
                </a:r>
                <a:endParaRPr lang="en-GB" altLang="pt-PT" baseline="30000" dirty="0">
                  <a:latin typeface="+mn-lt"/>
                </a:endParaRPr>
              </a:p>
            </p:txBody>
          </p:sp>
        </p:grpSp>
        <p:sp>
          <p:nvSpPr>
            <p:cNvPr id="36872" name="Line 59">
              <a:extLst>
                <a:ext uri="{FF2B5EF4-FFF2-40B4-BE49-F238E27FC236}">
                  <a16:creationId xmlns:a16="http://schemas.microsoft.com/office/drawing/2014/main" id="{90753D58-795A-48E2-87B2-0883437A4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35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6873" name="Line 61">
              <a:extLst>
                <a:ext uri="{FF2B5EF4-FFF2-40B4-BE49-F238E27FC236}">
                  <a16:creationId xmlns:a16="http://schemas.microsoft.com/office/drawing/2014/main" id="{F81D75D1-3D31-9784-6324-C77C7BAFEC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2064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PT"/>
            </a:p>
          </p:txBody>
        </p:sp>
        <p:sp>
          <p:nvSpPr>
            <p:cNvPr id="36874" name="Text Box 62">
              <a:extLst>
                <a:ext uri="{FF2B5EF4-FFF2-40B4-BE49-F238E27FC236}">
                  <a16:creationId xmlns:a16="http://schemas.microsoft.com/office/drawing/2014/main" id="{265897F1-7B25-4E56-E86A-A2A03BD03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544"/>
              <a:ext cx="240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pt-PT">
                  <a:sym typeface="Symbol" panose="05050102010706020507" pitchFamily="18" charset="2"/>
                </a:rPr>
                <a:t></a:t>
              </a:r>
              <a:endParaRPr lang="en-GB" altLang="pt-PT"/>
            </a:p>
          </p:txBody>
        </p:sp>
        <p:sp>
          <p:nvSpPr>
            <p:cNvPr id="36875" name="Text Box 64">
              <a:extLst>
                <a:ext uri="{FF2B5EF4-FFF2-40B4-BE49-F238E27FC236}">
                  <a16:creationId xmlns:a16="http://schemas.microsoft.com/office/drawing/2014/main" id="{47E099FF-298B-9310-D991-1C8AF42C6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" y="2497"/>
              <a:ext cx="240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pt-PT"/>
            </a:p>
          </p:txBody>
        </p:sp>
        <p:sp>
          <p:nvSpPr>
            <p:cNvPr id="36876" name="Text Box 65">
              <a:extLst>
                <a:ext uri="{FF2B5EF4-FFF2-40B4-BE49-F238E27FC236}">
                  <a16:creationId xmlns:a16="http://schemas.microsoft.com/office/drawing/2014/main" id="{597C8CD0-0A4A-45D2-6556-C2E9874986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" y="2497"/>
              <a:ext cx="240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pt-PT">
                  <a:sym typeface="Symbol" panose="05050102010706020507" pitchFamily="18" charset="2"/>
                </a:rPr>
                <a:t></a:t>
              </a:r>
              <a:endParaRPr lang="en-GB" altLang="pt-PT"/>
            </a:p>
          </p:txBody>
        </p:sp>
        <p:sp>
          <p:nvSpPr>
            <p:cNvPr id="36877" name="Text Box 66">
              <a:extLst>
                <a:ext uri="{FF2B5EF4-FFF2-40B4-BE49-F238E27FC236}">
                  <a16:creationId xmlns:a16="http://schemas.microsoft.com/office/drawing/2014/main" id="{CDE632B9-DA25-5795-ED39-09034952D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3264"/>
              <a:ext cx="2352" cy="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PT" altLang="pt-PT" dirty="0">
                  <a:latin typeface="+mn-lt"/>
                </a:rPr>
                <a:t>    FeF</a:t>
              </a:r>
              <a:r>
                <a:rPr lang="pt-PT" altLang="pt-PT" baseline="-25000" dirty="0">
                  <a:latin typeface="+mn-lt"/>
                </a:rPr>
                <a:t>6</a:t>
              </a:r>
              <a:r>
                <a:rPr lang="pt-PT" altLang="pt-PT" baseline="30000" dirty="0">
                  <a:latin typeface="+mn-lt"/>
                </a:rPr>
                <a:t>3-                    </a:t>
              </a:r>
              <a:r>
                <a:rPr lang="pt-PT" altLang="pt-PT" dirty="0" err="1">
                  <a:latin typeface="+mn-lt"/>
                </a:rPr>
                <a:t>Fe</a:t>
              </a:r>
              <a:r>
                <a:rPr lang="pt-PT" altLang="pt-PT" dirty="0">
                  <a:latin typeface="+mn-lt"/>
                </a:rPr>
                <a:t>(CN)</a:t>
              </a:r>
              <a:r>
                <a:rPr lang="pt-PT" altLang="pt-PT" baseline="-25000" dirty="0">
                  <a:latin typeface="+mn-lt"/>
                </a:rPr>
                <a:t>6</a:t>
              </a:r>
              <a:r>
                <a:rPr lang="pt-PT" altLang="pt-PT" baseline="30000" dirty="0">
                  <a:latin typeface="+mn-lt"/>
                </a:rPr>
                <a:t>3-</a:t>
              </a:r>
              <a:endParaRPr lang="en-GB" altLang="pt-PT" baseline="30000" dirty="0">
                <a:latin typeface="+mn-lt"/>
              </a:endParaRPr>
            </a:p>
          </p:txBody>
        </p:sp>
      </p:grpSp>
      <p:sp>
        <p:nvSpPr>
          <p:cNvPr id="36869" name="Text Box 68">
            <a:extLst>
              <a:ext uri="{FF2B5EF4-FFF2-40B4-BE49-F238E27FC236}">
                <a16:creationId xmlns:a16="http://schemas.microsoft.com/office/drawing/2014/main" id="{D4D4D14D-7A8A-1A97-2CC9-9ACFB9681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953000"/>
            <a:ext cx="358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sz="2000" dirty="0">
                <a:latin typeface="+mn-lt"/>
              </a:rPr>
              <a:t>spin elevado             spin baixo</a:t>
            </a:r>
            <a:endParaRPr lang="en-GB" altLang="pt-PT" sz="2000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75BD254-6BC8-B2D7-2202-6D94269F476E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99AFEA1D-5918-1E9B-827D-B96E32A6599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8D19FD-6F58-820F-D487-1343FAD5055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Text Box 4">
            <a:extLst>
              <a:ext uri="{FF2B5EF4-FFF2-40B4-BE49-F238E27FC236}">
                <a16:creationId xmlns:a16="http://schemas.microsoft.com/office/drawing/2014/main" id="{B433F95A-FA7D-D0EF-963D-836C670EB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716496"/>
            <a:ext cx="63626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Complexos tetraédricos e quadrangulares planos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7D98A582-DF67-60D5-26F6-8193091D1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703" y="1386948"/>
            <a:ext cx="80772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 teoria do campo cristalino permite também explicar o desdobramento dos níveis de energia das orbitais </a:t>
            </a:r>
            <a:r>
              <a:rPr lang="pt-PT" altLang="pt-PT" i="1" dirty="0">
                <a:latin typeface="+mn-lt"/>
              </a:rPr>
              <a:t>d</a:t>
            </a:r>
            <a:r>
              <a:rPr lang="pt-PT" altLang="pt-PT" dirty="0">
                <a:latin typeface="+mn-lt"/>
              </a:rPr>
              <a:t> nos complexos com 4 </a:t>
            </a:r>
            <a:r>
              <a:rPr lang="pt-PT" altLang="pt-PT" dirty="0" err="1">
                <a:latin typeface="+mn-lt"/>
              </a:rPr>
              <a:t>ligandos</a:t>
            </a:r>
            <a:r>
              <a:rPr lang="pt-PT" altLang="pt-PT" dirty="0">
                <a:latin typeface="+mn-lt"/>
              </a:rPr>
              <a:t>. Nos complexos tetraédricos o desdobramento é o inverso dos compostos octaédricos. A maior parte deste complexos é de spin elevado. O desdobramento nos complexos quadrangulares é mais complicado:</a:t>
            </a:r>
            <a:endParaRPr lang="en-GB" altLang="pt-PT" dirty="0">
              <a:latin typeface="+mn-lt"/>
            </a:endParaRPr>
          </a:p>
        </p:txBody>
      </p:sp>
      <p:sp>
        <p:nvSpPr>
          <p:cNvPr id="37892" name="Rectangle 6">
            <a:extLst>
              <a:ext uri="{FF2B5EF4-FFF2-40B4-BE49-F238E27FC236}">
                <a16:creationId xmlns:a16="http://schemas.microsoft.com/office/drawing/2014/main" id="{D4D8F4EA-E87B-53CA-9BE6-51DDDABBF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893" name="Rectangle 7">
            <a:extLst>
              <a:ext uri="{FF2B5EF4-FFF2-40B4-BE49-F238E27FC236}">
                <a16:creationId xmlns:a16="http://schemas.microsoft.com/office/drawing/2014/main" id="{DCC69AF8-ECF0-CE3E-1600-163A6961A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894" name="Rectangle 8">
            <a:extLst>
              <a:ext uri="{FF2B5EF4-FFF2-40B4-BE49-F238E27FC236}">
                <a16:creationId xmlns:a16="http://schemas.microsoft.com/office/drawing/2014/main" id="{65CD4429-8D64-E1F4-D2DA-2C1D607B3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895" name="Rectangle 9">
            <a:extLst>
              <a:ext uri="{FF2B5EF4-FFF2-40B4-BE49-F238E27FC236}">
                <a16:creationId xmlns:a16="http://schemas.microsoft.com/office/drawing/2014/main" id="{35ED95BB-0482-F5FB-02BB-03D24BC9C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896" name="Rectangle 10">
            <a:extLst>
              <a:ext uri="{FF2B5EF4-FFF2-40B4-BE49-F238E27FC236}">
                <a16:creationId xmlns:a16="http://schemas.microsoft.com/office/drawing/2014/main" id="{7605E4F6-3B7C-A128-FC2B-B3A6A1460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897" name="Line 12">
            <a:extLst>
              <a:ext uri="{FF2B5EF4-FFF2-40B4-BE49-F238E27FC236}">
                <a16:creationId xmlns:a16="http://schemas.microsoft.com/office/drawing/2014/main" id="{B644C164-CD00-C44C-8D0E-022CF23FE8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419600"/>
            <a:ext cx="1752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37898" name="Line 13">
            <a:extLst>
              <a:ext uri="{FF2B5EF4-FFF2-40B4-BE49-F238E27FC236}">
                <a16:creationId xmlns:a16="http://schemas.microsoft.com/office/drawing/2014/main" id="{B5EDFA60-7B57-D9B8-4A6E-265EEDD100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4876800"/>
            <a:ext cx="1752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37899" name="Line 15">
            <a:extLst>
              <a:ext uri="{FF2B5EF4-FFF2-40B4-BE49-F238E27FC236}">
                <a16:creationId xmlns:a16="http://schemas.microsoft.com/office/drawing/2014/main" id="{306F146F-B7D6-7289-6702-7DD8ACDB5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029200"/>
            <a:ext cx="1752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37900" name="Line 16">
            <a:extLst>
              <a:ext uri="{FF2B5EF4-FFF2-40B4-BE49-F238E27FC236}">
                <a16:creationId xmlns:a16="http://schemas.microsoft.com/office/drawing/2014/main" id="{C37997FC-F312-19D7-5656-DE371AE2F9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029200"/>
            <a:ext cx="1828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37901" name="Rectangle 17">
            <a:extLst>
              <a:ext uri="{FF2B5EF4-FFF2-40B4-BE49-F238E27FC236}">
                <a16:creationId xmlns:a16="http://schemas.microsoft.com/office/drawing/2014/main" id="{97DA8784-E29E-167D-869B-56561D4AD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2672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902" name="Rectangle 18">
            <a:extLst>
              <a:ext uri="{FF2B5EF4-FFF2-40B4-BE49-F238E27FC236}">
                <a16:creationId xmlns:a16="http://schemas.microsoft.com/office/drawing/2014/main" id="{B1E23F74-B97B-DA8F-6FB7-F7D7DECC6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7244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903" name="Rectangle 19">
            <a:extLst>
              <a:ext uri="{FF2B5EF4-FFF2-40B4-BE49-F238E27FC236}">
                <a16:creationId xmlns:a16="http://schemas.microsoft.com/office/drawing/2014/main" id="{B6E8517B-B4E5-FC6D-DEDA-5004D8C0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1816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904" name="Rectangle 20">
            <a:extLst>
              <a:ext uri="{FF2B5EF4-FFF2-40B4-BE49-F238E27FC236}">
                <a16:creationId xmlns:a16="http://schemas.microsoft.com/office/drawing/2014/main" id="{E7271FA8-D848-BA07-EAFA-4AB8C4AEE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7912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905" name="Rectangle 21">
            <a:extLst>
              <a:ext uri="{FF2B5EF4-FFF2-40B4-BE49-F238E27FC236}">
                <a16:creationId xmlns:a16="http://schemas.microsoft.com/office/drawing/2014/main" id="{A2CB612D-7C85-1500-D857-9C9BB5172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7912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PT" altLang="pt-PT"/>
          </a:p>
        </p:txBody>
      </p:sp>
      <p:sp>
        <p:nvSpPr>
          <p:cNvPr id="37906" name="Text Box 22">
            <a:extLst>
              <a:ext uri="{FF2B5EF4-FFF2-40B4-BE49-F238E27FC236}">
                <a16:creationId xmlns:a16="http://schemas.microsoft.com/office/drawing/2014/main" id="{ACCC0501-BF97-62FF-C86A-65D2C8781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1910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d</a:t>
            </a:r>
            <a:r>
              <a:rPr lang="pt-PT" altLang="pt-PT" baseline="-25000">
                <a:latin typeface="+mn-lt"/>
              </a:rPr>
              <a:t>x2-y2</a:t>
            </a:r>
            <a:endParaRPr lang="en-GB" altLang="pt-PT" baseline="-25000">
              <a:latin typeface="+mn-lt"/>
            </a:endParaRPr>
          </a:p>
        </p:txBody>
      </p:sp>
      <p:sp>
        <p:nvSpPr>
          <p:cNvPr id="37907" name="Text Box 24">
            <a:extLst>
              <a:ext uri="{FF2B5EF4-FFF2-40B4-BE49-F238E27FC236}">
                <a16:creationId xmlns:a16="http://schemas.microsoft.com/office/drawing/2014/main" id="{032141E9-9FB0-BFFF-ED20-B1526D1A7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6482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d</a:t>
            </a:r>
            <a:r>
              <a:rPr lang="pt-PT" altLang="pt-PT" baseline="-25000">
                <a:latin typeface="+mn-lt"/>
              </a:rPr>
              <a:t>xy</a:t>
            </a:r>
            <a:endParaRPr lang="en-GB" altLang="pt-PT" baseline="-25000">
              <a:latin typeface="+mn-lt"/>
            </a:endParaRPr>
          </a:p>
        </p:txBody>
      </p:sp>
      <p:sp>
        <p:nvSpPr>
          <p:cNvPr id="37908" name="Text Box 25">
            <a:extLst>
              <a:ext uri="{FF2B5EF4-FFF2-40B4-BE49-F238E27FC236}">
                <a16:creationId xmlns:a16="http://schemas.microsoft.com/office/drawing/2014/main" id="{2E579954-AE02-0EDD-D344-7CEF26272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105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d</a:t>
            </a:r>
            <a:r>
              <a:rPr lang="pt-PT" altLang="pt-PT" baseline="-25000" dirty="0">
                <a:latin typeface="+mn-lt"/>
              </a:rPr>
              <a:t>z2</a:t>
            </a:r>
            <a:endParaRPr lang="en-GB" altLang="pt-PT" baseline="-25000" dirty="0">
              <a:latin typeface="+mn-lt"/>
            </a:endParaRPr>
          </a:p>
        </p:txBody>
      </p:sp>
      <p:sp>
        <p:nvSpPr>
          <p:cNvPr id="37909" name="Text Box 26">
            <a:extLst>
              <a:ext uri="{FF2B5EF4-FFF2-40B4-BE49-F238E27FC236}">
                <a16:creationId xmlns:a16="http://schemas.microsoft.com/office/drawing/2014/main" id="{163571FF-5C38-644A-EBAE-A00F86A82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7150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>
                <a:latin typeface="+mn-lt"/>
              </a:rPr>
              <a:t>d</a:t>
            </a:r>
            <a:r>
              <a:rPr lang="pt-PT" altLang="pt-PT" baseline="-25000">
                <a:latin typeface="+mn-lt"/>
              </a:rPr>
              <a:t>xz</a:t>
            </a:r>
            <a:r>
              <a:rPr lang="pt-PT" altLang="pt-PT">
                <a:latin typeface="+mn-lt"/>
              </a:rPr>
              <a:t>, d</a:t>
            </a:r>
            <a:r>
              <a:rPr lang="pt-PT" altLang="pt-PT" baseline="-25000">
                <a:latin typeface="+mn-lt"/>
              </a:rPr>
              <a:t>yz</a:t>
            </a:r>
            <a:endParaRPr lang="en-GB" altLang="pt-PT" baseline="-2500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35030CD-EF73-227D-3F40-CF3F3A958768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4761E78-BFBF-210E-C3EF-2AAC218267F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3A50115-F88F-745A-B708-8EBF36D0CA4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Text Box 4">
            <a:extLst>
              <a:ext uri="{FF2B5EF4-FFF2-40B4-BE49-F238E27FC236}">
                <a16:creationId xmlns:a16="http://schemas.microsoft.com/office/drawing/2014/main" id="{63BE3BBF-07A6-E415-27B4-98CCC2F9D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1878" y="848442"/>
            <a:ext cx="57126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Aplicações dos compostos de coordenação</a:t>
            </a:r>
          </a:p>
        </p:txBody>
      </p:sp>
      <p:sp>
        <p:nvSpPr>
          <p:cNvPr id="38915" name="Text Box 5">
            <a:extLst>
              <a:ext uri="{FF2B5EF4-FFF2-40B4-BE49-F238E27FC236}">
                <a16:creationId xmlns:a16="http://schemas.microsoft.com/office/drawing/2014/main" id="{DDFD2E57-EC1C-21E0-7980-ACDFF06E1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24" y="1676400"/>
            <a:ext cx="788787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Aplicações terapêuticas de agentes quelantes no tratamento do Cancro: </a:t>
            </a:r>
            <a:r>
              <a:rPr lang="pt-PT" altLang="pt-PT" i="1" dirty="0" err="1">
                <a:latin typeface="+mn-lt"/>
              </a:rPr>
              <a:t>cis</a:t>
            </a:r>
            <a:r>
              <a:rPr lang="pt-PT" altLang="pt-PT" dirty="0" err="1">
                <a:latin typeface="+mn-lt"/>
              </a:rPr>
              <a:t>-diaminodicloropaltina</a:t>
            </a:r>
            <a:r>
              <a:rPr lang="pt-PT" altLang="pt-PT" dirty="0">
                <a:latin typeface="+mn-lt"/>
              </a:rPr>
              <a:t>(II)</a:t>
            </a:r>
          </a:p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Metalurgia: extração da prata e do ouro pela formação de complexos com cianeto.</a:t>
            </a:r>
          </a:p>
          <a:p>
            <a:pPr>
              <a:spcBef>
                <a:spcPct val="50000"/>
              </a:spcBef>
            </a:pPr>
            <a:r>
              <a:rPr lang="pt-PT" altLang="pt-PT" dirty="0">
                <a:latin typeface="+mn-lt"/>
              </a:rPr>
              <a:t>Análise química: EDTA</a:t>
            </a:r>
          </a:p>
          <a:p>
            <a:pPr>
              <a:spcBef>
                <a:spcPct val="50000"/>
              </a:spcBef>
            </a:pPr>
            <a:r>
              <a:rPr lang="pt-PT" altLang="pt-PT" dirty="0" err="1">
                <a:latin typeface="+mn-lt"/>
              </a:rPr>
              <a:t>Detergência</a:t>
            </a:r>
            <a:r>
              <a:rPr lang="pt-PT" altLang="pt-PT" dirty="0">
                <a:latin typeface="+mn-lt"/>
              </a:rPr>
              <a:t>: </a:t>
            </a:r>
            <a:r>
              <a:rPr lang="pt-PT" altLang="pt-PT" dirty="0" err="1">
                <a:latin typeface="+mn-lt"/>
              </a:rPr>
              <a:t>tripolifosfato</a:t>
            </a:r>
            <a:r>
              <a:rPr lang="pt-PT" altLang="pt-PT" dirty="0">
                <a:latin typeface="+mn-lt"/>
              </a:rPr>
              <a:t> como agente quelante.</a:t>
            </a:r>
            <a:endParaRPr lang="en-GB" altLang="pt-PT" dirty="0">
              <a:latin typeface="+mn-lt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85E259E-9968-DC01-5042-1D0972BA9D36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7EBE255E-E6F8-07FB-7932-B9C1F4A0573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27089101-A9A6-9740-A7D7-4BC490B26528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4BE4EF6F-4A85-F4B0-B1C6-8B61FEFD8EC5}"/>
                  </a:ext>
                </a:extLst>
              </p14:cNvPr>
              <p14:cNvContentPartPr/>
              <p14:nvPr/>
            </p14:nvContentPartPr>
            <p14:xfrm>
              <a:off x="3666671" y="3695252"/>
              <a:ext cx="360" cy="36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4BE4EF6F-4A85-F4B0-B1C6-8B61FEFD8E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3031" y="358725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57D81345-B8FE-FE72-8DA0-A59A2CE836DD}"/>
                  </a:ext>
                </a:extLst>
              </p14:cNvPr>
              <p14:cNvContentPartPr/>
              <p14:nvPr/>
            </p14:nvContentPartPr>
            <p14:xfrm>
              <a:off x="549791" y="3468092"/>
              <a:ext cx="3191040" cy="51120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57D81345-B8FE-FE72-8DA0-A59A2CE836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5791" y="3360452"/>
                <a:ext cx="3298680" cy="726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8D40E38-6790-83F6-EABA-8C3D7AFAEE18}"/>
              </a:ext>
            </a:extLst>
          </p:cNvPr>
          <p:cNvSpPr txBox="1"/>
          <p:nvPr/>
        </p:nvSpPr>
        <p:spPr>
          <a:xfrm>
            <a:off x="414775" y="786294"/>
            <a:ext cx="27337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CARACTERÍSTICAS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E4C4C15-0B52-C9C6-AA94-F6E8840AC5EA}"/>
              </a:ext>
            </a:extLst>
          </p:cNvPr>
          <p:cNvSpPr txBox="1"/>
          <p:nvPr/>
        </p:nvSpPr>
        <p:spPr>
          <a:xfrm>
            <a:off x="414775" y="1446197"/>
            <a:ext cx="824845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Para efeitos de </a:t>
            </a:r>
            <a:r>
              <a:rPr lang="pt-PT" sz="2400" dirty="0">
                <a:highlight>
                  <a:srgbClr val="FFFF00"/>
                </a:highlight>
              </a:rPr>
              <a:t>Análise Química </a:t>
            </a:r>
            <a:r>
              <a:rPr lang="pt-PT" sz="2400" dirty="0"/>
              <a:t>um complexo deve ter as seguintes características: </a:t>
            </a:r>
          </a:p>
          <a:p>
            <a:r>
              <a:rPr lang="pt-PT" sz="2400" dirty="0"/>
              <a:t>✓ter elevada ESTABILIDADE, associando-se à estabilidade boas propriedades como: óticas, de precipitação, de extração líquido-líquido, entre outras propriedades; </a:t>
            </a:r>
          </a:p>
          <a:p>
            <a:r>
              <a:rPr lang="pt-PT" sz="2400" dirty="0"/>
              <a:t>✓ter composição constante; </a:t>
            </a:r>
          </a:p>
          <a:p>
            <a:r>
              <a:rPr lang="pt-PT" sz="2400" dirty="0"/>
              <a:t>✓apresentar outras propriedades tais como capacidade de absorver radiações UV, visível, para utilização em análise espectrofotométrica e colorimétrica;</a:t>
            </a:r>
          </a:p>
          <a:p>
            <a:r>
              <a:rPr lang="pt-PT" sz="2400" dirty="0"/>
              <a:t>✓ mostrar boas condições de reação, reatividade elevada em função do tempo (cinética favorável), etc.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D53747C-0283-17B4-43AF-211B8F0D6603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ADDA85E4-92A7-E4FE-5F80-9EDE62DB9B9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A3556115-E817-31B3-C089-62DAD66D0A2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6395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1CAAA95-D1C1-AC52-8268-6C2CBC4C558B}"/>
              </a:ext>
            </a:extLst>
          </p:cNvPr>
          <p:cNvSpPr txBox="1"/>
          <p:nvPr/>
        </p:nvSpPr>
        <p:spPr>
          <a:xfrm>
            <a:off x="414776" y="867973"/>
            <a:ext cx="3304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COMPLEXOS COM EDTA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F0F9CFA-A339-8DB2-49CA-FE65A26F1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815" y="867973"/>
            <a:ext cx="3624188" cy="369835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44D274-C594-B1D5-4F56-01B90F1EE55B}"/>
              </a:ext>
            </a:extLst>
          </p:cNvPr>
          <p:cNvSpPr txBox="1"/>
          <p:nvPr/>
        </p:nvSpPr>
        <p:spPr>
          <a:xfrm>
            <a:off x="414776" y="1329638"/>
            <a:ext cx="38272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EDTA É UM LIGANTE HEXADENTADO ➢um dos reagentes mais importantes e mais usados.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4F54DE-5046-6D71-4398-176C81BCC0C2}"/>
              </a:ext>
            </a:extLst>
          </p:cNvPr>
          <p:cNvSpPr txBox="1"/>
          <p:nvPr/>
        </p:nvSpPr>
        <p:spPr>
          <a:xfrm>
            <a:off x="414776" y="2767280"/>
            <a:ext cx="36241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O EDTA combina com iões metálicos na proporção 1:1 não importando a carga do catião.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C4B7D06-D172-4CBA-9FA4-62695B0FB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91" y="4030600"/>
            <a:ext cx="3227552" cy="2324553"/>
          </a:xfrm>
          <a:prstGeom prst="rect">
            <a:avLst/>
          </a:prstGeom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35978321-18C8-353B-16B8-40BFE60A974D}"/>
              </a:ext>
            </a:extLst>
          </p:cNvPr>
          <p:cNvSpPr/>
          <p:nvPr/>
        </p:nvSpPr>
        <p:spPr>
          <a:xfrm>
            <a:off x="3867343" y="5192876"/>
            <a:ext cx="1409316" cy="335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E789359-CAF6-7BAF-EB4A-003067BC8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307" y="4845749"/>
            <a:ext cx="2777929" cy="1231594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E7B458B1-3B37-B369-7882-883A5B2FBE13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E4080CA-C751-0F99-A35A-ADF2E165EEB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EADF382B-9F94-8363-1874-28A2E593ECF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3712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EED5A58-3A10-A8A5-9B60-469F58A42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39" y="1038644"/>
            <a:ext cx="8342722" cy="2985666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2303610E-27FC-AC53-F9E7-7FCA581D1F9E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2CEC8005-00C0-FE77-337F-28EB6FFF5E1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85A67396-E552-3A39-206A-EC470123464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1268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DCA01D7-EDC0-7D17-C434-EA9CDECCA57E}"/>
              </a:ext>
            </a:extLst>
          </p:cNvPr>
          <p:cNvSpPr txBox="1"/>
          <p:nvPr/>
        </p:nvSpPr>
        <p:spPr>
          <a:xfrm>
            <a:off x="325224" y="9748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PROPRIEDADES ÁCIDO-BASE DO EDTA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64466A-521A-2D1E-5BD4-D3C8777ED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39" y="1653509"/>
            <a:ext cx="7607431" cy="4449754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9C4343A-8E6F-0998-9657-B38B21553944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2AC88B9-0F56-CC7B-A0B7-0DC81FE0A4A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B4983019-4BDE-9163-B76F-8E3D9EDA5D9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0861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2957CEC-D9F4-7FC7-C333-D21293507759}"/>
              </a:ext>
            </a:extLst>
          </p:cNvPr>
          <p:cNvSpPr txBox="1"/>
          <p:nvPr/>
        </p:nvSpPr>
        <p:spPr>
          <a:xfrm>
            <a:off x="296944" y="76744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DISTRIBUIÇÃO DAS ESPÉCIES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91185A3-4DCA-3802-5D2E-46282CDB3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6" y="1401364"/>
            <a:ext cx="8210750" cy="7961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5ED0142-854B-ECBC-C012-53F5F9A5D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70" y="2763517"/>
            <a:ext cx="1762174" cy="352434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5E6F0FC-1706-AA63-5514-054D15D00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763" y="2696230"/>
            <a:ext cx="4725491" cy="365892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1F0C3575-4D30-C642-5669-40EB760D5F12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DEA4313-60A1-B937-56B5-4AFC9F4ED6D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03E896AC-E29A-FA06-0036-20A26AB3640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6516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9867431-BCD6-F49A-6699-583315237CF1}"/>
              </a:ext>
            </a:extLst>
          </p:cNvPr>
          <p:cNvSpPr txBox="1"/>
          <p:nvPr/>
        </p:nvSpPr>
        <p:spPr>
          <a:xfrm>
            <a:off x="414776" y="84841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CONSTANTE DE FORMAÇÃO CONDICIONAL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EE3878-2EF4-4B15-E011-ABFE98C2C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926" y="1341346"/>
            <a:ext cx="6384892" cy="116439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2D5277A-149E-B027-48CD-E081F5F65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43" y="2629344"/>
            <a:ext cx="6934200" cy="17716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9DFC458-2AD7-AA8B-C8B2-56C4EED48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283" y="4236937"/>
            <a:ext cx="3959356" cy="20824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BE59B710-B3E2-1071-5D3E-E4F64302B9E8}"/>
                  </a:ext>
                </a:extLst>
              </p14:cNvPr>
              <p14:cNvContentPartPr/>
              <p14:nvPr/>
            </p14:nvContentPartPr>
            <p14:xfrm>
              <a:off x="4505445" y="5089892"/>
              <a:ext cx="1529280" cy="31320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BE59B710-B3E2-1071-5D3E-E4F64302B9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1805" y="4982252"/>
                <a:ext cx="1636920" cy="52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Agrupar 1">
            <a:extLst>
              <a:ext uri="{FF2B5EF4-FFF2-40B4-BE49-F238E27FC236}">
                <a16:creationId xmlns:a16="http://schemas.microsoft.com/office/drawing/2014/main" id="{89DDBDE0-865A-24F4-3F0A-D9DE598CE880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8EBA7E0D-1351-51DC-4DD6-10FC99F6F23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883FA8B6-1125-9610-A9E4-BE496C79AF0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49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87370D6-420A-4F02-BA0D-0B98341F8A05}"/>
              </a:ext>
            </a:extLst>
          </p:cNvPr>
          <p:cNvSpPr txBox="1"/>
          <p:nvPr/>
        </p:nvSpPr>
        <p:spPr>
          <a:xfrm>
            <a:off x="414776" y="74459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TIPOS DE TITULAÇÕES COMPLEXOMÉTRICAS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03EF62-3DB9-DEC7-AD5E-7FA26D401C0B}"/>
              </a:ext>
            </a:extLst>
          </p:cNvPr>
          <p:cNvSpPr txBox="1"/>
          <p:nvPr/>
        </p:nvSpPr>
        <p:spPr>
          <a:xfrm>
            <a:off x="414776" y="1098508"/>
            <a:ext cx="7588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DIRETAS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DE DESLOCAMENTO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dirty="0"/>
              <a:t>TITULAÇÕES COMPLEXOMÉTRICAS DE RETORNO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0DEE6EF-ECF1-1931-96BD-2F47AA41C6E0}"/>
              </a:ext>
            </a:extLst>
          </p:cNvPr>
          <p:cNvSpPr txBox="1"/>
          <p:nvPr/>
        </p:nvSpPr>
        <p:spPr>
          <a:xfrm>
            <a:off x="414776" y="2375749"/>
            <a:ext cx="80316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As </a:t>
            </a:r>
            <a:r>
              <a:rPr lang="pt-PT" sz="2400" dirty="0">
                <a:highlight>
                  <a:srgbClr val="FFFF00"/>
                </a:highlight>
              </a:rPr>
              <a:t>titulações diretas </a:t>
            </a:r>
            <a:r>
              <a:rPr lang="pt-PT" sz="2400" dirty="0"/>
              <a:t>não constituem a maior parte das aplicações em </a:t>
            </a:r>
            <a:r>
              <a:rPr lang="pt-PT" sz="2400" dirty="0" err="1"/>
              <a:t>complexometria</a:t>
            </a:r>
            <a:r>
              <a:rPr lang="pt-PT" sz="2400" dirty="0"/>
              <a:t>, embora mais de trinta iões formem complexos estáveis, só com o ligante EDTA.</a:t>
            </a:r>
          </a:p>
          <a:p>
            <a:r>
              <a:rPr lang="pt-PT" sz="2400" dirty="0"/>
              <a:t> ➢As aplicações diretas requerem controle do meio para que se aumente o grau de seletividade, sendo a acidez o principal parâmetro de controle operacional.</a:t>
            </a:r>
          </a:p>
          <a:p>
            <a:r>
              <a:rPr lang="pt-PT" sz="2400" dirty="0"/>
              <a:t> ➢Alguns metais formam complexos estáveis em meio ácido, outros em meio básico.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E7D6A66-76D1-276F-5219-FACE0A1389C8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280715C-6DFB-DE80-759E-EA3AA3EC226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3AC4443B-267B-0493-380F-C6DA59DC015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7055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02ADD4F-66BD-05FC-C6AA-BF7E6A88E5F9}"/>
              </a:ext>
            </a:extLst>
          </p:cNvPr>
          <p:cNvSpPr txBox="1"/>
          <p:nvPr/>
        </p:nvSpPr>
        <p:spPr>
          <a:xfrm>
            <a:off x="414776" y="723955"/>
            <a:ext cx="83992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Numa </a:t>
            </a:r>
            <a:r>
              <a:rPr lang="pt-PT" sz="2000" dirty="0">
                <a:highlight>
                  <a:srgbClr val="FFFF00"/>
                </a:highlight>
              </a:rPr>
              <a:t>titulação indireta ou de retorno  </a:t>
            </a:r>
            <a:r>
              <a:rPr lang="pt-PT" sz="2000" dirty="0"/>
              <a:t>usa-se um excesso de ligante e utiliza-se uma solução padronizada de um ião “fraco” incapaz de provocar deslocamentos do ligante mais fortemente unido à espécie analítica . </a:t>
            </a:r>
          </a:p>
          <a:p>
            <a:r>
              <a:rPr lang="pt-PT" sz="2000" dirty="0"/>
              <a:t>Estas aplicações </a:t>
            </a:r>
            <a:r>
              <a:rPr lang="pt-PT" sz="2000" dirty="0" err="1"/>
              <a:t>complexométricas</a:t>
            </a:r>
            <a:r>
              <a:rPr lang="pt-PT" sz="2000" dirty="0"/>
              <a:t> também requerem o conhecimento das melhores condições de formação do complexo com o ligante colocado em excesso, por </a:t>
            </a:r>
            <a:r>
              <a:rPr lang="pt-PT" sz="2000" dirty="0" err="1"/>
              <a:t>ex</a:t>
            </a:r>
            <a:r>
              <a:rPr lang="pt-PT" sz="2000" dirty="0"/>
              <a:t>: o ajuste de um meio tamponado em um valor de pH correto para a utilização de um indicador metalocrómico.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24419C-3AF8-8C0C-7111-F6412C56B8A9}"/>
              </a:ext>
            </a:extLst>
          </p:cNvPr>
          <p:cNvSpPr txBox="1"/>
          <p:nvPr/>
        </p:nvSpPr>
        <p:spPr>
          <a:xfrm>
            <a:off x="414776" y="3429000"/>
            <a:ext cx="83992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Numa </a:t>
            </a:r>
            <a:r>
              <a:rPr lang="pt-PT" sz="2000" dirty="0">
                <a:highlight>
                  <a:srgbClr val="FFFF00"/>
                </a:highlight>
              </a:rPr>
              <a:t>titulação de deslocamento </a:t>
            </a:r>
            <a:r>
              <a:rPr lang="pt-PT" sz="2000" dirty="0"/>
              <a:t>pode ser utilizada uma solução de um complexo menos estável como substituinte da espécie analítica. Ocorre então o deslocamento do metal substituinte pela espécie analítica, permitindo o uso de uma reação indicadora disponível (adequada para o metal deslocado em equilíbrio).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78FA3B2-5FD0-3CF0-145C-A5264DB86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747" y="4946961"/>
            <a:ext cx="4333875" cy="86677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B1BDB232-C3D2-65A1-06FD-6D75513D1DB5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BB6DC72-22EB-6122-446A-ABF9A89EAE9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7D684C12-317E-367A-EC92-D87ACAC448FF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990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4E6FDA0-D22A-C4F2-4BDC-4D62B6C00256}"/>
              </a:ext>
            </a:extLst>
          </p:cNvPr>
          <p:cNvSpPr txBox="1"/>
          <p:nvPr/>
        </p:nvSpPr>
        <p:spPr>
          <a:xfrm>
            <a:off x="414776" y="72313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TITULAÇÕES COM EDTA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A7E8FA-0672-147D-10D4-4AC62A044514}"/>
              </a:ext>
            </a:extLst>
          </p:cNvPr>
          <p:cNvSpPr txBox="1"/>
          <p:nvPr/>
        </p:nvSpPr>
        <p:spPr>
          <a:xfrm>
            <a:off x="414776" y="1310326"/>
            <a:ext cx="8201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Vamos considerar a titulação de 50 mL de uma solução de Ca</a:t>
            </a:r>
            <a:r>
              <a:rPr lang="pt-PT" sz="2000" baseline="30000" dirty="0"/>
              <a:t>2+ </a:t>
            </a:r>
            <a:r>
              <a:rPr lang="pt-PT" sz="2000" dirty="0"/>
              <a:t>0.005 mol.L</a:t>
            </a:r>
            <a:r>
              <a:rPr lang="pt-PT" sz="2000" baseline="30000" dirty="0"/>
              <a:t>-1</a:t>
            </a:r>
            <a:r>
              <a:rPr lang="pt-PT" sz="2000" dirty="0"/>
              <a:t> com EDTA 0.01 mol.L</a:t>
            </a:r>
            <a:r>
              <a:rPr lang="pt-PT" sz="2000" baseline="30000" dirty="0"/>
              <a:t>-1</a:t>
            </a:r>
            <a:r>
              <a:rPr lang="pt-PT" sz="2000" dirty="0"/>
              <a:t> em meio tamponizado a pH = 10.</a:t>
            </a:r>
          </a:p>
          <a:p>
            <a:r>
              <a:rPr lang="pt-PT" sz="2000" dirty="0"/>
              <a:t>A constante condicional é K’</a:t>
            </a:r>
            <a:r>
              <a:rPr lang="pt-PT" sz="2000" baseline="-25000" dirty="0"/>
              <a:t>MY</a:t>
            </a:r>
            <a:r>
              <a:rPr lang="pt-PT" sz="2000" dirty="0"/>
              <a:t> = </a:t>
            </a:r>
            <a:r>
              <a:rPr lang="pt-PT" sz="2000" dirty="0">
                <a:sym typeface="Symbol" panose="05050102010706020507" pitchFamily="18" charset="2"/>
              </a:rPr>
              <a:t></a:t>
            </a:r>
            <a:r>
              <a:rPr lang="pt-PT" sz="2000" baseline="-25000" dirty="0">
                <a:sym typeface="Symbol" panose="05050102010706020507" pitchFamily="18" charset="2"/>
              </a:rPr>
              <a:t>4</a:t>
            </a:r>
            <a:r>
              <a:rPr lang="pt-PT" sz="2000" dirty="0">
                <a:sym typeface="Symbol" panose="05050102010706020507" pitchFamily="18" charset="2"/>
              </a:rPr>
              <a:t>K</a:t>
            </a:r>
            <a:r>
              <a:rPr lang="pt-PT" sz="2000" baseline="-25000" dirty="0">
                <a:sym typeface="Symbol" panose="05050102010706020507" pitchFamily="18" charset="2"/>
              </a:rPr>
              <a:t>MY</a:t>
            </a:r>
            <a:r>
              <a:rPr lang="pt-PT" sz="2000" dirty="0">
                <a:sym typeface="Symbol" panose="05050102010706020507" pitchFamily="18" charset="2"/>
              </a:rPr>
              <a:t> = 0.35  510</a:t>
            </a:r>
            <a:r>
              <a:rPr lang="pt-PT" sz="2000" baseline="30000" dirty="0">
                <a:sym typeface="Symbol" panose="05050102010706020507" pitchFamily="18" charset="2"/>
              </a:rPr>
              <a:t>10</a:t>
            </a:r>
            <a:r>
              <a:rPr lang="pt-PT" sz="2000" dirty="0">
                <a:sym typeface="Symbol" panose="05050102010706020507" pitchFamily="18" charset="2"/>
              </a:rPr>
              <a:t> = 1.7510</a:t>
            </a:r>
            <a:r>
              <a:rPr lang="pt-PT" sz="2000" baseline="30000" dirty="0">
                <a:sym typeface="Symbol" panose="05050102010706020507" pitchFamily="18" charset="2"/>
              </a:rPr>
              <a:t>10</a:t>
            </a:r>
            <a:r>
              <a:rPr lang="pt-PT" sz="2000" dirty="0">
                <a:sym typeface="Symbol" panose="05050102010706020507" pitchFamily="18" charset="2"/>
              </a:rPr>
              <a:t>.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63CD63A-9A2C-4392-A567-CCDA107383E2}"/>
                  </a:ext>
                </a:extLst>
              </p:cNvPr>
              <p:cNvSpPr txBox="1"/>
              <p:nvPr/>
            </p:nvSpPr>
            <p:spPr>
              <a:xfrm>
                <a:off x="414776" y="2533379"/>
                <a:ext cx="798450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No início a concentração de Ca</a:t>
                </a:r>
                <a:r>
                  <a:rPr lang="pt-PT" sz="2000" baseline="30000" dirty="0"/>
                  <a:t>2+ </a:t>
                </a:r>
                <a:r>
                  <a:rPr lang="pt-PT" sz="2000" dirty="0"/>
                  <a:t>será </a:t>
                </a:r>
                <a:r>
                  <a:rPr lang="pt-PT" sz="2000" dirty="0">
                    <a:sym typeface="Symbol" panose="05050102010706020507" pitchFamily="18" charset="2"/>
                  </a:rPr>
                  <a:t>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= 0.005 mol.L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-1</a:t>
                </a:r>
                <a:r>
                  <a:rPr lang="pt-PT" sz="2000" dirty="0">
                    <a:sym typeface="Symbol" panose="05050102010706020507" pitchFamily="18" charset="2"/>
                  </a:rPr>
                  <a:t>, logo o </a:t>
                </a:r>
                <a:r>
                  <a:rPr lang="pt-PT" sz="2000" i="1" dirty="0" err="1">
                    <a:sym typeface="Symbol" panose="05050102010706020507" pitchFamily="18" charset="2"/>
                  </a:rPr>
                  <a:t>p</a:t>
                </a:r>
                <a:r>
                  <a:rPr lang="pt-PT" sz="2000" dirty="0" err="1">
                    <a:sym typeface="Symbol" panose="05050102010706020507" pitchFamily="18" charset="2"/>
                  </a:rPr>
                  <a:t>Ca</a:t>
                </a:r>
                <a:r>
                  <a:rPr lang="pt-PT" sz="2000" dirty="0">
                    <a:sym typeface="Symbol" panose="05050102010706020507" pitchFamily="18" charset="2"/>
                  </a:rPr>
                  <a:t> será:</a:t>
                </a:r>
              </a:p>
              <a:p>
                <a:endParaRPr lang="pt-PT" sz="2000" dirty="0"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𝑝𝐶𝑎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=2.30</m:t>
                      </m:r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63CD63A-9A2C-4392-A567-CCDA10738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2533379"/>
                <a:ext cx="7984503" cy="1015663"/>
              </a:xfrm>
              <a:prstGeom prst="rect">
                <a:avLst/>
              </a:prstGeom>
              <a:blipFill>
                <a:blip r:embed="rId2"/>
                <a:stretch>
                  <a:fillRect l="-763" t="-4819" r="-687" b="-54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619E4D9-EA70-392F-4552-AFC60AC5FD39}"/>
                  </a:ext>
                </a:extLst>
              </p:cNvPr>
              <p:cNvSpPr txBox="1"/>
              <p:nvPr/>
            </p:nvSpPr>
            <p:spPr>
              <a:xfrm>
                <a:off x="414776" y="4015819"/>
                <a:ext cx="7663992" cy="2575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Antes do ponto de equivalência, por exemplo após a adição de 10 mL da solução de EDTA, temos:</a:t>
                </a:r>
              </a:p>
              <a:p>
                <a:endParaRPr lang="pt-PT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𝑟𝑒𝑎𝑔𝑖𝑢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0.00025−0.0001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0.060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≈0.0025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sz="2000" dirty="0"/>
              </a:p>
              <a:p>
                <a:endParaRPr lang="pt-PT" sz="2000" dirty="0"/>
              </a:p>
              <a:p>
                <a:r>
                  <a:rPr lang="pt-PT" sz="2000" dirty="0"/>
                  <a:t>Logo o </a:t>
                </a:r>
                <a:r>
                  <a:rPr lang="pt-PT" sz="2000" i="1" dirty="0" err="1"/>
                  <a:t>p</a:t>
                </a:r>
                <a:r>
                  <a:rPr lang="pt-PT" sz="2000" dirty="0" err="1"/>
                  <a:t>Ca</a:t>
                </a:r>
                <a:r>
                  <a:rPr lang="pt-PT" sz="2000" dirty="0"/>
                  <a:t> = 2.60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619E4D9-EA70-392F-4552-AFC60AC5F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4015819"/>
                <a:ext cx="7663992" cy="2575449"/>
              </a:xfrm>
              <a:prstGeom prst="rect">
                <a:avLst/>
              </a:prstGeom>
              <a:blipFill>
                <a:blip r:embed="rId3"/>
                <a:stretch>
                  <a:fillRect l="-796" t="-1422" r="-1034" b="-331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Agrupar 3">
            <a:extLst>
              <a:ext uri="{FF2B5EF4-FFF2-40B4-BE49-F238E27FC236}">
                <a16:creationId xmlns:a16="http://schemas.microsoft.com/office/drawing/2014/main" id="{FAD2E2F2-CF9D-9CCF-F78D-7E58F88EFA74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02DCB260-907B-5E3B-7446-C4A0CD5F0B3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8B0EBA90-6A1B-E16A-ACAC-8B3FD7AE755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4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7D44BF8-BB75-AF08-9F12-D1A4C27A9142}"/>
                  </a:ext>
                </a:extLst>
              </p:cNvPr>
              <p:cNvSpPr txBox="1"/>
              <p:nvPr/>
            </p:nvSpPr>
            <p:spPr>
              <a:xfrm>
                <a:off x="414776" y="735291"/>
                <a:ext cx="7663992" cy="252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No ponto de equivalência, após a adição de 25 mL da solução de EDTA, temos:</a:t>
                </a:r>
              </a:p>
              <a:p>
                <a:r>
                  <a:rPr lang="pt-PT" sz="2000" dirty="0">
                    <a:sym typeface="Symbol" panose="05050102010706020507" pitchFamily="18" charset="2"/>
                  </a:rPr>
                  <a:t>                                                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= C</a:t>
                </a:r>
                <a:r>
                  <a:rPr lang="pt-PT" sz="2000" baseline="-25000" dirty="0">
                    <a:sym typeface="Symbol" panose="05050102010706020507" pitchFamily="18" charset="2"/>
                  </a:rPr>
                  <a:t>T </a:t>
                </a:r>
              </a:p>
              <a:p>
                <a:r>
                  <a:rPr lang="pt-PT" sz="2000" dirty="0">
                    <a:sym typeface="Symbol" panose="05050102010706020507" pitchFamily="18" charset="2"/>
                  </a:rPr>
                  <a:t>e</a:t>
                </a:r>
                <a:endParaRPr lang="pt-PT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𝑐𝐶𝑎𝑌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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Ca</m:t>
                      </m:r>
                      <m:r>
                        <m:rPr>
                          <m:nor/>
                        </m:rPr>
                        <a:rPr lang="pt-PT" sz="2000" baseline="30000" dirty="0">
                          <a:sym typeface="Symbol" panose="05050102010706020507" pitchFamily="18" charset="2"/>
                        </a:rPr>
                        <m:t>2+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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≈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0.00025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0.075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≈0.0033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sz="2000" dirty="0"/>
              </a:p>
              <a:p>
                <a:endParaRPr lang="pt-PT" sz="2000" dirty="0"/>
              </a:p>
              <a:p>
                <a:r>
                  <a:rPr lang="pt-PT" sz="2000" dirty="0"/>
                  <a:t>Logo a concentração de Ca</a:t>
                </a:r>
                <a:r>
                  <a:rPr lang="pt-PT" sz="2000" baseline="30000" dirty="0"/>
                  <a:t>2+ </a:t>
                </a:r>
                <a:r>
                  <a:rPr lang="pt-PT" sz="2000" dirty="0"/>
                  <a:t>será: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7D44BF8-BB75-AF08-9F12-D1A4C27A9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735291"/>
                <a:ext cx="7663992" cy="2523511"/>
              </a:xfrm>
              <a:prstGeom prst="rect">
                <a:avLst/>
              </a:prstGeom>
              <a:blipFill>
                <a:blip r:embed="rId2"/>
                <a:stretch>
                  <a:fillRect l="-796" t="-1449" b="-33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xão reta unidirecional 6">
            <a:extLst>
              <a:ext uri="{FF2B5EF4-FFF2-40B4-BE49-F238E27FC236}">
                <a16:creationId xmlns:a16="http://schemas.microsoft.com/office/drawing/2014/main" id="{6BE22C42-07FC-B2C2-4FD8-732BF5C6CBC1}"/>
              </a:ext>
            </a:extLst>
          </p:cNvPr>
          <p:cNvCxnSpPr/>
          <p:nvPr/>
        </p:nvCxnSpPr>
        <p:spPr>
          <a:xfrm flipV="1">
            <a:off x="3525625" y="2007909"/>
            <a:ext cx="584462" cy="584462"/>
          </a:xfrm>
          <a:prstGeom prst="straightConnector1">
            <a:avLst/>
          </a:prstGeom>
          <a:ln w="349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70ECE68-700F-98CC-5059-01DC2986CFD8}"/>
                  </a:ext>
                </a:extLst>
              </p:cNvPr>
              <p:cNvSpPr txBox="1"/>
              <p:nvPr/>
            </p:nvSpPr>
            <p:spPr>
              <a:xfrm>
                <a:off x="414776" y="3582186"/>
                <a:ext cx="7833678" cy="1369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𝑀𝑌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=1.75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3.33×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𝐶𝑎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b="0" dirty="0">
                  <a:ea typeface="Cambria Math" panose="02040503050406030204" pitchFamily="18" charset="0"/>
                </a:endParaRPr>
              </a:p>
              <a:p>
                <a:endParaRPr lang="pt-PT" sz="2000" dirty="0"/>
              </a:p>
              <a:p>
                <a:r>
                  <a:rPr lang="pt-PT" sz="2000" dirty="0"/>
                  <a:t>                                  </a:t>
                </a:r>
                <a:r>
                  <a:rPr lang="pt-PT" sz="2000" dirty="0">
                    <a:sym typeface="Symbol" panose="05050102010706020507" pitchFamily="18" charset="2"/>
                  </a:rPr>
                  <a:t>Ca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2+</a:t>
                </a:r>
                <a:r>
                  <a:rPr lang="pt-PT" sz="2000" dirty="0">
                    <a:sym typeface="Symbol" panose="05050102010706020507" pitchFamily="18" charset="2"/>
                  </a:rPr>
                  <a:t> ≈ 4.3610</a:t>
                </a:r>
                <a:r>
                  <a:rPr lang="pt-PT" sz="2000" baseline="30000" dirty="0">
                    <a:sym typeface="Symbol" panose="05050102010706020507" pitchFamily="18" charset="2"/>
                  </a:rPr>
                  <a:t>-7</a:t>
                </a:r>
                <a:r>
                  <a:rPr lang="pt-PT" sz="2000" dirty="0">
                    <a:sym typeface="Symbol" panose="05050102010706020507" pitchFamily="18" charset="2"/>
                  </a:rPr>
                  <a:t> mol/L, e </a:t>
                </a:r>
                <a:r>
                  <a:rPr lang="pt-PT" sz="2000" dirty="0" err="1">
                    <a:sym typeface="Symbol" panose="05050102010706020507" pitchFamily="18" charset="2"/>
                  </a:rPr>
                  <a:t>pCa</a:t>
                </a:r>
                <a:r>
                  <a:rPr lang="pt-PT" sz="2000" dirty="0">
                    <a:sym typeface="Symbol" panose="05050102010706020507" pitchFamily="18" charset="2"/>
                  </a:rPr>
                  <a:t> = 6.36</a:t>
                </a:r>
                <a:endParaRPr lang="pt-PT" sz="20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70ECE68-700F-98CC-5059-01DC2986C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582186"/>
                <a:ext cx="7833678" cy="1369606"/>
              </a:xfrm>
              <a:prstGeom prst="rect">
                <a:avLst/>
              </a:prstGeom>
              <a:blipFill>
                <a:blip r:embed="rId3"/>
                <a:stretch>
                  <a:fillRect b="-75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Agrupar 5">
            <a:extLst>
              <a:ext uri="{FF2B5EF4-FFF2-40B4-BE49-F238E27FC236}">
                <a16:creationId xmlns:a16="http://schemas.microsoft.com/office/drawing/2014/main" id="{752316BC-085A-AD22-FA92-8EF4558EECF8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3A1BD1FE-C2EB-4F4A-EA73-70BFB38BA84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17C34B91-F634-7328-AB8D-93917E14956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712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411A5BA-95E9-D8B0-AE5D-A840A2D73A87}"/>
                  </a:ext>
                </a:extLst>
              </p:cNvPr>
              <p:cNvSpPr txBox="1"/>
              <p:nvPr/>
            </p:nvSpPr>
            <p:spPr>
              <a:xfrm>
                <a:off x="414776" y="838986"/>
                <a:ext cx="8220177" cy="2592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Após o ponto de equivalência, por exemplo após a adição de 35 mL de EDTA temos: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0.00025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0.085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≈0.00294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𝐸𝐷𝑇𝐴</m:t>
                          </m:r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𝐸𝐷𝑇𝐴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𝐸𝐷𝑇𝐴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𝑟𝑒𝑎𝑔𝑖𝑢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≈0.00118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  <a:p>
                <a:endParaRPr lang="pt-PT" dirty="0"/>
              </a:p>
              <a:p>
                <a:endParaRPr lang="pt-PT" dirty="0"/>
              </a:p>
            </p:txBody>
          </p:sp>
        </mc:Choice>
        <mc:Fallback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411A5BA-95E9-D8B0-AE5D-A840A2D73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838986"/>
                <a:ext cx="8220177" cy="2592569"/>
              </a:xfrm>
              <a:prstGeom prst="rect">
                <a:avLst/>
              </a:prstGeom>
              <a:blipFill>
                <a:blip r:embed="rId2"/>
                <a:stretch>
                  <a:fillRect l="-593" t="-141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9D57C0-E13C-35DF-4387-BAFD7297106B}"/>
                  </a:ext>
                </a:extLst>
              </p:cNvPr>
              <p:cNvSpPr txBox="1"/>
              <p:nvPr/>
            </p:nvSpPr>
            <p:spPr>
              <a:xfrm>
                <a:off x="603312" y="3035432"/>
                <a:ext cx="7663992" cy="67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𝐶𝑎𝑌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𝑐𝐶𝑎𝑌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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Ca</m:t>
                      </m:r>
                      <m:r>
                        <m:rPr>
                          <m:nor/>
                        </m:rPr>
                        <a:rPr lang="pt-PT" sz="2000" baseline="30000" dirty="0">
                          <a:sym typeface="Symbol" panose="05050102010706020507" pitchFamily="18" charset="2"/>
                        </a:rPr>
                        <m:t>2+</m:t>
                      </m:r>
                      <m:r>
                        <m:rPr>
                          <m:nor/>
                        </m:rPr>
                        <a:rPr lang="pt-PT" sz="2000" dirty="0">
                          <a:sym typeface="Symbol" panose="05050102010706020507" pitchFamily="18" charset="2"/>
                        </a:rPr>
                        <m:t>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≈</m:t>
                      </m:r>
                      <m:r>
                        <a:rPr lang="pt-PT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0.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00294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𝑚𝑜𝑙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9D57C0-E13C-35DF-4387-BAFD72971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2" y="3035432"/>
                <a:ext cx="7663992" cy="674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50436C4-C2F0-420E-E143-7F8E9C67698A}"/>
                  </a:ext>
                </a:extLst>
              </p:cNvPr>
              <p:cNvSpPr txBox="1"/>
              <p:nvPr/>
            </p:nvSpPr>
            <p:spPr>
              <a:xfrm>
                <a:off x="603312" y="4081806"/>
                <a:ext cx="7663992" cy="1756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Logo a concentração de Ca</a:t>
                </a:r>
                <a:r>
                  <a:rPr lang="pt-PT" baseline="30000" dirty="0"/>
                  <a:t>2+ </a:t>
                </a:r>
                <a:r>
                  <a:rPr lang="pt-PT" dirty="0"/>
                  <a:t>virá: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2.94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1.75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×1.18×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≈1.42×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b="0" dirty="0">
                  <a:ea typeface="Cambria Math" panose="02040503050406030204" pitchFamily="18" charset="0"/>
                </a:endParaRPr>
              </a:p>
              <a:p>
                <a:endParaRPr lang="pt-PT" dirty="0"/>
              </a:p>
              <a:p>
                <a:r>
                  <a:rPr lang="pt-PT" dirty="0"/>
                  <a:t>E </a:t>
                </a:r>
                <a:r>
                  <a:rPr lang="pt-PT" i="1" dirty="0" err="1"/>
                  <a:t>p</a:t>
                </a:r>
                <a:r>
                  <a:rPr lang="pt-PT" dirty="0" err="1"/>
                  <a:t>Ca</a:t>
                </a:r>
                <a:r>
                  <a:rPr lang="pt-PT" dirty="0"/>
                  <a:t> = 9.85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50436C4-C2F0-420E-E143-7F8E9C676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2" y="4081806"/>
                <a:ext cx="7663992" cy="1756186"/>
              </a:xfrm>
              <a:prstGeom prst="rect">
                <a:avLst/>
              </a:prstGeom>
              <a:blipFill>
                <a:blip r:embed="rId4"/>
                <a:stretch>
                  <a:fillRect l="-716" t="-2083" b="-45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Agrupar 7">
            <a:extLst>
              <a:ext uri="{FF2B5EF4-FFF2-40B4-BE49-F238E27FC236}">
                <a16:creationId xmlns:a16="http://schemas.microsoft.com/office/drawing/2014/main" id="{29BAE045-9A81-6BEF-82E5-4ED1301C38C6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863BA8F-29D9-D5EC-6135-C3B6FFD399C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0455930B-7527-88E1-22ED-9EC029E0CDB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5041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37A8DE1-4AE4-74E2-6E3D-6D4DDF96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561" y="924258"/>
            <a:ext cx="5386878" cy="557552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6609EC4-8084-9C72-066E-52674C062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439" y="3712020"/>
            <a:ext cx="1585912" cy="52387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299940B-0BF3-A1FE-A60C-D29CEFF96004}"/>
              </a:ext>
            </a:extLst>
          </p:cNvPr>
          <p:cNvSpPr txBox="1"/>
          <p:nvPr/>
        </p:nvSpPr>
        <p:spPr>
          <a:xfrm>
            <a:off x="7114609" y="1894788"/>
            <a:ext cx="1736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K’</a:t>
            </a:r>
            <a:r>
              <a:rPr lang="pt-PT" baseline="-25000" dirty="0"/>
              <a:t>MY</a:t>
            </a:r>
            <a:r>
              <a:rPr lang="pt-PT" dirty="0"/>
              <a:t> = 1.72</a:t>
            </a:r>
            <a:r>
              <a:rPr lang="pt-PT" dirty="0">
                <a:sym typeface="Symbol" panose="05050102010706020507" pitchFamily="18" charset="2"/>
              </a:rPr>
              <a:t>10</a:t>
            </a:r>
            <a:r>
              <a:rPr lang="pt-PT" baseline="30000" dirty="0">
                <a:sym typeface="Symbol" panose="05050102010706020507" pitchFamily="18" charset="2"/>
              </a:rPr>
              <a:t>8</a:t>
            </a:r>
            <a:endParaRPr lang="pt-PT" baseline="30000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81128D0-D6B5-3182-2412-ED0C9C5BC1DC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7CBF3A8A-BB12-2EC2-DB87-0D9F9AD7085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1D650A33-F8F9-446A-89A8-D5CEB0D818A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5473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061A8F-03B7-CBB4-19BF-985498388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055" y="1018095"/>
            <a:ext cx="4922550" cy="50697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AA7ABB4-9AB1-46AD-8288-64F4002DFAC3}"/>
              </a:ext>
            </a:extLst>
          </p:cNvPr>
          <p:cNvSpPr txBox="1"/>
          <p:nvPr/>
        </p:nvSpPr>
        <p:spPr>
          <a:xfrm>
            <a:off x="414775" y="636817"/>
            <a:ext cx="2526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Influência do pH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FB97EBA-4AA0-F100-E719-AD6E7D7D460E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505690D-7743-C8FE-06B0-F5D83A0E3B7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F1EEAD2F-2608-040E-8D04-D8719FA81F5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8316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BA4C5BC-54F9-9539-C290-D76C0E705727}"/>
              </a:ext>
            </a:extLst>
          </p:cNvPr>
          <p:cNvSpPr txBox="1"/>
          <p:nvPr/>
        </p:nvSpPr>
        <p:spPr>
          <a:xfrm>
            <a:off x="414776" y="770477"/>
            <a:ext cx="533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INDICADORES PARA TITULAÇÕES COM EDTA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5C55494-6C46-A4CD-4FEB-CA2F1A9977EF}"/>
              </a:ext>
            </a:extLst>
          </p:cNvPr>
          <p:cNvSpPr txBox="1"/>
          <p:nvPr/>
        </p:nvSpPr>
        <p:spPr>
          <a:xfrm>
            <a:off x="348788" y="1268688"/>
            <a:ext cx="82484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Os indicadores mais comuns são corantes orgânicos que formam </a:t>
            </a:r>
            <a:r>
              <a:rPr lang="pt-PT" dirty="0" err="1"/>
              <a:t>quelatos</a:t>
            </a:r>
            <a:r>
              <a:rPr lang="pt-PT" dirty="0"/>
              <a:t> com os iões metálicos numa gama de </a:t>
            </a:r>
            <a:r>
              <a:rPr lang="pt-PT" dirty="0" err="1"/>
              <a:t>pM</a:t>
            </a:r>
            <a:r>
              <a:rPr lang="pt-PT" dirty="0"/>
              <a:t> característica de cada catião e do corante.</a:t>
            </a:r>
          </a:p>
          <a:p>
            <a:r>
              <a:rPr lang="pt-PT" dirty="0"/>
              <a:t>Os complexos são normalmente intensamente coloridos e sua presença pode ser detetada visualmente em concentrações entre 10</a:t>
            </a:r>
            <a:r>
              <a:rPr lang="pt-PT" baseline="30000" dirty="0"/>
              <a:t>-6</a:t>
            </a:r>
            <a:r>
              <a:rPr lang="pt-PT" dirty="0"/>
              <a:t> e 10</a:t>
            </a:r>
            <a:r>
              <a:rPr lang="pt-PT" baseline="30000" dirty="0"/>
              <a:t>-7</a:t>
            </a:r>
            <a:r>
              <a:rPr lang="pt-PT" dirty="0"/>
              <a:t> mol.L</a:t>
            </a:r>
            <a:r>
              <a:rPr lang="pt-PT" baseline="30000" dirty="0"/>
              <a:t>-1</a:t>
            </a:r>
            <a:r>
              <a:rPr lang="pt-PT" dirty="0"/>
              <a:t> 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DCDF47C-1025-E365-FE00-2E3FCCE6B43A}"/>
              </a:ext>
            </a:extLst>
          </p:cNvPr>
          <p:cNvSpPr txBox="1"/>
          <p:nvPr/>
        </p:nvSpPr>
        <p:spPr>
          <a:xfrm>
            <a:off x="414776" y="2658359"/>
            <a:ext cx="8248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 negro de </a:t>
            </a:r>
            <a:r>
              <a:rPr lang="pt-PT" dirty="0" err="1"/>
              <a:t>eriocromo</a:t>
            </a:r>
            <a:r>
              <a:rPr lang="pt-PT" dirty="0"/>
              <a:t> T é um indicador típico de iões metálicos que é utilizado na titulação de diversos catiões.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721D252-FA1C-5A31-004F-47B82D64887F}"/>
                  </a:ext>
                </a:extLst>
              </p14:cNvPr>
              <p14:cNvContentPartPr/>
              <p14:nvPr/>
            </p14:nvContentPartPr>
            <p14:xfrm>
              <a:off x="528525" y="2619212"/>
              <a:ext cx="2278440" cy="37008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721D252-FA1C-5A31-004F-47B82D6488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885" y="2511572"/>
                <a:ext cx="2386080" cy="58572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id="{CDD46307-575B-C66E-9723-2239527FC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601" y="3553311"/>
            <a:ext cx="4091233" cy="297983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4821DBB-4D9A-1848-D5D7-BB05A0AC2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185" y="5969819"/>
            <a:ext cx="2412428" cy="468938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B14FFA32-4FB1-11CA-3D36-F1BDE3E35F67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95BFFD88-5388-4837-D0B1-3B9D4E1FE10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102EBD9D-9BDD-D2B1-9C5C-95348BDA4D4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92049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E7AE4C-3EB5-1A6B-D76F-7C836403F7BE}"/>
              </a:ext>
            </a:extLst>
          </p:cNvPr>
          <p:cNvSpPr txBox="1"/>
          <p:nvPr/>
        </p:nvSpPr>
        <p:spPr>
          <a:xfrm>
            <a:off x="527905" y="891767"/>
            <a:ext cx="80504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1. Considere-se a titulação de 25 mL de solução 10</a:t>
            </a:r>
            <a:r>
              <a:rPr lang="pt-PT" sz="2000" baseline="30000" dirty="0"/>
              <a:t>-2 </a:t>
            </a:r>
            <a:r>
              <a:rPr lang="pt-PT" sz="2000" dirty="0"/>
              <a:t>M de Ca</a:t>
            </a:r>
            <a:r>
              <a:rPr lang="pt-PT" sz="2000" baseline="30000" dirty="0"/>
              <a:t>2+ </a:t>
            </a:r>
            <a:r>
              <a:rPr lang="pt-PT" sz="2000" dirty="0"/>
              <a:t>com uma solução de EDTA 10</a:t>
            </a:r>
            <a:r>
              <a:rPr lang="pt-PT" sz="2000" baseline="30000" dirty="0"/>
              <a:t>-2</a:t>
            </a:r>
            <a:r>
              <a:rPr lang="pt-PT" sz="2000" dirty="0"/>
              <a:t> em pH = 12. Dados: </a:t>
            </a:r>
            <a:r>
              <a:rPr lang="pt-PT" sz="2000" dirty="0" err="1"/>
              <a:t>K</a:t>
            </a:r>
            <a:r>
              <a:rPr lang="pt-PT" sz="2000" baseline="-25000" dirty="0" err="1"/>
              <a:t>f</a:t>
            </a:r>
            <a:r>
              <a:rPr lang="pt-PT" sz="2000" dirty="0"/>
              <a:t> = 5.0 x 10</a:t>
            </a:r>
            <a:r>
              <a:rPr lang="pt-PT" sz="2000" baseline="30000" dirty="0"/>
              <a:t>10</a:t>
            </a:r>
            <a:r>
              <a:rPr lang="pt-PT" sz="2000" dirty="0"/>
              <a:t> ; α</a:t>
            </a:r>
            <a:r>
              <a:rPr lang="pt-PT" sz="2000" baseline="-25000" dirty="0"/>
              <a:t>4</a:t>
            </a:r>
            <a:r>
              <a:rPr lang="pt-PT" sz="2000" dirty="0"/>
              <a:t> = 3.5 x 10</a:t>
            </a:r>
            <a:r>
              <a:rPr lang="pt-PT" sz="2000" baseline="30000" dirty="0"/>
              <a:t>-1</a:t>
            </a:r>
            <a:r>
              <a:rPr lang="pt-PT" sz="2000" dirty="0"/>
              <a:t>. Calcule </a:t>
            </a:r>
            <a:r>
              <a:rPr lang="pt-PT" sz="2000" dirty="0" err="1"/>
              <a:t>pCa</a:t>
            </a:r>
            <a:r>
              <a:rPr lang="pt-PT" sz="2000" dirty="0"/>
              <a:t> para os seguintes volumes de titulante: a) 0 mL; b) 12 mL; c) 25 mL; d) 30 mL.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3969011-FE18-BDF9-EF5C-DCE7F730AC18}"/>
              </a:ext>
            </a:extLst>
          </p:cNvPr>
          <p:cNvGrpSpPr/>
          <p:nvPr/>
        </p:nvGrpSpPr>
        <p:grpSpPr>
          <a:xfrm>
            <a:off x="344077" y="161515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C09D5602-C181-9989-D86B-6BFF1064941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CC234F9B-6AA5-456D-5128-97B68FC5A5E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FA2143-B06F-85D9-BEAC-62DD67ADD938}"/>
              </a:ext>
            </a:extLst>
          </p:cNvPr>
          <p:cNvSpPr txBox="1"/>
          <p:nvPr/>
        </p:nvSpPr>
        <p:spPr>
          <a:xfrm>
            <a:off x="570324" y="2580331"/>
            <a:ext cx="80080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2. Uma amostra  100 mL de um efluente foi transferida para um erlenmeyer de 250 mL . A esta amostra adicionou-se 2 mL de tampão NH</a:t>
            </a:r>
            <a:r>
              <a:rPr lang="pt-PT" sz="2000" baseline="-25000" dirty="0"/>
              <a:t>3</a:t>
            </a:r>
            <a:r>
              <a:rPr lang="pt-PT" sz="2000" dirty="0"/>
              <a:t>/NH</a:t>
            </a:r>
            <a:r>
              <a:rPr lang="pt-PT" sz="2000" baseline="-25000" dirty="0"/>
              <a:t>4</a:t>
            </a:r>
            <a:r>
              <a:rPr lang="pt-PT" sz="2000" dirty="0"/>
              <a:t>Cl de pH 10 e indicador de Eriocromo-T. Esta solução foi então titulada por 6.5 mL de EDTA 0.01 mol/L. Calcular a dureza da água do efluente, expressando o resultado em mg/L de CaCO</a:t>
            </a:r>
            <a:r>
              <a:rPr lang="pt-PT" sz="2000" baseline="-25000" dirty="0"/>
              <a:t>3</a:t>
            </a:r>
            <a:r>
              <a:rPr lang="pt-PT" sz="2000" dirty="0"/>
              <a:t> (M = 100 g/mol). </a:t>
            </a:r>
          </a:p>
        </p:txBody>
      </p:sp>
    </p:spTree>
    <p:extLst>
      <p:ext uri="{BB962C8B-B14F-4D97-AF65-F5344CB8AC3E}">
        <p14:creationId xmlns:p14="http://schemas.microsoft.com/office/powerpoint/2010/main" val="1816575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2688</Words>
  <Application>Microsoft Office PowerPoint</Application>
  <PresentationFormat>Apresentação no Ecrã (4:3)</PresentationFormat>
  <Paragraphs>293</Paragraphs>
  <Slides>45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Times New Roman</vt:lpstr>
      <vt:lpstr>Wingdings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113</cp:revision>
  <dcterms:created xsi:type="dcterms:W3CDTF">2020-11-08T16:15:36Z</dcterms:created>
  <dcterms:modified xsi:type="dcterms:W3CDTF">2022-11-10T09:12:57Z</dcterms:modified>
</cp:coreProperties>
</file>