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94" r:id="rId4"/>
    <p:sldId id="258" r:id="rId5"/>
    <p:sldId id="259" r:id="rId6"/>
    <p:sldId id="260" r:id="rId7"/>
    <p:sldId id="261" r:id="rId8"/>
    <p:sldId id="262" r:id="rId9"/>
    <p:sldId id="263" r:id="rId10"/>
    <p:sldId id="295" r:id="rId11"/>
    <p:sldId id="264" r:id="rId12"/>
    <p:sldId id="265" r:id="rId13"/>
    <p:sldId id="266" r:id="rId14"/>
    <p:sldId id="267" r:id="rId15"/>
    <p:sldId id="268" r:id="rId16"/>
    <p:sldId id="296" r:id="rId17"/>
    <p:sldId id="269" r:id="rId18"/>
    <p:sldId id="270" r:id="rId19"/>
    <p:sldId id="271" r:id="rId20"/>
    <p:sldId id="272" r:id="rId21"/>
    <p:sldId id="273" r:id="rId22"/>
    <p:sldId id="298" r:id="rId23"/>
    <p:sldId id="297" r:id="rId24"/>
    <p:sldId id="274" r:id="rId25"/>
    <p:sldId id="283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422B-5DCC-4952-875D-F6516A863A32}" type="datetimeFigureOut">
              <a:rPr lang="pt-PT" smtClean="0"/>
              <a:pPr/>
              <a:t>25/11/2022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1934-1D72-4DE0-9A1C-1C11F7B3DC1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B1934-1D72-4DE0-9A1C-1C11F7B3DC1F}" type="slidenum">
              <a:rPr lang="pt-PT" smtClean="0"/>
              <a:pPr/>
              <a:t>32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E280E-B93B-453E-8A38-71F667658684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8B90-2AC8-442D-9183-58321DF0E518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0913-8595-42C7-B53E-CAD674CF1F8A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1B27-9745-42EC-B010-A4CDDC277F10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9CE6-125A-4647-874F-89B8B7F5AA11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CB2-A814-470D-A3AA-6E837FD7BA3C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412A-8A86-4E3F-9129-63D40815AEF8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9E48-476A-4536-8BAE-F5253A0ED13A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FD96E-8925-4F67-ABA4-0A09D7F5A657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A5A8-2687-433C-B4DB-AB375F92B3C7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3F2F-612F-4246-9FF0-7CCB736E87E3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4D91D-4234-43CD-9BC3-3F64079E2DBC}" type="datetime1">
              <a:rPr lang="pt-PT" smtClean="0"/>
              <a:pPr/>
              <a:t>25/11/2022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F476-15E6-4D70-A213-48C9A1F9243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0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0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6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cap="small" dirty="0"/>
              <a:t>QUÍMICA DAS SOLUÇÕES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5856" y="5157192"/>
            <a:ext cx="4096544" cy="504056"/>
          </a:xfrm>
        </p:spPr>
        <p:txBody>
          <a:bodyPr>
            <a:normAutofit/>
          </a:bodyPr>
          <a:lstStyle/>
          <a:p>
            <a:pPr algn="just"/>
            <a:r>
              <a:rPr lang="pt-PT" sz="2400" dirty="0">
                <a:solidFill>
                  <a:schemeClr val="tx1"/>
                </a:solidFill>
              </a:rPr>
              <a:t>Docente Maria Teresa Silveira</a:t>
            </a:r>
          </a:p>
        </p:txBody>
      </p:sp>
      <p:pic>
        <p:nvPicPr>
          <p:cNvPr id="5" name="Picture 11" descr="logo-est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505" y="188640"/>
            <a:ext cx="518477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3563888" y="6372036"/>
            <a:ext cx="2213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Ano letivo 2013/2014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68" y="188640"/>
            <a:ext cx="5122912" cy="720080"/>
          </a:xfrm>
        </p:spPr>
        <p:txBody>
          <a:bodyPr>
            <a:normAutofit/>
          </a:bodyPr>
          <a:lstStyle/>
          <a:p>
            <a:pPr algn="just"/>
            <a:r>
              <a:rPr lang="pt-PT" sz="3600" b="1" dirty="0"/>
              <a:t>Cap. </a:t>
            </a:r>
            <a:r>
              <a:rPr lang="pt-PT" sz="3600" b="1"/>
              <a:t>1 - Condutimetria</a:t>
            </a:r>
            <a:endParaRPr lang="pt-PT" sz="36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755576" y="1033572"/>
            <a:ext cx="2491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1.1. Eletrólitos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31540" y="2080587"/>
            <a:ext cx="828092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Dissolução do cloreto de sódio em água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PT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Os 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ristais de cloreto de sódio são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constituídos por iões Na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Cl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Quando um destes cristais é imerso em água,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moléculas deste solvente orientam-se com o átomo de oxigénio dirigido para os iões Na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com os 2 átomos de hidrogénio dirigidos para os iões Cl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sendo estas orientações devidas ao sentido do momento dipolar da molécula de H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O.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31540" y="4293096"/>
            <a:ext cx="828092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Se a energia de interação entre os dipolos da água e os iões do cristal for suficiente para vencer a energia de atração entre este,</a:t>
            </a:r>
            <a:r>
              <a:rPr lang="pt-PT" sz="2200" dirty="0">
                <a:latin typeface="Arial" pitchFamily="34" charset="0"/>
                <a:cs typeface="Arial" pitchFamily="34" charset="0"/>
                <a:sym typeface="Wingdings" pitchFamily="2" charset="2"/>
              </a:rPr>
              <a:t> ocorrerá a dissolução.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5778" name="Picture 2" descr="http://n.i.uol.com.br/licaodecasa/ensmedio/quimica/solubilida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67406"/>
            <a:ext cx="6068026" cy="2821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95536" y="476672"/>
            <a:ext cx="835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/>
            <a:r>
              <a:rPr lang="pt-PT" sz="2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 força eletrostática que se exerce entre os iões em solução torna-se muito menor pois sendo dada pela lei de Coulomb</a:t>
            </a:r>
            <a:endParaRPr lang="pt-PT" sz="2200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3707904" y="1411061"/>
          <a:ext cx="1728192" cy="843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Equação" r:id="rId2" imgW="799753" imgH="393529" progId="Equation.3">
                  <p:embed/>
                </p:oleObj>
              </mc:Choice>
              <mc:Fallback>
                <p:oleObj name="Equação" r:id="rId2" imgW="799753" imgH="39352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411061"/>
                        <a:ext cx="1728192" cy="8435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31541" y="2537028"/>
            <a:ext cx="828091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verifica-se que é inversamente proporcional à permeabilidade elétrica do meio,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(inversamente proporcional à constante dielétrica do meio).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536" y="3799492"/>
            <a:ext cx="835292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No 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da água, a constante dielétrica tem um valor elevado (78,3 a 25ºC) pelo que a força que se exerce entre os iões é reduzida e haverá tendência para se reconstituir o cristal inicial, ou outros agregados iónicos.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PT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Há casos em que a dissolução é acompanhada por uma dissociação de moléculas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em água).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539552" y="658722"/>
            <a:ext cx="806489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ões existentes em solução podem transportar corrente elétrica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e 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duma maneira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geral, designam-se por ELECTRÓLITOS, os líquidos que são condutores da corrente elétrica por meio deste mecanismo de transporte de iões.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indent="1809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Classicamente dividiam-se os eletrólitos em FORTES e FRACOS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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consoante as soluções conduziam melhor ou pior a corrente elétrica.</a:t>
            </a:r>
          </a:p>
          <a:p>
            <a:pPr indent="1809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P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809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A condutibilidade destas soluções foi explicada por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Arrehenius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(1933), que postulou existirem nos eletrólitos um certo número de moléculas de soluto dissociadas nos seus iões constituintes, com cargas positivas e negativas em número igual de modo a manter a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electroneutralidade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da solução, sendo estas partículas responsáveis pela condução da corrente elétrica.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67544" y="466219"/>
            <a:ext cx="82089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Vant’Hoff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introduziu o fator i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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 eletrólitos fortes é aproximadamente igual ao número de iões em que a molécula se dissocia. 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Ex: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NaCl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KCl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i = 2; BaCl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K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 = 3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11560" y="2586970"/>
            <a:ext cx="68801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1.2. Condutividade e condutividade molar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23471" y="3342764"/>
            <a:ext cx="50930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Os eletrólitos obedecem à lei de Ohm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971601" y="3983460"/>
          <a:ext cx="864096" cy="885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ção" r:id="rId2" imgW="380835" imgH="393529" progId="Equation.3">
                  <p:embed/>
                </p:oleObj>
              </mc:Choice>
              <mc:Fallback>
                <p:oleObj name="Equação" r:id="rId2" imgW="380835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1" y="3983460"/>
                        <a:ext cx="864096" cy="8856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015208" y="4718754"/>
            <a:ext cx="712879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097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em que </a:t>
            </a:r>
          </a:p>
          <a:p>
            <a:pPr marR="0" lvl="0" indent="18097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i - intensidade de corrente que atravessa o condutor;</a:t>
            </a:r>
          </a:p>
          <a:p>
            <a:pPr marR="0" lvl="0" indent="18097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 - diferença de potencial aplicada;</a:t>
            </a:r>
          </a:p>
          <a:p>
            <a:pPr marR="0" lvl="0" indent="18097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R - resistência do condutor.</a:t>
            </a: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59532" y="260648"/>
            <a:ext cx="84249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Sendo l o comprimento do condutor e S a área da sua secção tem-se: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0" y="4572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Equação" r:id="rId2" imgW="114151" imgH="215619" progId="Equation.3">
                  <p:embed/>
                </p:oleObj>
              </mc:Choice>
              <mc:Fallback>
                <p:oleObj name="Equação" r:id="rId2" imgW="114151" imgH="21561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4002083" y="908720"/>
          <a:ext cx="113983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ção" r:id="rId4" imgW="558558" imgH="393529" progId="Equation.3">
                  <p:embed/>
                </p:oleObj>
              </mc:Choice>
              <mc:Fallback>
                <p:oleObj name="Equação" r:id="rId4" imgW="558558" imgH="393529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083" y="908720"/>
                        <a:ext cx="1139834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39552" y="1890990"/>
            <a:ext cx="8064896" cy="110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r"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- resistividade do material que constitui o condutor e é numericamente igual a R de um condutor com 1 m de comprimento e uma área de secção de 1 m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536" y="3171746"/>
            <a:ext cx="83529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097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Chama-se condutância ao inverso da resistência e condutividade ao inverso da resistividade,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347864" y="3933056"/>
          <a:ext cx="877044" cy="877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ção" r:id="rId6" imgW="419100" imgH="419100" progId="Equation.3">
                  <p:embed/>
                </p:oleObj>
              </mc:Choice>
              <mc:Fallback>
                <p:oleObj name="Equação" r:id="rId6" imgW="419100" imgH="4191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933056"/>
                        <a:ext cx="877044" cy="8770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ângulo 12"/>
          <p:cNvSpPr/>
          <p:nvPr/>
        </p:nvSpPr>
        <p:spPr>
          <a:xfrm>
            <a:off x="4644008" y="4149080"/>
            <a:ext cx="1045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ym typeface="Symbol"/>
              </a:rPr>
              <a:t></a:t>
            </a:r>
            <a:r>
              <a:rPr lang="pt-PT" sz="2400" baseline="30000" dirty="0"/>
              <a:t>-1 </a:t>
            </a:r>
            <a:r>
              <a:rPr lang="pt-PT" sz="2400" dirty="0"/>
              <a:t>m</a:t>
            </a:r>
            <a:r>
              <a:rPr lang="pt-PT" sz="2400" baseline="30000" dirty="0"/>
              <a:t>-1</a:t>
            </a:r>
            <a:endParaRPr lang="pt-PT" sz="2400" dirty="0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39552" y="4884549"/>
            <a:ext cx="69529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 condutividade molar (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 duma solução é dada por:</a:t>
            </a: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1043608" y="5445224"/>
          <a:ext cx="85004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ção" r:id="rId8" imgW="418918" imgH="393529" progId="Equation.3">
                  <p:embed/>
                </p:oleObj>
              </mc:Choice>
              <mc:Fallback>
                <p:oleObj name="Equação" r:id="rId8" imgW="418918" imgH="393529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445224"/>
                        <a:ext cx="850046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2051720" y="5902533"/>
            <a:ext cx="70922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concentração </a:t>
            </a:r>
            <a:r>
              <a:rPr kumimoji="0" lang="pt-PT" sz="2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expressa por número de moles por m</a:t>
            </a:r>
            <a:r>
              <a:rPr kumimoji="0" lang="pt-PT" sz="220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vem em 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</a:t>
            </a:r>
            <a:r>
              <a:rPr kumimoji="0" lang="pt-PT" sz="220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 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m</a:t>
            </a:r>
            <a:r>
              <a:rPr kumimoji="0" lang="pt-PT" sz="220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mol</a:t>
            </a:r>
            <a:r>
              <a:rPr kumimoji="0" lang="pt-PT" sz="220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-1</a:t>
            </a:r>
            <a:r>
              <a:rPr kumimoji="0" lang="pt-PT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61929" y="275793"/>
            <a:ext cx="43540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Também pode aparecer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275856" y="764704"/>
          <a:ext cx="148757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ção" r:id="rId2" imgW="736280" imgH="393529" progId="Equation.3">
                  <p:embed/>
                </p:oleObj>
              </mc:Choice>
              <mc:Fallback>
                <p:oleObj name="Equação" r:id="rId2" imgW="736280" imgH="393529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764704"/>
                        <a:ext cx="1487579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ângulo 8"/>
          <p:cNvSpPr/>
          <p:nvPr/>
        </p:nvSpPr>
        <p:spPr>
          <a:xfrm>
            <a:off x="5153547" y="908720"/>
            <a:ext cx="2154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pt-PT" sz="2400" dirty="0">
                <a:latin typeface="Arial" pitchFamily="34" charset="0"/>
                <a:cs typeface="Arial" pitchFamily="34" charset="0"/>
                <a:sym typeface="Symbol"/>
              </a:rPr>
              <a:t></a:t>
            </a:r>
            <a:r>
              <a:rPr lang="pt-PT" sz="2400" baseline="30000" dirty="0">
                <a:latin typeface="Arial" pitchFamily="34" charset="0"/>
                <a:cs typeface="Arial" pitchFamily="34" charset="0"/>
              </a:rPr>
              <a:t>-1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cm</a:t>
            </a:r>
            <a:r>
              <a:rPr lang="pt-PT" sz="24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mol</a:t>
            </a:r>
            <a:r>
              <a:rPr lang="pt-PT" sz="2400" baseline="30000" dirty="0">
                <a:latin typeface="Arial" pitchFamily="34" charset="0"/>
                <a:cs typeface="Arial" pitchFamily="34" charset="0"/>
              </a:rPr>
              <a:t>-1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11560" y="1628800"/>
            <a:ext cx="792088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 que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 vem em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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m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-1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;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 em mol l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-1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;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1000 - fator de conversão de unidades para que 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venha expresso em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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cm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mol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-1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755576" y="3861048"/>
            <a:ext cx="396179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condutividade equivalente 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275856" y="4509120"/>
          <a:ext cx="177736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ção" r:id="rId4" imgW="875920" imgH="393529" progId="Equation.3">
                  <p:embed/>
                </p:oleObj>
              </mc:Choice>
              <mc:Fallback>
                <p:oleObj name="Equação" r:id="rId4" imgW="875920" imgH="393529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509120"/>
                        <a:ext cx="1777368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5292080" y="4653136"/>
            <a:ext cx="23551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</a:t>
            </a:r>
            <a:r>
              <a:rPr kumimoji="0" lang="pt-PT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 </a:t>
            </a: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cm</a:t>
            </a:r>
            <a:r>
              <a:rPr kumimoji="0" lang="pt-PT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eqg</a:t>
            </a:r>
            <a:r>
              <a:rPr kumimoji="0" lang="pt-PT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-1</a:t>
            </a:r>
            <a:r>
              <a:rPr kumimoji="0" lang="pt-P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683568" y="5590401"/>
            <a:ext cx="75608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>
                <a:latin typeface="Arial" pitchFamily="34" charset="0"/>
                <a:cs typeface="Arial" pitchFamily="34" charset="0"/>
              </a:rPr>
              <a:t>em que c é expressa em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equivalentegrama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por litro.</a:t>
            </a:r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332656"/>
            <a:ext cx="5268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1.3. Medição de condutividades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11560" y="1268760"/>
            <a:ext cx="792088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medições não podem ser feitas com corrente contínua devido aos efeitos de polarização de elétrodos e eletrólise.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Podem usar-se pontes de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Wheatstone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 corrente alternada.</a:t>
            </a: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9</a:t>
            </a:fld>
            <a:endParaRPr lang="pt-PT"/>
          </a:p>
        </p:txBody>
      </p:sp>
      <p:pic>
        <p:nvPicPr>
          <p:cNvPr id="8202" name="Picture 10" descr="C:\Users\Teresa Silveira\Pictures\Minhas digitalizações\Scan_Pic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852936"/>
            <a:ext cx="5616624" cy="3652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03548" y="520804"/>
            <a:ext cx="813690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9388" algn="just"/>
            <a:r>
              <a:rPr lang="pt-PT" sz="2200" dirty="0">
                <a:latin typeface="Arial" pitchFamily="34" charset="0"/>
                <a:cs typeface="Arial" pitchFamily="34" charset="0"/>
              </a:rPr>
              <a:t>Estudando a divisão de correntes neste circuito, concluir-se-ia que as diferenças de potencial entre A e C (V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AC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e A e D (V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AD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seriam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259632" y="1901205"/>
          <a:ext cx="2423145" cy="80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2" name="Equação" r:id="rId2" imgW="1345616" imgH="444307" progId="Equation.3">
                  <p:embed/>
                </p:oleObj>
              </mc:Choice>
              <mc:Fallback>
                <p:oleObj name="Equação" r:id="rId2" imgW="1345616" imgH="444307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01205"/>
                        <a:ext cx="2423145" cy="8077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4932040" y="1988840"/>
          <a:ext cx="2279742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3" name="Equação" r:id="rId4" imgW="1180588" imgH="444307" progId="Equation.3">
                  <p:embed/>
                </p:oleObj>
              </mc:Choice>
              <mc:Fallback>
                <p:oleObj name="Equação" r:id="rId4" imgW="1180588" imgH="44430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1988840"/>
                        <a:ext cx="2279742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611560" y="3214137"/>
            <a:ext cx="39546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no caso de 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AD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ter-se-á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3491880" y="3880104"/>
          <a:ext cx="1381589" cy="773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4" name="Equação" r:id="rId6" imgW="799753" imgH="444307" progId="Equation.3">
                  <p:embed/>
                </p:oleObj>
              </mc:Choice>
              <mc:Fallback>
                <p:oleObj name="Equação" r:id="rId6" imgW="799753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880104"/>
                        <a:ext cx="1381589" cy="773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12" name="Rectângulo 11"/>
          <p:cNvSpPr/>
          <p:nvPr/>
        </p:nvSpPr>
        <p:spPr>
          <a:xfrm>
            <a:off x="539552" y="4985300"/>
            <a:ext cx="80288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9388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Nessas condições não haverá passagem de corrente no circuito detetor que para aumento de sensibilidade está dotado de um sistema amplificador.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75556" y="415548"/>
            <a:ext cx="7992888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Como detetores são usados tubos de raios catódicos que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permitem detetar facilmente o ponto em que não há passagem de corrente.</a:t>
            </a: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células de medida de condutividades têm elétrodos de platina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platinizada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o que aumenta a superfície efetiva e a capacidade.</a:t>
            </a: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Ponte de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Wheatstone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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mede resistências e a condutividade está relacionada com a resistência por: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971639" y="3717032"/>
          <a:ext cx="1080081" cy="750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ção" r:id="rId2" imgW="558558" imgH="393529" progId="Equation.3">
                  <p:embed/>
                </p:oleObj>
              </mc:Choice>
              <mc:Fallback>
                <p:oleObj name="Equação" r:id="rId2" imgW="558558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39" y="3717032"/>
                        <a:ext cx="1080081" cy="7505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85800" y="5661248"/>
            <a:ext cx="81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Conhecida a constante da célula podem determinar-se condutividades medindo a resistência das soluções.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2411760" y="4121785"/>
            <a:ext cx="6480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l/S</a:t>
            </a:r>
            <a:r>
              <a:rPr kumimoji="0" lang="pt-PT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constante para determinada célula e determina-se usando uma solução de condutividade bem conhecida (soluções de </a:t>
            </a:r>
            <a:r>
              <a:rPr kumimoji="0" lang="pt-P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KCl</a:t>
            </a: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obtendo-se o valor da </a:t>
            </a:r>
            <a:r>
              <a:rPr kumimoji="0" lang="pt-PT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constante da célula</a:t>
            </a:r>
            <a:r>
              <a:rPr kumimoji="0" 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260648"/>
            <a:ext cx="83535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1.4. Variação da condutividade com a concentração</a:t>
            </a: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51520" y="908720"/>
            <a:ext cx="317619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Segundo a lei de Ohm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3707904" y="878359"/>
          <a:ext cx="128428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ção" r:id="rId2" imgW="825480" imgH="393480" progId="Equation.3">
                  <p:embed/>
                </p:oleObj>
              </mc:Choice>
              <mc:Fallback>
                <p:oleObj name="Equação" r:id="rId2" imgW="825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878359"/>
                        <a:ext cx="1284287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23528" y="1773977"/>
            <a:ext cx="11737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 seja,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763688" y="1772171"/>
          <a:ext cx="10128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ção" r:id="rId4" imgW="545760" imgH="393480" progId="Equation.3">
                  <p:embed/>
                </p:oleObj>
              </mc:Choice>
              <mc:Fallback>
                <p:oleObj name="Equação" r:id="rId4" imgW="5457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772171"/>
                        <a:ext cx="10128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23528" y="2566065"/>
            <a:ext cx="12606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Sendo,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1763688" y="2814420"/>
          <a:ext cx="720080" cy="68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Equação" r:id="rId6" imgW="406048" imgH="393359" progId="Equation.3">
                  <p:embed/>
                </p:oleObj>
              </mc:Choice>
              <mc:Fallback>
                <p:oleObj name="Equação" r:id="rId6" imgW="406048" imgH="393359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814420"/>
                        <a:ext cx="720080" cy="68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95536" y="3590290"/>
            <a:ext cx="8280920" cy="163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pt-PT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densidade de corrente, j (A m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-2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é a</a:t>
            </a:r>
            <a:r>
              <a:rPr kumimoji="0" lang="pt-PT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quantidade de eletricidade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que passa no condutor por unidade de tempo e unidade de área de secção.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 o campo elétrico, E, tem valor constante,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3945508" y="5238080"/>
          <a:ext cx="698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Equação" r:id="rId8" imgW="380880" imgH="393480" progId="Equation.3">
                  <p:embed/>
                </p:oleObj>
              </mc:Choice>
              <mc:Fallback>
                <p:oleObj name="Equação" r:id="rId8" imgW="38088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5508" y="5238080"/>
                        <a:ext cx="69850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71600" y="5878433"/>
            <a:ext cx="71846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vem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1945805" y="6238473"/>
            <a:ext cx="8980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 =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12</a:t>
            </a:fld>
            <a:endParaRPr lang="pt-P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67544" y="332656"/>
            <a:ext cx="7992888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 algn="just"/>
            <a:r>
              <a:rPr lang="pt-PT" sz="2200" dirty="0">
                <a:latin typeface="Arial" pitchFamily="34" charset="0"/>
                <a:cs typeface="Arial" pitchFamily="34" charset="0"/>
              </a:rPr>
              <a:t>Para um condutor eletrolítico </a:t>
            </a:r>
            <a:r>
              <a:rPr lang="pt-PT" sz="22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condutância é devida à soma das contribuições das várias espécies iónicas presentes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(B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lang="pt-PT" sz="2200" baseline="30000" dirty="0" err="1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z+</a:t>
            </a:r>
            <a:r>
              <a:rPr lang="pt-PT" sz="2200" dirty="0" err="1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pt-PT" sz="22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z-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).</a:t>
            </a:r>
          </a:p>
          <a:p>
            <a:pPr indent="182563" algn="just"/>
            <a:endParaRPr lang="pt-PT" sz="1050" dirty="0">
              <a:latin typeface="Arial" pitchFamily="34" charset="0"/>
              <a:cs typeface="Arial" pitchFamily="34" charset="0"/>
            </a:endParaRPr>
          </a:p>
          <a:p>
            <a:pPr indent="182563" algn="just"/>
            <a:r>
              <a:rPr lang="pt-PT" sz="2200" dirty="0">
                <a:latin typeface="Arial" pitchFamily="34" charset="0"/>
                <a:cs typeface="Arial" pitchFamily="34" charset="0"/>
              </a:rPr>
              <a:t>Fluxo de iões positivos é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995936" y="1484784"/>
            <a:ext cx="118333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pt-PT" sz="22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86464" y="2083495"/>
            <a:ext cx="679384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onde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 velocidade a que se deslocam os iões positivos.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23528" y="3163615"/>
            <a:ext cx="813690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densidade de corrente é dada por </a:t>
            </a:r>
          </a:p>
          <a:p>
            <a:pPr marR="0" lvl="0" indent="1793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 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 c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 rot="10800000" flipV="1">
            <a:off x="861873" y="3994611"/>
            <a:ext cx="781458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sendo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- carga elétrica transportada por uma mole de iões positivos;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- constante de Faraday (96487 Coulombs mole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23528" y="5725125"/>
            <a:ext cx="784887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 mesmo para os iões negativos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 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 c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95536" y="248017"/>
            <a:ext cx="8064896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Densidade de corrente: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j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+ j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23528" y="1485945"/>
            <a:ext cx="72491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endo 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v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   onde l é a mobilidade iónica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701511" y="2248996"/>
            <a:ext cx="338265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c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e  c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c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 =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E (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23528" y="3815606"/>
            <a:ext cx="8303922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Finalmente obtém-se a relação entre a condutividade e a concentração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k=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(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9" name="Rectângulo 8"/>
          <p:cNvSpPr/>
          <p:nvPr/>
        </p:nvSpPr>
        <p:spPr>
          <a:xfrm>
            <a:off x="467544" y="5395863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/>
            <a:r>
              <a:rPr lang="pt-PT" sz="2200" dirty="0">
                <a:latin typeface="Arial" pitchFamily="34" charset="0"/>
                <a:cs typeface="Arial" pitchFamily="34" charset="0"/>
              </a:rPr>
              <a:t>Condutividade </a:t>
            </a:r>
            <a:r>
              <a:rPr lang="pt-PT" sz="22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deve ser diretamente proporcional à concentração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14</a:t>
            </a:fld>
            <a:endParaRPr lang="pt-P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71071" y="764704"/>
            <a:ext cx="8177393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Sendo a condutividade molar: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F (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Como tem de ser eletricamente neutra,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F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04056" y="3505651"/>
            <a:ext cx="8028384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Condutividade molar deveria ser constante.</a:t>
            </a:r>
          </a:p>
          <a:p>
            <a:pPr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Experimentalmente verificou-se que a condutividade molar decrescia com o aumento da concentração e essa variação era diferente para eletrólitos fortes e eletrólitos fracos.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16</a:t>
            </a:fld>
            <a:endParaRPr lang="pt-PT"/>
          </a:p>
        </p:txBody>
      </p:sp>
      <p:pic>
        <p:nvPicPr>
          <p:cNvPr id="78849" name="Picture 1" descr="E:\imagens para os ppts\Sem Títul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000" y="156017"/>
            <a:ext cx="6192000" cy="6545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27584" y="1484784"/>
            <a:ext cx="7704856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Arrhenius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tentou explicar a variação da condutividade molar com a concentração devido à dissociação do eletrólito;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definiu um </a:t>
            </a:r>
            <a:r>
              <a:rPr kumimoji="0" lang="pt-PT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grau de dissociação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 igual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ao quociente entre o número de moles dissociadas, N’, e o número total de moles dissociadas, N, num dado solvente.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I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sto é,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74209" y="570746"/>
            <a:ext cx="62300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1.4.1. Dissociação parcial do eletrólito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4139952" y="4030478"/>
          <a:ext cx="864096" cy="69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3" name="Equação" r:id="rId2" imgW="482391" imgH="393529" progId="Equation.3">
                  <p:embed/>
                </p:oleObj>
              </mc:Choice>
              <mc:Fallback>
                <p:oleObj name="Equação" r:id="rId2" imgW="482391" imgH="39352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030478"/>
                        <a:ext cx="864096" cy="694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85292" y="5070956"/>
            <a:ext cx="41440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sendo evidentemente, 0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  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17</a:t>
            </a:fld>
            <a:endParaRPr lang="pt-P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93812" y="1690063"/>
            <a:ext cx="795637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moléculas não dissociadas não contribuem para a condução da corrente elétrica pelo que no caso da dissociação ser incompleta a condutividade será dada por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k=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 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 (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 a condutividade molar será</a:t>
            </a:r>
            <a:endParaRPr lang="pt-PT" sz="22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 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F (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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+ 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z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l</a:t>
            </a:r>
            <a:r>
              <a:rPr lang="pt-PT" sz="2200" baseline="-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 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18</a:t>
            </a:fld>
            <a:endParaRPr lang="pt-P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539552" y="417726"/>
            <a:ext cx="8064896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Considerando a dissociação de um eletrólito fraco por exemplo: ácido fraco HA</a:t>
            </a: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pt-P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indent="38528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    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</a:t>
            </a:r>
            <a:r>
              <a:rPr kumimoji="0" lang="pt-PT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+    A</a:t>
            </a:r>
            <a:r>
              <a:rPr kumimoji="0" lang="pt-PT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Dissocia-se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		  1-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  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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Para a concentração C 	c(1-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		c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c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No equilíbrio: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539552" y="4437112"/>
            <a:ext cx="806489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sendo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pt-PT" sz="22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uma constante de equilíbrio (constante de dissociação do eletrólito), facilmente se verifica que à medida que c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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 (diluição infinita),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 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(dissociação total).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19</a:t>
            </a:fld>
            <a:endParaRPr lang="pt-PT"/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2915816" y="3212976"/>
          <a:ext cx="2232249" cy="847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Equação" r:id="rId2" imgW="1396800" imgH="444240" progId="Equation.3">
                  <p:embed/>
                </p:oleObj>
              </mc:Choice>
              <mc:Fallback>
                <p:oleObj name="Equação" r:id="rId2" imgW="139680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212976"/>
                        <a:ext cx="2232249" cy="8479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39552" y="544031"/>
            <a:ext cx="813690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Quando a concentração tende para zero a condutividade molar tende para um valor máximo - condutividade molar a diluição infinita, 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R="0" lvl="0" indent="179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Se a dissociação parcial fosse a única causa da variação da condutividade molar teríamos: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891303" y="2824133"/>
          <a:ext cx="960617" cy="820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Equação" r:id="rId2" imgW="520474" imgH="444307" progId="Equation.3">
                  <p:embed/>
                </p:oleObj>
              </mc:Choice>
              <mc:Fallback>
                <p:oleObj name="Equação" r:id="rId2" imgW="520474" imgH="44430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1303" y="2824133"/>
                        <a:ext cx="960617" cy="8208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427984" y="3019599"/>
            <a:ext cx="41764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</a:t>
            </a:r>
            <a:r>
              <a:rPr kumimoji="0" lang="pt-PT" sz="2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- condutividade molar da solução de concentração c.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611560" y="4171727"/>
            <a:ext cx="806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93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Ostwald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combinou a lei da ação das massas e a expressão de </a:t>
            </a:r>
            <a:r>
              <a:rPr kumimoji="0" lang="pt-PT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Arrhenius</a:t>
            </a:r>
            <a:r>
              <a:rPr kumimoji="0" lang="pt-P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tendo obtido: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20</a:t>
            </a:fld>
            <a:endParaRPr lang="pt-PT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470878" y="5168806"/>
          <a:ext cx="2202245" cy="852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Equação" r:id="rId4" imgW="1181100" imgH="457200" progId="Equation.3">
                  <p:embed/>
                </p:oleObj>
              </mc:Choice>
              <mc:Fallback>
                <p:oleObj name="Equação" r:id="rId4" imgW="118110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878" y="5168806"/>
                        <a:ext cx="2202245" cy="8524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39552" y="874603"/>
            <a:ext cx="80640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Esta é a Lei de diluição de </a:t>
            </a:r>
            <a:r>
              <a:rPr lang="pt-PT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Ostwald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que é obedecida pelos eletrólitos fracos, em soluções diluídas (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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0,1M). Para concentrações superiores surgem discrepâncias.</a:t>
            </a: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pt-P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 utilidade da expressão é o cálculo da constante de dissociação de eletrólitos fracos.</a:t>
            </a: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 teoria de </a:t>
            </a:r>
            <a:r>
              <a:rPr lang="pt-PT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Arrhenius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que admitia a dissociação parcial espontânea estava perfeitamente assente para eletrólitos fracos. Para os eletrólitos fortes, para os quais o grau de dissociação deve ser bastante elevado, aparecem anomalias.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PT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Os valores do grau de dissociação calculados pela razão das condutividades e os calculados prelo fator </a:t>
            </a:r>
            <a:r>
              <a:rPr lang="pt-PT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lang="pt-PT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Vant’Hoff</a:t>
            </a:r>
            <a:r>
              <a:rPr lang="pt-PT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não eram concordantes entre si e as constantes de “dissociação” calculadas não eram constantes.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21</a:t>
            </a:fld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22</a:t>
            </a:fld>
            <a:endParaRPr lang="pt-PT"/>
          </a:p>
        </p:txBody>
      </p:sp>
      <p:pic>
        <p:nvPicPr>
          <p:cNvPr id="3" name="Picture 2" descr="C:\Users\Teresa Silveira\Desktop\Acetatos QS\2.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602011" cy="4550504"/>
          </a:xfrm>
          <a:prstGeom prst="rect">
            <a:avLst/>
          </a:prstGeom>
          <a:noFill/>
        </p:spPr>
      </p:pic>
      <p:sp>
        <p:nvSpPr>
          <p:cNvPr id="4" name="Rectângulo 3"/>
          <p:cNvSpPr/>
          <p:nvPr/>
        </p:nvSpPr>
        <p:spPr>
          <a:xfrm>
            <a:off x="755576" y="404664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Tentativa de cálculo das “constantes de dissociação” do </a:t>
            </a:r>
            <a:r>
              <a:rPr lang="pt-PT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HCl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em água.</a:t>
            </a:r>
          </a:p>
          <a:p>
            <a:pPr algn="just"/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(T=298 K e 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</a:t>
            </a:r>
            <a:r>
              <a:rPr lang="pt-PT" sz="2400" baseline="-25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0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=426,2 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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-1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 cm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2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 mol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-1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just">
              <a:buFont typeface="Arial" pitchFamily="34" charset="0"/>
              <a:buChar char="•"/>
            </a:pPr>
            <a:endParaRPr lang="pt-P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23</a:t>
            </a:fld>
            <a:endParaRPr lang="pt-PT"/>
          </a:p>
        </p:txBody>
      </p:sp>
      <p:pic>
        <p:nvPicPr>
          <p:cNvPr id="95234" name="Picture 2" descr="C:\Users\Teresa Silveira\Desktop\Acetatos QS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4398499"/>
          </a:xfrm>
          <a:prstGeom prst="rect">
            <a:avLst/>
          </a:prstGeom>
          <a:noFill/>
        </p:spPr>
      </p:pic>
      <p:sp>
        <p:nvSpPr>
          <p:cNvPr id="4" name="Rectângulo 3"/>
          <p:cNvSpPr/>
          <p:nvPr/>
        </p:nvSpPr>
        <p:spPr>
          <a:xfrm>
            <a:off x="179512" y="260648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Cálculo das constantes de dissociação do CH</a:t>
            </a:r>
            <a:r>
              <a:rPr lang="pt-PT" sz="2400" baseline="-25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COOH em água.</a:t>
            </a:r>
          </a:p>
          <a:p>
            <a:pPr algn="just"/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(T=298 K e 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</a:t>
            </a:r>
            <a:r>
              <a:rPr lang="pt-PT" sz="2400" baseline="-25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0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=387,9 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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-1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 cm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2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 mol</a:t>
            </a:r>
            <a:r>
              <a:rPr lang="pt-PT" sz="2400" baseline="30000" dirty="0"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-1</a:t>
            </a:r>
            <a:r>
              <a:rPr lang="pt-PT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just">
              <a:buFont typeface="Arial" pitchFamily="34" charset="0"/>
              <a:buChar char="•"/>
            </a:pPr>
            <a:endParaRPr lang="pt-P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1268760"/>
            <a:ext cx="7992888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Existem disparidades entre os valores calculados para </a:t>
            </a:r>
            <a:r>
              <a:rPr lang="pt-PT" sz="2400" dirty="0" err="1">
                <a:latin typeface="Arial" pitchFamily="34" charset="0"/>
                <a:cs typeface="Arial" pitchFamily="34" charset="0"/>
              </a:rPr>
              <a:t>k</a:t>
            </a:r>
            <a:r>
              <a:rPr lang="pt-PT" sz="2400" baseline="-25000" dirty="0" err="1">
                <a:latin typeface="Arial" pitchFamily="34" charset="0"/>
                <a:cs typeface="Arial" pitchFamily="34" charset="0"/>
              </a:rPr>
              <a:t>d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mesmo em soluções diluídas.</a:t>
            </a:r>
            <a:endParaRPr kumimoji="0" lang="pt-P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defTabSz="363538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</a:pPr>
            <a:endParaRPr lang="pt-PT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defTabSz="363538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Este comportamento dos eletrólitos fortes foi considerado “anomalia” dos eletrólitos fortes.</a:t>
            </a:r>
            <a:endParaRPr lang="pt-PT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No caso dos eletrólitos fracos, se bem que os valores sejam próximos (constantes) pode notar-se uma tendência para a diminuição de </a:t>
            </a:r>
            <a:r>
              <a:rPr lang="pt-PT" sz="2400" dirty="0" err="1">
                <a:latin typeface="Arial" pitchFamily="34" charset="0"/>
                <a:cs typeface="Arial" pitchFamily="34" charset="0"/>
              </a:rPr>
              <a:t>k</a:t>
            </a:r>
            <a:r>
              <a:rPr lang="pt-PT" sz="2400" baseline="-25000" dirty="0" err="1">
                <a:latin typeface="Arial" pitchFamily="34" charset="0"/>
                <a:cs typeface="Arial" pitchFamily="34" charset="0"/>
              </a:rPr>
              <a:t>d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com a concentração.</a:t>
            </a:r>
            <a:endParaRPr lang="pt-PT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PT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A conclusão a tirar é que as ideias de </a:t>
            </a:r>
            <a:r>
              <a:rPr lang="pt-PT" sz="2400" dirty="0" err="1">
                <a:latin typeface="Arial" pitchFamily="34" charset="0"/>
                <a:cs typeface="Arial" pitchFamily="34" charset="0"/>
              </a:rPr>
              <a:t>Arrhenius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explicam apenas uma parte do problema.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24</a:t>
            </a:fld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95536" y="644787"/>
            <a:ext cx="8352928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O estudo dos espectros de absorção das soluções de eletrólitos fortes não revelaram a presença de moléculas não dissociadas e a estrutura dos sais cristalinos verificou-se ser iónica. Os eletrólitos fortes deveriam estar totalmente dissociados em todas as concentrações e os eletrólitos fracos só atingiam esse estado em diluições extremas.</a:t>
            </a:r>
          </a:p>
          <a:p>
            <a:pPr indent="174625" algn="just"/>
            <a:endParaRPr lang="pt-PT" sz="14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Sendo assim, não faz sentido definir um grau de dissociação para os eletrólitos fortes e muito menos aplicar a lei da ação das massas.</a:t>
            </a:r>
          </a:p>
          <a:p>
            <a:pPr indent="174625" algn="just">
              <a:buFontTx/>
              <a:buChar char="-"/>
            </a:pPr>
            <a:endParaRPr lang="pt-PT" sz="14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Há pois que explicar porque diminui a condutividade molar,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, à medida que aumenta a concentração, o que não pode ser explicado pela variação de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indent="174625" algn="just">
              <a:buFontTx/>
              <a:buChar char="-"/>
            </a:pPr>
            <a:endParaRPr lang="pt-PT" sz="14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Tendo em conta as equações anteriores concluímos que a mobilidade dos iões deve ser variável com a concentração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25</a:t>
            </a:fld>
            <a:endParaRPr lang="pt-P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55576" y="570746"/>
            <a:ext cx="40142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1.4.2. Interações iónicas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9552" y="1738627"/>
            <a:ext cx="8064000" cy="379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Van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Laar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(1902) chamou a atenção para tensas ações eletrostáticas que se fariam sentir nas soluções de eletrólitos.</a:t>
            </a:r>
            <a:endParaRPr kumimoji="0" lang="pt-PT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defTabSz="363538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</a:pPr>
            <a:endParaRPr lang="pt-PT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defTabSz="363538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Os iões têm raios da ordem de grandeza de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-10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m (1Å);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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=80; d= 9x10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-10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m então, E vem,</a:t>
            </a: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indent="174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lang="pt-PT" sz="105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As ações eletrostáticas que se exercem entre os iões devem-se atribuir às “anomalias” verificadas para os eletrólitos fortes.</a:t>
            </a:r>
            <a:endParaRPr lang="pt-PT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26</a:t>
            </a:fld>
            <a:endParaRPr lang="pt-PT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766688" y="3619872"/>
          <a:ext cx="5761587" cy="889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Equação" r:id="rId2" imgW="2959100" imgH="457200" progId="Equation.3">
                  <p:embed/>
                </p:oleObj>
              </mc:Choice>
              <mc:Fallback>
                <p:oleObj name="Equação" r:id="rId2" imgW="29591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688" y="3619872"/>
                        <a:ext cx="5761587" cy="8892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40000" y="649796"/>
            <a:ext cx="806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Segundo Debye 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Huckel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as atrações e repulsões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interiónicas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levam à formação de uma “atmosfera” em torno de cada ião de um dado sinal. A existência desta atmosfera pode provocar a diminuição da mobilidade dos iões com o aumento da concentração em virtude de dois efeitos: </a:t>
            </a:r>
            <a:r>
              <a:rPr lang="pt-PT" sz="2200" i="1" dirty="0">
                <a:latin typeface="Arial" pitchFamily="34" charset="0"/>
                <a:cs typeface="Arial" pitchFamily="34" charset="0"/>
              </a:rPr>
              <a:t>efeito </a:t>
            </a:r>
            <a:r>
              <a:rPr lang="pt-PT" sz="2200" i="1" dirty="0" err="1">
                <a:latin typeface="Arial" pitchFamily="34" charset="0"/>
                <a:cs typeface="Arial" pitchFamily="34" charset="0"/>
              </a:rPr>
              <a:t>eletroforético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</a:t>
            </a:r>
            <a:r>
              <a:rPr lang="pt-PT" sz="2200" i="1" dirty="0">
                <a:latin typeface="Arial" pitchFamily="34" charset="0"/>
                <a:cs typeface="Arial" pitchFamily="34" charset="0"/>
              </a:rPr>
              <a:t>efeito de relaxação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51520" y="3399383"/>
            <a:ext cx="3416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 efeito </a:t>
            </a:r>
            <a:r>
              <a:rPr kumimoji="0" lang="pt-PT" sz="2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eletroforético</a:t>
            </a:r>
            <a:endParaRPr kumimoji="0" lang="pt-P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40000" y="4164176"/>
            <a:ext cx="806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Quando se aplica um potencial, V, a dois elétrodos mergulhados numa solução de um eletrólito, cada ião tende a mover-se com uma certa velocidade, v, e a condutância da solução será função da concentração, grau de ionização do eletrólito, cargas e mobilidades dos iões.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27</a:t>
            </a:fld>
            <a:endParaRPr lang="pt-P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40000" y="419760"/>
            <a:ext cx="806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Porém, a atmosfera de cada ião move-se em sentido contrário e como os iões estão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solvatados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, haverá um movimento da camadas de solvente em sentidos contrários e por isso, uma diminuição da mobilidade dos iões por atrito no respetivo deslocamento.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94001" y="2607295"/>
            <a:ext cx="33313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400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pt-PT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efeito de relaxação</a:t>
            </a:r>
            <a:endParaRPr kumimoji="0" lang="pt-P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1560" y="3165643"/>
            <a:ext cx="8064000" cy="343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A atmosfera de um dado ião tem simetria esférica que é desfeita quando o ião se move por ação de um campo aplicado. Dá-se uma momentânea concentração de cargas de um dado sinal no sentido oposto ao do movimento do ião de sinal contrário.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1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Esta concentração de cargas atua como um freio eletrostático ao movimento dos iões que permanece atuante enquanto não se restabelece a atmosfera simétrica inicial por ação da agitação térmica.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28</a:t>
            </a:fld>
            <a:endParaRPr lang="pt-P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1118857"/>
            <a:ext cx="806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O tempo necessário para reconstruir a nova atmosfera é o </a:t>
            </a:r>
            <a:r>
              <a:rPr lang="pt-PT" sz="2200" i="1" dirty="0">
                <a:latin typeface="Arial" pitchFamily="34" charset="0"/>
                <a:cs typeface="Arial" pitchFamily="34" charset="0"/>
              </a:rPr>
              <a:t>tempo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i="1" dirty="0">
                <a:latin typeface="Arial" pitchFamily="34" charset="0"/>
                <a:cs typeface="Arial" pitchFamily="34" charset="0"/>
              </a:rPr>
              <a:t>de relaxação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que influi na mobilidade dos iões do eletrólito.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6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Estes efeitos (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eletroforético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de relaxação) permitiram justificar teoricamente a lei empírica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Kohlrausch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que afirmava ser linear a relação entre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C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1/2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em soluções diluídas (até 0.01M) de eletrólitos fortes: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A extrapolação para c = 0 dá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– condutividade molar a diluição infinita.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3491880" y="4005064"/>
          <a:ext cx="208823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5" name="Equação" r:id="rId2" imgW="914400" imgH="254000" progId="Equation.3">
                  <p:embed/>
                </p:oleObj>
              </mc:Choice>
              <mc:Fallback>
                <p:oleObj name="Equação" r:id="rId2" imgW="914400" imgH="254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005064"/>
                        <a:ext cx="2088232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29</a:t>
            </a:fld>
            <a:endParaRPr lang="pt-PT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586572"/>
            <a:ext cx="806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 err="1">
                <a:latin typeface="Arial" pitchFamily="34" charset="0"/>
                <a:cs typeface="Arial" pitchFamily="34" charset="0"/>
              </a:rPr>
              <a:t>Onsager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deduziu para eletrólitos uni-univalentes: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0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PT" sz="9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latin typeface="Arial" pitchFamily="34" charset="0"/>
                <a:cs typeface="Arial" pitchFamily="34" charset="0"/>
              </a:rPr>
              <a:t>				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Lei limite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Onsager</a:t>
            </a:r>
            <a:endParaRPr lang="pt-PT" sz="22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A’ e B’ são parâmetros que dependem das condições experimentais (viscosidade, constante dielétrica, temperatura)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lvl="8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para c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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0.1M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A lei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Onsager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é aplicável a eletrólitos fracos desde que C seja substituído por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C.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PT" sz="11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Para soluções mais concentradas é necessário considerar outros efeitos: formação de associações iónicas e influência das elevadas concentrações de soluto nas propriedades da solução (viscosidade e constante dielétrica).</a:t>
            </a: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331640" y="1196752"/>
          <a:ext cx="2592289" cy="460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1" name="Equação" r:id="rId2" imgW="1447172" imgH="253890" progId="Equation.3">
                  <p:embed/>
                </p:oleObj>
              </mc:Choice>
              <mc:Fallback>
                <p:oleObj name="Equação" r:id="rId2" imgW="1447172" imgH="25389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196752"/>
                        <a:ext cx="2592289" cy="4604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1232429" y="2780928"/>
          <a:ext cx="2763507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Equação" r:id="rId4" imgW="1497950" imgH="431613" progId="Equation.3">
                  <p:embed/>
                </p:oleObj>
              </mc:Choice>
              <mc:Fallback>
                <p:oleObj name="Equação" r:id="rId4" imgW="1497950" imgH="431613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2429" y="2780928"/>
                        <a:ext cx="2763507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30</a:t>
            </a:fld>
            <a:endParaRPr lang="pt-P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404664"/>
            <a:ext cx="63612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1.4.3. Formação de associações iónicas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11560" y="1331911"/>
            <a:ext cx="8064000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Devido às interações eletrostáticas, iões de cargas opostas tendem a formar agregados que terão comportamento diferente do comportamento dos iões independentes no que respeita à condutividade do eletrólito.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PT" sz="16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Considerando o equilíbrio de dissociação do par iónico MA</a:t>
            </a:r>
          </a:p>
          <a:p>
            <a:pPr algn="ctr"/>
            <a:r>
              <a:rPr lang="pt-PT" sz="2200" dirty="0">
                <a:latin typeface="Arial" pitchFamily="34" charset="0"/>
                <a:cs typeface="Arial" pitchFamily="34" charset="0"/>
              </a:rPr>
              <a:t>MA  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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  M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+ A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</a:t>
            </a:r>
          </a:p>
          <a:p>
            <a:pPr algn="ctr"/>
            <a:endParaRPr lang="pt-PT" sz="1600" dirty="0"/>
          </a:p>
          <a:p>
            <a:pPr indent="174625" algn="just"/>
            <a:r>
              <a:rPr lang="pt-P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A que corresponde uma constante de dissociação:</a:t>
            </a:r>
          </a:p>
          <a:p>
            <a:pPr indent="174625">
              <a:buFontTx/>
              <a:buChar char="-"/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e poder-se-ia aplicar a lei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Onsager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modificada aos eletrólitos fracos mas em que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representaria o grau de dissociação do par iónico.</a:t>
            </a: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3851920" y="4437112"/>
          <a:ext cx="1440159" cy="735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" name="Equação" r:id="rId2" imgW="901309" imgH="444307" progId="Equation.3">
                  <p:embed/>
                </p:oleObj>
              </mc:Choice>
              <mc:Fallback>
                <p:oleObj name="Equação" r:id="rId2" imgW="901309" imgH="444307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437112"/>
                        <a:ext cx="1440159" cy="7357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31</a:t>
            </a:fld>
            <a:endParaRPr lang="pt-P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613137"/>
            <a:ext cx="8475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1.5. Condutividades molares a diluição infinita</a:t>
            </a:r>
            <a:endParaRPr lang="pt-PT" sz="3000" dirty="0"/>
          </a:p>
          <a:p>
            <a:pPr>
              <a:tabLst>
                <a:tab pos="630238" algn="l"/>
              </a:tabLst>
            </a:pPr>
            <a:r>
              <a:rPr lang="pt-PT" sz="3000" b="1" dirty="0"/>
              <a:t>	 Lei das condutividades iónicas independentes</a:t>
            </a:r>
            <a:endParaRPr lang="pt-PT" sz="30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40000" y="2204864"/>
            <a:ext cx="8064000" cy="314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No caso de soluções de eletrólitos fortes a condutividade a diluição infinita pode determinar-se facilmente por extrapolação. Representando graficamente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= f(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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c) obtém-se para concentrações baixas uma relação linear (lei limite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Onsager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o que torna fácil a extrapolação.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2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1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Para eletrólitos fracos a variação de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com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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c não é linear e os erros devidos à condutividade do solvente são maiores na zona de concentrações baixas (onde se faz a extrapolação).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32</a:t>
            </a:fld>
            <a:endParaRPr lang="pt-PT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743798"/>
            <a:ext cx="806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Para eletrólitos fracos é possível determinar a condutividade molar tendo em conta a lei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Ostwald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que pode ter a forma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representando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c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</a:rPr>
              <a:t>c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= f (1/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c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obtém-se uma reta cujo declive é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k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</a:rPr>
              <a:t>d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cuja ordenada na origem é k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A partir dos valores das condutividades de soluções de eletrólito fraco com diferentes concentrações é possível determinar os valores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k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</a:rPr>
              <a:t>d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PT" sz="2000" dirty="0"/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Outro método para determinar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de eletrólitos fracos consiste em calculá-los com base na lei das condutividades iónicas independentes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Kohlrausch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3131840" y="1677711"/>
          <a:ext cx="2880320" cy="81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7" name="Equação" r:id="rId2" imgW="1511300" imgH="431800" progId="Equation.3">
                  <p:embed/>
                </p:oleObj>
              </mc:Choice>
              <mc:Fallback>
                <p:oleObj name="Equação" r:id="rId2" imgW="1511300" imgH="4318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677711"/>
                        <a:ext cx="2880320" cy="8151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33</a:t>
            </a:fld>
            <a:endParaRPr lang="pt-P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1393399"/>
            <a:ext cx="8064000" cy="402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Tendo em conta bastantes resultados experimentais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Kohlrausch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concluiu que, em soluções diluídas, cada ião contribui para a condutância do eletrólito independentemente dos outros.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10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050" dirty="0">
              <a:latin typeface="Arial" pitchFamily="34" charset="0"/>
              <a:cs typeface="Arial" pitchFamily="34" charset="0"/>
            </a:endParaRP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Considerando o eletrólito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indent="174625" algn="just" fontAlgn="base">
              <a:spcBef>
                <a:spcPct val="0"/>
              </a:spcBef>
              <a:spcAft>
                <a:spcPct val="0"/>
              </a:spcAft>
            </a:pPr>
            <a:endParaRPr lang="pt-PT" sz="1050" dirty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1050" dirty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12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105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PT" sz="105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em que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(A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z+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e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(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B</a:t>
            </a:r>
            <a:r>
              <a:rPr lang="pt-PT" sz="2200" baseline="30000" dirty="0" err="1">
                <a:latin typeface="Arial" pitchFamily="34" charset="0"/>
                <a:cs typeface="Arial" pitchFamily="34" charset="0"/>
              </a:rPr>
              <a:t>z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são as condutividades iónicas e que dão uma medida da contribuição que cada ião dá para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</a:t>
            </a:r>
            <a:r>
              <a:rPr lang="pt-PT" sz="2200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3489" name="Object 1"/>
          <p:cNvGraphicFramePr>
            <a:graphicFrameLocks noChangeAspect="1"/>
          </p:cNvGraphicFramePr>
          <p:nvPr/>
        </p:nvGraphicFramePr>
        <p:xfrm>
          <a:off x="4067944" y="3068960"/>
          <a:ext cx="104688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9" name="Equação" r:id="rId2" imgW="482391" imgH="241195" progId="Equation.3">
                  <p:embed/>
                </p:oleObj>
              </mc:Choice>
              <mc:Fallback>
                <p:oleObj name="Equação" r:id="rId2" imgW="482391" imgH="24119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068960"/>
                        <a:ext cx="1046885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2915816" y="3789040"/>
          <a:ext cx="387114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Equação" r:id="rId4" imgW="1828800" imgH="241300" progId="Equation.3">
                  <p:embed/>
                </p:oleObj>
              </mc:Choice>
              <mc:Fallback>
                <p:oleObj name="Equação" r:id="rId4" imgW="1828800" imgH="241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789040"/>
                        <a:ext cx="3871149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34</a:t>
            </a:fld>
            <a:endParaRPr lang="pt-PT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11560" y="990600"/>
            <a:ext cx="80640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Verifica-se que os valores das condutividades iónicas são da mesma ordem de grandeza exceto nos casos de H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OH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que se pode explicar por um mecanismo de transferência de protões.</a:t>
            </a:r>
          </a:p>
          <a:p>
            <a:pPr indent="174625" algn="just"/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Que mostra que pode haver migração de carga elétrica sem haver deslocação efetiva de iões.</a:t>
            </a:r>
          </a:p>
          <a:p>
            <a:endParaRPr lang="pt-PT" sz="2000" dirty="0"/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Para outros casos, as dimensões dos iões (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solvatados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) podem ajudar a compreender os valores relativos das condutividades iónicas que serão tanto maiores quanto mais pequeno o ião.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35</a:t>
            </a:fld>
            <a:endParaRPr lang="pt-P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570746"/>
            <a:ext cx="25562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1.6. Aplicações</a:t>
            </a:r>
            <a:endParaRPr lang="pt-PT" sz="30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5536" y="1472663"/>
            <a:ext cx="8424936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Condução de corrente elétrica é uma propriedade comum a todos os iões em solução pelo que a medida da condutividade pode dar ideia da concentração total desses iões.</a:t>
            </a:r>
          </a:p>
          <a:p>
            <a:pPr indent="174625" algn="just"/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indent="87313" algn="just"/>
            <a:r>
              <a:rPr lang="pt-PT" sz="2200" dirty="0">
                <a:latin typeface="Arial" pitchFamily="34" charset="0"/>
                <a:cs typeface="Arial" pitchFamily="34" charset="0"/>
              </a:rPr>
              <a:t>Exemplos de ordem de grandeza de condutividade (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</a:t>
            </a:r>
            <a:r>
              <a:rPr lang="pt-PT" sz="2200" baseline="30000" dirty="0">
                <a:latin typeface="Arial" pitchFamily="34" charset="0"/>
                <a:cs typeface="Arial" pitchFamily="34" charset="0"/>
                <a:sym typeface="Symbol"/>
              </a:rPr>
              <a:t>-1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m</a:t>
            </a:r>
            <a:r>
              <a:rPr lang="pt-PT" sz="2200" baseline="30000" dirty="0">
                <a:latin typeface="Arial" pitchFamily="34" charset="0"/>
                <a:cs typeface="Arial" pitchFamily="34" charset="0"/>
                <a:sym typeface="Symbol"/>
              </a:rPr>
              <a:t>-1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)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Água ultra pura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-6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Água destilada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-5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Água de consumo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-4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Solução de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NaCl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0,05%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-3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a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-2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Água do mar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1</a:t>
            </a: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</a:rPr>
              <a:t>Ácido sulfúrico a 30% – 10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36</a:t>
            </a:fld>
            <a:endParaRPr lang="pt-P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1213009"/>
            <a:ext cx="8064896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As medidas de condutividade podem ser usadas para seguir o decurso de uma titulação (titulações condutimétricas) desde que haja uma diferença significativa entre as condutividades dos reagentes e dos produtos da reação.</a:t>
            </a:r>
          </a:p>
          <a:p>
            <a:pPr indent="174625" algn="just"/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As elevadas condutividades iónicas de H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+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e OH</a:t>
            </a:r>
            <a:r>
              <a:rPr lang="pt-PT" sz="2200" baseline="30000" dirty="0">
                <a:latin typeface="Arial" pitchFamily="34" charset="0"/>
                <a:cs typeface="Arial" pitchFamily="34" charset="0"/>
              </a:rPr>
              <a:t>-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tornam o método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condutimétrico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adequado para titulações de ácidos e bases. Também pode ser aplicável a reações de precipitação ou de formação de complexos neutros.</a:t>
            </a:r>
          </a:p>
          <a:p>
            <a:pPr indent="174625" algn="just"/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Podem também utilizar-se para reações relativamente incompletas pois a zona na vizinhança do ponto de equivalência não tem importância neste método.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37</a:t>
            </a:fld>
            <a:endParaRPr lang="pt-P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529516"/>
            <a:ext cx="67400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000" b="1" dirty="0"/>
              <a:t>1.7. Atividades. Coeficientes de atividade</a:t>
            </a:r>
            <a:endParaRPr lang="pt-PT" sz="30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23528" y="1507794"/>
            <a:ext cx="842493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Existem forças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interiónicas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que causam desvios em relação ao comportamento “ideal” dos iões.</a:t>
            </a:r>
          </a:p>
          <a:p>
            <a:pPr indent="174625" algn="just"/>
            <a:endParaRPr lang="pt-PT" dirty="0">
              <a:latin typeface="Arial" pitchFamily="34" charset="0"/>
              <a:cs typeface="Arial" pitchFamily="34" charset="0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</a:rPr>
              <a:t>Na lei da ação das massas aplicada aos equilíbrios químicos as “massas ativas” dos iões podem não ser identificáveis com as suas concentrações 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 correção das concentrações de modo a torná-las “massas ativas”.</a:t>
            </a:r>
          </a:p>
          <a:p>
            <a:pPr indent="174625" algn="just"/>
            <a:endParaRPr lang="pt-PT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Lewis propôs um fator </a:t>
            </a:r>
            <a:r>
              <a:rPr lang="pt-PT" sz="2200" i="1" dirty="0">
                <a:latin typeface="Arial" pitchFamily="34" charset="0"/>
                <a:cs typeface="Arial" pitchFamily="34" charset="0"/>
                <a:sym typeface="Symbol"/>
              </a:rPr>
              <a:t>f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, “coeficiente de atividade”, que multiplica as concentrações de forma a obter a “atividade”.</a:t>
            </a:r>
          </a:p>
          <a:p>
            <a:pPr indent="174625" algn="ctr"/>
            <a:endParaRPr lang="pt-PT" sz="16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ctr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a</a:t>
            </a:r>
            <a:r>
              <a:rPr lang="pt-PT" sz="2200" baseline="-25000" dirty="0">
                <a:latin typeface="Arial" pitchFamily="34" charset="0"/>
                <a:cs typeface="Arial" pitchFamily="34" charset="0"/>
                <a:sym typeface="Symbol"/>
              </a:rPr>
              <a:t>i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= f</a:t>
            </a:r>
            <a:r>
              <a:rPr lang="pt-PT" sz="2200" baseline="-25000" dirty="0">
                <a:latin typeface="Arial" pitchFamily="34" charset="0"/>
                <a:cs typeface="Arial" pitchFamily="34" charset="0"/>
                <a:sym typeface="Symbol"/>
              </a:rPr>
              <a:t>i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c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  <a:sym typeface="Symbol"/>
              </a:rPr>
              <a:t>i</a:t>
            </a:r>
            <a:endParaRPr lang="pt-PT" sz="2200" baseline="-2500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323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38</a:t>
            </a:fld>
            <a:endParaRPr lang="pt-P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95536" y="415116"/>
            <a:ext cx="842493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Como as soluções ideias se podem considerar casos limites das soluções reais quando a diluição se torna infinita, o coeficiente de atividade tenderá para 1 quando c  0 isto é:</a:t>
            </a: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endParaRPr lang="pt-PT" sz="1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logo</a:t>
            </a: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endParaRPr lang="pt-PT" sz="200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3923928" y="1701180"/>
          <a:ext cx="1295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1" name="Equação" r:id="rId2" imgW="647700" imgH="330200" progId="Equation.3">
                  <p:embed/>
                </p:oleObj>
              </mc:Choice>
              <mc:Fallback>
                <p:oleObj name="Equação" r:id="rId2" imgW="647700" imgH="330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701180"/>
                        <a:ext cx="12954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403648" y="2780928"/>
          <a:ext cx="1353750" cy="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name="Equação" r:id="rId4" imgW="685800" imgH="292100" progId="Equation.3">
                  <p:embed/>
                </p:oleObj>
              </mc:Choice>
              <mc:Fallback>
                <p:oleObj name="Equação" r:id="rId4" imgW="685800" imgH="292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780928"/>
                        <a:ext cx="1353750" cy="56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285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5536" y="3539912"/>
            <a:ext cx="8424936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Os valores das concentrações conhecem-se ou podem ser determinados por métodos analíticos, é então necessário saber determinar os coeficientes de atividade.</a:t>
            </a:r>
          </a:p>
          <a:p>
            <a:pPr indent="174625" algn="just"/>
            <a:endParaRPr lang="pt-PT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Admite-se que os eletrólitos estão completamente dissociados e dada a impossibilidade física de se conseguir uma solução só com catiões ou só com aniões é impossível determinar os coeficientes de atividade individuais.</a:t>
            </a: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39</a:t>
            </a:fld>
            <a:endParaRPr lang="pt-PT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95536" y="3365698"/>
            <a:ext cx="828092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em que</a:t>
            </a: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I - “força iónica” da solução é uma medida da concentração de cargas da solução</a:t>
            </a: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endParaRPr lang="pt-PT" sz="2400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Z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  <a:sym typeface="Symbol"/>
              </a:rPr>
              <a:t>ji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- cargas dos iões constituintes do eletrólito</a:t>
            </a: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A - fator dependente da constante dielétrica e da temperatura, a 25ºC = 0,509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95536" y="579458"/>
            <a:ext cx="82809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Para um eletrólito 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A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  <a:sym typeface="Symbol"/>
              </a:rPr>
              <a:t>n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B</a:t>
            </a:r>
            <a:r>
              <a:rPr lang="pt-PT" sz="2200" baseline="-25000" dirty="0" err="1">
                <a:latin typeface="Arial" pitchFamily="34" charset="0"/>
                <a:cs typeface="Arial" pitchFamily="34" charset="0"/>
                <a:sym typeface="Symbol"/>
              </a:rPr>
              <a:t>m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, o coeficiente de atividade médio é definido por:</a:t>
            </a: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899592" y="1256760"/>
          <a:ext cx="2160241" cy="660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7" name="Equação" r:id="rId2" imgW="1028254" imgH="317362" progId="Equation.3">
                  <p:embed/>
                </p:oleObj>
              </mc:Choice>
              <mc:Fallback>
                <p:oleObj name="Equação" r:id="rId2" imgW="1028254" imgH="317362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256760"/>
                        <a:ext cx="2160241" cy="660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31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4499992" y="1268760"/>
          <a:ext cx="3773437" cy="678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" name="Equação" r:id="rId4" imgW="2171700" imgH="393700" progId="Equation.3">
                  <p:embed/>
                </p:oleObj>
              </mc:Choice>
              <mc:Fallback>
                <p:oleObj name="Equação" r:id="rId4" imgW="21717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268760"/>
                        <a:ext cx="3773437" cy="6785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39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9" name="CaixaDeTexto 8"/>
          <p:cNvSpPr txBox="1"/>
          <p:nvPr/>
        </p:nvSpPr>
        <p:spPr>
          <a:xfrm>
            <a:off x="3635896" y="1412776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200" dirty="0"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39552" y="2292261"/>
            <a:ext cx="82809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Lei limite de Debye-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Hückel</a:t>
            </a:r>
            <a:endParaRPr lang="pt-PT" sz="220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5543" name="Object 7"/>
          <p:cNvGraphicFramePr>
            <a:graphicFrameLocks noChangeAspect="1"/>
          </p:cNvGraphicFramePr>
          <p:nvPr/>
        </p:nvGraphicFramePr>
        <p:xfrm>
          <a:off x="3208337" y="2792735"/>
          <a:ext cx="2587799" cy="564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3" name="Equação" r:id="rId6" imgW="1270000" imgH="279400" progId="Equation.3">
                  <p:embed/>
                </p:oleObj>
              </mc:Choice>
              <mc:Fallback>
                <p:oleObj name="Equação" r:id="rId6" imgW="1270000" imgH="279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7" y="2792735"/>
                        <a:ext cx="2587799" cy="5642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276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65546" name="Object 10"/>
          <p:cNvGraphicFramePr>
            <a:graphicFrameLocks noChangeAspect="1"/>
          </p:cNvGraphicFramePr>
          <p:nvPr/>
        </p:nvGraphicFramePr>
        <p:xfrm>
          <a:off x="3563888" y="4437112"/>
          <a:ext cx="1584176" cy="76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6" name="Equação" r:id="rId8" imgW="850531" imgH="418918" progId="Equation.3">
                  <p:embed/>
                </p:oleObj>
              </mc:Choice>
              <mc:Fallback>
                <p:oleObj name="Equação" r:id="rId8" imgW="850531" imgH="418918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437112"/>
                        <a:ext cx="1584176" cy="765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40</a:t>
            </a:fld>
            <a:endParaRPr lang="pt-P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67544" y="404664"/>
            <a:ext cx="82809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Entrando com um novo parâmetro, “a”, distância de aproximação máxima entre iões:</a:t>
            </a: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3357438" y="1268760"/>
          <a:ext cx="2078658" cy="773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3" name="Equação" r:id="rId2" imgW="1307532" imgH="495085" progId="Equation.3">
                  <p:embed/>
                </p:oleObj>
              </mc:Choice>
              <mc:Fallback>
                <p:oleObj name="Equação" r:id="rId2" imgW="1307532" imgH="49508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438" y="1268760"/>
                        <a:ext cx="2078658" cy="7738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19944" y="2230126"/>
            <a:ext cx="828092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em que B a 25ºC = 0,33 e “a” exprime-se em 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angstrons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.</a:t>
            </a:r>
          </a:p>
          <a:p>
            <a:pPr indent="174625" algn="just"/>
            <a:endParaRPr lang="pt-PT" dirty="0">
              <a:latin typeface="Arial" pitchFamily="34" charset="0"/>
              <a:cs typeface="Arial" pitchFamily="34" charset="0"/>
              <a:sym typeface="Symbol"/>
            </a:endParaRPr>
          </a:p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A expressão só pode ser utilizada para valores de </a:t>
            </a:r>
            <a:r>
              <a:rPr lang="pt-PT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1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até 0,1.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19944" y="3588405"/>
            <a:ext cx="82809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Guntlebeeg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propôs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3491880" y="3935327"/>
          <a:ext cx="2016224" cy="86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6" name="Equação" r:id="rId4" imgW="1307532" imgH="495085" progId="Equation.3">
                  <p:embed/>
                </p:oleObj>
              </mc:Choice>
              <mc:Fallback>
                <p:oleObj name="Equação" r:id="rId4" imgW="1307532" imgH="49508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935327"/>
                        <a:ext cx="2016224" cy="86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11560" y="4963815"/>
            <a:ext cx="82809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Guggenheim introduziu um termo linear em relação à concentração</a:t>
            </a: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4759" name="Object 7"/>
          <p:cNvGraphicFramePr>
            <a:graphicFrameLocks noChangeAspect="1"/>
          </p:cNvGraphicFramePr>
          <p:nvPr/>
        </p:nvGraphicFramePr>
        <p:xfrm>
          <a:off x="3131840" y="5617699"/>
          <a:ext cx="2736304" cy="83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Equação" r:id="rId6" imgW="1586811" imgH="495085" progId="Equation.3">
                  <p:embed/>
                </p:oleObj>
              </mc:Choice>
              <mc:Fallback>
                <p:oleObj name="Equação" r:id="rId6" imgW="1586811" imgH="49508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617699"/>
                        <a:ext cx="2736304" cy="83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41</a:t>
            </a:fld>
            <a:endParaRPr lang="pt-PT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67544" y="332656"/>
            <a:ext cx="82809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Davies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propôs um valor único para b</a:t>
            </a: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2836747" y="836712"/>
          <a:ext cx="278007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29" name="Equação" r:id="rId2" imgW="1701800" imgH="495300" progId="Equation.3">
                  <p:embed/>
                </p:oleObj>
              </mc:Choice>
              <mc:Fallback>
                <p:oleObj name="Equação" r:id="rId2" imgW="1701800" imgH="4953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6747" y="836712"/>
                        <a:ext cx="2780075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7544" y="1970837"/>
            <a:ext cx="82809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Considerando o equilíbrio</a:t>
            </a:r>
          </a:p>
          <a:p>
            <a:pPr indent="174625" algn="just"/>
            <a:endParaRPr lang="pt-PT" sz="1200" dirty="0">
              <a:latin typeface="Arial" pitchFamily="34" charset="0"/>
              <a:cs typeface="Arial" pitchFamily="34" charset="0"/>
              <a:sym typeface="Symbol"/>
            </a:endParaRPr>
          </a:p>
          <a:p>
            <a:pPr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estabelece-se a respetiva constante de equilíbrio: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4139952" y="1916832"/>
          <a:ext cx="2592287" cy="45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2" name="Equação" r:id="rId4" imgW="1143000" imgH="203200" progId="Equation.3">
                  <p:embed/>
                </p:oleObj>
              </mc:Choice>
              <mc:Fallback>
                <p:oleObj name="Equação" r:id="rId4" imgW="1143000" imgH="203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916832"/>
                        <a:ext cx="2592287" cy="45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2483767" y="3284183"/>
          <a:ext cx="3312369" cy="864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5" name="Equação" r:id="rId6" imgW="1714500" imgH="457200" progId="Equation.3">
                  <p:embed/>
                </p:oleObj>
              </mc:Choice>
              <mc:Fallback>
                <p:oleObj name="Equação" r:id="rId6" imgW="171450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7" y="3284183"/>
                        <a:ext cx="3312369" cy="8648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3568" y="4574738"/>
            <a:ext cx="80648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74625" algn="just"/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Moléculas não ionizadas e gases à pressão de 1 </a:t>
            </a:r>
            <a:r>
              <a:rPr lang="pt-PT" sz="2200" dirty="0" err="1">
                <a:latin typeface="Arial" pitchFamily="34" charset="0"/>
                <a:cs typeface="Arial" pitchFamily="34" charset="0"/>
                <a:sym typeface="Symbol"/>
              </a:rPr>
              <a:t>atm</a:t>
            </a:r>
            <a:r>
              <a:rPr lang="pt-PT" sz="2200" dirty="0">
                <a:latin typeface="Arial" pitchFamily="34" charset="0"/>
                <a:cs typeface="Arial" pitchFamily="34" charset="0"/>
                <a:sym typeface="Symbol"/>
              </a:rPr>
              <a:t> consideram-se como tendo coeficientes de atividade unitários; substâncias sólidas e solventes (soluções diluídas) consideram-se com atividade unitária.</a:t>
            </a:r>
          </a:p>
        </p:txBody>
      </p:sp>
      <p:sp>
        <p:nvSpPr>
          <p:cNvPr id="14" name="Marcador de Posição do Número do Diapositivo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F476-15E6-4D70-A213-48C9A1F9243F}" type="slidenum">
              <a:rPr lang="pt-PT" smtClean="0"/>
              <a:pPr/>
              <a:t>42</a:t>
            </a:fld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3244</Words>
  <Application>Microsoft Office PowerPoint</Application>
  <PresentationFormat>Apresentação no Ecrã (4:3)</PresentationFormat>
  <Paragraphs>333</Paragraphs>
  <Slides>42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42</vt:i4>
      </vt:variant>
    </vt:vector>
  </HeadingPairs>
  <TitlesOfParts>
    <vt:vector size="49" baseType="lpstr">
      <vt:lpstr>Arial</vt:lpstr>
      <vt:lpstr>Calibri</vt:lpstr>
      <vt:lpstr>Symbol</vt:lpstr>
      <vt:lpstr>Times New Roman</vt:lpstr>
      <vt:lpstr>Wingdings</vt:lpstr>
      <vt:lpstr>Tema do Office</vt:lpstr>
      <vt:lpstr>Equação</vt:lpstr>
      <vt:lpstr>QUÍMICA DAS SOLUÇÕES</vt:lpstr>
      <vt:lpstr>Cap. 1 - Condutimetria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DAS SOLUÇÕES</dc:title>
  <dc:creator>Teresa Silveira</dc:creator>
  <cp:lastModifiedBy>Valentim Nunes</cp:lastModifiedBy>
  <cp:revision>82</cp:revision>
  <dcterms:created xsi:type="dcterms:W3CDTF">2013-07-24T17:28:05Z</dcterms:created>
  <dcterms:modified xsi:type="dcterms:W3CDTF">2022-11-25T10:46:40Z</dcterms:modified>
</cp:coreProperties>
</file>