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3" r:id="rId1"/>
  </p:sldMasterIdLst>
  <p:sldIdLst>
    <p:sldId id="256" r:id="rId2"/>
    <p:sldId id="260" r:id="rId3"/>
    <p:sldId id="261" r:id="rId4"/>
    <p:sldId id="288" r:id="rId5"/>
    <p:sldId id="289" r:id="rId6"/>
    <p:sldId id="291" r:id="rId7"/>
    <p:sldId id="292" r:id="rId8"/>
    <p:sldId id="262" r:id="rId9"/>
    <p:sldId id="314" r:id="rId10"/>
    <p:sldId id="309" r:id="rId11"/>
    <p:sldId id="263" r:id="rId12"/>
    <p:sldId id="275" r:id="rId13"/>
    <p:sldId id="293" r:id="rId14"/>
    <p:sldId id="315" r:id="rId15"/>
    <p:sldId id="312" r:id="rId16"/>
    <p:sldId id="313" r:id="rId17"/>
    <p:sldId id="310" r:id="rId18"/>
    <p:sldId id="264" r:id="rId19"/>
    <p:sldId id="265" r:id="rId20"/>
    <p:sldId id="287" r:id="rId21"/>
    <p:sldId id="266" r:id="rId22"/>
    <p:sldId id="316" r:id="rId23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FF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édio 1 - Destaqu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70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PT"/>
              <a:t>Faça clique para editar o estilo</a:t>
            </a:r>
            <a:endParaRPr lang="en-US"/>
          </a:p>
        </p:txBody>
      </p:sp>
      <p:sp>
        <p:nvSpPr>
          <p:cNvPr id="7" name="Marcador de Posição da Data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" name="Marcador de Posição do Rodapé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" name="Marcador de Posição do Número do Diapositivo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E4BDCB8-58CF-4988-A669-2CDB504ADE6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8" name="Marcador de Posição de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93E60-27C1-47F1-8D19-1194E9B044C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7" name="Marcador de Posição d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95C77A2-0E12-4684-BE84-AFF04C5CDF4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9" name="Marcador de Posição do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9" name="Marcador de Posição de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a Dat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2E217CD-2416-4393-8E0F-E05C6315930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7" name="Marcador de Posição do Rodapé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13" name="Marcador de Posição de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16" name="Marcador de Posição do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15" name="Marcador de Posição do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7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6A463FB-D68D-45FB-BEEB-4BC902D65A8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9" name="Marcador de Posição do Rodapé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1283C-017E-4339-BCF3-6D5A6A36519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0E2BEFA-4850-49AF-BC32-550AB1A9FC7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9" name="Marcador de Posição de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48626-B8B8-49D7-8868-B9708AA6877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ângulo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ângulo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PT" noProof="0"/>
              <a:t>Clique no ícone para adicionar uma imagem</a:t>
            </a:r>
            <a:endParaRPr lang="en-US" noProof="0" dirty="0"/>
          </a:p>
        </p:txBody>
      </p:sp>
      <p:sp>
        <p:nvSpPr>
          <p:cNvPr id="9" name="Marcador de Posição d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" name="Marcador de Posição do Número do Diapositivo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846A916D-D78A-442B-B5EE-BE18626C4D0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11" name="Marcador de Posição do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A5947-E0A0-44D7-9E6E-5EB83D3B637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35EFD-FE6A-4B11-BF4F-5B1C45D540B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67C4E1-4773-469D-9787-B9C75EA6CE1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cto e 2 objec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quarter" idx="2"/>
          </p:nvPr>
        </p:nvSpPr>
        <p:spPr>
          <a:xfrm>
            <a:off x="4765675" y="1600200"/>
            <a:ext cx="4000500" cy="21859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3"/>
          </p:nvPr>
        </p:nvSpPr>
        <p:spPr>
          <a:xfrm>
            <a:off x="4765675" y="3938588"/>
            <a:ext cx="4000500" cy="2187575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a Data 5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841FFA-9120-4A93-B050-AD3CB30AB5A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Posição do Título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/>
              <a:t>Clique para editar o estilo</a:t>
            </a:r>
            <a:endParaRPr lang="en-US"/>
          </a:p>
        </p:txBody>
      </p:sp>
      <p:sp>
        <p:nvSpPr>
          <p:cNvPr id="4099" name="Marcador de Posição do Texto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14" name="Marcador de Posição d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ângulo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ângulo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ângulo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Marcador de Posição do Número do Diapositivo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FF61371-09A7-45E1-AF5D-AF098F4909B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1" r:id="rId2"/>
    <p:sldLayoutId id="2147483855" r:id="rId3"/>
    <p:sldLayoutId id="2147483856" r:id="rId4"/>
    <p:sldLayoutId id="2147483857" r:id="rId5"/>
    <p:sldLayoutId id="2147483850" r:id="rId6"/>
    <p:sldLayoutId id="2147483858" r:id="rId7"/>
    <p:sldLayoutId id="2147483849" r:id="rId8"/>
    <p:sldLayoutId id="2147483859" r:id="rId9"/>
    <p:sldLayoutId id="2147483848" r:id="rId10"/>
    <p:sldLayoutId id="2147483860" r:id="rId11"/>
    <p:sldLayoutId id="2147483852" r:id="rId12"/>
    <p:sldLayoutId id="214748385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ítulo 2">
            <a:extLst>
              <a:ext uri="{FF2B5EF4-FFF2-40B4-BE49-F238E27FC236}">
                <a16:creationId xmlns:a16="http://schemas.microsoft.com/office/drawing/2014/main" id="{48EF8141-7364-47F6-B847-E06EC75FC11F}"/>
              </a:ext>
            </a:extLst>
          </p:cNvPr>
          <p:cNvSpPr>
            <a:spLocks noGrp="1"/>
          </p:cNvSpPr>
          <p:nvPr/>
        </p:nvSpPr>
        <p:spPr bwMode="auto">
          <a:xfrm>
            <a:off x="1035050" y="3827463"/>
            <a:ext cx="7072313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Equilíbrio Químico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Valentim M B Nunes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Unidade Departamental de Engenharias</a:t>
            </a:r>
          </a:p>
        </p:txBody>
      </p:sp>
      <p:sp>
        <p:nvSpPr>
          <p:cNvPr id="13" name="CaixaDeTexto 3">
            <a:extLst>
              <a:ext uri="{FF2B5EF4-FFF2-40B4-BE49-F238E27FC236}">
                <a16:creationId xmlns:a16="http://schemas.microsoft.com/office/drawing/2014/main" id="{27994609-412F-429C-887B-18C4AED15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5789613"/>
            <a:ext cx="648769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Instituto Politécnico de Tomar, janeiro,2021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148BF71-9E8C-4BA1-92E9-E6660F5A4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669"/>
            <a:ext cx="9144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F1CCEB2C-A69B-45FA-84A5-043AE05EA8FE}"/>
              </a:ext>
            </a:extLst>
          </p:cNvPr>
          <p:cNvSpPr txBox="1">
            <a:spLocks/>
          </p:cNvSpPr>
          <p:nvPr/>
        </p:nvSpPr>
        <p:spPr>
          <a:xfrm>
            <a:off x="3397250" y="1785938"/>
            <a:ext cx="2000250" cy="1774825"/>
          </a:xfrm>
          <a:prstGeom prst="rect">
            <a:avLst/>
          </a:prstGeom>
        </p:spPr>
        <p:txBody>
          <a:bodyPr anchor="ctr"/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Química </a:t>
            </a: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963452BE-BD9B-4FFF-A463-37EDDD95C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159125"/>
            <a:ext cx="8207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2400" b="1">
                <a:latin typeface="Arial" panose="020B0604020202020204" pitchFamily="34" charset="0"/>
                <a:cs typeface="Times New Roman" panose="02020603050405020304" pitchFamily="18" charset="0"/>
              </a:rPr>
              <a:t>CTeSP: Tecnologias Integradas de Produção Industrial </a:t>
            </a:r>
            <a:endParaRPr lang="pt-PT" altLang="en-US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9"/>
          <p:cNvSpPr>
            <a:spLocks noGrp="1" noChangeArrowheads="1"/>
          </p:cNvSpPr>
          <p:nvPr>
            <p:ph type="title" idx="4294967295"/>
          </p:nvPr>
        </p:nvSpPr>
        <p:spPr>
          <a:xfrm>
            <a:off x="467518" y="527050"/>
            <a:ext cx="2268538" cy="762000"/>
          </a:xfrm>
          <a:noFill/>
        </p:spPr>
        <p:txBody>
          <a:bodyPr/>
          <a:lstStyle/>
          <a:p>
            <a:pPr eaLnBrk="1" hangingPunct="1"/>
            <a:r>
              <a:rPr lang="pt-PT" sz="3600" dirty="0">
                <a:latin typeface="Calibri" pitchFamily="34" charset="0"/>
              </a:rPr>
              <a:t>Introdução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55213" y="1427866"/>
            <a:ext cx="81375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Estudámos no início deste Curso a estequiometria de reacções químicas. São poucas as reacções que se dão apenas numa </a:t>
            </a:r>
            <a:r>
              <a:rPr lang="pt-PT" sz="2400" dirty="0" err="1">
                <a:latin typeface="Calibri" pitchFamily="34" charset="0"/>
              </a:rPr>
              <a:t>direcção</a:t>
            </a:r>
            <a:r>
              <a:rPr lang="pt-PT" sz="2400" dirty="0">
                <a:latin typeface="Calibri" pitchFamily="34" charset="0"/>
              </a:rPr>
              <a:t>. A maiorias das reacções são </a:t>
            </a:r>
            <a:r>
              <a:rPr lang="pt-PT" sz="2400" u="sng" dirty="0">
                <a:latin typeface="Calibri" pitchFamily="34" charset="0"/>
              </a:rPr>
              <a:t>reversíveis</a:t>
            </a:r>
            <a:r>
              <a:rPr lang="pt-PT" sz="2400" dirty="0">
                <a:latin typeface="Calibri" pitchFamily="34" charset="0"/>
              </a:rPr>
              <a:t>.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68313" y="3860800"/>
            <a:ext cx="4535487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>
              <a:spcBef>
                <a:spcPct val="50000"/>
              </a:spcBef>
              <a:buFontTx/>
              <a:buAutoNum type="alphaLcParenR"/>
            </a:pPr>
            <a:r>
              <a:rPr lang="pt-PT" dirty="0">
                <a:latin typeface="Calibri" pitchFamily="34" charset="0"/>
              </a:rPr>
              <a:t>Conversão total de reagentes em produtos</a:t>
            </a:r>
          </a:p>
          <a:p>
            <a:pPr marL="381000" indent="-381000">
              <a:spcBef>
                <a:spcPct val="50000"/>
              </a:spcBef>
              <a:buFontTx/>
              <a:buAutoNum type="alphaLcParenR"/>
            </a:pPr>
            <a:r>
              <a:rPr lang="pt-PT" dirty="0">
                <a:latin typeface="Calibri" pitchFamily="34" charset="0"/>
              </a:rPr>
              <a:t>Não há conversão total. Ao fim de algum tempo as concentrações atingem um valor constante no tempo</a:t>
            </a:r>
            <a:r>
              <a:rPr lang="pt-PT" dirty="0"/>
              <a:t>.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1116013" y="3357563"/>
            <a:ext cx="3095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/>
              <a:t>aA + bB		cC + dD</a:t>
            </a: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2268538" y="35004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 flipH="1">
            <a:off x="2268538" y="364490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pic>
        <p:nvPicPr>
          <p:cNvPr id="13327" name="Picture 15" descr="equilibrio_quimico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500438"/>
            <a:ext cx="3840824" cy="2304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  <p:bldP spid="13321" grpId="0"/>
      <p:bldP spid="13322" grpId="0"/>
      <p:bldP spid="13324" grpId="0" animBg="1"/>
      <p:bldP spid="133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307932"/>
            <a:ext cx="7921625" cy="762000"/>
          </a:xfrm>
        </p:spPr>
        <p:txBody>
          <a:bodyPr/>
          <a:lstStyle/>
          <a:p>
            <a:pPr eaLnBrk="1" hangingPunct="1"/>
            <a:r>
              <a:rPr lang="pt-PT" sz="3600" dirty="0">
                <a:latin typeface="Calibri" pitchFamily="34" charset="0"/>
              </a:rPr>
              <a:t>Exemplo: N</a:t>
            </a:r>
            <a:r>
              <a:rPr lang="pt-PT" sz="3600" baseline="-25000" dirty="0">
                <a:latin typeface="Calibri" pitchFamily="34" charset="0"/>
              </a:rPr>
              <a:t>2</a:t>
            </a:r>
            <a:r>
              <a:rPr lang="pt-PT" sz="3600" dirty="0">
                <a:latin typeface="Calibri" pitchFamily="34" charset="0"/>
              </a:rPr>
              <a:t>O</a:t>
            </a:r>
            <a:r>
              <a:rPr lang="pt-PT" sz="3600" baseline="-25000" dirty="0">
                <a:latin typeface="Calibri" pitchFamily="34" charset="0"/>
              </a:rPr>
              <a:t>4</a:t>
            </a:r>
            <a:r>
              <a:rPr lang="pt-PT" sz="3600" dirty="0">
                <a:latin typeface="Calibri" pitchFamily="34" charset="0"/>
              </a:rPr>
              <a:t>(g)</a:t>
            </a:r>
            <a:r>
              <a:rPr lang="pt-PT" sz="3600" baseline="-25000" dirty="0">
                <a:latin typeface="Calibri" pitchFamily="34" charset="0"/>
              </a:rPr>
              <a:t> </a:t>
            </a:r>
            <a:r>
              <a:rPr lang="pt-PT" sz="3600" dirty="0">
                <a:latin typeface="Calibri" pitchFamily="34" charset="0"/>
                <a:sym typeface="Symbol" pitchFamily="18" charset="2"/>
              </a:rPr>
              <a:t> 2 NO</a:t>
            </a:r>
            <a:r>
              <a:rPr lang="pt-PT" sz="3600" baseline="-25000" dirty="0">
                <a:latin typeface="Calibri" pitchFamily="34" charset="0"/>
                <a:sym typeface="Symbol" pitchFamily="18" charset="2"/>
              </a:rPr>
              <a:t>2</a:t>
            </a:r>
            <a:r>
              <a:rPr lang="pt-PT" sz="3600" dirty="0">
                <a:latin typeface="Calibri" pitchFamily="34" charset="0"/>
                <a:sym typeface="Symbol" pitchFamily="18" charset="2"/>
              </a:rPr>
              <a:t>(g)</a:t>
            </a:r>
            <a:endParaRPr lang="pt-PT" sz="3600" baseline="-25000" dirty="0">
              <a:latin typeface="Calibri" pitchFamily="34" charset="0"/>
              <a:sym typeface="Symbol" pitchFamily="18" charset="2"/>
            </a:endParaRPr>
          </a:p>
        </p:txBody>
      </p:sp>
      <p:pic>
        <p:nvPicPr>
          <p:cNvPr id="14355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66813"/>
            <a:ext cx="7486950" cy="3389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468313" y="4652963"/>
            <a:ext cx="8280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O equilíbrio químico é atingido quando a velocidade da reacção directa e inversa são iguais, e as concentrações de reagentes e produtos permanecem constantes. Trata-se pois de um </a:t>
            </a:r>
            <a:r>
              <a:rPr lang="pt-PT" sz="2400" u="sng">
                <a:latin typeface="Calibri" pitchFamily="34" charset="0"/>
              </a:rPr>
              <a:t>equilíbrio dinâmico</a:t>
            </a:r>
            <a:r>
              <a:rPr lang="pt-PT" sz="240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 idx="4294967295"/>
          </p:nvPr>
        </p:nvSpPr>
        <p:spPr>
          <a:xfrm>
            <a:off x="468313" y="607789"/>
            <a:ext cx="5021560" cy="752475"/>
          </a:xfrm>
        </p:spPr>
        <p:txBody>
          <a:bodyPr/>
          <a:lstStyle/>
          <a:p>
            <a:pPr eaLnBrk="1" hangingPunct="1"/>
            <a:r>
              <a:rPr lang="pt-PT" sz="4000">
                <a:latin typeface="Calibri" pitchFamily="34" charset="0"/>
              </a:rPr>
              <a:t>Lei da acção de massas</a:t>
            </a:r>
          </a:p>
        </p:txBody>
      </p:sp>
      <p:sp>
        <p:nvSpPr>
          <p:cNvPr id="15398" name="Text Box 38"/>
          <p:cNvSpPr txBox="1">
            <a:spLocks noChangeArrowheads="1"/>
          </p:cNvSpPr>
          <p:nvPr/>
        </p:nvSpPr>
        <p:spPr bwMode="auto">
          <a:xfrm>
            <a:off x="468313" y="1700213"/>
            <a:ext cx="806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Para a reacção genérica temos, a uma dada </a:t>
            </a:r>
            <a:r>
              <a:rPr lang="pt-PT" sz="2400" u="sng" dirty="0">
                <a:latin typeface="Calibri" pitchFamily="34" charset="0"/>
              </a:rPr>
              <a:t>temperatura</a:t>
            </a:r>
            <a:r>
              <a:rPr lang="pt-PT" dirty="0"/>
              <a:t>:</a:t>
            </a:r>
          </a:p>
        </p:txBody>
      </p:sp>
      <p:graphicFrame>
        <p:nvGraphicFramePr>
          <p:cNvPr id="15399" name="Object 39"/>
          <p:cNvGraphicFramePr>
            <a:graphicFrameLocks noChangeAspect="1"/>
          </p:cNvGraphicFramePr>
          <p:nvPr/>
        </p:nvGraphicFramePr>
        <p:xfrm>
          <a:off x="2843213" y="2420938"/>
          <a:ext cx="2762250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914400" imgH="469800" progId="Equation.3">
                  <p:embed/>
                </p:oleObj>
              </mc:Choice>
              <mc:Fallback>
                <p:oleObj name="Equação" r:id="rId2" imgW="914400" imgH="469800" progId="Equation.3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2420938"/>
                        <a:ext cx="2762250" cy="14192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00" name="Text Box 40"/>
          <p:cNvSpPr txBox="1">
            <a:spLocks noChangeArrowheads="1"/>
          </p:cNvSpPr>
          <p:nvPr/>
        </p:nvSpPr>
        <p:spPr bwMode="auto">
          <a:xfrm>
            <a:off x="539750" y="4005263"/>
            <a:ext cx="7920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em que </a:t>
            </a: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c</a:t>
            </a:r>
            <a:r>
              <a:rPr lang="pt-PT" sz="2400">
                <a:latin typeface="Calibri" pitchFamily="34" charset="0"/>
              </a:rPr>
              <a:t> é a constante de equilíbrio.</a:t>
            </a:r>
          </a:p>
        </p:txBody>
      </p:sp>
      <p:sp>
        <p:nvSpPr>
          <p:cNvPr id="15401" name="Text Box 41"/>
          <p:cNvSpPr txBox="1">
            <a:spLocks noChangeArrowheads="1"/>
          </p:cNvSpPr>
          <p:nvPr/>
        </p:nvSpPr>
        <p:spPr bwMode="auto">
          <a:xfrm>
            <a:off x="539749" y="4652963"/>
            <a:ext cx="80644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A equação anterior expressa a </a:t>
            </a:r>
            <a:r>
              <a:rPr lang="pt-PT" sz="2400" u="sng" dirty="0">
                <a:latin typeface="Calibri" pitchFamily="34" charset="0"/>
              </a:rPr>
              <a:t>Lei da </a:t>
            </a:r>
            <a:r>
              <a:rPr lang="pt-PT" sz="2400" u="sng" dirty="0" err="1">
                <a:latin typeface="Calibri" pitchFamily="34" charset="0"/>
              </a:rPr>
              <a:t>Acção</a:t>
            </a:r>
            <a:r>
              <a:rPr lang="pt-PT" sz="2400" u="sng" dirty="0">
                <a:latin typeface="Calibri" pitchFamily="34" charset="0"/>
              </a:rPr>
              <a:t> de Massas</a:t>
            </a:r>
            <a:r>
              <a:rPr lang="pt-PT" sz="2400" dirty="0">
                <a:latin typeface="Calibri" pitchFamily="34" charset="0"/>
              </a:rPr>
              <a:t> de </a:t>
            </a:r>
            <a:r>
              <a:rPr lang="pt-PT" sz="2400" dirty="0" err="1">
                <a:latin typeface="Calibri" pitchFamily="34" charset="0"/>
              </a:rPr>
              <a:t>Guldberg</a:t>
            </a:r>
            <a:r>
              <a:rPr lang="pt-PT" sz="2400" dirty="0">
                <a:latin typeface="Calibri" pitchFamily="34" charset="0"/>
              </a:rPr>
              <a:t> e </a:t>
            </a:r>
            <a:r>
              <a:rPr lang="pt-PT" sz="2400" dirty="0" err="1">
                <a:latin typeface="Calibri" pitchFamily="34" charset="0"/>
              </a:rPr>
              <a:t>Waage</a:t>
            </a:r>
            <a:r>
              <a:rPr lang="pt-PT" sz="2400" dirty="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 idx="4294967295"/>
          </p:nvPr>
        </p:nvSpPr>
        <p:spPr>
          <a:xfrm>
            <a:off x="539750" y="476672"/>
            <a:ext cx="4733528" cy="823912"/>
          </a:xfrm>
        </p:spPr>
        <p:txBody>
          <a:bodyPr/>
          <a:lstStyle/>
          <a:p>
            <a:pPr eaLnBrk="1" hangingPunct="1"/>
            <a:r>
              <a:rPr lang="pt-PT" sz="3600">
                <a:latin typeface="Calibri" pitchFamily="34" charset="0"/>
              </a:rPr>
              <a:t>Constante de equilíbrio</a:t>
            </a:r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539750" y="1572138"/>
            <a:ext cx="8280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O valor de </a:t>
            </a: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c</a:t>
            </a:r>
            <a:r>
              <a:rPr lang="pt-PT" sz="2400">
                <a:latin typeface="Calibri" pitchFamily="34" charset="0"/>
              </a:rPr>
              <a:t> é uma medida da extensão da reacção, é constante a uma dada temperatura, isto é, </a:t>
            </a: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c</a:t>
            </a:r>
            <a:r>
              <a:rPr lang="pt-PT" sz="2400">
                <a:latin typeface="Calibri" pitchFamily="34" charset="0"/>
              </a:rPr>
              <a:t> = </a:t>
            </a: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c</a:t>
            </a:r>
            <a:r>
              <a:rPr lang="pt-PT" sz="2400">
                <a:latin typeface="Calibri" pitchFamily="34" charset="0"/>
              </a:rPr>
              <a:t>(T), e independente das concentrações iniciais.</a:t>
            </a:r>
          </a:p>
        </p:txBody>
      </p:sp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997200"/>
            <a:ext cx="6335712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/>
          </p:cNvSpPr>
          <p:nvPr>
            <p:ph type="title" idx="4294967295"/>
          </p:nvPr>
        </p:nvSpPr>
        <p:spPr>
          <a:xfrm>
            <a:off x="539750" y="583407"/>
            <a:ext cx="4301480" cy="720725"/>
          </a:xfrm>
        </p:spPr>
        <p:txBody>
          <a:bodyPr/>
          <a:lstStyle/>
          <a:p>
            <a:pPr eaLnBrk="1" hangingPunct="1"/>
            <a:r>
              <a:rPr lang="pt-PT" sz="3600" dirty="0">
                <a:latin typeface="Calibri" pitchFamily="34" charset="0"/>
              </a:rPr>
              <a:t>Equilíbrio homogéneo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468313" y="1700213"/>
            <a:ext cx="7561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Para um equilíbrio homogéneo em </a:t>
            </a:r>
            <a:r>
              <a:rPr lang="pt-PT" sz="2400" u="sng" dirty="0">
                <a:latin typeface="Calibri" pitchFamily="34" charset="0"/>
              </a:rPr>
              <a:t>fase gasosa</a:t>
            </a:r>
            <a:r>
              <a:rPr lang="pt-PT" sz="2400" dirty="0">
                <a:latin typeface="Calibri" pitchFamily="34" charset="0"/>
              </a:rPr>
              <a:t>:</a:t>
            </a:r>
          </a:p>
        </p:txBody>
      </p:sp>
      <p:graphicFrame>
        <p:nvGraphicFramePr>
          <p:cNvPr id="18459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594718"/>
              </p:ext>
            </p:extLst>
          </p:nvPr>
        </p:nvGraphicFramePr>
        <p:xfrm>
          <a:off x="3057525" y="2384355"/>
          <a:ext cx="2382837" cy="124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876240" imgH="457200" progId="Equation.3">
                  <p:embed/>
                </p:oleObj>
              </mc:Choice>
              <mc:Fallback>
                <p:oleObj name="Equação" r:id="rId2" imgW="876240" imgH="45720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7525" y="2384355"/>
                        <a:ext cx="2382837" cy="124301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60" name="Text Box 28"/>
          <p:cNvSpPr txBox="1">
            <a:spLocks noChangeArrowheads="1"/>
          </p:cNvSpPr>
          <p:nvPr/>
        </p:nvSpPr>
        <p:spPr bwMode="auto">
          <a:xfrm>
            <a:off x="468313" y="3686175"/>
            <a:ext cx="806412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Considerando todos os gases com comportamento de </a:t>
            </a:r>
            <a:r>
              <a:rPr lang="pt-PT" sz="2400" u="sng" dirty="0">
                <a:latin typeface="Calibri" pitchFamily="34" charset="0"/>
              </a:rPr>
              <a:t>gás perfeito</a:t>
            </a:r>
            <a:r>
              <a:rPr lang="pt-PT" sz="2400" dirty="0">
                <a:latin typeface="Calibri" pitchFamily="34" charset="0"/>
              </a:rPr>
              <a:t>, PV = </a:t>
            </a:r>
            <a:r>
              <a:rPr lang="pt-PT" sz="2400" dirty="0" err="1">
                <a:latin typeface="Calibri" pitchFamily="34" charset="0"/>
              </a:rPr>
              <a:t>nRT</a:t>
            </a:r>
            <a:endParaRPr lang="pt-PT" sz="2400" dirty="0">
              <a:latin typeface="Calibri" pitchFamily="34" charset="0"/>
            </a:endParaRPr>
          </a:p>
        </p:txBody>
      </p:sp>
      <p:graphicFrame>
        <p:nvGraphicFramePr>
          <p:cNvPr id="18461" name="Object 29"/>
          <p:cNvGraphicFramePr>
            <a:graphicFrameLocks noChangeAspect="1"/>
          </p:cNvGraphicFramePr>
          <p:nvPr/>
        </p:nvGraphicFramePr>
        <p:xfrm>
          <a:off x="2627313" y="4508500"/>
          <a:ext cx="3386137" cy="195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587240" imgH="914400" progId="Equation.3">
                  <p:embed/>
                </p:oleObj>
              </mc:Choice>
              <mc:Fallback>
                <p:oleObj name="Equação" r:id="rId4" imgW="1587240" imgH="91440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4508500"/>
                        <a:ext cx="3386137" cy="1951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ítulo 1"/>
          <p:cNvSpPr>
            <a:spLocks noGrp="1"/>
          </p:cNvSpPr>
          <p:nvPr>
            <p:ph type="title" idx="4294967295"/>
          </p:nvPr>
        </p:nvSpPr>
        <p:spPr>
          <a:xfrm>
            <a:off x="755650" y="717550"/>
            <a:ext cx="5006454" cy="576263"/>
          </a:xfrm>
        </p:spPr>
        <p:txBody>
          <a:bodyPr/>
          <a:lstStyle/>
          <a:p>
            <a:pPr eaLnBrk="1" hangingPunct="1"/>
            <a:r>
              <a:rPr lang="pt-PT" sz="3200">
                <a:latin typeface="Calibri" pitchFamily="34" charset="0"/>
              </a:rPr>
              <a:t>Relação entre as constantes</a:t>
            </a:r>
          </a:p>
        </p:txBody>
      </p:sp>
      <p:graphicFrame>
        <p:nvGraphicFramePr>
          <p:cNvPr id="1946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875303"/>
              </p:ext>
            </p:extLst>
          </p:nvPr>
        </p:nvGraphicFramePr>
        <p:xfrm>
          <a:off x="2315368" y="1606551"/>
          <a:ext cx="4370388" cy="191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562040" imgH="685800" progId="Equation.3">
                  <p:embed/>
                </p:oleObj>
              </mc:Choice>
              <mc:Fallback>
                <p:oleObj name="Equação" r:id="rId2" imgW="1562040" imgH="6858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5368" y="1606551"/>
                        <a:ext cx="4370388" cy="1919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433935"/>
              </p:ext>
            </p:extLst>
          </p:nvPr>
        </p:nvGraphicFramePr>
        <p:xfrm>
          <a:off x="2555874" y="4005263"/>
          <a:ext cx="388937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079280" imgH="266400" progId="Equation.3">
                  <p:embed/>
                </p:oleObj>
              </mc:Choice>
              <mc:Fallback>
                <p:oleObj name="Equação" r:id="rId4" imgW="1079280" imgH="2664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4" y="4005263"/>
                        <a:ext cx="3889375" cy="96043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755650" y="5445125"/>
            <a:ext cx="633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c</a:t>
            </a:r>
            <a:r>
              <a:rPr lang="pt-PT" sz="2400">
                <a:latin typeface="Calibri" pitchFamily="34" charset="0"/>
              </a:rPr>
              <a:t> e </a:t>
            </a:r>
            <a:r>
              <a:rPr lang="pt-PT" sz="2400" i="1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p</a:t>
            </a:r>
            <a:r>
              <a:rPr lang="pt-PT" sz="2400">
                <a:latin typeface="Calibri" pitchFamily="34" charset="0"/>
              </a:rPr>
              <a:t> são </a:t>
            </a:r>
            <a:r>
              <a:rPr lang="pt-PT" sz="2400" u="sng">
                <a:latin typeface="Calibri" pitchFamily="34" charset="0"/>
              </a:rPr>
              <a:t>adimensionais!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ítulo 1"/>
          <p:cNvSpPr>
            <a:spLocks noGrp="1"/>
          </p:cNvSpPr>
          <p:nvPr>
            <p:ph type="title" idx="4294967295"/>
          </p:nvPr>
        </p:nvSpPr>
        <p:spPr>
          <a:xfrm>
            <a:off x="611188" y="368299"/>
            <a:ext cx="2376636" cy="792163"/>
          </a:xfrm>
        </p:spPr>
        <p:txBody>
          <a:bodyPr/>
          <a:lstStyle/>
          <a:p>
            <a:pPr eaLnBrk="1" hangingPunct="1"/>
            <a:r>
              <a:rPr lang="pt-PT" sz="2400" dirty="0">
                <a:latin typeface="Calibri" pitchFamily="34" charset="0"/>
              </a:rPr>
              <a:t>Exercício 1.</a:t>
            </a:r>
          </a:p>
        </p:txBody>
      </p:sp>
      <p:sp>
        <p:nvSpPr>
          <p:cNvPr id="20531" name="Text Box 51"/>
          <p:cNvSpPr txBox="1">
            <a:spLocks noChangeArrowheads="1"/>
          </p:cNvSpPr>
          <p:nvPr/>
        </p:nvSpPr>
        <p:spPr bwMode="auto">
          <a:xfrm>
            <a:off x="539750" y="1773238"/>
            <a:ext cx="8064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</p:txBody>
      </p:sp>
      <p:pic>
        <p:nvPicPr>
          <p:cNvPr id="20543" name="Picture 63"/>
          <p:cNvPicPr>
            <a:picLocks noChangeAspect="1" noChangeArrowheads="1"/>
          </p:cNvPicPr>
          <p:nvPr/>
        </p:nvPicPr>
        <p:blipFill rotWithShape="1">
          <a:blip r:embed="rId2" cstate="print"/>
          <a:srcRect b="58951"/>
          <a:stretch/>
        </p:blipFill>
        <p:spPr bwMode="auto">
          <a:xfrm>
            <a:off x="575469" y="1052736"/>
            <a:ext cx="799306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0CD489D-F317-4FF6-95D0-9453BE2C8629}"/>
              </a:ext>
            </a:extLst>
          </p:cNvPr>
          <p:cNvSpPr txBox="1"/>
          <p:nvPr/>
        </p:nvSpPr>
        <p:spPr>
          <a:xfrm>
            <a:off x="531298" y="3529269"/>
            <a:ext cx="800151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SzPts val="1200"/>
            </a:pP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Considere o seguinte equilíbrio a 230 °C:</a:t>
            </a:r>
          </a:p>
          <a:p>
            <a:pPr lvl="0" algn="just">
              <a:buSzPts val="1200"/>
            </a:pPr>
            <a:endParaRPr lang="pt-PT" u="none" strike="noStrike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2 NO(g) + O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(g) 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 NO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(g)</a:t>
            </a:r>
          </a:p>
          <a:p>
            <a:pPr algn="ctr"/>
            <a:endParaRPr lang="pt-PT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Numa dada  experiência as concentrações de equilíbrio encontradas foram: 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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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 0.0542 M, 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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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0.127 M e 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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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15.5 M. Calcular a constante de equilíbrio a esta temperatura.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F1093679-21AE-4AD3-BF6C-B7C53A196C72}"/>
              </a:ext>
            </a:extLst>
          </p:cNvPr>
          <p:cNvSpPr txBox="1">
            <a:spLocks/>
          </p:cNvSpPr>
          <p:nvPr/>
        </p:nvSpPr>
        <p:spPr bwMode="auto">
          <a:xfrm>
            <a:off x="575469" y="2737106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2.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60C32CF-7B4B-4682-8634-8C873E166382}"/>
              </a:ext>
            </a:extLst>
          </p:cNvPr>
          <p:cNvSpPr txBox="1"/>
          <p:nvPr/>
        </p:nvSpPr>
        <p:spPr>
          <a:xfrm>
            <a:off x="395536" y="1105490"/>
            <a:ext cx="849694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SzPts val="1200"/>
            </a:pP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Considere o seguinte equilíbrio a 700 °C:</a:t>
            </a:r>
          </a:p>
          <a:p>
            <a:pPr lvl="0" algn="just">
              <a:buSzPts val="1200"/>
            </a:pPr>
            <a:endParaRPr lang="pt-PT" u="none" strike="noStrike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2 H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(g) + S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(g) 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 H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S(g)</a:t>
            </a:r>
          </a:p>
          <a:p>
            <a:pPr algn="ctr"/>
            <a:endParaRPr lang="pt-PT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Análises mostraram que existiam 2.5 moles de H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1.35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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</a:t>
            </a:r>
            <a:r>
              <a:rPr lang="pt-PT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-5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moles de S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 9.70 moles de H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S, num recipiente de 12 litros, quando se atingiu o equilíbrio. Calcular a constante de equilíbrio para esta reacção.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ECB120F-5435-4B6C-8AE8-6F494F6098F1}"/>
              </a:ext>
            </a:extLst>
          </p:cNvPr>
          <p:cNvSpPr txBox="1">
            <a:spLocks/>
          </p:cNvSpPr>
          <p:nvPr/>
        </p:nvSpPr>
        <p:spPr bwMode="auto">
          <a:xfrm>
            <a:off x="395536" y="313327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3.</a:t>
            </a:r>
          </a:p>
        </p:txBody>
      </p:sp>
    </p:spTree>
    <p:extLst>
      <p:ext uri="{BB962C8B-B14F-4D97-AF65-F5344CB8AC3E}">
        <p14:creationId xmlns:p14="http://schemas.microsoft.com/office/powerpoint/2010/main" val="1166679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Título 1"/>
          <p:cNvSpPr>
            <a:spLocks/>
          </p:cNvSpPr>
          <p:nvPr/>
        </p:nvSpPr>
        <p:spPr bwMode="auto">
          <a:xfrm>
            <a:off x="468313" y="594246"/>
            <a:ext cx="468089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600" dirty="0">
                <a:solidFill>
                  <a:schemeClr val="tx2"/>
                </a:solidFill>
                <a:latin typeface="Calibri" pitchFamily="34" charset="0"/>
              </a:rPr>
              <a:t>Equilíbrio heterogéneo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468313" y="1557338"/>
            <a:ext cx="7993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Considere-se um equilíbrio envolvendo diferentes fases: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2051050" y="2205038"/>
            <a:ext cx="4392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CaCO</a:t>
            </a:r>
            <a:r>
              <a:rPr lang="pt-PT" sz="2400" baseline="-25000">
                <a:latin typeface="Calibri" pitchFamily="34" charset="0"/>
              </a:rPr>
              <a:t>3</a:t>
            </a:r>
            <a:r>
              <a:rPr lang="pt-PT" sz="2400">
                <a:latin typeface="Calibri" pitchFamily="34" charset="0"/>
              </a:rPr>
              <a:t>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CaO(s) + CO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2</a:t>
            </a:r>
            <a:r>
              <a:rPr lang="pt-PT" sz="2400">
                <a:latin typeface="Calibri" pitchFamily="34" charset="0"/>
                <a:sym typeface="Symbol" pitchFamily="18" charset="2"/>
              </a:rPr>
              <a:t>(g)</a:t>
            </a:r>
          </a:p>
        </p:txBody>
      </p:sp>
      <p:graphicFrame>
        <p:nvGraphicFramePr>
          <p:cNvPr id="61449" name="Object 9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819218423"/>
              </p:ext>
            </p:extLst>
          </p:nvPr>
        </p:nvGraphicFramePr>
        <p:xfrm>
          <a:off x="3020219" y="2786856"/>
          <a:ext cx="288925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850680" imgH="279360" progId="Equation.3">
                  <p:embed/>
                </p:oleObj>
              </mc:Choice>
              <mc:Fallback>
                <p:oleObj name="Equação" r:id="rId2" imgW="850680" imgH="27936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0219" y="2786856"/>
                        <a:ext cx="2889250" cy="949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2" name="Object 12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200242384"/>
              </p:ext>
            </p:extLst>
          </p:nvPr>
        </p:nvGraphicFramePr>
        <p:xfrm>
          <a:off x="2411412" y="4737040"/>
          <a:ext cx="3671888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498320" imgH="241200" progId="Equation.3">
                  <p:embed/>
                </p:oleObj>
              </mc:Choice>
              <mc:Fallback>
                <p:oleObj name="Equação" r:id="rId4" imgW="1498320" imgH="2412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2" y="4737040"/>
                        <a:ext cx="3671888" cy="592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468313" y="3821112"/>
            <a:ext cx="81361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As concentrações das fases sólidas não variam, logo podem ser incluídas na própria constante:</a:t>
            </a:r>
          </a:p>
        </p:txBody>
      </p:sp>
      <p:sp>
        <p:nvSpPr>
          <p:cNvPr id="61455" name="Text Box 15"/>
          <p:cNvSpPr txBox="1">
            <a:spLocks noChangeArrowheads="1"/>
          </p:cNvSpPr>
          <p:nvPr/>
        </p:nvSpPr>
        <p:spPr bwMode="auto">
          <a:xfrm>
            <a:off x="472910" y="5524979"/>
            <a:ext cx="827555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Generalizando: As concentrações de </a:t>
            </a:r>
            <a:r>
              <a:rPr lang="pt-PT" sz="2400" u="sng" dirty="0">
                <a:latin typeface="Calibri" pitchFamily="34" charset="0"/>
              </a:rPr>
              <a:t>sólidos e líquidos puros</a:t>
            </a:r>
            <a:r>
              <a:rPr lang="pt-PT" sz="2400" dirty="0">
                <a:latin typeface="Calibri" pitchFamily="34" charset="0"/>
              </a:rPr>
              <a:t> não aparecem no cálculo das constantes de equilíbrio.</a:t>
            </a:r>
            <a:r>
              <a:rPr lang="pt-PT" dirty="0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410" y="1844825"/>
            <a:ext cx="7829403" cy="409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16" name="Título 1"/>
          <p:cNvSpPr>
            <a:spLocks/>
          </p:cNvSpPr>
          <p:nvPr/>
        </p:nvSpPr>
        <p:spPr bwMode="auto">
          <a:xfrm>
            <a:off x="539552" y="404664"/>
            <a:ext cx="4968354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600" dirty="0">
                <a:solidFill>
                  <a:schemeClr val="tx2"/>
                </a:solidFill>
                <a:latin typeface="Calibri" pitchFamily="34" charset="0"/>
              </a:rPr>
              <a:t>O que diz a experiência?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3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454857"/>
            <a:ext cx="4392290" cy="720725"/>
          </a:xfrm>
          <a:noFill/>
        </p:spPr>
        <p:txBody>
          <a:bodyPr/>
          <a:lstStyle/>
          <a:p>
            <a:pPr eaLnBrk="1" hangingPunct="1"/>
            <a:r>
              <a:rPr lang="pt-PT" sz="3600">
                <a:latin typeface="Calibri" pitchFamily="34" charset="0"/>
              </a:rPr>
              <a:t>Quociente reaccional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539750" y="1420435"/>
            <a:ext cx="7848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Outro parâmetro importante é o quociente </a:t>
            </a:r>
            <a:r>
              <a:rPr lang="pt-PT" sz="2400" dirty="0" err="1">
                <a:latin typeface="Calibri" pitchFamily="34" charset="0"/>
              </a:rPr>
              <a:t>reaccional</a:t>
            </a:r>
            <a:r>
              <a:rPr lang="pt-PT" sz="2400" dirty="0">
                <a:latin typeface="Calibri" pitchFamily="34" charset="0"/>
              </a:rPr>
              <a:t>, definido da mesma forma que a constante de equilíbrio, mas para qualquer instante da reacção:</a:t>
            </a:r>
          </a:p>
        </p:txBody>
      </p:sp>
      <p:graphicFrame>
        <p:nvGraphicFramePr>
          <p:cNvPr id="2253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877160"/>
              </p:ext>
            </p:extLst>
          </p:nvPr>
        </p:nvGraphicFramePr>
        <p:xfrm>
          <a:off x="2987824" y="2767012"/>
          <a:ext cx="2363787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838080" imgH="469800" progId="Equation.3">
                  <p:embed/>
                </p:oleObj>
              </mc:Choice>
              <mc:Fallback>
                <p:oleObj name="Equação" r:id="rId2" imgW="838080" imgH="4698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2767012"/>
                        <a:ext cx="2363787" cy="1323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539750" y="4509120"/>
            <a:ext cx="82089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>
              <a:spcBef>
                <a:spcPct val="50000"/>
              </a:spcBef>
              <a:buFontTx/>
              <a:buAutoNum type="alphaLcParenR"/>
            </a:pPr>
            <a:r>
              <a:rPr lang="pt-PT" sz="2400" dirty="0">
                <a:latin typeface="Calibri" pitchFamily="34" charset="0"/>
              </a:rPr>
              <a:t>Se </a:t>
            </a:r>
            <a:r>
              <a:rPr lang="pt-PT" sz="2400" dirty="0">
                <a:latin typeface="Calibri" pitchFamily="34" charset="0"/>
                <a:sym typeface="Symbol" pitchFamily="18" charset="2"/>
              </a:rPr>
              <a:t> &lt; </a:t>
            </a:r>
            <a:r>
              <a:rPr lang="pt-PT" sz="2400" i="1" dirty="0" err="1">
                <a:latin typeface="Calibri" pitchFamily="34" charset="0"/>
                <a:sym typeface="Symbol" pitchFamily="18" charset="2"/>
              </a:rPr>
              <a:t>K</a:t>
            </a:r>
            <a:r>
              <a:rPr lang="pt-PT" sz="2400" baseline="-25000" dirty="0" err="1">
                <a:latin typeface="Calibri" pitchFamily="34" charset="0"/>
                <a:sym typeface="Symbol" pitchFamily="18" charset="2"/>
              </a:rPr>
              <a:t>c</a:t>
            </a:r>
            <a:r>
              <a:rPr lang="pt-PT" sz="2400" dirty="0">
                <a:latin typeface="Calibri" pitchFamily="34" charset="0"/>
                <a:sym typeface="Symbol" pitchFamily="18" charset="2"/>
              </a:rPr>
              <a:t>, a reacção progride no sentido dos “produtos”</a:t>
            </a:r>
          </a:p>
          <a:p>
            <a:pPr marL="381000" indent="-381000">
              <a:spcBef>
                <a:spcPct val="50000"/>
              </a:spcBef>
              <a:buFontTx/>
              <a:buAutoNum type="alphaLcParenR"/>
            </a:pPr>
            <a:r>
              <a:rPr lang="pt-PT" sz="2400" dirty="0">
                <a:latin typeface="Calibri" pitchFamily="34" charset="0"/>
                <a:sym typeface="Symbol" pitchFamily="18" charset="2"/>
              </a:rPr>
              <a:t>Se  = </a:t>
            </a:r>
            <a:r>
              <a:rPr lang="pt-PT" sz="2400" i="1" dirty="0" err="1">
                <a:latin typeface="Calibri" pitchFamily="34" charset="0"/>
                <a:sym typeface="Symbol" pitchFamily="18" charset="2"/>
              </a:rPr>
              <a:t>K</a:t>
            </a:r>
            <a:r>
              <a:rPr lang="pt-PT" sz="2400" baseline="-25000" dirty="0" err="1">
                <a:latin typeface="Calibri" pitchFamily="34" charset="0"/>
                <a:sym typeface="Symbol" pitchFamily="18" charset="2"/>
              </a:rPr>
              <a:t>c</a:t>
            </a:r>
            <a:r>
              <a:rPr lang="pt-PT" sz="2400" dirty="0">
                <a:latin typeface="Calibri" pitchFamily="34" charset="0"/>
                <a:sym typeface="Symbol" pitchFamily="18" charset="2"/>
              </a:rPr>
              <a:t>, a reacção atingiu o equilíbrio químico</a:t>
            </a:r>
          </a:p>
          <a:p>
            <a:pPr marL="381000" indent="-381000">
              <a:spcBef>
                <a:spcPct val="50000"/>
              </a:spcBef>
              <a:buFontTx/>
              <a:buAutoNum type="alphaLcParenR"/>
            </a:pPr>
            <a:r>
              <a:rPr lang="pt-PT" sz="2400" dirty="0">
                <a:latin typeface="Calibri" pitchFamily="34" charset="0"/>
                <a:sym typeface="Symbol" pitchFamily="18" charset="2"/>
              </a:rPr>
              <a:t>Se  &gt; </a:t>
            </a:r>
            <a:r>
              <a:rPr lang="pt-PT" sz="2400" i="1" dirty="0" err="1">
                <a:latin typeface="Calibri" pitchFamily="34" charset="0"/>
                <a:sym typeface="Symbol" pitchFamily="18" charset="2"/>
              </a:rPr>
              <a:t>K</a:t>
            </a:r>
            <a:r>
              <a:rPr lang="pt-PT" sz="2400" baseline="-25000" dirty="0" err="1">
                <a:latin typeface="Calibri" pitchFamily="34" charset="0"/>
                <a:sym typeface="Symbol" pitchFamily="18" charset="2"/>
              </a:rPr>
              <a:t>c</a:t>
            </a:r>
            <a:r>
              <a:rPr lang="pt-PT" sz="2400" dirty="0">
                <a:latin typeface="Calibri" pitchFamily="34" charset="0"/>
                <a:sym typeface="Symbol" pitchFamily="18" charset="2"/>
              </a:rPr>
              <a:t> a reacção progride no sentido dos “reagentes”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/>
          </p:cNvSpPr>
          <p:nvPr>
            <p:ph type="title" idx="4294967295"/>
          </p:nvPr>
        </p:nvSpPr>
        <p:spPr>
          <a:xfrm>
            <a:off x="429628" y="208376"/>
            <a:ext cx="8153400" cy="649287"/>
          </a:xfrm>
        </p:spPr>
        <p:txBody>
          <a:bodyPr/>
          <a:lstStyle/>
          <a:p>
            <a:pPr eaLnBrk="1" hangingPunct="1"/>
            <a:r>
              <a:rPr lang="pt-PT" sz="3600" dirty="0">
                <a:latin typeface="Calibri" pitchFamily="34" charset="0"/>
              </a:rPr>
              <a:t>Cálculo de concentrações de equilíbrio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766DE3A-5CAB-4539-B596-FA6E23A559DF}"/>
              </a:ext>
            </a:extLst>
          </p:cNvPr>
          <p:cNvSpPr txBox="1">
            <a:spLocks/>
          </p:cNvSpPr>
          <p:nvPr/>
        </p:nvSpPr>
        <p:spPr bwMode="auto">
          <a:xfrm>
            <a:off x="429899" y="692696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4.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E1FB8D7-6F4C-4CE5-9DC2-21340A9A0373}"/>
              </a:ext>
            </a:extLst>
          </p:cNvPr>
          <p:cNvSpPr txBox="1"/>
          <p:nvPr/>
        </p:nvSpPr>
        <p:spPr>
          <a:xfrm>
            <a:off x="459581" y="1343983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seguinte reacção:</a:t>
            </a:r>
          </a:p>
          <a:p>
            <a:pPr algn="ctr"/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2 </a:t>
            </a:r>
            <a:r>
              <a:rPr lang="pt-PT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NOCl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(g) 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 NO(g) + Cl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(g)</a:t>
            </a:r>
          </a:p>
          <a:p>
            <a:pPr algn="ctr"/>
            <a:endParaRPr lang="pt-PT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foi estudada a 462 °C e a volume constante de 1 L. Colocaram-se inicialmente 2 moles de </a:t>
            </a:r>
            <a:r>
              <a:rPr lang="pt-PT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NOCl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no recipiente. Quando foi atingido o equilíbrio haviam 0.66 moles de NO. Calcular a constante de equilíbrio a esta temperatura</a:t>
            </a: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7716B327-0DBE-4C4B-9B66-1126659CEF0C}"/>
              </a:ext>
            </a:extLst>
          </p:cNvPr>
          <p:cNvSpPr txBox="1">
            <a:spLocks/>
          </p:cNvSpPr>
          <p:nvPr/>
        </p:nvSpPr>
        <p:spPr bwMode="auto">
          <a:xfrm>
            <a:off x="427532" y="3429000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5.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D6A1285-E55B-4E59-A9C1-A73D27C0802D}"/>
              </a:ext>
            </a:extLst>
          </p:cNvPr>
          <p:cNvSpPr txBox="1"/>
          <p:nvPr/>
        </p:nvSpPr>
        <p:spPr>
          <a:xfrm>
            <a:off x="430101" y="4077072"/>
            <a:ext cx="81237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Um mole de H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 1 mole de I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são introduzidos num vaso de 2 litros de capacidade. A reacção é H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+ I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 HI. Para esta reacção </a:t>
            </a:r>
            <a:r>
              <a:rPr lang="pt-PT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</a:t>
            </a:r>
            <a:r>
              <a:rPr lang="pt-PT" i="1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55.3, a uma dada temperatura. Quais são as concentrações após atingido o equilíbrio?</a:t>
            </a: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76CCE71-F845-412D-B9B6-0DFDB6D199CE}"/>
              </a:ext>
            </a:extLst>
          </p:cNvPr>
          <p:cNvSpPr txBox="1"/>
          <p:nvPr/>
        </p:nvSpPr>
        <p:spPr>
          <a:xfrm>
            <a:off x="351655" y="960249"/>
            <a:ext cx="80691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SzPts val="1200"/>
            </a:pP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 fase gasosa, e a uma dada temperatura, o POCl</a:t>
            </a:r>
            <a:r>
              <a:rPr lang="pt-PT" u="none" strike="noStrike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sofre decomposição de acordo com a equação: 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POCl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(g) 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pt-PT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POCl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(g) + Cl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(g)</a:t>
            </a:r>
          </a:p>
          <a:p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Aqueceram-se 1.5 moles de POCl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num recipiente fechado com 0.5 dm</a:t>
            </a:r>
            <a:r>
              <a:rPr lang="pt-PT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capacidade. A 250 °C o sistema atingiu o equilíbrio. Calcular: a) as concentrações de equilíbrio de cada substância;  b) o grau de dissociação de POCl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sabendo que a esta temperatura a constante de equilíbrio é</a:t>
            </a:r>
            <a:r>
              <a:rPr lang="pt-PT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K</a:t>
            </a:r>
            <a:r>
              <a:rPr lang="pt-PT" i="1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pt-PT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 0.25</a:t>
            </a: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AF697A27-1A64-41E1-A05E-F58E5F686018}"/>
              </a:ext>
            </a:extLst>
          </p:cNvPr>
          <p:cNvSpPr txBox="1">
            <a:spLocks/>
          </p:cNvSpPr>
          <p:nvPr/>
        </p:nvSpPr>
        <p:spPr bwMode="auto">
          <a:xfrm>
            <a:off x="351655" y="188640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6.</a:t>
            </a: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7BF86A9A-617E-48F6-8000-2FDDADE20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55" y="4149080"/>
            <a:ext cx="85693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dirty="0">
                <a:latin typeface="Calibri" pitchFamily="34" charset="0"/>
              </a:rPr>
              <a:t>Calcular a constante de equilíbrio da reacção,</a:t>
            </a:r>
          </a:p>
          <a:p>
            <a:pPr algn="ctr">
              <a:spcBef>
                <a:spcPct val="50000"/>
              </a:spcBef>
            </a:pPr>
            <a:r>
              <a:rPr lang="pt-PT" dirty="0">
                <a:latin typeface="Calibri" pitchFamily="34" charset="0"/>
              </a:rPr>
              <a:t> 2 SO</a:t>
            </a:r>
            <a:r>
              <a:rPr lang="pt-PT" baseline="-25000" dirty="0">
                <a:latin typeface="Calibri" pitchFamily="34" charset="0"/>
              </a:rPr>
              <a:t>2</a:t>
            </a:r>
            <a:r>
              <a:rPr lang="pt-PT" dirty="0">
                <a:latin typeface="Calibri" pitchFamily="34" charset="0"/>
              </a:rPr>
              <a:t>(g) + O</a:t>
            </a:r>
            <a:r>
              <a:rPr lang="pt-PT" baseline="-25000" dirty="0">
                <a:latin typeface="Calibri" pitchFamily="34" charset="0"/>
              </a:rPr>
              <a:t>2</a:t>
            </a:r>
            <a:r>
              <a:rPr lang="pt-PT" dirty="0">
                <a:latin typeface="Calibri" pitchFamily="34" charset="0"/>
              </a:rPr>
              <a:t>(g) </a:t>
            </a:r>
            <a:r>
              <a:rPr lang="pt-PT" dirty="0">
                <a:latin typeface="Calibri" pitchFamily="34" charset="0"/>
                <a:sym typeface="Symbol" pitchFamily="18" charset="2"/>
              </a:rPr>
              <a:t> 2 SO</a:t>
            </a:r>
            <a:r>
              <a:rPr lang="pt-PT" baseline="-25000" dirty="0">
                <a:latin typeface="Calibri" pitchFamily="34" charset="0"/>
                <a:sym typeface="Symbol" pitchFamily="18" charset="2"/>
              </a:rPr>
              <a:t>3</a:t>
            </a:r>
            <a:r>
              <a:rPr lang="pt-PT" dirty="0">
                <a:latin typeface="Calibri" pitchFamily="34" charset="0"/>
                <a:sym typeface="Symbol" pitchFamily="18" charset="2"/>
              </a:rPr>
              <a:t>(g)</a:t>
            </a:r>
          </a:p>
          <a:p>
            <a:pPr>
              <a:spcBef>
                <a:spcPct val="50000"/>
              </a:spcBef>
            </a:pPr>
            <a:r>
              <a:rPr lang="pt-PT" dirty="0">
                <a:latin typeface="Calibri" pitchFamily="34" charset="0"/>
                <a:sym typeface="Symbol" pitchFamily="18" charset="2"/>
              </a:rPr>
              <a:t>Sabendo que as pressões parciais iniciais são </a:t>
            </a:r>
            <a:r>
              <a:rPr lang="pt-PT" i="1" dirty="0">
                <a:latin typeface="Calibri" pitchFamily="34" charset="0"/>
                <a:sym typeface="Symbol" pitchFamily="18" charset="2"/>
              </a:rPr>
              <a:t>P</a:t>
            </a:r>
            <a:r>
              <a:rPr lang="pt-PT" baseline="-25000" dirty="0">
                <a:latin typeface="Calibri" pitchFamily="34" charset="0"/>
                <a:sym typeface="Symbol" pitchFamily="18" charset="2"/>
              </a:rPr>
              <a:t>SO2</a:t>
            </a:r>
            <a:r>
              <a:rPr lang="pt-PT" dirty="0">
                <a:latin typeface="Calibri" pitchFamily="34" charset="0"/>
                <a:sym typeface="Symbol" pitchFamily="18" charset="2"/>
              </a:rPr>
              <a:t> = 1 </a:t>
            </a:r>
            <a:r>
              <a:rPr lang="pt-PT" dirty="0" err="1">
                <a:latin typeface="Calibri" pitchFamily="34" charset="0"/>
                <a:sym typeface="Symbol" pitchFamily="18" charset="2"/>
              </a:rPr>
              <a:t>atm</a:t>
            </a:r>
            <a:r>
              <a:rPr lang="pt-PT" dirty="0">
                <a:latin typeface="Calibri" pitchFamily="34" charset="0"/>
                <a:sym typeface="Symbol" pitchFamily="18" charset="2"/>
              </a:rPr>
              <a:t> e </a:t>
            </a:r>
            <a:r>
              <a:rPr lang="pt-PT" i="1" dirty="0">
                <a:latin typeface="Calibri" pitchFamily="34" charset="0"/>
                <a:sym typeface="Symbol" pitchFamily="18" charset="2"/>
              </a:rPr>
              <a:t>P</a:t>
            </a:r>
            <a:r>
              <a:rPr lang="pt-PT" baseline="-25000" dirty="0">
                <a:latin typeface="Calibri" pitchFamily="34" charset="0"/>
                <a:sym typeface="Symbol" pitchFamily="18" charset="2"/>
              </a:rPr>
              <a:t>O2</a:t>
            </a:r>
            <a:r>
              <a:rPr lang="pt-PT" dirty="0">
                <a:latin typeface="Calibri" pitchFamily="34" charset="0"/>
                <a:sym typeface="Symbol" pitchFamily="18" charset="2"/>
              </a:rPr>
              <a:t> = 0.5 </a:t>
            </a:r>
            <a:r>
              <a:rPr lang="pt-PT" dirty="0" err="1">
                <a:latin typeface="Calibri" pitchFamily="34" charset="0"/>
                <a:sym typeface="Symbol" pitchFamily="18" charset="2"/>
              </a:rPr>
              <a:t>atm</a:t>
            </a:r>
            <a:r>
              <a:rPr lang="pt-PT" dirty="0">
                <a:latin typeface="Calibri" pitchFamily="34" charset="0"/>
                <a:sym typeface="Symbol" pitchFamily="18" charset="2"/>
              </a:rPr>
              <a:t> e  a pressão total no equilíbrio é </a:t>
            </a:r>
            <a:r>
              <a:rPr lang="pt-PT" i="1" dirty="0">
                <a:latin typeface="Calibri" pitchFamily="34" charset="0"/>
                <a:sym typeface="Symbol" pitchFamily="18" charset="2"/>
              </a:rPr>
              <a:t>P</a:t>
            </a:r>
            <a:r>
              <a:rPr lang="pt-PT" baseline="-25000" dirty="0">
                <a:latin typeface="Calibri" pitchFamily="34" charset="0"/>
                <a:sym typeface="Symbol" pitchFamily="18" charset="2"/>
              </a:rPr>
              <a:t>T</a:t>
            </a:r>
            <a:r>
              <a:rPr lang="pt-PT" dirty="0">
                <a:latin typeface="Calibri" pitchFamily="34" charset="0"/>
                <a:sym typeface="Symbol" pitchFamily="18" charset="2"/>
              </a:rPr>
              <a:t> = 1.35 </a:t>
            </a:r>
            <a:r>
              <a:rPr lang="pt-PT" dirty="0" err="1">
                <a:latin typeface="Calibri" pitchFamily="34" charset="0"/>
                <a:sym typeface="Symbol" pitchFamily="18" charset="2"/>
              </a:rPr>
              <a:t>atm</a:t>
            </a:r>
            <a:r>
              <a:rPr lang="pt-PT" dirty="0">
                <a:latin typeface="Calibri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107C757-CAA8-46D8-B5D4-E8114EFA91B2}"/>
              </a:ext>
            </a:extLst>
          </p:cNvPr>
          <p:cNvSpPr txBox="1">
            <a:spLocks/>
          </p:cNvSpPr>
          <p:nvPr/>
        </p:nvSpPr>
        <p:spPr bwMode="auto">
          <a:xfrm>
            <a:off x="362540" y="3416897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7.</a:t>
            </a:r>
          </a:p>
        </p:txBody>
      </p:sp>
    </p:spTree>
    <p:extLst>
      <p:ext uri="{BB962C8B-B14F-4D97-AF65-F5344CB8AC3E}">
        <p14:creationId xmlns:p14="http://schemas.microsoft.com/office/powerpoint/2010/main" val="284976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4139953" y="2108200"/>
            <a:ext cx="4447223" cy="2760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Quando se altera um dos factores de que depende um estado de equilíbrio, o sistema evolui espontaneamente no sentido da minimização da perturbação introduzida, até atingir um novo estado de equilíbrio.</a:t>
            </a:r>
          </a:p>
        </p:txBody>
      </p:sp>
      <p:pic>
        <p:nvPicPr>
          <p:cNvPr id="65548" name="Picture 12" descr="prof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769" y="2061310"/>
            <a:ext cx="3389231" cy="4031516"/>
          </a:xfrm>
          <a:prstGeom prst="rect">
            <a:avLst/>
          </a:prstGeom>
          <a:noFill/>
        </p:spPr>
      </p:pic>
      <p:sp>
        <p:nvSpPr>
          <p:cNvPr id="65549" name="Rectangle 13"/>
          <p:cNvSpPr>
            <a:spLocks noGrp="1"/>
          </p:cNvSpPr>
          <p:nvPr>
            <p:ph type="title" idx="4294967295"/>
          </p:nvPr>
        </p:nvSpPr>
        <p:spPr>
          <a:xfrm>
            <a:off x="433776" y="423172"/>
            <a:ext cx="8153400" cy="823913"/>
          </a:xfrm>
        </p:spPr>
        <p:txBody>
          <a:bodyPr/>
          <a:lstStyle/>
          <a:p>
            <a:r>
              <a:rPr lang="pt-PT" sz="3200">
                <a:latin typeface="Calibri" pitchFamily="34" charset="0"/>
              </a:rPr>
              <a:t>Factores que afectam o equilíbrio químico</a:t>
            </a:r>
          </a:p>
        </p:txBody>
      </p:sp>
      <p:sp>
        <p:nvSpPr>
          <p:cNvPr id="65550" name="Text Box 14"/>
          <p:cNvSpPr txBox="1">
            <a:spLocks noChangeArrowheads="1"/>
          </p:cNvSpPr>
          <p:nvPr/>
        </p:nvSpPr>
        <p:spPr bwMode="auto">
          <a:xfrm>
            <a:off x="547769" y="1449042"/>
            <a:ext cx="396081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Lei de </a:t>
            </a:r>
            <a:r>
              <a:rPr lang="pt-PT" sz="2400" dirty="0" err="1">
                <a:latin typeface="Calibri" pitchFamily="34" charset="0"/>
              </a:rPr>
              <a:t>Le</a:t>
            </a:r>
            <a:r>
              <a:rPr lang="pt-PT" sz="2400" dirty="0">
                <a:latin typeface="Calibri" pitchFamily="34" charset="0"/>
              </a:rPr>
              <a:t> </a:t>
            </a:r>
            <a:r>
              <a:rPr lang="pt-PT" sz="2400" dirty="0" err="1">
                <a:latin typeface="Calibri" pitchFamily="34" charset="0"/>
              </a:rPr>
              <a:t>Chatelier</a:t>
            </a:r>
            <a:endParaRPr lang="pt-PT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 idx="4294967295"/>
          </p:nvPr>
        </p:nvSpPr>
        <p:spPr>
          <a:xfrm>
            <a:off x="611188" y="179387"/>
            <a:ext cx="5381600" cy="990600"/>
          </a:xfrm>
        </p:spPr>
        <p:txBody>
          <a:bodyPr/>
          <a:lstStyle/>
          <a:p>
            <a:r>
              <a:rPr lang="pt-PT" sz="3600" dirty="0">
                <a:latin typeface="Calibri" pitchFamily="34" charset="0"/>
              </a:rPr>
              <a:t>Alteração da concentração</a:t>
            </a:r>
          </a:p>
        </p:txBody>
      </p:sp>
      <p:graphicFrame>
        <p:nvGraphicFramePr>
          <p:cNvPr id="67590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514370813"/>
              </p:ext>
            </p:extLst>
          </p:nvPr>
        </p:nvGraphicFramePr>
        <p:xfrm>
          <a:off x="2699792" y="1962943"/>
          <a:ext cx="3024188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396800" imgH="419040" progId="Equation.3">
                  <p:embed/>
                </p:oleObj>
              </mc:Choice>
              <mc:Fallback>
                <p:oleObj name="Equação" r:id="rId2" imgW="1396800" imgH="419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962943"/>
                        <a:ext cx="3024188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3" name="Object 9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147097961"/>
              </p:ext>
            </p:extLst>
          </p:nvPr>
        </p:nvGraphicFramePr>
        <p:xfrm>
          <a:off x="2699792" y="4161012"/>
          <a:ext cx="3455988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625400" imgH="393480" progId="Equation.3">
                  <p:embed/>
                </p:oleObj>
              </mc:Choice>
              <mc:Fallback>
                <p:oleObj name="Equação" r:id="rId4" imgW="1625400" imgH="3934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4161012"/>
                        <a:ext cx="3455988" cy="836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97462" y="1270000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Considere-se o equilíbrio butano </a:t>
            </a:r>
            <a:r>
              <a:rPr lang="pt-PT" sz="2400" dirty="0">
                <a:latin typeface="Calibri" pitchFamily="34" charset="0"/>
                <a:sym typeface="Symbol" pitchFamily="18" charset="2"/>
              </a:rPr>
              <a:t> isobutano</a:t>
            </a:r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575469" y="3104840"/>
            <a:ext cx="7993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Partindo de um estado de equilíbrio em que 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[</a:t>
            </a:r>
            <a:r>
              <a:rPr lang="en-US" sz="2400" dirty="0" err="1">
                <a:latin typeface="Calibri" pitchFamily="34" charset="0"/>
                <a:cs typeface="Times New Roman" pitchFamily="18" charset="0"/>
              </a:rPr>
              <a:t>isobutano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] = 1.25 M e </a:t>
            </a:r>
            <a:r>
              <a:rPr lang="en-US" sz="2400" dirty="0">
                <a:latin typeface="Calibri" pitchFamily="34" charset="0"/>
              </a:rPr>
              <a:t>[</a:t>
            </a:r>
            <a:r>
              <a:rPr lang="en-US" sz="2400" dirty="0" err="1">
                <a:latin typeface="Calibri" pitchFamily="34" charset="0"/>
              </a:rPr>
              <a:t>butano</a:t>
            </a:r>
            <a:r>
              <a:rPr lang="en-US" sz="2400" dirty="0">
                <a:latin typeface="Calibri" pitchFamily="34" charset="0"/>
              </a:rPr>
              <a:t>] = 0.5 M, </a:t>
            </a:r>
            <a:r>
              <a:rPr lang="en-US" sz="2400" dirty="0" err="1">
                <a:latin typeface="Calibri" pitchFamily="34" charset="0"/>
              </a:rPr>
              <a:t>adiciona</a:t>
            </a:r>
            <a:r>
              <a:rPr lang="en-US" sz="2400" dirty="0">
                <a:latin typeface="Calibri" pitchFamily="34" charset="0"/>
              </a:rPr>
              <a:t>-se 1.5 M de </a:t>
            </a:r>
            <a:r>
              <a:rPr lang="en-US" sz="2400" dirty="0" err="1">
                <a:latin typeface="Calibri" pitchFamily="34" charset="0"/>
              </a:rPr>
              <a:t>butano</a:t>
            </a:r>
            <a:r>
              <a:rPr lang="en-US" sz="2400" dirty="0">
                <a:latin typeface="Calibri" pitchFamily="34" charset="0"/>
              </a:rPr>
              <a:t>.</a:t>
            </a:r>
          </a:p>
        </p:txBody>
      </p:sp>
      <p:sp>
        <p:nvSpPr>
          <p:cNvPr id="67595" name="Text Box 11"/>
          <p:cNvSpPr txBox="1">
            <a:spLocks noChangeArrowheads="1"/>
          </p:cNvSpPr>
          <p:nvPr/>
        </p:nvSpPr>
        <p:spPr bwMode="auto">
          <a:xfrm>
            <a:off x="597462" y="5176837"/>
            <a:ext cx="79930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A reacção vai progredir no sentido dos “produtos” (sentido </a:t>
            </a:r>
            <a:r>
              <a:rPr lang="pt-PT" sz="2400" dirty="0" err="1">
                <a:latin typeface="Calibri" pitchFamily="34" charset="0"/>
              </a:rPr>
              <a:t>directo</a:t>
            </a:r>
            <a:r>
              <a:rPr lang="pt-PT" sz="2400" dirty="0">
                <a:latin typeface="Calibri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/>
      <p:bldP spid="67592" grpId="0"/>
      <p:bldP spid="6759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 idx="4294967295"/>
          </p:nvPr>
        </p:nvSpPr>
        <p:spPr>
          <a:xfrm>
            <a:off x="495300" y="230188"/>
            <a:ext cx="2780556" cy="990600"/>
          </a:xfrm>
        </p:spPr>
        <p:txBody>
          <a:bodyPr/>
          <a:lstStyle/>
          <a:p>
            <a:r>
              <a:rPr lang="pt-PT" sz="3600" dirty="0">
                <a:latin typeface="Calibri" pitchFamily="34" charset="0"/>
              </a:rPr>
              <a:t>Continuação</a:t>
            </a:r>
          </a:p>
        </p:txBody>
      </p:sp>
      <p:graphicFrame>
        <p:nvGraphicFramePr>
          <p:cNvPr id="62552" name="Group 88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847216234"/>
              </p:ext>
            </p:extLst>
          </p:nvPr>
        </p:nvGraphicFramePr>
        <p:xfrm>
          <a:off x="684968" y="1344435"/>
          <a:ext cx="7488311" cy="1905000"/>
        </p:xfrm>
        <a:graphic>
          <a:graphicData uri="http://schemas.openxmlformats.org/drawingml/2006/table">
            <a:tbl>
              <a:tblPr/>
              <a:tblGrid>
                <a:gridCol w="3081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4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pt-PT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Butano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Isobutano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Início (M)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0.5+1.5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Variação (M)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Equilíbrio (M)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2-x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1.25+x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2517" name="Object 53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239458799"/>
              </p:ext>
            </p:extLst>
          </p:nvPr>
        </p:nvGraphicFramePr>
        <p:xfrm>
          <a:off x="909240" y="3869736"/>
          <a:ext cx="2736850" cy="132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206360" imgH="583920" progId="Equation.3">
                  <p:embed/>
                </p:oleObj>
              </mc:Choice>
              <mc:Fallback>
                <p:oleObj name="Equação" r:id="rId2" imgW="1206360" imgH="583920" progId="Equation.3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240" y="3869736"/>
                        <a:ext cx="2736850" cy="1325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33" name="Object 69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958820311"/>
              </p:ext>
            </p:extLst>
          </p:nvPr>
        </p:nvGraphicFramePr>
        <p:xfrm>
          <a:off x="5364088" y="3980067"/>
          <a:ext cx="3281362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282680" imgH="431640" progId="Equation.3">
                  <p:embed/>
                </p:oleObj>
              </mc:Choice>
              <mc:Fallback>
                <p:oleObj name="Equação" r:id="rId4" imgW="1282680" imgH="43164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3980067"/>
                        <a:ext cx="3281362" cy="1104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553" name="AutoShape 89"/>
          <p:cNvSpPr>
            <a:spLocks noChangeArrowheads="1"/>
          </p:cNvSpPr>
          <p:nvPr/>
        </p:nvSpPr>
        <p:spPr bwMode="auto">
          <a:xfrm>
            <a:off x="3960812" y="4382744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62554" name="Text Box 90"/>
          <p:cNvSpPr txBox="1">
            <a:spLocks noChangeArrowheads="1"/>
          </p:cNvSpPr>
          <p:nvPr/>
        </p:nvSpPr>
        <p:spPr bwMode="auto">
          <a:xfrm>
            <a:off x="828139" y="5577362"/>
            <a:ext cx="7058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De acordo com a Lei de </a:t>
            </a:r>
            <a:r>
              <a:rPr lang="pt-PT" sz="2400" dirty="0" err="1">
                <a:latin typeface="Calibri" pitchFamily="34" charset="0"/>
              </a:rPr>
              <a:t>Le</a:t>
            </a:r>
            <a:r>
              <a:rPr lang="pt-PT" sz="2400" dirty="0">
                <a:latin typeface="Calibri" pitchFamily="34" charset="0"/>
              </a:rPr>
              <a:t> </a:t>
            </a:r>
            <a:r>
              <a:rPr lang="pt-PT" sz="2400" dirty="0" err="1">
                <a:latin typeface="Calibri" pitchFamily="34" charset="0"/>
              </a:rPr>
              <a:t>Chatelier</a:t>
            </a:r>
            <a:r>
              <a:rPr lang="pt-PT" sz="2400" dirty="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53" grpId="0" animBg="1"/>
      <p:bldP spid="625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3"/>
          <p:cNvSpPr>
            <a:spLocks noGrp="1" noChangeArrowheads="1"/>
          </p:cNvSpPr>
          <p:nvPr>
            <p:ph type="title" idx="4294967295"/>
          </p:nvPr>
        </p:nvSpPr>
        <p:spPr>
          <a:xfrm>
            <a:off x="539751" y="425450"/>
            <a:ext cx="4248273" cy="649287"/>
          </a:xfrm>
          <a:noFill/>
        </p:spPr>
        <p:txBody>
          <a:bodyPr/>
          <a:lstStyle/>
          <a:p>
            <a:pPr eaLnBrk="1" hangingPunct="1"/>
            <a:r>
              <a:rPr lang="pt-PT" sz="3200" dirty="0">
                <a:latin typeface="Calibri" pitchFamily="34" charset="0"/>
              </a:rPr>
              <a:t>Efeito da Temperatura</a:t>
            </a:r>
          </a:p>
        </p:txBody>
      </p:sp>
      <p:graphicFrame>
        <p:nvGraphicFramePr>
          <p:cNvPr id="1085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498341"/>
              </p:ext>
            </p:extLst>
          </p:nvPr>
        </p:nvGraphicFramePr>
        <p:xfrm>
          <a:off x="539750" y="1577974"/>
          <a:ext cx="7812881" cy="2452690"/>
        </p:xfrm>
        <a:graphic>
          <a:graphicData uri="http://schemas.openxmlformats.org/drawingml/2006/table">
            <a:tbl>
              <a:tblPr/>
              <a:tblGrid>
                <a:gridCol w="3810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2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05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Reacção Exotérmica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Reacção Endotérmica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72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A+B </a:t>
                      </a: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sym typeface="Symbol" pitchFamily="18" charset="2"/>
                        </a:rPr>
                        <a:t> C+D + </a:t>
                      </a: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alibri" pitchFamily="34" charset="0"/>
                          <a:sym typeface="Symbol" pitchFamily="18" charset="2"/>
                        </a:rPr>
                        <a:t>Calor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alibri" pitchFamily="34" charset="0"/>
                        </a:rPr>
                        <a:t>Calor</a:t>
                      </a: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+ A+B </a:t>
                      </a: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sym typeface="Symbol" pitchFamily="18" charset="2"/>
                        </a:rPr>
                        <a:t> C+D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4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         </a:t>
                      </a:r>
                      <a:r>
                        <a:rPr kumimoji="0" lang="pt-PT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</a:t>
                      </a:r>
                      <a:r>
                        <a:rPr kumimoji="0" lang="pt-PT" sz="24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</a:t>
                      </a:r>
                      <a:r>
                        <a:rPr kumimoji="0" 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         </a:t>
                      </a:r>
                      <a:r>
                        <a:rPr kumimoji="0" lang="pt-PT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</a:t>
                      </a:r>
                      <a:r>
                        <a:rPr kumimoji="0" 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9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         </a:t>
                      </a:r>
                      <a:r>
                        <a:rPr kumimoji="0" lang="pt-PT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</a:t>
                      </a:r>
                      <a:r>
                        <a:rPr kumimoji="0" lang="pt-PT" sz="24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</a:t>
                      </a:r>
                      <a:endParaRPr kumimoji="0" lang="pt-PT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         </a:t>
                      </a:r>
                      <a:r>
                        <a:rPr kumimoji="0" lang="pt-PT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</a:t>
                      </a:r>
                      <a:r>
                        <a:rPr kumimoji="0" lang="pt-PT" sz="24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</a:t>
                      </a:r>
                      <a:endParaRPr kumimoji="0" lang="pt-PT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64" name="AutoShape 40"/>
          <p:cNvSpPr>
            <a:spLocks noChangeArrowheads="1"/>
          </p:cNvSpPr>
          <p:nvPr/>
        </p:nvSpPr>
        <p:spPr bwMode="auto">
          <a:xfrm>
            <a:off x="2339975" y="2997200"/>
            <a:ext cx="215900" cy="431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65" name="AutoShape 41"/>
          <p:cNvSpPr>
            <a:spLocks noChangeArrowheads="1"/>
          </p:cNvSpPr>
          <p:nvPr/>
        </p:nvSpPr>
        <p:spPr bwMode="auto">
          <a:xfrm>
            <a:off x="3203576" y="3068638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68" name="AutoShape 44"/>
          <p:cNvSpPr>
            <a:spLocks noChangeArrowheads="1"/>
          </p:cNvSpPr>
          <p:nvPr/>
        </p:nvSpPr>
        <p:spPr bwMode="auto">
          <a:xfrm>
            <a:off x="6161708" y="2997200"/>
            <a:ext cx="215900" cy="431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70" name="AutoShape 46"/>
          <p:cNvSpPr>
            <a:spLocks noChangeArrowheads="1"/>
          </p:cNvSpPr>
          <p:nvPr/>
        </p:nvSpPr>
        <p:spPr bwMode="auto">
          <a:xfrm>
            <a:off x="7025309" y="2997200"/>
            <a:ext cx="215900" cy="431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74" name="AutoShape 50"/>
          <p:cNvSpPr>
            <a:spLocks noChangeArrowheads="1"/>
          </p:cNvSpPr>
          <p:nvPr/>
        </p:nvSpPr>
        <p:spPr bwMode="auto">
          <a:xfrm>
            <a:off x="2339975" y="3580821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75" name="AutoShape 51"/>
          <p:cNvSpPr>
            <a:spLocks noChangeArrowheads="1"/>
          </p:cNvSpPr>
          <p:nvPr/>
        </p:nvSpPr>
        <p:spPr bwMode="auto">
          <a:xfrm>
            <a:off x="3203576" y="3541409"/>
            <a:ext cx="215900" cy="430212"/>
          </a:xfrm>
          <a:prstGeom prst="upArrow">
            <a:avLst>
              <a:gd name="adj1" fmla="val 50000"/>
              <a:gd name="adj2" fmla="val 498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76" name="AutoShape 52"/>
          <p:cNvSpPr>
            <a:spLocks noChangeArrowheads="1"/>
          </p:cNvSpPr>
          <p:nvPr/>
        </p:nvSpPr>
        <p:spPr bwMode="auto">
          <a:xfrm>
            <a:off x="6193596" y="3570322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77" name="AutoShape 53"/>
          <p:cNvSpPr>
            <a:spLocks noChangeArrowheads="1"/>
          </p:cNvSpPr>
          <p:nvPr/>
        </p:nvSpPr>
        <p:spPr bwMode="auto">
          <a:xfrm>
            <a:off x="7021046" y="3570322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1088" name="Text Box 64"/>
          <p:cNvSpPr txBox="1">
            <a:spLocks noChangeArrowheads="1"/>
          </p:cNvSpPr>
          <p:nvPr/>
        </p:nvSpPr>
        <p:spPr bwMode="auto">
          <a:xfrm>
            <a:off x="539750" y="5834489"/>
            <a:ext cx="7920682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O aumento de temperatura favorece reacções endotérmicas e a diminuição de temperatura favorece reacções exotérmicas.</a:t>
            </a:r>
          </a:p>
        </p:txBody>
      </p:sp>
      <p:pic>
        <p:nvPicPr>
          <p:cNvPr id="1090" name="Picture 66" descr="img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508500"/>
            <a:ext cx="3384550" cy="930275"/>
          </a:xfrm>
          <a:prstGeom prst="rect">
            <a:avLst/>
          </a:prstGeom>
          <a:noFill/>
        </p:spPr>
      </p:pic>
      <p:pic>
        <p:nvPicPr>
          <p:cNvPr id="1092" name="Picture 68" descr="Effect of Temperature on Equilibri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018" y="4210052"/>
            <a:ext cx="4392613" cy="1562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478387" y="590550"/>
            <a:ext cx="3635896" cy="576263"/>
          </a:xfrm>
          <a:noFill/>
        </p:spPr>
        <p:txBody>
          <a:bodyPr/>
          <a:lstStyle/>
          <a:p>
            <a:pPr eaLnBrk="1" hangingPunct="1"/>
            <a:r>
              <a:rPr lang="pt-PT" sz="3600" dirty="0">
                <a:latin typeface="Calibri" pitchFamily="34" charset="0"/>
              </a:rPr>
              <a:t>Efeito da pressão</a:t>
            </a:r>
          </a:p>
        </p:txBody>
      </p:sp>
      <p:pic>
        <p:nvPicPr>
          <p:cNvPr id="44035" name="Picture 13" descr="FG14_0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63688" y="1509712"/>
            <a:ext cx="4967288" cy="2397125"/>
          </a:xfrm>
          <a:noFill/>
          <a:ln/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478387" y="4082256"/>
            <a:ext cx="84978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PT" sz="2400" dirty="0">
                <a:latin typeface="Calibri" pitchFamily="34" charset="0"/>
              </a:rPr>
              <a:t>Um</a:t>
            </a:r>
            <a:r>
              <a:rPr lang="pt-PT" sz="24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400" dirty="0">
                <a:solidFill>
                  <a:srgbClr val="002776"/>
                </a:solidFill>
                <a:latin typeface="Calibri" pitchFamily="34" charset="0"/>
              </a:rPr>
              <a:t>aumento de pressão </a:t>
            </a:r>
            <a:r>
              <a:rPr lang="pt-PT" sz="2400" dirty="0">
                <a:latin typeface="Calibri" pitchFamily="34" charset="0"/>
              </a:rPr>
              <a:t>(diminuição no volume) </a:t>
            </a:r>
            <a:r>
              <a:rPr lang="pt-PT" sz="2400" dirty="0">
                <a:solidFill>
                  <a:srgbClr val="002776"/>
                </a:solidFill>
                <a:latin typeface="Calibri" pitchFamily="34" charset="0"/>
              </a:rPr>
              <a:t>favorece a reacção em que há uma diminuição do número total de </a:t>
            </a:r>
            <a:r>
              <a:rPr lang="pt-PT" sz="2400" u="sng" dirty="0">
                <a:solidFill>
                  <a:srgbClr val="002776"/>
                </a:solidFill>
                <a:latin typeface="Calibri" pitchFamily="34" charset="0"/>
              </a:rPr>
              <a:t>moléculas gasosas</a:t>
            </a:r>
            <a:r>
              <a:rPr lang="pt-PT" sz="2400" b="1" dirty="0">
                <a:solidFill>
                  <a:srgbClr val="002776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478387" y="5348288"/>
            <a:ext cx="83518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Quando a pressão diminui, reacção evolui no sentido da formação de maior número de moléculas gasosas.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523875"/>
            <a:ext cx="4572000" cy="685800"/>
          </a:xfrm>
          <a:noFill/>
        </p:spPr>
        <p:txBody>
          <a:bodyPr/>
          <a:lstStyle/>
          <a:p>
            <a:pPr eaLnBrk="1" hangingPunct="1"/>
            <a:r>
              <a:rPr lang="pt-PT" sz="3600">
                <a:latin typeface="Calibri" pitchFamily="34" charset="0"/>
              </a:rPr>
              <a:t>O processo de Haber</a:t>
            </a:r>
          </a:p>
        </p:txBody>
      </p:sp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62100"/>
            <a:ext cx="5689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2204864"/>
            <a:ext cx="4679950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6300788" y="2492375"/>
            <a:ext cx="504825" cy="935038"/>
          </a:xfrm>
          <a:prstGeom prst="upArrow">
            <a:avLst>
              <a:gd name="adj1" fmla="val 50000"/>
              <a:gd name="adj2" fmla="val 4630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5364163" y="3644900"/>
            <a:ext cx="31686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Reacção favorecida a altas pressões e baixas temperaturas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0" grpId="0" animBg="1"/>
      <p:bldP spid="276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528638"/>
            <a:ext cx="3599631" cy="609600"/>
          </a:xfrm>
        </p:spPr>
        <p:txBody>
          <a:bodyPr/>
          <a:lstStyle/>
          <a:p>
            <a:pPr eaLnBrk="1" hangingPunct="1"/>
            <a:r>
              <a:rPr lang="pt-PT" sz="3600" dirty="0">
                <a:latin typeface="Calibri" pitchFamily="34" charset="0"/>
              </a:rPr>
              <a:t>Escala industrial</a:t>
            </a:r>
          </a:p>
        </p:txBody>
      </p:sp>
      <p:graphicFrame>
        <p:nvGraphicFramePr>
          <p:cNvPr id="2050" name="Object 102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14120" imgH="215640" progId="Equation.3">
                  <p:embed/>
                </p:oleObj>
              </mc:Choice>
              <mc:Fallback>
                <p:oleObj name="Equação" r:id="rId2" imgW="114120" imgH="21564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2713" cy="214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5125" y="1466056"/>
            <a:ext cx="4968875" cy="370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635919"/>
            <a:ext cx="3833790" cy="258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467544" y="5133814"/>
            <a:ext cx="8137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À escala industrial, a cinética dos processos é um factor determinante!</a:t>
            </a: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5940152" y="3645024"/>
            <a:ext cx="647700" cy="36036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641A9-A541-42D1-A192-41EE67EA4AE5}"/>
              </a:ext>
            </a:extLst>
          </p:cNvPr>
          <p:cNvSpPr txBox="1">
            <a:spLocks/>
          </p:cNvSpPr>
          <p:nvPr/>
        </p:nvSpPr>
        <p:spPr bwMode="auto">
          <a:xfrm>
            <a:off x="467544" y="260648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8.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4EAB967-F1FA-4857-B085-7E4CB8F2DFC7}"/>
              </a:ext>
            </a:extLst>
          </p:cNvPr>
          <p:cNvSpPr txBox="1"/>
          <p:nvPr/>
        </p:nvSpPr>
        <p:spPr>
          <a:xfrm>
            <a:off x="467544" y="1029552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SzPts val="1200"/>
            </a:pP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Explique de que forma um aumento de pressão </a:t>
            </a:r>
            <a:r>
              <a:rPr lang="pt-PT" u="none" strike="noStrik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afecta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cada um dos seguintes equilíbrios químicos: a) A(s) 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 B(s) ; b) 2 A(l) 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B(l) ;</a:t>
            </a:r>
          </a:p>
          <a:p>
            <a:pPr lvl="0" algn="just">
              <a:buSzPts val="1200"/>
            </a:pP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c) A(s) 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B(g) ?; d) A(g) 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B(g) ; A(g) 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 B(g).</a:t>
            </a:r>
            <a:endParaRPr lang="pt-PT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8E98FBE-A3B3-4C67-A4FF-B0DFD6AE6941}"/>
              </a:ext>
            </a:extLst>
          </p:cNvPr>
          <p:cNvSpPr txBox="1">
            <a:spLocks/>
          </p:cNvSpPr>
          <p:nvPr/>
        </p:nvSpPr>
        <p:spPr bwMode="auto">
          <a:xfrm>
            <a:off x="467544" y="2276872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9.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A096490-2B59-4053-86B3-C765FA0E534B}"/>
              </a:ext>
            </a:extLst>
          </p:cNvPr>
          <p:cNvSpPr txBox="1"/>
          <p:nvPr/>
        </p:nvSpPr>
        <p:spPr>
          <a:xfrm>
            <a:off x="467544" y="2919960"/>
            <a:ext cx="80648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SzPts val="1200"/>
            </a:pP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 reagentes A e B de concentrações iniciais iguais a 0.8 mol/l, reagem lentamente de acordo com a equação:</a:t>
            </a:r>
          </a:p>
          <a:p>
            <a:pPr algn="just"/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</a:p>
          <a:p>
            <a:pPr algn="ctr"/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A(g) + B(g) 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C(g) + D(g) + Calor</a:t>
            </a:r>
          </a:p>
          <a:p>
            <a:pPr algn="just"/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</a:p>
          <a:p>
            <a:pPr algn="just"/>
            <a:r>
              <a:rPr lang="pt-P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 equilíbrio foi atingido à temperatura de 80 °C, quando a concentração de D é 0.6 mol/l.</a:t>
            </a:r>
          </a:p>
          <a:p>
            <a:pPr marL="342900" lvl="0" indent="-342900" algn="just">
              <a:buSzPts val="1200"/>
              <a:buFont typeface="Times New Roman" panose="02020603050405020304" pitchFamily="18" charset="0"/>
              <a:buAutoNum type="alphaLcParenR"/>
            </a:pP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Calcular a constante de equilíbrio</a:t>
            </a:r>
          </a:p>
          <a:p>
            <a:pPr marL="342900" lvl="0" indent="-342900" algn="just">
              <a:buSzPts val="1200"/>
              <a:buFont typeface="Times New Roman" panose="02020603050405020304" pitchFamily="18" charset="0"/>
              <a:buAutoNum type="alphaLcParenR"/>
            </a:pP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a temperatura aumentar, o valor da constante de equilíbrio aumenta, diminui ou permanece constante? Justificar</a:t>
            </a:r>
          </a:p>
          <a:p>
            <a:pPr marL="342900" lvl="0" indent="-342900" algn="just">
              <a:buSzPts val="1200"/>
              <a:buFont typeface="Times New Roman" panose="02020603050405020304" pitchFamily="18" charset="0"/>
              <a:buAutoNum type="alphaLcParenR"/>
            </a:pPr>
            <a:r>
              <a:rPr lang="pt-PT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Qual o efeito da pressão sobre o equilíbrio? Explicar.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042869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2912</TotalTime>
  <Words>1228</Words>
  <Application>Microsoft Office PowerPoint</Application>
  <PresentationFormat>Apresentação no Ecrã (4:3)</PresentationFormat>
  <Paragraphs>112</Paragraphs>
  <Slides>22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22</vt:i4>
      </vt:variant>
    </vt:vector>
  </HeadingPairs>
  <TitlesOfParts>
    <vt:vector size="30" baseType="lpstr">
      <vt:lpstr>Arial</vt:lpstr>
      <vt:lpstr>Calibri</vt:lpstr>
      <vt:lpstr>Times New Roman</vt:lpstr>
      <vt:lpstr>Tw Cen MT</vt:lpstr>
      <vt:lpstr>Wingdings</vt:lpstr>
      <vt:lpstr>Wingdings 2</vt:lpstr>
      <vt:lpstr>Mediano</vt:lpstr>
      <vt:lpstr>Equação</vt:lpstr>
      <vt:lpstr>Apresentação do PowerPoint</vt:lpstr>
      <vt:lpstr>Introdução</vt:lpstr>
      <vt:lpstr>Exemplo: N2O4(g)  2 NO2(g)</vt:lpstr>
      <vt:lpstr>Lei da acção de massas</vt:lpstr>
      <vt:lpstr>Constante de equilíbrio</vt:lpstr>
      <vt:lpstr>Equilíbrio homogéneo</vt:lpstr>
      <vt:lpstr>Relação entre as constantes</vt:lpstr>
      <vt:lpstr>Exercício 1.</vt:lpstr>
      <vt:lpstr>Apresentação do PowerPoint</vt:lpstr>
      <vt:lpstr>Apresentação do PowerPoint</vt:lpstr>
      <vt:lpstr>Apresentação do PowerPoint</vt:lpstr>
      <vt:lpstr>Quociente reaccional</vt:lpstr>
      <vt:lpstr>Cálculo de concentrações de equilíbrio</vt:lpstr>
      <vt:lpstr>Apresentação do PowerPoint</vt:lpstr>
      <vt:lpstr>Factores que afectam o equilíbrio químico</vt:lpstr>
      <vt:lpstr>Alteração da concentração</vt:lpstr>
      <vt:lpstr>Continuação</vt:lpstr>
      <vt:lpstr>Efeito da Temperatura</vt:lpstr>
      <vt:lpstr>Efeito da pressão</vt:lpstr>
      <vt:lpstr>O processo de Haber</vt:lpstr>
      <vt:lpstr>Escala industrial</vt:lpstr>
      <vt:lpstr>Apresentação do PowerPoint</vt:lpstr>
    </vt:vector>
  </TitlesOfParts>
  <Company>IPT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 Geral - 2008/2009</dc:title>
  <dc:creator>INSTITUTO POLITECNICO TOMAR</dc:creator>
  <cp:lastModifiedBy>reviewer</cp:lastModifiedBy>
  <cp:revision>118</cp:revision>
  <dcterms:created xsi:type="dcterms:W3CDTF">2008-09-23T08:31:51Z</dcterms:created>
  <dcterms:modified xsi:type="dcterms:W3CDTF">2021-01-14T15:20:42Z</dcterms:modified>
</cp:coreProperties>
</file>