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29" r:id="rId1"/>
  </p:sldMasterIdLst>
  <p:sldIdLst>
    <p:sldId id="256" r:id="rId2"/>
    <p:sldId id="260" r:id="rId3"/>
    <p:sldId id="261" r:id="rId4"/>
    <p:sldId id="262" r:id="rId5"/>
    <p:sldId id="263" r:id="rId6"/>
    <p:sldId id="275" r:id="rId7"/>
    <p:sldId id="283" r:id="rId8"/>
    <p:sldId id="284" r:id="rId9"/>
    <p:sldId id="264" r:id="rId10"/>
    <p:sldId id="265" r:id="rId11"/>
    <p:sldId id="287" r:id="rId12"/>
    <p:sldId id="266" r:id="rId13"/>
    <p:sldId id="268" r:id="rId14"/>
    <p:sldId id="299" r:id="rId15"/>
    <p:sldId id="285" r:id="rId16"/>
    <p:sldId id="270" r:id="rId17"/>
    <p:sldId id="271" r:id="rId18"/>
    <p:sldId id="298" r:id="rId19"/>
    <p:sldId id="295" r:id="rId20"/>
    <p:sldId id="296" r:id="rId21"/>
    <p:sldId id="272" r:id="rId22"/>
    <p:sldId id="288" r:id="rId23"/>
    <p:sldId id="297" r:id="rId24"/>
    <p:sldId id="289" r:id="rId25"/>
    <p:sldId id="290" r:id="rId26"/>
    <p:sldId id="291" r:id="rId27"/>
    <p:sldId id="292" r:id="rId28"/>
    <p:sldId id="293" r:id="rId2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7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443705-39A7-4974-A9A2-702263BA3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465830-9E2D-4EB2-B427-05D87ABFF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8D1B92E-C975-434A-AED4-01EBF37B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0A3E8B-1FDD-48F5-8879-DADDFF35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59750F0-90CF-46F0-8500-5B13A2A9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838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8C93A-71C1-4716-91F0-102E9A54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E4B16BF-AA23-4660-9106-A2067B078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AC215AD-B4AC-442B-9F76-19A527350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686101F-BB4F-448C-9511-D106A435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BD82F9C-FF55-44B8-BB7E-CFFAD79F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151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E1DE1-DF09-4F57-B946-89B0512C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51A8561-A9E9-4B87-875D-EA9163D81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37E6BBD-17F1-4CFB-BB58-015DF3329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ED222-BC81-400E-9379-D4D99888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6ED9711-3917-4EC7-B332-02CDB7E9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6571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155D6-5E36-4DDD-A16E-AFB7B76E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2F9701A-0777-4A47-8FF2-344AAC8E5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AD961FE-70F3-4F2F-8839-50F6B85D5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1E54CC4-A391-4688-9439-A131B63B6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E6E0D4B-268C-4B75-821F-843B2A2E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7A1B334-7FC5-435D-A88E-6F31BC774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5176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8B36D-B15D-498F-BB2E-30A50B97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7829FCF-F4A2-40B6-909D-AE0FB1826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2B26F5F-8DCA-4747-9D4E-4C695985E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20D8AC4-DABE-4883-9095-8F721289B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E264C00-EE3D-43B6-A8BB-14E1A4FE0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AF462D28-F4F1-422B-BE98-8057938A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BE38B6C-BE43-4E49-AF51-8EF98FCED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AA28B89-27C9-4160-905F-BFEE73D0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9647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43AFAA-1CF7-4C9B-9415-1B55CE5F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17D8B6-F4C2-41C5-BE54-D54044FC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39E6207-C264-42E2-8F0D-C120B635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6DF508A-7F79-40AA-8419-A26B5779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392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73D75EF-4FFE-4F25-8CD3-510A7844F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DFAF2C43-1D24-4B55-B753-12695C60F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77A2581-91D3-4A30-AD76-F621B83A8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5921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C6404-FF7C-4845-B428-BBB90286A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CF60BEF-9AED-4EF4-9E01-450E0E9C6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D5E0D1D-64C1-4361-AA12-82B7BA66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03727E2-CE3B-4B77-B253-C8978A74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1BF4C30-67E0-4A2A-B6BB-3F2615EDF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E4DB661-2140-4696-B530-96779473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48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D5E55-D6AB-4D8A-A32C-F9306EAAC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45BB02F0-1C10-4206-9B72-B9987683E7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93859B7-B420-46CC-8A48-4A4C92FA1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7C8B220-7B10-488E-B22B-D7D4AD74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19625C4-07CC-47E1-88F2-63A86580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EC42E0E-945D-4E9A-990D-93D1FA4B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7573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B7E7B-FB1D-43C4-B702-5C5E7BA4E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5502035-ACFF-4EE5-89E0-4A3CBA239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2899FF2-432D-45FB-B020-06D51794B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3F4E534-AA18-46CB-9AC6-6AA21E13C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B51E5F7-3E8A-439C-86AD-8494056E9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886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71E6E0-46F9-4969-BF73-F2FC964040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AFE4B2B-9150-4977-A7EF-CC2178376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CB31A7C-E3BF-435F-AF08-2D20607DF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0040553-91B3-4031-A3E0-DFFF5869E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60E295-CCB3-4344-A0E3-75F8748C8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624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0B5A55FD-A57F-4986-90B1-BD7D11C8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B075FFB-7BA1-403E-AE11-F7E2FAAA2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A70A83C-A6E8-443B-BF39-E8637C621D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209989A-FD81-4685-B319-A563B8C6B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3350BCE-8D79-4FD5-BEAE-353535A89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9B87D24-A484-485A-B81F-085CA731ECE4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891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04FA8A33-5385-4E96-837E-1B43A63EBCBD}"/>
              </a:ext>
            </a:extLst>
          </p:cNvPr>
          <p:cNvSpPr>
            <a:spLocks noGrp="1"/>
          </p:cNvSpPr>
          <p:nvPr/>
        </p:nvSpPr>
        <p:spPr bwMode="auto">
          <a:xfrm>
            <a:off x="1035050" y="3827463"/>
            <a:ext cx="7072313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Equilíbrio Ácido-Base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Valentim M B Nunes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Unidade Departamental de Engenharias</a:t>
            </a:r>
          </a:p>
        </p:txBody>
      </p:sp>
      <p:sp>
        <p:nvSpPr>
          <p:cNvPr id="7" name="CaixaDeTexto 3">
            <a:extLst>
              <a:ext uri="{FF2B5EF4-FFF2-40B4-BE49-F238E27FC236}">
                <a16:creationId xmlns:a16="http://schemas.microsoft.com/office/drawing/2014/main" id="{D3F5C970-52B5-4FF1-AE59-11FFAB449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360" y="5733256"/>
            <a:ext cx="648769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Instituto Politécnico de Tomar, fevereiro,2021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206C4E8-4414-4ABC-8E34-E6AE06745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669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FC02D2D3-5990-46CD-B80D-1B4E116F9EEE}"/>
              </a:ext>
            </a:extLst>
          </p:cNvPr>
          <p:cNvSpPr txBox="1">
            <a:spLocks/>
          </p:cNvSpPr>
          <p:nvPr/>
        </p:nvSpPr>
        <p:spPr>
          <a:xfrm>
            <a:off x="3397250" y="1785938"/>
            <a:ext cx="2000250" cy="1774825"/>
          </a:xfrm>
          <a:prstGeom prst="rect">
            <a:avLst/>
          </a:prstGeom>
        </p:spPr>
        <p:txBody>
          <a:bodyPr anchor="ctr"/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Química 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6D60C91E-6B14-45AC-8A67-F6CBAE4C1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159125"/>
            <a:ext cx="820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2400" b="1">
                <a:latin typeface="Arial" panose="020B0604020202020204" pitchFamily="34" charset="0"/>
                <a:cs typeface="Times New Roman" panose="02020603050405020304" pitchFamily="18" charset="0"/>
              </a:rPr>
              <a:t>CTeSP: Tecnologias Integradas de Produção Industrial </a:t>
            </a:r>
            <a:endParaRPr lang="pt-PT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9"/>
          <p:cNvSpPr>
            <a:spLocks noGrp="1" noChangeArrowheads="1"/>
          </p:cNvSpPr>
          <p:nvPr>
            <p:ph type="title"/>
          </p:nvPr>
        </p:nvSpPr>
        <p:spPr>
          <a:xfrm>
            <a:off x="685800" y="476672"/>
            <a:ext cx="7772400" cy="762000"/>
          </a:xfrm>
          <a:noFill/>
        </p:spPr>
        <p:txBody>
          <a:bodyPr/>
          <a:lstStyle/>
          <a:p>
            <a:r>
              <a:rPr lang="pt-PT" sz="3200" dirty="0">
                <a:latin typeface="Arial" charset="0"/>
              </a:rPr>
              <a:t>Equilíbrio Ácido-Base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72444" y="1556792"/>
            <a:ext cx="7561263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F"/>
            </a:pPr>
            <a:r>
              <a:rPr lang="pt-PT" sz="2800" dirty="0"/>
              <a:t>As reacções ácido-base têm grande importância em Química, intervindo em numerosos processos químicos industriais e em processos biológicos.</a:t>
            </a:r>
          </a:p>
          <a:p>
            <a:pPr>
              <a:spcBef>
                <a:spcPct val="50000"/>
              </a:spcBef>
              <a:buFont typeface="Wingdings" pitchFamily="2" charset="2"/>
              <a:buChar char="F"/>
            </a:pPr>
            <a:r>
              <a:rPr lang="pt-PT" sz="2800" dirty="0"/>
              <a:t> Em muitos destes processos é fundamental o controlo das características ácido-base do meio.</a:t>
            </a:r>
          </a:p>
        </p:txBody>
      </p:sp>
      <p:pic>
        <p:nvPicPr>
          <p:cNvPr id="1026" name="Picture 2" descr="Resultado de imagem para pH clipart">
            <a:extLst>
              <a:ext uri="{FF2B5EF4-FFF2-40B4-BE49-F238E27FC236}">
                <a16:creationId xmlns:a16="http://schemas.microsoft.com/office/drawing/2014/main" id="{5BD66868-150D-43DA-A4CE-27052A77E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19004"/>
            <a:ext cx="2018629" cy="200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68939" y="585788"/>
            <a:ext cx="7772400" cy="762000"/>
          </a:xfrm>
        </p:spPr>
        <p:txBody>
          <a:bodyPr/>
          <a:lstStyle/>
          <a:p>
            <a:r>
              <a:rPr lang="pt-PT" sz="3200" dirty="0">
                <a:latin typeface="Arial" charset="0"/>
              </a:rPr>
              <a:t>Ácidos e Bases de </a:t>
            </a:r>
            <a:r>
              <a:rPr lang="pt-PT" sz="3200" dirty="0" err="1">
                <a:latin typeface="Arial" charset="0"/>
              </a:rPr>
              <a:t>Arrhenius</a:t>
            </a:r>
            <a:endParaRPr lang="pt-PT" sz="3200" dirty="0">
              <a:latin typeface="Arial" charset="0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4419600" y="22098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9144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18438" name="Text Box 11"/>
          <p:cNvSpPr txBox="1">
            <a:spLocks noChangeArrowheads="1"/>
          </p:cNvSpPr>
          <p:nvPr/>
        </p:nvSpPr>
        <p:spPr bwMode="auto">
          <a:xfrm>
            <a:off x="868939" y="1413437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/>
              <a:t>Definições de </a:t>
            </a:r>
            <a:r>
              <a:rPr lang="pt-PT" sz="2400" dirty="0" err="1"/>
              <a:t>Arrhenius</a:t>
            </a:r>
            <a:r>
              <a:rPr lang="pt-PT" sz="2400" dirty="0"/>
              <a:t>  </a:t>
            </a:r>
          </a:p>
        </p:txBody>
      </p:sp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914400" y="1885731"/>
            <a:ext cx="770413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000" dirty="0"/>
              <a:t>Um ácido é uma substância que quando dissolvida em água liberta iões hidrogénio, H</a:t>
            </a:r>
            <a:r>
              <a:rPr lang="pt-PT" sz="2000" baseline="30000" dirty="0"/>
              <a:t>+</a:t>
            </a:r>
            <a:r>
              <a:rPr lang="pt-PT" sz="2000" dirty="0"/>
              <a:t>.</a:t>
            </a:r>
          </a:p>
          <a:p>
            <a:pPr>
              <a:spcBef>
                <a:spcPct val="50000"/>
              </a:spcBef>
            </a:pPr>
            <a:r>
              <a:rPr lang="pt-PT" sz="2000" dirty="0"/>
              <a:t>Uma base é uma substância que, quando dissolvida em água (ou reagindo com água), origina iões OH</a:t>
            </a:r>
            <a:r>
              <a:rPr lang="pt-PT" sz="2000" baseline="30000" dirty="0"/>
              <a:t>-</a:t>
            </a:r>
            <a:r>
              <a:rPr lang="pt-PT" sz="2000" dirty="0"/>
              <a:t>.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2357438" y="3643313"/>
            <a:ext cx="475297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 err="1"/>
              <a:t>HCl</a:t>
            </a:r>
            <a:r>
              <a:rPr lang="pt-PT" sz="2400" dirty="0"/>
              <a:t> (</a:t>
            </a:r>
            <a:r>
              <a:rPr lang="pt-PT" sz="2400" dirty="0" err="1"/>
              <a:t>aq</a:t>
            </a:r>
            <a:r>
              <a:rPr lang="pt-PT" sz="2400" dirty="0"/>
              <a:t>) </a:t>
            </a:r>
            <a:r>
              <a:rPr lang="pt-PT" sz="2400" dirty="0">
                <a:sym typeface="Wingdings" pitchFamily="2" charset="2"/>
              </a:rPr>
              <a:t> </a:t>
            </a:r>
            <a:r>
              <a:rPr lang="pt-PT" sz="2400" dirty="0"/>
              <a:t>H</a:t>
            </a:r>
            <a:r>
              <a:rPr lang="pt-PT" sz="2400" baseline="30000" dirty="0"/>
              <a:t>+</a:t>
            </a:r>
            <a:r>
              <a:rPr lang="pt-PT" sz="2400" dirty="0"/>
              <a:t> (</a:t>
            </a:r>
            <a:r>
              <a:rPr lang="pt-PT" sz="2400" dirty="0" err="1"/>
              <a:t>aq</a:t>
            </a:r>
            <a:r>
              <a:rPr lang="pt-PT" sz="2400" dirty="0"/>
              <a:t>) + Cl</a:t>
            </a:r>
            <a:r>
              <a:rPr lang="pt-PT" sz="2400" baseline="30000" dirty="0"/>
              <a:t>- </a:t>
            </a:r>
            <a:r>
              <a:rPr lang="pt-PT" sz="2400" dirty="0"/>
              <a:t> (</a:t>
            </a:r>
            <a:r>
              <a:rPr lang="pt-PT" sz="2400" dirty="0" err="1"/>
              <a:t>aq</a:t>
            </a:r>
            <a:r>
              <a:rPr lang="pt-PT" sz="2400" dirty="0"/>
              <a:t>)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NaOH (</a:t>
            </a:r>
            <a:r>
              <a:rPr lang="pt-PT" sz="2400" dirty="0" err="1"/>
              <a:t>aq</a:t>
            </a:r>
            <a:r>
              <a:rPr lang="pt-PT" sz="2400" dirty="0"/>
              <a:t>) </a:t>
            </a:r>
            <a:r>
              <a:rPr lang="pt-PT" sz="2400" dirty="0">
                <a:sym typeface="Wingdings" pitchFamily="2" charset="2"/>
              </a:rPr>
              <a:t> Na</a:t>
            </a:r>
            <a:r>
              <a:rPr lang="pt-PT" sz="2400" baseline="30000" dirty="0">
                <a:sym typeface="Wingdings" pitchFamily="2" charset="2"/>
              </a:rPr>
              <a:t>+</a:t>
            </a:r>
            <a:r>
              <a:rPr lang="pt-PT" sz="2400" dirty="0">
                <a:sym typeface="Wingdings" pitchFamily="2" charset="2"/>
              </a:rPr>
              <a:t> (</a:t>
            </a:r>
            <a:r>
              <a:rPr lang="pt-PT" sz="2400" dirty="0" err="1">
                <a:sym typeface="Wingdings" pitchFamily="2" charset="2"/>
              </a:rPr>
              <a:t>aq</a:t>
            </a:r>
            <a:r>
              <a:rPr lang="pt-PT" sz="2400" dirty="0">
                <a:sym typeface="Wingdings" pitchFamily="2" charset="2"/>
              </a:rPr>
              <a:t>) + OH</a:t>
            </a:r>
            <a:r>
              <a:rPr lang="pt-PT" sz="2400" baseline="30000" dirty="0">
                <a:sym typeface="Wingdings" pitchFamily="2" charset="2"/>
              </a:rPr>
              <a:t>- </a:t>
            </a:r>
            <a:r>
              <a:rPr lang="pt-PT" sz="2400" dirty="0">
                <a:sym typeface="Wingdings" pitchFamily="2" charset="2"/>
              </a:rPr>
              <a:t> (</a:t>
            </a:r>
            <a:r>
              <a:rPr lang="pt-PT" sz="2400" dirty="0" err="1">
                <a:sym typeface="Wingdings" pitchFamily="2" charset="2"/>
              </a:rPr>
              <a:t>aq</a:t>
            </a:r>
            <a:r>
              <a:rPr lang="pt-PT" sz="2400" dirty="0">
                <a:sym typeface="Wingdings" pitchFamily="2" charset="2"/>
              </a:rPr>
              <a:t>)</a:t>
            </a:r>
            <a:endParaRPr lang="pt-PT" sz="2400" dirty="0"/>
          </a:p>
        </p:txBody>
      </p:sp>
      <p:sp>
        <p:nvSpPr>
          <p:cNvPr id="18441" name="Text Box 14"/>
          <p:cNvSpPr txBox="1">
            <a:spLocks noChangeArrowheads="1"/>
          </p:cNvSpPr>
          <p:nvPr/>
        </p:nvSpPr>
        <p:spPr bwMode="auto">
          <a:xfrm>
            <a:off x="926250" y="4766330"/>
            <a:ext cx="7632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000" dirty="0"/>
              <a:t>As definições de </a:t>
            </a:r>
            <a:r>
              <a:rPr lang="pt-PT" sz="2000" dirty="0" err="1"/>
              <a:t>Arrhenius</a:t>
            </a:r>
            <a:r>
              <a:rPr lang="pt-PT" sz="2000" dirty="0"/>
              <a:t> são limitadas pois aplicam-se apenas a soluções aquosas.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914400" y="4572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kumimoji="1" lang="pt-PT" sz="3200">
                <a:solidFill>
                  <a:schemeClr val="tx2"/>
                </a:solidFill>
                <a:latin typeface="Arial" charset="0"/>
              </a:rPr>
              <a:t>Ácidos e Bases de Bronsted</a:t>
            </a:r>
          </a:p>
        </p:txBody>
      </p:sp>
      <p:sp>
        <p:nvSpPr>
          <p:cNvPr id="19459" name="Text Box 10"/>
          <p:cNvSpPr txBox="1">
            <a:spLocks noChangeArrowheads="1"/>
          </p:cNvSpPr>
          <p:nvPr/>
        </p:nvSpPr>
        <p:spPr bwMode="auto">
          <a:xfrm>
            <a:off x="900112" y="1547812"/>
            <a:ext cx="727233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000" dirty="0"/>
              <a:t>Definições mais gerais foram propostas pelo Químico Johannes Bronsted:</a:t>
            </a:r>
          </a:p>
          <a:p>
            <a:pPr>
              <a:spcBef>
                <a:spcPct val="50000"/>
              </a:spcBef>
            </a:pPr>
            <a:r>
              <a:rPr lang="pt-PT" sz="2000" dirty="0"/>
              <a:t>Um ácido é um dador de protões e uma base é um aceitador de protões.</a:t>
            </a:r>
          </a:p>
          <a:p>
            <a:pPr algn="ctr">
              <a:spcBef>
                <a:spcPct val="50000"/>
              </a:spcBef>
            </a:pPr>
            <a:r>
              <a:rPr lang="pt-PT" sz="2000" dirty="0" err="1"/>
              <a:t>HCl</a:t>
            </a:r>
            <a:r>
              <a:rPr lang="pt-PT" sz="2000" dirty="0"/>
              <a:t> </a:t>
            </a:r>
            <a:r>
              <a:rPr lang="pt-PT" sz="2000" dirty="0">
                <a:sym typeface="Wingdings" pitchFamily="2" charset="2"/>
              </a:rPr>
              <a:t> </a:t>
            </a:r>
            <a:r>
              <a:rPr lang="pt-PT" sz="2000" dirty="0"/>
              <a:t>H</a:t>
            </a:r>
            <a:r>
              <a:rPr lang="pt-PT" sz="2000" baseline="30000" dirty="0"/>
              <a:t>+</a:t>
            </a:r>
            <a:r>
              <a:rPr lang="pt-PT" sz="2000" dirty="0"/>
              <a:t> + Cl</a:t>
            </a:r>
            <a:r>
              <a:rPr lang="pt-PT" sz="2000" baseline="30000" dirty="0"/>
              <a:t>-</a:t>
            </a:r>
          </a:p>
          <a:p>
            <a:pPr>
              <a:spcBef>
                <a:spcPct val="50000"/>
              </a:spcBef>
            </a:pPr>
            <a:endParaRPr lang="pt-PT" sz="2000" dirty="0"/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932765" y="3717032"/>
            <a:ext cx="7488238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000" dirty="0"/>
              <a:t>Na realidade, o ião H</a:t>
            </a:r>
            <a:r>
              <a:rPr lang="pt-PT" sz="2000" baseline="30000" dirty="0"/>
              <a:t>+</a:t>
            </a:r>
            <a:r>
              <a:rPr lang="pt-PT" sz="2000" dirty="0"/>
              <a:t> não existe “livre” em solução, mas hidratado por moléculas de água. Assim a reacção deve escrever-se:</a:t>
            </a:r>
          </a:p>
          <a:p>
            <a:pPr>
              <a:spcBef>
                <a:spcPct val="50000"/>
              </a:spcBef>
            </a:pPr>
            <a:endParaRPr lang="pt-PT" sz="2000" dirty="0"/>
          </a:p>
          <a:p>
            <a:pPr algn="ctr">
              <a:spcBef>
                <a:spcPct val="50000"/>
              </a:spcBef>
            </a:pPr>
            <a:r>
              <a:rPr lang="pt-PT" sz="2000" dirty="0" err="1"/>
              <a:t>HCl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 + H</a:t>
            </a:r>
            <a:r>
              <a:rPr lang="pt-PT" sz="2000" baseline="-25000" dirty="0"/>
              <a:t>2</a:t>
            </a:r>
            <a:r>
              <a:rPr lang="pt-PT" sz="2000" dirty="0"/>
              <a:t>O (l) </a:t>
            </a:r>
            <a:r>
              <a:rPr lang="pt-PT" sz="2000" dirty="0">
                <a:sym typeface="Wingdings" pitchFamily="2" charset="2"/>
              </a:rPr>
              <a:t> </a:t>
            </a:r>
            <a:r>
              <a:rPr lang="pt-PT" sz="2000" dirty="0"/>
              <a:t>H</a:t>
            </a:r>
            <a:r>
              <a:rPr lang="pt-PT" sz="2000" baseline="-25000" dirty="0"/>
              <a:t>3</a:t>
            </a:r>
            <a:r>
              <a:rPr lang="pt-PT" sz="2000" dirty="0"/>
              <a:t>O</a:t>
            </a:r>
            <a:r>
              <a:rPr lang="pt-PT" sz="2000" baseline="30000" dirty="0"/>
              <a:t>+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 + Cl</a:t>
            </a:r>
            <a:r>
              <a:rPr lang="pt-PT" sz="2000" baseline="30000" dirty="0"/>
              <a:t>-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</a:t>
            </a:r>
          </a:p>
          <a:p>
            <a:pPr>
              <a:spcBef>
                <a:spcPct val="50000"/>
              </a:spcBef>
            </a:pPr>
            <a:endParaRPr lang="pt-PT" sz="2000" dirty="0"/>
          </a:p>
        </p:txBody>
      </p:sp>
      <p:cxnSp>
        <p:nvCxnSpPr>
          <p:cNvPr id="19461" name="Straight Connector 5"/>
          <p:cNvCxnSpPr>
            <a:cxnSpLocks noChangeShapeType="1"/>
          </p:cNvCxnSpPr>
          <p:nvPr/>
        </p:nvCxnSpPr>
        <p:spPr bwMode="auto">
          <a:xfrm rot="5400000" flipH="1" flipV="1">
            <a:off x="4857751" y="857250"/>
            <a:ext cx="285750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3"/>
          <p:cNvSpPr>
            <a:spLocks noGrp="1" noChangeArrowheads="1"/>
          </p:cNvSpPr>
          <p:nvPr>
            <p:ph type="title"/>
          </p:nvPr>
        </p:nvSpPr>
        <p:spPr>
          <a:xfrm>
            <a:off x="471487" y="538163"/>
            <a:ext cx="7772400" cy="762000"/>
          </a:xfrm>
          <a:noFill/>
        </p:spPr>
        <p:txBody>
          <a:bodyPr/>
          <a:lstStyle/>
          <a:p>
            <a:r>
              <a:rPr lang="pt-PT" sz="3200" dirty="0">
                <a:latin typeface="Arial" charset="0"/>
              </a:rPr>
              <a:t>Pares ácido/base conjugados</a:t>
            </a:r>
          </a:p>
        </p:txBody>
      </p:sp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471487" y="1422535"/>
            <a:ext cx="79581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000" dirty="0"/>
              <a:t>Define-se par ácido-base conjugado, como um ácido e a sua base conjugada e vice-versa. A base conjugada é a espécie que resulta da remoção de um protão a um ácido. Um ácido conjugado resulta da adição de um protão a uma base de Bronsted.</a:t>
            </a:r>
          </a:p>
        </p:txBody>
      </p:sp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957262" y="2889495"/>
            <a:ext cx="7286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000" dirty="0"/>
              <a:t>NH</a:t>
            </a:r>
            <a:r>
              <a:rPr lang="pt-PT" sz="2000" baseline="-25000" dirty="0"/>
              <a:t>3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)+ H</a:t>
            </a:r>
            <a:r>
              <a:rPr lang="pt-PT" sz="2000" baseline="-25000" dirty="0"/>
              <a:t>2</a:t>
            </a:r>
            <a:r>
              <a:rPr lang="pt-PT" sz="2000" dirty="0"/>
              <a:t>O (l)            NH</a:t>
            </a:r>
            <a:r>
              <a:rPr lang="pt-PT" sz="2000" baseline="-25000" dirty="0"/>
              <a:t>4</a:t>
            </a:r>
            <a:r>
              <a:rPr lang="pt-PT" sz="2000" baseline="30000" dirty="0"/>
              <a:t>+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 + OH</a:t>
            </a:r>
            <a:r>
              <a:rPr lang="pt-PT" sz="2000" baseline="30000" dirty="0"/>
              <a:t>-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</a:t>
            </a:r>
          </a:p>
          <a:p>
            <a:r>
              <a:rPr lang="pt-PT" sz="2000" dirty="0"/>
              <a:t>	   </a:t>
            </a:r>
            <a:r>
              <a:rPr lang="pt-PT" sz="2000" dirty="0">
                <a:solidFill>
                  <a:srgbClr val="00B0F0"/>
                </a:solidFill>
              </a:rPr>
              <a:t>base1	      ácido2             ácido1           base2</a:t>
            </a:r>
          </a:p>
          <a:p>
            <a:endParaRPr lang="pt-PT" sz="2000" dirty="0"/>
          </a:p>
          <a:p>
            <a:pPr algn="ctr"/>
            <a:r>
              <a:rPr lang="pt-PT" sz="2000" dirty="0"/>
              <a:t>CH</a:t>
            </a:r>
            <a:r>
              <a:rPr lang="pt-PT" sz="2000" baseline="-25000" dirty="0"/>
              <a:t>3</a:t>
            </a:r>
            <a:r>
              <a:rPr lang="pt-PT" sz="2000" dirty="0"/>
              <a:t>COOH(</a:t>
            </a:r>
            <a:r>
              <a:rPr lang="pt-PT" sz="2000" dirty="0" err="1"/>
              <a:t>aq</a:t>
            </a:r>
            <a:r>
              <a:rPr lang="pt-PT" sz="2000" dirty="0"/>
              <a:t>) + H</a:t>
            </a:r>
            <a:r>
              <a:rPr lang="pt-PT" sz="2000" baseline="-25000" dirty="0"/>
              <a:t>2</a:t>
            </a:r>
            <a:r>
              <a:rPr lang="pt-PT" sz="2000" dirty="0"/>
              <a:t>O (l)             CH</a:t>
            </a:r>
            <a:r>
              <a:rPr lang="pt-PT" sz="2000" baseline="-25000" dirty="0"/>
              <a:t>3</a:t>
            </a:r>
            <a:r>
              <a:rPr lang="pt-PT" sz="2000" dirty="0"/>
              <a:t>COO</a:t>
            </a:r>
            <a:r>
              <a:rPr lang="pt-PT" sz="2000" baseline="30000" dirty="0"/>
              <a:t>-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 + H</a:t>
            </a:r>
            <a:r>
              <a:rPr lang="pt-PT" sz="2000" baseline="-25000" dirty="0"/>
              <a:t>3</a:t>
            </a:r>
            <a:r>
              <a:rPr lang="pt-PT" sz="2000" dirty="0"/>
              <a:t>O</a:t>
            </a:r>
            <a:r>
              <a:rPr lang="pt-PT" sz="2000" baseline="30000" dirty="0"/>
              <a:t>+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</a:t>
            </a:r>
          </a:p>
          <a:p>
            <a:r>
              <a:rPr lang="pt-PT" sz="2000" dirty="0"/>
              <a:t>           </a:t>
            </a:r>
            <a:r>
              <a:rPr lang="pt-PT" sz="2000" dirty="0">
                <a:solidFill>
                  <a:srgbClr val="00B0F0"/>
                </a:solidFill>
              </a:rPr>
              <a:t>ácido1              base2                   base1              ácido2</a:t>
            </a:r>
          </a:p>
          <a:p>
            <a:endParaRPr lang="pt-PT" sz="2000" dirty="0">
              <a:solidFill>
                <a:srgbClr val="00B0F0"/>
              </a:solidFill>
            </a:endParaRPr>
          </a:p>
        </p:txBody>
      </p:sp>
      <p:grpSp>
        <p:nvGrpSpPr>
          <p:cNvPr id="20485" name="Group 11"/>
          <p:cNvGrpSpPr>
            <a:grpSpLocks/>
          </p:cNvGrpSpPr>
          <p:nvPr/>
        </p:nvGrpSpPr>
        <p:grpSpPr bwMode="auto">
          <a:xfrm>
            <a:off x="4164806" y="3082920"/>
            <a:ext cx="571500" cy="73025"/>
            <a:chOff x="4357686" y="3571876"/>
            <a:chExt cx="571504" cy="73026"/>
          </a:xfrm>
        </p:grpSpPr>
        <p:cxnSp>
          <p:nvCxnSpPr>
            <p:cNvPr id="20490" name="Straight Arrow Connector 8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0491" name="Straight Arrow Connector 10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0486" name="Group 12"/>
          <p:cNvGrpSpPr>
            <a:grpSpLocks/>
          </p:cNvGrpSpPr>
          <p:nvPr/>
        </p:nvGrpSpPr>
        <p:grpSpPr bwMode="auto">
          <a:xfrm>
            <a:off x="4164806" y="3955377"/>
            <a:ext cx="571500" cy="73025"/>
            <a:chOff x="4357686" y="3571876"/>
            <a:chExt cx="571504" cy="73026"/>
          </a:xfrm>
        </p:grpSpPr>
        <p:cxnSp>
          <p:nvCxnSpPr>
            <p:cNvPr id="20488" name="Straight Arrow Connector 13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0489" name="Straight Arrow Connector 14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20487" name="TextBox 15"/>
          <p:cNvSpPr txBox="1">
            <a:spLocks noChangeArrowheads="1"/>
          </p:cNvSpPr>
          <p:nvPr/>
        </p:nvSpPr>
        <p:spPr bwMode="auto">
          <a:xfrm>
            <a:off x="471487" y="4867481"/>
            <a:ext cx="813296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000" dirty="0"/>
              <a:t>Se um ácido é forte, a força da respectiva base conjugada não é mensurável. A base conjugada de um ácido fraco é igualmente uma base fraca!</a:t>
            </a:r>
          </a:p>
          <a:p>
            <a:endParaRPr lang="pt-PT" sz="2000" dirty="0"/>
          </a:p>
          <a:p>
            <a:r>
              <a:rPr lang="pt-PT" sz="2000" dirty="0"/>
              <a:t>A água é uma substância </a:t>
            </a:r>
            <a:r>
              <a:rPr lang="pt-PT" sz="2000" u="sng" dirty="0"/>
              <a:t>anfotérica</a:t>
            </a:r>
            <a:r>
              <a:rPr lang="pt-PT" sz="2000" dirty="0"/>
              <a:t>.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3"/>
          <p:cNvSpPr>
            <a:spLocks noGrp="1" noChangeArrowheads="1"/>
          </p:cNvSpPr>
          <p:nvPr>
            <p:ph type="title"/>
          </p:nvPr>
        </p:nvSpPr>
        <p:spPr>
          <a:xfrm>
            <a:off x="697189" y="488157"/>
            <a:ext cx="7772400" cy="762000"/>
          </a:xfrm>
          <a:noFill/>
        </p:spPr>
        <p:txBody>
          <a:bodyPr/>
          <a:lstStyle/>
          <a:p>
            <a:r>
              <a:rPr lang="pt-PT" sz="2800" dirty="0">
                <a:latin typeface="Arial" charset="0"/>
              </a:rPr>
              <a:t>Força relativa de ácidos 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699105" y="1605757"/>
            <a:ext cx="7286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Considere-se a seguinte reacção ácido-base:</a:t>
            </a:r>
          </a:p>
          <a:p>
            <a:endParaRPr lang="pt-PT" sz="2000" dirty="0"/>
          </a:p>
          <a:p>
            <a:pPr algn="ctr"/>
            <a:r>
              <a:rPr lang="pt-PT" sz="2000" dirty="0"/>
              <a:t>A + H</a:t>
            </a:r>
            <a:r>
              <a:rPr lang="pt-PT" sz="2000" baseline="-25000" dirty="0"/>
              <a:t>2</a:t>
            </a:r>
            <a:r>
              <a:rPr lang="pt-PT" sz="2000" dirty="0"/>
              <a:t>O           B + H</a:t>
            </a:r>
            <a:r>
              <a:rPr lang="pt-PT" sz="2000" baseline="-25000" dirty="0"/>
              <a:t>3</a:t>
            </a:r>
            <a:r>
              <a:rPr lang="pt-PT" sz="2000" dirty="0"/>
              <a:t>O</a:t>
            </a:r>
            <a:r>
              <a:rPr lang="pt-PT" sz="2000" baseline="30000" dirty="0"/>
              <a:t>+</a:t>
            </a:r>
            <a:r>
              <a:rPr lang="pt-PT" sz="2000" dirty="0"/>
              <a:t> </a:t>
            </a:r>
          </a:p>
          <a:p>
            <a:endParaRPr lang="pt-PT" sz="2000" dirty="0"/>
          </a:p>
        </p:txBody>
      </p:sp>
      <p:grpSp>
        <p:nvGrpSpPr>
          <p:cNvPr id="1030" name="Group 8"/>
          <p:cNvGrpSpPr>
            <a:grpSpLocks/>
          </p:cNvGrpSpPr>
          <p:nvPr/>
        </p:nvGrpSpPr>
        <p:grpSpPr bwMode="auto">
          <a:xfrm>
            <a:off x="4000500" y="2386012"/>
            <a:ext cx="571500" cy="73025"/>
            <a:chOff x="4357686" y="3571876"/>
            <a:chExt cx="571504" cy="73026"/>
          </a:xfrm>
        </p:grpSpPr>
        <p:cxnSp>
          <p:nvCxnSpPr>
            <p:cNvPr id="1034" name="Straight Arrow Connector 9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35" name="Straight Arrow Connector 10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031" name="TextBox 11"/>
          <p:cNvSpPr txBox="1">
            <a:spLocks noChangeArrowheads="1"/>
          </p:cNvSpPr>
          <p:nvPr/>
        </p:nvSpPr>
        <p:spPr bwMode="auto">
          <a:xfrm>
            <a:off x="699105" y="2702621"/>
            <a:ext cx="7286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Podemos escrever a constante de equilíbrio:</a:t>
            </a:r>
          </a:p>
          <a:p>
            <a:endParaRPr lang="pt-PT" sz="2000" dirty="0"/>
          </a:p>
          <a:p>
            <a:endParaRPr lang="pt-PT" sz="2000" dirty="0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707659"/>
              </p:ext>
            </p:extLst>
          </p:nvPr>
        </p:nvGraphicFramePr>
        <p:xfrm>
          <a:off x="3509778" y="3325873"/>
          <a:ext cx="1851210" cy="888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952200" imgH="457200" progId="Equation.3">
                  <p:embed/>
                </p:oleObj>
              </mc:Choice>
              <mc:Fallback>
                <p:oleObj name="Equação" r:id="rId2" imgW="9522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778" y="3325873"/>
                        <a:ext cx="1851210" cy="8889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Box 13"/>
          <p:cNvSpPr txBox="1">
            <a:spLocks noChangeArrowheads="1"/>
          </p:cNvSpPr>
          <p:nvPr/>
        </p:nvSpPr>
        <p:spPr bwMode="auto">
          <a:xfrm>
            <a:off x="571499" y="4315717"/>
            <a:ext cx="7358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Em soluções diluídas a concentração de água é aproximadamente constante, logo:</a:t>
            </a:r>
          </a:p>
        </p:txBody>
      </p:sp>
      <p:graphicFrame>
        <p:nvGraphicFramePr>
          <p:cNvPr id="102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429389"/>
              </p:ext>
            </p:extLst>
          </p:nvPr>
        </p:nvGraphicFramePr>
        <p:xfrm>
          <a:off x="3400607" y="4962781"/>
          <a:ext cx="2199912" cy="974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002960" imgH="444240" progId="Equation.3">
                  <p:embed/>
                </p:oleObj>
              </mc:Choice>
              <mc:Fallback>
                <p:oleObj name="Equação" r:id="rId4" imgW="1002960" imgH="4442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0607" y="4962781"/>
                        <a:ext cx="2199912" cy="97453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TextBox 15"/>
          <p:cNvSpPr txBox="1">
            <a:spLocks noChangeArrowheads="1"/>
          </p:cNvSpPr>
          <p:nvPr/>
        </p:nvSpPr>
        <p:spPr bwMode="auto">
          <a:xfrm>
            <a:off x="697189" y="6082604"/>
            <a:ext cx="6929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i="1" dirty="0" err="1"/>
              <a:t>K</a:t>
            </a:r>
            <a:r>
              <a:rPr lang="pt-PT" sz="2000" i="1" baseline="-25000" dirty="0" err="1"/>
              <a:t>a</a:t>
            </a:r>
            <a:r>
              <a:rPr lang="pt-PT" sz="2000" dirty="0"/>
              <a:t> é a constante de ionização do ácido ou </a:t>
            </a:r>
            <a:r>
              <a:rPr lang="pt-PT" sz="2000" dirty="0">
                <a:solidFill>
                  <a:srgbClr val="FF0000"/>
                </a:solidFill>
              </a:rPr>
              <a:t>constante de acidez</a:t>
            </a:r>
            <a:r>
              <a:rPr lang="pt-PT" sz="20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2800">
                <a:latin typeface="Arial" charset="0"/>
              </a:rPr>
              <a:t>Ácidos fortes </a:t>
            </a:r>
            <a:r>
              <a:rPr lang="pt-PT" sz="2800" i="1">
                <a:latin typeface="Arial" charset="0"/>
              </a:rPr>
              <a:t>versus</a:t>
            </a:r>
            <a:r>
              <a:rPr lang="pt-PT" sz="2800">
                <a:latin typeface="Arial" charset="0"/>
              </a:rPr>
              <a:t> ácidos fracos</a:t>
            </a:r>
          </a:p>
        </p:txBody>
      </p:sp>
      <p:pic>
        <p:nvPicPr>
          <p:cNvPr id="21507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8666"/>
            <a:ext cx="6589853" cy="503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3"/>
          <p:cNvSpPr>
            <a:spLocks noGrp="1" noChangeArrowheads="1"/>
          </p:cNvSpPr>
          <p:nvPr>
            <p:ph type="title"/>
          </p:nvPr>
        </p:nvSpPr>
        <p:spPr>
          <a:xfrm>
            <a:off x="685800" y="344472"/>
            <a:ext cx="7772400" cy="762000"/>
          </a:xfrm>
          <a:noFill/>
        </p:spPr>
        <p:txBody>
          <a:bodyPr/>
          <a:lstStyle/>
          <a:p>
            <a:r>
              <a:rPr lang="pt-PT" sz="2800">
                <a:latin typeface="Arial" charset="0"/>
              </a:rPr>
              <a:t>Força relativa de bases </a:t>
            </a: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85800" y="1541761"/>
            <a:ext cx="7215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Para uma base fraca obtemos:</a:t>
            </a:r>
          </a:p>
          <a:p>
            <a:endParaRPr lang="pt-PT" sz="2000" dirty="0"/>
          </a:p>
          <a:p>
            <a:endParaRPr lang="pt-PT" sz="2000" dirty="0"/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627589"/>
              </p:ext>
            </p:extLst>
          </p:nvPr>
        </p:nvGraphicFramePr>
        <p:xfrm>
          <a:off x="2987824" y="2306787"/>
          <a:ext cx="2160587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952200" imgH="444240" progId="Equation.3">
                  <p:embed/>
                </p:oleObj>
              </mc:Choice>
              <mc:Fallback>
                <p:oleObj name="Equação" r:id="rId2" imgW="952200" imgH="4442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306787"/>
                        <a:ext cx="2160587" cy="10080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685800" y="3701351"/>
            <a:ext cx="6929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i="1" dirty="0"/>
              <a:t>K</a:t>
            </a:r>
            <a:r>
              <a:rPr lang="pt-PT" sz="2000" i="1" baseline="-25000" dirty="0"/>
              <a:t>b</a:t>
            </a:r>
            <a:r>
              <a:rPr lang="pt-PT" sz="2000" baseline="-25000" dirty="0"/>
              <a:t> </a:t>
            </a:r>
            <a:r>
              <a:rPr lang="pt-PT" sz="2000" dirty="0"/>
              <a:t>é a constante de ionização da base ou </a:t>
            </a:r>
            <a:r>
              <a:rPr lang="pt-PT" sz="2000" dirty="0">
                <a:solidFill>
                  <a:srgbClr val="FF0000"/>
                </a:solidFill>
              </a:rPr>
              <a:t>constante de basicidade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3"/>
          <p:cNvSpPr>
            <a:spLocks noGrp="1" noChangeArrowheads="1"/>
          </p:cNvSpPr>
          <p:nvPr>
            <p:ph type="title"/>
          </p:nvPr>
        </p:nvSpPr>
        <p:spPr>
          <a:xfrm>
            <a:off x="685800" y="495300"/>
            <a:ext cx="7772400" cy="762000"/>
          </a:xfrm>
          <a:noFill/>
        </p:spPr>
        <p:txBody>
          <a:bodyPr/>
          <a:lstStyle/>
          <a:p>
            <a:r>
              <a:rPr lang="pt-PT" sz="3200" dirty="0">
                <a:latin typeface="Arial" charset="0"/>
              </a:rPr>
              <a:t>Produto iónico da água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714375" y="1455738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Para a reacção de </a:t>
            </a:r>
            <a:r>
              <a:rPr lang="pt-PT" sz="2000" dirty="0" err="1"/>
              <a:t>autoionização</a:t>
            </a:r>
            <a:r>
              <a:rPr lang="pt-PT" sz="2000" dirty="0"/>
              <a:t> da água:</a:t>
            </a:r>
          </a:p>
          <a:p>
            <a:endParaRPr lang="pt-PT" sz="2000" dirty="0"/>
          </a:p>
          <a:p>
            <a:pPr algn="ctr"/>
            <a:r>
              <a:rPr lang="pt-PT" sz="2000" dirty="0"/>
              <a:t>2 H</a:t>
            </a:r>
            <a:r>
              <a:rPr lang="pt-PT" sz="2000" baseline="-25000" dirty="0"/>
              <a:t>2</a:t>
            </a:r>
            <a:r>
              <a:rPr lang="pt-PT" sz="2000" dirty="0"/>
              <a:t>0 (l)           OH</a:t>
            </a:r>
            <a:r>
              <a:rPr lang="pt-PT" sz="2000" baseline="30000" dirty="0"/>
              <a:t>-</a:t>
            </a:r>
            <a:r>
              <a:rPr lang="pt-PT" sz="2000" dirty="0"/>
              <a:t> (</a:t>
            </a:r>
            <a:r>
              <a:rPr lang="pt-PT" sz="2000" dirty="0" err="1"/>
              <a:t>aq</a:t>
            </a:r>
            <a:r>
              <a:rPr lang="pt-PT" sz="2000" dirty="0"/>
              <a:t>) + H</a:t>
            </a:r>
            <a:r>
              <a:rPr lang="pt-PT" sz="2000" baseline="-25000" dirty="0"/>
              <a:t>3</a:t>
            </a:r>
            <a:r>
              <a:rPr lang="pt-PT" sz="2000" dirty="0"/>
              <a:t>O</a:t>
            </a:r>
            <a:r>
              <a:rPr lang="pt-PT" sz="2000" baseline="30000" dirty="0"/>
              <a:t>+</a:t>
            </a:r>
            <a:r>
              <a:rPr lang="pt-PT" sz="2000" dirty="0"/>
              <a:t>(</a:t>
            </a:r>
            <a:r>
              <a:rPr lang="pt-PT" sz="2000" dirty="0" err="1"/>
              <a:t>aq</a:t>
            </a:r>
            <a:r>
              <a:rPr lang="pt-PT" sz="2000" dirty="0"/>
              <a:t>)</a:t>
            </a:r>
          </a:p>
        </p:txBody>
      </p:sp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3643313" y="2248086"/>
            <a:ext cx="571500" cy="73025"/>
            <a:chOff x="4357686" y="3571876"/>
            <a:chExt cx="571504" cy="73026"/>
          </a:xfrm>
        </p:grpSpPr>
        <p:cxnSp>
          <p:nvCxnSpPr>
            <p:cNvPr id="3081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082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307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001718"/>
              </p:ext>
            </p:extLst>
          </p:nvPr>
        </p:nvGraphicFramePr>
        <p:xfrm>
          <a:off x="2309750" y="2778312"/>
          <a:ext cx="3667251" cy="757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168200" imgH="241200" progId="Equation.3">
                  <p:embed/>
                </p:oleObj>
              </mc:Choice>
              <mc:Fallback>
                <p:oleObj name="Equação" r:id="rId2" imgW="116820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9750" y="2778312"/>
                        <a:ext cx="3667251" cy="75753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Box 10"/>
          <p:cNvSpPr txBox="1">
            <a:spLocks noChangeArrowheads="1"/>
          </p:cNvSpPr>
          <p:nvPr/>
        </p:nvSpPr>
        <p:spPr bwMode="auto">
          <a:xfrm>
            <a:off x="892969" y="3853898"/>
            <a:ext cx="7643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i="1" dirty="0"/>
              <a:t>K</a:t>
            </a:r>
            <a:r>
              <a:rPr lang="pt-PT" sz="2000" i="1" baseline="-25000" dirty="0"/>
              <a:t>w</a:t>
            </a:r>
            <a:r>
              <a:rPr lang="pt-PT" sz="2000" dirty="0"/>
              <a:t> é o produto iónico da água. A 25 </a:t>
            </a:r>
            <a:r>
              <a:rPr lang="pt-PT" sz="2000" dirty="0" err="1"/>
              <a:t>ºC</a:t>
            </a:r>
            <a:r>
              <a:rPr lang="pt-PT" sz="2000" dirty="0"/>
              <a:t>, </a:t>
            </a:r>
            <a:r>
              <a:rPr lang="pt-PT" sz="2000" i="1" dirty="0"/>
              <a:t>K</a:t>
            </a:r>
            <a:r>
              <a:rPr lang="pt-PT" sz="2000" i="1" baseline="-25000" dirty="0"/>
              <a:t>w</a:t>
            </a:r>
            <a:r>
              <a:rPr lang="pt-PT" sz="2000" dirty="0"/>
              <a:t> = 1× 10</a:t>
            </a:r>
            <a:r>
              <a:rPr lang="pt-PT" sz="2000" baseline="30000" dirty="0"/>
              <a:t>-14</a:t>
            </a: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864122" y="4451868"/>
            <a:ext cx="7143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Para um par ácido-base conjugado, obtém-se:</a:t>
            </a:r>
          </a:p>
          <a:p>
            <a:endParaRPr lang="pt-PT" sz="2000" dirty="0"/>
          </a:p>
        </p:txBody>
      </p:sp>
      <p:graphicFrame>
        <p:nvGraphicFramePr>
          <p:cNvPr id="307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442741"/>
              </p:ext>
            </p:extLst>
          </p:nvPr>
        </p:nvGraphicFramePr>
        <p:xfrm>
          <a:off x="2870300" y="5255109"/>
          <a:ext cx="3260524" cy="87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850680" imgH="228600" progId="Equation.3">
                  <p:embed/>
                </p:oleObj>
              </mc:Choice>
              <mc:Fallback>
                <p:oleObj name="Equação" r:id="rId4" imgW="8506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300" y="5255109"/>
                        <a:ext cx="3260524" cy="87626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620688"/>
            <a:ext cx="7772400" cy="685800"/>
          </a:xfrm>
          <a:noFill/>
        </p:spPr>
        <p:txBody>
          <a:bodyPr/>
          <a:lstStyle/>
          <a:p>
            <a:r>
              <a:rPr lang="pt-PT" sz="3200">
                <a:latin typeface="Arial" charset="0"/>
              </a:rPr>
              <a:t>Constantes de ionização a 25 ºC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6913959" cy="490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9"/>
          <p:cNvSpPr>
            <a:spLocks noGrp="1" noChangeArrowheads="1"/>
          </p:cNvSpPr>
          <p:nvPr>
            <p:ph type="title"/>
          </p:nvPr>
        </p:nvSpPr>
        <p:spPr>
          <a:xfrm>
            <a:off x="757237" y="548420"/>
            <a:ext cx="7772400" cy="685800"/>
          </a:xfrm>
          <a:noFill/>
        </p:spPr>
        <p:txBody>
          <a:bodyPr/>
          <a:lstStyle/>
          <a:p>
            <a:r>
              <a:rPr lang="pt-PT" sz="3200">
                <a:latin typeface="Arial" charset="0"/>
              </a:rPr>
              <a:t>Conceito de pH</a:t>
            </a: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757237" y="1397756"/>
            <a:ext cx="7429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A escala de </a:t>
            </a:r>
            <a:r>
              <a:rPr lang="pt-PT" sz="2000" dirty="0" err="1"/>
              <a:t>Sorensen</a:t>
            </a:r>
            <a:r>
              <a:rPr lang="pt-PT" sz="2000" dirty="0"/>
              <a:t> permite traduzir a concentração de iões H</a:t>
            </a:r>
            <a:r>
              <a:rPr lang="pt-PT" sz="2000" baseline="30000" dirty="0"/>
              <a:t>+</a:t>
            </a:r>
            <a:r>
              <a:rPr lang="pt-PT" sz="2000" dirty="0"/>
              <a:t> através da relação:</a:t>
            </a:r>
          </a:p>
          <a:p>
            <a:endParaRPr lang="pt-PT" sz="2000" dirty="0"/>
          </a:p>
          <a:p>
            <a:r>
              <a:rPr lang="pt-PT" sz="2000" dirty="0"/>
              <a:t> </a:t>
            </a: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499385"/>
              </p:ext>
            </p:extLst>
          </p:nvPr>
        </p:nvGraphicFramePr>
        <p:xfrm>
          <a:off x="2571750" y="2412206"/>
          <a:ext cx="36576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155600" imgH="241200" progId="Equation.3">
                  <p:embed/>
                </p:oleObj>
              </mc:Choice>
              <mc:Fallback>
                <p:oleObj name="Equação" r:id="rId2" imgW="115560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2412206"/>
                        <a:ext cx="3657600" cy="76358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Box 9"/>
          <p:cNvSpPr txBox="1">
            <a:spLocks noChangeArrowheads="1"/>
          </p:cNvSpPr>
          <p:nvPr/>
        </p:nvSpPr>
        <p:spPr bwMode="auto">
          <a:xfrm>
            <a:off x="753651" y="3775037"/>
            <a:ext cx="700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/>
              <a:t>A 25  ºC, para a água pura obtemos:</a:t>
            </a:r>
          </a:p>
        </p:txBody>
      </p:sp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848470"/>
              </p:ext>
            </p:extLst>
          </p:nvPr>
        </p:nvGraphicFramePr>
        <p:xfrm>
          <a:off x="2571750" y="4429125"/>
          <a:ext cx="4940203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2425680" imgH="736560" progId="Equation.3">
                  <p:embed/>
                </p:oleObj>
              </mc:Choice>
              <mc:Fallback>
                <p:oleObj name="Equação" r:id="rId4" imgW="2425680" imgH="73656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4429125"/>
                        <a:ext cx="4940203" cy="1500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Box 11"/>
          <p:cNvSpPr txBox="1">
            <a:spLocks noChangeArrowheads="1"/>
          </p:cNvSpPr>
          <p:nvPr/>
        </p:nvSpPr>
        <p:spPr bwMode="auto">
          <a:xfrm>
            <a:off x="753651" y="5983326"/>
            <a:ext cx="414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/>
              <a:t>pH = 7 é o pH neutro.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515938"/>
            <a:ext cx="7772400" cy="609600"/>
          </a:xfrm>
        </p:spPr>
        <p:txBody>
          <a:bodyPr/>
          <a:lstStyle/>
          <a:p>
            <a:r>
              <a:rPr lang="pt-PT" sz="3200" dirty="0">
                <a:latin typeface="Arial" charset="0"/>
              </a:rPr>
              <a:t>Escala de pH</a:t>
            </a:r>
          </a:p>
        </p:txBody>
      </p:sp>
      <p:graphicFrame>
        <p:nvGraphicFramePr>
          <p:cNvPr id="5122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14120" imgH="215640" progId="Equation.3">
                  <p:embed/>
                </p:oleObj>
              </mc:Choice>
              <mc:Fallback>
                <p:oleObj name="Equação" r:id="rId2" imgW="114120" imgH="2156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5" name="Picture 8" descr="http://upload.wikimedia.org/wikipedia/commons/thumb/6/6e/EscalapH.png/700px-Escalap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511" y="1628800"/>
            <a:ext cx="7186989" cy="31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30853"/>
              </p:ext>
            </p:extLst>
          </p:nvPr>
        </p:nvGraphicFramePr>
        <p:xfrm>
          <a:off x="2819298" y="5294337"/>
          <a:ext cx="3616529" cy="71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028520" imgH="203040" progId="Equation.3">
                  <p:embed/>
                </p:oleObj>
              </mc:Choice>
              <mc:Fallback>
                <p:oleObj name="Equação" r:id="rId5" imgW="102852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298" y="5294337"/>
                        <a:ext cx="3616529" cy="7142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title"/>
          </p:nvPr>
        </p:nvSpPr>
        <p:spPr>
          <a:xfrm>
            <a:off x="827584" y="407987"/>
            <a:ext cx="7772400" cy="609600"/>
          </a:xfrm>
          <a:noFill/>
        </p:spPr>
        <p:txBody>
          <a:bodyPr/>
          <a:lstStyle/>
          <a:p>
            <a:r>
              <a:rPr lang="pt-PT" sz="3200" dirty="0">
                <a:latin typeface="Arial" charset="0"/>
              </a:rPr>
              <a:t>pH de líquidos comuns</a:t>
            </a:r>
          </a:p>
        </p:txBody>
      </p:sp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971601" y="1268760"/>
            <a:ext cx="64579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dirty="0"/>
              <a:t>Líquido				pH</a:t>
            </a:r>
          </a:p>
          <a:p>
            <a:br>
              <a:rPr lang="pt-PT" dirty="0"/>
            </a:br>
            <a:r>
              <a:rPr lang="pt-PT" dirty="0"/>
              <a:t>Suco gástrico			1.0 – 2.0</a:t>
            </a:r>
            <a:br>
              <a:rPr lang="pt-PT" dirty="0"/>
            </a:br>
            <a:r>
              <a:rPr lang="pt-PT" dirty="0"/>
              <a:t>Sumo de Limão			2.4</a:t>
            </a:r>
            <a:br>
              <a:rPr lang="pt-PT" dirty="0"/>
            </a:br>
            <a:r>
              <a:rPr lang="pt-PT" dirty="0"/>
              <a:t>Vinagre				3.0</a:t>
            </a:r>
          </a:p>
          <a:p>
            <a:r>
              <a:rPr lang="pt-PT" dirty="0"/>
              <a:t>Sumo de Laranja			3.5</a:t>
            </a:r>
            <a:br>
              <a:rPr lang="pt-PT" dirty="0"/>
            </a:br>
            <a:r>
              <a:rPr lang="pt-PT" dirty="0"/>
              <a:t>Urina				4.8 – 7.5</a:t>
            </a:r>
            <a:br>
              <a:rPr lang="pt-PT" dirty="0"/>
            </a:br>
            <a:r>
              <a:rPr lang="pt-PT" dirty="0"/>
              <a:t>Água exposta ao ar		5.5</a:t>
            </a:r>
            <a:br>
              <a:rPr lang="pt-PT" dirty="0"/>
            </a:br>
            <a:r>
              <a:rPr lang="pt-PT" dirty="0"/>
              <a:t>Saliva				6.4 – 6.9</a:t>
            </a:r>
            <a:br>
              <a:rPr lang="pt-PT" dirty="0"/>
            </a:br>
            <a:r>
              <a:rPr lang="pt-PT" dirty="0"/>
              <a:t>Leite				6.5</a:t>
            </a:r>
          </a:p>
          <a:p>
            <a:r>
              <a:rPr lang="pt-PT" dirty="0"/>
              <a:t>Água pura			7.0</a:t>
            </a:r>
          </a:p>
          <a:p>
            <a:r>
              <a:rPr lang="pt-PT" dirty="0"/>
              <a:t>Sangue				7.35 – 7.45</a:t>
            </a:r>
            <a:br>
              <a:rPr lang="pt-PT" dirty="0"/>
            </a:br>
            <a:r>
              <a:rPr lang="pt-PT" dirty="0"/>
              <a:t>Lágrimas			7.4</a:t>
            </a:r>
            <a:br>
              <a:rPr lang="pt-PT" dirty="0"/>
            </a:br>
            <a:r>
              <a:rPr lang="pt-PT" dirty="0"/>
              <a:t>Produtos de limpeza (amónia)	11.5</a:t>
            </a:r>
          </a:p>
          <a:p>
            <a:endParaRPr lang="pt-PT" dirty="0"/>
          </a:p>
        </p:txBody>
      </p:sp>
      <p:cxnSp>
        <p:nvCxnSpPr>
          <p:cNvPr id="23556" name="Straight Connector 7"/>
          <p:cNvCxnSpPr>
            <a:cxnSpLocks noChangeShapeType="1"/>
          </p:cNvCxnSpPr>
          <p:nvPr/>
        </p:nvCxnSpPr>
        <p:spPr bwMode="auto">
          <a:xfrm>
            <a:off x="971601" y="1772816"/>
            <a:ext cx="4643437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57" name="Straight Connector 8"/>
          <p:cNvCxnSpPr>
            <a:cxnSpLocks noChangeShapeType="1"/>
          </p:cNvCxnSpPr>
          <p:nvPr/>
        </p:nvCxnSpPr>
        <p:spPr bwMode="auto">
          <a:xfrm>
            <a:off x="1017149" y="5301208"/>
            <a:ext cx="4714875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2050" name="Picture 2" descr="Resultado de imagem para pH">
            <a:extLst>
              <a:ext uri="{FF2B5EF4-FFF2-40B4-BE49-F238E27FC236}">
                <a16:creationId xmlns:a16="http://schemas.microsoft.com/office/drawing/2014/main" id="{1E27E81A-2760-4B14-9D97-137FF0C59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712787"/>
            <a:ext cx="347662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246F0DB-D0AD-42A2-BD81-180488454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126" y="1953400"/>
            <a:ext cx="4968552" cy="239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12E44FC-6DBA-477B-BDEB-7CCB225004D8}"/>
              </a:ext>
            </a:extLst>
          </p:cNvPr>
          <p:cNvSpPr txBox="1">
            <a:spLocks/>
          </p:cNvSpPr>
          <p:nvPr/>
        </p:nvSpPr>
        <p:spPr bwMode="auto">
          <a:xfrm>
            <a:off x="608960" y="120531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1.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4EF4C70-DA7D-4814-B70B-4F95A18915C9}"/>
              </a:ext>
            </a:extLst>
          </p:cNvPr>
          <p:cNvSpPr txBox="1"/>
          <p:nvPr/>
        </p:nvSpPr>
        <p:spPr>
          <a:xfrm>
            <a:off x="604663" y="726840"/>
            <a:ext cx="79234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0" i="0" dirty="0">
                <a:solidFill>
                  <a:srgbClr val="000000"/>
                </a:solidFill>
                <a:effectLst/>
              </a:rPr>
              <a:t>A tabela a seguir fornece a concentração hidrogeniónica ou </a:t>
            </a:r>
            <a:r>
              <a:rPr lang="pt-PT" sz="2400" dirty="0">
                <a:solidFill>
                  <a:srgbClr val="000000"/>
                </a:solidFill>
              </a:rPr>
              <a:t>de iões hidroxilo</a:t>
            </a:r>
            <a:r>
              <a:rPr lang="pt-PT" sz="2400" b="0" i="0" dirty="0">
                <a:solidFill>
                  <a:srgbClr val="000000"/>
                </a:solidFill>
                <a:effectLst/>
              </a:rPr>
              <a:t> a 25°C, em mol/L, de alguns produtos. Calcular o </a:t>
            </a:r>
            <a:r>
              <a:rPr lang="pt-PT" sz="2400" b="0" i="0" dirty="0" err="1">
                <a:solidFill>
                  <a:srgbClr val="000000"/>
                </a:solidFill>
                <a:effectLst/>
              </a:rPr>
              <a:t>respectivo</a:t>
            </a:r>
            <a:r>
              <a:rPr lang="pt-PT" sz="2400" b="0" i="0" dirty="0">
                <a:solidFill>
                  <a:srgbClr val="000000"/>
                </a:solidFill>
                <a:effectLst/>
              </a:rPr>
              <a:t> pH</a:t>
            </a:r>
            <a:endParaRPr lang="pt-PT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849F47-756C-4A8A-B5BD-160534C8EB30}"/>
              </a:ext>
            </a:extLst>
          </p:cNvPr>
          <p:cNvSpPr txBox="1"/>
          <p:nvPr/>
        </p:nvSpPr>
        <p:spPr>
          <a:xfrm>
            <a:off x="604663" y="4923498"/>
            <a:ext cx="7923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2400" b="0" i="0" dirty="0">
                <a:solidFill>
                  <a:srgbClr val="000000"/>
                </a:solidFill>
                <a:effectLst/>
              </a:rPr>
              <a:t>O produto iónico (Kw) é 2,5x10</a:t>
            </a:r>
            <a:r>
              <a:rPr lang="pt-PT" sz="2400" b="0" i="0" baseline="30000" dirty="0">
                <a:solidFill>
                  <a:srgbClr val="000000"/>
                </a:solidFill>
                <a:effectLst/>
              </a:rPr>
              <a:t>–14</a:t>
            </a:r>
            <a:r>
              <a:rPr lang="pt-PT" sz="2400" b="0" i="0" dirty="0">
                <a:solidFill>
                  <a:srgbClr val="000000"/>
                </a:solidFill>
                <a:effectLst/>
              </a:rPr>
              <a:t>, a 37 </a:t>
            </a:r>
            <a:r>
              <a:rPr lang="pt-PT" sz="2400" b="0" i="0" dirty="0" err="1">
                <a:solidFill>
                  <a:srgbClr val="000000"/>
                </a:solidFill>
                <a:effectLst/>
              </a:rPr>
              <a:t>ºC</a:t>
            </a:r>
            <a:r>
              <a:rPr lang="pt-PT" sz="2400" b="0" i="0" dirty="0">
                <a:solidFill>
                  <a:srgbClr val="000000"/>
                </a:solidFill>
                <a:effectLst/>
              </a:rPr>
              <a:t>.  Calcule o pH da água pura a essa temperatura.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4AD46FC-FA55-45C3-9E81-8991B0450A28}"/>
              </a:ext>
            </a:extLst>
          </p:cNvPr>
          <p:cNvSpPr txBox="1">
            <a:spLocks/>
          </p:cNvSpPr>
          <p:nvPr/>
        </p:nvSpPr>
        <p:spPr bwMode="auto">
          <a:xfrm>
            <a:off x="604662" y="4127841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2.</a:t>
            </a:r>
          </a:p>
        </p:txBody>
      </p:sp>
    </p:spTree>
    <p:extLst>
      <p:ext uri="{BB962C8B-B14F-4D97-AF65-F5344CB8AC3E}">
        <p14:creationId xmlns:p14="http://schemas.microsoft.com/office/powerpoint/2010/main" val="1368431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9"/>
          <p:cNvSpPr txBox="1">
            <a:spLocks noChangeArrowheads="1"/>
          </p:cNvSpPr>
          <p:nvPr/>
        </p:nvSpPr>
        <p:spPr bwMode="auto">
          <a:xfrm>
            <a:off x="552300" y="1229707"/>
            <a:ext cx="81961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Considere-se a reacção: HCOOH (</a:t>
            </a:r>
            <a:r>
              <a:rPr lang="pt-PT" sz="2400" dirty="0" err="1"/>
              <a:t>aq</a:t>
            </a:r>
            <a:r>
              <a:rPr lang="pt-PT" sz="2400" dirty="0"/>
              <a:t>)           H</a:t>
            </a:r>
            <a:r>
              <a:rPr lang="pt-PT" sz="2400" baseline="30000" dirty="0"/>
              <a:t>+</a:t>
            </a:r>
            <a:r>
              <a:rPr lang="pt-PT" sz="2400" dirty="0"/>
              <a:t> (</a:t>
            </a:r>
            <a:r>
              <a:rPr lang="pt-PT" sz="2400" dirty="0" err="1"/>
              <a:t>aq</a:t>
            </a:r>
            <a:r>
              <a:rPr lang="pt-PT" sz="2400" dirty="0"/>
              <a:t>) + HCOO</a:t>
            </a:r>
            <a:r>
              <a:rPr lang="pt-PT" sz="2400" baseline="30000" dirty="0"/>
              <a:t>-</a:t>
            </a:r>
            <a:r>
              <a:rPr lang="pt-PT" sz="2400" dirty="0"/>
              <a:t> (</a:t>
            </a:r>
            <a:r>
              <a:rPr lang="pt-PT" sz="2400" dirty="0" err="1"/>
              <a:t>aq</a:t>
            </a:r>
            <a:r>
              <a:rPr lang="pt-PT" sz="2400" dirty="0"/>
              <a:t>)</a:t>
            </a:r>
          </a:p>
          <a:p>
            <a:r>
              <a:rPr lang="pt-PT" sz="2400" dirty="0"/>
              <a:t>Calcular o pH de uma solução 0.1 M de HCOOH sabendo que </a:t>
            </a:r>
            <a:r>
              <a:rPr lang="pt-PT" sz="2400" i="1" dirty="0" err="1"/>
              <a:t>K</a:t>
            </a:r>
            <a:r>
              <a:rPr lang="pt-PT" sz="2400" i="1" baseline="-25000" dirty="0" err="1"/>
              <a:t>a</a:t>
            </a:r>
            <a:r>
              <a:rPr lang="pt-PT" sz="2400" dirty="0"/>
              <a:t> = 1.7× 10</a:t>
            </a:r>
            <a:r>
              <a:rPr lang="pt-PT" sz="2400" baseline="30000" dirty="0"/>
              <a:t>-4</a:t>
            </a:r>
            <a:r>
              <a:rPr lang="pt-PT" sz="2400" dirty="0"/>
              <a:t>. 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B13741A-CF10-4C62-936C-757E3C927C38}"/>
              </a:ext>
            </a:extLst>
          </p:cNvPr>
          <p:cNvGrpSpPr/>
          <p:nvPr/>
        </p:nvGrpSpPr>
        <p:grpSpPr>
          <a:xfrm>
            <a:off x="5258072" y="1428068"/>
            <a:ext cx="500063" cy="142876"/>
            <a:chOff x="5258072" y="1428068"/>
            <a:chExt cx="500063" cy="142876"/>
          </a:xfrm>
        </p:grpSpPr>
        <p:cxnSp>
          <p:nvCxnSpPr>
            <p:cNvPr id="6149" name="Straight Arrow Connector 10"/>
            <p:cNvCxnSpPr>
              <a:cxnSpLocks noChangeShapeType="1"/>
            </p:cNvCxnSpPr>
            <p:nvPr/>
          </p:nvCxnSpPr>
          <p:spPr bwMode="auto">
            <a:xfrm rot="10800000">
              <a:off x="5258072" y="1569357"/>
              <a:ext cx="500063" cy="158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150" name="Straight Arrow Connector 12"/>
            <p:cNvCxnSpPr>
              <a:cxnSpLocks noChangeShapeType="1"/>
            </p:cNvCxnSpPr>
            <p:nvPr/>
          </p:nvCxnSpPr>
          <p:spPr bwMode="auto">
            <a:xfrm>
              <a:off x="5258073" y="1428068"/>
              <a:ext cx="500062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D766DE3A-5CAB-4539-B596-FA6E23A559DF}"/>
              </a:ext>
            </a:extLst>
          </p:cNvPr>
          <p:cNvSpPr txBox="1">
            <a:spLocks/>
          </p:cNvSpPr>
          <p:nvPr/>
        </p:nvSpPr>
        <p:spPr bwMode="auto">
          <a:xfrm>
            <a:off x="552301" y="543718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3.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A5C1319-76DC-45C0-97A9-33F63AFA15C1}"/>
              </a:ext>
            </a:extLst>
          </p:cNvPr>
          <p:cNvSpPr txBox="1">
            <a:spLocks/>
          </p:cNvSpPr>
          <p:nvPr/>
        </p:nvSpPr>
        <p:spPr bwMode="auto">
          <a:xfrm>
            <a:off x="580900" y="2719943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4.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2B0977A-293F-4BA9-ABC2-8605B20BD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900" y="3799207"/>
            <a:ext cx="795154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Calcular o pH de uma solução de metilamina 0.26 M, sabendo que   </a:t>
            </a:r>
            <a:r>
              <a:rPr lang="pt-PT" sz="2400" i="1" dirty="0"/>
              <a:t>K</a:t>
            </a:r>
            <a:r>
              <a:rPr lang="pt-PT" sz="2400" i="1" baseline="-25000" dirty="0"/>
              <a:t>b</a:t>
            </a:r>
            <a:r>
              <a:rPr lang="pt-PT" sz="2400" i="1" dirty="0"/>
              <a:t> </a:t>
            </a:r>
            <a:r>
              <a:rPr lang="pt-PT" sz="2400" dirty="0"/>
              <a:t>= 4.4×10</a:t>
            </a:r>
            <a:r>
              <a:rPr lang="pt-PT" sz="2400" baseline="30000" dirty="0"/>
              <a:t>-4</a:t>
            </a:r>
          </a:p>
          <a:p>
            <a:endParaRPr lang="pt-PT" sz="2400" baseline="30000" dirty="0"/>
          </a:p>
          <a:p>
            <a:pPr algn="ctr"/>
            <a:r>
              <a:rPr lang="pt-PT" sz="2400" dirty="0"/>
              <a:t>CH</a:t>
            </a:r>
            <a:r>
              <a:rPr lang="pt-PT" sz="2400" baseline="-25000" dirty="0"/>
              <a:t>3</a:t>
            </a:r>
            <a:r>
              <a:rPr lang="pt-PT" sz="2400" dirty="0"/>
              <a:t>NH</a:t>
            </a:r>
            <a:r>
              <a:rPr lang="pt-PT" sz="2400" baseline="-25000" dirty="0"/>
              <a:t>2</a:t>
            </a:r>
            <a:r>
              <a:rPr lang="pt-PT" sz="2400" dirty="0"/>
              <a:t> + H</a:t>
            </a:r>
            <a:r>
              <a:rPr lang="pt-PT" sz="2400" baseline="-25000" dirty="0"/>
              <a:t>2</a:t>
            </a:r>
            <a:r>
              <a:rPr lang="pt-PT" sz="2400" dirty="0"/>
              <a:t>O          CH</a:t>
            </a:r>
            <a:r>
              <a:rPr lang="pt-PT" sz="2400" baseline="-25000" dirty="0"/>
              <a:t>3</a:t>
            </a:r>
            <a:r>
              <a:rPr lang="pt-PT" sz="2400" dirty="0"/>
              <a:t>NH</a:t>
            </a:r>
            <a:r>
              <a:rPr lang="pt-PT" sz="2400" baseline="-25000" dirty="0"/>
              <a:t>3</a:t>
            </a:r>
            <a:r>
              <a:rPr lang="pt-PT" sz="2400" baseline="30000" dirty="0"/>
              <a:t>+</a:t>
            </a:r>
            <a:r>
              <a:rPr lang="pt-PT" sz="2400" dirty="0"/>
              <a:t> + OH</a:t>
            </a:r>
            <a:r>
              <a:rPr lang="pt-PT" sz="2400" baseline="30000" dirty="0"/>
              <a:t>-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6647E93-CD89-4F31-AB9F-DC4B975839F8}"/>
              </a:ext>
            </a:extLst>
          </p:cNvPr>
          <p:cNvGrpSpPr/>
          <p:nvPr/>
        </p:nvGrpSpPr>
        <p:grpSpPr>
          <a:xfrm>
            <a:off x="4306638" y="4941168"/>
            <a:ext cx="500063" cy="142876"/>
            <a:chOff x="5258072" y="1428068"/>
            <a:chExt cx="500063" cy="142876"/>
          </a:xfrm>
        </p:grpSpPr>
        <p:cxnSp>
          <p:nvCxnSpPr>
            <p:cNvPr id="15" name="Straight Arrow Connector 10">
              <a:extLst>
                <a:ext uri="{FF2B5EF4-FFF2-40B4-BE49-F238E27FC236}">
                  <a16:creationId xmlns:a16="http://schemas.microsoft.com/office/drawing/2014/main" id="{BF5B872F-DAAC-4D73-9027-78E415EA19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5258072" y="1569357"/>
              <a:ext cx="500063" cy="158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6" name="Straight Arrow Connector 12">
              <a:extLst>
                <a:ext uri="{FF2B5EF4-FFF2-40B4-BE49-F238E27FC236}">
                  <a16:creationId xmlns:a16="http://schemas.microsoft.com/office/drawing/2014/main" id="{5AD254AB-72DC-4E1A-97D9-F3AAAE5DBA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58073" y="1428068"/>
              <a:ext cx="500062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3" y="807888"/>
            <a:ext cx="7772400" cy="6096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Hidrólise salina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571473" y="1602582"/>
            <a:ext cx="8001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/>
              <a:t>O termo hidrólise salina (ou </a:t>
            </a:r>
            <a:r>
              <a:rPr lang="pt-PT" sz="2000" u="sng"/>
              <a:t>hidrólise</a:t>
            </a:r>
            <a:r>
              <a:rPr lang="pt-PT" sz="2000"/>
              <a:t>) descreve a reacção de um anião ou catião de um sal, ou de ambos, com a água. Esta reacção pode afectar o pH!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571473" y="2803339"/>
            <a:ext cx="7715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000" dirty="0"/>
              <a:t>NaNO</a:t>
            </a:r>
            <a:r>
              <a:rPr lang="pt-PT" sz="2000" baseline="-25000" dirty="0"/>
              <a:t>3</a:t>
            </a:r>
            <a:r>
              <a:rPr lang="pt-PT" sz="2000" dirty="0"/>
              <a:t>(</a:t>
            </a:r>
            <a:r>
              <a:rPr lang="pt-PT" sz="2000" dirty="0" err="1"/>
              <a:t>aq</a:t>
            </a:r>
            <a:r>
              <a:rPr lang="pt-PT" sz="2000" dirty="0"/>
              <a:t>) </a:t>
            </a:r>
            <a:r>
              <a:rPr lang="pt-PT" sz="2000" dirty="0">
                <a:sym typeface="Wingdings" pitchFamily="2" charset="2"/>
              </a:rPr>
              <a:t> Na</a:t>
            </a:r>
            <a:r>
              <a:rPr lang="pt-PT" sz="2000" baseline="30000" dirty="0">
                <a:sym typeface="Wingdings" pitchFamily="2" charset="2"/>
              </a:rPr>
              <a:t>+</a:t>
            </a:r>
            <a:r>
              <a:rPr lang="pt-PT" sz="2000" dirty="0">
                <a:sym typeface="Wingdings" pitchFamily="2" charset="2"/>
              </a:rPr>
              <a:t>(</a:t>
            </a:r>
            <a:r>
              <a:rPr lang="pt-PT" sz="2000" dirty="0" err="1">
                <a:sym typeface="Wingdings" pitchFamily="2" charset="2"/>
              </a:rPr>
              <a:t>aq</a:t>
            </a:r>
            <a:r>
              <a:rPr lang="pt-PT" sz="2000" dirty="0">
                <a:sym typeface="Wingdings" pitchFamily="2" charset="2"/>
              </a:rPr>
              <a:t>) + NO</a:t>
            </a:r>
            <a:r>
              <a:rPr lang="pt-PT" sz="2000" baseline="-25000" dirty="0">
                <a:sym typeface="Wingdings" pitchFamily="2" charset="2"/>
              </a:rPr>
              <a:t>3</a:t>
            </a:r>
            <a:r>
              <a:rPr lang="pt-PT" sz="2000" baseline="30000" dirty="0">
                <a:sym typeface="Wingdings" pitchFamily="2" charset="2"/>
              </a:rPr>
              <a:t>-</a:t>
            </a:r>
            <a:r>
              <a:rPr lang="pt-PT" sz="2000" dirty="0">
                <a:sym typeface="Wingdings" pitchFamily="2" charset="2"/>
              </a:rPr>
              <a:t>(</a:t>
            </a:r>
            <a:r>
              <a:rPr lang="pt-PT" sz="2000" dirty="0" err="1">
                <a:sym typeface="Wingdings" pitchFamily="2" charset="2"/>
              </a:rPr>
              <a:t>aq</a:t>
            </a:r>
            <a:r>
              <a:rPr lang="pt-PT" sz="2000" dirty="0">
                <a:sym typeface="Wingdings" pitchFamily="2" charset="2"/>
              </a:rPr>
              <a:t>)</a:t>
            </a:r>
            <a:endParaRPr lang="pt-PT" sz="2000" dirty="0"/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571473" y="3857625"/>
            <a:ext cx="800102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000" dirty="0"/>
              <a:t>O ião NO</a:t>
            </a:r>
            <a:r>
              <a:rPr lang="pt-PT" sz="2000" baseline="-25000" dirty="0"/>
              <a:t>3</a:t>
            </a:r>
            <a:r>
              <a:rPr lang="pt-PT" sz="2000" baseline="30000" dirty="0"/>
              <a:t>-</a:t>
            </a:r>
            <a:r>
              <a:rPr lang="pt-PT" sz="2000" dirty="0"/>
              <a:t> provêm de um ácido forte (HNO</a:t>
            </a:r>
            <a:r>
              <a:rPr lang="pt-PT" sz="2000" baseline="-25000" dirty="0"/>
              <a:t>3</a:t>
            </a:r>
            <a:r>
              <a:rPr lang="pt-PT" sz="2000" dirty="0"/>
              <a:t>) e não tem afinidade com o ião  H</a:t>
            </a:r>
            <a:r>
              <a:rPr lang="pt-PT" sz="2000" baseline="30000" dirty="0"/>
              <a:t>+</a:t>
            </a:r>
            <a:r>
              <a:rPr lang="pt-PT" sz="2000" dirty="0"/>
              <a:t>, logo não reage. O Na</a:t>
            </a:r>
            <a:r>
              <a:rPr lang="pt-PT" sz="2000" baseline="30000" dirty="0"/>
              <a:t>+</a:t>
            </a:r>
            <a:r>
              <a:rPr lang="pt-PT" sz="2000" dirty="0"/>
              <a:t> provêm de uma base forte e também não reage. A solução aquosa de nitrato de sódio é neutra.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71473" y="5219849"/>
            <a:ext cx="800102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Geralmente, as soluções aquosas de metais alcalinos ou </a:t>
            </a:r>
            <a:r>
              <a:rPr lang="pt-PT" sz="2400" dirty="0" err="1"/>
              <a:t>alcalino-terrosos</a:t>
            </a:r>
            <a:r>
              <a:rPr lang="pt-PT" sz="2400" dirty="0"/>
              <a:t> são neutras!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580614" y="657226"/>
            <a:ext cx="7772400" cy="6096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Propriedades ácido-base dos sais</a:t>
            </a:r>
          </a:p>
        </p:txBody>
      </p:sp>
      <p:sp>
        <p:nvSpPr>
          <p:cNvPr id="8198" name="TextBox 2"/>
          <p:cNvSpPr txBox="1">
            <a:spLocks noChangeArrowheads="1"/>
          </p:cNvSpPr>
          <p:nvPr/>
        </p:nvSpPr>
        <p:spPr bwMode="auto">
          <a:xfrm>
            <a:off x="580614" y="1558926"/>
            <a:ext cx="7643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Soluções básicas:  CH</a:t>
            </a:r>
            <a:r>
              <a:rPr lang="pt-PT" sz="2000" baseline="-25000" dirty="0"/>
              <a:t>3</a:t>
            </a:r>
            <a:r>
              <a:rPr lang="pt-PT" sz="2000" dirty="0"/>
              <a:t>COONa(</a:t>
            </a:r>
            <a:r>
              <a:rPr lang="pt-PT" sz="2000" dirty="0" err="1"/>
              <a:t>aq</a:t>
            </a:r>
            <a:r>
              <a:rPr lang="pt-PT" sz="2000" dirty="0"/>
              <a:t>) </a:t>
            </a:r>
            <a:r>
              <a:rPr lang="pt-PT" sz="2000" dirty="0">
                <a:sym typeface="Wingdings" pitchFamily="2" charset="2"/>
              </a:rPr>
              <a:t> CH</a:t>
            </a:r>
            <a:r>
              <a:rPr lang="pt-PT" sz="2000" baseline="-25000" dirty="0">
                <a:sym typeface="Wingdings" pitchFamily="2" charset="2"/>
              </a:rPr>
              <a:t>3</a:t>
            </a:r>
            <a:r>
              <a:rPr lang="pt-PT" sz="2000" dirty="0">
                <a:sym typeface="Wingdings" pitchFamily="2" charset="2"/>
              </a:rPr>
              <a:t>COO</a:t>
            </a:r>
            <a:r>
              <a:rPr lang="pt-PT" sz="2000" baseline="30000" dirty="0">
                <a:sym typeface="Wingdings" pitchFamily="2" charset="2"/>
              </a:rPr>
              <a:t>-</a:t>
            </a:r>
            <a:r>
              <a:rPr lang="pt-PT" sz="2000" dirty="0">
                <a:sym typeface="Wingdings" pitchFamily="2" charset="2"/>
              </a:rPr>
              <a:t>(</a:t>
            </a:r>
            <a:r>
              <a:rPr lang="pt-PT" sz="2000" dirty="0" err="1">
                <a:sym typeface="Wingdings" pitchFamily="2" charset="2"/>
              </a:rPr>
              <a:t>aq</a:t>
            </a:r>
            <a:r>
              <a:rPr lang="pt-PT" sz="2000" dirty="0">
                <a:sym typeface="Wingdings" pitchFamily="2" charset="2"/>
              </a:rPr>
              <a:t>) + Na</a:t>
            </a:r>
            <a:r>
              <a:rPr lang="pt-PT" sz="2000" baseline="30000" dirty="0">
                <a:sym typeface="Wingdings" pitchFamily="2" charset="2"/>
              </a:rPr>
              <a:t>+</a:t>
            </a:r>
            <a:r>
              <a:rPr lang="pt-PT" sz="2000" dirty="0">
                <a:sym typeface="Wingdings" pitchFamily="2" charset="2"/>
              </a:rPr>
              <a:t>(</a:t>
            </a:r>
            <a:r>
              <a:rPr lang="pt-PT" sz="2000" dirty="0" err="1">
                <a:sym typeface="Wingdings" pitchFamily="2" charset="2"/>
              </a:rPr>
              <a:t>aq</a:t>
            </a:r>
            <a:r>
              <a:rPr lang="pt-PT" sz="2000" dirty="0">
                <a:sym typeface="Wingdings" pitchFamily="2" charset="2"/>
              </a:rPr>
              <a:t>)</a:t>
            </a:r>
            <a:endParaRPr lang="pt-PT" sz="2000" dirty="0"/>
          </a:p>
        </p:txBody>
      </p: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544895" y="2071688"/>
            <a:ext cx="7715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O ião acetato é a base conjugada de um ácido fraco, logo:</a:t>
            </a:r>
          </a:p>
        </p:txBody>
      </p:sp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928688" y="2601120"/>
            <a:ext cx="7572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000" dirty="0"/>
              <a:t>CH</a:t>
            </a:r>
            <a:r>
              <a:rPr lang="pt-PT" sz="2000" baseline="-25000" dirty="0"/>
              <a:t>3</a:t>
            </a:r>
            <a:r>
              <a:rPr lang="pt-PT" sz="2000" dirty="0"/>
              <a:t>COO</a:t>
            </a:r>
            <a:r>
              <a:rPr lang="pt-PT" sz="2000" baseline="30000" dirty="0"/>
              <a:t>-</a:t>
            </a:r>
            <a:r>
              <a:rPr lang="pt-PT" sz="2000" dirty="0"/>
              <a:t>(</a:t>
            </a:r>
            <a:r>
              <a:rPr lang="pt-PT" sz="2000" dirty="0" err="1"/>
              <a:t>aq</a:t>
            </a:r>
            <a:r>
              <a:rPr lang="pt-PT" sz="2000" dirty="0"/>
              <a:t>) + H</a:t>
            </a:r>
            <a:r>
              <a:rPr lang="pt-PT" sz="2000" baseline="-25000" dirty="0"/>
              <a:t>2</a:t>
            </a:r>
            <a:r>
              <a:rPr lang="pt-PT" sz="2000" dirty="0"/>
              <a:t>O(l)             CH</a:t>
            </a:r>
            <a:r>
              <a:rPr lang="pt-PT" sz="2000" baseline="-25000" dirty="0"/>
              <a:t>3</a:t>
            </a:r>
            <a:r>
              <a:rPr lang="pt-PT" sz="2000" dirty="0"/>
              <a:t>COOH(</a:t>
            </a:r>
            <a:r>
              <a:rPr lang="pt-PT" sz="2000" dirty="0" err="1"/>
              <a:t>aq</a:t>
            </a:r>
            <a:r>
              <a:rPr lang="pt-PT" sz="2000" dirty="0"/>
              <a:t>) + OH</a:t>
            </a:r>
            <a:r>
              <a:rPr lang="pt-PT" sz="2000" baseline="30000" dirty="0"/>
              <a:t>-</a:t>
            </a:r>
            <a:r>
              <a:rPr lang="pt-PT" sz="2000" dirty="0"/>
              <a:t>(</a:t>
            </a:r>
            <a:r>
              <a:rPr lang="pt-PT" sz="2000" dirty="0" err="1"/>
              <a:t>aq</a:t>
            </a:r>
            <a:r>
              <a:rPr lang="pt-PT" sz="2000" dirty="0"/>
              <a:t>)</a:t>
            </a:r>
          </a:p>
        </p:txBody>
      </p:sp>
      <p:grpSp>
        <p:nvGrpSpPr>
          <p:cNvPr id="8201" name="Group 6"/>
          <p:cNvGrpSpPr>
            <a:grpSpLocks/>
          </p:cNvGrpSpPr>
          <p:nvPr/>
        </p:nvGrpSpPr>
        <p:grpSpPr bwMode="auto">
          <a:xfrm>
            <a:off x="4357688" y="2786063"/>
            <a:ext cx="571500" cy="73025"/>
            <a:chOff x="4357686" y="3571876"/>
            <a:chExt cx="571504" cy="73026"/>
          </a:xfrm>
        </p:grpSpPr>
        <p:cxnSp>
          <p:nvCxnSpPr>
            <p:cNvPr id="8203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04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2143125" y="3214688"/>
          <a:ext cx="45450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361960" imgH="482400" progId="Equation.3">
                  <p:embed/>
                </p:oleObj>
              </mc:Choice>
              <mc:Fallback>
                <p:oleObj name="Equação" r:id="rId2" imgW="2361960" imgH="482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3214688"/>
                        <a:ext cx="4545013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7034B-04BA-4086-9F28-068A84CE24D1}"/>
              </a:ext>
            </a:extLst>
          </p:cNvPr>
          <p:cNvSpPr txBox="1">
            <a:spLocks/>
          </p:cNvSpPr>
          <p:nvPr/>
        </p:nvSpPr>
        <p:spPr bwMode="auto">
          <a:xfrm>
            <a:off x="467544" y="476672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5.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70250E60-4343-4B10-81F1-C4F4A0251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484784"/>
            <a:ext cx="742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/>
              <a:t>Calcular o pH de uma solução 0.15 M de acetato de sódio.</a:t>
            </a:r>
          </a:p>
        </p:txBody>
      </p:sp>
    </p:spTree>
    <p:extLst>
      <p:ext uri="{BB962C8B-B14F-4D97-AF65-F5344CB8AC3E}">
        <p14:creationId xmlns:p14="http://schemas.microsoft.com/office/powerpoint/2010/main" val="377006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Soluções ácidas (produzidas por sais)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685800" y="1681162"/>
            <a:ext cx="7358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000" dirty="0"/>
              <a:t>NH</a:t>
            </a:r>
            <a:r>
              <a:rPr lang="pt-PT" sz="2000" baseline="-25000" dirty="0"/>
              <a:t>4</a:t>
            </a:r>
            <a:r>
              <a:rPr lang="pt-PT" sz="2000" dirty="0"/>
              <a:t>Cl(</a:t>
            </a:r>
            <a:r>
              <a:rPr lang="pt-PT" sz="2000" dirty="0" err="1"/>
              <a:t>aq</a:t>
            </a:r>
            <a:r>
              <a:rPr lang="pt-PT" sz="2000" dirty="0"/>
              <a:t>) </a:t>
            </a:r>
            <a:r>
              <a:rPr lang="pt-PT" sz="2000" dirty="0">
                <a:sym typeface="Wingdings" pitchFamily="2" charset="2"/>
              </a:rPr>
              <a:t> NH</a:t>
            </a:r>
            <a:r>
              <a:rPr lang="pt-PT" sz="2000" baseline="-25000" dirty="0">
                <a:sym typeface="Wingdings" pitchFamily="2" charset="2"/>
              </a:rPr>
              <a:t>4</a:t>
            </a:r>
            <a:r>
              <a:rPr lang="pt-PT" sz="2000" baseline="30000" dirty="0">
                <a:sym typeface="Wingdings" pitchFamily="2" charset="2"/>
              </a:rPr>
              <a:t>+</a:t>
            </a:r>
            <a:r>
              <a:rPr lang="pt-PT" sz="2000" dirty="0">
                <a:sym typeface="Wingdings" pitchFamily="2" charset="2"/>
              </a:rPr>
              <a:t>(</a:t>
            </a:r>
            <a:r>
              <a:rPr lang="pt-PT" sz="2000" dirty="0" err="1">
                <a:sym typeface="Wingdings" pitchFamily="2" charset="2"/>
              </a:rPr>
              <a:t>aq</a:t>
            </a:r>
            <a:r>
              <a:rPr lang="pt-PT" sz="2000" dirty="0">
                <a:sym typeface="Wingdings" pitchFamily="2" charset="2"/>
              </a:rPr>
              <a:t>) + Cl</a:t>
            </a:r>
            <a:r>
              <a:rPr lang="pt-PT" sz="2000" baseline="30000" dirty="0">
                <a:sym typeface="Wingdings" pitchFamily="2" charset="2"/>
              </a:rPr>
              <a:t>-</a:t>
            </a:r>
            <a:r>
              <a:rPr lang="pt-PT" sz="2000" dirty="0">
                <a:sym typeface="Wingdings" pitchFamily="2" charset="2"/>
              </a:rPr>
              <a:t>(</a:t>
            </a:r>
            <a:r>
              <a:rPr lang="pt-PT" sz="2000" dirty="0" err="1">
                <a:sym typeface="Wingdings" pitchFamily="2" charset="2"/>
              </a:rPr>
              <a:t>aq</a:t>
            </a:r>
            <a:r>
              <a:rPr lang="pt-PT" sz="2000" dirty="0">
                <a:sym typeface="Wingdings" pitchFamily="2" charset="2"/>
              </a:rPr>
              <a:t>)</a:t>
            </a:r>
            <a:endParaRPr lang="pt-PT" sz="2000" dirty="0"/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685800" y="2388394"/>
            <a:ext cx="7643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O ião cloreto não hidrolisa, mas o ião NH</a:t>
            </a:r>
            <a:r>
              <a:rPr lang="pt-PT" sz="2000" baseline="-25000" dirty="0"/>
              <a:t>4</a:t>
            </a:r>
            <a:r>
              <a:rPr lang="pt-PT" sz="2000" baseline="30000" dirty="0"/>
              <a:t>+</a:t>
            </a:r>
            <a:r>
              <a:rPr lang="pt-PT" sz="2000" dirty="0"/>
              <a:t> é um ácido conjugado de uma base fraca, logo: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1000125" y="3571875"/>
            <a:ext cx="7429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NH</a:t>
            </a:r>
            <a:r>
              <a:rPr lang="pt-PT" baseline="-25000"/>
              <a:t>4</a:t>
            </a:r>
            <a:r>
              <a:rPr lang="pt-PT" baseline="30000"/>
              <a:t>+</a:t>
            </a:r>
            <a:r>
              <a:rPr lang="pt-PT"/>
              <a:t>(aq) + H</a:t>
            </a:r>
            <a:r>
              <a:rPr lang="pt-PT" baseline="-25000"/>
              <a:t>2</a:t>
            </a:r>
            <a:r>
              <a:rPr lang="pt-PT"/>
              <a:t>O(l)            NH</a:t>
            </a:r>
            <a:r>
              <a:rPr lang="pt-PT" baseline="-25000"/>
              <a:t>3</a:t>
            </a:r>
            <a:r>
              <a:rPr lang="pt-PT"/>
              <a:t>(aq) + H</a:t>
            </a:r>
            <a:r>
              <a:rPr lang="pt-PT" baseline="-25000"/>
              <a:t>3</a:t>
            </a:r>
            <a:r>
              <a:rPr lang="pt-PT"/>
              <a:t>O</a:t>
            </a:r>
            <a:r>
              <a:rPr lang="pt-PT" baseline="30000"/>
              <a:t>+</a:t>
            </a:r>
            <a:r>
              <a:rPr lang="pt-PT"/>
              <a:t>(aq) </a:t>
            </a:r>
          </a:p>
        </p:txBody>
      </p:sp>
      <p:grpSp>
        <p:nvGrpSpPr>
          <p:cNvPr id="9223" name="Group 6"/>
          <p:cNvGrpSpPr>
            <a:grpSpLocks/>
          </p:cNvGrpSpPr>
          <p:nvPr/>
        </p:nvGrpSpPr>
        <p:grpSpPr bwMode="auto">
          <a:xfrm>
            <a:off x="4357688" y="3714750"/>
            <a:ext cx="571500" cy="73025"/>
            <a:chOff x="4357686" y="3571876"/>
            <a:chExt cx="571504" cy="73026"/>
          </a:xfrm>
        </p:grpSpPr>
        <p:cxnSp>
          <p:nvCxnSpPr>
            <p:cNvPr id="9225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9226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000375" y="4214813"/>
          <a:ext cx="35369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057400" imgH="457200" progId="Equation.3">
                  <p:embed/>
                </p:oleObj>
              </mc:Choice>
              <mc:Fallback>
                <p:oleObj name="Equação" r:id="rId2" imgW="20574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4214813"/>
                        <a:ext cx="3536950" cy="78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Box 11"/>
          <p:cNvSpPr txBox="1">
            <a:spLocks noChangeArrowheads="1"/>
          </p:cNvSpPr>
          <p:nvPr/>
        </p:nvSpPr>
        <p:spPr bwMode="auto">
          <a:xfrm>
            <a:off x="685800" y="5151399"/>
            <a:ext cx="7072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Dá origem a uma solução ácida!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2800">
                <a:latin typeface="Arial" charset="0"/>
              </a:rPr>
              <a:t>Propriedades ácido-base dos sais (resumo)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785813" y="1643063"/>
            <a:ext cx="771525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/>
              <a:t>Tipo		Exemplos         Iões que hidrolisam	         pH da solução</a:t>
            </a:r>
            <a:br>
              <a:rPr lang="pt-PT" dirty="0"/>
            </a:br>
            <a:r>
              <a:rPr lang="pt-PT" dirty="0"/>
              <a:t>catião de base	NaCl	           nenhum		         </a:t>
            </a:r>
            <a:r>
              <a:rPr lang="pt-PT" dirty="0">
                <a:sym typeface="Symbol" pitchFamily="18" charset="2"/>
              </a:rPr>
              <a:t> 7</a:t>
            </a:r>
            <a:r>
              <a:rPr lang="pt-PT" dirty="0"/>
              <a:t>	</a:t>
            </a:r>
            <a:br>
              <a:rPr lang="pt-PT" dirty="0"/>
            </a:br>
            <a:r>
              <a:rPr lang="pt-PT" dirty="0"/>
              <a:t>forte e anião de	KNO</a:t>
            </a:r>
            <a:r>
              <a:rPr lang="pt-PT" baseline="-25000" dirty="0"/>
              <a:t>3</a:t>
            </a:r>
            <a:br>
              <a:rPr lang="pt-PT" dirty="0"/>
            </a:br>
            <a:r>
              <a:rPr lang="pt-PT" dirty="0"/>
              <a:t>acido forte	etc..</a:t>
            </a:r>
            <a:br>
              <a:rPr lang="pt-PT" dirty="0"/>
            </a:br>
            <a:r>
              <a:rPr lang="pt-PT" dirty="0"/>
              <a:t>Catião de base	CH</a:t>
            </a:r>
            <a:r>
              <a:rPr lang="pt-PT" baseline="-25000" dirty="0"/>
              <a:t>3</a:t>
            </a:r>
            <a:r>
              <a:rPr lang="pt-PT" dirty="0"/>
              <a:t>COONa     anião		        	    &gt; 7 (básico)</a:t>
            </a:r>
            <a:br>
              <a:rPr lang="pt-PT" dirty="0"/>
            </a:br>
            <a:r>
              <a:rPr lang="pt-PT" dirty="0"/>
              <a:t>forte e anião de	KNO</a:t>
            </a:r>
            <a:r>
              <a:rPr lang="pt-PT" baseline="-25000" dirty="0"/>
              <a:t>2</a:t>
            </a:r>
            <a:br>
              <a:rPr lang="pt-PT" dirty="0"/>
            </a:br>
            <a:r>
              <a:rPr lang="pt-PT" dirty="0"/>
              <a:t>ácido fraco	etc.</a:t>
            </a:r>
            <a:br>
              <a:rPr lang="pt-PT" dirty="0"/>
            </a:br>
            <a:r>
              <a:rPr lang="pt-PT" dirty="0"/>
              <a:t>catião de base 	NH</a:t>
            </a:r>
            <a:r>
              <a:rPr lang="pt-PT" baseline="-25000" dirty="0"/>
              <a:t>4</a:t>
            </a:r>
            <a:r>
              <a:rPr lang="pt-PT" dirty="0"/>
              <a:t>Cl	            catião		     &lt; 7 (ácido)</a:t>
            </a:r>
            <a:br>
              <a:rPr lang="pt-PT" dirty="0"/>
            </a:br>
            <a:r>
              <a:rPr lang="pt-PT" dirty="0"/>
              <a:t>fraca e anião de	NH</a:t>
            </a:r>
            <a:r>
              <a:rPr lang="pt-PT" baseline="-25000" dirty="0"/>
              <a:t>4</a:t>
            </a:r>
            <a:r>
              <a:rPr lang="pt-PT" dirty="0"/>
              <a:t>NO</a:t>
            </a:r>
            <a:r>
              <a:rPr lang="pt-PT" baseline="-25000" dirty="0"/>
              <a:t>3</a:t>
            </a:r>
            <a:br>
              <a:rPr lang="pt-PT" dirty="0"/>
            </a:br>
            <a:r>
              <a:rPr lang="pt-PT" dirty="0"/>
              <a:t>ácido forte</a:t>
            </a:r>
            <a:br>
              <a:rPr lang="pt-PT" dirty="0"/>
            </a:br>
            <a:r>
              <a:rPr lang="pt-PT" dirty="0"/>
              <a:t>catião de base	NH</a:t>
            </a:r>
            <a:r>
              <a:rPr lang="pt-PT" baseline="-25000" dirty="0"/>
              <a:t>4</a:t>
            </a:r>
            <a:r>
              <a:rPr lang="pt-PT" dirty="0"/>
              <a:t>NO</a:t>
            </a:r>
            <a:r>
              <a:rPr lang="pt-PT" baseline="-25000" dirty="0"/>
              <a:t>2</a:t>
            </a:r>
            <a:r>
              <a:rPr lang="pt-PT" dirty="0"/>
              <a:t>           anião e catião	                        &lt; 7 se K</a:t>
            </a:r>
            <a:r>
              <a:rPr lang="pt-PT" baseline="-25000" dirty="0"/>
              <a:t>b </a:t>
            </a:r>
            <a:r>
              <a:rPr lang="pt-PT" dirty="0"/>
              <a:t>&lt; </a:t>
            </a:r>
            <a:r>
              <a:rPr lang="pt-PT" i="1" dirty="0" err="1"/>
              <a:t>K</a:t>
            </a:r>
            <a:r>
              <a:rPr lang="pt-PT" i="1" baseline="-25000" dirty="0" err="1"/>
              <a:t>a</a:t>
            </a:r>
            <a:br>
              <a:rPr lang="pt-PT" i="1" dirty="0"/>
            </a:br>
            <a:r>
              <a:rPr lang="pt-PT" dirty="0"/>
              <a:t>fraca e anião de	NH</a:t>
            </a:r>
            <a:r>
              <a:rPr lang="pt-PT" baseline="-25000" dirty="0"/>
              <a:t>4</a:t>
            </a:r>
            <a:r>
              <a:rPr lang="pt-PT" dirty="0"/>
              <a:t>CN				       ~ 7 se </a:t>
            </a:r>
            <a:r>
              <a:rPr lang="pt-PT" i="1" dirty="0"/>
              <a:t>K</a:t>
            </a:r>
            <a:r>
              <a:rPr lang="pt-PT" i="1" baseline="-25000" dirty="0"/>
              <a:t>b</a:t>
            </a:r>
            <a:r>
              <a:rPr lang="pt-PT" i="1" dirty="0"/>
              <a:t> </a:t>
            </a:r>
            <a:r>
              <a:rPr lang="pt-PT" dirty="0">
                <a:sym typeface="Symbol" pitchFamily="18" charset="2"/>
              </a:rPr>
              <a:t> </a:t>
            </a:r>
            <a:r>
              <a:rPr lang="pt-PT" i="1" dirty="0" err="1">
                <a:sym typeface="Symbol" pitchFamily="18" charset="2"/>
              </a:rPr>
              <a:t>K</a:t>
            </a:r>
            <a:r>
              <a:rPr lang="pt-PT" i="1" baseline="-25000" dirty="0" err="1">
                <a:sym typeface="Symbol" pitchFamily="18" charset="2"/>
              </a:rPr>
              <a:t>a</a:t>
            </a:r>
            <a:br>
              <a:rPr lang="pt-PT" i="1" dirty="0"/>
            </a:br>
            <a:r>
              <a:rPr lang="pt-PT" dirty="0"/>
              <a:t>ácido fraco					       &gt; 7 se </a:t>
            </a:r>
            <a:r>
              <a:rPr lang="pt-PT" i="1" dirty="0"/>
              <a:t>K</a:t>
            </a:r>
            <a:r>
              <a:rPr lang="pt-PT" i="1" baseline="-25000" dirty="0"/>
              <a:t>b</a:t>
            </a:r>
            <a:r>
              <a:rPr lang="pt-PT" baseline="-25000" dirty="0"/>
              <a:t> </a:t>
            </a:r>
            <a:r>
              <a:rPr lang="pt-PT" dirty="0"/>
              <a:t>&gt; </a:t>
            </a:r>
            <a:r>
              <a:rPr lang="pt-PT" i="1" dirty="0" err="1"/>
              <a:t>K</a:t>
            </a:r>
            <a:r>
              <a:rPr lang="pt-PT" i="1" baseline="-25000" dirty="0" err="1"/>
              <a:t>a</a:t>
            </a:r>
            <a:br>
              <a:rPr lang="pt-PT" i="1" baseline="-25000" dirty="0"/>
            </a:br>
            <a:r>
              <a:rPr lang="pt-PT" dirty="0"/>
              <a:t>Catião pequeno 	AlCl</a:t>
            </a:r>
            <a:r>
              <a:rPr lang="pt-PT" baseline="-25000" dirty="0"/>
              <a:t>3</a:t>
            </a:r>
            <a:br>
              <a:rPr lang="pt-PT" dirty="0"/>
            </a:br>
            <a:r>
              <a:rPr lang="pt-PT" dirty="0"/>
              <a:t>fortemente	</a:t>
            </a:r>
            <a:r>
              <a:rPr lang="pt-PT" dirty="0" err="1"/>
              <a:t>Fe</a:t>
            </a:r>
            <a:r>
              <a:rPr lang="pt-PT" dirty="0"/>
              <a:t>(NO</a:t>
            </a:r>
            <a:r>
              <a:rPr lang="pt-PT" baseline="-25000" dirty="0"/>
              <a:t>3</a:t>
            </a:r>
            <a:r>
              <a:rPr lang="pt-PT" dirty="0"/>
              <a:t>)</a:t>
            </a:r>
            <a:r>
              <a:rPr lang="pt-PT" baseline="-25000" dirty="0"/>
              <a:t>3</a:t>
            </a:r>
            <a:r>
              <a:rPr lang="pt-PT" dirty="0"/>
              <a:t>         catião hidratado	          &lt; 7</a:t>
            </a:r>
            <a:br>
              <a:rPr lang="pt-PT" dirty="0"/>
            </a:br>
            <a:r>
              <a:rPr lang="pt-PT" dirty="0"/>
              <a:t>carregado</a:t>
            </a:r>
            <a:endParaRPr lang="pt-PT" i="1" baseline="-25000" dirty="0"/>
          </a:p>
          <a:p>
            <a:endParaRPr lang="pt-PT" dirty="0"/>
          </a:p>
        </p:txBody>
      </p:sp>
      <p:cxnSp>
        <p:nvCxnSpPr>
          <p:cNvPr id="26628" name="Straight Connector 5"/>
          <p:cNvCxnSpPr>
            <a:cxnSpLocks noChangeShapeType="1"/>
          </p:cNvCxnSpPr>
          <p:nvPr/>
        </p:nvCxnSpPr>
        <p:spPr bwMode="auto">
          <a:xfrm>
            <a:off x="785813" y="1643063"/>
            <a:ext cx="7786687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29" name="Straight Connector 6"/>
          <p:cNvCxnSpPr>
            <a:cxnSpLocks noChangeShapeType="1"/>
          </p:cNvCxnSpPr>
          <p:nvPr/>
        </p:nvCxnSpPr>
        <p:spPr bwMode="auto">
          <a:xfrm>
            <a:off x="785813" y="2000250"/>
            <a:ext cx="7786687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0" name="Straight Connector 8"/>
          <p:cNvCxnSpPr>
            <a:cxnSpLocks noChangeShapeType="1"/>
          </p:cNvCxnSpPr>
          <p:nvPr/>
        </p:nvCxnSpPr>
        <p:spPr bwMode="auto">
          <a:xfrm flipV="1">
            <a:off x="857250" y="2769188"/>
            <a:ext cx="7643813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1" name="Straight Connector 13"/>
          <p:cNvCxnSpPr>
            <a:cxnSpLocks noChangeShapeType="1"/>
          </p:cNvCxnSpPr>
          <p:nvPr/>
        </p:nvCxnSpPr>
        <p:spPr bwMode="auto">
          <a:xfrm rot="10800000" flipH="1">
            <a:off x="785813" y="3607976"/>
            <a:ext cx="771525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2" name="Straight Connector 16"/>
          <p:cNvCxnSpPr>
            <a:cxnSpLocks noChangeShapeType="1"/>
          </p:cNvCxnSpPr>
          <p:nvPr/>
        </p:nvCxnSpPr>
        <p:spPr bwMode="auto">
          <a:xfrm flipV="1">
            <a:off x="857250" y="4389504"/>
            <a:ext cx="7643813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3" name="Straight Connector 18"/>
          <p:cNvCxnSpPr>
            <a:cxnSpLocks noChangeShapeType="1"/>
          </p:cNvCxnSpPr>
          <p:nvPr/>
        </p:nvCxnSpPr>
        <p:spPr bwMode="auto">
          <a:xfrm>
            <a:off x="892968" y="5243299"/>
            <a:ext cx="7643813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4" name="Straight Connector 20"/>
          <p:cNvCxnSpPr>
            <a:cxnSpLocks noChangeShapeType="1"/>
          </p:cNvCxnSpPr>
          <p:nvPr/>
        </p:nvCxnSpPr>
        <p:spPr bwMode="auto">
          <a:xfrm flipV="1">
            <a:off x="857249" y="6136481"/>
            <a:ext cx="7715250" cy="7143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729386"/>
            <a:ext cx="7772400" cy="5334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Efeito do ião comum 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742950" y="1527005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/>
              <a:t>A presença de um ião comum elimina a ionização de um ácido fraco ou de uma base fraca.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785813" y="2571750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000"/>
              <a:t>CH</a:t>
            </a:r>
            <a:r>
              <a:rPr lang="pt-PT" sz="2000" baseline="-25000"/>
              <a:t>3</a:t>
            </a:r>
            <a:r>
              <a:rPr lang="pt-PT" sz="2000"/>
              <a:t>COONa(s) </a:t>
            </a:r>
            <a:r>
              <a:rPr lang="pt-PT" sz="2000">
                <a:sym typeface="Wingdings" pitchFamily="2" charset="2"/>
              </a:rPr>
              <a:t> CH</a:t>
            </a:r>
            <a:r>
              <a:rPr lang="pt-PT" sz="2000" baseline="-25000">
                <a:sym typeface="Wingdings" pitchFamily="2" charset="2"/>
              </a:rPr>
              <a:t>3</a:t>
            </a:r>
            <a:r>
              <a:rPr lang="pt-PT" sz="2000">
                <a:sym typeface="Wingdings" pitchFamily="2" charset="2"/>
              </a:rPr>
              <a:t>COO</a:t>
            </a:r>
            <a:r>
              <a:rPr lang="pt-PT" sz="2000" baseline="30000">
                <a:sym typeface="Wingdings" pitchFamily="2" charset="2"/>
              </a:rPr>
              <a:t>-</a:t>
            </a:r>
            <a:r>
              <a:rPr lang="pt-PT" sz="2000">
                <a:sym typeface="Wingdings" pitchFamily="2" charset="2"/>
              </a:rPr>
              <a:t>(aq) + Na</a:t>
            </a:r>
            <a:r>
              <a:rPr lang="pt-PT" sz="2000" baseline="30000">
                <a:sym typeface="Wingdings" pitchFamily="2" charset="2"/>
              </a:rPr>
              <a:t>+</a:t>
            </a:r>
            <a:r>
              <a:rPr lang="pt-PT" sz="2000">
                <a:sym typeface="Wingdings" pitchFamily="2" charset="2"/>
              </a:rPr>
              <a:t> (aq)</a:t>
            </a:r>
          </a:p>
          <a:p>
            <a:pPr algn="ctr"/>
            <a:r>
              <a:rPr lang="pt-PT" sz="2000">
                <a:sym typeface="Wingdings" pitchFamily="2" charset="2"/>
              </a:rPr>
              <a:t>CH</a:t>
            </a:r>
            <a:r>
              <a:rPr lang="pt-PT" sz="2000" baseline="-25000">
                <a:sym typeface="Wingdings" pitchFamily="2" charset="2"/>
              </a:rPr>
              <a:t>3</a:t>
            </a:r>
            <a:r>
              <a:rPr lang="pt-PT" sz="2000">
                <a:sym typeface="Wingdings" pitchFamily="2" charset="2"/>
              </a:rPr>
              <a:t>COOH(aq)                CH</a:t>
            </a:r>
            <a:r>
              <a:rPr lang="pt-PT" sz="2000" baseline="-25000">
                <a:sym typeface="Wingdings" pitchFamily="2" charset="2"/>
              </a:rPr>
              <a:t>3</a:t>
            </a:r>
            <a:r>
              <a:rPr lang="pt-PT" sz="2000">
                <a:sym typeface="Wingdings" pitchFamily="2" charset="2"/>
              </a:rPr>
              <a:t>COO</a:t>
            </a:r>
            <a:r>
              <a:rPr lang="pt-PT" sz="2000" baseline="30000">
                <a:sym typeface="Wingdings" pitchFamily="2" charset="2"/>
              </a:rPr>
              <a:t>-</a:t>
            </a:r>
            <a:r>
              <a:rPr lang="pt-PT" sz="2000">
                <a:sym typeface="Wingdings" pitchFamily="2" charset="2"/>
              </a:rPr>
              <a:t>(aq) + H</a:t>
            </a:r>
            <a:r>
              <a:rPr lang="pt-PT" sz="2000" baseline="30000">
                <a:sym typeface="Wingdings" pitchFamily="2" charset="2"/>
              </a:rPr>
              <a:t>+</a:t>
            </a:r>
            <a:r>
              <a:rPr lang="pt-PT" sz="2000">
                <a:sym typeface="Wingdings" pitchFamily="2" charset="2"/>
              </a:rPr>
              <a:t> (aq)</a:t>
            </a:r>
            <a:endParaRPr lang="pt-PT" sz="2000"/>
          </a:p>
        </p:txBody>
      </p:sp>
      <p:grpSp>
        <p:nvGrpSpPr>
          <p:cNvPr id="27653" name="Group 4"/>
          <p:cNvGrpSpPr>
            <a:grpSpLocks/>
          </p:cNvGrpSpPr>
          <p:nvPr/>
        </p:nvGrpSpPr>
        <p:grpSpPr bwMode="auto">
          <a:xfrm>
            <a:off x="4000500" y="3062117"/>
            <a:ext cx="571500" cy="73025"/>
            <a:chOff x="4357686" y="3571876"/>
            <a:chExt cx="571504" cy="73026"/>
          </a:xfrm>
        </p:grpSpPr>
        <p:cxnSp>
          <p:nvCxnSpPr>
            <p:cNvPr id="27657" name="Straight Arrow Connector 5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7658" name="Straight Arrow Connector 6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27654" name="Freeform 8"/>
          <p:cNvSpPr>
            <a:spLocks noChangeArrowheads="1"/>
          </p:cNvSpPr>
          <p:nvPr/>
        </p:nvSpPr>
        <p:spPr bwMode="auto">
          <a:xfrm>
            <a:off x="5562601" y="3458368"/>
            <a:ext cx="1081087" cy="574675"/>
          </a:xfrm>
          <a:custGeom>
            <a:avLst/>
            <a:gdLst>
              <a:gd name="T0" fmla="*/ 1081672 w 1080892"/>
              <a:gd name="T1" fmla="*/ 370291 h 573901"/>
              <a:gd name="T2" fmla="*/ 1043544 w 1080892"/>
              <a:gd name="T3" fmla="*/ 421365 h 573901"/>
              <a:gd name="T4" fmla="*/ 929160 w 1080892"/>
              <a:gd name="T5" fmla="*/ 523514 h 573901"/>
              <a:gd name="T6" fmla="*/ 891034 w 1080892"/>
              <a:gd name="T7" fmla="*/ 536282 h 573901"/>
              <a:gd name="T8" fmla="*/ 636852 w 1080892"/>
              <a:gd name="T9" fmla="*/ 549054 h 573901"/>
              <a:gd name="T10" fmla="*/ 458924 w 1080892"/>
              <a:gd name="T11" fmla="*/ 536282 h 573901"/>
              <a:gd name="T12" fmla="*/ 382668 w 1080892"/>
              <a:gd name="T13" fmla="*/ 485209 h 573901"/>
              <a:gd name="T14" fmla="*/ 344540 w 1080892"/>
              <a:gd name="T15" fmla="*/ 459671 h 573901"/>
              <a:gd name="T16" fmla="*/ 230156 w 1080892"/>
              <a:gd name="T17" fmla="*/ 357522 h 573901"/>
              <a:gd name="T18" fmla="*/ 179320 w 1080892"/>
              <a:gd name="T19" fmla="*/ 280910 h 573901"/>
              <a:gd name="T20" fmla="*/ 52228 w 1080892"/>
              <a:gd name="T21" fmla="*/ 191530 h 573901"/>
              <a:gd name="T22" fmla="*/ 26812 w 1080892"/>
              <a:gd name="T23" fmla="*/ 114918 h 573901"/>
              <a:gd name="T24" fmla="*/ 1392 w 1080892"/>
              <a:gd name="T25" fmla="*/ 25536 h 573901"/>
              <a:gd name="T26" fmla="*/ 1392 w 1080892"/>
              <a:gd name="T27" fmla="*/ 0 h 57390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080892"/>
              <a:gd name="T43" fmla="*/ 0 h 573901"/>
              <a:gd name="T44" fmla="*/ 1080892 w 1080892"/>
              <a:gd name="T45" fmla="*/ 573901 h 57390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080892" h="573901">
                <a:moveTo>
                  <a:pt x="1080892" y="368300"/>
                </a:moveTo>
                <a:cubicBezTo>
                  <a:pt x="1068192" y="385233"/>
                  <a:pt x="1056952" y="403367"/>
                  <a:pt x="1042792" y="419100"/>
                </a:cubicBezTo>
                <a:cubicBezTo>
                  <a:pt x="1015253" y="449699"/>
                  <a:pt x="971217" y="499337"/>
                  <a:pt x="928492" y="520700"/>
                </a:cubicBezTo>
                <a:cubicBezTo>
                  <a:pt x="916518" y="526687"/>
                  <a:pt x="903729" y="532240"/>
                  <a:pt x="890392" y="533400"/>
                </a:cubicBezTo>
                <a:cubicBezTo>
                  <a:pt x="805938" y="540744"/>
                  <a:pt x="721059" y="541867"/>
                  <a:pt x="636392" y="546100"/>
                </a:cubicBezTo>
                <a:cubicBezTo>
                  <a:pt x="564172" y="570173"/>
                  <a:pt x="573345" y="573901"/>
                  <a:pt x="458592" y="533400"/>
                </a:cubicBezTo>
                <a:cubicBezTo>
                  <a:pt x="429805" y="523240"/>
                  <a:pt x="407792" y="499533"/>
                  <a:pt x="382392" y="482600"/>
                </a:cubicBezTo>
                <a:lnTo>
                  <a:pt x="344292" y="457200"/>
                </a:lnTo>
                <a:cubicBezTo>
                  <a:pt x="298483" y="426661"/>
                  <a:pt x="264789" y="407796"/>
                  <a:pt x="229992" y="355600"/>
                </a:cubicBezTo>
                <a:cubicBezTo>
                  <a:pt x="213059" y="330200"/>
                  <a:pt x="204592" y="296333"/>
                  <a:pt x="179192" y="279400"/>
                </a:cubicBezTo>
                <a:cubicBezTo>
                  <a:pt x="85380" y="216859"/>
                  <a:pt x="127414" y="246916"/>
                  <a:pt x="52192" y="190500"/>
                </a:cubicBezTo>
                <a:lnTo>
                  <a:pt x="26792" y="114300"/>
                </a:lnTo>
                <a:cubicBezTo>
                  <a:pt x="16726" y="84103"/>
                  <a:pt x="6708" y="57294"/>
                  <a:pt x="1392" y="25400"/>
                </a:cubicBezTo>
                <a:cubicBezTo>
                  <a:pt x="0" y="17049"/>
                  <a:pt x="1392" y="8467"/>
                  <a:pt x="1392" y="0"/>
                </a:cubicBezTo>
              </a:path>
            </a:pathLst>
          </a:custGeom>
          <a:noFill/>
          <a:ln w="31750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7655" name="TextBox 9"/>
          <p:cNvSpPr txBox="1">
            <a:spLocks noChangeArrowheads="1"/>
          </p:cNvSpPr>
          <p:nvPr/>
        </p:nvSpPr>
        <p:spPr bwMode="auto">
          <a:xfrm>
            <a:off x="6643688" y="3500438"/>
            <a:ext cx="2071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Lei de Le Chatelier!</a:t>
            </a:r>
          </a:p>
        </p:txBody>
      </p:sp>
      <p:sp>
        <p:nvSpPr>
          <p:cNvPr id="27656" name="TextBox 10"/>
          <p:cNvSpPr txBox="1">
            <a:spLocks noChangeArrowheads="1"/>
          </p:cNvSpPr>
          <p:nvPr/>
        </p:nvSpPr>
        <p:spPr bwMode="auto">
          <a:xfrm>
            <a:off x="699257" y="4413483"/>
            <a:ext cx="76026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000" dirty="0"/>
              <a:t>Uma solução contendo CH</a:t>
            </a:r>
            <a:r>
              <a:rPr lang="pt-PT" sz="2000" baseline="-25000" dirty="0"/>
              <a:t>3</a:t>
            </a:r>
            <a:r>
              <a:rPr lang="pt-PT" sz="2000" dirty="0"/>
              <a:t>COOH e CH</a:t>
            </a:r>
            <a:r>
              <a:rPr lang="pt-PT" sz="2000" baseline="-25000" dirty="0"/>
              <a:t>3</a:t>
            </a:r>
            <a:r>
              <a:rPr lang="pt-PT" sz="2000" dirty="0"/>
              <a:t>COONa será menos ácida que uma solução contendo apenas CH</a:t>
            </a:r>
            <a:r>
              <a:rPr lang="pt-PT" sz="2000" baseline="-25000" dirty="0"/>
              <a:t>3</a:t>
            </a:r>
            <a:r>
              <a:rPr lang="pt-PT" sz="2000" dirty="0"/>
              <a:t>COOH na mesma concentração!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04" y="350904"/>
            <a:ext cx="7772400" cy="609600"/>
          </a:xfrm>
        </p:spPr>
        <p:txBody>
          <a:bodyPr/>
          <a:lstStyle/>
          <a:p>
            <a:r>
              <a:rPr lang="pt-PT" sz="3200" dirty="0">
                <a:latin typeface="Arial" charset="0"/>
              </a:rPr>
              <a:t>Equação de Henderson-</a:t>
            </a:r>
            <a:r>
              <a:rPr lang="pt-PT" sz="3200" dirty="0" err="1">
                <a:latin typeface="Arial" charset="0"/>
              </a:rPr>
              <a:t>Hasselbalch</a:t>
            </a:r>
            <a:endParaRPr lang="pt-PT" sz="3200" dirty="0">
              <a:latin typeface="Arial" charset="0"/>
            </a:endParaRPr>
          </a:p>
        </p:txBody>
      </p:sp>
      <p:sp>
        <p:nvSpPr>
          <p:cNvPr id="10245" name="TextBox 2"/>
          <p:cNvSpPr txBox="1">
            <a:spLocks noChangeArrowheads="1"/>
          </p:cNvSpPr>
          <p:nvPr/>
        </p:nvSpPr>
        <p:spPr bwMode="auto">
          <a:xfrm>
            <a:off x="561107" y="1131126"/>
            <a:ext cx="7929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/>
              <a:t>Consideremos um ácido fraco: HA(</a:t>
            </a:r>
            <a:r>
              <a:rPr lang="pt-PT" sz="2000" dirty="0" err="1"/>
              <a:t>aq</a:t>
            </a:r>
            <a:r>
              <a:rPr lang="pt-PT" sz="2000" dirty="0"/>
              <a:t>)             H+(</a:t>
            </a:r>
            <a:r>
              <a:rPr lang="pt-PT" sz="2000" dirty="0" err="1"/>
              <a:t>aq</a:t>
            </a:r>
            <a:r>
              <a:rPr lang="pt-PT" sz="2000" dirty="0"/>
              <a:t>) + A-(</a:t>
            </a:r>
            <a:r>
              <a:rPr lang="pt-PT" sz="2000" dirty="0" err="1"/>
              <a:t>aq</a:t>
            </a:r>
            <a:r>
              <a:rPr lang="pt-PT" sz="2000" dirty="0"/>
              <a:t>)</a:t>
            </a:r>
          </a:p>
        </p:txBody>
      </p:sp>
      <p:grpSp>
        <p:nvGrpSpPr>
          <p:cNvPr id="10246" name="Group 3"/>
          <p:cNvGrpSpPr>
            <a:grpSpLocks/>
          </p:cNvGrpSpPr>
          <p:nvPr/>
        </p:nvGrpSpPr>
        <p:grpSpPr bwMode="auto">
          <a:xfrm>
            <a:off x="4610598" y="1346266"/>
            <a:ext cx="571500" cy="73025"/>
            <a:chOff x="4357686" y="3571876"/>
            <a:chExt cx="571504" cy="73026"/>
          </a:xfrm>
        </p:grpSpPr>
        <p:cxnSp>
          <p:nvCxnSpPr>
            <p:cNvPr id="10247" name="Straight Arrow Connector 4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248" name="Straight Arrow Connector 5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102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612225"/>
              </p:ext>
            </p:extLst>
          </p:nvPr>
        </p:nvGraphicFramePr>
        <p:xfrm>
          <a:off x="1971667" y="1601024"/>
          <a:ext cx="4542167" cy="2470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450880" imgH="1333440" progId="Equation.3">
                  <p:embed/>
                </p:oleObj>
              </mc:Choice>
              <mc:Fallback>
                <p:oleObj name="Equação" r:id="rId2" imgW="2450880" imgH="13334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667" y="1601024"/>
                        <a:ext cx="4542167" cy="24701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043030"/>
              </p:ext>
            </p:extLst>
          </p:nvPr>
        </p:nvGraphicFramePr>
        <p:xfrm>
          <a:off x="1331640" y="4225860"/>
          <a:ext cx="5041900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739880" imgH="419040" progId="Equation.3">
                  <p:embed/>
                </p:oleObj>
              </mc:Choice>
              <mc:Fallback>
                <p:oleObj name="Equação" r:id="rId4" imgW="173988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225860"/>
                        <a:ext cx="5041900" cy="121443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3">
            <a:extLst>
              <a:ext uri="{FF2B5EF4-FFF2-40B4-BE49-F238E27FC236}">
                <a16:creationId xmlns:a16="http://schemas.microsoft.com/office/drawing/2014/main" id="{414B8597-EBAB-4235-99BE-762029B69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07" y="5565530"/>
            <a:ext cx="79295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000" dirty="0"/>
              <a:t>Geralmente são conhecidas as concentrações iniciais do ácido fraco e do sal. Desde que sejam elevadas ( &gt; 0.1 M) podemos usar as concentrações iniciais como concentrações de equilíbrio.</a:t>
            </a:r>
          </a:p>
          <a:p>
            <a:endParaRPr lang="pt-PT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Box 5"/>
          <p:cNvSpPr txBox="1">
            <a:spLocks noChangeArrowheads="1"/>
          </p:cNvSpPr>
          <p:nvPr/>
        </p:nvSpPr>
        <p:spPr bwMode="auto">
          <a:xfrm>
            <a:off x="454434" y="1337855"/>
            <a:ext cx="7643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/>
              <a:t>Qual é o pH de uma solução 0.3 M de HCOOH e 0.52 M em HCOOK?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A939594-A689-49EC-8A64-D94A1763A98E}"/>
              </a:ext>
            </a:extLst>
          </p:cNvPr>
          <p:cNvSpPr txBox="1">
            <a:spLocks/>
          </p:cNvSpPr>
          <p:nvPr/>
        </p:nvSpPr>
        <p:spPr bwMode="auto">
          <a:xfrm>
            <a:off x="467544" y="476672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92504"/>
            <a:ext cx="7772400" cy="6096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Soluções tampão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685800" y="1196752"/>
            <a:ext cx="792956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/>
              <a:t>Uma solução tampão é uma solução de um ácido ou base fraca, de um seu sal, com ambos os componentes presentes. </a:t>
            </a:r>
            <a:r>
              <a:rPr lang="pt-PT" dirty="0"/>
              <a:t>Tem a capacidade de resistir a variações no pH resultantes da adição de pequenas quantidades de ácidos ou bases. São muito importantes em sistemas químicos e biológicos!</a:t>
            </a:r>
            <a:endParaRPr lang="pt-PT" sz="2400" dirty="0"/>
          </a:p>
        </p:txBody>
      </p:sp>
      <p:pic>
        <p:nvPicPr>
          <p:cNvPr id="28676" name="Picture 4" descr="http://www.medicao.com/buffer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2897562"/>
            <a:ext cx="3531814" cy="353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http://www.ucs.br/ccet/defq/naeq/material_didatico/textos_interativos_34/hemoglobi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1407" y="2897562"/>
            <a:ext cx="3895384" cy="353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467544" y="1268835"/>
            <a:ext cx="807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/>
              <a:t>Calcular o pH de um sistema tampão NH</a:t>
            </a:r>
            <a:r>
              <a:rPr lang="pt-PT" sz="2400" baseline="-25000" dirty="0"/>
              <a:t>3</a:t>
            </a:r>
            <a:r>
              <a:rPr lang="pt-PT" sz="2400" dirty="0"/>
              <a:t>(0.3M)/NH</a:t>
            </a:r>
            <a:r>
              <a:rPr lang="pt-PT" sz="2400" baseline="-25000" dirty="0"/>
              <a:t>4</a:t>
            </a:r>
            <a:r>
              <a:rPr lang="pt-PT" sz="2400" dirty="0"/>
              <a:t>Cl(0.36M).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EE7DB69-B66C-4A1D-9F06-EB691A042C0D}"/>
              </a:ext>
            </a:extLst>
          </p:cNvPr>
          <p:cNvSpPr txBox="1">
            <a:spLocks/>
          </p:cNvSpPr>
          <p:nvPr/>
        </p:nvSpPr>
        <p:spPr bwMode="auto">
          <a:xfrm>
            <a:off x="467544" y="476672"/>
            <a:ext cx="23766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t-PT" sz="2400" dirty="0">
                <a:latin typeface="Calibri" pitchFamily="34" charset="0"/>
              </a:rPr>
              <a:t>Exercício 7.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785813" y="1714500"/>
            <a:ext cx="7643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/>
              <a:t>A relação entre o pH e a quantidade de ácido ou base conjugada presentes percebe-se melhor estudando a curva de distribuição, que mostra a fracção de espécies presentes em função do pH.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339752" y="533196"/>
            <a:ext cx="39290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dirty="0"/>
              <a:t>Gama Tampão:  pH = pKa ± 1.00</a:t>
            </a:r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140968"/>
            <a:ext cx="34258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Titulações ácido-base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8835" y="2522538"/>
            <a:ext cx="3817541" cy="310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628" y="1700808"/>
            <a:ext cx="2470935" cy="382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4140969" y="1702006"/>
            <a:ext cx="4286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/>
              <a:t>Como varia o pH durante uma titulação?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>
                <a:latin typeface="Arial" charset="0"/>
              </a:rPr>
              <a:t>Titulação ácido fraco/base forte</a:t>
            </a:r>
          </a:p>
        </p:txBody>
      </p:sp>
      <p:pic>
        <p:nvPicPr>
          <p:cNvPr id="31747" name="Picture 4" descr="http://www.chemicool.com/img1/graphics/titration-strong-wea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52863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2511</TotalTime>
  <Words>1477</Words>
  <Application>Microsoft Office PowerPoint</Application>
  <PresentationFormat>Apresentação no Ecrã (4:3)</PresentationFormat>
  <Paragraphs>113</Paragraphs>
  <Slides>28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Tema do Office</vt:lpstr>
      <vt:lpstr>Equação</vt:lpstr>
      <vt:lpstr>Apresentação do PowerPoint</vt:lpstr>
      <vt:lpstr>Equilíbrio Ácido-Base</vt:lpstr>
      <vt:lpstr>Ácidos e Bases de Arrhenius</vt:lpstr>
      <vt:lpstr>Apresentação do PowerPoint</vt:lpstr>
      <vt:lpstr>Pares ácido/base conjugados</vt:lpstr>
      <vt:lpstr>Força relativa de ácidos </vt:lpstr>
      <vt:lpstr>Ácidos fortes versus ácidos fracos</vt:lpstr>
      <vt:lpstr>Força relativa de bases </vt:lpstr>
      <vt:lpstr>Produto iónico da água</vt:lpstr>
      <vt:lpstr>Constantes de ionização a 25 ºC</vt:lpstr>
      <vt:lpstr>Conceito de pH</vt:lpstr>
      <vt:lpstr>Escala de pH</vt:lpstr>
      <vt:lpstr>pH de líquidos comuns</vt:lpstr>
      <vt:lpstr>Apresentação do PowerPoint</vt:lpstr>
      <vt:lpstr>Apresentação do PowerPoint</vt:lpstr>
      <vt:lpstr>Hidrólise salina</vt:lpstr>
      <vt:lpstr>Propriedades ácido-base dos sais</vt:lpstr>
      <vt:lpstr>Apresentação do PowerPoint</vt:lpstr>
      <vt:lpstr>Soluções ácidas (produzidas por sais)</vt:lpstr>
      <vt:lpstr>Propriedades ácido-base dos sais (resumo)</vt:lpstr>
      <vt:lpstr>Efeito do ião comum </vt:lpstr>
      <vt:lpstr>Equação de Henderson-Hasselbalch</vt:lpstr>
      <vt:lpstr>Apresentação do PowerPoint</vt:lpstr>
      <vt:lpstr>Soluções tampão</vt:lpstr>
      <vt:lpstr>Apresentação do PowerPoint</vt:lpstr>
      <vt:lpstr>Apresentação do PowerPoint</vt:lpstr>
      <vt:lpstr>Titulações ácido-base</vt:lpstr>
      <vt:lpstr>Titulação ácido fraco/base forte</vt:lpstr>
    </vt:vector>
  </TitlesOfParts>
  <Company>IPT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reviewer</cp:lastModifiedBy>
  <cp:revision>128</cp:revision>
  <dcterms:created xsi:type="dcterms:W3CDTF">2008-09-23T08:31:51Z</dcterms:created>
  <dcterms:modified xsi:type="dcterms:W3CDTF">2021-02-10T09:06:52Z</dcterms:modified>
</cp:coreProperties>
</file>