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08" r:id="rId11"/>
    <p:sldId id="309" r:id="rId12"/>
    <p:sldId id="310" r:id="rId13"/>
    <p:sldId id="311" r:id="rId14"/>
    <p:sldId id="312" r:id="rId15"/>
    <p:sldId id="306" r:id="rId16"/>
    <p:sldId id="307" r:id="rId17"/>
    <p:sldId id="313" r:id="rId18"/>
    <p:sldId id="292" r:id="rId19"/>
    <p:sldId id="293" r:id="rId20"/>
    <p:sldId id="314" r:id="rId21"/>
    <p:sldId id="280" r:id="rId22"/>
    <p:sldId id="315" r:id="rId23"/>
    <p:sldId id="294" r:id="rId24"/>
  </p:sldIdLst>
  <p:sldSz cx="9144000" cy="6858000" type="screen4x3"/>
  <p:notesSz cx="6669088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E6D315-AAE3-4910-A9F9-B69567F03657}" v="2" dt="2025-11-20T13:23:32.2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52" autoAdjust="0"/>
    <p:restoredTop sz="90929"/>
  </p:normalViewPr>
  <p:slideViewPr>
    <p:cSldViewPr>
      <p:cViewPr varScale="1">
        <p:scale>
          <a:sx n="76" d="100"/>
          <a:sy n="76" d="100"/>
        </p:scale>
        <p:origin x="2107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8" d="100"/>
          <a:sy n="38" d="100"/>
        </p:scale>
        <p:origin x="-1458" y="-78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ntim Nunes" userId="2fc39dd6-4589-4583-8aa5-e52934365c00" providerId="ADAL" clId="{C2276AD1-7830-42C5-98DA-7C0583F5485D}"/>
    <pc:docChg chg="delSld modSld">
      <pc:chgData name="Valentim Nunes" userId="2fc39dd6-4589-4583-8aa5-e52934365c00" providerId="ADAL" clId="{C2276AD1-7830-42C5-98DA-7C0583F5485D}" dt="2025-11-20T13:23:32.201" v="8" actId="255"/>
      <pc:docMkLst>
        <pc:docMk/>
      </pc:docMkLst>
      <pc:sldChg chg="modSp mod">
        <pc:chgData name="Valentim Nunes" userId="2fc39dd6-4589-4583-8aa5-e52934365c00" providerId="ADAL" clId="{C2276AD1-7830-42C5-98DA-7C0583F5485D}" dt="2025-11-20T13:23:32.201" v="8" actId="255"/>
        <pc:sldMkLst>
          <pc:docMk/>
          <pc:sldMk cId="0" sldId="280"/>
        </pc:sldMkLst>
        <pc:spChg chg="mod">
          <ac:chgData name="Valentim Nunes" userId="2fc39dd6-4589-4583-8aa5-e52934365c00" providerId="ADAL" clId="{C2276AD1-7830-42C5-98DA-7C0583F5485D}" dt="2025-11-20T13:23:32.201" v="8" actId="255"/>
          <ac:spMkLst>
            <pc:docMk/>
            <pc:sldMk cId="0" sldId="280"/>
            <ac:spMk id="48130" creationId="{E1C821DB-CF00-3E17-A3F5-B2CF81BA1DDF}"/>
          </ac:spMkLst>
        </pc:spChg>
      </pc:sldChg>
      <pc:sldChg chg="modSp mod">
        <pc:chgData name="Valentim Nunes" userId="2fc39dd6-4589-4583-8aa5-e52934365c00" providerId="ADAL" clId="{C2276AD1-7830-42C5-98DA-7C0583F5485D}" dt="2025-11-20T13:23:12.535" v="7" actId="255"/>
        <pc:sldMkLst>
          <pc:docMk/>
          <pc:sldMk cId="0" sldId="292"/>
        </pc:sldMkLst>
        <pc:spChg chg="mod">
          <ac:chgData name="Valentim Nunes" userId="2fc39dd6-4589-4583-8aa5-e52934365c00" providerId="ADAL" clId="{C2276AD1-7830-42C5-98DA-7C0583F5485D}" dt="2025-11-20T13:23:12.535" v="7" actId="255"/>
          <ac:spMkLst>
            <pc:docMk/>
            <pc:sldMk cId="0" sldId="292"/>
            <ac:spMk id="45058" creationId="{4D2425B9-8A9B-725E-7FD7-730BEB9D0590}"/>
          </ac:spMkLst>
        </pc:spChg>
      </pc:sldChg>
      <pc:sldChg chg="modSp mod">
        <pc:chgData name="Valentim Nunes" userId="2fc39dd6-4589-4583-8aa5-e52934365c00" providerId="ADAL" clId="{C2276AD1-7830-42C5-98DA-7C0583F5485D}" dt="2025-11-20T13:18:17.511" v="1" actId="207"/>
        <pc:sldMkLst>
          <pc:docMk/>
          <pc:sldMk cId="0" sldId="293"/>
        </pc:sldMkLst>
        <pc:spChg chg="mod">
          <ac:chgData name="Valentim Nunes" userId="2fc39dd6-4589-4583-8aa5-e52934365c00" providerId="ADAL" clId="{C2276AD1-7830-42C5-98DA-7C0583F5485D}" dt="2025-11-20T13:18:17.511" v="1" actId="207"/>
          <ac:spMkLst>
            <pc:docMk/>
            <pc:sldMk cId="0" sldId="293"/>
            <ac:spMk id="2" creationId="{B3D0C41E-2CD3-51B9-89FD-1688E4A7051B}"/>
          </ac:spMkLst>
        </pc:spChg>
      </pc:sldChg>
      <pc:sldChg chg="del">
        <pc:chgData name="Valentim Nunes" userId="2fc39dd6-4589-4583-8aa5-e52934365c00" providerId="ADAL" clId="{C2276AD1-7830-42C5-98DA-7C0583F5485D}" dt="2025-11-20T13:18:44.205" v="3" actId="47"/>
        <pc:sldMkLst>
          <pc:docMk/>
          <pc:sldMk cId="0" sldId="295"/>
        </pc:sldMkLst>
      </pc:sldChg>
      <pc:sldChg chg="del">
        <pc:chgData name="Valentim Nunes" userId="2fc39dd6-4589-4583-8aa5-e52934365c00" providerId="ADAL" clId="{C2276AD1-7830-42C5-98DA-7C0583F5485D}" dt="2025-11-20T13:18:49.200" v="4" actId="47"/>
        <pc:sldMkLst>
          <pc:docMk/>
          <pc:sldMk cId="0" sldId="2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199141-ECC3-249E-A451-500D0AE5F5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91A237-82DD-8768-FDF4-678D87E3E02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EF4AD1FD-929A-4FFC-A756-7A40D02ADB14}" type="datetimeFigureOut">
              <a:rPr lang="pt-PT"/>
              <a:pPr>
                <a:defRPr/>
              </a:pPr>
              <a:t>20/11/2025</a:t>
            </a:fld>
            <a:endParaRPr lang="pt-P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D1D7925-7725-3206-B818-0D0905EA9E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52488" y="744538"/>
            <a:ext cx="4964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6F9CBE7-13AD-213E-A15F-029573EE9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pt-PT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AB520F-DEB2-745F-67EF-1BF8264EED7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47989A-6EDF-7C6C-91D0-E31D265625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430A4A6-68B1-4943-8C93-97EBF00DA296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D8F3AC-7B66-331F-DEFB-41C25814FA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0722BC-1074-80FA-0039-BD3A2B2244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639DCE-86D5-E6ED-AD0F-E96A3BB708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43E63-4D84-4D96-8579-41D3AD61CC9C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569524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336F08-3B24-6A1C-812E-614E1E22B7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90E626-D391-7C63-4559-BEC8466CBF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6601578-0C0A-CA5F-9265-1768BEFA74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BAEE5-A312-494D-BFCB-1E2431C3A158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018496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ECDBF89-A34D-051A-AD93-649C2FC30C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89F0EB-09C7-C18E-835F-A3BC8FD2BB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EC048C-F488-E0CD-FD1B-DD8C02435A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A3B95-B577-4DD6-BA8A-C1AB170954D4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81713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04CDBF-E874-CEE2-D48D-379F3D9B6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43A8A7-68B2-3038-4732-4D5923C9D7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38F2AF-73A6-34D3-402D-D761EEFE0B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05554-952F-42C4-8C42-34BB21AFE1DD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727217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CC836CB-669C-AA0F-8DA9-AD5742586E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22F8CF8-418F-E118-5549-264E10ECC2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DA96468-1EEC-93F2-14A0-A27FD8DEBD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22193-D8FA-4507-A3D3-B0069D951163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78207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2C552F9-FD8B-2AB7-897B-5ACD966638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A8AE69E-3922-93EF-28FD-0BD0B0946B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BC5BCE-1D7D-BE5D-891C-857ECD363F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C8DE2-17CA-44E4-B48B-A079BA56174B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070357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F88F8BE-F3AA-A2A2-5B30-57AB35832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399BB8B-F523-7D05-E051-1B1D3BA802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D275A9-27B1-BA72-520C-40CC0C898B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FAFDD-1E67-4FEA-A27B-E9DE997E1944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27836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07D71E-5C52-9755-0306-96C1EDA17F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017A1C-6681-06EE-17DF-2870814B58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FD168A-F916-B6C2-91F0-F5F3DD3542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CE9B2-E072-4BBE-8D7E-7968B60B42A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221170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69E38D-CF2F-CBFE-FB52-81561FDE19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9F6D85-B2C5-10DF-D109-A51AECC210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592C4D-1AA5-58E7-A81A-1EAA49DEEE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9384A-3029-4383-A073-38129ED8F35E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9076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6B5683-F18E-9FBB-3FB4-7D0739CA1D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566482-F485-8047-9BF0-7E97FC734D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1F03BB-9DFB-7A7C-D6CB-228FDE85D6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3A383-3B0E-4E71-8ACA-19DAC47744F0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12444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CA13505-5774-DBD0-C147-71708FAB6C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84F40A-6C8B-E852-49BE-24055724D4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979BFF-60FC-681A-417F-A661A7E799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A429E-0C58-4184-A47B-090EE287831F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629519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A3288A5-6D9C-388E-A394-745D628DE8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Faça clique para editar o estilo do título do diapositivo principal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015EF3E-1989-A441-7AB0-D732C5BE34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Faça clique para editar os estilos de texto do diapositivo principal</a:t>
            </a:r>
          </a:p>
          <a:p>
            <a:pPr lvl="1"/>
            <a:r>
              <a:rPr lang="pt-PT" altLang="pt-PT"/>
              <a:t>Segundo nível</a:t>
            </a:r>
          </a:p>
          <a:p>
            <a:pPr lvl="2"/>
            <a:r>
              <a:rPr lang="pt-PT" altLang="pt-PT"/>
              <a:t>Terceiro nível</a:t>
            </a:r>
          </a:p>
          <a:p>
            <a:pPr lvl="3"/>
            <a:r>
              <a:rPr lang="pt-PT" altLang="pt-PT"/>
              <a:t>Quarto nível</a:t>
            </a:r>
          </a:p>
          <a:p>
            <a:pPr lvl="4"/>
            <a:r>
              <a:rPr lang="pt-PT" altLang="pt-PT"/>
              <a:t>Quinto nível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EC8CAEE9-2B7E-E117-1D2D-3F2D72296AB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579B53BA-FAF6-E886-3AC9-0A165A63EE2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EBD6CA30-BC94-AA88-36CC-51C6F322299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>
              <a:defRPr/>
            </a:pPr>
            <a:fld id="{988401BB-4E1F-4A38-BA64-A10FD5A9B9BF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>
            <a:extLst>
              <a:ext uri="{FF2B5EF4-FFF2-40B4-BE49-F238E27FC236}">
                <a16:creationId xmlns:a16="http://schemas.microsoft.com/office/drawing/2014/main" id="{D7260028-C6C9-D297-98B3-17F353FA0C8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16151" y="2420888"/>
            <a:ext cx="6286500" cy="1584176"/>
          </a:xfrm>
        </p:spPr>
        <p:txBody>
          <a:bodyPr/>
          <a:lstStyle/>
          <a:p>
            <a:r>
              <a:rPr lang="pt-PT" altLang="pt-PT" sz="5400" dirty="0">
                <a:solidFill>
                  <a:srgbClr val="FF6600"/>
                </a:solidFill>
              </a:rPr>
              <a:t>Corrosão</a:t>
            </a:r>
          </a:p>
          <a:p>
            <a:r>
              <a:rPr lang="pt-PT" altLang="pt-PT" sz="2400">
                <a:solidFill>
                  <a:srgbClr val="FF6600"/>
                </a:solidFill>
              </a:rPr>
              <a:t>Termodinâmica</a:t>
            </a:r>
            <a:endParaRPr lang="pt-PT" altLang="pt-PT" sz="2400" dirty="0">
              <a:solidFill>
                <a:srgbClr val="FF6600"/>
              </a:solidFill>
            </a:endParaRPr>
          </a:p>
          <a:p>
            <a:endParaRPr lang="pt-PT" altLang="pt-PT" sz="5400" dirty="0">
              <a:solidFill>
                <a:srgbClr val="FF6600"/>
              </a:solidFill>
            </a:endParaRPr>
          </a:p>
          <a:p>
            <a:endParaRPr lang="pt-PT" altLang="pt-PT" sz="2400" dirty="0">
              <a:solidFill>
                <a:srgbClr val="FF6600"/>
              </a:solidFill>
            </a:endParaRPr>
          </a:p>
          <a:p>
            <a:endParaRPr lang="pt-PT" altLang="pt-PT" sz="5400" dirty="0">
              <a:solidFill>
                <a:srgbClr val="FF6600"/>
              </a:solidFill>
            </a:endParaRPr>
          </a:p>
          <a:p>
            <a:endParaRPr lang="pt-PT" altLang="pt-PT" sz="5400" dirty="0">
              <a:solidFill>
                <a:srgbClr val="FF6600"/>
              </a:solidFill>
            </a:endParaRPr>
          </a:p>
          <a:p>
            <a:endParaRPr lang="pt-PT" altLang="pt-PT" sz="2000" dirty="0">
              <a:solidFill>
                <a:schemeClr val="accent2"/>
              </a:solidFill>
            </a:endParaRPr>
          </a:p>
        </p:txBody>
      </p:sp>
      <p:sp>
        <p:nvSpPr>
          <p:cNvPr id="3076" name="Text Box 5">
            <a:extLst>
              <a:ext uri="{FF2B5EF4-FFF2-40B4-BE49-F238E27FC236}">
                <a16:creationId xmlns:a16="http://schemas.microsoft.com/office/drawing/2014/main" id="{172FBDC5-6EC5-A98E-275A-2B7A37F62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4293096"/>
            <a:ext cx="6934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pt-PT" altLang="pt-PT" sz="2000" dirty="0"/>
              <a:t>Valentim M. B. Nunes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pt-PT" altLang="pt-PT" sz="2000" dirty="0"/>
              <a:t>Unidade Departamental de Engenharia – Secção de Química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pt-PT" altLang="pt-PT" sz="2000"/>
              <a:t>novembro 2025</a:t>
            </a:r>
            <a:endParaRPr lang="pt-PT" altLang="pt-PT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157F91-E454-E91F-FEE9-4A2391745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151" y="548680"/>
            <a:ext cx="5911697" cy="97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529EF01-273C-73C4-8E92-D15EDA9126E2}"/>
              </a:ext>
            </a:extLst>
          </p:cNvPr>
          <p:cNvSpPr txBox="1"/>
          <p:nvPr/>
        </p:nvSpPr>
        <p:spPr>
          <a:xfrm>
            <a:off x="431540" y="1196752"/>
            <a:ext cx="82809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0" i="0" dirty="0">
                <a:solidFill>
                  <a:srgbClr val="3C4043"/>
                </a:solidFill>
                <a:effectLst/>
                <a:latin typeface="+mj-lt"/>
              </a:rPr>
              <a:t>A corrosão é induzida termodinamicamente para reduzir a energia geral do sistema </a:t>
            </a:r>
          </a:p>
          <a:p>
            <a:r>
              <a:rPr lang="pt-PT" b="0" i="0" dirty="0">
                <a:solidFill>
                  <a:srgbClr val="3C4043"/>
                </a:solidFill>
                <a:effectLst/>
                <a:latin typeface="+mj-lt"/>
              </a:rPr>
              <a:t>♦ Envolve a transferência de eletrões/carga</a:t>
            </a:r>
          </a:p>
          <a:p>
            <a:r>
              <a:rPr lang="pt-PT" b="0" i="0" dirty="0">
                <a:solidFill>
                  <a:srgbClr val="3C4043"/>
                </a:solidFill>
                <a:effectLst/>
                <a:latin typeface="+mj-lt"/>
              </a:rPr>
              <a:t>♦ Controla a direção espontânea da corrosão</a:t>
            </a:r>
            <a:endParaRPr lang="pt-PT" dirty="0">
              <a:latin typeface="+mj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66FDC0C-AC64-27D0-9734-BF48D71E8F89}"/>
              </a:ext>
            </a:extLst>
          </p:cNvPr>
          <p:cNvSpPr txBox="1"/>
          <p:nvPr/>
        </p:nvSpPr>
        <p:spPr>
          <a:xfrm>
            <a:off x="461622" y="404664"/>
            <a:ext cx="7062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0" i="0" dirty="0">
                <a:solidFill>
                  <a:srgbClr val="FF6600"/>
                </a:solidFill>
                <a:effectLst/>
                <a:latin typeface="Roboto" panose="02000000000000000000" pitchFamily="2" charset="0"/>
              </a:rPr>
              <a:t>Termodinâmica da Corrosão</a:t>
            </a:r>
            <a:endParaRPr lang="pt-PT" sz="3600" dirty="0">
              <a:solidFill>
                <a:srgbClr val="FF660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8CB5B06-9180-D46B-D525-E3D700A8B2BB}"/>
              </a:ext>
            </a:extLst>
          </p:cNvPr>
          <p:cNvSpPr txBox="1"/>
          <p:nvPr/>
        </p:nvSpPr>
        <p:spPr>
          <a:xfrm>
            <a:off x="446581" y="2912169"/>
            <a:ext cx="82508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♦ A termodinâmica mostra como as condições podem ser ajustadas para prevenir a corrosão, ou seja, ΔG&gt;0 </a:t>
            </a:r>
          </a:p>
          <a:p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♦ A termodinâmica pode indicar que a corrosão é possível, ou seja, ΔG&lt;0, mas a termodinâmica não consegue prever a </a:t>
            </a:r>
            <a:r>
              <a:rPr lang="pt-PT" dirty="0">
                <a:solidFill>
                  <a:srgbClr val="3C4043"/>
                </a:solidFill>
                <a:latin typeface="+mn-lt"/>
              </a:rPr>
              <a:t>velocidade da corrosão.</a:t>
            </a:r>
            <a:endParaRPr lang="pt-PT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4841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F2DFC93-7C84-8222-2003-C31407C3135E}"/>
              </a:ext>
            </a:extLst>
          </p:cNvPr>
          <p:cNvSpPr txBox="1"/>
          <p:nvPr/>
        </p:nvSpPr>
        <p:spPr>
          <a:xfrm>
            <a:off x="461623" y="404664"/>
            <a:ext cx="45424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dirty="0">
                <a:solidFill>
                  <a:srgbClr val="FF6600"/>
                </a:solidFill>
                <a:latin typeface="Roboto" panose="02000000000000000000" pitchFamily="2" charset="0"/>
              </a:rPr>
              <a:t>E</a:t>
            </a:r>
            <a:r>
              <a:rPr lang="pt-PT" sz="3600" b="0" i="0" dirty="0">
                <a:solidFill>
                  <a:srgbClr val="FF6600"/>
                </a:solidFill>
                <a:effectLst/>
                <a:latin typeface="Roboto" panose="02000000000000000000" pitchFamily="2" charset="0"/>
              </a:rPr>
              <a:t>nergia de Gibbs</a:t>
            </a:r>
            <a:endParaRPr lang="pt-PT" sz="3600" dirty="0">
              <a:solidFill>
                <a:srgbClr val="FF6600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73B7B5E-15D3-7B80-DCCE-3EDFA576AC17}"/>
              </a:ext>
            </a:extLst>
          </p:cNvPr>
          <p:cNvSpPr txBox="1"/>
          <p:nvPr/>
        </p:nvSpPr>
        <p:spPr>
          <a:xfrm>
            <a:off x="461622" y="2496438"/>
            <a:ext cx="8064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No final do século XIX, </a:t>
            </a:r>
            <a:r>
              <a:rPr lang="pt-PT" b="0" i="0" dirty="0" err="1">
                <a:solidFill>
                  <a:srgbClr val="3C4043"/>
                </a:solidFill>
                <a:effectLst/>
                <a:latin typeface="+mn-lt"/>
              </a:rPr>
              <a:t>Josiah</a:t>
            </a:r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 </a:t>
            </a:r>
            <a:r>
              <a:rPr lang="pt-PT" b="0" i="0" dirty="0" err="1">
                <a:solidFill>
                  <a:srgbClr val="3C4043"/>
                </a:solidFill>
                <a:effectLst/>
                <a:latin typeface="+mn-lt"/>
              </a:rPr>
              <a:t>Willard</a:t>
            </a:r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 Gibbs formulou uma teoria para prever se uma reação química é espontânea com base na energia livre (agora </a:t>
            </a:r>
            <a:r>
              <a:rPr lang="pt-PT" b="0" i="0" u="sng" dirty="0">
                <a:solidFill>
                  <a:srgbClr val="3C4043"/>
                </a:solidFill>
                <a:effectLst/>
                <a:latin typeface="+mn-lt"/>
              </a:rPr>
              <a:t>energia de Gibbs</a:t>
            </a:r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)</a:t>
            </a:r>
            <a:endParaRPr lang="pt-PT" dirty="0">
              <a:latin typeface="+mn-l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05D326A-33E1-1122-1BEF-AA8B70BC2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390574"/>
            <a:ext cx="3013656" cy="19897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84AE8BA-CCE7-4F0C-5E49-3FFE216D26C0}"/>
                  </a:ext>
                </a:extLst>
              </p:cNvPr>
              <p:cNvSpPr txBox="1"/>
              <p:nvPr/>
            </p:nvSpPr>
            <p:spPr>
              <a:xfrm>
                <a:off x="1591386" y="4243154"/>
                <a:ext cx="4907710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pt-PT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pt-PT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=∆</m:t>
                      </m:r>
                      <m:sSup>
                        <m:sSupPr>
                          <m:ctrlPr>
                            <a:rPr lang="pt-PT" sz="3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pt-PT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t-PT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𝑅𝑇𝑙𝑛𝑄</m:t>
                      </m:r>
                    </m:oMath>
                  </m:oMathPara>
                </a14:m>
                <a:endParaRPr lang="pt-PT" sz="3600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84AE8BA-CCE7-4F0C-5E49-3FFE216D2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386" y="4243154"/>
                <a:ext cx="4907710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F7C0A5DD-F231-BE65-ED15-BA7A245C325F}"/>
              </a:ext>
            </a:extLst>
          </p:cNvPr>
          <p:cNvSpPr txBox="1"/>
          <p:nvPr/>
        </p:nvSpPr>
        <p:spPr>
          <a:xfrm>
            <a:off x="539552" y="5334307"/>
            <a:ext cx="8064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A principal contribuição de Gibbs foi formalizar a compreensão do efeito da concentração de reagentes na espontaneidade de uma reação.</a:t>
            </a:r>
            <a:endParaRPr lang="pt-PT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967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109535C-5AE2-6F13-AA92-9C9B032F7087}"/>
              </a:ext>
            </a:extLst>
          </p:cNvPr>
          <p:cNvSpPr txBox="1"/>
          <p:nvPr/>
        </p:nvSpPr>
        <p:spPr>
          <a:xfrm>
            <a:off x="461623" y="404664"/>
            <a:ext cx="49024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dirty="0">
                <a:solidFill>
                  <a:srgbClr val="FF6600"/>
                </a:solidFill>
                <a:latin typeface="Roboto" panose="02000000000000000000" pitchFamily="2" charset="0"/>
              </a:rPr>
              <a:t>Equação de Nernst</a:t>
            </a:r>
            <a:endParaRPr lang="pt-PT" sz="3600" dirty="0">
              <a:solidFill>
                <a:srgbClr val="FF6600"/>
              </a:solidFill>
            </a:endParaRPr>
          </a:p>
        </p:txBody>
      </p:sp>
      <p:pic>
        <p:nvPicPr>
          <p:cNvPr id="1026" name="Picture 2" descr="Sweden 1980 MNH Walther Hermann Nernst Nobel Prize in Chemistry 1920 | eBay">
            <a:extLst>
              <a:ext uri="{FF2B5EF4-FFF2-40B4-BE49-F238E27FC236}">
                <a16:creationId xmlns:a16="http://schemas.microsoft.com/office/drawing/2014/main" id="{3465F956-0513-22DD-C339-2CE302062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81559"/>
            <a:ext cx="2102769" cy="182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E394628-19DC-B7A9-6CAA-944CC832201B}"/>
              </a:ext>
            </a:extLst>
          </p:cNvPr>
          <p:cNvSpPr txBox="1"/>
          <p:nvPr/>
        </p:nvSpPr>
        <p:spPr>
          <a:xfrm>
            <a:off x="461621" y="2131845"/>
            <a:ext cx="81428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No século XX, o químico alemão </a:t>
            </a:r>
            <a:r>
              <a:rPr lang="pt-PT" b="0" i="0" dirty="0" err="1">
                <a:solidFill>
                  <a:srgbClr val="3C4043"/>
                </a:solidFill>
                <a:effectLst/>
                <a:latin typeface="+mn-lt"/>
              </a:rPr>
              <a:t>Walther</a:t>
            </a:r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 Nernst propôs um modelo matemático para determinar o efeito da concentração dos reagente no potencial de elétrodo, E</a:t>
            </a:r>
            <a:endParaRPr lang="pt-PT" dirty="0">
              <a:latin typeface="+mn-lt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C494C23-A5B4-F42B-8440-C3A4DD4A6973}"/>
              </a:ext>
            </a:extLst>
          </p:cNvPr>
          <p:cNvSpPr txBox="1"/>
          <p:nvPr/>
        </p:nvSpPr>
        <p:spPr>
          <a:xfrm>
            <a:off x="448172" y="3592871"/>
            <a:ext cx="824765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A equação de Nernst descreve a relação fundamental entre o potencial aplicado a um elétrodo e a concentração da espécie na superfície do elétrodo. Se um elétrodo estiver em equilíbrio com a solução em que está imerso, o elétrodo terá um potencial invariante com o tempo, que é termodinamicamente relacionado com a composição da solução.</a:t>
            </a:r>
            <a:endParaRPr lang="pt-PT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2326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0A0B63E-154C-0E33-5AF0-953EC86477F9}"/>
              </a:ext>
            </a:extLst>
          </p:cNvPr>
          <p:cNvSpPr txBox="1"/>
          <p:nvPr/>
        </p:nvSpPr>
        <p:spPr>
          <a:xfrm>
            <a:off x="461622" y="404664"/>
            <a:ext cx="7062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dirty="0">
                <a:solidFill>
                  <a:srgbClr val="FF6600"/>
                </a:solidFill>
                <a:latin typeface="Roboto" panose="02000000000000000000" pitchFamily="2" charset="0"/>
                <a:sym typeface="Symbol" panose="05050102010706020507" pitchFamily="18" charset="2"/>
              </a:rPr>
              <a:t>G e </a:t>
            </a:r>
            <a:r>
              <a:rPr lang="pt-PT" sz="3600" dirty="0" err="1">
                <a:solidFill>
                  <a:srgbClr val="FF6600"/>
                </a:solidFill>
                <a:latin typeface="Roboto" panose="02000000000000000000" pitchFamily="2" charset="0"/>
                <a:sym typeface="Symbol" panose="05050102010706020507" pitchFamily="18" charset="2"/>
              </a:rPr>
              <a:t>E</a:t>
            </a:r>
            <a:endParaRPr lang="pt-PT" sz="3600" dirty="0">
              <a:solidFill>
                <a:srgbClr val="FF66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F555CBC7-9A78-B3E9-DEEC-1314010FBDFD}"/>
                  </a:ext>
                </a:extLst>
              </p:cNvPr>
              <p:cNvSpPr txBox="1"/>
              <p:nvPr/>
            </p:nvSpPr>
            <p:spPr>
              <a:xfrm>
                <a:off x="2699792" y="1050995"/>
                <a:ext cx="273630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pt-PT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pt-PT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pt-PT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𝑛𝐹𝐸</m:t>
                      </m:r>
                    </m:oMath>
                  </m:oMathPara>
                </a14:m>
                <a:endParaRPr lang="pt-PT" sz="4000" dirty="0"/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F555CBC7-9A78-B3E9-DEEC-1314010FBD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1050995"/>
                <a:ext cx="2736304" cy="61555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3156A08-BAEA-74E6-97E0-D94F676CEF93}"/>
                  </a:ext>
                </a:extLst>
              </p:cNvPr>
              <p:cNvSpPr txBox="1"/>
              <p:nvPr/>
            </p:nvSpPr>
            <p:spPr>
              <a:xfrm>
                <a:off x="2301585" y="2330227"/>
                <a:ext cx="4072269" cy="10371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36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PT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pt-PT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3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pt-PT" sz="3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t-PT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PT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3600" b="0" i="1" smtClean="0"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pt-PT" sz="3600" b="0" i="1" smtClean="0">
                              <a:latin typeface="Cambria Math" panose="02040503050406030204" pitchFamily="18" charset="0"/>
                            </a:rPr>
                            <m:t>𝑛𝐹</m:t>
                          </m:r>
                        </m:den>
                      </m:f>
                      <m:r>
                        <a:rPr lang="pt-PT" sz="3600" b="0" i="1" smtClean="0">
                          <a:latin typeface="Cambria Math" panose="02040503050406030204" pitchFamily="18" charset="0"/>
                        </a:rPr>
                        <m:t>𝑙𝑛𝑄</m:t>
                      </m:r>
                    </m:oMath>
                  </m:oMathPara>
                </a14:m>
                <a:endParaRPr lang="pt-PT" sz="3600" dirty="0"/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3156A08-BAEA-74E6-97E0-D94F676CE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585" y="2330227"/>
                <a:ext cx="4072269" cy="10371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Nernst Equation - Chemistry Steps">
            <a:extLst>
              <a:ext uri="{FF2B5EF4-FFF2-40B4-BE49-F238E27FC236}">
                <a16:creationId xmlns:a16="http://schemas.microsoft.com/office/drawing/2014/main" id="{76D7075E-6469-DB64-B929-EA0DB4F00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82923"/>
            <a:ext cx="5436096" cy="183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579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2B733A6-428C-D480-F479-AACFE656C422}"/>
              </a:ext>
            </a:extLst>
          </p:cNvPr>
          <p:cNvSpPr txBox="1"/>
          <p:nvPr/>
        </p:nvSpPr>
        <p:spPr>
          <a:xfrm>
            <a:off x="461623" y="404664"/>
            <a:ext cx="46144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dirty="0">
                <a:solidFill>
                  <a:srgbClr val="FF6600"/>
                </a:solidFill>
                <a:latin typeface="+mj-lt"/>
              </a:rPr>
              <a:t>Diagramas de </a:t>
            </a:r>
            <a:r>
              <a:rPr lang="pt-PT" sz="3600" dirty="0" err="1">
                <a:solidFill>
                  <a:srgbClr val="FF6600"/>
                </a:solidFill>
                <a:latin typeface="+mj-lt"/>
              </a:rPr>
              <a:t>Pourbaix</a:t>
            </a:r>
            <a:endParaRPr lang="pt-PT" sz="3600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6B299D-7B14-E2DF-001B-DA638B5D7C41}"/>
              </a:ext>
            </a:extLst>
          </p:cNvPr>
          <p:cNvSpPr txBox="1"/>
          <p:nvPr/>
        </p:nvSpPr>
        <p:spPr>
          <a:xfrm>
            <a:off x="461622" y="2204864"/>
            <a:ext cx="814282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Tese de doutoramento de 1945 de Marcel </a:t>
            </a:r>
            <a:r>
              <a:rPr lang="pt-PT" b="0" i="0" dirty="0" err="1">
                <a:solidFill>
                  <a:srgbClr val="3C4043"/>
                </a:solidFill>
                <a:effectLst/>
                <a:latin typeface="+mn-lt"/>
              </a:rPr>
              <a:t>Pourbaix</a:t>
            </a:r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 (Bélgica)</a:t>
            </a:r>
          </a:p>
          <a:p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 </a:t>
            </a:r>
          </a:p>
          <a:p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• Utilização da teoria termodinâmica (equação de Nernst) para criar diagramas de pH de potencial</a:t>
            </a:r>
          </a:p>
          <a:p>
            <a:r>
              <a:rPr lang="pt-PT" b="0" i="0" dirty="0">
                <a:solidFill>
                  <a:srgbClr val="3C4043"/>
                </a:solidFill>
                <a:effectLst/>
                <a:latin typeface="+mn-lt"/>
              </a:rPr>
              <a:t> • Análogo aos diagramas de composição e temperatura (diagramas de fase) para sistemas de ligas</a:t>
            </a:r>
            <a:endParaRPr lang="pt-PT" dirty="0">
              <a:latin typeface="+mn-lt"/>
            </a:endParaRPr>
          </a:p>
        </p:txBody>
      </p:sp>
      <p:pic>
        <p:nvPicPr>
          <p:cNvPr id="1028" name="Picture 4" descr="Marcel Pourbaix">
            <a:extLst>
              <a:ext uri="{FF2B5EF4-FFF2-40B4-BE49-F238E27FC236}">
                <a16:creationId xmlns:a16="http://schemas.microsoft.com/office/drawing/2014/main" id="{31B79362-5040-EA9C-5CC6-22D507CBA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29540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544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C0A7B6C-EA18-4C00-9851-6328A5D43A32}"/>
              </a:ext>
            </a:extLst>
          </p:cNvPr>
          <p:cNvSpPr txBox="1"/>
          <p:nvPr/>
        </p:nvSpPr>
        <p:spPr>
          <a:xfrm>
            <a:off x="611560" y="620688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j-lt"/>
              </a:rPr>
              <a:t>Os diagramas têm 3 domínios: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C35CD85-AA2C-A140-043A-96FFACA28BD3}"/>
              </a:ext>
            </a:extLst>
          </p:cNvPr>
          <p:cNvSpPr txBox="1"/>
          <p:nvPr/>
        </p:nvSpPr>
        <p:spPr>
          <a:xfrm>
            <a:off x="611560" y="1556792"/>
            <a:ext cx="799288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0" i="0" dirty="0">
                <a:solidFill>
                  <a:srgbClr val="3C4043"/>
                </a:solidFill>
                <a:effectLst/>
                <a:latin typeface="+mj-lt"/>
              </a:rPr>
              <a:t>• </a:t>
            </a:r>
            <a:r>
              <a:rPr lang="pt-PT" sz="2800" b="0" i="0" dirty="0">
                <a:solidFill>
                  <a:srgbClr val="FF6600"/>
                </a:solidFill>
                <a:effectLst/>
                <a:latin typeface="+mj-lt"/>
              </a:rPr>
              <a:t>Imunidade</a:t>
            </a:r>
            <a:r>
              <a:rPr lang="pt-PT" sz="2800" b="0" i="0" dirty="0">
                <a:solidFill>
                  <a:srgbClr val="3C4043"/>
                </a:solidFill>
                <a:effectLst/>
                <a:latin typeface="+mj-lt"/>
              </a:rPr>
              <a:t> – região de estabilidade termodinâmica do metal puro. A corrosão é termodinamicamente impossível.</a:t>
            </a:r>
          </a:p>
          <a:p>
            <a:r>
              <a:rPr lang="pt-PT" sz="2800" b="0" i="0" dirty="0">
                <a:solidFill>
                  <a:srgbClr val="3C4043"/>
                </a:solidFill>
                <a:effectLst/>
                <a:latin typeface="+mj-lt"/>
              </a:rPr>
              <a:t>• </a:t>
            </a:r>
            <a:r>
              <a:rPr lang="pt-PT" sz="2800" b="0" i="0" dirty="0">
                <a:solidFill>
                  <a:srgbClr val="FF6600"/>
                </a:solidFill>
                <a:effectLst/>
                <a:latin typeface="+mj-lt"/>
              </a:rPr>
              <a:t>Corrosão </a:t>
            </a:r>
            <a:r>
              <a:rPr lang="pt-PT" sz="2800" b="0" i="0" dirty="0">
                <a:solidFill>
                  <a:srgbClr val="3C4043"/>
                </a:solidFill>
                <a:effectLst/>
                <a:latin typeface="+mj-lt"/>
              </a:rPr>
              <a:t>– região de estabilidade termodinâmica do ião metálico e a dissolução ocorrerá </a:t>
            </a:r>
          </a:p>
          <a:p>
            <a:r>
              <a:rPr lang="pt-PT" sz="2800" b="0" i="0" dirty="0">
                <a:solidFill>
                  <a:srgbClr val="3C4043"/>
                </a:solidFill>
                <a:effectLst/>
                <a:latin typeface="+mj-lt"/>
              </a:rPr>
              <a:t>• </a:t>
            </a:r>
            <a:r>
              <a:rPr lang="pt-PT" sz="2800" b="0" i="0" dirty="0">
                <a:solidFill>
                  <a:srgbClr val="FF6600"/>
                </a:solidFill>
                <a:effectLst/>
                <a:latin typeface="+mj-lt"/>
              </a:rPr>
              <a:t>Passividade</a:t>
            </a:r>
            <a:r>
              <a:rPr lang="pt-PT" sz="2800" b="0" i="0" dirty="0">
                <a:solidFill>
                  <a:srgbClr val="3C4043"/>
                </a:solidFill>
                <a:effectLst/>
                <a:latin typeface="+mj-lt"/>
              </a:rPr>
              <a:t> – região de estabilidade termodinâmica do óxido metálico. A corrosão é mitigada pela formação de um óxido protetor "passivo".</a:t>
            </a:r>
            <a:endParaRPr lang="pt-PT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3525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938B88A-5BFB-4C8B-24F9-30978D47EF11}"/>
              </a:ext>
            </a:extLst>
          </p:cNvPr>
          <p:cNvSpPr txBox="1"/>
          <p:nvPr/>
        </p:nvSpPr>
        <p:spPr>
          <a:xfrm>
            <a:off x="620001" y="489593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j-lt"/>
              </a:rPr>
              <a:t>Quatro tipos de reações: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DDF712A-053D-5711-0435-7B5F7DC085E1}"/>
              </a:ext>
            </a:extLst>
          </p:cNvPr>
          <p:cNvSpPr txBox="1"/>
          <p:nvPr/>
        </p:nvSpPr>
        <p:spPr>
          <a:xfrm>
            <a:off x="683568" y="1122856"/>
            <a:ext cx="77048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0" u="none" strike="noStrike" baseline="0" dirty="0">
                <a:latin typeface="+mn-lt"/>
              </a:rPr>
              <a:t>• Independente dos iões H</a:t>
            </a:r>
            <a:r>
              <a:rPr lang="en-US" i="0" u="none" strike="noStrike" baseline="30000" dirty="0">
                <a:latin typeface="+mn-lt"/>
              </a:rPr>
              <a:t>+</a:t>
            </a:r>
            <a:r>
              <a:rPr lang="en-US" i="0" u="none" strike="noStrike" baseline="0" dirty="0">
                <a:latin typeface="+mn-lt"/>
              </a:rPr>
              <a:t> (pH) e do potencial E </a:t>
            </a:r>
            <a:r>
              <a:rPr lang="pt-PT" i="0" u="none" strike="noStrike" baseline="0" dirty="0">
                <a:latin typeface="+mn-lt"/>
              </a:rPr>
              <a:t>(eletrões)</a:t>
            </a:r>
            <a:endParaRPr lang="pt-PT" dirty="0">
              <a:latin typeface="+mn-lt"/>
            </a:endParaRPr>
          </a:p>
          <a:p>
            <a:pPr algn="ctr"/>
            <a:r>
              <a:rPr lang="en-US" i="0" u="none" strike="noStrike" baseline="0" dirty="0">
                <a:latin typeface="+mn-lt"/>
              </a:rPr>
              <a:t>Fe</a:t>
            </a:r>
            <a:r>
              <a:rPr lang="en-US" i="0" u="none" strike="noStrike" baseline="30000" dirty="0">
                <a:latin typeface="+mn-lt"/>
              </a:rPr>
              <a:t>2+ </a:t>
            </a:r>
            <a:r>
              <a:rPr lang="en-US" i="0" u="none" strike="noStrike" baseline="0" dirty="0">
                <a:latin typeface="+mn-lt"/>
              </a:rPr>
              <a:t>+ 2OH</a:t>
            </a:r>
            <a:r>
              <a:rPr lang="en-US" i="0" u="none" strike="noStrike" baseline="30000" dirty="0">
                <a:latin typeface="+mn-lt"/>
              </a:rPr>
              <a:t>-</a:t>
            </a:r>
            <a:r>
              <a:rPr lang="en-US" i="0" u="none" strike="noStrike" baseline="0" dirty="0">
                <a:latin typeface="+mn-lt"/>
              </a:rPr>
              <a:t> </a:t>
            </a:r>
            <a:r>
              <a:rPr lang="en-US" i="0" u="none" strike="noStrike" baseline="0" dirty="0">
                <a:latin typeface="+mn-lt"/>
                <a:sym typeface="Wingdings" panose="05000000000000000000" pitchFamily="2" charset="2"/>
              </a:rPr>
              <a:t></a:t>
            </a:r>
            <a:r>
              <a:rPr lang="en-US" i="0" u="none" strike="noStrike" baseline="0" dirty="0">
                <a:latin typeface="+mn-lt"/>
              </a:rPr>
              <a:t> Fe(OH)</a:t>
            </a:r>
            <a:r>
              <a:rPr lang="en-US" i="0" u="none" strike="noStrike" baseline="-25000" dirty="0">
                <a:latin typeface="+mn-lt"/>
              </a:rPr>
              <a:t>2</a:t>
            </a:r>
            <a:endParaRPr lang="pt-PT" baseline="-25000" dirty="0">
              <a:latin typeface="+mn-lt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F83A30D-48AF-1AAA-34D6-6149874638DC}"/>
              </a:ext>
            </a:extLst>
          </p:cNvPr>
          <p:cNvSpPr txBox="1"/>
          <p:nvPr/>
        </p:nvSpPr>
        <p:spPr>
          <a:xfrm>
            <a:off x="827584" y="2426405"/>
            <a:ext cx="75608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dirty="0" err="1">
                <a:latin typeface="+mj-lt"/>
              </a:rPr>
              <a:t>Dependente</a:t>
            </a:r>
            <a:r>
              <a:rPr lang="en-US" dirty="0">
                <a:latin typeface="+mj-lt"/>
              </a:rPr>
              <a:t> do pH mas </a:t>
            </a:r>
            <a:r>
              <a:rPr lang="en-US" dirty="0" err="1">
                <a:latin typeface="+mj-lt"/>
              </a:rPr>
              <a:t>independente</a:t>
            </a:r>
            <a:r>
              <a:rPr lang="en-US" dirty="0">
                <a:latin typeface="+mj-lt"/>
              </a:rPr>
              <a:t> de E </a:t>
            </a:r>
          </a:p>
          <a:p>
            <a:pPr algn="ctr"/>
            <a:r>
              <a:rPr lang="en-US" dirty="0">
                <a:latin typeface="+mj-lt"/>
              </a:rPr>
              <a:t>Fe</a:t>
            </a:r>
            <a:r>
              <a:rPr lang="en-US" baseline="30000" dirty="0">
                <a:latin typeface="+mj-lt"/>
              </a:rPr>
              <a:t>2+ </a:t>
            </a:r>
            <a:r>
              <a:rPr lang="en-US" dirty="0">
                <a:latin typeface="+mj-lt"/>
              </a:rPr>
              <a:t>+ 2 H</a:t>
            </a:r>
            <a:r>
              <a:rPr lang="en-US" baseline="-25000" dirty="0">
                <a:latin typeface="+mj-lt"/>
              </a:rPr>
              <a:t>2</a:t>
            </a:r>
            <a:r>
              <a:rPr lang="en-US" dirty="0">
                <a:latin typeface="+mj-lt"/>
              </a:rPr>
              <a:t>O </a:t>
            </a:r>
            <a:r>
              <a:rPr lang="en-US" dirty="0">
                <a:latin typeface="+mj-lt"/>
                <a:sym typeface="Wingdings" panose="05000000000000000000" pitchFamily="2" charset="2"/>
              </a:rPr>
              <a:t> </a:t>
            </a:r>
            <a:r>
              <a:rPr lang="en-US" dirty="0">
                <a:latin typeface="+mj-lt"/>
              </a:rPr>
              <a:t>Fe(OH)</a:t>
            </a:r>
            <a:r>
              <a:rPr lang="en-US" baseline="-25000" dirty="0">
                <a:latin typeface="+mj-lt"/>
              </a:rPr>
              <a:t>2 </a:t>
            </a:r>
            <a:r>
              <a:rPr lang="en-US" dirty="0">
                <a:latin typeface="+mj-lt"/>
              </a:rPr>
              <a:t>+ 2 H</a:t>
            </a:r>
            <a:r>
              <a:rPr lang="en-US" baseline="30000" dirty="0">
                <a:latin typeface="+mj-lt"/>
              </a:rPr>
              <a:t>+</a:t>
            </a:r>
            <a:endParaRPr lang="pt-PT" baseline="30000" dirty="0">
              <a:latin typeface="+mj-lt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0992D60-EBA0-E0AD-D4AA-A000FA7CA9DC}"/>
              </a:ext>
            </a:extLst>
          </p:cNvPr>
          <p:cNvSpPr txBox="1"/>
          <p:nvPr/>
        </p:nvSpPr>
        <p:spPr>
          <a:xfrm>
            <a:off x="620001" y="3861048"/>
            <a:ext cx="77181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i="0" u="none" strike="noStrike" baseline="0" dirty="0" err="1">
                <a:latin typeface="+mn-lt"/>
              </a:rPr>
              <a:t>Dependente</a:t>
            </a:r>
            <a:r>
              <a:rPr lang="en-US" i="0" u="none" strike="noStrike" baseline="0" dirty="0">
                <a:latin typeface="+mn-lt"/>
              </a:rPr>
              <a:t> de E mas </a:t>
            </a:r>
            <a:r>
              <a:rPr lang="en-US" i="0" u="none" strike="noStrike" baseline="0" dirty="0" err="1">
                <a:latin typeface="+mn-lt"/>
              </a:rPr>
              <a:t>independente</a:t>
            </a:r>
            <a:r>
              <a:rPr lang="en-US" i="0" u="none" strike="noStrike" baseline="0" dirty="0">
                <a:latin typeface="+mn-lt"/>
              </a:rPr>
              <a:t> do pH</a:t>
            </a:r>
          </a:p>
          <a:p>
            <a:pPr algn="ctr"/>
            <a:r>
              <a:rPr lang="pt-PT" i="0" u="none" strike="noStrike" baseline="0" dirty="0">
                <a:latin typeface="+mn-lt"/>
              </a:rPr>
              <a:t>Fe</a:t>
            </a:r>
            <a:r>
              <a:rPr lang="pt-PT" i="0" u="none" strike="noStrike" baseline="30000" dirty="0">
                <a:latin typeface="+mn-lt"/>
              </a:rPr>
              <a:t>2+ </a:t>
            </a:r>
            <a:r>
              <a:rPr lang="pt-PT" i="0" u="none" strike="noStrike" baseline="0" dirty="0">
                <a:latin typeface="+mn-lt"/>
                <a:sym typeface="Wingdings" panose="05000000000000000000" pitchFamily="2" charset="2"/>
              </a:rPr>
              <a:t> </a:t>
            </a:r>
            <a:r>
              <a:rPr lang="pt-PT" i="0" u="none" strike="noStrike" baseline="0" dirty="0">
                <a:latin typeface="+mn-lt"/>
              </a:rPr>
              <a:t>Fe</a:t>
            </a:r>
            <a:r>
              <a:rPr lang="pt-PT" i="0" u="none" strike="noStrike" baseline="30000" dirty="0">
                <a:latin typeface="+mn-lt"/>
              </a:rPr>
              <a:t>3+ </a:t>
            </a:r>
            <a:r>
              <a:rPr lang="pt-PT" i="0" u="none" strike="noStrike" baseline="0" dirty="0">
                <a:latin typeface="+mn-lt"/>
              </a:rPr>
              <a:t>+ e-</a:t>
            </a:r>
            <a:endParaRPr lang="pt-PT" dirty="0">
              <a:latin typeface="+mn-lt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D1910AD-5D1C-0FFA-0A1A-C01B649CDEF7}"/>
              </a:ext>
            </a:extLst>
          </p:cNvPr>
          <p:cNvSpPr txBox="1"/>
          <p:nvPr/>
        </p:nvSpPr>
        <p:spPr>
          <a:xfrm>
            <a:off x="1022707" y="5164597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PT" dirty="0">
                <a:latin typeface="+mj-lt"/>
              </a:rPr>
              <a:t>Dependente de ambos, E </a:t>
            </a:r>
            <a:r>
              <a:rPr lang="pt-PT" dirty="0" err="1">
                <a:latin typeface="+mj-lt"/>
              </a:rPr>
              <a:t>e</a:t>
            </a:r>
            <a:r>
              <a:rPr lang="pt-PT" dirty="0">
                <a:latin typeface="+mj-lt"/>
              </a:rPr>
              <a:t> pH </a:t>
            </a:r>
          </a:p>
          <a:p>
            <a:pPr algn="ctr"/>
            <a:r>
              <a:rPr lang="pt-PT" dirty="0">
                <a:latin typeface="+mj-lt"/>
              </a:rPr>
              <a:t>2 Fe</a:t>
            </a:r>
            <a:r>
              <a:rPr lang="pt-PT" baseline="30000" dirty="0">
                <a:latin typeface="+mj-lt"/>
              </a:rPr>
              <a:t>2+ </a:t>
            </a:r>
            <a:r>
              <a:rPr lang="pt-PT" dirty="0">
                <a:latin typeface="+mj-lt"/>
              </a:rPr>
              <a:t>+ 3 H</a:t>
            </a:r>
            <a:r>
              <a:rPr lang="pt-PT" baseline="-25000" dirty="0">
                <a:latin typeface="+mj-lt"/>
              </a:rPr>
              <a:t>2</a:t>
            </a:r>
            <a:r>
              <a:rPr lang="pt-PT" dirty="0">
                <a:latin typeface="+mj-lt"/>
              </a:rPr>
              <a:t>O </a:t>
            </a:r>
            <a:r>
              <a:rPr lang="pt-PT" dirty="0">
                <a:latin typeface="+mj-lt"/>
                <a:sym typeface="Wingdings" panose="05000000000000000000" pitchFamily="2" charset="2"/>
              </a:rPr>
              <a:t> </a:t>
            </a:r>
            <a:r>
              <a:rPr lang="pt-PT" dirty="0">
                <a:latin typeface="+mj-lt"/>
              </a:rPr>
              <a:t>Fe</a:t>
            </a:r>
            <a:r>
              <a:rPr lang="pt-PT" baseline="-25000" dirty="0">
                <a:latin typeface="+mj-lt"/>
              </a:rPr>
              <a:t>2</a:t>
            </a:r>
            <a:r>
              <a:rPr lang="pt-PT" dirty="0">
                <a:latin typeface="+mj-lt"/>
              </a:rPr>
              <a:t>O</a:t>
            </a:r>
            <a:r>
              <a:rPr lang="pt-PT" baseline="-25000" dirty="0">
                <a:latin typeface="+mj-lt"/>
              </a:rPr>
              <a:t>3</a:t>
            </a:r>
            <a:r>
              <a:rPr lang="pt-PT" dirty="0">
                <a:latin typeface="+mj-lt"/>
              </a:rPr>
              <a:t> + 6 H</a:t>
            </a:r>
            <a:r>
              <a:rPr lang="pt-PT" baseline="30000" dirty="0">
                <a:latin typeface="+mj-lt"/>
              </a:rPr>
              <a:t>+</a:t>
            </a:r>
            <a:r>
              <a:rPr lang="pt-PT" dirty="0">
                <a:latin typeface="+mj-lt"/>
              </a:rPr>
              <a:t> + 2 e</a:t>
            </a:r>
            <a:r>
              <a:rPr lang="pt-PT" baseline="30000" dirty="0">
                <a:latin typeface="+mj-lt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18610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720D701-DC06-F13E-BEAD-B150F7CFD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35" y="68263"/>
            <a:ext cx="8767931" cy="6721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2751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9193840-07E1-F13F-BA15-E024785E62A5}"/>
              </a:ext>
            </a:extLst>
          </p:cNvPr>
          <p:cNvSpPr txBox="1"/>
          <p:nvPr/>
        </p:nvSpPr>
        <p:spPr>
          <a:xfrm>
            <a:off x="467544" y="548680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n-lt"/>
              </a:rPr>
              <a:t>Cálculo da linha 1. </a:t>
            </a:r>
          </a:p>
          <a:p>
            <a:r>
              <a:rPr lang="pt-PT" dirty="0">
                <a:latin typeface="+mn-lt"/>
              </a:rPr>
              <a:t>Fe</a:t>
            </a:r>
            <a:r>
              <a:rPr lang="pt-PT" baseline="30000" dirty="0">
                <a:latin typeface="+mn-lt"/>
              </a:rPr>
              <a:t>3+ </a:t>
            </a:r>
            <a:r>
              <a:rPr lang="pt-PT" dirty="0">
                <a:latin typeface="+mn-lt"/>
              </a:rPr>
              <a:t>+ e</a:t>
            </a:r>
            <a:r>
              <a:rPr lang="pt-PT" baseline="30000" dirty="0">
                <a:latin typeface="+mn-lt"/>
              </a:rPr>
              <a:t>-</a:t>
            </a:r>
            <a:r>
              <a:rPr lang="pt-PT" dirty="0">
                <a:latin typeface="+mn-lt"/>
              </a:rPr>
              <a:t> </a:t>
            </a:r>
            <a:r>
              <a:rPr lang="pt-PT" dirty="0">
                <a:latin typeface="+mn-lt"/>
                <a:sym typeface="Wingdings" panose="05000000000000000000" pitchFamily="2" charset="2"/>
              </a:rPr>
              <a:t> Fe</a:t>
            </a:r>
            <a:r>
              <a:rPr lang="pt-PT" baseline="30000" dirty="0">
                <a:latin typeface="+mn-lt"/>
                <a:sym typeface="Wingdings" panose="05000000000000000000" pitchFamily="2" charset="2"/>
              </a:rPr>
              <a:t>2+ </a:t>
            </a:r>
            <a:r>
              <a:rPr lang="pt-PT" dirty="0">
                <a:latin typeface="+mn-lt"/>
                <a:sym typeface="Wingdings" panose="05000000000000000000" pitchFamily="2" charset="2"/>
              </a:rPr>
              <a:t>(independente do pH)</a:t>
            </a:r>
            <a:endParaRPr lang="pt-PT" dirty="0"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3BE47A4-951D-7383-E8FF-726EF8E2261D}"/>
              </a:ext>
            </a:extLst>
          </p:cNvPr>
          <p:cNvSpPr txBox="1"/>
          <p:nvPr/>
        </p:nvSpPr>
        <p:spPr>
          <a:xfrm>
            <a:off x="467544" y="1474621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n-lt"/>
              </a:rPr>
              <a:t>Assumindo </a:t>
            </a:r>
            <a:r>
              <a:rPr lang="pt-PT" dirty="0">
                <a:latin typeface="+mn-lt"/>
                <a:sym typeface="Symbol" panose="05050102010706020507" pitchFamily="18" charset="2"/>
              </a:rPr>
              <a:t>Fe</a:t>
            </a:r>
            <a:r>
              <a:rPr lang="pt-PT" baseline="30000" dirty="0">
                <a:latin typeface="+mn-lt"/>
                <a:sym typeface="Symbol" panose="05050102010706020507" pitchFamily="18" charset="2"/>
              </a:rPr>
              <a:t>3+</a:t>
            </a:r>
            <a:r>
              <a:rPr lang="pt-PT" dirty="0">
                <a:latin typeface="+mn-lt"/>
                <a:sym typeface="Symbol" panose="05050102010706020507" pitchFamily="18" charset="2"/>
              </a:rPr>
              <a:t> = Fe</a:t>
            </a:r>
            <a:r>
              <a:rPr lang="pt-PT" baseline="30000" dirty="0">
                <a:latin typeface="+mn-lt"/>
                <a:sym typeface="Symbol" panose="05050102010706020507" pitchFamily="18" charset="2"/>
              </a:rPr>
              <a:t>2+</a:t>
            </a:r>
            <a:r>
              <a:rPr lang="pt-PT" dirty="0">
                <a:latin typeface="+mn-lt"/>
                <a:sym typeface="Symbol" panose="05050102010706020507" pitchFamily="18" charset="2"/>
              </a:rPr>
              <a:t> = 10</a:t>
            </a:r>
            <a:r>
              <a:rPr lang="pt-PT" baseline="30000" dirty="0">
                <a:latin typeface="+mn-lt"/>
                <a:sym typeface="Symbol" panose="05050102010706020507" pitchFamily="18" charset="2"/>
              </a:rPr>
              <a:t>-6</a:t>
            </a:r>
            <a:r>
              <a:rPr lang="pt-PT" dirty="0">
                <a:latin typeface="+mn-lt"/>
                <a:sym typeface="Symbol" panose="05050102010706020507" pitchFamily="18" charset="2"/>
              </a:rPr>
              <a:t> M</a:t>
            </a:r>
            <a:endParaRPr lang="pt-PT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42E807B6-F60C-AF12-99FB-7D2EF30569D8}"/>
                  </a:ext>
                </a:extLst>
              </p:cNvPr>
              <p:cNvSpPr txBox="1"/>
              <p:nvPr/>
            </p:nvSpPr>
            <p:spPr>
              <a:xfrm>
                <a:off x="467544" y="2564904"/>
                <a:ext cx="7128792" cy="11634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3+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 </m:t>
                      </m:r>
                      <m:sSubSup>
                        <m:sSubSup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3+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</m:sub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0,059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𝐹𝑒</m:t>
                                  </m:r>
                                </m:e>
                                <m:sup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𝐹𝑒</m:t>
                                  </m:r>
                                </m:e>
                                <m:sup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3+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pt-PT" dirty="0"/>
              </a:p>
              <a:p>
                <a:r>
                  <a:rPr lang="pt-PT" dirty="0"/>
                  <a:t> 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42E807B6-F60C-AF12-99FB-7D2EF30569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564904"/>
                <a:ext cx="7128792" cy="11634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4E366238-9400-FFFF-092D-5A56F3DA3D74}"/>
                  </a:ext>
                </a:extLst>
              </p:cNvPr>
              <p:cNvSpPr txBox="1"/>
              <p:nvPr/>
            </p:nvSpPr>
            <p:spPr>
              <a:xfrm>
                <a:off x="2339752" y="3987650"/>
                <a:ext cx="2467727" cy="4192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sSup>
                          <m:sSup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𝐹𝑒</m:t>
                            </m:r>
                          </m:e>
                          <m:sup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3+</m:t>
                            </m:r>
                          </m:sup>
                        </m:sSup>
                        <m:r>
                          <a:rPr lang="pt-PT" i="1">
                            <a:latin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𝐹𝑒</m:t>
                            </m:r>
                          </m:e>
                          <m:sup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2+</m:t>
                            </m:r>
                          </m:sup>
                        </m:sSup>
                      </m:sub>
                    </m:sSub>
                  </m:oMath>
                </a14:m>
                <a:r>
                  <a:rPr lang="pt-PT" dirty="0"/>
                  <a:t>= 0.77 V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4E366238-9400-FFFF-092D-5A56F3DA3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3987650"/>
                <a:ext cx="2467727" cy="419282"/>
              </a:xfrm>
              <a:prstGeom prst="rect">
                <a:avLst/>
              </a:prstGeom>
              <a:blipFill>
                <a:blip r:embed="rId3"/>
                <a:stretch>
                  <a:fillRect l="-4444" t="-21739" r="-6420" b="-3188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1640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4D5BA4D-A725-0382-1342-F0086340F023}"/>
              </a:ext>
            </a:extLst>
          </p:cNvPr>
          <p:cNvSpPr txBox="1"/>
          <p:nvPr/>
        </p:nvSpPr>
        <p:spPr>
          <a:xfrm>
            <a:off x="467544" y="548680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n-lt"/>
              </a:rPr>
              <a:t>Cálculo da linha 2. </a:t>
            </a:r>
          </a:p>
          <a:p>
            <a:r>
              <a:rPr lang="pt-PT" dirty="0">
                <a:latin typeface="+mn-lt"/>
              </a:rPr>
              <a:t>Fe</a:t>
            </a:r>
            <a:r>
              <a:rPr lang="pt-PT" baseline="30000" dirty="0">
                <a:latin typeface="+mn-lt"/>
              </a:rPr>
              <a:t>2+ </a:t>
            </a:r>
            <a:r>
              <a:rPr lang="pt-PT" dirty="0">
                <a:latin typeface="+mn-lt"/>
              </a:rPr>
              <a:t>+ 2 e</a:t>
            </a:r>
            <a:r>
              <a:rPr lang="pt-PT" baseline="30000" dirty="0">
                <a:latin typeface="+mn-lt"/>
              </a:rPr>
              <a:t>-</a:t>
            </a:r>
            <a:r>
              <a:rPr lang="pt-PT" dirty="0">
                <a:latin typeface="+mn-lt"/>
              </a:rPr>
              <a:t> </a:t>
            </a:r>
            <a:r>
              <a:rPr lang="pt-PT" dirty="0">
                <a:latin typeface="+mn-lt"/>
                <a:sym typeface="Wingdings" panose="05000000000000000000" pitchFamily="2" charset="2"/>
              </a:rPr>
              <a:t> </a:t>
            </a:r>
            <a:r>
              <a:rPr lang="pt-PT" dirty="0" err="1">
                <a:latin typeface="+mn-lt"/>
                <a:sym typeface="Wingdings" panose="05000000000000000000" pitchFamily="2" charset="2"/>
              </a:rPr>
              <a:t>Fe</a:t>
            </a:r>
            <a:r>
              <a:rPr lang="pt-PT" baseline="30000" dirty="0">
                <a:latin typeface="+mn-lt"/>
                <a:sym typeface="Wingdings" panose="05000000000000000000" pitchFamily="2" charset="2"/>
              </a:rPr>
              <a:t> </a:t>
            </a:r>
            <a:r>
              <a:rPr lang="pt-PT" dirty="0">
                <a:latin typeface="+mn-lt"/>
                <a:sym typeface="Wingdings" panose="05000000000000000000" pitchFamily="2" charset="2"/>
              </a:rPr>
              <a:t>(independente do pH)</a:t>
            </a:r>
            <a:endParaRPr lang="pt-PT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458E4AF-6F3A-F5EF-D400-E14A66FC044F}"/>
                  </a:ext>
                </a:extLst>
              </p:cNvPr>
              <p:cNvSpPr txBox="1"/>
              <p:nvPr/>
            </p:nvSpPr>
            <p:spPr>
              <a:xfrm>
                <a:off x="323528" y="1844824"/>
                <a:ext cx="7128792" cy="11634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𝐹𝑒</m:t>
                          </m:r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 </m:t>
                      </m:r>
                      <m:sSubSup>
                        <m:sSubSup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𝐹𝑒</m:t>
                          </m:r>
                        </m:sub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0,059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𝐹𝑒</m:t>
                                  </m:r>
                                </m:e>
                                <m:sup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pt-PT" dirty="0"/>
              </a:p>
              <a:p>
                <a:r>
                  <a:rPr lang="pt-PT" dirty="0"/>
                  <a:t> 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458E4AF-6F3A-F5EF-D400-E14A66FC04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844824"/>
                <a:ext cx="7128792" cy="11634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7A154CAA-8C66-839B-AEB0-411408DD3106}"/>
                  </a:ext>
                </a:extLst>
              </p:cNvPr>
              <p:cNvSpPr txBox="1"/>
              <p:nvPr/>
            </p:nvSpPr>
            <p:spPr>
              <a:xfrm>
                <a:off x="251520" y="2891701"/>
                <a:ext cx="7128792" cy="10683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𝐹𝑒</m:t>
                          </m:r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 </m:t>
                      </m:r>
                      <m:sSubSup>
                        <m:sSubSup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𝐹𝑒</m:t>
                          </m:r>
                        </m:sub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0,059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𝐹𝑒</m:t>
                                  </m:r>
                                </m:e>
                                <m:sup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pt-PT" dirty="0"/>
              </a:p>
              <a:p>
                <a:r>
                  <a:rPr lang="pt-PT" dirty="0"/>
                  <a:t> 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7A154CAA-8C66-839B-AEB0-411408DD3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891701"/>
                <a:ext cx="7128792" cy="10683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2415108-52E3-D77F-FB14-D3E4E1BB2E99}"/>
                  </a:ext>
                </a:extLst>
              </p:cNvPr>
              <p:cNvSpPr txBox="1"/>
              <p:nvPr/>
            </p:nvSpPr>
            <p:spPr>
              <a:xfrm>
                <a:off x="358682" y="3960007"/>
                <a:ext cx="7128792" cy="10683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𝐹𝑒</m:t>
                          </m:r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=−0.44+ 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0,059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≈−0.62 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</m:func>
                    </m:oMath>
                  </m:oMathPara>
                </a14:m>
                <a:endParaRPr lang="pt-PT" dirty="0"/>
              </a:p>
              <a:p>
                <a:r>
                  <a:rPr lang="pt-PT" dirty="0"/>
                  <a:t> 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2415108-52E3-D77F-FB14-D3E4E1BB2E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682" y="3960007"/>
                <a:ext cx="7128792" cy="10683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C2FA9D92-67F5-8B49-4432-1AA18966D4DE}"/>
              </a:ext>
            </a:extLst>
          </p:cNvPr>
          <p:cNvSpPr txBox="1"/>
          <p:nvPr/>
        </p:nvSpPr>
        <p:spPr>
          <a:xfrm>
            <a:off x="467544" y="5049180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n-lt"/>
              </a:rPr>
              <a:t>Não há corrosão para potenciais aplicados abaixo de -0.62 V</a:t>
            </a:r>
          </a:p>
        </p:txBody>
      </p:sp>
    </p:spTree>
    <p:extLst>
      <p:ext uri="{BB962C8B-B14F-4D97-AF65-F5344CB8AC3E}">
        <p14:creationId xmlns:p14="http://schemas.microsoft.com/office/powerpoint/2010/main" val="400545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85B0F0D-38CA-0CA0-AF0C-ED25D3B6DBE2}"/>
              </a:ext>
            </a:extLst>
          </p:cNvPr>
          <p:cNvSpPr txBox="1"/>
          <p:nvPr/>
        </p:nvSpPr>
        <p:spPr>
          <a:xfrm>
            <a:off x="467544" y="548680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n-lt"/>
              </a:rPr>
              <a:t>Cálculo da linha 4. </a:t>
            </a:r>
          </a:p>
          <a:p>
            <a:r>
              <a:rPr lang="pt-PT" dirty="0">
                <a:latin typeface="+mn-lt"/>
              </a:rPr>
              <a:t>Fe</a:t>
            </a:r>
            <a:r>
              <a:rPr lang="pt-PT" baseline="-25000" dirty="0">
                <a:latin typeface="+mn-lt"/>
              </a:rPr>
              <a:t>2</a:t>
            </a:r>
            <a:r>
              <a:rPr lang="pt-PT" dirty="0">
                <a:latin typeface="+mn-lt"/>
              </a:rPr>
              <a:t>O</a:t>
            </a:r>
            <a:r>
              <a:rPr lang="pt-PT" baseline="-25000" dirty="0">
                <a:latin typeface="+mn-lt"/>
              </a:rPr>
              <a:t>3</a:t>
            </a:r>
            <a:r>
              <a:rPr lang="pt-PT" dirty="0">
                <a:latin typeface="+mn-lt"/>
              </a:rPr>
              <a:t> + 6 H</a:t>
            </a:r>
            <a:r>
              <a:rPr lang="pt-PT" baseline="30000" dirty="0">
                <a:latin typeface="+mn-lt"/>
              </a:rPr>
              <a:t>+ </a:t>
            </a:r>
            <a:r>
              <a:rPr lang="pt-PT" dirty="0">
                <a:latin typeface="+mn-lt"/>
              </a:rPr>
              <a:t>+ 2 e</a:t>
            </a:r>
            <a:r>
              <a:rPr lang="pt-PT" baseline="30000" dirty="0">
                <a:latin typeface="+mn-lt"/>
              </a:rPr>
              <a:t>-</a:t>
            </a:r>
            <a:r>
              <a:rPr lang="pt-PT" dirty="0">
                <a:latin typeface="+mn-lt"/>
              </a:rPr>
              <a:t> </a:t>
            </a:r>
            <a:r>
              <a:rPr lang="pt-PT" dirty="0">
                <a:latin typeface="+mn-lt"/>
                <a:sym typeface="Wingdings" panose="05000000000000000000" pitchFamily="2" charset="2"/>
              </a:rPr>
              <a:t> 2 Fe</a:t>
            </a:r>
            <a:r>
              <a:rPr lang="pt-PT" baseline="30000" dirty="0">
                <a:latin typeface="+mn-lt"/>
                <a:sym typeface="Wingdings" panose="05000000000000000000" pitchFamily="2" charset="2"/>
              </a:rPr>
              <a:t>2+ </a:t>
            </a:r>
            <a:r>
              <a:rPr lang="pt-PT" dirty="0">
                <a:latin typeface="+mn-lt"/>
                <a:sym typeface="Wingdings" panose="05000000000000000000" pitchFamily="2" charset="2"/>
              </a:rPr>
              <a:t>+ 3 H</a:t>
            </a:r>
            <a:r>
              <a:rPr lang="pt-PT" baseline="-25000" dirty="0">
                <a:latin typeface="+mn-lt"/>
                <a:sym typeface="Wingdings" panose="05000000000000000000" pitchFamily="2" charset="2"/>
              </a:rPr>
              <a:t>2</a:t>
            </a:r>
            <a:r>
              <a:rPr lang="pt-PT" dirty="0">
                <a:latin typeface="+mn-lt"/>
                <a:sym typeface="Wingdings" panose="05000000000000000000" pitchFamily="2" charset="2"/>
              </a:rPr>
              <a:t>O</a:t>
            </a:r>
            <a:r>
              <a:rPr lang="pt-PT" baseline="30000" dirty="0">
                <a:latin typeface="+mn-lt"/>
                <a:sym typeface="Wingdings" panose="05000000000000000000" pitchFamily="2" charset="2"/>
              </a:rPr>
              <a:t> </a:t>
            </a:r>
            <a:r>
              <a:rPr lang="pt-PT" dirty="0">
                <a:latin typeface="+mn-lt"/>
                <a:sym typeface="Wingdings" panose="05000000000000000000" pitchFamily="2" charset="2"/>
              </a:rPr>
              <a:t>(dependente do pH e do E)</a:t>
            </a:r>
            <a:endParaRPr lang="pt-PT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150E4D0-588B-99C2-E149-C3053217D146}"/>
                  </a:ext>
                </a:extLst>
              </p:cNvPr>
              <p:cNvSpPr txBox="1"/>
              <p:nvPr/>
            </p:nvSpPr>
            <p:spPr>
              <a:xfrm>
                <a:off x="683568" y="1772816"/>
                <a:ext cx="7128792" cy="11859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 </m:t>
                      </m:r>
                      <m:sSubSup>
                        <m:sSubSup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</m:sub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0,059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  <m:t>𝐹𝑒</m:t>
                                      </m:r>
                                    </m:e>
                                    <m:sup>
                                      <m: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  <m:t>2+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p>
                                      <m: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dirty="0"/>
              </a:p>
              <a:p>
                <a:r>
                  <a:rPr lang="pt-PT" dirty="0"/>
                  <a:t> 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150E4D0-588B-99C2-E149-C3053217D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772816"/>
                <a:ext cx="7128792" cy="118590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53087CC-0329-3F66-8961-5AA2392FEBBB}"/>
                  </a:ext>
                </a:extLst>
              </p:cNvPr>
              <p:cNvSpPr txBox="1"/>
              <p:nvPr/>
            </p:nvSpPr>
            <p:spPr>
              <a:xfrm>
                <a:off x="539552" y="2958718"/>
                <a:ext cx="8064896" cy="10683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=0.73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0,059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𝑙𝑜𝑔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e>
                          </m:d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−2×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𝑙𝑜𝑔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𝐹𝑒</m:t>
                                  </m:r>
                                </m:e>
                                <m:sup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2+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PT" dirty="0"/>
              </a:p>
              <a:p>
                <a:r>
                  <a:rPr lang="pt-PT" dirty="0"/>
                  <a:t> 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53087CC-0329-3F66-8961-5AA2392FE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958718"/>
                <a:ext cx="8064896" cy="10683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E9695F9-1E81-DF7E-21A4-775AEE966BAE}"/>
                  </a:ext>
                </a:extLst>
              </p:cNvPr>
              <p:cNvSpPr txBox="1"/>
              <p:nvPr/>
            </p:nvSpPr>
            <p:spPr>
              <a:xfrm>
                <a:off x="2339752" y="4144620"/>
                <a:ext cx="4692362" cy="4196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t-PT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sSub>
                          <m:sSubPr>
                            <m:ctrlPr>
                              <a:rPr lang="pt-P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b="0" i="1" smtClean="0">
                                <a:latin typeface="Cambria Math" panose="02040503050406030204" pitchFamily="18" charset="0"/>
                              </a:rPr>
                              <m:t>𝐹𝑒</m:t>
                            </m:r>
                          </m:e>
                          <m:sub>
                            <m:r>
                              <a:rPr lang="pt-PT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pt-P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pt-PT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pt-PT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pt-PT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b="0" i="1" smtClean="0">
                                <a:latin typeface="Cambria Math" panose="02040503050406030204" pitchFamily="18" charset="0"/>
                              </a:rPr>
                              <m:t>𝐹𝑒</m:t>
                            </m:r>
                          </m:e>
                          <m:sup>
                            <m:r>
                              <a:rPr lang="pt-PT" b="0" i="1" smtClean="0">
                                <a:latin typeface="Cambria Math" panose="02040503050406030204" pitchFamily="18" charset="0"/>
                              </a:rPr>
                              <m:t>2+</m:t>
                            </m:r>
                          </m:sup>
                        </m:sSup>
                      </m:sub>
                    </m:sSub>
                    <m:r>
                      <a:rPr lang="pt-PT" b="0" i="1" smtClean="0">
                        <a:latin typeface="Cambria Math" panose="02040503050406030204" pitchFamily="18" charset="0"/>
                      </a:rPr>
                      <m:t>=1.084−0.177 </m:t>
                    </m:r>
                    <m:r>
                      <a:rPr lang="pt-PT" b="0" i="1" smtClean="0">
                        <a:latin typeface="Cambria Math" panose="02040503050406030204" pitchFamily="18" charset="0"/>
                      </a:rPr>
                      <m:t>𝑝𝐻</m:t>
                    </m:r>
                  </m:oMath>
                </a14:m>
                <a:r>
                  <a:rPr lang="pt-PT" dirty="0"/>
                  <a:t> 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E9695F9-1E81-DF7E-21A4-775AEE966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4144620"/>
                <a:ext cx="4692362" cy="419602"/>
              </a:xfrm>
              <a:prstGeom prst="rect">
                <a:avLst/>
              </a:prstGeom>
              <a:blipFill>
                <a:blip r:embed="rId4"/>
                <a:stretch>
                  <a:fillRect l="-2338" b="-231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5F2C66F4-3174-B835-D175-C06E71846EBB}"/>
              </a:ext>
            </a:extLst>
          </p:cNvPr>
          <p:cNvSpPr txBox="1"/>
          <p:nvPr/>
        </p:nvSpPr>
        <p:spPr>
          <a:xfrm>
            <a:off x="467544" y="5196327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j-lt"/>
              </a:rPr>
              <a:t>O declive da curva é = 0.177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7016DBD-4470-0175-A6EF-E4ECE6051E8D}"/>
              </a:ext>
            </a:extLst>
          </p:cNvPr>
          <p:cNvSpPr txBox="1"/>
          <p:nvPr/>
        </p:nvSpPr>
        <p:spPr>
          <a:xfrm>
            <a:off x="467544" y="5837467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j-lt"/>
              </a:rPr>
              <a:t>A linha 3 é independente do pH.</a:t>
            </a:r>
          </a:p>
        </p:txBody>
      </p:sp>
    </p:spTree>
    <p:extLst>
      <p:ext uri="{BB962C8B-B14F-4D97-AF65-F5344CB8AC3E}">
        <p14:creationId xmlns:p14="http://schemas.microsoft.com/office/powerpoint/2010/main" val="1475815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9AB90B0-DAF2-5697-73AB-A98BF34FCA60}"/>
              </a:ext>
            </a:extLst>
          </p:cNvPr>
          <p:cNvSpPr txBox="1"/>
          <p:nvPr/>
        </p:nvSpPr>
        <p:spPr>
          <a:xfrm>
            <a:off x="467544" y="548680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n-lt"/>
              </a:rPr>
              <a:t>Cálculo da linha do H</a:t>
            </a:r>
            <a:r>
              <a:rPr lang="pt-PT" baseline="-25000" dirty="0">
                <a:latin typeface="+mn-lt"/>
              </a:rPr>
              <a:t>2</a:t>
            </a:r>
            <a:r>
              <a:rPr lang="pt-PT" dirty="0">
                <a:latin typeface="+mn-lt"/>
              </a:rPr>
              <a:t>,  </a:t>
            </a:r>
          </a:p>
          <a:p>
            <a:r>
              <a:rPr lang="pt-PT" dirty="0">
                <a:latin typeface="+mn-lt"/>
              </a:rPr>
              <a:t> H</a:t>
            </a:r>
            <a:r>
              <a:rPr lang="pt-PT" baseline="30000" dirty="0">
                <a:latin typeface="+mn-lt"/>
              </a:rPr>
              <a:t>+ </a:t>
            </a:r>
            <a:r>
              <a:rPr lang="pt-PT" dirty="0">
                <a:latin typeface="+mn-lt"/>
              </a:rPr>
              <a:t>+ e</a:t>
            </a:r>
            <a:r>
              <a:rPr lang="pt-PT" baseline="30000" dirty="0">
                <a:latin typeface="+mn-lt"/>
              </a:rPr>
              <a:t>-</a:t>
            </a:r>
            <a:r>
              <a:rPr lang="pt-PT" dirty="0">
                <a:latin typeface="+mn-lt"/>
              </a:rPr>
              <a:t> </a:t>
            </a:r>
            <a:r>
              <a:rPr lang="pt-PT" dirty="0">
                <a:latin typeface="+mn-lt"/>
                <a:sym typeface="Wingdings" panose="05000000000000000000" pitchFamily="2" charset="2"/>
              </a:rPr>
              <a:t> ½ H</a:t>
            </a:r>
            <a:r>
              <a:rPr lang="pt-PT" baseline="-25000" dirty="0">
                <a:latin typeface="+mn-lt"/>
                <a:sym typeface="Wingdings" panose="05000000000000000000" pitchFamily="2" charset="2"/>
              </a:rPr>
              <a:t>2</a:t>
            </a:r>
            <a:r>
              <a:rPr lang="pt-PT" baseline="30000" dirty="0">
                <a:latin typeface="+mn-lt"/>
                <a:sym typeface="Wingdings" panose="05000000000000000000" pitchFamily="2" charset="2"/>
              </a:rPr>
              <a:t> </a:t>
            </a:r>
            <a:r>
              <a:rPr lang="pt-PT" dirty="0">
                <a:latin typeface="+mn-lt"/>
                <a:sym typeface="Wingdings" panose="05000000000000000000" pitchFamily="2" charset="2"/>
              </a:rPr>
              <a:t>(dependente do pH e do E)</a:t>
            </a:r>
            <a:endParaRPr lang="pt-PT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8979701-21AE-5913-4CC4-962555769AD2}"/>
                  </a:ext>
                </a:extLst>
              </p:cNvPr>
              <p:cNvSpPr txBox="1"/>
              <p:nvPr/>
            </p:nvSpPr>
            <p:spPr>
              <a:xfrm>
                <a:off x="683568" y="1772816"/>
                <a:ext cx="7128792" cy="11263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 </m:t>
                      </m:r>
                      <m:sSubSup>
                        <m:sSubSup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0,059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pt-PT" dirty="0"/>
              </a:p>
              <a:p>
                <a:r>
                  <a:rPr lang="pt-PT" dirty="0"/>
                  <a:t> 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8979701-21AE-5913-4CC4-962555769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772816"/>
                <a:ext cx="7128792" cy="11263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0DB6031-CAF2-4330-BFA7-8555FA9B59DB}"/>
                  </a:ext>
                </a:extLst>
              </p:cNvPr>
              <p:cNvSpPr txBox="1"/>
              <p:nvPr/>
            </p:nvSpPr>
            <p:spPr>
              <a:xfrm>
                <a:off x="673489" y="3036039"/>
                <a:ext cx="7128792" cy="7859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=0+0.059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begChr m:val="["/>
                          <m:endChr m:val="]"/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pt-PT" dirty="0"/>
              </a:p>
              <a:p>
                <a:r>
                  <a:rPr lang="pt-PT" dirty="0"/>
                  <a:t> 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0DB6031-CAF2-4330-BFA7-8555FA9B59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89" y="3036039"/>
                <a:ext cx="7128792" cy="7859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7D82361-1F6F-EE95-3737-24476083A781}"/>
                  </a:ext>
                </a:extLst>
              </p:cNvPr>
              <p:cNvSpPr txBox="1"/>
              <p:nvPr/>
            </p:nvSpPr>
            <p:spPr>
              <a:xfrm>
                <a:off x="673489" y="4077072"/>
                <a:ext cx="7128792" cy="7859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=− 0.059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𝑝𝐻</m:t>
                      </m:r>
                    </m:oMath>
                  </m:oMathPara>
                </a14:m>
                <a:endParaRPr lang="pt-PT" dirty="0"/>
              </a:p>
              <a:p>
                <a:r>
                  <a:rPr lang="pt-PT" dirty="0"/>
                  <a:t> 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7D82361-1F6F-EE95-3737-24476083A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89" y="4077072"/>
                <a:ext cx="7128792" cy="7859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1D84B50A-38E5-80BC-0604-F12302C939E1}"/>
              </a:ext>
            </a:extLst>
          </p:cNvPr>
          <p:cNvSpPr txBox="1"/>
          <p:nvPr/>
        </p:nvSpPr>
        <p:spPr>
          <a:xfrm>
            <a:off x="467544" y="5196327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j-lt"/>
              </a:rPr>
              <a:t>O declive é – 0.059 pH.</a:t>
            </a:r>
          </a:p>
        </p:txBody>
      </p:sp>
    </p:spTree>
    <p:extLst>
      <p:ext uri="{BB962C8B-B14F-4D97-AF65-F5344CB8AC3E}">
        <p14:creationId xmlns:p14="http://schemas.microsoft.com/office/powerpoint/2010/main" val="2848342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E27DC38-05FD-DC7B-984F-F6F4D0533844}"/>
              </a:ext>
            </a:extLst>
          </p:cNvPr>
          <p:cNvSpPr txBox="1"/>
          <p:nvPr/>
        </p:nvSpPr>
        <p:spPr>
          <a:xfrm>
            <a:off x="467544" y="548680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n-lt"/>
              </a:rPr>
              <a:t>Cálculo da linha do O</a:t>
            </a:r>
            <a:r>
              <a:rPr lang="pt-PT" baseline="-25000" dirty="0">
                <a:latin typeface="+mn-lt"/>
              </a:rPr>
              <a:t>2</a:t>
            </a:r>
            <a:r>
              <a:rPr lang="pt-PT" dirty="0">
                <a:latin typeface="+mn-lt"/>
              </a:rPr>
              <a:t>,  </a:t>
            </a:r>
          </a:p>
          <a:p>
            <a:r>
              <a:rPr lang="pt-PT" dirty="0">
                <a:latin typeface="+mn-lt"/>
              </a:rPr>
              <a:t> O</a:t>
            </a:r>
            <a:r>
              <a:rPr lang="pt-PT" baseline="-25000" dirty="0">
                <a:latin typeface="+mn-lt"/>
              </a:rPr>
              <a:t>2</a:t>
            </a:r>
            <a:r>
              <a:rPr lang="pt-PT" dirty="0">
                <a:latin typeface="+mn-lt"/>
              </a:rPr>
              <a:t> + 2 H</a:t>
            </a:r>
            <a:r>
              <a:rPr lang="pt-PT" baseline="-25000" dirty="0">
                <a:latin typeface="+mn-lt"/>
              </a:rPr>
              <a:t>2</a:t>
            </a:r>
            <a:r>
              <a:rPr lang="pt-PT" dirty="0">
                <a:latin typeface="+mn-lt"/>
              </a:rPr>
              <a:t>O + 4 e</a:t>
            </a:r>
            <a:r>
              <a:rPr lang="pt-PT" baseline="30000" dirty="0">
                <a:latin typeface="+mn-lt"/>
              </a:rPr>
              <a:t>-</a:t>
            </a:r>
            <a:r>
              <a:rPr lang="pt-PT" dirty="0">
                <a:latin typeface="+mn-lt"/>
              </a:rPr>
              <a:t> </a:t>
            </a:r>
            <a:r>
              <a:rPr lang="pt-PT" dirty="0">
                <a:latin typeface="+mn-lt"/>
                <a:sym typeface="Wingdings" panose="05000000000000000000" pitchFamily="2" charset="2"/>
              </a:rPr>
              <a:t> 4 OH</a:t>
            </a:r>
            <a:r>
              <a:rPr lang="pt-PT" baseline="30000" dirty="0">
                <a:latin typeface="+mn-lt"/>
                <a:sym typeface="Wingdings" panose="05000000000000000000" pitchFamily="2" charset="2"/>
              </a:rPr>
              <a:t>- </a:t>
            </a:r>
            <a:r>
              <a:rPr lang="pt-PT" dirty="0">
                <a:latin typeface="+mn-lt"/>
                <a:sym typeface="Wingdings" panose="05000000000000000000" pitchFamily="2" charset="2"/>
              </a:rPr>
              <a:t>(dependente do pH e do E)</a:t>
            </a:r>
            <a:endParaRPr lang="pt-PT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6B7518E-C170-4A0B-882C-E7D12ADDA519}"/>
                  </a:ext>
                </a:extLst>
              </p:cNvPr>
              <p:cNvSpPr txBox="1"/>
              <p:nvPr/>
            </p:nvSpPr>
            <p:spPr>
              <a:xfrm>
                <a:off x="469120" y="1772816"/>
                <a:ext cx="7128792" cy="12296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 </m:t>
                      </m:r>
                      <m:sSubSup>
                        <m:sSubSup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0,059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  <m:t>𝑂𝐻</m:t>
                                      </m:r>
                                    </m:e>
                                    <m:sup>
                                      <m:r>
                                        <a:rPr lang="pt-PT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lang="pt-PT" dirty="0"/>
              </a:p>
              <a:p>
                <a:r>
                  <a:rPr lang="pt-PT" dirty="0"/>
                  <a:t> 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6B7518E-C170-4A0B-882C-E7D12ADDA5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20" y="1772816"/>
                <a:ext cx="7128792" cy="12296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01F020B-5010-E423-66B5-9D7A549FA7EC}"/>
                  </a:ext>
                </a:extLst>
              </p:cNvPr>
              <p:cNvSpPr txBox="1"/>
              <p:nvPr/>
            </p:nvSpPr>
            <p:spPr>
              <a:xfrm>
                <a:off x="445684" y="2814152"/>
                <a:ext cx="7128792" cy="7718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=0.401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−0.059 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begChr m:val="["/>
                          <m:endChr m:val="]"/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𝑂𝐻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pt-PT" dirty="0"/>
              </a:p>
              <a:p>
                <a:r>
                  <a:rPr lang="pt-PT" dirty="0"/>
                  <a:t> 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01F020B-5010-E423-66B5-9D7A549FA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84" y="2814152"/>
                <a:ext cx="7128792" cy="7718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E98135D-84DE-8A58-2D69-F407622EBC24}"/>
                  </a:ext>
                </a:extLst>
              </p:cNvPr>
              <p:cNvSpPr txBox="1"/>
              <p:nvPr/>
            </p:nvSpPr>
            <p:spPr>
              <a:xfrm>
                <a:off x="485847" y="3855488"/>
                <a:ext cx="7128792" cy="7718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=0.401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−0.059</m:t>
                      </m:r>
                      <m:d>
                        <m:d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𝑝𝐻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−14</m:t>
                          </m:r>
                        </m:e>
                      </m:d>
                    </m:oMath>
                  </m:oMathPara>
                </a14:m>
                <a:endParaRPr lang="pt-PT" dirty="0"/>
              </a:p>
              <a:p>
                <a:r>
                  <a:rPr lang="pt-PT" dirty="0"/>
                  <a:t> 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E98135D-84DE-8A58-2D69-F407622EB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847" y="3855488"/>
                <a:ext cx="7128792" cy="7718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34D12ABF-CF4C-F308-1912-3D06F5C1D64D}"/>
                  </a:ext>
                </a:extLst>
              </p:cNvPr>
              <p:cNvSpPr txBox="1"/>
              <p:nvPr/>
            </p:nvSpPr>
            <p:spPr>
              <a:xfrm>
                <a:off x="461591" y="4896824"/>
                <a:ext cx="7128792" cy="7718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sSup>
                            <m:sSupPr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=1.23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−0.059 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𝑝𝐻</m:t>
                      </m:r>
                    </m:oMath>
                  </m:oMathPara>
                </a14:m>
                <a:endParaRPr lang="pt-PT" dirty="0"/>
              </a:p>
              <a:p>
                <a:r>
                  <a:rPr lang="pt-PT" dirty="0"/>
                  <a:t> 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34D12ABF-CF4C-F308-1912-3D06F5C1D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91" y="4896824"/>
                <a:ext cx="7128792" cy="77181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237AE15D-DB13-59A0-9DC5-FEE2E362F8E3}"/>
              </a:ext>
            </a:extLst>
          </p:cNvPr>
          <p:cNvSpPr txBox="1"/>
          <p:nvPr/>
        </p:nvSpPr>
        <p:spPr>
          <a:xfrm>
            <a:off x="485847" y="5707327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+mj-lt"/>
              </a:rPr>
              <a:t>O declive é – 0.059 pH.</a:t>
            </a:r>
          </a:p>
        </p:txBody>
      </p:sp>
    </p:spTree>
    <p:extLst>
      <p:ext uri="{BB962C8B-B14F-4D97-AF65-F5344CB8AC3E}">
        <p14:creationId xmlns:p14="http://schemas.microsoft.com/office/powerpoint/2010/main" val="3377102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http://www.construmatica.com/construpedia/images/thumb/2/25/Diagrama_de_Pourbaix.JPG/500px-Diagrama_de_Pourbaix.JPG">
            <a:extLst>
              <a:ext uri="{FF2B5EF4-FFF2-40B4-BE49-F238E27FC236}">
                <a16:creationId xmlns:a16="http://schemas.microsoft.com/office/drawing/2014/main" id="{165F9864-CFED-72E9-E265-19351089B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908050"/>
            <a:ext cx="5400675" cy="476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6074671-4E27-4476-7CE0-75C2F955EFC3}"/>
              </a:ext>
            </a:extLst>
          </p:cNvPr>
          <p:cNvSpPr/>
          <p:nvPr/>
        </p:nvSpPr>
        <p:spPr bwMode="auto">
          <a:xfrm>
            <a:off x="5940152" y="3429000"/>
            <a:ext cx="1224235" cy="576064"/>
          </a:xfrm>
          <a:prstGeom prst="ellipse">
            <a:avLst/>
          </a:prstGeom>
          <a:noFill/>
          <a:ln w="254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http://www.winmate.com.tw/Image/anti_007.jpg">
            <a:extLst>
              <a:ext uri="{FF2B5EF4-FFF2-40B4-BE49-F238E27FC236}">
                <a16:creationId xmlns:a16="http://schemas.microsoft.com/office/drawing/2014/main" id="{6E1C6F8E-0520-10CC-4942-4F4DBDE9A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4" y="620688"/>
            <a:ext cx="5039807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3847F76-DA6C-E4A3-E88D-60A8CFE13F81}"/>
              </a:ext>
            </a:extLst>
          </p:cNvPr>
          <p:cNvSpPr txBox="1"/>
          <p:nvPr/>
        </p:nvSpPr>
        <p:spPr>
          <a:xfrm>
            <a:off x="461622" y="404664"/>
            <a:ext cx="81428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dirty="0">
                <a:solidFill>
                  <a:srgbClr val="FF6600"/>
                </a:solidFill>
                <a:latin typeface="+mj-lt"/>
              </a:rPr>
              <a:t>Limitações dos Diagramas de </a:t>
            </a:r>
            <a:r>
              <a:rPr lang="pt-PT" sz="3600" dirty="0" err="1">
                <a:solidFill>
                  <a:srgbClr val="FF6600"/>
                </a:solidFill>
                <a:latin typeface="+mj-lt"/>
              </a:rPr>
              <a:t>Pourbaix</a:t>
            </a:r>
            <a:endParaRPr lang="pt-PT" sz="3600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0DB7B1D-5544-3479-E26C-FD27999952D8}"/>
              </a:ext>
            </a:extLst>
          </p:cNvPr>
          <p:cNvSpPr txBox="1"/>
          <p:nvPr/>
        </p:nvSpPr>
        <p:spPr>
          <a:xfrm>
            <a:off x="395536" y="1268760"/>
            <a:ext cx="81428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0" i="0" dirty="0">
                <a:solidFill>
                  <a:srgbClr val="3C4043"/>
                </a:solidFill>
                <a:effectLst/>
                <a:latin typeface="+mj-lt"/>
              </a:rPr>
              <a:t>Os diagramas M-H</a:t>
            </a:r>
            <a:r>
              <a:rPr lang="pt-PT" b="0" i="0" baseline="-25000" dirty="0">
                <a:solidFill>
                  <a:srgbClr val="3C4043"/>
                </a:solidFill>
                <a:effectLst/>
                <a:latin typeface="+mj-lt"/>
              </a:rPr>
              <a:t>2</a:t>
            </a:r>
            <a:r>
              <a:rPr lang="pt-PT" b="0" i="0" dirty="0">
                <a:solidFill>
                  <a:srgbClr val="3C4043"/>
                </a:solidFill>
                <a:effectLst/>
                <a:latin typeface="+mj-lt"/>
              </a:rPr>
              <a:t>O apresentam equilíbrios entre metal, iões metálicos e óxidos sólidos em sistemas onde apenas existem metal, água, H</a:t>
            </a:r>
            <a:r>
              <a:rPr lang="pt-PT" b="0" i="0" baseline="30000" dirty="0">
                <a:solidFill>
                  <a:srgbClr val="3C4043"/>
                </a:solidFill>
                <a:effectLst/>
                <a:latin typeface="+mj-lt"/>
              </a:rPr>
              <a:t>+</a:t>
            </a:r>
            <a:r>
              <a:rPr lang="pt-PT" b="0" i="0" dirty="0">
                <a:solidFill>
                  <a:srgbClr val="3C4043"/>
                </a:solidFill>
                <a:effectLst/>
                <a:latin typeface="+mj-lt"/>
              </a:rPr>
              <a:t> e OH</a:t>
            </a:r>
            <a:r>
              <a:rPr lang="pt-PT" b="0" i="0" baseline="30000" dirty="0">
                <a:solidFill>
                  <a:srgbClr val="3C4043"/>
                </a:solidFill>
                <a:effectLst/>
                <a:latin typeface="+mj-lt"/>
              </a:rPr>
              <a:t>-</a:t>
            </a:r>
            <a:r>
              <a:rPr lang="pt-PT" b="0" i="0" dirty="0">
                <a:solidFill>
                  <a:srgbClr val="3C4043"/>
                </a:solidFill>
                <a:effectLst/>
                <a:latin typeface="+mj-lt"/>
              </a:rPr>
              <a:t>. Misturas reais são mais complexas!</a:t>
            </a:r>
            <a:endParaRPr lang="pt-PT" dirty="0">
              <a:latin typeface="+mj-lt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FA3CD65-2ABA-35C9-C1F5-B3200AF18F65}"/>
              </a:ext>
            </a:extLst>
          </p:cNvPr>
          <p:cNvSpPr txBox="1"/>
          <p:nvPr/>
        </p:nvSpPr>
        <p:spPr>
          <a:xfrm>
            <a:off x="395536" y="2686854"/>
            <a:ext cx="8142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0" i="0" dirty="0">
                <a:solidFill>
                  <a:srgbClr val="3C4043"/>
                </a:solidFill>
                <a:effectLst/>
                <a:latin typeface="+mj-lt"/>
              </a:rPr>
              <a:t>Os diagramas baseiam-se em metais puros, e não em ligas</a:t>
            </a:r>
            <a:endParaRPr lang="pt-PT" dirty="0">
              <a:latin typeface="+mj-lt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280D809-BE2F-FAD5-2B4F-778DEAD5910F}"/>
              </a:ext>
            </a:extLst>
          </p:cNvPr>
          <p:cNvSpPr txBox="1"/>
          <p:nvPr/>
        </p:nvSpPr>
        <p:spPr>
          <a:xfrm>
            <a:off x="395536" y="3366284"/>
            <a:ext cx="8076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0" i="0" dirty="0">
                <a:solidFill>
                  <a:srgbClr val="3C4043"/>
                </a:solidFill>
                <a:effectLst/>
                <a:latin typeface="+mj-lt"/>
              </a:rPr>
              <a:t>Estes diagramas termodinâmicos de equilíbrio não revelam nada sobre a cinética da corrosão</a:t>
            </a:r>
            <a:endParaRPr lang="pt-PT" dirty="0">
              <a:latin typeface="+mj-lt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8993D3B-D485-C204-A344-EB09349B835F}"/>
              </a:ext>
            </a:extLst>
          </p:cNvPr>
          <p:cNvSpPr txBox="1"/>
          <p:nvPr/>
        </p:nvSpPr>
        <p:spPr>
          <a:xfrm>
            <a:off x="395536" y="4365885"/>
            <a:ext cx="81428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0" i="0" dirty="0">
                <a:solidFill>
                  <a:srgbClr val="3C4043"/>
                </a:solidFill>
                <a:effectLst/>
                <a:latin typeface="+mj-lt"/>
              </a:rPr>
              <a:t>Os critérios de passividade são falíveis (por exemplo, Fe</a:t>
            </a:r>
            <a:r>
              <a:rPr lang="pt-PT" b="0" i="0" baseline="-25000" dirty="0">
                <a:solidFill>
                  <a:srgbClr val="3C4043"/>
                </a:solidFill>
                <a:effectLst/>
                <a:latin typeface="+mj-lt"/>
              </a:rPr>
              <a:t>2</a:t>
            </a:r>
            <a:r>
              <a:rPr lang="pt-PT" b="0" i="0" dirty="0">
                <a:solidFill>
                  <a:srgbClr val="3C4043"/>
                </a:solidFill>
                <a:effectLst/>
                <a:latin typeface="+mj-lt"/>
              </a:rPr>
              <a:t>O</a:t>
            </a:r>
            <a:r>
              <a:rPr lang="pt-PT" b="0" i="0" baseline="-25000" dirty="0">
                <a:solidFill>
                  <a:srgbClr val="3C4043"/>
                </a:solidFill>
                <a:effectLst/>
                <a:latin typeface="+mj-lt"/>
              </a:rPr>
              <a:t>3</a:t>
            </a:r>
            <a:r>
              <a:rPr lang="pt-PT" b="0" i="0" dirty="0">
                <a:solidFill>
                  <a:srgbClr val="3C4043"/>
                </a:solidFill>
                <a:effectLst/>
                <a:latin typeface="+mj-lt"/>
              </a:rPr>
              <a:t> [ferrugem] é considerado passivo!)</a:t>
            </a:r>
            <a:endParaRPr lang="pt-PT" dirty="0">
              <a:latin typeface="+mj-lt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E89F583-AA5E-72F9-A10A-4C3B1D100A94}"/>
              </a:ext>
            </a:extLst>
          </p:cNvPr>
          <p:cNvSpPr txBox="1"/>
          <p:nvPr/>
        </p:nvSpPr>
        <p:spPr>
          <a:xfrm>
            <a:off x="461622" y="5589240"/>
            <a:ext cx="8076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>
                <a:solidFill>
                  <a:srgbClr val="3C4043"/>
                </a:solidFill>
                <a:latin typeface="+mj-lt"/>
              </a:rPr>
              <a:t>O</a:t>
            </a:r>
            <a:r>
              <a:rPr lang="pt-PT" b="0" i="0" dirty="0">
                <a:solidFill>
                  <a:srgbClr val="3C4043"/>
                </a:solidFill>
                <a:effectLst/>
                <a:latin typeface="+mj-lt"/>
              </a:rPr>
              <a:t> ambiente local não é considerado (fendas, heterogeneidades..)</a:t>
            </a:r>
            <a:endParaRPr lang="pt-PT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5713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aixaDeTexto 1">
            <a:extLst>
              <a:ext uri="{FF2B5EF4-FFF2-40B4-BE49-F238E27FC236}">
                <a16:creationId xmlns:a16="http://schemas.microsoft.com/office/drawing/2014/main" id="{4D2425B9-8A9B-725E-7FD7-730BEB9D0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20713"/>
            <a:ext cx="5689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PT" altLang="pt-PT" sz="2800" dirty="0">
                <a:solidFill>
                  <a:srgbClr val="FF6600"/>
                </a:solidFill>
              </a:rPr>
              <a:t>Proteção catódica</a:t>
            </a:r>
          </a:p>
        </p:txBody>
      </p:sp>
      <p:pic>
        <p:nvPicPr>
          <p:cNvPr id="45059" name="Picture 7">
            <a:extLst>
              <a:ext uri="{FF2B5EF4-FFF2-40B4-BE49-F238E27FC236}">
                <a16:creationId xmlns:a16="http://schemas.microsoft.com/office/drawing/2014/main" id="{0FD896BD-AFC1-88AD-BBE2-5E8BCDC38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924175"/>
            <a:ext cx="36957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Text Box 11">
            <a:extLst>
              <a:ext uri="{FF2B5EF4-FFF2-40B4-BE49-F238E27FC236}">
                <a16:creationId xmlns:a16="http://schemas.microsoft.com/office/drawing/2014/main" id="{40C7D7A3-A6CF-80EE-A1FE-264AD3E3F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4437063"/>
            <a:ext cx="2133600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PT" altLang="pt-PT" sz="2400">
                <a:latin typeface="Times New Roman" panose="02020603050405020304" pitchFamily="18" charset="0"/>
              </a:rPr>
              <a:t>Ânodo sacrificado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PT" altLang="pt-PT" sz="2000">
                <a:latin typeface="Times New Roman" panose="02020603050405020304" pitchFamily="18" charset="0"/>
              </a:rPr>
              <a:t>Mg </a:t>
            </a:r>
            <a:r>
              <a:rPr lang="pt-PT" altLang="pt-PT" sz="2000">
                <a:latin typeface="Times New Roman" panose="02020603050405020304" pitchFamily="18" charset="0"/>
                <a:sym typeface="Symbol" panose="05050102010706020507" pitchFamily="18" charset="2"/>
              </a:rPr>
              <a:t> Mg</a:t>
            </a:r>
            <a:r>
              <a:rPr lang="pt-PT" altLang="pt-PT" sz="2000" baseline="30000">
                <a:latin typeface="Times New Roman" panose="02020603050405020304" pitchFamily="18" charset="0"/>
                <a:sym typeface="Symbol" panose="05050102010706020507" pitchFamily="18" charset="2"/>
              </a:rPr>
              <a:t>2+</a:t>
            </a:r>
            <a:r>
              <a:rPr lang="pt-PT" altLang="pt-PT" sz="2000">
                <a:latin typeface="Times New Roman" panose="02020603050405020304" pitchFamily="18" charset="0"/>
                <a:sym typeface="Symbol" panose="05050102010706020507" pitchFamily="18" charset="2"/>
              </a:rPr>
              <a:t> + 2 e</a:t>
            </a:r>
            <a:r>
              <a:rPr lang="pt-PT" altLang="pt-PT" sz="2000" baseline="30000">
                <a:latin typeface="Times New Roman" panose="02020603050405020304" pitchFamily="18" charset="0"/>
                <a:sym typeface="Symbol" panose="05050102010706020507" pitchFamily="18" charset="2"/>
              </a:rPr>
              <a:t>-</a:t>
            </a:r>
            <a:endParaRPr lang="pt-PT" altLang="pt-PT" sz="2000">
              <a:latin typeface="Times New Roman" panose="02020603050405020304" pitchFamily="18" charset="0"/>
            </a:endParaRPr>
          </a:p>
        </p:txBody>
      </p:sp>
      <p:sp>
        <p:nvSpPr>
          <p:cNvPr id="45061" name="Text Box 13">
            <a:extLst>
              <a:ext uri="{FF2B5EF4-FFF2-40B4-BE49-F238E27FC236}">
                <a16:creationId xmlns:a16="http://schemas.microsoft.com/office/drawing/2014/main" id="{E9B59793-3307-F189-0990-1D6A3A45F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445125"/>
            <a:ext cx="3352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PT" altLang="pt-PT" sz="2000">
                <a:latin typeface="Times New Roman" panose="02020603050405020304" pitchFamily="18" charset="0"/>
              </a:rPr>
              <a:t>O</a:t>
            </a:r>
            <a:r>
              <a:rPr lang="pt-PT" altLang="pt-PT" sz="2000" baseline="-25000">
                <a:latin typeface="Times New Roman" panose="02020603050405020304" pitchFamily="18" charset="0"/>
              </a:rPr>
              <a:t>2</a:t>
            </a:r>
            <a:r>
              <a:rPr lang="pt-PT" altLang="pt-PT" sz="2000">
                <a:latin typeface="Times New Roman" panose="02020603050405020304" pitchFamily="18" charset="0"/>
              </a:rPr>
              <a:t>(g) + 4H</a:t>
            </a:r>
            <a:r>
              <a:rPr lang="pt-PT" altLang="pt-PT" sz="2000" baseline="30000">
                <a:latin typeface="Times New Roman" panose="02020603050405020304" pitchFamily="18" charset="0"/>
              </a:rPr>
              <a:t>+</a:t>
            </a:r>
            <a:r>
              <a:rPr lang="pt-PT" altLang="pt-PT" sz="2000">
                <a:latin typeface="Times New Roman" panose="02020603050405020304" pitchFamily="18" charset="0"/>
              </a:rPr>
              <a:t> + 4 e</a:t>
            </a:r>
            <a:r>
              <a:rPr lang="pt-PT" altLang="pt-PT" sz="2000" baseline="30000">
                <a:latin typeface="Times New Roman" panose="02020603050405020304" pitchFamily="18" charset="0"/>
              </a:rPr>
              <a:t>-</a:t>
            </a:r>
            <a:r>
              <a:rPr lang="pt-PT" altLang="pt-PT" sz="2000">
                <a:latin typeface="Times New Roman" panose="02020603050405020304" pitchFamily="18" charset="0"/>
              </a:rPr>
              <a:t> </a:t>
            </a:r>
            <a:r>
              <a:rPr lang="pt-PT" altLang="pt-PT" sz="2000">
                <a:latin typeface="Times New Roman" panose="02020603050405020304" pitchFamily="18" charset="0"/>
                <a:sym typeface="Symbol" panose="05050102010706020507" pitchFamily="18" charset="2"/>
              </a:rPr>
              <a:t> 2 H</a:t>
            </a:r>
            <a:r>
              <a:rPr lang="pt-PT" altLang="pt-PT" sz="2000" baseline="-25000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pt-PT" altLang="pt-PT" sz="2000">
                <a:latin typeface="Times New Roman" panose="02020603050405020304" pitchFamily="18" charset="0"/>
                <a:sym typeface="Symbol" panose="05050102010706020507" pitchFamily="18" charset="2"/>
              </a:rPr>
              <a:t>O(l)</a:t>
            </a:r>
            <a:r>
              <a:rPr lang="pt-PT" altLang="pt-PT" sz="20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5062" name="CaixaDeTexto 5">
            <a:extLst>
              <a:ext uri="{FF2B5EF4-FFF2-40B4-BE49-F238E27FC236}">
                <a16:creationId xmlns:a16="http://schemas.microsoft.com/office/drawing/2014/main" id="{4F18CD2F-1E64-961A-8D84-816D5A116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196975"/>
            <a:ext cx="8064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PT" altLang="pt-PT" sz="2400"/>
              <a:t>Pode ser efectuada através da aplicação de um corrente externa (corrente imposta) ou através da utilização de um metal com potencial de eléctrodo inferior ao do metal a proteger (protecção catódica por ânodo sacrificial)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3D0C41E-2CD3-51B9-89FD-1688E4A7051B}"/>
              </a:ext>
            </a:extLst>
          </p:cNvPr>
          <p:cNvSpPr txBox="1">
            <a:spLocks noChangeArrowheads="1"/>
          </p:cNvSpPr>
          <p:nvPr/>
        </p:nvSpPr>
        <p:spPr>
          <a:xfrm>
            <a:off x="914400" y="457200"/>
            <a:ext cx="5029200" cy="533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t-PT" sz="2800" kern="0" dirty="0">
                <a:solidFill>
                  <a:srgbClr val="FF6600"/>
                </a:solidFill>
                <a:latin typeface="+mj-lt"/>
                <a:ea typeface="+mj-ea"/>
                <a:cs typeface="+mj-cs"/>
              </a:rPr>
              <a:t> Exemplos</a:t>
            </a:r>
            <a:endParaRPr lang="pt-PT" sz="4400" kern="0" dirty="0">
              <a:solidFill>
                <a:srgbClr val="FF66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6083" name="Picture 8">
            <a:extLst>
              <a:ext uri="{FF2B5EF4-FFF2-40B4-BE49-F238E27FC236}">
                <a16:creationId xmlns:a16="http://schemas.microsoft.com/office/drawing/2014/main" id="{20BA110A-59EA-10B1-B547-AF479B01A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668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 Box 9">
            <a:extLst>
              <a:ext uri="{FF2B5EF4-FFF2-40B4-BE49-F238E27FC236}">
                <a16:creationId xmlns:a16="http://schemas.microsoft.com/office/drawing/2014/main" id="{8F98F8A6-CE54-1A31-C83E-1EC98246D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143000"/>
            <a:ext cx="3657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PT" altLang="pt-PT" sz="2400"/>
              <a:t>Protecção do betão armado de pontes.</a:t>
            </a:r>
          </a:p>
        </p:txBody>
      </p:sp>
      <p:pic>
        <p:nvPicPr>
          <p:cNvPr id="46085" name="Picture 10">
            <a:extLst>
              <a:ext uri="{FF2B5EF4-FFF2-40B4-BE49-F238E27FC236}">
                <a16:creationId xmlns:a16="http://schemas.microsoft.com/office/drawing/2014/main" id="{DD27607A-42B8-B555-7186-C0095E46D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908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Text Box 12">
            <a:extLst>
              <a:ext uri="{FF2B5EF4-FFF2-40B4-BE49-F238E27FC236}">
                <a16:creationId xmlns:a16="http://schemas.microsoft.com/office/drawing/2014/main" id="{CC5CC88D-7334-76B3-4ED9-3A566447F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4800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PT" altLang="pt-PT" sz="2400"/>
              <a:t>Protecção de estruturas metálicas imersas ou enterradas no solo.</a:t>
            </a:r>
          </a:p>
        </p:txBody>
      </p:sp>
      <p:pic>
        <p:nvPicPr>
          <p:cNvPr id="46087" name="Picture 13">
            <a:extLst>
              <a:ext uri="{FF2B5EF4-FFF2-40B4-BE49-F238E27FC236}">
                <a16:creationId xmlns:a16="http://schemas.microsoft.com/office/drawing/2014/main" id="{722B07EE-7634-341B-0FB2-589D774D2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419600"/>
            <a:ext cx="2057400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8" name="Text Box 14">
            <a:extLst>
              <a:ext uri="{FF2B5EF4-FFF2-40B4-BE49-F238E27FC236}">
                <a16:creationId xmlns:a16="http://schemas.microsoft.com/office/drawing/2014/main" id="{99946F29-AD2E-426F-FA5E-3E5724B48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334000"/>
            <a:ext cx="426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PT" altLang="pt-PT" sz="2400"/>
              <a:t>Protecção de navios.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ext Box 4">
            <a:extLst>
              <a:ext uri="{FF2B5EF4-FFF2-40B4-BE49-F238E27FC236}">
                <a16:creationId xmlns:a16="http://schemas.microsoft.com/office/drawing/2014/main" id="{0A17CDA5-2B05-5575-FF5D-7DA5DEF66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49275"/>
            <a:ext cx="8207375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PT" altLang="pt-PT" sz="2400"/>
              <a:t>Uma barra de magnésio pesando 5 kg é ligada a uma tubagem em ferro para a proteger da corrosão. Uma corrente média de 0.3 A flui entre a barra e a tubagem. Calcular o tempo necessário para o consumo total da barra de magnésio.</a:t>
            </a:r>
          </a:p>
        </p:txBody>
      </p:sp>
      <p:graphicFrame>
        <p:nvGraphicFramePr>
          <p:cNvPr id="43013" name="Object 12">
            <a:extLst>
              <a:ext uri="{FF2B5EF4-FFF2-40B4-BE49-F238E27FC236}">
                <a16:creationId xmlns:a16="http://schemas.microsoft.com/office/drawing/2014/main" id="{94D0D79D-6433-C4C1-4CC4-FB6FA210CB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2636838"/>
          <a:ext cx="7253287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3289300" imgH="393700" progId="Equation.3">
                  <p:embed/>
                </p:oleObj>
              </mc:Choice>
              <mc:Fallback>
                <p:oleObj name="Equação" r:id="rId2" imgW="3289300" imgH="393700" progId="Equation.3">
                  <p:embed/>
                  <p:pic>
                    <p:nvPicPr>
                      <p:cNvPr id="43013" name="Object 12">
                        <a:extLst>
                          <a:ext uri="{FF2B5EF4-FFF2-40B4-BE49-F238E27FC236}">
                            <a16:creationId xmlns:a16="http://schemas.microsoft.com/office/drawing/2014/main" id="{94D0D79D-6433-C4C1-4CC4-FB6FA210CB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636838"/>
                        <a:ext cx="7253287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4" name="Text Box 6">
            <a:extLst>
              <a:ext uri="{FF2B5EF4-FFF2-40B4-BE49-F238E27FC236}">
                <a16:creationId xmlns:a16="http://schemas.microsoft.com/office/drawing/2014/main" id="{1E7C6ECC-F960-8603-9B03-902048407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716338"/>
            <a:ext cx="81359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PT" altLang="pt-PT" sz="2400"/>
              <a:t>Cerca de 4 anos.  O tempo de via médio de ânodos deste tipo varia normalmente entre 5 a 12 anos. São também utilizados para a protecção de caldeiras e permutadores.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/>
      <p:bldP spid="430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CaixaDeTexto 1">
            <a:extLst>
              <a:ext uri="{FF2B5EF4-FFF2-40B4-BE49-F238E27FC236}">
                <a16:creationId xmlns:a16="http://schemas.microsoft.com/office/drawing/2014/main" id="{E1C821DB-CF00-3E17-A3F5-B2CF81BA1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92150"/>
            <a:ext cx="6264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PT" altLang="pt-PT" sz="2800" dirty="0" err="1">
                <a:solidFill>
                  <a:srgbClr val="FF6600"/>
                </a:solidFill>
              </a:rPr>
              <a:t>Passivação</a:t>
            </a:r>
            <a:r>
              <a:rPr lang="pt-PT" altLang="pt-PT" sz="2800" dirty="0">
                <a:solidFill>
                  <a:srgbClr val="FF6600"/>
                </a:solidFill>
              </a:rPr>
              <a:t> da superfície</a:t>
            </a:r>
          </a:p>
        </p:txBody>
      </p:sp>
      <p:sp>
        <p:nvSpPr>
          <p:cNvPr id="48131" name="CaixaDeTexto 2">
            <a:extLst>
              <a:ext uri="{FF2B5EF4-FFF2-40B4-BE49-F238E27FC236}">
                <a16:creationId xmlns:a16="http://schemas.microsoft.com/office/drawing/2014/main" id="{2E24A864-EC54-DC9B-E014-17EDC6F16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57338"/>
            <a:ext cx="777716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PT" altLang="pt-PT" sz="2400"/>
              <a:t>A protecção baseia-se na formação de produtos de corrosão, normalmente óxidos, que agem como filmes protectores do metal e que diminuem a velocidade de corrosão. Um exemplo é o alumínio anodizado.</a:t>
            </a:r>
          </a:p>
        </p:txBody>
      </p:sp>
      <p:sp>
        <p:nvSpPr>
          <p:cNvPr id="4" name="Rectângulo 3">
            <a:extLst>
              <a:ext uri="{FF2B5EF4-FFF2-40B4-BE49-F238E27FC236}">
                <a16:creationId xmlns:a16="http://schemas.microsoft.com/office/drawing/2014/main" id="{D354189B-583A-D02B-2423-4357A208F90D}"/>
              </a:ext>
            </a:extLst>
          </p:cNvPr>
          <p:cNvSpPr/>
          <p:nvPr/>
        </p:nvSpPr>
        <p:spPr bwMode="auto">
          <a:xfrm>
            <a:off x="2339975" y="4365625"/>
            <a:ext cx="4032250" cy="50323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pt-PT">
              <a:cs typeface="Arial" charset="0"/>
            </a:endParaRPr>
          </a:p>
        </p:txBody>
      </p:sp>
      <p:sp>
        <p:nvSpPr>
          <p:cNvPr id="5" name="Rectângulo 4">
            <a:extLst>
              <a:ext uri="{FF2B5EF4-FFF2-40B4-BE49-F238E27FC236}">
                <a16:creationId xmlns:a16="http://schemas.microsoft.com/office/drawing/2014/main" id="{A05A2825-3789-EDE7-997F-CB9E4FD94B60}"/>
              </a:ext>
            </a:extLst>
          </p:cNvPr>
          <p:cNvSpPr/>
          <p:nvPr/>
        </p:nvSpPr>
        <p:spPr bwMode="auto">
          <a:xfrm>
            <a:off x="2339975" y="4221163"/>
            <a:ext cx="4032250" cy="14446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pt-PT">
              <a:cs typeface="Arial" charset="0"/>
            </a:endParaRPr>
          </a:p>
        </p:txBody>
      </p:sp>
      <p:sp>
        <p:nvSpPr>
          <p:cNvPr id="48134" name="Line 7">
            <a:extLst>
              <a:ext uri="{FF2B5EF4-FFF2-40B4-BE49-F238E27FC236}">
                <a16:creationId xmlns:a16="http://schemas.microsoft.com/office/drawing/2014/main" id="{D0BD2E56-847B-2A05-9C36-DE1307466D3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19700" y="4868863"/>
            <a:ext cx="360363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48135" name="Text Box 8">
            <a:extLst>
              <a:ext uri="{FF2B5EF4-FFF2-40B4-BE49-F238E27FC236}">
                <a16:creationId xmlns:a16="http://schemas.microsoft.com/office/drawing/2014/main" id="{048FBEF9-B7AD-7912-C749-B6380BA49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5229225"/>
            <a:ext cx="504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PT" altLang="pt-PT" sz="2400">
                <a:latin typeface="Times New Roman" panose="02020603050405020304" pitchFamily="18" charset="0"/>
              </a:rPr>
              <a:t>Al</a:t>
            </a:r>
          </a:p>
        </p:txBody>
      </p:sp>
      <p:sp>
        <p:nvSpPr>
          <p:cNvPr id="48136" name="Line 9">
            <a:extLst>
              <a:ext uri="{FF2B5EF4-FFF2-40B4-BE49-F238E27FC236}">
                <a16:creationId xmlns:a16="http://schemas.microsoft.com/office/drawing/2014/main" id="{1EAF13EF-0F30-7DD7-54FD-18FC9284D43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92725" y="3789363"/>
            <a:ext cx="6477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48137" name="Text Box 10">
            <a:extLst>
              <a:ext uri="{FF2B5EF4-FFF2-40B4-BE49-F238E27FC236}">
                <a16:creationId xmlns:a16="http://schemas.microsoft.com/office/drawing/2014/main" id="{B12142E8-EB98-0CF7-E42E-962A1AEC8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3573463"/>
            <a:ext cx="1368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PT" altLang="pt-PT" sz="2400">
                <a:latin typeface="Times New Roman" panose="02020603050405020304" pitchFamily="18" charset="0"/>
              </a:rPr>
              <a:t>alumina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Text Box 4">
            <a:extLst>
              <a:ext uri="{FF2B5EF4-FFF2-40B4-BE49-F238E27FC236}">
                <a16:creationId xmlns:a16="http://schemas.microsoft.com/office/drawing/2014/main" id="{6D3C274F-0ADA-9D82-F482-637FD86CB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49275"/>
            <a:ext cx="8135938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PT" altLang="pt-PT" sz="2400"/>
              <a:t>O grau de protecção  de um filme óxido depende de vários factores, designadamente, da razão entre o volume de óxido produzido e volume de metal consumido, aderência do filme e coeficiente de expansão térmica do filme (~ ao do metal).</a:t>
            </a:r>
            <a:r>
              <a:rPr lang="pt-PT" altLang="pt-PT" sz="2400">
                <a:latin typeface="Times New Roman" panose="02020603050405020304" pitchFamily="18" charset="0"/>
              </a:rPr>
              <a:t>  </a:t>
            </a:r>
          </a:p>
        </p:txBody>
      </p:sp>
      <p:sp>
        <p:nvSpPr>
          <p:cNvPr id="64517" name="Text Box 5">
            <a:extLst>
              <a:ext uri="{FF2B5EF4-FFF2-40B4-BE49-F238E27FC236}">
                <a16:creationId xmlns:a16="http://schemas.microsoft.com/office/drawing/2014/main" id="{7BA5C611-FE02-3BA7-A8AB-E14F6A0A1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492375"/>
            <a:ext cx="7848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PT" altLang="pt-PT" sz="2400"/>
              <a:t>O cálculo da razão entre volumes de óxido e metal é o primeiro factor a determinar, e é conhecida como razão de Pilling – Bedworth (P.B.)</a:t>
            </a:r>
          </a:p>
        </p:txBody>
      </p:sp>
      <p:graphicFrame>
        <p:nvGraphicFramePr>
          <p:cNvPr id="64518" name="Object 6">
            <a:extLst>
              <a:ext uri="{FF2B5EF4-FFF2-40B4-BE49-F238E27FC236}">
                <a16:creationId xmlns:a16="http://schemas.microsoft.com/office/drawing/2014/main" id="{8B823135-DE6A-E0B6-F5AA-A6C432C2F9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4292600"/>
          <a:ext cx="6700837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743200" imgH="393700" progId="Equation.3">
                  <p:embed/>
                </p:oleObj>
              </mc:Choice>
              <mc:Fallback>
                <p:oleObj name="Equação" r:id="rId2" imgW="2743200" imgH="393700" progId="Equation.3">
                  <p:embed/>
                  <p:pic>
                    <p:nvPicPr>
                      <p:cNvPr id="64518" name="Object 6">
                        <a:extLst>
                          <a:ext uri="{FF2B5EF4-FFF2-40B4-BE49-F238E27FC236}">
                            <a16:creationId xmlns:a16="http://schemas.microsoft.com/office/drawing/2014/main" id="{8B823135-DE6A-E0B6-F5AA-A6C432C2F9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292600"/>
                        <a:ext cx="6700837" cy="9620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9" name="Text Box 7">
            <a:extLst>
              <a:ext uri="{FF2B5EF4-FFF2-40B4-BE49-F238E27FC236}">
                <a16:creationId xmlns:a16="http://schemas.microsoft.com/office/drawing/2014/main" id="{A4D09761-8EBC-0E26-EF6E-0C1131EA6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661025"/>
            <a:ext cx="7921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PT" altLang="pt-PT" sz="2400"/>
              <a:t>Esta razão dever ser superior à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/>
      <p:bldP spid="64517" grpId="0"/>
      <p:bldP spid="645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aixaDeTexto 1">
            <a:extLst>
              <a:ext uri="{FF2B5EF4-FFF2-40B4-BE49-F238E27FC236}">
                <a16:creationId xmlns:a16="http://schemas.microsoft.com/office/drawing/2014/main" id="{768A6DFE-23E9-71D7-8670-A0551BC62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76250"/>
            <a:ext cx="799306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PT" altLang="pt-PT" sz="2400"/>
              <a:t>Calcule a razão entre o volume de óxido e o volume de metal na oxidação do alumínio em óxido de alumínio. A densidade do alumínio = 2.7 g/cm</a:t>
            </a:r>
            <a:r>
              <a:rPr lang="pt-PT" altLang="pt-PT" sz="2400" baseline="30000"/>
              <a:t>3</a:t>
            </a:r>
            <a:r>
              <a:rPr lang="pt-PT" altLang="pt-PT" sz="2400"/>
              <a:t> e a da alumina = 3.7 g/cm</a:t>
            </a:r>
            <a:r>
              <a:rPr lang="pt-PT" altLang="pt-PT" sz="2400" baseline="30000"/>
              <a:t>3.</a:t>
            </a:r>
          </a:p>
        </p:txBody>
      </p:sp>
      <p:sp>
        <p:nvSpPr>
          <p:cNvPr id="45060" name="Text Box 4">
            <a:extLst>
              <a:ext uri="{FF2B5EF4-FFF2-40B4-BE49-F238E27FC236}">
                <a16:creationId xmlns:a16="http://schemas.microsoft.com/office/drawing/2014/main" id="{C8FC59AD-7311-4688-8D49-B45664B3F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060575"/>
            <a:ext cx="7704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PT" altLang="pt-PT" sz="2400"/>
              <a:t>Tomando como base de cálculo 100 g de Al. </a:t>
            </a:r>
          </a:p>
        </p:txBody>
      </p:sp>
      <p:graphicFrame>
        <p:nvGraphicFramePr>
          <p:cNvPr id="45061" name="Object 5">
            <a:extLst>
              <a:ext uri="{FF2B5EF4-FFF2-40B4-BE49-F238E27FC236}">
                <a16:creationId xmlns:a16="http://schemas.microsoft.com/office/drawing/2014/main" id="{3ABA0F13-17EA-FBDE-5E37-37F6528DE7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9250" y="2781300"/>
          <a:ext cx="6553200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3683000" imgH="1092200" progId="Equation.3">
                  <p:embed/>
                </p:oleObj>
              </mc:Choice>
              <mc:Fallback>
                <p:oleObj name="Equação" r:id="rId2" imgW="3683000" imgH="1092200" progId="Equation.3">
                  <p:embed/>
                  <p:pic>
                    <p:nvPicPr>
                      <p:cNvPr id="45061" name="Object 5">
                        <a:extLst>
                          <a:ext uri="{FF2B5EF4-FFF2-40B4-BE49-F238E27FC236}">
                            <a16:creationId xmlns:a16="http://schemas.microsoft.com/office/drawing/2014/main" id="{3ABA0F13-17EA-FBDE-5E37-37F6528DE7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2781300"/>
                        <a:ext cx="6553200" cy="194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2" name="Object 6">
            <a:extLst>
              <a:ext uri="{FF2B5EF4-FFF2-40B4-BE49-F238E27FC236}">
                <a16:creationId xmlns:a16="http://schemas.microsoft.com/office/drawing/2014/main" id="{5F202EC8-3078-AA86-7B21-21D750C25C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8175" y="5013325"/>
          <a:ext cx="5626100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2108200" imgH="419100" progId="Equation.3">
                  <p:embed/>
                </p:oleObj>
              </mc:Choice>
              <mc:Fallback>
                <p:oleObj name="Equação" r:id="rId4" imgW="2108200" imgH="419100" progId="Equation.3">
                  <p:embed/>
                  <p:pic>
                    <p:nvPicPr>
                      <p:cNvPr id="45062" name="Object 6">
                        <a:extLst>
                          <a:ext uri="{FF2B5EF4-FFF2-40B4-BE49-F238E27FC236}">
                            <a16:creationId xmlns:a16="http://schemas.microsoft.com/office/drawing/2014/main" id="{5F202EC8-3078-AA86-7B21-21D750C25C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5013325"/>
                        <a:ext cx="5626100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/>
    </p:bldLst>
  </p:timing>
</p:sld>
</file>

<file path=ppt/theme/theme1.xml><?xml version="1.0" encoding="utf-8"?>
<a:theme xmlns:a="http://schemas.openxmlformats.org/drawingml/2006/main" name="Apresentação em branco">
  <a:themeElements>
    <a:clrScheme name="Apresentação em branc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presentação em bra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resentação em branc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resentação em branc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resentação em branc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resentação em branc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resentação em branc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resentação em branc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3914</TotalTime>
  <Words>1170</Words>
  <Application>Microsoft Office PowerPoint</Application>
  <PresentationFormat>Apresentação no Ecrã (4:3)</PresentationFormat>
  <Paragraphs>112</Paragraphs>
  <Slides>23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Cambria Math</vt:lpstr>
      <vt:lpstr>Roboto</vt:lpstr>
      <vt:lpstr>Times New Roman</vt:lpstr>
      <vt:lpstr>Apresentação em branco</vt:lpstr>
      <vt:lpstr>Equação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IPT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 título de diapositivo</dc:title>
  <dc:creator>INSTITUTO POLITECNICO TOMAR</dc:creator>
  <cp:lastModifiedBy>Valentim Nunes</cp:lastModifiedBy>
  <cp:revision>184</cp:revision>
  <dcterms:created xsi:type="dcterms:W3CDTF">2009-03-19T11:43:02Z</dcterms:created>
  <dcterms:modified xsi:type="dcterms:W3CDTF">2025-11-20T13:23:34Z</dcterms:modified>
</cp:coreProperties>
</file>