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3" r:id="rId1"/>
  </p:sldMasterIdLst>
  <p:sldIdLst>
    <p:sldId id="256" r:id="rId2"/>
    <p:sldId id="260" r:id="rId3"/>
    <p:sldId id="261" r:id="rId4"/>
    <p:sldId id="288" r:id="rId5"/>
    <p:sldId id="289" r:id="rId6"/>
    <p:sldId id="290" r:id="rId7"/>
    <p:sldId id="291" r:id="rId8"/>
    <p:sldId id="292" r:id="rId9"/>
    <p:sldId id="262" r:id="rId10"/>
    <p:sldId id="309" r:id="rId11"/>
    <p:sldId id="263" r:id="rId12"/>
    <p:sldId id="275" r:id="rId13"/>
    <p:sldId id="293" r:id="rId14"/>
    <p:sldId id="283" r:id="rId15"/>
    <p:sldId id="284" r:id="rId16"/>
    <p:sldId id="311" r:id="rId17"/>
    <p:sldId id="312" r:id="rId18"/>
    <p:sldId id="313" r:id="rId19"/>
    <p:sldId id="310" r:id="rId20"/>
    <p:sldId id="264" r:id="rId21"/>
    <p:sldId id="265" r:id="rId22"/>
    <p:sldId id="287" r:id="rId23"/>
    <p:sldId id="266" r:id="rId24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3300"/>
    <a:srgbClr val="FFFF00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Destaqu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7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4BDCB8-58CF-4988-A669-2CDB504ADE6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93E60-27C1-47F1-8D19-1194E9B044C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7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5C77A2-0E12-4684-BE84-AFF04C5CDF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2E217CD-2416-4393-8E0F-E05C6315930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" name="Marcador de Posição do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6" name="Marcador de Posição do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5" name="Marcador de Posição do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6A463FB-D68D-45FB-BEEB-4BC902D65A8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1283C-017E-4339-BCF3-6D5A6A36519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E2BEFA-4850-49AF-BC32-550AB1A9FC7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8626-B8B8-49D7-8868-B9708AA6877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Marcador de Posição d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846A916D-D78A-442B-B5EE-BE18626C4D0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11" name="Marcador de Posição do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5947-E0A0-44D7-9E6E-5EB83D3B637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35EFD-FE6A-4B11-BF4F-5B1C45D540B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67C4E1-4773-469D-9787-B9C75EA6CE1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cto e 2 obje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4765675" y="1600200"/>
            <a:ext cx="4000500" cy="21859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3"/>
          </p:nvPr>
        </p:nvSpPr>
        <p:spPr>
          <a:xfrm>
            <a:off x="4765675" y="3938588"/>
            <a:ext cx="4000500" cy="2187575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841FFA-9120-4A93-B050-AD3CB30AB5A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Posição do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4099" name="Marcador de Posição do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F61371-09A7-45E1-AF5D-AF098F4909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1" r:id="rId2"/>
    <p:sldLayoutId id="2147483855" r:id="rId3"/>
    <p:sldLayoutId id="2147483856" r:id="rId4"/>
    <p:sldLayoutId id="2147483857" r:id="rId5"/>
    <p:sldLayoutId id="2147483850" r:id="rId6"/>
    <p:sldLayoutId id="2147483858" r:id="rId7"/>
    <p:sldLayoutId id="2147483849" r:id="rId8"/>
    <p:sldLayoutId id="2147483859" r:id="rId9"/>
    <p:sldLayoutId id="2147483848" r:id="rId10"/>
    <p:sldLayoutId id="2147483860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5400675" cy="6746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pt-PT" sz="4000" smtClean="0">
                <a:latin typeface="Calibri" pitchFamily="34" charset="0"/>
              </a:rPr>
              <a:t>Equilíbrio Químico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9750" y="1905000"/>
            <a:ext cx="8135938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Professor Valentim Nunes, </a:t>
            </a:r>
            <a:r>
              <a:rPr lang="pt-PT" sz="2800" dirty="0" smtClean="0">
                <a:latin typeface="Calibri" pitchFamily="34" charset="0"/>
              </a:rPr>
              <a:t>Unidade Departamental </a:t>
            </a:r>
            <a:r>
              <a:rPr lang="pt-PT" sz="2800" dirty="0">
                <a:latin typeface="Calibri" pitchFamily="34" charset="0"/>
              </a:rPr>
              <a:t>de </a:t>
            </a:r>
            <a:r>
              <a:rPr lang="pt-PT" sz="2800" dirty="0" smtClean="0">
                <a:latin typeface="Calibri" pitchFamily="34" charset="0"/>
              </a:rPr>
              <a:t>Engenharia * Secção de Química</a:t>
            </a:r>
            <a:endParaRPr lang="pt-PT" sz="2800" dirty="0">
              <a:latin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email: </a:t>
            </a:r>
            <a:r>
              <a:rPr lang="pt-PT" sz="2800" dirty="0" err="1">
                <a:latin typeface="Calibri" pitchFamily="34" charset="0"/>
              </a:rPr>
              <a:t>valentim@ipt.pt</a:t>
            </a:r>
            <a:r>
              <a:rPr lang="pt-PT" sz="2800" dirty="0">
                <a:latin typeface="Calibri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Gabinete: J207 – Campus de Tomar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Web: http</a:t>
            </a:r>
            <a:r>
              <a:rPr lang="pt-PT" sz="2800" dirty="0" smtClean="0">
                <a:latin typeface="Calibri" pitchFamily="34" charset="0"/>
              </a:rPr>
              <a:t>://www.docentes.ipt.pt/valentim/ensino</a:t>
            </a:r>
            <a:r>
              <a:rPr lang="pt-PT" sz="2800" dirty="0">
                <a:latin typeface="Calibri" pitchFamily="34" charset="0"/>
              </a:rPr>
              <a:t>/</a:t>
            </a:r>
          </a:p>
        </p:txBody>
      </p:sp>
      <p:sp>
        <p:nvSpPr>
          <p:cNvPr id="12292" name="CaixaDeTexto 3"/>
          <p:cNvSpPr txBox="1">
            <a:spLocks noChangeArrowheads="1"/>
          </p:cNvSpPr>
          <p:nvPr/>
        </p:nvSpPr>
        <p:spPr bwMode="auto">
          <a:xfrm>
            <a:off x="2987675" y="5229225"/>
            <a:ext cx="287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>
                <a:latin typeface="Calibri" pitchFamily="34" charset="0"/>
              </a:rPr>
              <a:t>Novembro de </a:t>
            </a:r>
            <a:r>
              <a:rPr lang="pt-PT" sz="2400" dirty="0" smtClean="0">
                <a:latin typeface="Calibri" pitchFamily="34" charset="0"/>
              </a:rPr>
              <a:t>2018</a:t>
            </a:r>
            <a:endParaRPr lang="pt-PT" sz="2400" dirty="0">
              <a:latin typeface="Calibri" pitchFamily="34" charset="0"/>
            </a:endParaRPr>
          </a:p>
        </p:txBody>
      </p:sp>
      <p:pic>
        <p:nvPicPr>
          <p:cNvPr id="12295" name="Picture 7" descr="equilibr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333375"/>
            <a:ext cx="2025650" cy="1598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9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Introdução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39750" y="1628775"/>
            <a:ext cx="8137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Estudámos no início deste Curso a estequiometria de reacções químicas. São poucas as reacções que se dão apenas numa direcção. A maiorias das reacções são </a:t>
            </a:r>
            <a:r>
              <a:rPr lang="pt-PT" sz="2400" u="sng">
                <a:latin typeface="Calibri" pitchFamily="34" charset="0"/>
              </a:rPr>
              <a:t>reversíveis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8313" y="3860800"/>
            <a:ext cx="4535487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>
                <a:latin typeface="Calibri" pitchFamily="34" charset="0"/>
              </a:rPr>
              <a:t>Conversão total de reagentes em produtos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>
                <a:latin typeface="Calibri" pitchFamily="34" charset="0"/>
              </a:rPr>
              <a:t>Não há conversão total. Ao fim de algum tempo as concentrações atingem um valor constante no tempo</a:t>
            </a:r>
            <a:r>
              <a:rPr lang="pt-PT"/>
              <a:t>.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116013" y="3357563"/>
            <a:ext cx="3095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aA + bB		cC + dD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2268538" y="35004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>
            <a:off x="2268538" y="36449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pic>
        <p:nvPicPr>
          <p:cNvPr id="13327" name="Picture 15" descr="equilibrio_quimico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3357563"/>
            <a:ext cx="3671888" cy="220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  <p:bldP spid="13322" grpId="0"/>
      <p:bldP spid="13324" grpId="0" animBg="1"/>
      <p:bldP spid="133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7921625" cy="762000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Exemplo: N</a:t>
            </a:r>
            <a:r>
              <a:rPr lang="pt-PT" sz="3600" baseline="-25000" smtClean="0">
                <a:latin typeface="Calibri" pitchFamily="34" charset="0"/>
              </a:rPr>
              <a:t>2</a:t>
            </a:r>
            <a:r>
              <a:rPr lang="pt-PT" sz="3600" smtClean="0">
                <a:latin typeface="Calibri" pitchFamily="34" charset="0"/>
              </a:rPr>
              <a:t>O</a:t>
            </a:r>
            <a:r>
              <a:rPr lang="pt-PT" sz="3600" baseline="-25000" smtClean="0">
                <a:latin typeface="Calibri" pitchFamily="34" charset="0"/>
              </a:rPr>
              <a:t>4</a:t>
            </a:r>
            <a:r>
              <a:rPr lang="pt-PT" sz="3600" smtClean="0">
                <a:latin typeface="Calibri" pitchFamily="34" charset="0"/>
              </a:rPr>
              <a:t>(g)</a:t>
            </a:r>
            <a:r>
              <a:rPr lang="pt-PT" sz="3600" baseline="-25000" smtClean="0">
                <a:latin typeface="Calibri" pitchFamily="34" charset="0"/>
              </a:rPr>
              <a:t> </a:t>
            </a:r>
            <a:r>
              <a:rPr lang="pt-PT" sz="3600" smtClean="0">
                <a:latin typeface="Calibri" pitchFamily="34" charset="0"/>
                <a:sym typeface="Symbol" pitchFamily="18" charset="2"/>
              </a:rPr>
              <a:t> 2 NO</a:t>
            </a:r>
            <a:r>
              <a:rPr lang="pt-PT" sz="3600" baseline="-25000" smtClean="0">
                <a:latin typeface="Calibri" pitchFamily="34" charset="0"/>
                <a:sym typeface="Symbol" pitchFamily="18" charset="2"/>
              </a:rPr>
              <a:t>2</a:t>
            </a:r>
            <a:r>
              <a:rPr lang="pt-PT" sz="3600" smtClean="0">
                <a:latin typeface="Calibri" pitchFamily="34" charset="0"/>
                <a:sym typeface="Symbol" pitchFamily="18" charset="2"/>
              </a:rPr>
              <a:t>(g)</a:t>
            </a:r>
            <a:endParaRPr lang="pt-PT" sz="3600" baseline="-25000" smtClean="0">
              <a:latin typeface="Calibri" pitchFamily="34" charset="0"/>
              <a:sym typeface="Symbol" pitchFamily="18" charset="2"/>
            </a:endParaRP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844675"/>
            <a:ext cx="5989637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468313" y="4652963"/>
            <a:ext cx="8280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equilíbrio químico é atingido quando a velocidade da reacção directa e inversa são iguais, e as concentrações de reagentes e produtos permanecem constantes. Trata-se pois de um </a:t>
            </a:r>
            <a:r>
              <a:rPr lang="pt-PT" sz="2400" u="sng">
                <a:latin typeface="Calibri" pitchFamily="34" charset="0"/>
              </a:rPr>
              <a:t>equilíbrio dinâmico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153400" cy="752475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Lei da acção de massas</a:t>
            </a: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468313" y="1700213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Para a reacção genérica temos, a uma dada </a:t>
            </a:r>
            <a:r>
              <a:rPr lang="pt-PT" sz="2400" u="sng">
                <a:latin typeface="Calibri" pitchFamily="34" charset="0"/>
              </a:rPr>
              <a:t>temperatura</a:t>
            </a:r>
            <a:r>
              <a:rPr lang="pt-PT"/>
              <a:t>:</a:t>
            </a:r>
          </a:p>
        </p:txBody>
      </p:sp>
      <p:graphicFrame>
        <p:nvGraphicFramePr>
          <p:cNvPr id="15399" name="Object 39"/>
          <p:cNvGraphicFramePr>
            <a:graphicFrameLocks noChangeAspect="1"/>
          </p:cNvGraphicFramePr>
          <p:nvPr/>
        </p:nvGraphicFramePr>
        <p:xfrm>
          <a:off x="2843213" y="2420938"/>
          <a:ext cx="2762250" cy="1419225"/>
        </p:xfrm>
        <a:graphic>
          <a:graphicData uri="http://schemas.openxmlformats.org/presentationml/2006/ole">
            <p:oleObj spid="_x0000_s15399" name="Equação" r:id="rId3" imgW="914400" imgH="469800" progId="Equation.3">
              <p:embed/>
            </p:oleObj>
          </a:graphicData>
        </a:graphic>
      </p:graphicFrame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539750" y="4005263"/>
            <a:ext cx="7920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em que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é a constante de equilíbrio.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539750" y="4652963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equação anterior expressa a </a:t>
            </a:r>
            <a:r>
              <a:rPr lang="pt-PT" sz="2400" u="sng">
                <a:latin typeface="Calibri" pitchFamily="34" charset="0"/>
              </a:rPr>
              <a:t>Lei da Acção de Massas</a:t>
            </a:r>
            <a:r>
              <a:rPr lang="pt-PT" sz="2400">
                <a:latin typeface="Calibri" pitchFamily="34" charset="0"/>
              </a:rPr>
              <a:t> de Guldberg e Waage.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8153400" cy="823912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Constante de equilíbrio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539750" y="1628775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valor de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é uma medida da extensão da reacção, é constante a uma dada temperatura, isto é,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=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(T), e independente das concentrações iniciais.</a:t>
            </a:r>
          </a:p>
        </p:txBody>
      </p:sp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997200"/>
            <a:ext cx="6335712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153400" cy="720725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Relação com a cinética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539750" y="1700213"/>
            <a:ext cx="8208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No equilíbrio a velocidade da reacção directa é igual à velocidade no sentido indirecto:</a:t>
            </a:r>
          </a:p>
        </p:txBody>
      </p:sp>
      <p:graphicFrame>
        <p:nvGraphicFramePr>
          <p:cNvPr id="17434" name="Object 26"/>
          <p:cNvGraphicFramePr>
            <a:graphicFrameLocks noChangeAspect="1"/>
          </p:cNvGraphicFramePr>
          <p:nvPr/>
        </p:nvGraphicFramePr>
        <p:xfrm>
          <a:off x="2771775" y="2636838"/>
          <a:ext cx="2665413" cy="1460500"/>
        </p:xfrm>
        <a:graphic>
          <a:graphicData uri="http://schemas.openxmlformats.org/presentationml/2006/ole">
            <p:oleObj spid="_x0000_s17434" name="Equação" r:id="rId3" imgW="927000" imgH="507960" progId="Equation.3">
              <p:embed/>
            </p:oleObj>
          </a:graphicData>
        </a:graphic>
      </p:graphicFrame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611188" y="4292600"/>
            <a:ext cx="5545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Fazendo </a:t>
            </a:r>
            <a:r>
              <a:rPr lang="pt-PT" sz="2400" i="1">
                <a:latin typeface="Calibri" pitchFamily="34" charset="0"/>
              </a:rPr>
              <a:t>v</a:t>
            </a:r>
            <a:r>
              <a:rPr lang="pt-PT" sz="2400" baseline="-25000">
                <a:latin typeface="Calibri" pitchFamily="34" charset="0"/>
              </a:rPr>
              <a:t>d</a:t>
            </a:r>
            <a:r>
              <a:rPr lang="pt-PT" sz="2400">
                <a:latin typeface="Calibri" pitchFamily="34" charset="0"/>
              </a:rPr>
              <a:t> = </a:t>
            </a:r>
            <a:r>
              <a:rPr lang="pt-PT" sz="2400" i="1">
                <a:latin typeface="Calibri" pitchFamily="34" charset="0"/>
              </a:rPr>
              <a:t>v</a:t>
            </a:r>
            <a:r>
              <a:rPr lang="pt-PT" sz="2400" baseline="-25000">
                <a:latin typeface="Calibri" pitchFamily="34" charset="0"/>
              </a:rPr>
              <a:t>i</a:t>
            </a:r>
            <a:r>
              <a:rPr lang="pt-PT" sz="2400">
                <a:latin typeface="Calibri" pitchFamily="34" charset="0"/>
              </a:rPr>
              <a:t>, obtemos:</a:t>
            </a:r>
          </a:p>
        </p:txBody>
      </p:sp>
      <p:graphicFrame>
        <p:nvGraphicFramePr>
          <p:cNvPr id="17436" name="Object 28"/>
          <p:cNvGraphicFramePr>
            <a:graphicFrameLocks noChangeAspect="1"/>
          </p:cNvGraphicFramePr>
          <p:nvPr/>
        </p:nvGraphicFramePr>
        <p:xfrm>
          <a:off x="2627313" y="4941888"/>
          <a:ext cx="3024187" cy="1177925"/>
        </p:xfrm>
        <a:graphic>
          <a:graphicData uri="http://schemas.openxmlformats.org/presentationml/2006/ole">
            <p:oleObj spid="_x0000_s17436" name="Equação" r:id="rId4" imgW="120636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153400" cy="720725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Equilíbrio homogéneo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468313" y="1700213"/>
            <a:ext cx="7561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Para um equilíbrio homogéneo em </a:t>
            </a:r>
            <a:r>
              <a:rPr lang="pt-PT" sz="2400" u="sng">
                <a:latin typeface="Calibri" pitchFamily="34" charset="0"/>
              </a:rPr>
              <a:t>fase gasosa</a:t>
            </a:r>
            <a:r>
              <a:rPr lang="pt-PT" sz="2400">
                <a:latin typeface="Calibri" pitchFamily="34" charset="0"/>
              </a:rPr>
              <a:t>:</a:t>
            </a:r>
          </a:p>
        </p:txBody>
      </p:sp>
      <p:graphicFrame>
        <p:nvGraphicFramePr>
          <p:cNvPr id="18459" name="Object 27"/>
          <p:cNvGraphicFramePr>
            <a:graphicFrameLocks noChangeAspect="1"/>
          </p:cNvGraphicFramePr>
          <p:nvPr/>
        </p:nvGraphicFramePr>
        <p:xfrm>
          <a:off x="2843213" y="2349500"/>
          <a:ext cx="2382837" cy="1243013"/>
        </p:xfrm>
        <a:graphic>
          <a:graphicData uri="http://schemas.openxmlformats.org/presentationml/2006/ole">
            <p:oleObj spid="_x0000_s18459" name="Equação" r:id="rId3" imgW="876240" imgH="457200" progId="Equation.3">
              <p:embed/>
            </p:oleObj>
          </a:graphicData>
        </a:graphic>
      </p:graphicFrame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539750" y="3716338"/>
            <a:ext cx="7991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Considerando todos os gases com comportamento de </a:t>
            </a:r>
            <a:r>
              <a:rPr lang="pt-PT" sz="2400" u="sng">
                <a:latin typeface="Calibri" pitchFamily="34" charset="0"/>
              </a:rPr>
              <a:t>gás perfeito</a:t>
            </a:r>
            <a:r>
              <a:rPr lang="pt-PT" sz="2400">
                <a:latin typeface="Calibri" pitchFamily="34" charset="0"/>
              </a:rPr>
              <a:t>, PV = nRT</a:t>
            </a:r>
          </a:p>
        </p:txBody>
      </p:sp>
      <p:graphicFrame>
        <p:nvGraphicFramePr>
          <p:cNvPr id="18461" name="Object 29"/>
          <p:cNvGraphicFramePr>
            <a:graphicFrameLocks noChangeAspect="1"/>
          </p:cNvGraphicFramePr>
          <p:nvPr/>
        </p:nvGraphicFramePr>
        <p:xfrm>
          <a:off x="2627313" y="4508500"/>
          <a:ext cx="3386137" cy="1951038"/>
        </p:xfrm>
        <a:graphic>
          <a:graphicData uri="http://schemas.openxmlformats.org/presentationml/2006/ole">
            <p:oleObj spid="_x0000_s18461" name="Equação" r:id="rId4" imgW="158724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>
            <a:spLocks noGrp="1"/>
          </p:cNvSpPr>
          <p:nvPr>
            <p:ph type="title"/>
          </p:nvPr>
        </p:nvSpPr>
        <p:spPr>
          <a:xfrm>
            <a:off x="501650" y="692150"/>
            <a:ext cx="8642350" cy="576263"/>
          </a:xfrm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Relação entre as constantes</a:t>
            </a:r>
          </a:p>
        </p:txBody>
      </p:sp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2339975" y="1773238"/>
          <a:ext cx="4370388" cy="1919287"/>
        </p:xfrm>
        <a:graphic>
          <a:graphicData uri="http://schemas.openxmlformats.org/presentationml/2006/ole">
            <p:oleObj spid="_x0000_s19466" name="Equação" r:id="rId3" imgW="1562040" imgH="68580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2555875" y="4005263"/>
          <a:ext cx="3889375" cy="960437"/>
        </p:xfrm>
        <a:graphic>
          <a:graphicData uri="http://schemas.openxmlformats.org/presentationml/2006/ole">
            <p:oleObj spid="_x0000_s19467" name="Equação" r:id="rId4" imgW="1079280" imgH="266400" progId="Equation.3">
              <p:embed/>
            </p:oleObj>
          </a:graphicData>
        </a:graphic>
      </p:graphicFrame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755650" y="5445125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p</a:t>
            </a:r>
            <a:r>
              <a:rPr lang="pt-PT" sz="2400">
                <a:latin typeface="Calibri" pitchFamily="34" charset="0"/>
              </a:rPr>
              <a:t> são </a:t>
            </a:r>
            <a:r>
              <a:rPr lang="pt-PT" sz="2400" u="sng">
                <a:latin typeface="Calibri" pitchFamily="34" charset="0"/>
              </a:rPr>
              <a:t>adimensionais!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ítulo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4248150" cy="792163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Exemplo de cálculo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539750" y="1773238"/>
            <a:ext cx="806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pic>
        <p:nvPicPr>
          <p:cNvPr id="20543" name="Picture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628775"/>
            <a:ext cx="7993062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ítulo 1"/>
          <p:cNvSpPr>
            <a:spLocks/>
          </p:cNvSpPr>
          <p:nvPr/>
        </p:nvSpPr>
        <p:spPr bwMode="auto">
          <a:xfrm>
            <a:off x="611188" y="549275"/>
            <a:ext cx="8153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Equilíbrio heterogéneo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468313" y="1557338"/>
            <a:ext cx="7993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um equilíbrio envolvendo diferentes fases: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2051050" y="2205038"/>
            <a:ext cx="4392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CaCO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CaO(s) + CO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(g)</a:t>
            </a:r>
          </a:p>
        </p:txBody>
      </p:sp>
      <p:graphicFrame>
        <p:nvGraphicFramePr>
          <p:cNvPr id="61449" name="Object 9"/>
          <p:cNvGraphicFramePr>
            <a:graphicFrameLocks noChangeAspect="1"/>
          </p:cNvGraphicFramePr>
          <p:nvPr>
            <p:ph sz="half" idx="1"/>
          </p:nvPr>
        </p:nvGraphicFramePr>
        <p:xfrm>
          <a:off x="2700338" y="2852738"/>
          <a:ext cx="2889250" cy="949325"/>
        </p:xfrm>
        <a:graphic>
          <a:graphicData uri="http://schemas.openxmlformats.org/presentationml/2006/ole">
            <p:oleObj spid="_x0000_s61449" name="Equação" r:id="rId3" imgW="850680" imgH="279360" progId="Equation.3">
              <p:embed/>
            </p:oleObj>
          </a:graphicData>
        </a:graphic>
      </p:graphicFrame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684213" y="3860800"/>
            <a:ext cx="79200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As concentrações das fases sólidas não variam, logo podem ser incluídas na própria constante:</a:t>
            </a:r>
          </a:p>
        </p:txBody>
      </p:sp>
      <p:graphicFrame>
        <p:nvGraphicFramePr>
          <p:cNvPr id="61452" name="Object 12"/>
          <p:cNvGraphicFramePr>
            <a:graphicFrameLocks noChangeAspect="1"/>
          </p:cNvGraphicFramePr>
          <p:nvPr>
            <p:ph sz="half" idx="2"/>
          </p:nvPr>
        </p:nvGraphicFramePr>
        <p:xfrm>
          <a:off x="2627313" y="4797425"/>
          <a:ext cx="3671887" cy="592138"/>
        </p:xfrm>
        <a:graphic>
          <a:graphicData uri="http://schemas.openxmlformats.org/presentationml/2006/ole">
            <p:oleObj spid="_x0000_s61452" name="Equação" r:id="rId4" imgW="1498320" imgH="241200" progId="Equation.3">
              <p:embed/>
            </p:oleObj>
          </a:graphicData>
        </a:graphic>
      </p:graphicFrame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684213" y="5445125"/>
            <a:ext cx="8064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Generalizando: As concentrações de </a:t>
            </a:r>
            <a:r>
              <a:rPr lang="pt-PT" sz="2400" u="sng">
                <a:latin typeface="Calibri" pitchFamily="34" charset="0"/>
              </a:rPr>
              <a:t>sólidos e líquidos puros</a:t>
            </a:r>
            <a:r>
              <a:rPr lang="pt-PT" sz="2400">
                <a:latin typeface="Calibri" pitchFamily="34" charset="0"/>
              </a:rPr>
              <a:t> não aparecem no cálculo das constantes de equilíbrio.</a:t>
            </a:r>
            <a:r>
              <a:rPr lang="pt-PT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060575"/>
            <a:ext cx="74168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6" name="Título 1"/>
          <p:cNvSpPr>
            <a:spLocks/>
          </p:cNvSpPr>
          <p:nvPr/>
        </p:nvSpPr>
        <p:spPr bwMode="auto">
          <a:xfrm>
            <a:off x="539750" y="620713"/>
            <a:ext cx="8153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O que diz a experiência?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772400" cy="720725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Quociente reaccional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39750" y="1557338"/>
            <a:ext cx="7848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Outro parâmetro importante é o quociente reaccional, definido da mesma forma que a constante de equilíbrio, mas para qualquer instante da reacção:</a:t>
            </a:r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2843213" y="2852738"/>
          <a:ext cx="2363787" cy="1323975"/>
        </p:xfrm>
        <a:graphic>
          <a:graphicData uri="http://schemas.openxmlformats.org/presentationml/2006/ole">
            <p:oleObj spid="_x0000_s22537" name="Equação" r:id="rId3" imgW="838080" imgH="469800" progId="Equation.3">
              <p:embed/>
            </p:oleObj>
          </a:graphicData>
        </a:graphic>
      </p:graphicFrame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11188" y="4581525"/>
            <a:ext cx="82089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>
                <a:latin typeface="Calibri" pitchFamily="34" charset="0"/>
              </a:rPr>
              <a:t>Se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 &lt;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>
                <a:latin typeface="Calibri" pitchFamily="34" charset="0"/>
                <a:sym typeface="Symbol" pitchFamily="18" charset="2"/>
              </a:rPr>
              <a:t>, a reacção progride no sentido dos “produtos”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>
                <a:latin typeface="Calibri" pitchFamily="34" charset="0"/>
                <a:sym typeface="Symbol" pitchFamily="18" charset="2"/>
              </a:rPr>
              <a:t>Se  =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>
                <a:latin typeface="Calibri" pitchFamily="34" charset="0"/>
                <a:sym typeface="Symbol" pitchFamily="18" charset="2"/>
              </a:rPr>
              <a:t>, a reacção atingiu o equilíbrio químico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>
                <a:latin typeface="Calibri" pitchFamily="34" charset="0"/>
                <a:sym typeface="Symbol" pitchFamily="18" charset="2"/>
              </a:rPr>
              <a:t>Se  &gt;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>
                <a:latin typeface="Calibri" pitchFamily="34" charset="0"/>
                <a:sym typeface="Symbol" pitchFamily="18" charset="2"/>
              </a:rPr>
              <a:t> a reacção progride no sentido dos “reagentes”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153400" cy="649287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Cálculo de concentrações de equilíbrio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95288" y="1628775"/>
            <a:ext cx="79930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a reacção de 1 mol de H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com 1 mol de I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num vaso de 2 L de capacidade, segundo a reacção,     H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+ I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2 HI (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>
                <a:latin typeface="Calibri" pitchFamily="34" charset="0"/>
                <a:sym typeface="Symbol" pitchFamily="18" charset="2"/>
              </a:rPr>
              <a:t> = 55.3)</a:t>
            </a:r>
          </a:p>
        </p:txBody>
      </p:sp>
      <p:graphicFrame>
        <p:nvGraphicFramePr>
          <p:cNvPr id="23593" name="Group 41"/>
          <p:cNvGraphicFramePr>
            <a:graphicFrameLocks noGrp="1"/>
          </p:cNvGraphicFramePr>
          <p:nvPr/>
        </p:nvGraphicFramePr>
        <p:xfrm>
          <a:off x="539750" y="2924175"/>
          <a:ext cx="7993063" cy="1828802"/>
        </p:xfrm>
        <a:graphic>
          <a:graphicData uri="http://schemas.openxmlformats.org/drawingml/2006/table">
            <a:tbl>
              <a:tblPr/>
              <a:tblGrid>
                <a:gridCol w="1998663"/>
                <a:gridCol w="1998662"/>
                <a:gridCol w="1997075"/>
                <a:gridCol w="1998663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H</a:t>
                      </a:r>
                      <a:r>
                        <a:rPr kumimoji="0" lang="pt-PT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pt-PT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HI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Início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Variação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Equilíbrio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594" name="Object 42"/>
          <p:cNvGraphicFramePr>
            <a:graphicFrameLocks noChangeAspect="1"/>
          </p:cNvGraphicFramePr>
          <p:nvPr/>
        </p:nvGraphicFramePr>
        <p:xfrm>
          <a:off x="755650" y="5084763"/>
          <a:ext cx="3168650" cy="1308100"/>
        </p:xfrm>
        <a:graphic>
          <a:graphicData uri="http://schemas.openxmlformats.org/presentationml/2006/ole">
            <p:oleObj spid="_x0000_s23594" name="Equação" r:id="rId3" imgW="1600200" imgH="660240" progId="Equation.3">
              <p:embed/>
            </p:oleObj>
          </a:graphicData>
        </a:graphic>
      </p:graphicFrame>
      <p:graphicFrame>
        <p:nvGraphicFramePr>
          <p:cNvPr id="23595" name="Object 43"/>
          <p:cNvGraphicFramePr>
            <a:graphicFrameLocks noChangeAspect="1"/>
          </p:cNvGraphicFramePr>
          <p:nvPr/>
        </p:nvGraphicFramePr>
        <p:xfrm>
          <a:off x="5508625" y="5013325"/>
          <a:ext cx="2519363" cy="1406525"/>
        </p:xfrm>
        <a:graphic>
          <a:graphicData uri="http://schemas.openxmlformats.org/presentationml/2006/ole">
            <p:oleObj spid="_x0000_s23595" name="Equação" r:id="rId4" imgW="1206360" imgH="672840" progId="Equation.3">
              <p:embed/>
            </p:oleObj>
          </a:graphicData>
        </a:graphic>
      </p:graphicFrame>
      <p:sp>
        <p:nvSpPr>
          <p:cNvPr id="23596" name="AutoShape 44"/>
          <p:cNvSpPr>
            <a:spLocks noChangeArrowheads="1"/>
          </p:cNvSpPr>
          <p:nvPr/>
        </p:nvSpPr>
        <p:spPr bwMode="auto">
          <a:xfrm>
            <a:off x="4140200" y="5516563"/>
            <a:ext cx="1008063" cy="504825"/>
          </a:xfrm>
          <a:prstGeom prst="rightArrow">
            <a:avLst>
              <a:gd name="adj1" fmla="val 50000"/>
              <a:gd name="adj2" fmla="val 499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/>
          <p:cNvSpPr>
            <a:spLocks/>
          </p:cNvSpPr>
          <p:nvPr/>
        </p:nvSpPr>
        <p:spPr bwMode="auto">
          <a:xfrm>
            <a:off x="468313" y="620713"/>
            <a:ext cx="81534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PT" sz="3600">
                <a:solidFill>
                  <a:schemeClr val="tx2"/>
                </a:solidFill>
                <a:latin typeface="Tw Cen MT" pitchFamily="34" charset="0"/>
              </a:rPr>
              <a:t>Outro exemplo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23850" y="1484313"/>
            <a:ext cx="85693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Calcular a constante de equilíbrio da reacção,</a:t>
            </a:r>
          </a:p>
          <a:p>
            <a:pPr algn="ctr"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 2 SO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(g) + O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(g)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2 SO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3</a:t>
            </a:r>
            <a:r>
              <a:rPr lang="pt-PT" sz="2400">
                <a:latin typeface="Calibri" pitchFamily="34" charset="0"/>
                <a:sym typeface="Symbol" pitchFamily="18" charset="2"/>
              </a:rPr>
              <a:t>(g)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>Sabendo que as pressões parciais iniciais são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P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SO2</a:t>
            </a:r>
            <a:r>
              <a:rPr lang="pt-PT" sz="2400">
                <a:latin typeface="Calibri" pitchFamily="34" charset="0"/>
                <a:sym typeface="Symbol" pitchFamily="18" charset="2"/>
              </a:rPr>
              <a:t> = 1 atm e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P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O2</a:t>
            </a:r>
            <a:r>
              <a:rPr lang="pt-PT" sz="2400">
                <a:latin typeface="Calibri" pitchFamily="34" charset="0"/>
                <a:sym typeface="Symbol" pitchFamily="18" charset="2"/>
              </a:rPr>
              <a:t> = 0.5 atm e  a pressão total no equilíbrio é </a:t>
            </a:r>
            <a:r>
              <a:rPr lang="pt-PT" sz="2400" i="1">
                <a:latin typeface="Calibri" pitchFamily="34" charset="0"/>
                <a:sym typeface="Symbol" pitchFamily="18" charset="2"/>
              </a:rPr>
              <a:t>P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T</a:t>
            </a:r>
            <a:r>
              <a:rPr lang="pt-PT" sz="2400">
                <a:latin typeface="Calibri" pitchFamily="34" charset="0"/>
                <a:sym typeface="Symbol" pitchFamily="18" charset="2"/>
              </a:rPr>
              <a:t> = 1.35 atm.</a:t>
            </a:r>
          </a:p>
        </p:txBody>
      </p:sp>
      <p:graphicFrame>
        <p:nvGraphicFramePr>
          <p:cNvPr id="24618" name="Group 42"/>
          <p:cNvGraphicFramePr>
            <a:graphicFrameLocks noGrp="1"/>
          </p:cNvGraphicFramePr>
          <p:nvPr/>
        </p:nvGraphicFramePr>
        <p:xfrm>
          <a:off x="755650" y="3860800"/>
          <a:ext cx="7993063" cy="1893889"/>
        </p:xfrm>
        <a:graphic>
          <a:graphicData uri="http://schemas.openxmlformats.org/drawingml/2006/table">
            <a:tbl>
              <a:tblPr/>
              <a:tblGrid>
                <a:gridCol w="1944688"/>
                <a:gridCol w="2052637"/>
                <a:gridCol w="1997075"/>
                <a:gridCol w="1998663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SO</a:t>
                      </a:r>
                      <a:r>
                        <a:rPr kumimoji="0" lang="pt-PT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</a:t>
                      </a:r>
                      <a:r>
                        <a:rPr kumimoji="0" lang="pt-PT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SO</a:t>
                      </a:r>
                      <a:r>
                        <a:rPr kumimoji="0" lang="pt-PT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Início (atm)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Variação (atm)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Equilíbrio (atm)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1-2x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3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7772400" cy="649287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Continuação</a:t>
            </a:r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468313" y="1700213"/>
          <a:ext cx="3959225" cy="1466850"/>
        </p:xfrm>
        <a:graphic>
          <a:graphicData uri="http://schemas.openxmlformats.org/presentationml/2006/ole">
            <p:oleObj spid="_x0000_s25610" name="Equação" r:id="rId3" imgW="1815840" imgH="672840" progId="Equation.3">
              <p:embed/>
            </p:oleObj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5219700" y="1700213"/>
          <a:ext cx="3455988" cy="1533525"/>
        </p:xfrm>
        <a:graphic>
          <a:graphicData uri="http://schemas.openxmlformats.org/presentationml/2006/ole">
            <p:oleObj spid="_x0000_s25611" name="Equação" r:id="rId4" imgW="1688760" imgH="749160" progId="Equation.3">
              <p:embed/>
            </p:oleObj>
          </a:graphicData>
        </a:graphic>
      </p:graphicFrame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4572000" y="2205038"/>
            <a:ext cx="504825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2484438" y="3500438"/>
          <a:ext cx="4552950" cy="1570037"/>
        </p:xfrm>
        <a:graphic>
          <a:graphicData uri="http://schemas.openxmlformats.org/presentationml/2006/ole">
            <p:oleObj spid="_x0000_s25613" name="Equação" r:id="rId5" imgW="147312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3"/>
          <p:cNvSpPr>
            <a:spLocks noChangeArrowheads="1"/>
          </p:cNvSpPr>
          <p:nvPr/>
        </p:nvSpPr>
        <p:spPr bwMode="auto">
          <a:xfrm>
            <a:off x="611188" y="620713"/>
            <a:ext cx="77724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Equilíbrios múltiplos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539750" y="1916113"/>
            <a:ext cx="49688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H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CO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 (aq)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HCO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3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(aq):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/>
            </a:r>
            <a:br>
              <a:rPr lang="pt-PT" sz="2400">
                <a:latin typeface="Calibri" pitchFamily="34" charset="0"/>
                <a:sym typeface="Symbol" pitchFamily="18" charset="2"/>
              </a:rPr>
            </a:br>
            <a:r>
              <a:rPr lang="pt-PT" sz="2400">
                <a:latin typeface="Calibri" pitchFamily="34" charset="0"/>
                <a:sym typeface="Symbol" pitchFamily="18" charset="2"/>
              </a:rPr>
              <a:t>HCO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3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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CO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3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(aq):</a:t>
            </a:r>
          </a:p>
        </p:txBody>
      </p:sp>
      <p:graphicFrame>
        <p:nvGraphicFramePr>
          <p:cNvPr id="63504" name="Object 16"/>
          <p:cNvGraphicFramePr>
            <a:graphicFrameLocks noChangeAspect="1"/>
          </p:cNvGraphicFramePr>
          <p:nvPr>
            <p:ph sz="half" idx="1"/>
          </p:nvPr>
        </p:nvGraphicFramePr>
        <p:xfrm>
          <a:off x="5580063" y="1700213"/>
          <a:ext cx="3168650" cy="787400"/>
        </p:xfrm>
        <a:graphic>
          <a:graphicData uri="http://schemas.openxmlformats.org/presentationml/2006/ole">
            <p:oleObj spid="_x0000_s63504" name="Equação" r:id="rId3" imgW="1841400" imgH="457200" progId="Equation.3">
              <p:embed/>
            </p:oleObj>
          </a:graphicData>
        </a:graphic>
      </p:graphicFrame>
      <p:graphicFrame>
        <p:nvGraphicFramePr>
          <p:cNvPr id="63506" name="Object 18"/>
          <p:cNvGraphicFramePr>
            <a:graphicFrameLocks noChangeAspect="1"/>
          </p:cNvGraphicFramePr>
          <p:nvPr>
            <p:ph sz="quarter" idx="2"/>
          </p:nvPr>
        </p:nvGraphicFramePr>
        <p:xfrm>
          <a:off x="5580063" y="2708275"/>
          <a:ext cx="3279775" cy="831850"/>
        </p:xfrm>
        <a:graphic>
          <a:graphicData uri="http://schemas.openxmlformats.org/presentationml/2006/ole">
            <p:oleObj spid="_x0000_s63506" name="Equação" r:id="rId4" imgW="1803240" imgH="457200" progId="Equation.3">
              <p:embed/>
            </p:oleObj>
          </a:graphicData>
        </a:graphic>
      </p:graphicFrame>
      <p:graphicFrame>
        <p:nvGraphicFramePr>
          <p:cNvPr id="63509" name="Object 21"/>
          <p:cNvGraphicFramePr>
            <a:graphicFrameLocks noChangeAspect="1"/>
          </p:cNvGraphicFramePr>
          <p:nvPr>
            <p:ph sz="quarter" idx="3"/>
          </p:nvPr>
        </p:nvGraphicFramePr>
        <p:xfrm>
          <a:off x="1979613" y="3716338"/>
          <a:ext cx="5489575" cy="1109662"/>
        </p:xfrm>
        <a:graphic>
          <a:graphicData uri="http://schemas.openxmlformats.org/presentationml/2006/ole">
            <p:oleObj spid="_x0000_s63509" name="Equação" r:id="rId5" imgW="2387520" imgH="482400" progId="Equation.3">
              <p:embed/>
            </p:oleObj>
          </a:graphicData>
        </a:graphic>
      </p:graphicFrame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684213" y="4941888"/>
            <a:ext cx="8137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Se uma reacção puder ser expressa pela soma de duas ou mais reacções, a constante de equilíbrio da reacção total é o produto das constantes de equilíbrio das reacções individuais.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4284663" y="2565400"/>
            <a:ext cx="43211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Quando se altera um dos factores de que depende um estado de equilíbrio, o sistema evolui espontaneamente no sentido da minimização da perturbação introduzida, até atingir um novo estado de equilíbrio.</a:t>
            </a:r>
          </a:p>
        </p:txBody>
      </p:sp>
      <p:pic>
        <p:nvPicPr>
          <p:cNvPr id="65548" name="Picture 12" descr="prof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565400"/>
            <a:ext cx="2965450" cy="3527425"/>
          </a:xfrm>
          <a:prstGeom prst="rect">
            <a:avLst/>
          </a:prstGeom>
          <a:noFill/>
        </p:spPr>
      </p:pic>
      <p:sp>
        <p:nvSpPr>
          <p:cNvPr id="65549" name="Rectangle 13"/>
          <p:cNvSpPr>
            <a:spLocks noGrp="1"/>
          </p:cNvSpPr>
          <p:nvPr>
            <p:ph type="title"/>
          </p:nvPr>
        </p:nvSpPr>
        <p:spPr>
          <a:xfrm>
            <a:off x="684213" y="476250"/>
            <a:ext cx="8153400" cy="823913"/>
          </a:xfrm>
        </p:spPr>
        <p:txBody>
          <a:bodyPr/>
          <a:lstStyle/>
          <a:p>
            <a:r>
              <a:rPr lang="pt-PT" sz="3200" smtClean="0">
                <a:latin typeface="Calibri" pitchFamily="34" charset="0"/>
              </a:rPr>
              <a:t>Factores que afectam o equilíbrio químico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971550" y="1916113"/>
            <a:ext cx="396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Princípio de Le Chatelier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smtClean="0">
                <a:latin typeface="Calibri" pitchFamily="34" charset="0"/>
              </a:rPr>
              <a:t>Alteração da concentração</a:t>
            </a:r>
          </a:p>
        </p:txBody>
      </p:sp>
      <p:graphicFrame>
        <p:nvGraphicFramePr>
          <p:cNvPr id="67590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2771775" y="2133600"/>
          <a:ext cx="3024188" cy="908050"/>
        </p:xfrm>
        <a:graphic>
          <a:graphicData uri="http://schemas.openxmlformats.org/presentationml/2006/ole">
            <p:oleObj spid="_x0000_s67590" name="Equação" r:id="rId3" imgW="1396800" imgH="419040" progId="Equation.3">
              <p:embed/>
            </p:oleObj>
          </a:graphicData>
        </a:graphic>
      </p:graphicFrame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o equilíbrio butano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isobutano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611188" y="3141663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Partindo de um estado de equilíbrio em que 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[isobutano] = 1.25 M e </a:t>
            </a:r>
            <a:r>
              <a:rPr lang="en-US" sz="2400">
                <a:latin typeface="Calibri" pitchFamily="34" charset="0"/>
              </a:rPr>
              <a:t>[butano] = 0.5 M, adiciona-se 1.5 M de butano.</a:t>
            </a:r>
          </a:p>
        </p:txBody>
      </p:sp>
      <p:graphicFrame>
        <p:nvGraphicFramePr>
          <p:cNvPr id="67593" name="Object 9"/>
          <p:cNvGraphicFramePr>
            <a:graphicFrameLocks noChangeAspect="1"/>
          </p:cNvGraphicFramePr>
          <p:nvPr>
            <p:ph sz="half" idx="2"/>
          </p:nvPr>
        </p:nvGraphicFramePr>
        <p:xfrm>
          <a:off x="2843213" y="4221163"/>
          <a:ext cx="3455987" cy="836612"/>
        </p:xfrm>
        <a:graphic>
          <a:graphicData uri="http://schemas.openxmlformats.org/presentationml/2006/ole">
            <p:oleObj spid="_x0000_s67593" name="Equação" r:id="rId4" imgW="1625400" imgH="393480" progId="Equation.3">
              <p:embed/>
            </p:oleObj>
          </a:graphicData>
        </a:graphic>
      </p:graphicFrame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755650" y="5516563"/>
            <a:ext cx="7993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reacção vai progredir no sentido dos “produtos” (sentido directo)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  <p:bldP spid="67592" grpId="0"/>
      <p:bldP spid="6759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smtClean="0">
                <a:latin typeface="Calibri" pitchFamily="34" charset="0"/>
              </a:rPr>
              <a:t>Continuação</a:t>
            </a:r>
          </a:p>
        </p:txBody>
      </p:sp>
      <p:graphicFrame>
        <p:nvGraphicFramePr>
          <p:cNvPr id="62552" name="Group 88"/>
          <p:cNvGraphicFramePr>
            <a:graphicFrameLocks noGrp="1"/>
          </p:cNvGraphicFramePr>
          <p:nvPr>
            <p:ph sz="half" idx="1"/>
          </p:nvPr>
        </p:nvGraphicFramePr>
        <p:xfrm>
          <a:off x="1763713" y="1700213"/>
          <a:ext cx="4895850" cy="1905000"/>
        </p:xfrm>
        <a:graphic>
          <a:graphicData uri="http://schemas.openxmlformats.org/drawingml/2006/table">
            <a:tbl>
              <a:tblPr/>
              <a:tblGrid>
                <a:gridCol w="2014537"/>
                <a:gridCol w="1223963"/>
                <a:gridCol w="165735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P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Butano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Isobutano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Início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0.5+1.5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Variação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Equilíbrio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1.25+x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2517" name="Object 53"/>
          <p:cNvGraphicFramePr>
            <a:graphicFrameLocks noChangeAspect="1"/>
          </p:cNvGraphicFramePr>
          <p:nvPr>
            <p:ph sz="quarter" idx="2"/>
          </p:nvPr>
        </p:nvGraphicFramePr>
        <p:xfrm>
          <a:off x="971550" y="4221163"/>
          <a:ext cx="2736850" cy="1325562"/>
        </p:xfrm>
        <a:graphic>
          <a:graphicData uri="http://schemas.openxmlformats.org/presentationml/2006/ole">
            <p:oleObj spid="_x0000_s62517" name="Equação" r:id="rId3" imgW="1206360" imgH="583920" progId="Equation.3">
              <p:embed/>
            </p:oleObj>
          </a:graphicData>
        </a:graphic>
      </p:graphicFrame>
      <p:graphicFrame>
        <p:nvGraphicFramePr>
          <p:cNvPr id="62533" name="Object 69"/>
          <p:cNvGraphicFramePr>
            <a:graphicFrameLocks noChangeAspect="1"/>
          </p:cNvGraphicFramePr>
          <p:nvPr>
            <p:ph sz="quarter" idx="3"/>
          </p:nvPr>
        </p:nvGraphicFramePr>
        <p:xfrm>
          <a:off x="5364163" y="4292600"/>
          <a:ext cx="3281362" cy="1104900"/>
        </p:xfrm>
        <a:graphic>
          <a:graphicData uri="http://schemas.openxmlformats.org/presentationml/2006/ole">
            <p:oleObj spid="_x0000_s62533" name="Equação" r:id="rId4" imgW="1282680" imgH="431640" progId="Equation.3">
              <p:embed/>
            </p:oleObj>
          </a:graphicData>
        </a:graphic>
      </p:graphicFrame>
      <p:sp>
        <p:nvSpPr>
          <p:cNvPr id="62553" name="AutoShape 89"/>
          <p:cNvSpPr>
            <a:spLocks noChangeArrowheads="1"/>
          </p:cNvSpPr>
          <p:nvPr/>
        </p:nvSpPr>
        <p:spPr bwMode="auto">
          <a:xfrm>
            <a:off x="4140200" y="465296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2554" name="Text Box 90"/>
          <p:cNvSpPr txBox="1">
            <a:spLocks noChangeArrowheads="1"/>
          </p:cNvSpPr>
          <p:nvPr/>
        </p:nvSpPr>
        <p:spPr bwMode="auto">
          <a:xfrm>
            <a:off x="900113" y="5876925"/>
            <a:ext cx="705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De acordo com a Lei de Le Chatelier!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53" grpId="0" animBg="1"/>
      <p:bldP spid="625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3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424863" cy="649287"/>
          </a:xfrm>
          <a:noFill/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Efeito da Temperatura</a:t>
            </a:r>
          </a:p>
        </p:txBody>
      </p:sp>
      <p:graphicFrame>
        <p:nvGraphicFramePr>
          <p:cNvPr id="1085" name="Group 61"/>
          <p:cNvGraphicFramePr>
            <a:graphicFrameLocks noGrp="1"/>
          </p:cNvGraphicFramePr>
          <p:nvPr/>
        </p:nvGraphicFramePr>
        <p:xfrm>
          <a:off x="1258888" y="1844675"/>
          <a:ext cx="6842125" cy="2185988"/>
        </p:xfrm>
        <a:graphic>
          <a:graphicData uri="http://schemas.openxmlformats.org/drawingml/2006/table">
            <a:tbl>
              <a:tblPr/>
              <a:tblGrid>
                <a:gridCol w="3336925"/>
                <a:gridCol w="35052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Reacção Exotérmica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Reacção Endotérmica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A+B </a:t>
                      </a: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 C+D + </a:t>
                      </a: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Calor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Calor</a:t>
                      </a: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+ A+B </a:t>
                      </a: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 C+D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64" name="AutoShape 40"/>
          <p:cNvSpPr>
            <a:spLocks noChangeArrowheads="1"/>
          </p:cNvSpPr>
          <p:nvPr/>
        </p:nvSpPr>
        <p:spPr bwMode="auto">
          <a:xfrm>
            <a:off x="2555875" y="3068638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65" name="AutoShape 41"/>
          <p:cNvSpPr>
            <a:spLocks noChangeArrowheads="1"/>
          </p:cNvSpPr>
          <p:nvPr/>
        </p:nvSpPr>
        <p:spPr bwMode="auto">
          <a:xfrm>
            <a:off x="3635375" y="3068638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68" name="AutoShape 44"/>
          <p:cNvSpPr>
            <a:spLocks noChangeArrowheads="1"/>
          </p:cNvSpPr>
          <p:nvPr/>
        </p:nvSpPr>
        <p:spPr bwMode="auto">
          <a:xfrm>
            <a:off x="5940425" y="3068638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0" name="AutoShape 46"/>
          <p:cNvSpPr>
            <a:spLocks noChangeArrowheads="1"/>
          </p:cNvSpPr>
          <p:nvPr/>
        </p:nvSpPr>
        <p:spPr bwMode="auto">
          <a:xfrm>
            <a:off x="7092950" y="3068638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4" name="AutoShape 50"/>
          <p:cNvSpPr>
            <a:spLocks noChangeArrowheads="1"/>
          </p:cNvSpPr>
          <p:nvPr/>
        </p:nvSpPr>
        <p:spPr bwMode="auto">
          <a:xfrm>
            <a:off x="2555875" y="3573463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5" name="AutoShape 51"/>
          <p:cNvSpPr>
            <a:spLocks noChangeArrowheads="1"/>
          </p:cNvSpPr>
          <p:nvPr/>
        </p:nvSpPr>
        <p:spPr bwMode="auto">
          <a:xfrm>
            <a:off x="3635375" y="3573463"/>
            <a:ext cx="215900" cy="430212"/>
          </a:xfrm>
          <a:prstGeom prst="upArrow">
            <a:avLst>
              <a:gd name="adj1" fmla="val 50000"/>
              <a:gd name="adj2" fmla="val 498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6" name="AutoShape 52"/>
          <p:cNvSpPr>
            <a:spLocks noChangeArrowheads="1"/>
          </p:cNvSpPr>
          <p:nvPr/>
        </p:nvSpPr>
        <p:spPr bwMode="auto">
          <a:xfrm>
            <a:off x="5940425" y="3573463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7" name="AutoShape 53"/>
          <p:cNvSpPr>
            <a:spLocks noChangeArrowheads="1"/>
          </p:cNvSpPr>
          <p:nvPr/>
        </p:nvSpPr>
        <p:spPr bwMode="auto">
          <a:xfrm>
            <a:off x="7092950" y="3573463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88" name="Text Box 64"/>
          <p:cNvSpPr txBox="1">
            <a:spLocks noChangeArrowheads="1"/>
          </p:cNvSpPr>
          <p:nvPr/>
        </p:nvSpPr>
        <p:spPr bwMode="auto">
          <a:xfrm>
            <a:off x="323850" y="5876925"/>
            <a:ext cx="8640763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aumento de temperatura favorece reacções endotérmicas e a diminuição de temperatura favorece reacções exotérmicas.</a:t>
            </a:r>
          </a:p>
        </p:txBody>
      </p:sp>
      <p:pic>
        <p:nvPicPr>
          <p:cNvPr id="1090" name="Picture 66" descr="img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508500"/>
            <a:ext cx="3384550" cy="930275"/>
          </a:xfrm>
          <a:prstGeom prst="rect">
            <a:avLst/>
          </a:prstGeom>
          <a:noFill/>
        </p:spPr>
      </p:pic>
      <p:pic>
        <p:nvPicPr>
          <p:cNvPr id="1092" name="Picture 68" descr="Effect of Temperature on Equilibr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4221163"/>
            <a:ext cx="4392613" cy="156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title"/>
          </p:nvPr>
        </p:nvSpPr>
        <p:spPr>
          <a:xfrm>
            <a:off x="611188" y="692150"/>
            <a:ext cx="7772400" cy="576263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Efeito da pressão</a:t>
            </a:r>
          </a:p>
        </p:txBody>
      </p:sp>
      <p:pic>
        <p:nvPicPr>
          <p:cNvPr id="44035" name="Picture 13" descr="FG14_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3713" y="1557338"/>
            <a:ext cx="4967287" cy="2397125"/>
          </a:xfrm>
          <a:noFill/>
          <a:ln/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468313" y="4149725"/>
            <a:ext cx="8497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PT" sz="2400">
                <a:latin typeface="Calibri" pitchFamily="34" charset="0"/>
              </a:rPr>
              <a:t>Um</a:t>
            </a:r>
            <a:r>
              <a:rPr lang="pt-PT" sz="24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400">
                <a:solidFill>
                  <a:srgbClr val="002776"/>
                </a:solidFill>
                <a:latin typeface="Calibri" pitchFamily="34" charset="0"/>
              </a:rPr>
              <a:t>aumento de pressão </a:t>
            </a:r>
            <a:r>
              <a:rPr lang="pt-PT" sz="2400">
                <a:latin typeface="Calibri" pitchFamily="34" charset="0"/>
              </a:rPr>
              <a:t>(diminuição no volume) </a:t>
            </a:r>
            <a:r>
              <a:rPr lang="pt-PT" sz="2400">
                <a:solidFill>
                  <a:srgbClr val="002776"/>
                </a:solidFill>
                <a:latin typeface="Calibri" pitchFamily="34" charset="0"/>
              </a:rPr>
              <a:t>favorece a reacção em que há uma diminuição do número total de </a:t>
            </a:r>
            <a:r>
              <a:rPr lang="pt-PT" sz="2400" u="sng">
                <a:solidFill>
                  <a:srgbClr val="002776"/>
                </a:solidFill>
                <a:latin typeface="Calibri" pitchFamily="34" charset="0"/>
              </a:rPr>
              <a:t>moléculas gasosas</a:t>
            </a:r>
            <a:r>
              <a:rPr lang="pt-PT" sz="2400" b="1">
                <a:solidFill>
                  <a:srgbClr val="002776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468313" y="5445125"/>
            <a:ext cx="8351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Quando a pressão diminui, reacção evolui no sentido da formação de maior número de moléculas gasosas.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7772400" cy="685800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O processo de Haber</a:t>
            </a:r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916113"/>
            <a:ext cx="568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565400"/>
            <a:ext cx="467995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6300788" y="2492375"/>
            <a:ext cx="504825" cy="935038"/>
          </a:xfrm>
          <a:prstGeom prst="upArrow">
            <a:avLst>
              <a:gd name="adj1" fmla="val 50000"/>
              <a:gd name="adj2" fmla="val 463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364163" y="3644900"/>
            <a:ext cx="31686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Reacção favorecida a altas pressões e baixas temperaturas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animBg="1"/>
      <p:bldP spid="276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Escala industrial</a:t>
            </a:r>
          </a:p>
        </p:txBody>
      </p: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2050" name="Equação" r:id="rId3" imgW="114120" imgH="215640" progId="Equation.3">
              <p:embed/>
            </p:oleObj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1682750"/>
            <a:ext cx="4968875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1700213"/>
            <a:ext cx="3382962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684213" y="5589588"/>
            <a:ext cx="8137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À escala industrial, a cinética dos processos é um factor determinante!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5724525" y="3860800"/>
            <a:ext cx="647700" cy="3603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2850</TotalTime>
  <Words>824</Words>
  <Application>Microsoft Office PowerPoint</Application>
  <PresentationFormat>Apresentação no Ecrã (4:3)</PresentationFormat>
  <Paragraphs>117</Paragraphs>
  <Slides>23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23</vt:i4>
      </vt:variant>
    </vt:vector>
  </HeadingPairs>
  <TitlesOfParts>
    <vt:vector size="34" baseType="lpstr">
      <vt:lpstr>Times New Roman</vt:lpstr>
      <vt:lpstr>Arial</vt:lpstr>
      <vt:lpstr>Tw Cen MT</vt:lpstr>
      <vt:lpstr>Wingdings</vt:lpstr>
      <vt:lpstr>Wingdings 2</vt:lpstr>
      <vt:lpstr>Calibri</vt:lpstr>
      <vt:lpstr>Symbol</vt:lpstr>
      <vt:lpstr>Tahoma</vt:lpstr>
      <vt:lpstr>Mediano</vt:lpstr>
      <vt:lpstr>Microsoft Equação 3.0</vt:lpstr>
      <vt:lpstr>Microsoft Editor de Equações 3.0</vt:lpstr>
      <vt:lpstr>Equilíbrio Químico </vt:lpstr>
      <vt:lpstr>Introdução</vt:lpstr>
      <vt:lpstr>Exemplo: N2O4(g)  2 NO2(g)</vt:lpstr>
      <vt:lpstr>Lei da acção de massas</vt:lpstr>
      <vt:lpstr>Constante de equilíbrio</vt:lpstr>
      <vt:lpstr>Relação com a cinética</vt:lpstr>
      <vt:lpstr>Equilíbrio homogéneo</vt:lpstr>
      <vt:lpstr>Relação entre as constantes</vt:lpstr>
      <vt:lpstr>Exemplo de cálculo</vt:lpstr>
      <vt:lpstr>Diapositivo 10</vt:lpstr>
      <vt:lpstr>Diapositivo 11</vt:lpstr>
      <vt:lpstr>Quociente reaccional</vt:lpstr>
      <vt:lpstr>Cálculo de concentrações de equilíbrio</vt:lpstr>
      <vt:lpstr>Diapositivo 14</vt:lpstr>
      <vt:lpstr>Continuação</vt:lpstr>
      <vt:lpstr>Diapositivo 16</vt:lpstr>
      <vt:lpstr>Factores que afectam o equilíbrio químico</vt:lpstr>
      <vt:lpstr>Alteração da concentração</vt:lpstr>
      <vt:lpstr>Continuação</vt:lpstr>
      <vt:lpstr>Efeito da Temperatura</vt:lpstr>
      <vt:lpstr>Efeito da pressão</vt:lpstr>
      <vt:lpstr>O processo de Haber</vt:lpstr>
      <vt:lpstr>Escala industrial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Valentim</cp:lastModifiedBy>
  <cp:revision>107</cp:revision>
  <dcterms:created xsi:type="dcterms:W3CDTF">2008-09-23T08:31:51Z</dcterms:created>
  <dcterms:modified xsi:type="dcterms:W3CDTF">2019-10-08T08:53:14Z</dcterms:modified>
</cp:coreProperties>
</file>