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4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18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96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476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9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670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646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56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124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374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693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15EB0-B2C0-45E5-9A5E-C2A26CC168EC}" type="datetimeFigureOut">
              <a:rPr lang="pt-PT" smtClean="0"/>
              <a:t>06/12/2022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205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CC81AA6-3EB9-438F-98A1-21FCF1C440C1}"/>
              </a:ext>
            </a:extLst>
          </p:cNvPr>
          <p:cNvSpPr txBox="1"/>
          <p:nvPr/>
        </p:nvSpPr>
        <p:spPr>
          <a:xfrm>
            <a:off x="481615" y="373418"/>
            <a:ext cx="828064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1. Considere os dados da tabela seguinte, relativos ao comportamento de um eletrólito em solução aquosa.</a:t>
            </a:r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r>
              <a:rPr lang="pt-PT" sz="2000" dirty="0"/>
              <a:t>1.1. Demonstre que se trata de um eletrólito forte.</a:t>
            </a:r>
          </a:p>
          <a:p>
            <a:r>
              <a:rPr lang="pt-PT" sz="2000" dirty="0"/>
              <a:t>1.2. Calcule a condutividade molar a diluição infinita para esse eletrólito.</a:t>
            </a:r>
          </a:p>
          <a:p>
            <a:r>
              <a:rPr lang="pt-PT" sz="2000" dirty="0"/>
              <a:t>1.3. Supondo que se utilizou uma célula condutimétrica cuja constante é </a:t>
            </a:r>
          </a:p>
          <a:p>
            <a:r>
              <a:rPr lang="pt-PT" sz="2000" dirty="0"/>
              <a:t>igual a 0.85 cm</a:t>
            </a:r>
            <a:r>
              <a:rPr lang="pt-PT" sz="2000" baseline="30000" dirty="0"/>
              <a:t>-1</a:t>
            </a:r>
            <a:r>
              <a:rPr lang="pt-PT" sz="2000" dirty="0"/>
              <a:t>, e tendo em conta que a condutividade da água utilizada é </a:t>
            </a:r>
          </a:p>
          <a:p>
            <a:r>
              <a:rPr lang="pt-PT" sz="2000" dirty="0"/>
              <a:t>de 2.0 µS, determine a resistência de uma solução de concentração igual a </a:t>
            </a:r>
          </a:p>
          <a:p>
            <a:r>
              <a:rPr lang="pt-PT" sz="2000" dirty="0"/>
              <a:t>10</a:t>
            </a:r>
            <a:r>
              <a:rPr lang="pt-PT" sz="2000" baseline="30000" dirty="0"/>
              <a:t>-4 </a:t>
            </a:r>
            <a:r>
              <a:rPr lang="pt-PT" sz="2000" dirty="0"/>
              <a:t>M.</a:t>
            </a:r>
          </a:p>
          <a:p>
            <a:r>
              <a:rPr lang="pt-PT" sz="2000" dirty="0"/>
              <a:t>1.4. Esboce a curva da titulação condutimétrica. </a:t>
            </a: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5C0EFE68-792C-2CD3-86A9-65EBA20D4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548951"/>
              </p:ext>
            </p:extLst>
          </p:nvPr>
        </p:nvGraphicFramePr>
        <p:xfrm>
          <a:off x="481615" y="1316718"/>
          <a:ext cx="7978805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761">
                  <a:extLst>
                    <a:ext uri="{9D8B030D-6E8A-4147-A177-3AD203B41FA5}">
                      <a16:colId xmlns:a16="http://schemas.microsoft.com/office/drawing/2014/main" val="2185779587"/>
                    </a:ext>
                  </a:extLst>
                </a:gridCol>
                <a:gridCol w="1595761">
                  <a:extLst>
                    <a:ext uri="{9D8B030D-6E8A-4147-A177-3AD203B41FA5}">
                      <a16:colId xmlns:a16="http://schemas.microsoft.com/office/drawing/2014/main" val="670052921"/>
                    </a:ext>
                  </a:extLst>
                </a:gridCol>
                <a:gridCol w="1595761">
                  <a:extLst>
                    <a:ext uri="{9D8B030D-6E8A-4147-A177-3AD203B41FA5}">
                      <a16:colId xmlns:a16="http://schemas.microsoft.com/office/drawing/2014/main" val="562369009"/>
                    </a:ext>
                  </a:extLst>
                </a:gridCol>
                <a:gridCol w="1595761">
                  <a:extLst>
                    <a:ext uri="{9D8B030D-6E8A-4147-A177-3AD203B41FA5}">
                      <a16:colId xmlns:a16="http://schemas.microsoft.com/office/drawing/2014/main" val="3910652574"/>
                    </a:ext>
                  </a:extLst>
                </a:gridCol>
                <a:gridCol w="1595761">
                  <a:extLst>
                    <a:ext uri="{9D8B030D-6E8A-4147-A177-3AD203B41FA5}">
                      <a16:colId xmlns:a16="http://schemas.microsoft.com/office/drawing/2014/main" val="635744249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pt-PT" sz="1800" dirty="0">
                          <a:sym typeface="Symbol" panose="05050102010706020507" pitchFamily="18" charset="2"/>
                        </a:rPr>
                        <a:t> / S.cm</a:t>
                      </a:r>
                      <a:r>
                        <a:rPr lang="pt-PT" sz="1800" baseline="30000" dirty="0">
                          <a:sym typeface="Symbol" panose="05050102010706020507" pitchFamily="18" charset="2"/>
                        </a:rPr>
                        <a:t>2</a:t>
                      </a:r>
                      <a:r>
                        <a:rPr lang="pt-PT" sz="1800" dirty="0">
                          <a:sym typeface="Symbol" panose="05050102010706020507" pitchFamily="18" charset="2"/>
                        </a:rPr>
                        <a:t>.mol</a:t>
                      </a:r>
                      <a:r>
                        <a:rPr lang="pt-PT" sz="1800" baseline="30000" dirty="0">
                          <a:sym typeface="Symbol" panose="05050102010706020507" pitchFamily="18" charset="2"/>
                        </a:rPr>
                        <a:t>-1</a:t>
                      </a:r>
                      <a:endParaRPr lang="pt-PT" sz="1800" baseline="30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424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422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420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419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4625655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C / mol.L</a:t>
                      </a:r>
                      <a:r>
                        <a:rPr lang="pt-PT" sz="1800" baseline="30000" dirty="0"/>
                        <a:t>-1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0.00032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0.00075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0.00158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0.00188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1116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01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709FAD9-E2DF-47FC-64C9-CE2F666A3856}"/>
              </a:ext>
            </a:extLst>
          </p:cNvPr>
          <p:cNvSpPr txBox="1"/>
          <p:nvPr/>
        </p:nvSpPr>
        <p:spPr>
          <a:xfrm>
            <a:off x="481615" y="373418"/>
            <a:ext cx="8280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2. A condutividade molar do ácido acético (CH</a:t>
            </a:r>
            <a:r>
              <a:rPr lang="pt-PT" sz="2000" baseline="-25000" dirty="0"/>
              <a:t>3</a:t>
            </a:r>
            <a:r>
              <a:rPr lang="pt-PT" sz="2000" dirty="0"/>
              <a:t>CO</a:t>
            </a:r>
            <a:r>
              <a:rPr lang="pt-PT" sz="2000" baseline="-25000" dirty="0"/>
              <a:t>2</a:t>
            </a:r>
            <a:r>
              <a:rPr lang="pt-PT" sz="2000" dirty="0"/>
              <a:t>H) 0.01 mol/L é 1.65 mS.m</a:t>
            </a:r>
            <a:r>
              <a:rPr lang="pt-PT" sz="2000" baseline="30000" dirty="0"/>
              <a:t>2</a:t>
            </a:r>
            <a:r>
              <a:rPr lang="pt-PT" sz="2000" dirty="0"/>
              <a:t>.mol</a:t>
            </a:r>
            <a:r>
              <a:rPr lang="pt-PT" sz="2000" baseline="30000" dirty="0"/>
              <a:t>-1</a:t>
            </a:r>
            <a:r>
              <a:rPr lang="pt-PT" sz="2000" dirty="0"/>
              <a:t> . Calcular a constante de acidez do ácido.</a:t>
            </a:r>
            <a:endParaRPr lang="pt-PT" sz="2000" baseline="30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8A3D0C-08EB-C7CB-0780-335000DEE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727" y="1660922"/>
            <a:ext cx="4979194" cy="3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9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4A8877C-A527-EE92-D0E4-32C4725E0F46}"/>
              </a:ext>
            </a:extLst>
          </p:cNvPr>
          <p:cNvSpPr txBox="1"/>
          <p:nvPr/>
        </p:nvSpPr>
        <p:spPr>
          <a:xfrm>
            <a:off x="481615" y="373418"/>
            <a:ext cx="8280646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3. A tabela abaixo mostra a condutividade de soluções de </a:t>
            </a:r>
            <a:r>
              <a:rPr lang="pt-PT" sz="2000" dirty="0" err="1"/>
              <a:t>KCl</a:t>
            </a:r>
            <a:r>
              <a:rPr lang="pt-PT" sz="2000" dirty="0"/>
              <a:t>, expressas em </a:t>
            </a:r>
            <a:r>
              <a:rPr lang="pt-PT" sz="2000" dirty="0">
                <a:sym typeface="Symbol" panose="05050102010706020507" pitchFamily="18" charset="2"/>
              </a:rPr>
              <a:t></a:t>
            </a:r>
            <a:r>
              <a:rPr lang="pt-PT" sz="2000" baseline="30000" dirty="0">
                <a:sym typeface="Symbol" panose="05050102010706020507" pitchFamily="18" charset="2"/>
              </a:rPr>
              <a:t>-1</a:t>
            </a:r>
            <a:r>
              <a:rPr lang="pt-PT" sz="2000" dirty="0">
                <a:sym typeface="Symbol" panose="05050102010706020507" pitchFamily="18" charset="2"/>
              </a:rPr>
              <a:t>cm</a:t>
            </a:r>
            <a:r>
              <a:rPr lang="pt-PT" sz="2000" baseline="30000" dirty="0">
                <a:sym typeface="Symbol" panose="05050102010706020507" pitchFamily="18" charset="2"/>
              </a:rPr>
              <a:t>-1</a:t>
            </a:r>
            <a:r>
              <a:rPr lang="pt-PT" sz="2000" dirty="0">
                <a:sym typeface="Symbol" panose="05050102010706020507" pitchFamily="18" charset="2"/>
              </a:rPr>
              <a:t>.</a:t>
            </a:r>
          </a:p>
          <a:p>
            <a:r>
              <a:rPr lang="pt-PT" sz="2000" dirty="0">
                <a:sym typeface="Symbol" panose="05050102010706020507" pitchFamily="18" charset="2"/>
              </a:rPr>
              <a:t>3.1. A resistência de uma solução de </a:t>
            </a:r>
            <a:r>
              <a:rPr lang="pt-PT" sz="2000" dirty="0" err="1">
                <a:sym typeface="Symbol" panose="05050102010706020507" pitchFamily="18" charset="2"/>
              </a:rPr>
              <a:t>KCl</a:t>
            </a:r>
            <a:r>
              <a:rPr lang="pt-PT" sz="2000" dirty="0">
                <a:sym typeface="Symbol" panose="05050102010706020507" pitchFamily="18" charset="2"/>
              </a:rPr>
              <a:t> 0.1 M  é R = 74 , a 20 </a:t>
            </a:r>
            <a:r>
              <a:rPr lang="pt-PT" sz="2000" dirty="0" err="1">
                <a:sym typeface="Symbol" panose="05050102010706020507" pitchFamily="18" charset="2"/>
              </a:rPr>
              <a:t>ºC</a:t>
            </a:r>
            <a:r>
              <a:rPr lang="pt-PT" sz="2000" dirty="0">
                <a:sym typeface="Symbol" panose="05050102010706020507" pitchFamily="18" charset="2"/>
              </a:rPr>
              <a:t>. Calcular a constante da célula condutimétrica.</a:t>
            </a:r>
          </a:p>
          <a:p>
            <a:r>
              <a:rPr lang="pt-PT" sz="2000" dirty="0">
                <a:sym typeface="Symbol" panose="05050102010706020507" pitchFamily="18" charset="2"/>
              </a:rPr>
              <a:t>3.2. Calcular a resistência de uma célula contendo </a:t>
            </a:r>
            <a:r>
              <a:rPr lang="pt-PT" sz="2000" dirty="0" err="1">
                <a:sym typeface="Symbol" panose="05050102010706020507" pitchFamily="18" charset="2"/>
              </a:rPr>
              <a:t>KCl</a:t>
            </a:r>
            <a:r>
              <a:rPr lang="pt-PT" sz="2000" dirty="0">
                <a:sym typeface="Symbol" panose="05050102010706020507" pitchFamily="18" charset="2"/>
              </a:rPr>
              <a:t> 0.1 M a 25 </a:t>
            </a:r>
            <a:r>
              <a:rPr lang="pt-PT" sz="2000" dirty="0" err="1">
                <a:sym typeface="Symbol" panose="05050102010706020507" pitchFamily="18" charset="2"/>
              </a:rPr>
              <a:t>ºC</a:t>
            </a:r>
            <a:r>
              <a:rPr lang="pt-PT" sz="2000" dirty="0">
                <a:sym typeface="Symbol" panose="05050102010706020507" pitchFamily="18" charset="2"/>
              </a:rPr>
              <a:t>, cujos elétrodos têm uma área efetiva de 2.037 cm</a:t>
            </a:r>
            <a:r>
              <a:rPr lang="pt-PT" sz="2000" baseline="30000" dirty="0">
                <a:sym typeface="Symbol" panose="05050102010706020507" pitchFamily="18" charset="2"/>
              </a:rPr>
              <a:t>2</a:t>
            </a:r>
            <a:r>
              <a:rPr lang="pt-PT" sz="2000" dirty="0">
                <a:sym typeface="Symbol" panose="05050102010706020507" pitchFamily="18" charset="2"/>
              </a:rPr>
              <a:t> separadas por uma distância de 0.531 cm.</a:t>
            </a:r>
          </a:p>
          <a:p>
            <a:endParaRPr lang="pt-PT" sz="2000" dirty="0">
              <a:sym typeface="Symbol" panose="05050102010706020507" pitchFamily="18" charset="2"/>
            </a:endParaRPr>
          </a:p>
          <a:p>
            <a:endParaRPr lang="pt-PT" sz="2000" dirty="0">
              <a:sym typeface="Symbol" panose="05050102010706020507" pitchFamily="18" charset="2"/>
            </a:endParaRPr>
          </a:p>
          <a:p>
            <a:endParaRPr lang="pt-PT" sz="2000" dirty="0">
              <a:sym typeface="Symbol" panose="05050102010706020507" pitchFamily="18" charset="2"/>
            </a:endParaRPr>
          </a:p>
          <a:p>
            <a:endParaRPr lang="pt-PT" sz="2000" baseline="30000" dirty="0">
              <a:sym typeface="Symbol" panose="05050102010706020507" pitchFamily="18" charset="2"/>
            </a:endParaRPr>
          </a:p>
          <a:p>
            <a:r>
              <a:rPr lang="pt-PT" sz="2000" baseline="30000" dirty="0">
                <a:sym typeface="Symbol" panose="05050102010706020507" pitchFamily="18" charset="2"/>
              </a:rPr>
              <a:t> </a:t>
            </a:r>
            <a:endParaRPr lang="pt-PT" sz="2000" baseline="30000" dirty="0"/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A78C1807-E02C-58B9-59DD-CC5094192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6699"/>
              </p:ext>
            </p:extLst>
          </p:nvPr>
        </p:nvGraphicFramePr>
        <p:xfrm>
          <a:off x="481615" y="2773039"/>
          <a:ext cx="828064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29">
                  <a:extLst>
                    <a:ext uri="{9D8B030D-6E8A-4147-A177-3AD203B41FA5}">
                      <a16:colId xmlns:a16="http://schemas.microsoft.com/office/drawing/2014/main" val="2703418968"/>
                    </a:ext>
                  </a:extLst>
                </a:gridCol>
                <a:gridCol w="1656129">
                  <a:extLst>
                    <a:ext uri="{9D8B030D-6E8A-4147-A177-3AD203B41FA5}">
                      <a16:colId xmlns:a16="http://schemas.microsoft.com/office/drawing/2014/main" val="453891173"/>
                    </a:ext>
                  </a:extLst>
                </a:gridCol>
                <a:gridCol w="1656129">
                  <a:extLst>
                    <a:ext uri="{9D8B030D-6E8A-4147-A177-3AD203B41FA5}">
                      <a16:colId xmlns:a16="http://schemas.microsoft.com/office/drawing/2014/main" val="2515086995"/>
                    </a:ext>
                  </a:extLst>
                </a:gridCol>
                <a:gridCol w="1656129">
                  <a:extLst>
                    <a:ext uri="{9D8B030D-6E8A-4147-A177-3AD203B41FA5}">
                      <a16:colId xmlns:a16="http://schemas.microsoft.com/office/drawing/2014/main" val="717044196"/>
                    </a:ext>
                  </a:extLst>
                </a:gridCol>
                <a:gridCol w="1656129">
                  <a:extLst>
                    <a:ext uri="{9D8B030D-6E8A-4147-A177-3AD203B41FA5}">
                      <a16:colId xmlns:a16="http://schemas.microsoft.com/office/drawing/2014/main" val="102957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t/</a:t>
                      </a:r>
                      <a:r>
                        <a:rPr lang="pt-PT" dirty="0" err="1"/>
                        <a:t>ºC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KCl</a:t>
                      </a:r>
                      <a:r>
                        <a:rPr lang="pt-PT" dirty="0"/>
                        <a:t> 0.1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0.011190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0.011670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0.012888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9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KCl</a:t>
                      </a:r>
                      <a:r>
                        <a:rPr lang="pt-PT" dirty="0"/>
                        <a:t> 0.01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0.001413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72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55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DA911A5-F212-0795-20B8-F422A5DE0EFC}"/>
              </a:ext>
            </a:extLst>
          </p:cNvPr>
          <p:cNvSpPr txBox="1"/>
          <p:nvPr/>
        </p:nvSpPr>
        <p:spPr>
          <a:xfrm>
            <a:off x="481615" y="373418"/>
            <a:ext cx="828064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2000" dirty="0"/>
              <a:t>Exercício 4. </a:t>
            </a:r>
            <a:r>
              <a:rPr lang="pt-PT" sz="1800" b="0" i="0" u="none" strike="noStrike" baseline="0" dirty="0"/>
              <a:t>Considere que pretendeu realizar o estudo da condutividade de um eletrólito com a concentração e que para tal procedeu do seguinte modo:</a:t>
            </a:r>
          </a:p>
          <a:p>
            <a:pPr algn="l"/>
            <a:r>
              <a:rPr lang="pt-PT" b="1" dirty="0"/>
              <a:t>4.1. </a:t>
            </a:r>
            <a:r>
              <a:rPr lang="pt-PT" sz="1800" b="0" i="0" u="none" strike="noStrike" baseline="0" dirty="0"/>
              <a:t>Mediu a resistência de uma solução de </a:t>
            </a:r>
            <a:r>
              <a:rPr lang="pt-PT" sz="1800" b="0" i="0" u="none" strike="noStrike" baseline="0" dirty="0" err="1"/>
              <a:t>KCl</a:t>
            </a:r>
            <a:r>
              <a:rPr lang="pt-PT" sz="1800" b="0" i="0" u="none" strike="noStrike" baseline="0" dirty="0"/>
              <a:t> 0,1 M obtendo R = 74 W. Anotou o valor da temperatura da solução, sendo t = 20 </a:t>
            </a:r>
            <a:r>
              <a:rPr lang="pt-PT" sz="1800" b="0" i="0" u="none" strike="noStrike" baseline="0" dirty="0" err="1"/>
              <a:t>ºC</a:t>
            </a:r>
            <a:r>
              <a:rPr lang="pt-PT" sz="1800" b="0" i="0" u="none" strike="noStrike" baseline="0" dirty="0"/>
              <a:t>. Calcule o valor da constante da célula condutimétrica utilizada.</a:t>
            </a:r>
          </a:p>
          <a:p>
            <a:pPr algn="l"/>
            <a:r>
              <a:rPr lang="pt-PT" sz="1800" b="1" i="0" u="none" strike="noStrike" baseline="0" dirty="0"/>
              <a:t>4.2. </a:t>
            </a:r>
            <a:r>
              <a:rPr lang="pt-PT" sz="1800" b="0" i="0" u="none" strike="noStrike" baseline="0" dirty="0"/>
              <a:t>Pipetou para um copo de 400 ml, 200 ml de água destilada e encheu uma</a:t>
            </a:r>
          </a:p>
          <a:p>
            <a:pPr algn="l"/>
            <a:r>
              <a:rPr lang="pt-PT" sz="1800" b="0" i="0" u="none" strike="noStrike" baseline="0" dirty="0"/>
              <a:t>bureta com a solução do eletrólito em estudo. Sabendo que a concentração desta solução é 0,096 M e tendo-se registado os seguintes valores de volumes finais e resistências da solução correspondentes a cada adição de eletrólito:</a:t>
            </a:r>
          </a:p>
          <a:p>
            <a:pPr algn="l"/>
            <a:endParaRPr lang="pt-PT" dirty="0"/>
          </a:p>
          <a:p>
            <a:pPr algn="l"/>
            <a:endParaRPr lang="pt-PT" sz="1800" b="0" i="0" u="none" strike="noStrike" baseline="0" dirty="0"/>
          </a:p>
          <a:p>
            <a:pPr algn="l"/>
            <a:endParaRPr lang="pt-PT" dirty="0"/>
          </a:p>
          <a:p>
            <a:pPr algn="l"/>
            <a:endParaRPr lang="pt-PT" sz="1800" b="0" i="0" u="none" strike="noStrike" baseline="0" dirty="0"/>
          </a:p>
          <a:p>
            <a:pPr algn="l"/>
            <a:endParaRPr lang="pt-PT" dirty="0"/>
          </a:p>
          <a:p>
            <a:pPr algn="l"/>
            <a:r>
              <a:rPr lang="pt-PT" sz="1800" b="0" i="0" u="none" strike="noStrike" baseline="0" dirty="0"/>
              <a:t>4.2.1. Diga se se trata de um eletrólito forte ou fraco, e calcule o valor da condutividade molar a diluição infinita.</a:t>
            </a:r>
          </a:p>
          <a:p>
            <a:pPr algn="l"/>
            <a:r>
              <a:rPr lang="pt-PT" dirty="0"/>
              <a:t>4.2.2. Se realizasse uma titulação condutimétrica deste eletrólito com </a:t>
            </a:r>
            <a:r>
              <a:rPr lang="pt-PT" dirty="0" err="1"/>
              <a:t>NaOH</a:t>
            </a:r>
            <a:r>
              <a:rPr lang="pt-PT" dirty="0"/>
              <a:t> qual</a:t>
            </a:r>
          </a:p>
          <a:p>
            <a:pPr algn="l"/>
            <a:r>
              <a:rPr lang="pt-PT" dirty="0"/>
              <a:t>a forma de curva de titulação e como obteria o ponto final desta titulação.</a:t>
            </a:r>
            <a:endParaRPr lang="pt-PT" sz="2000" baseline="30000" dirty="0"/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2D05727E-A7E4-0E7F-A08B-56533A019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113877"/>
              </p:ext>
            </p:extLst>
          </p:nvPr>
        </p:nvGraphicFramePr>
        <p:xfrm>
          <a:off x="481616" y="3296821"/>
          <a:ext cx="804982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6904">
                  <a:extLst>
                    <a:ext uri="{9D8B030D-6E8A-4147-A177-3AD203B41FA5}">
                      <a16:colId xmlns:a16="http://schemas.microsoft.com/office/drawing/2014/main" val="429526595"/>
                    </a:ext>
                  </a:extLst>
                </a:gridCol>
                <a:gridCol w="1180730">
                  <a:extLst>
                    <a:ext uri="{9D8B030D-6E8A-4147-A177-3AD203B41FA5}">
                      <a16:colId xmlns:a16="http://schemas.microsoft.com/office/drawing/2014/main" val="2316058431"/>
                    </a:ext>
                  </a:extLst>
                </a:gridCol>
                <a:gridCol w="1056443">
                  <a:extLst>
                    <a:ext uri="{9D8B030D-6E8A-4147-A177-3AD203B41FA5}">
                      <a16:colId xmlns:a16="http://schemas.microsoft.com/office/drawing/2014/main" val="146591231"/>
                    </a:ext>
                  </a:extLst>
                </a:gridCol>
                <a:gridCol w="1198486">
                  <a:extLst>
                    <a:ext uri="{9D8B030D-6E8A-4147-A177-3AD203B41FA5}">
                      <a16:colId xmlns:a16="http://schemas.microsoft.com/office/drawing/2014/main" val="395150254"/>
                    </a:ext>
                  </a:extLst>
                </a:gridCol>
                <a:gridCol w="1287262">
                  <a:extLst>
                    <a:ext uri="{9D8B030D-6E8A-4147-A177-3AD203B41FA5}">
                      <a16:colId xmlns:a16="http://schemas.microsoft.com/office/drawing/2014/main" val="256662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Vol. de eletrólito adicionado/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7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/>
                        <a:t>Resistência / </a:t>
                      </a:r>
                      <a:r>
                        <a:rPr lang="pt-PT" dirty="0">
                          <a:sym typeface="Symbol" panose="05050102010706020507" pitchFamily="18" charset="2"/>
                        </a:rPr>
                        <a:t>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89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24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446</Words>
  <Application>Microsoft Office PowerPoint</Application>
  <PresentationFormat>Apresentação no Ecrã (4:3)</PresentationFormat>
  <Paragraphs>68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Valentim Nunes</dc:creator>
  <cp:lastModifiedBy>Valentim Nunes</cp:lastModifiedBy>
  <cp:revision>4</cp:revision>
  <dcterms:created xsi:type="dcterms:W3CDTF">2022-11-24T13:12:34Z</dcterms:created>
  <dcterms:modified xsi:type="dcterms:W3CDTF">2022-12-06T14:16:06Z</dcterms:modified>
</cp:coreProperties>
</file>