
<file path=[Content_Types].xml><?xml version="1.0" encoding="utf-8"?>
<Types xmlns="http://schemas.openxmlformats.org/package/2006/content-types">
  <Default Extension="bin" ContentType="application/vnd.openxmlformats-officedocument.oleObject"/>
  <Default Extension="jpeg" ContentType="image/jpeg"/>
  <Default Extension="jpg" ContentType="image/jpeg"/>
  <Default Extension="png" ContentType="image/png"/>
  <Default Extension="rels" ContentType="application/vnd.openxmlformats-package.relationships+xml"/>
  <Default Extension="wmf" ContentType="image/x-wmf"/>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notesSlides/notesSlide1.xml" ContentType="application/vnd.openxmlformats-officedocument.presentationml.notesSlide+xml"/>
  <Override PartName="/ppt/changesInfos/changesInfo1.xml" ContentType="application/vnd.ms-powerpoint.changesinfo+xml"/>
  <Override PartName="/ppt/revisionInfo.xml" ContentType="application/vnd.ms-powerpoint.revisioninfo+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notesMasterIdLst>
    <p:notesMasterId r:id="rId28"/>
  </p:notesMasterIdLst>
  <p:handoutMasterIdLst>
    <p:handoutMasterId r:id="rId29"/>
  </p:handoutMasterIdLst>
  <p:sldIdLst>
    <p:sldId id="264" r:id="rId2"/>
    <p:sldId id="274" r:id="rId3"/>
    <p:sldId id="298" r:id="rId4"/>
    <p:sldId id="300" r:id="rId5"/>
    <p:sldId id="301" r:id="rId6"/>
    <p:sldId id="302" r:id="rId7"/>
    <p:sldId id="303" r:id="rId8"/>
    <p:sldId id="304" r:id="rId9"/>
    <p:sldId id="305" r:id="rId10"/>
    <p:sldId id="309" r:id="rId11"/>
    <p:sldId id="308" r:id="rId12"/>
    <p:sldId id="353" r:id="rId13"/>
    <p:sldId id="306" r:id="rId14"/>
    <p:sldId id="307" r:id="rId15"/>
    <p:sldId id="257" r:id="rId16"/>
    <p:sldId id="258" r:id="rId17"/>
    <p:sldId id="275" r:id="rId18"/>
    <p:sldId id="265" r:id="rId19"/>
    <p:sldId id="266" r:id="rId20"/>
    <p:sldId id="267" r:id="rId21"/>
    <p:sldId id="310" r:id="rId22"/>
    <p:sldId id="312" r:id="rId23"/>
    <p:sldId id="311" r:id="rId24"/>
    <p:sldId id="315" r:id="rId25"/>
    <p:sldId id="313" r:id="rId26"/>
    <p:sldId id="314" r:id="rId27"/>
  </p:sldIdLst>
  <p:sldSz cx="9144000" cy="6858000" type="screen4x3"/>
  <p:notesSz cx="6858000" cy="9144000"/>
  <p:defaultTextStyle>
    <a:defPPr>
      <a:defRPr lang="pt-PT"/>
    </a:defPPr>
    <a:lvl1pPr algn="l" rtl="0" eaLnBrk="0" fontAlgn="base" hangingPunct="0">
      <a:spcBef>
        <a:spcPct val="0"/>
      </a:spcBef>
      <a:spcAft>
        <a:spcPct val="0"/>
      </a:spcAft>
      <a:defRPr kern="1200">
        <a:solidFill>
          <a:schemeClr val="tx1"/>
        </a:solidFill>
        <a:latin typeface="Arial" panose="020B0604020202020204" pitchFamily="34" charset="0"/>
        <a:ea typeface="+mn-ea"/>
        <a:cs typeface="Arial" panose="020B0604020202020204" pitchFamily="34" charset="0"/>
      </a:defRPr>
    </a:lvl1pPr>
    <a:lvl2pPr marL="457200" algn="l" rtl="0" eaLnBrk="0" fontAlgn="base" hangingPunct="0">
      <a:spcBef>
        <a:spcPct val="0"/>
      </a:spcBef>
      <a:spcAft>
        <a:spcPct val="0"/>
      </a:spcAft>
      <a:defRPr kern="1200">
        <a:solidFill>
          <a:schemeClr val="tx1"/>
        </a:solidFill>
        <a:latin typeface="Arial" panose="020B0604020202020204" pitchFamily="34" charset="0"/>
        <a:ea typeface="+mn-ea"/>
        <a:cs typeface="Arial" panose="020B0604020202020204" pitchFamily="34" charset="0"/>
      </a:defRPr>
    </a:lvl2pPr>
    <a:lvl3pPr marL="914400" algn="l" rtl="0" eaLnBrk="0" fontAlgn="base" hangingPunct="0">
      <a:spcBef>
        <a:spcPct val="0"/>
      </a:spcBef>
      <a:spcAft>
        <a:spcPct val="0"/>
      </a:spcAft>
      <a:defRPr kern="1200">
        <a:solidFill>
          <a:schemeClr val="tx1"/>
        </a:solidFill>
        <a:latin typeface="Arial" panose="020B0604020202020204" pitchFamily="34" charset="0"/>
        <a:ea typeface="+mn-ea"/>
        <a:cs typeface="Arial" panose="020B0604020202020204" pitchFamily="34" charset="0"/>
      </a:defRPr>
    </a:lvl3pPr>
    <a:lvl4pPr marL="1371600" algn="l" rtl="0" eaLnBrk="0" fontAlgn="base" hangingPunct="0">
      <a:spcBef>
        <a:spcPct val="0"/>
      </a:spcBef>
      <a:spcAft>
        <a:spcPct val="0"/>
      </a:spcAft>
      <a:defRPr kern="1200">
        <a:solidFill>
          <a:schemeClr val="tx1"/>
        </a:solidFill>
        <a:latin typeface="Arial" panose="020B0604020202020204" pitchFamily="34" charset="0"/>
        <a:ea typeface="+mn-ea"/>
        <a:cs typeface="Arial" panose="020B0604020202020204" pitchFamily="34" charset="0"/>
      </a:defRPr>
    </a:lvl4pPr>
    <a:lvl5pPr marL="1828800" algn="l" rtl="0" eaLnBrk="0" fontAlgn="base" hangingPunct="0">
      <a:spcBef>
        <a:spcPct val="0"/>
      </a:spcBef>
      <a:spcAft>
        <a:spcPct val="0"/>
      </a:spcAft>
      <a:defRPr kern="1200">
        <a:solidFill>
          <a:schemeClr val="tx1"/>
        </a:solidFill>
        <a:latin typeface="Arial" panose="020B0604020202020204" pitchFamily="34" charset="0"/>
        <a:ea typeface="+mn-ea"/>
        <a:cs typeface="Arial" panose="020B0604020202020204" pitchFamily="34" charset="0"/>
      </a:defRPr>
    </a:lvl5pPr>
    <a:lvl6pPr marL="2286000" algn="l" defTabSz="914400" rtl="0" eaLnBrk="1" latinLnBrk="0" hangingPunct="1">
      <a:defRPr kern="1200">
        <a:solidFill>
          <a:schemeClr val="tx1"/>
        </a:solidFill>
        <a:latin typeface="Arial" panose="020B0604020202020204" pitchFamily="34" charset="0"/>
        <a:ea typeface="+mn-ea"/>
        <a:cs typeface="Arial" panose="020B0604020202020204" pitchFamily="34" charset="0"/>
      </a:defRPr>
    </a:lvl6pPr>
    <a:lvl7pPr marL="2743200" algn="l" defTabSz="914400" rtl="0" eaLnBrk="1" latinLnBrk="0" hangingPunct="1">
      <a:defRPr kern="1200">
        <a:solidFill>
          <a:schemeClr val="tx1"/>
        </a:solidFill>
        <a:latin typeface="Arial" panose="020B0604020202020204" pitchFamily="34" charset="0"/>
        <a:ea typeface="+mn-ea"/>
        <a:cs typeface="Arial" panose="020B0604020202020204" pitchFamily="34" charset="0"/>
      </a:defRPr>
    </a:lvl7pPr>
    <a:lvl8pPr marL="3200400" algn="l" defTabSz="914400" rtl="0" eaLnBrk="1" latinLnBrk="0" hangingPunct="1">
      <a:defRPr kern="1200">
        <a:solidFill>
          <a:schemeClr val="tx1"/>
        </a:solidFill>
        <a:latin typeface="Arial" panose="020B0604020202020204" pitchFamily="34" charset="0"/>
        <a:ea typeface="+mn-ea"/>
        <a:cs typeface="Arial" panose="020B0604020202020204" pitchFamily="34" charset="0"/>
      </a:defRPr>
    </a:lvl8pPr>
    <a:lvl9pPr marL="3657600" algn="l" defTabSz="914400" rtl="0" eaLnBrk="1" latinLnBrk="0" hangingPunct="1">
      <a:defRPr kern="1200">
        <a:solidFill>
          <a:schemeClr val="tx1"/>
        </a:solidFill>
        <a:latin typeface="Arial" panose="020B0604020202020204" pitchFamily="34" charset="0"/>
        <a:ea typeface="+mn-ea"/>
        <a:cs typeface="Arial" panose="020B0604020202020204" pitchFamily="34" charset="0"/>
      </a:defRPr>
    </a:lvl9pPr>
  </p:defaultTextStyle>
  <p:extLst>
    <p:ext uri="{EFAFB233-063F-42B5-8137-9DF3F51BA10A}">
      <p15:sldGuideLst xmlns:p15="http://schemas.microsoft.com/office/powerpoint/2012/main">
        <p15:guide id="1" orient="horz" pos="2160">
          <p15:clr>
            <a:srgbClr val="A4A3A4"/>
          </p15:clr>
        </p15:guide>
        <p15:guide id="2" pos="288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revisionInfo.xml><?xml version="1.0" encoding="utf-8"?>
<p1510:revInfo xmlns:a="http://schemas.openxmlformats.org/drawingml/2006/main" xmlns:r="http://schemas.openxmlformats.org/officeDocument/2006/relationships" xmlns:p1510="http://schemas.microsoft.com/office/powerpoint/2015/10/main">
  <p1510:revLst>
    <p1510:client id="{ED6C5E75-A0FD-4EFD-B5D5-FC2844CEE2F1}" v="11" dt="2024-03-22T09:55:03.943"/>
  </p1510:revLst>
</p1510:revInfo>
</file>

<file path=ppt/tableStyles.xml><?xml version="1.0" encoding="utf-8"?>
<a:tblStyleLst xmlns:a="http://schemas.openxmlformats.org/drawingml/2006/main" def="{5C22544A-7EE6-4342-B048-85BDC9FD1C3A}">
  <a:tblStyle styleId="{5C22544A-7EE6-4342-B048-85BDC9FD1C3A}" styleName="Estilo Médio 2 - Destaque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93296810-A885-4BE3-A3E7-6D5BEEA58F35}" styleName="Estilo Médio 2 - Destaque 6">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6">
              <a:tint val="20000"/>
            </a:schemeClr>
          </a:solidFill>
        </a:fill>
      </a:tcStyle>
    </a:wholeTbl>
    <a:band1H>
      <a:tcStyle>
        <a:tcBdr/>
        <a:fill>
          <a:solidFill>
            <a:schemeClr val="accent6">
              <a:tint val="40000"/>
            </a:schemeClr>
          </a:solidFill>
        </a:fill>
      </a:tcStyle>
    </a:band1H>
    <a:band2H>
      <a:tcStyle>
        <a:tcBdr/>
      </a:tcStyle>
    </a:band2H>
    <a:band1V>
      <a:tcStyle>
        <a:tcBdr/>
        <a:fill>
          <a:solidFill>
            <a:schemeClr val="accent6">
              <a:tint val="40000"/>
            </a:schemeClr>
          </a:solidFill>
        </a:fill>
      </a:tcStyle>
    </a:band1V>
    <a:band2V>
      <a:tcStyle>
        <a:tcBdr/>
      </a:tcStyle>
    </a:band2V>
    <a:lastCol>
      <a:tcTxStyle b="on">
        <a:fontRef idx="minor">
          <a:prstClr val="black"/>
        </a:fontRef>
        <a:schemeClr val="lt1"/>
      </a:tcTxStyle>
      <a:tcStyle>
        <a:tcBdr/>
        <a:fill>
          <a:solidFill>
            <a:schemeClr val="accent6"/>
          </a:solidFill>
        </a:fill>
      </a:tcStyle>
    </a:lastCol>
    <a:firstCol>
      <a:tcTxStyle b="on">
        <a:fontRef idx="minor">
          <a:prstClr val="black"/>
        </a:fontRef>
        <a:schemeClr val="lt1"/>
      </a:tcTxStyle>
      <a:tcStyle>
        <a:tcBdr/>
        <a:fill>
          <a:solidFill>
            <a:schemeClr val="accent6"/>
          </a:solidFill>
        </a:fill>
      </a:tcStyle>
    </a:firstCol>
    <a:lastRow>
      <a:tcTxStyle b="on">
        <a:fontRef idx="minor">
          <a:prstClr val="black"/>
        </a:fontRef>
        <a:schemeClr val="lt1"/>
      </a:tcTxStyle>
      <a:tcStyle>
        <a:tcBdr>
          <a:top>
            <a:ln w="38100" cmpd="sng">
              <a:solidFill>
                <a:schemeClr val="lt1"/>
              </a:solidFill>
            </a:ln>
          </a:top>
        </a:tcBdr>
        <a:fill>
          <a:solidFill>
            <a:schemeClr val="accent6"/>
          </a:solidFill>
        </a:fill>
      </a:tcStyle>
    </a:lastRow>
    <a:firstRow>
      <a:tcTxStyle b="on">
        <a:fontRef idx="minor">
          <a:prstClr val="black"/>
        </a:fontRef>
        <a:schemeClr val="lt1"/>
      </a:tcTxStyle>
      <a:tcStyle>
        <a:tcBdr>
          <a:bottom>
            <a:ln w="38100" cmpd="sng">
              <a:solidFill>
                <a:schemeClr val="lt1"/>
              </a:solidFill>
            </a:ln>
          </a:bottom>
        </a:tcBdr>
        <a:fill>
          <a:solidFill>
            <a:schemeClr val="accent6"/>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9853" autoAdjust="0"/>
    <p:restoredTop sz="94660"/>
  </p:normalViewPr>
  <p:slideViewPr>
    <p:cSldViewPr>
      <p:cViewPr varScale="1">
        <p:scale>
          <a:sx n="83" d="100"/>
          <a:sy n="83" d="100"/>
        </p:scale>
        <p:origin x="1258" y="77"/>
      </p:cViewPr>
      <p:guideLst>
        <p:guide orient="horz" pos="2160"/>
        <p:guide pos="2880"/>
      </p:guideLst>
    </p:cSldViewPr>
  </p:slideViewPr>
  <p:notesTextViewPr>
    <p:cViewPr>
      <p:scale>
        <a:sx n="100" d="100"/>
        <a:sy n="100" d="100"/>
      </p:scale>
      <p:origin x="0" y="0"/>
    </p:cViewPr>
  </p:notesTextViewPr>
  <p:gridSpacing cx="72008" cy="72008"/>
</p:viewPr>
</file>

<file path=ppt/_rels/presentation.xml.rels><?xml version="1.0" encoding="UTF-8" standalone="yes"?>
<Relationships xmlns="http://schemas.openxmlformats.org/package/2006/relationships"><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 Type="http://schemas.openxmlformats.org/officeDocument/2006/relationships/slide" Target="slides/slide2.xml"/><Relationship Id="rId21" Type="http://schemas.openxmlformats.org/officeDocument/2006/relationships/slide" Target="slides/slide20.xml"/><Relationship Id="rId34" Type="http://schemas.microsoft.com/office/2016/11/relationships/changesInfo" Target="changesInfos/changesInfo1.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tableStyles" Target="tableStyles.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handoutMaster" Target="handoutMasters/handoutMaster1.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theme" Target="theme/theme1.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notesMaster" Target="notesMasters/notesMaster1.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viewProps" Target="viewProps.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presProps" Target="presProps.xml"/><Relationship Id="rId35" Type="http://schemas.microsoft.com/office/2015/10/relationships/revisionInfo" Target="revisionInfo.xml"/><Relationship Id="rId8" Type="http://schemas.openxmlformats.org/officeDocument/2006/relationships/slide" Target="slides/slide7.xml"/></Relationships>
</file>

<file path=ppt/changesInfos/changesInfo1.xml><?xml version="1.0" encoding="utf-8"?>
<pc:chgInfo xmlns:a="http://schemas.openxmlformats.org/drawingml/2006/main" xmlns:r="http://schemas.openxmlformats.org/officeDocument/2006/relationships" xmlns:ac="http://schemas.microsoft.com/office/drawing/2013/main/command" xmlns:pc="http://schemas.microsoft.com/office/powerpoint/2013/main/command">
  <pc:docChgLst>
    <pc:chgData name="Valentim Nunes" userId="2fc39dd6-4589-4583-8aa5-e52934365c00" providerId="ADAL" clId="{ED6C5E75-A0FD-4EFD-B5D5-FC2844CEE2F1}"/>
    <pc:docChg chg="undo custSel delSld modSld">
      <pc:chgData name="Valentim Nunes" userId="2fc39dd6-4589-4583-8aa5-e52934365c00" providerId="ADAL" clId="{ED6C5E75-A0FD-4EFD-B5D5-FC2844CEE2F1}" dt="2024-03-22T09:55:03.943" v="164" actId="20577"/>
      <pc:docMkLst>
        <pc:docMk/>
      </pc:docMkLst>
      <pc:sldChg chg="modSp mod">
        <pc:chgData name="Valentim Nunes" userId="2fc39dd6-4589-4583-8aa5-e52934365c00" providerId="ADAL" clId="{ED6C5E75-A0FD-4EFD-B5D5-FC2844CEE2F1}" dt="2024-03-22T09:54:18.920" v="160" actId="20577"/>
        <pc:sldMkLst>
          <pc:docMk/>
          <pc:sldMk cId="0" sldId="257"/>
        </pc:sldMkLst>
        <pc:spChg chg="mod">
          <ac:chgData name="Valentim Nunes" userId="2fc39dd6-4589-4583-8aa5-e52934365c00" providerId="ADAL" clId="{ED6C5E75-A0FD-4EFD-B5D5-FC2844CEE2F1}" dt="2024-03-22T09:54:14.900" v="159" actId="20577"/>
          <ac:spMkLst>
            <pc:docMk/>
            <pc:sldMk cId="0" sldId="257"/>
            <ac:spMk id="4" creationId="{00000000-0000-0000-0000-000000000000}"/>
          </ac:spMkLst>
        </pc:spChg>
        <pc:spChg chg="mod">
          <ac:chgData name="Valentim Nunes" userId="2fc39dd6-4589-4583-8aa5-e52934365c00" providerId="ADAL" clId="{ED6C5E75-A0FD-4EFD-B5D5-FC2844CEE2F1}" dt="2024-03-22T09:54:18.920" v="160" actId="20577"/>
          <ac:spMkLst>
            <pc:docMk/>
            <pc:sldMk cId="0" sldId="257"/>
            <ac:spMk id="4099" creationId="{00000000-0000-0000-0000-000000000000}"/>
          </ac:spMkLst>
        </pc:spChg>
      </pc:sldChg>
      <pc:sldChg chg="modSp mod">
        <pc:chgData name="Valentim Nunes" userId="2fc39dd6-4589-4583-8aa5-e52934365c00" providerId="ADAL" clId="{ED6C5E75-A0FD-4EFD-B5D5-FC2844CEE2F1}" dt="2024-03-22T09:49:07.313" v="58" actId="20577"/>
        <pc:sldMkLst>
          <pc:docMk/>
          <pc:sldMk cId="0" sldId="264"/>
        </pc:sldMkLst>
        <pc:spChg chg="mod">
          <ac:chgData name="Valentim Nunes" userId="2fc39dd6-4589-4583-8aa5-e52934365c00" providerId="ADAL" clId="{ED6C5E75-A0FD-4EFD-B5D5-FC2844CEE2F1}" dt="2024-03-22T09:49:07.313" v="58" actId="20577"/>
          <ac:spMkLst>
            <pc:docMk/>
            <pc:sldMk cId="0" sldId="264"/>
            <ac:spMk id="3076" creationId="{00000000-0000-0000-0000-000000000000}"/>
          </ac:spMkLst>
        </pc:spChg>
        <pc:spChg chg="mod">
          <ac:chgData name="Valentim Nunes" userId="2fc39dd6-4589-4583-8aa5-e52934365c00" providerId="ADAL" clId="{ED6C5E75-A0FD-4EFD-B5D5-FC2844CEE2F1}" dt="2024-03-22T09:48:21.896" v="56" actId="20577"/>
          <ac:spMkLst>
            <pc:docMk/>
            <pc:sldMk cId="0" sldId="264"/>
            <ac:spMk id="3077" creationId="{00000000-0000-0000-0000-000000000000}"/>
          </ac:spMkLst>
        </pc:spChg>
      </pc:sldChg>
      <pc:sldChg chg="modSp">
        <pc:chgData name="Valentim Nunes" userId="2fc39dd6-4589-4583-8aa5-e52934365c00" providerId="ADAL" clId="{ED6C5E75-A0FD-4EFD-B5D5-FC2844CEE2F1}" dt="2024-03-22T09:55:03.943" v="164" actId="20577"/>
        <pc:sldMkLst>
          <pc:docMk/>
          <pc:sldMk cId="0" sldId="265"/>
        </pc:sldMkLst>
        <pc:spChg chg="mod">
          <ac:chgData name="Valentim Nunes" userId="2fc39dd6-4589-4583-8aa5-e52934365c00" providerId="ADAL" clId="{ED6C5E75-A0FD-4EFD-B5D5-FC2844CEE2F1}" dt="2024-03-22T09:54:51.027" v="161" actId="6549"/>
          <ac:spMkLst>
            <pc:docMk/>
            <pc:sldMk cId="0" sldId="265"/>
            <ac:spMk id="5" creationId="{00000000-0000-0000-0000-000000000000}"/>
          </ac:spMkLst>
        </pc:spChg>
        <pc:spChg chg="mod">
          <ac:chgData name="Valentim Nunes" userId="2fc39dd6-4589-4583-8aa5-e52934365c00" providerId="ADAL" clId="{ED6C5E75-A0FD-4EFD-B5D5-FC2844CEE2F1}" dt="2024-03-22T09:55:03.943" v="164" actId="20577"/>
          <ac:spMkLst>
            <pc:docMk/>
            <pc:sldMk cId="0" sldId="265"/>
            <ac:spMk id="6" creationId="{00000000-0000-0000-0000-000000000000}"/>
          </ac:spMkLst>
        </pc:spChg>
      </pc:sldChg>
      <pc:sldChg chg="modSp mod">
        <pc:chgData name="Valentim Nunes" userId="2fc39dd6-4589-4583-8aa5-e52934365c00" providerId="ADAL" clId="{ED6C5E75-A0FD-4EFD-B5D5-FC2844CEE2F1}" dt="2024-03-22T09:52:58.181" v="158" actId="20577"/>
        <pc:sldMkLst>
          <pc:docMk/>
          <pc:sldMk cId="0" sldId="274"/>
        </pc:sldMkLst>
        <pc:spChg chg="mod">
          <ac:chgData name="Valentim Nunes" userId="2fc39dd6-4589-4583-8aa5-e52934365c00" providerId="ADAL" clId="{ED6C5E75-A0FD-4EFD-B5D5-FC2844CEE2F1}" dt="2024-03-22T09:52:58.181" v="158" actId="20577"/>
          <ac:spMkLst>
            <pc:docMk/>
            <pc:sldMk cId="0" sldId="274"/>
            <ac:spMk id="3" creationId="{00000000-0000-0000-0000-000000000000}"/>
          </ac:spMkLst>
        </pc:spChg>
      </pc:sldChg>
      <pc:sldChg chg="del">
        <pc:chgData name="Valentim Nunes" userId="2fc39dd6-4589-4583-8aa5-e52934365c00" providerId="ADAL" clId="{ED6C5E75-A0FD-4EFD-B5D5-FC2844CEE2F1}" dt="2024-03-22T09:49:41.753" v="62" actId="47"/>
        <pc:sldMkLst>
          <pc:docMk/>
          <pc:sldMk cId="1513829568" sldId="276"/>
        </pc:sldMkLst>
      </pc:sldChg>
      <pc:sldChg chg="del">
        <pc:chgData name="Valentim Nunes" userId="2fc39dd6-4589-4583-8aa5-e52934365c00" providerId="ADAL" clId="{ED6C5E75-A0FD-4EFD-B5D5-FC2844CEE2F1}" dt="2024-03-22T09:49:40.528" v="61" actId="47"/>
        <pc:sldMkLst>
          <pc:docMk/>
          <pc:sldMk cId="1439762402" sldId="277"/>
        </pc:sldMkLst>
      </pc:sldChg>
      <pc:sldChg chg="del">
        <pc:chgData name="Valentim Nunes" userId="2fc39dd6-4589-4583-8aa5-e52934365c00" providerId="ADAL" clId="{ED6C5E75-A0FD-4EFD-B5D5-FC2844CEE2F1}" dt="2024-03-22T09:51:28.788" v="104" actId="47"/>
        <pc:sldMkLst>
          <pc:docMk/>
          <pc:sldMk cId="1406445217" sldId="278"/>
        </pc:sldMkLst>
      </pc:sldChg>
      <pc:sldChg chg="del">
        <pc:chgData name="Valentim Nunes" userId="2fc39dd6-4589-4583-8aa5-e52934365c00" providerId="ADAL" clId="{ED6C5E75-A0FD-4EFD-B5D5-FC2844CEE2F1}" dt="2024-03-22T09:49:37.758" v="60" actId="47"/>
        <pc:sldMkLst>
          <pc:docMk/>
          <pc:sldMk cId="3110983364" sldId="279"/>
        </pc:sldMkLst>
      </pc:sldChg>
      <pc:sldChg chg="del">
        <pc:chgData name="Valentim Nunes" userId="2fc39dd6-4589-4583-8aa5-e52934365c00" providerId="ADAL" clId="{ED6C5E75-A0FD-4EFD-B5D5-FC2844CEE2F1}" dt="2024-03-22T09:51:29.981" v="106" actId="47"/>
        <pc:sldMkLst>
          <pc:docMk/>
          <pc:sldMk cId="541116662" sldId="280"/>
        </pc:sldMkLst>
      </pc:sldChg>
      <pc:sldChg chg="del">
        <pc:chgData name="Valentim Nunes" userId="2fc39dd6-4589-4583-8aa5-e52934365c00" providerId="ADAL" clId="{ED6C5E75-A0FD-4EFD-B5D5-FC2844CEE2F1}" dt="2024-03-22T09:51:04.281" v="71" actId="47"/>
        <pc:sldMkLst>
          <pc:docMk/>
          <pc:sldMk cId="3018054315" sldId="281"/>
        </pc:sldMkLst>
      </pc:sldChg>
      <pc:sldChg chg="del">
        <pc:chgData name="Valentim Nunes" userId="2fc39dd6-4589-4583-8aa5-e52934365c00" providerId="ADAL" clId="{ED6C5E75-A0FD-4EFD-B5D5-FC2844CEE2F1}" dt="2024-03-22T09:51:04.874" v="72" actId="47"/>
        <pc:sldMkLst>
          <pc:docMk/>
          <pc:sldMk cId="2052555619" sldId="282"/>
        </pc:sldMkLst>
      </pc:sldChg>
      <pc:sldChg chg="del">
        <pc:chgData name="Valentim Nunes" userId="2fc39dd6-4589-4583-8aa5-e52934365c00" providerId="ADAL" clId="{ED6C5E75-A0FD-4EFD-B5D5-FC2844CEE2F1}" dt="2024-03-22T09:51:14.794" v="86" actId="47"/>
        <pc:sldMkLst>
          <pc:docMk/>
          <pc:sldMk cId="1505879903" sldId="283"/>
        </pc:sldMkLst>
      </pc:sldChg>
      <pc:sldChg chg="del">
        <pc:chgData name="Valentim Nunes" userId="2fc39dd6-4589-4583-8aa5-e52934365c00" providerId="ADAL" clId="{ED6C5E75-A0FD-4EFD-B5D5-FC2844CEE2F1}" dt="2024-03-22T09:51:10.731" v="80" actId="47"/>
        <pc:sldMkLst>
          <pc:docMk/>
          <pc:sldMk cId="2503742104" sldId="284"/>
        </pc:sldMkLst>
      </pc:sldChg>
      <pc:sldChg chg="del">
        <pc:chgData name="Valentim Nunes" userId="2fc39dd6-4589-4583-8aa5-e52934365c00" providerId="ADAL" clId="{ED6C5E75-A0FD-4EFD-B5D5-FC2844CEE2F1}" dt="2024-03-22T09:51:06.188" v="74" actId="47"/>
        <pc:sldMkLst>
          <pc:docMk/>
          <pc:sldMk cId="954202711" sldId="289"/>
        </pc:sldMkLst>
      </pc:sldChg>
      <pc:sldChg chg="del">
        <pc:chgData name="Valentim Nunes" userId="2fc39dd6-4589-4583-8aa5-e52934365c00" providerId="ADAL" clId="{ED6C5E75-A0FD-4EFD-B5D5-FC2844CEE2F1}" dt="2024-03-22T09:51:06.879" v="75" actId="47"/>
        <pc:sldMkLst>
          <pc:docMk/>
          <pc:sldMk cId="1903632876" sldId="290"/>
        </pc:sldMkLst>
      </pc:sldChg>
      <pc:sldChg chg="del">
        <pc:chgData name="Valentim Nunes" userId="2fc39dd6-4589-4583-8aa5-e52934365c00" providerId="ADAL" clId="{ED6C5E75-A0FD-4EFD-B5D5-FC2844CEE2F1}" dt="2024-03-22T09:51:07.472" v="76" actId="47"/>
        <pc:sldMkLst>
          <pc:docMk/>
          <pc:sldMk cId="548497088" sldId="291"/>
        </pc:sldMkLst>
      </pc:sldChg>
      <pc:sldChg chg="del">
        <pc:chgData name="Valentim Nunes" userId="2fc39dd6-4589-4583-8aa5-e52934365c00" providerId="ADAL" clId="{ED6C5E75-A0FD-4EFD-B5D5-FC2844CEE2F1}" dt="2024-03-22T09:51:08.147" v="77" actId="47"/>
        <pc:sldMkLst>
          <pc:docMk/>
          <pc:sldMk cId="1474895228" sldId="292"/>
        </pc:sldMkLst>
      </pc:sldChg>
      <pc:sldChg chg="del">
        <pc:chgData name="Valentim Nunes" userId="2fc39dd6-4589-4583-8aa5-e52934365c00" providerId="ADAL" clId="{ED6C5E75-A0FD-4EFD-B5D5-FC2844CEE2F1}" dt="2024-03-22T09:51:15.529" v="87" actId="47"/>
        <pc:sldMkLst>
          <pc:docMk/>
          <pc:sldMk cId="3977622318" sldId="295"/>
        </pc:sldMkLst>
      </pc:sldChg>
      <pc:sldChg chg="del">
        <pc:chgData name="Valentim Nunes" userId="2fc39dd6-4589-4583-8aa5-e52934365c00" providerId="ADAL" clId="{ED6C5E75-A0FD-4EFD-B5D5-FC2844CEE2F1}" dt="2024-03-22T09:51:16.363" v="88" actId="47"/>
        <pc:sldMkLst>
          <pc:docMk/>
          <pc:sldMk cId="18723847" sldId="297"/>
        </pc:sldMkLst>
      </pc:sldChg>
      <pc:sldChg chg="del">
        <pc:chgData name="Valentim Nunes" userId="2fc39dd6-4589-4583-8aa5-e52934365c00" providerId="ADAL" clId="{ED6C5E75-A0FD-4EFD-B5D5-FC2844CEE2F1}" dt="2024-03-22T09:51:03.109" v="69" actId="47"/>
        <pc:sldMkLst>
          <pc:docMk/>
          <pc:sldMk cId="1234448502" sldId="316"/>
        </pc:sldMkLst>
      </pc:sldChg>
      <pc:sldChg chg="del">
        <pc:chgData name="Valentim Nunes" userId="2fc39dd6-4589-4583-8aa5-e52934365c00" providerId="ADAL" clId="{ED6C5E75-A0FD-4EFD-B5D5-FC2844CEE2F1}" dt="2024-03-22T09:50:59.079" v="63" actId="47"/>
        <pc:sldMkLst>
          <pc:docMk/>
          <pc:sldMk cId="2257980604" sldId="317"/>
        </pc:sldMkLst>
      </pc:sldChg>
      <pc:sldChg chg="del">
        <pc:chgData name="Valentim Nunes" userId="2fc39dd6-4589-4583-8aa5-e52934365c00" providerId="ADAL" clId="{ED6C5E75-A0FD-4EFD-B5D5-FC2844CEE2F1}" dt="2024-03-22T09:50:59.923" v="64" actId="47"/>
        <pc:sldMkLst>
          <pc:docMk/>
          <pc:sldMk cId="2712623857" sldId="318"/>
        </pc:sldMkLst>
      </pc:sldChg>
      <pc:sldChg chg="del">
        <pc:chgData name="Valentim Nunes" userId="2fc39dd6-4589-4583-8aa5-e52934365c00" providerId="ADAL" clId="{ED6C5E75-A0FD-4EFD-B5D5-FC2844CEE2F1}" dt="2024-03-22T09:51:00.579" v="65" actId="47"/>
        <pc:sldMkLst>
          <pc:docMk/>
          <pc:sldMk cId="2329840018" sldId="319"/>
        </pc:sldMkLst>
      </pc:sldChg>
      <pc:sldChg chg="del">
        <pc:chgData name="Valentim Nunes" userId="2fc39dd6-4589-4583-8aa5-e52934365c00" providerId="ADAL" clId="{ED6C5E75-A0FD-4EFD-B5D5-FC2844CEE2F1}" dt="2024-03-22T09:51:01.236" v="66" actId="47"/>
        <pc:sldMkLst>
          <pc:docMk/>
          <pc:sldMk cId="3807745086" sldId="320"/>
        </pc:sldMkLst>
      </pc:sldChg>
      <pc:sldChg chg="del">
        <pc:chgData name="Valentim Nunes" userId="2fc39dd6-4589-4583-8aa5-e52934365c00" providerId="ADAL" clId="{ED6C5E75-A0FD-4EFD-B5D5-FC2844CEE2F1}" dt="2024-03-22T09:51:01.852" v="67" actId="47"/>
        <pc:sldMkLst>
          <pc:docMk/>
          <pc:sldMk cId="1663493879" sldId="322"/>
        </pc:sldMkLst>
      </pc:sldChg>
      <pc:sldChg chg="del">
        <pc:chgData name="Valentim Nunes" userId="2fc39dd6-4589-4583-8aa5-e52934365c00" providerId="ADAL" clId="{ED6C5E75-A0FD-4EFD-B5D5-FC2844CEE2F1}" dt="2024-03-22T09:51:02.461" v="68" actId="47"/>
        <pc:sldMkLst>
          <pc:docMk/>
          <pc:sldMk cId="2000909537" sldId="323"/>
        </pc:sldMkLst>
      </pc:sldChg>
      <pc:sldChg chg="del">
        <pc:chgData name="Valentim Nunes" userId="2fc39dd6-4589-4583-8aa5-e52934365c00" providerId="ADAL" clId="{ED6C5E75-A0FD-4EFD-B5D5-FC2844CEE2F1}" dt="2024-03-22T09:51:03.687" v="70" actId="47"/>
        <pc:sldMkLst>
          <pc:docMk/>
          <pc:sldMk cId="3936190894" sldId="324"/>
        </pc:sldMkLst>
      </pc:sldChg>
      <pc:sldChg chg="del">
        <pc:chgData name="Valentim Nunes" userId="2fc39dd6-4589-4583-8aa5-e52934365c00" providerId="ADAL" clId="{ED6C5E75-A0FD-4EFD-B5D5-FC2844CEE2F1}" dt="2024-03-22T09:51:32.249" v="109" actId="47"/>
        <pc:sldMkLst>
          <pc:docMk/>
          <pc:sldMk cId="3341942057" sldId="325"/>
        </pc:sldMkLst>
      </pc:sldChg>
      <pc:sldChg chg="del">
        <pc:chgData name="Valentim Nunes" userId="2fc39dd6-4589-4583-8aa5-e52934365c00" providerId="ADAL" clId="{ED6C5E75-A0FD-4EFD-B5D5-FC2844CEE2F1}" dt="2024-03-22T09:51:32.953" v="110" actId="47"/>
        <pc:sldMkLst>
          <pc:docMk/>
          <pc:sldMk cId="3224923302" sldId="326"/>
        </pc:sldMkLst>
      </pc:sldChg>
      <pc:sldChg chg="del">
        <pc:chgData name="Valentim Nunes" userId="2fc39dd6-4589-4583-8aa5-e52934365c00" providerId="ADAL" clId="{ED6C5E75-A0FD-4EFD-B5D5-FC2844CEE2F1}" dt="2024-03-22T09:51:33.809" v="111" actId="47"/>
        <pc:sldMkLst>
          <pc:docMk/>
          <pc:sldMk cId="2912486793" sldId="327"/>
        </pc:sldMkLst>
      </pc:sldChg>
      <pc:sldChg chg="del">
        <pc:chgData name="Valentim Nunes" userId="2fc39dd6-4589-4583-8aa5-e52934365c00" providerId="ADAL" clId="{ED6C5E75-A0FD-4EFD-B5D5-FC2844CEE2F1}" dt="2024-03-22T09:51:11.700" v="82" actId="47"/>
        <pc:sldMkLst>
          <pc:docMk/>
          <pc:sldMk cId="3446998199" sldId="329"/>
        </pc:sldMkLst>
      </pc:sldChg>
      <pc:sldChg chg="del">
        <pc:chgData name="Valentim Nunes" userId="2fc39dd6-4589-4583-8aa5-e52934365c00" providerId="ADAL" clId="{ED6C5E75-A0FD-4EFD-B5D5-FC2844CEE2F1}" dt="2024-03-22T09:51:12.325" v="83" actId="47"/>
        <pc:sldMkLst>
          <pc:docMk/>
          <pc:sldMk cId="3526489497" sldId="330"/>
        </pc:sldMkLst>
      </pc:sldChg>
      <pc:sldChg chg="del">
        <pc:chgData name="Valentim Nunes" userId="2fc39dd6-4589-4583-8aa5-e52934365c00" providerId="ADAL" clId="{ED6C5E75-A0FD-4EFD-B5D5-FC2844CEE2F1}" dt="2024-03-22T09:51:12.888" v="84" actId="47"/>
        <pc:sldMkLst>
          <pc:docMk/>
          <pc:sldMk cId="712510536" sldId="331"/>
        </pc:sldMkLst>
      </pc:sldChg>
      <pc:sldChg chg="del">
        <pc:chgData name="Valentim Nunes" userId="2fc39dd6-4589-4583-8aa5-e52934365c00" providerId="ADAL" clId="{ED6C5E75-A0FD-4EFD-B5D5-FC2844CEE2F1}" dt="2024-03-22T09:51:13.935" v="85" actId="47"/>
        <pc:sldMkLst>
          <pc:docMk/>
          <pc:sldMk cId="1194050338" sldId="332"/>
        </pc:sldMkLst>
      </pc:sldChg>
      <pc:sldChg chg="del">
        <pc:chgData name="Valentim Nunes" userId="2fc39dd6-4589-4583-8aa5-e52934365c00" providerId="ADAL" clId="{ED6C5E75-A0FD-4EFD-B5D5-FC2844CEE2F1}" dt="2024-03-22T09:51:17.886" v="90" actId="47"/>
        <pc:sldMkLst>
          <pc:docMk/>
          <pc:sldMk cId="2303198070" sldId="333"/>
        </pc:sldMkLst>
      </pc:sldChg>
      <pc:sldChg chg="del">
        <pc:chgData name="Valentim Nunes" userId="2fc39dd6-4589-4583-8aa5-e52934365c00" providerId="ADAL" clId="{ED6C5E75-A0FD-4EFD-B5D5-FC2844CEE2F1}" dt="2024-03-22T09:51:05.577" v="73" actId="47"/>
        <pc:sldMkLst>
          <pc:docMk/>
          <pc:sldMk cId="847874624" sldId="334"/>
        </pc:sldMkLst>
      </pc:sldChg>
      <pc:sldChg chg="del">
        <pc:chgData name="Valentim Nunes" userId="2fc39dd6-4589-4583-8aa5-e52934365c00" providerId="ADAL" clId="{ED6C5E75-A0FD-4EFD-B5D5-FC2844CEE2F1}" dt="2024-03-22T09:51:09.478" v="78" actId="47"/>
        <pc:sldMkLst>
          <pc:docMk/>
          <pc:sldMk cId="772277212" sldId="335"/>
        </pc:sldMkLst>
      </pc:sldChg>
      <pc:sldChg chg="del">
        <pc:chgData name="Valentim Nunes" userId="2fc39dd6-4589-4583-8aa5-e52934365c00" providerId="ADAL" clId="{ED6C5E75-A0FD-4EFD-B5D5-FC2844CEE2F1}" dt="2024-03-22T09:51:10.147" v="79" actId="47"/>
        <pc:sldMkLst>
          <pc:docMk/>
          <pc:sldMk cId="2535087215" sldId="336"/>
        </pc:sldMkLst>
      </pc:sldChg>
      <pc:sldChg chg="del">
        <pc:chgData name="Valentim Nunes" userId="2fc39dd6-4589-4583-8aa5-e52934365c00" providerId="ADAL" clId="{ED6C5E75-A0FD-4EFD-B5D5-FC2844CEE2F1}" dt="2024-03-22T09:51:11.184" v="81" actId="47"/>
        <pc:sldMkLst>
          <pc:docMk/>
          <pc:sldMk cId="1352082924" sldId="337"/>
        </pc:sldMkLst>
      </pc:sldChg>
      <pc:sldChg chg="del">
        <pc:chgData name="Valentim Nunes" userId="2fc39dd6-4589-4583-8aa5-e52934365c00" providerId="ADAL" clId="{ED6C5E75-A0FD-4EFD-B5D5-FC2844CEE2F1}" dt="2024-03-22T09:51:18.558" v="91" actId="47"/>
        <pc:sldMkLst>
          <pc:docMk/>
          <pc:sldMk cId="3509703303" sldId="339"/>
        </pc:sldMkLst>
      </pc:sldChg>
      <pc:sldChg chg="del">
        <pc:chgData name="Valentim Nunes" userId="2fc39dd6-4589-4583-8aa5-e52934365c00" providerId="ADAL" clId="{ED6C5E75-A0FD-4EFD-B5D5-FC2844CEE2F1}" dt="2024-03-22T09:51:19.144" v="92" actId="47"/>
        <pc:sldMkLst>
          <pc:docMk/>
          <pc:sldMk cId="917731651" sldId="340"/>
        </pc:sldMkLst>
      </pc:sldChg>
      <pc:sldChg chg="del">
        <pc:chgData name="Valentim Nunes" userId="2fc39dd6-4589-4583-8aa5-e52934365c00" providerId="ADAL" clId="{ED6C5E75-A0FD-4EFD-B5D5-FC2844CEE2F1}" dt="2024-03-22T09:51:19.698" v="93" actId="47"/>
        <pc:sldMkLst>
          <pc:docMk/>
          <pc:sldMk cId="1312274331" sldId="341"/>
        </pc:sldMkLst>
      </pc:sldChg>
      <pc:sldChg chg="del">
        <pc:chgData name="Valentim Nunes" userId="2fc39dd6-4589-4583-8aa5-e52934365c00" providerId="ADAL" clId="{ED6C5E75-A0FD-4EFD-B5D5-FC2844CEE2F1}" dt="2024-03-22T09:51:20.230" v="94" actId="47"/>
        <pc:sldMkLst>
          <pc:docMk/>
          <pc:sldMk cId="2353496226" sldId="342"/>
        </pc:sldMkLst>
      </pc:sldChg>
      <pc:sldChg chg="del">
        <pc:chgData name="Valentim Nunes" userId="2fc39dd6-4589-4583-8aa5-e52934365c00" providerId="ADAL" clId="{ED6C5E75-A0FD-4EFD-B5D5-FC2844CEE2F1}" dt="2024-03-22T09:51:20.825" v="95" actId="47"/>
        <pc:sldMkLst>
          <pc:docMk/>
          <pc:sldMk cId="3927173549" sldId="343"/>
        </pc:sldMkLst>
      </pc:sldChg>
      <pc:sldChg chg="del">
        <pc:chgData name="Valentim Nunes" userId="2fc39dd6-4589-4583-8aa5-e52934365c00" providerId="ADAL" clId="{ED6C5E75-A0FD-4EFD-B5D5-FC2844CEE2F1}" dt="2024-03-22T09:51:36.960" v="113" actId="47"/>
        <pc:sldMkLst>
          <pc:docMk/>
          <pc:sldMk cId="1020257870" sldId="344"/>
        </pc:sldMkLst>
      </pc:sldChg>
      <pc:sldChg chg="del">
        <pc:chgData name="Valentim Nunes" userId="2fc39dd6-4589-4583-8aa5-e52934365c00" providerId="ADAL" clId="{ED6C5E75-A0FD-4EFD-B5D5-FC2844CEE2F1}" dt="2024-03-22T09:51:17.113" v="89" actId="47"/>
        <pc:sldMkLst>
          <pc:docMk/>
          <pc:sldMk cId="2621946786" sldId="346"/>
        </pc:sldMkLst>
      </pc:sldChg>
      <pc:sldChg chg="del">
        <pc:chgData name="Valentim Nunes" userId="2fc39dd6-4589-4583-8aa5-e52934365c00" providerId="ADAL" clId="{ED6C5E75-A0FD-4EFD-B5D5-FC2844CEE2F1}" dt="2024-03-22T09:51:22.612" v="97" actId="47"/>
        <pc:sldMkLst>
          <pc:docMk/>
          <pc:sldMk cId="1519961901" sldId="348"/>
        </pc:sldMkLst>
      </pc:sldChg>
      <pc:sldChg chg="del">
        <pc:chgData name="Valentim Nunes" userId="2fc39dd6-4589-4583-8aa5-e52934365c00" providerId="ADAL" clId="{ED6C5E75-A0FD-4EFD-B5D5-FC2844CEE2F1}" dt="2024-03-22T09:51:31.255" v="108" actId="47"/>
        <pc:sldMkLst>
          <pc:docMk/>
          <pc:sldMk cId="2464262857" sldId="349"/>
        </pc:sldMkLst>
      </pc:sldChg>
      <pc:sldChg chg="del">
        <pc:chgData name="Valentim Nunes" userId="2fc39dd6-4589-4583-8aa5-e52934365c00" providerId="ADAL" clId="{ED6C5E75-A0FD-4EFD-B5D5-FC2844CEE2F1}" dt="2024-03-22T09:51:35.002" v="112" actId="47"/>
        <pc:sldMkLst>
          <pc:docMk/>
          <pc:sldMk cId="2206096362" sldId="350"/>
        </pc:sldMkLst>
      </pc:sldChg>
      <pc:sldChg chg="del">
        <pc:chgData name="Valentim Nunes" userId="2fc39dd6-4589-4583-8aa5-e52934365c00" providerId="ADAL" clId="{ED6C5E75-A0FD-4EFD-B5D5-FC2844CEE2F1}" dt="2024-03-22T09:51:21.513" v="96" actId="47"/>
        <pc:sldMkLst>
          <pc:docMk/>
          <pc:sldMk cId="1914139712" sldId="375"/>
        </pc:sldMkLst>
      </pc:sldChg>
      <pc:sldChg chg="del">
        <pc:chgData name="Valentim Nunes" userId="2fc39dd6-4589-4583-8aa5-e52934365c00" providerId="ADAL" clId="{ED6C5E75-A0FD-4EFD-B5D5-FC2844CEE2F1}" dt="2024-03-22T09:51:23.737" v="98" actId="47"/>
        <pc:sldMkLst>
          <pc:docMk/>
          <pc:sldMk cId="400343194" sldId="376"/>
        </pc:sldMkLst>
      </pc:sldChg>
      <pc:sldChg chg="del">
        <pc:chgData name="Valentim Nunes" userId="2fc39dd6-4589-4583-8aa5-e52934365c00" providerId="ADAL" clId="{ED6C5E75-A0FD-4EFD-B5D5-FC2844CEE2F1}" dt="2024-03-22T09:51:24.596" v="99" actId="47"/>
        <pc:sldMkLst>
          <pc:docMk/>
          <pc:sldMk cId="1245749254" sldId="377"/>
        </pc:sldMkLst>
      </pc:sldChg>
      <pc:sldChg chg="del">
        <pc:chgData name="Valentim Nunes" userId="2fc39dd6-4589-4583-8aa5-e52934365c00" providerId="ADAL" clId="{ED6C5E75-A0FD-4EFD-B5D5-FC2844CEE2F1}" dt="2024-03-22T09:51:25.696" v="100" actId="47"/>
        <pc:sldMkLst>
          <pc:docMk/>
          <pc:sldMk cId="2731464238" sldId="378"/>
        </pc:sldMkLst>
      </pc:sldChg>
      <pc:sldChg chg="del">
        <pc:chgData name="Valentim Nunes" userId="2fc39dd6-4589-4583-8aa5-e52934365c00" providerId="ADAL" clId="{ED6C5E75-A0FD-4EFD-B5D5-FC2844CEE2F1}" dt="2024-03-22T09:51:26.224" v="101" actId="47"/>
        <pc:sldMkLst>
          <pc:docMk/>
          <pc:sldMk cId="3804771631" sldId="379"/>
        </pc:sldMkLst>
      </pc:sldChg>
      <pc:sldChg chg="del">
        <pc:chgData name="Valentim Nunes" userId="2fc39dd6-4589-4583-8aa5-e52934365c00" providerId="ADAL" clId="{ED6C5E75-A0FD-4EFD-B5D5-FC2844CEE2F1}" dt="2024-03-22T09:51:26.821" v="102" actId="47"/>
        <pc:sldMkLst>
          <pc:docMk/>
          <pc:sldMk cId="2578636027" sldId="380"/>
        </pc:sldMkLst>
      </pc:sldChg>
      <pc:sldChg chg="del">
        <pc:chgData name="Valentim Nunes" userId="2fc39dd6-4589-4583-8aa5-e52934365c00" providerId="ADAL" clId="{ED6C5E75-A0FD-4EFD-B5D5-FC2844CEE2F1}" dt="2024-03-22T09:51:27.936" v="103" actId="47"/>
        <pc:sldMkLst>
          <pc:docMk/>
          <pc:sldMk cId="2561402361" sldId="381"/>
        </pc:sldMkLst>
      </pc:sldChg>
      <pc:sldChg chg="del">
        <pc:chgData name="Valentim Nunes" userId="2fc39dd6-4589-4583-8aa5-e52934365c00" providerId="ADAL" clId="{ED6C5E75-A0FD-4EFD-B5D5-FC2844CEE2F1}" dt="2024-03-22T09:51:29.356" v="105" actId="47"/>
        <pc:sldMkLst>
          <pc:docMk/>
          <pc:sldMk cId="2745301242" sldId="382"/>
        </pc:sldMkLst>
      </pc:sldChg>
      <pc:sldChg chg="del">
        <pc:chgData name="Valentim Nunes" userId="2fc39dd6-4589-4583-8aa5-e52934365c00" providerId="ADAL" clId="{ED6C5E75-A0FD-4EFD-B5D5-FC2844CEE2F1}" dt="2024-03-22T09:51:30.633" v="107" actId="47"/>
        <pc:sldMkLst>
          <pc:docMk/>
          <pc:sldMk cId="953729782" sldId="383"/>
        </pc:sldMkLst>
      </pc:sldChg>
    </pc:docChg>
  </pc:docChgLst>
</pc:chgInfo>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Marcador de Posição do Cabeçalho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pt-PT"/>
          </a:p>
        </p:txBody>
      </p:sp>
      <p:sp>
        <p:nvSpPr>
          <p:cNvPr id="3" name="Marcador de Posição da Data 2"/>
          <p:cNvSpPr>
            <a:spLocks noGrp="1"/>
          </p:cNvSpPr>
          <p:nvPr>
            <p:ph type="dt" sz="quarter" idx="1"/>
          </p:nvPr>
        </p:nvSpPr>
        <p:spPr>
          <a:xfrm>
            <a:off x="3884613" y="0"/>
            <a:ext cx="2971800" cy="458788"/>
          </a:xfrm>
          <a:prstGeom prst="rect">
            <a:avLst/>
          </a:prstGeom>
        </p:spPr>
        <p:txBody>
          <a:bodyPr vert="horz" lIns="91440" tIns="45720" rIns="91440" bIns="45720" rtlCol="0"/>
          <a:lstStyle>
            <a:lvl1pPr algn="r">
              <a:defRPr sz="1200"/>
            </a:lvl1pPr>
          </a:lstStyle>
          <a:p>
            <a:fld id="{6D2A3B3A-9C00-4390-A301-E970F85FFE40}" type="datetimeFigureOut">
              <a:rPr lang="pt-PT" smtClean="0"/>
              <a:t>22/03/2024</a:t>
            </a:fld>
            <a:endParaRPr lang="pt-PT"/>
          </a:p>
        </p:txBody>
      </p:sp>
      <p:sp>
        <p:nvSpPr>
          <p:cNvPr id="4" name="Marcador de Posição do Rodapé 3"/>
          <p:cNvSpPr>
            <a:spLocks noGrp="1"/>
          </p:cNvSpPr>
          <p:nvPr>
            <p:ph type="ftr" sz="quarter" idx="2"/>
          </p:nvPr>
        </p:nvSpPr>
        <p:spPr>
          <a:xfrm>
            <a:off x="0" y="8685213"/>
            <a:ext cx="2971800" cy="458787"/>
          </a:xfrm>
          <a:prstGeom prst="rect">
            <a:avLst/>
          </a:prstGeom>
        </p:spPr>
        <p:txBody>
          <a:bodyPr vert="horz" lIns="91440" tIns="45720" rIns="91440" bIns="45720" rtlCol="0" anchor="b"/>
          <a:lstStyle>
            <a:lvl1pPr algn="l">
              <a:defRPr sz="1200"/>
            </a:lvl1pPr>
          </a:lstStyle>
          <a:p>
            <a:endParaRPr lang="pt-PT"/>
          </a:p>
        </p:txBody>
      </p:sp>
      <p:sp>
        <p:nvSpPr>
          <p:cNvPr id="5" name="Marcador de Posição do Número do Diapositivo 4"/>
          <p:cNvSpPr>
            <a:spLocks noGrp="1"/>
          </p:cNvSpPr>
          <p:nvPr>
            <p:ph type="sldNum" sz="quarter" idx="3"/>
          </p:nvPr>
        </p:nvSpPr>
        <p:spPr>
          <a:xfrm>
            <a:off x="3884613" y="8685213"/>
            <a:ext cx="2971800" cy="458787"/>
          </a:xfrm>
          <a:prstGeom prst="rect">
            <a:avLst/>
          </a:prstGeom>
        </p:spPr>
        <p:txBody>
          <a:bodyPr vert="horz" lIns="91440" tIns="45720" rIns="91440" bIns="45720" rtlCol="0" anchor="b"/>
          <a:lstStyle>
            <a:lvl1pPr algn="r">
              <a:defRPr sz="1200"/>
            </a:lvl1pPr>
          </a:lstStyle>
          <a:p>
            <a:fld id="{54DB8C16-C102-4567-9751-9020EDF2F622}" type="slidenum">
              <a:rPr lang="pt-PT" smtClean="0"/>
              <a:t>‹nº›</a:t>
            </a:fld>
            <a:endParaRPr lang="pt-PT"/>
          </a:p>
        </p:txBody>
      </p:sp>
    </p:spTree>
    <p:extLst>
      <p:ext uri="{BB962C8B-B14F-4D97-AF65-F5344CB8AC3E}">
        <p14:creationId xmlns:p14="http://schemas.microsoft.com/office/powerpoint/2010/main" val="3663728286"/>
      </p:ext>
    </p:extLst>
  </p:cSld>
  <p:clrMap bg1="lt1" tx1="dk1" bg2="lt2" tx2="dk2" accent1="accent1" accent2="accent2" accent3="accent3" accent4="accent4" accent5="accent5" accent6="accent6" hlink="hlink" folHlink="folHlink"/>
  <p:hf hdr="0" ftr="0" dt="0"/>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 name="Marcador de Posição do Cabeçalho 1"/>
          <p:cNvSpPr>
            <a:spLocks noGrp="1"/>
          </p:cNvSpPr>
          <p:nvPr>
            <p:ph type="hdr" sz="quarter"/>
          </p:nvPr>
        </p:nvSpPr>
        <p:spPr>
          <a:xfrm>
            <a:off x="0" y="0"/>
            <a:ext cx="2971800" cy="457200"/>
          </a:xfrm>
          <a:prstGeom prst="rect">
            <a:avLst/>
          </a:prstGeom>
        </p:spPr>
        <p:txBody>
          <a:bodyPr vert="horz" lIns="91440" tIns="45720" rIns="91440" bIns="45720" rtlCol="0"/>
          <a:lstStyle>
            <a:lvl1pPr algn="l" eaLnBrk="1" fontAlgn="auto" hangingPunct="1">
              <a:spcBef>
                <a:spcPts val="0"/>
              </a:spcBef>
              <a:spcAft>
                <a:spcPts val="0"/>
              </a:spcAft>
              <a:defRPr sz="1200">
                <a:latin typeface="+mn-lt"/>
                <a:cs typeface="+mn-cs"/>
              </a:defRPr>
            </a:lvl1pPr>
          </a:lstStyle>
          <a:p>
            <a:pPr>
              <a:defRPr/>
            </a:pPr>
            <a:endParaRPr lang="pt-PT"/>
          </a:p>
        </p:txBody>
      </p:sp>
      <p:sp>
        <p:nvSpPr>
          <p:cNvPr id="3" name="Marcador de Posição da Data 2"/>
          <p:cNvSpPr>
            <a:spLocks noGrp="1"/>
          </p:cNvSpPr>
          <p:nvPr>
            <p:ph type="dt" idx="1"/>
          </p:nvPr>
        </p:nvSpPr>
        <p:spPr>
          <a:xfrm>
            <a:off x="3884613" y="0"/>
            <a:ext cx="2971800" cy="457200"/>
          </a:xfrm>
          <a:prstGeom prst="rect">
            <a:avLst/>
          </a:prstGeom>
        </p:spPr>
        <p:txBody>
          <a:bodyPr vert="horz" lIns="91440" tIns="45720" rIns="91440" bIns="45720" rtlCol="0"/>
          <a:lstStyle>
            <a:lvl1pPr algn="r" eaLnBrk="1" fontAlgn="auto" hangingPunct="1">
              <a:spcBef>
                <a:spcPts val="0"/>
              </a:spcBef>
              <a:spcAft>
                <a:spcPts val="0"/>
              </a:spcAft>
              <a:defRPr sz="1200">
                <a:latin typeface="+mn-lt"/>
                <a:cs typeface="+mn-cs"/>
              </a:defRPr>
            </a:lvl1pPr>
          </a:lstStyle>
          <a:p>
            <a:pPr>
              <a:defRPr/>
            </a:pPr>
            <a:fld id="{DCC84B6C-A318-4D56-94CC-58A7100A392F}" type="datetimeFigureOut">
              <a:rPr lang="pt-PT"/>
              <a:pPr>
                <a:defRPr/>
              </a:pPr>
              <a:t>22/03/2024</a:t>
            </a:fld>
            <a:endParaRPr lang="pt-PT"/>
          </a:p>
        </p:txBody>
      </p:sp>
      <p:sp>
        <p:nvSpPr>
          <p:cNvPr id="4" name="Marcador de Posição da Imagem do Diapositivo 3"/>
          <p:cNvSpPr>
            <a:spLocks noGrp="1" noRot="1" noChangeAspect="1"/>
          </p:cNvSpPr>
          <p:nvPr>
            <p:ph type="sldImg" idx="2"/>
          </p:nvPr>
        </p:nvSpPr>
        <p:spPr>
          <a:xfrm>
            <a:off x="1143000" y="685800"/>
            <a:ext cx="4572000" cy="3429000"/>
          </a:xfrm>
          <a:prstGeom prst="rect">
            <a:avLst/>
          </a:prstGeom>
          <a:noFill/>
          <a:ln w="12700">
            <a:solidFill>
              <a:prstClr val="black"/>
            </a:solidFill>
          </a:ln>
        </p:spPr>
        <p:txBody>
          <a:bodyPr vert="horz" lIns="91440" tIns="45720" rIns="91440" bIns="45720" rtlCol="0" anchor="ctr"/>
          <a:lstStyle/>
          <a:p>
            <a:pPr lvl="0"/>
            <a:endParaRPr lang="pt-PT" noProof="0"/>
          </a:p>
        </p:txBody>
      </p:sp>
      <p:sp>
        <p:nvSpPr>
          <p:cNvPr id="5" name="Marcador de Posição de Notas 4"/>
          <p:cNvSpPr>
            <a:spLocks noGrp="1"/>
          </p:cNvSpPr>
          <p:nvPr>
            <p:ph type="body" sz="quarter" idx="3"/>
          </p:nvPr>
        </p:nvSpPr>
        <p:spPr>
          <a:xfrm>
            <a:off x="685800" y="4343400"/>
            <a:ext cx="5486400" cy="4114800"/>
          </a:xfrm>
          <a:prstGeom prst="rect">
            <a:avLst/>
          </a:prstGeom>
        </p:spPr>
        <p:txBody>
          <a:bodyPr vert="horz" lIns="91440" tIns="45720" rIns="91440" bIns="45720" rtlCol="0">
            <a:normAutofit/>
          </a:bodyPr>
          <a:lstStyle/>
          <a:p>
            <a:pPr lvl="0"/>
            <a:r>
              <a:rPr lang="pt-PT" noProof="0"/>
              <a:t>Clique para editar os estilos</a:t>
            </a:r>
          </a:p>
          <a:p>
            <a:pPr lvl="1"/>
            <a:r>
              <a:rPr lang="pt-PT" noProof="0"/>
              <a:t>Segundo nível</a:t>
            </a:r>
          </a:p>
          <a:p>
            <a:pPr lvl="2"/>
            <a:r>
              <a:rPr lang="pt-PT" noProof="0"/>
              <a:t>Terceiro nível</a:t>
            </a:r>
          </a:p>
          <a:p>
            <a:pPr lvl="3"/>
            <a:r>
              <a:rPr lang="pt-PT" noProof="0"/>
              <a:t>Quarto nível</a:t>
            </a:r>
          </a:p>
          <a:p>
            <a:pPr lvl="4"/>
            <a:r>
              <a:rPr lang="pt-PT" noProof="0"/>
              <a:t>Quinto nível</a:t>
            </a:r>
          </a:p>
        </p:txBody>
      </p:sp>
      <p:sp>
        <p:nvSpPr>
          <p:cNvPr id="6" name="Marcador de Posição do Rodapé 5"/>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eaLnBrk="1" fontAlgn="auto" hangingPunct="1">
              <a:spcBef>
                <a:spcPts val="0"/>
              </a:spcBef>
              <a:spcAft>
                <a:spcPts val="0"/>
              </a:spcAft>
              <a:defRPr sz="1200">
                <a:latin typeface="+mn-lt"/>
                <a:cs typeface="+mn-cs"/>
              </a:defRPr>
            </a:lvl1pPr>
          </a:lstStyle>
          <a:p>
            <a:pPr>
              <a:defRPr/>
            </a:pPr>
            <a:endParaRPr lang="pt-PT"/>
          </a:p>
        </p:txBody>
      </p:sp>
      <p:sp>
        <p:nvSpPr>
          <p:cNvPr id="7" name="Marcador de Posição do Número do Diapositivo 6"/>
          <p:cNvSpPr>
            <a:spLocks noGrp="1"/>
          </p:cNvSpPr>
          <p:nvPr>
            <p:ph type="sldNum" sz="quarter" idx="5"/>
          </p:nvPr>
        </p:nvSpPr>
        <p:spPr>
          <a:xfrm>
            <a:off x="3884613" y="8685213"/>
            <a:ext cx="2971800" cy="457200"/>
          </a:xfrm>
          <a:prstGeom prst="rect">
            <a:avLst/>
          </a:prstGeom>
        </p:spPr>
        <p:txBody>
          <a:bodyPr vert="horz" wrap="square" lIns="91440" tIns="45720" rIns="91440" bIns="45720" numCol="1" anchor="b" anchorCtr="0" compatLnSpc="1">
            <a:prstTxWarp prst="textNoShape">
              <a:avLst/>
            </a:prstTxWarp>
          </a:bodyPr>
          <a:lstStyle>
            <a:lvl1pPr algn="r" eaLnBrk="1" hangingPunct="1">
              <a:defRPr sz="1200">
                <a:latin typeface="Calibri" panose="020F0502020204030204" pitchFamily="34" charset="0"/>
              </a:defRPr>
            </a:lvl1pPr>
          </a:lstStyle>
          <a:p>
            <a:pPr>
              <a:defRPr/>
            </a:pPr>
            <a:fld id="{199CCBAB-117B-451B-A4FD-B03F11BFB7C9}" type="slidenum">
              <a:rPr lang="pt-PT" altLang="pt-PT"/>
              <a:pPr>
                <a:defRPr/>
              </a:pPr>
              <a:t>‹nº›</a:t>
            </a:fld>
            <a:endParaRPr lang="pt-PT" altLang="pt-PT"/>
          </a:p>
        </p:txBody>
      </p:sp>
    </p:spTree>
    <p:extLst>
      <p:ext uri="{BB962C8B-B14F-4D97-AF65-F5344CB8AC3E}">
        <p14:creationId xmlns:p14="http://schemas.microsoft.com/office/powerpoint/2010/main" val="3126772509"/>
      </p:ext>
    </p:extLst>
  </p:cSld>
  <p:clrMap bg1="lt1" tx1="dk1" bg2="lt2" tx2="dk2" accent1="accent1" accent2="accent2" accent3="accent3" accent4="accent4" accent5="accent5" accent6="accent6" hlink="hlink" folHlink="folHlink"/>
  <p:hf hdr="0" ftr="0" dt="0"/>
  <p:notesStyle>
    <a:lvl1pPr algn="l" rtl="0" eaLnBrk="0" fontAlgn="base" hangingPunct="0">
      <a:spcBef>
        <a:spcPct val="30000"/>
      </a:spcBef>
      <a:spcAft>
        <a:spcPct val="0"/>
      </a:spcAft>
      <a:defRPr sz="1200" kern="1200">
        <a:solidFill>
          <a:schemeClr val="tx1"/>
        </a:solidFill>
        <a:latin typeface="+mn-lt"/>
        <a:ea typeface="+mn-ea"/>
        <a:cs typeface="+mn-cs"/>
      </a:defRPr>
    </a:lvl1pPr>
    <a:lvl2pPr marL="457200" algn="l" rtl="0" eaLnBrk="0" fontAlgn="base" hangingPunct="0">
      <a:spcBef>
        <a:spcPct val="30000"/>
      </a:spcBef>
      <a:spcAft>
        <a:spcPct val="0"/>
      </a:spcAft>
      <a:defRPr sz="1200" kern="1200">
        <a:solidFill>
          <a:schemeClr val="tx1"/>
        </a:solidFill>
        <a:latin typeface="+mn-lt"/>
        <a:ea typeface="+mn-ea"/>
        <a:cs typeface="+mn-cs"/>
      </a:defRPr>
    </a:lvl2pPr>
    <a:lvl3pPr marL="914400" algn="l" rtl="0" eaLnBrk="0" fontAlgn="base" hangingPunct="0">
      <a:spcBef>
        <a:spcPct val="30000"/>
      </a:spcBef>
      <a:spcAft>
        <a:spcPct val="0"/>
      </a:spcAft>
      <a:defRPr sz="1200" kern="1200">
        <a:solidFill>
          <a:schemeClr val="tx1"/>
        </a:solidFill>
        <a:latin typeface="+mn-lt"/>
        <a:ea typeface="+mn-ea"/>
        <a:cs typeface="+mn-cs"/>
      </a:defRPr>
    </a:lvl3pPr>
    <a:lvl4pPr marL="1371600" algn="l" rtl="0" eaLnBrk="0" fontAlgn="base" hangingPunct="0">
      <a:spcBef>
        <a:spcPct val="30000"/>
      </a:spcBef>
      <a:spcAft>
        <a:spcPct val="0"/>
      </a:spcAft>
      <a:defRPr sz="1200" kern="1200">
        <a:solidFill>
          <a:schemeClr val="tx1"/>
        </a:solidFill>
        <a:latin typeface="+mn-lt"/>
        <a:ea typeface="+mn-ea"/>
        <a:cs typeface="+mn-cs"/>
      </a:defRPr>
    </a:lvl4pPr>
    <a:lvl5pPr marL="1828800" algn="l" rtl="0" eaLnBrk="0" fontAlgn="base" hangingPunct="0">
      <a:spcBef>
        <a:spcPct val="30000"/>
      </a:spcBef>
      <a:spcAft>
        <a:spcPct val="0"/>
      </a:spcAft>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Marcador de Posição da Imagem do Diapositivo 1"/>
          <p:cNvSpPr>
            <a:spLocks noGrp="1" noRot="1" noChangeAspect="1"/>
          </p:cNvSpPr>
          <p:nvPr>
            <p:ph type="sldImg"/>
          </p:nvPr>
        </p:nvSpPr>
        <p:spPr/>
      </p:sp>
      <p:sp>
        <p:nvSpPr>
          <p:cNvPr id="3" name="Marcador de Posição de Notas 2"/>
          <p:cNvSpPr>
            <a:spLocks noGrp="1"/>
          </p:cNvSpPr>
          <p:nvPr>
            <p:ph type="body" idx="1"/>
          </p:nvPr>
        </p:nvSpPr>
        <p:spPr/>
        <p:txBody>
          <a:bodyPr/>
          <a:lstStyle/>
          <a:p>
            <a:endParaRPr lang="pt-PT"/>
          </a:p>
        </p:txBody>
      </p:sp>
      <p:sp>
        <p:nvSpPr>
          <p:cNvPr id="4" name="Marcador de Posição do Número do Diapositivo 3"/>
          <p:cNvSpPr>
            <a:spLocks noGrp="1"/>
          </p:cNvSpPr>
          <p:nvPr>
            <p:ph type="sldNum" sz="quarter" idx="10"/>
          </p:nvPr>
        </p:nvSpPr>
        <p:spPr/>
        <p:txBody>
          <a:bodyPr/>
          <a:lstStyle/>
          <a:p>
            <a:pPr>
              <a:defRPr/>
            </a:pPr>
            <a:fld id="{199CCBAB-117B-451B-A4FD-B03F11BFB7C9}" type="slidenum">
              <a:rPr lang="pt-PT" altLang="pt-PT" smtClean="0"/>
              <a:pPr>
                <a:defRPr/>
              </a:pPr>
              <a:t>1</a:t>
            </a:fld>
            <a:endParaRPr lang="pt-PT" altLang="pt-PT"/>
          </a:p>
        </p:txBody>
      </p:sp>
    </p:spTree>
    <p:extLst>
      <p:ext uri="{BB962C8B-B14F-4D97-AF65-F5344CB8AC3E}">
        <p14:creationId xmlns:p14="http://schemas.microsoft.com/office/powerpoint/2010/main" val="3955951911"/>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Diapositivo de título">
    <p:spTree>
      <p:nvGrpSpPr>
        <p:cNvPr id="1" name=""/>
        <p:cNvGrpSpPr/>
        <p:nvPr/>
      </p:nvGrpSpPr>
      <p:grpSpPr>
        <a:xfrm>
          <a:off x="0" y="0"/>
          <a:ext cx="0" cy="0"/>
          <a:chOff x="0" y="0"/>
          <a:chExt cx="0" cy="0"/>
        </a:xfrm>
      </p:grpSpPr>
      <p:sp>
        <p:nvSpPr>
          <p:cNvPr id="2" name="Título 1"/>
          <p:cNvSpPr>
            <a:spLocks noGrp="1"/>
          </p:cNvSpPr>
          <p:nvPr>
            <p:ph type="ctrTitle"/>
          </p:nvPr>
        </p:nvSpPr>
        <p:spPr>
          <a:xfrm>
            <a:off x="685800" y="2130425"/>
            <a:ext cx="7772400" cy="1470025"/>
          </a:xfrm>
        </p:spPr>
        <p:txBody>
          <a:bodyPr/>
          <a:lstStyle/>
          <a:p>
            <a:r>
              <a:rPr lang="pt-PT"/>
              <a:t>Clique para editar o estilo</a:t>
            </a:r>
          </a:p>
        </p:txBody>
      </p:sp>
      <p:sp>
        <p:nvSpPr>
          <p:cNvPr id="3" name="Subtítulo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pt-PT"/>
              <a:t>Faça clique para editar o estilo</a:t>
            </a:r>
          </a:p>
        </p:txBody>
      </p:sp>
      <p:sp>
        <p:nvSpPr>
          <p:cNvPr id="4" name="Marcador de Posição da Data 3"/>
          <p:cNvSpPr>
            <a:spLocks noGrp="1"/>
          </p:cNvSpPr>
          <p:nvPr>
            <p:ph type="dt" sz="half" idx="10"/>
          </p:nvPr>
        </p:nvSpPr>
        <p:spPr/>
        <p:txBody>
          <a:bodyPr/>
          <a:lstStyle>
            <a:lvl1pPr>
              <a:defRPr/>
            </a:lvl1pPr>
          </a:lstStyle>
          <a:p>
            <a:pPr>
              <a:defRPr/>
            </a:pPr>
            <a:fld id="{0E318DE6-93DD-4BA5-80B6-37F313E05C3F}" type="datetimeFigureOut">
              <a:rPr lang="pt-PT" smtClean="0"/>
              <a:pPr>
                <a:defRPr/>
              </a:pPr>
              <a:t>22/03/2024</a:t>
            </a:fld>
            <a:endParaRPr lang="pt-PT"/>
          </a:p>
        </p:txBody>
      </p:sp>
      <p:sp>
        <p:nvSpPr>
          <p:cNvPr id="5" name="Marcador de Posição do Rodapé 4"/>
          <p:cNvSpPr>
            <a:spLocks noGrp="1"/>
          </p:cNvSpPr>
          <p:nvPr>
            <p:ph type="ftr" sz="quarter" idx="11"/>
          </p:nvPr>
        </p:nvSpPr>
        <p:spPr/>
        <p:txBody>
          <a:bodyPr/>
          <a:lstStyle>
            <a:lvl1pPr>
              <a:defRPr/>
            </a:lvl1pPr>
          </a:lstStyle>
          <a:p>
            <a:pPr>
              <a:defRPr/>
            </a:pPr>
            <a:endParaRPr lang="pt-PT"/>
          </a:p>
        </p:txBody>
      </p:sp>
      <p:sp>
        <p:nvSpPr>
          <p:cNvPr id="6" name="Marcador de Posição do Número do Diapositivo 5"/>
          <p:cNvSpPr>
            <a:spLocks noGrp="1"/>
          </p:cNvSpPr>
          <p:nvPr>
            <p:ph type="sldNum" sz="quarter" idx="12"/>
          </p:nvPr>
        </p:nvSpPr>
        <p:spPr/>
        <p:txBody>
          <a:bodyPr/>
          <a:lstStyle>
            <a:lvl1pPr>
              <a:defRPr/>
            </a:lvl1pPr>
          </a:lstStyle>
          <a:p>
            <a:pPr>
              <a:defRPr/>
            </a:pPr>
            <a:fld id="{14FFC11F-4471-4CBA-B901-CE46DD50DA52}" type="slidenum">
              <a:rPr lang="pt-PT" altLang="pt-PT"/>
              <a:pPr>
                <a:defRPr/>
              </a:pPr>
              <a:t>‹nº›</a:t>
            </a:fld>
            <a:endParaRPr lang="pt-PT" altLang="pt-PT"/>
          </a:p>
        </p:txBody>
      </p:sp>
    </p:spTree>
    <p:extLst>
      <p:ext uri="{BB962C8B-B14F-4D97-AF65-F5344CB8AC3E}">
        <p14:creationId xmlns:p14="http://schemas.microsoft.com/office/powerpoint/2010/main" val="367859839"/>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ítulo e objecto">
    <p:spTree>
      <p:nvGrpSpPr>
        <p:cNvPr id="1" name=""/>
        <p:cNvGrpSpPr/>
        <p:nvPr/>
      </p:nvGrpSpPr>
      <p:grpSpPr>
        <a:xfrm>
          <a:off x="0" y="0"/>
          <a:ext cx="0" cy="0"/>
          <a:chOff x="0" y="0"/>
          <a:chExt cx="0" cy="0"/>
        </a:xfrm>
      </p:grpSpPr>
      <p:sp>
        <p:nvSpPr>
          <p:cNvPr id="2" name="Título 1"/>
          <p:cNvSpPr>
            <a:spLocks noGrp="1"/>
          </p:cNvSpPr>
          <p:nvPr>
            <p:ph type="title"/>
          </p:nvPr>
        </p:nvSpPr>
        <p:spPr/>
        <p:txBody>
          <a:bodyPr/>
          <a:lstStyle/>
          <a:p>
            <a:r>
              <a:rPr lang="pt-PT"/>
              <a:t>Clique para editar o estilo</a:t>
            </a:r>
          </a:p>
        </p:txBody>
      </p:sp>
      <p:sp>
        <p:nvSpPr>
          <p:cNvPr id="3" name="Marcador de Posição de Conteúdo 2"/>
          <p:cNvSpPr>
            <a:spLocks noGrp="1"/>
          </p:cNvSpPr>
          <p:nvPr>
            <p:ph idx="1"/>
          </p:nvPr>
        </p:nvSpPr>
        <p:spPr/>
        <p:txBody>
          <a:bodyPr/>
          <a:lstStyle/>
          <a:p>
            <a:pPr lvl="0"/>
            <a:r>
              <a:rPr lang="pt-PT"/>
              <a:t>Clique para editar os estilos</a:t>
            </a:r>
          </a:p>
          <a:p>
            <a:pPr lvl="1"/>
            <a:r>
              <a:rPr lang="pt-PT"/>
              <a:t>Segundo nível</a:t>
            </a:r>
          </a:p>
          <a:p>
            <a:pPr lvl="2"/>
            <a:r>
              <a:rPr lang="pt-PT"/>
              <a:t>Terceiro nível</a:t>
            </a:r>
          </a:p>
          <a:p>
            <a:pPr lvl="3"/>
            <a:r>
              <a:rPr lang="pt-PT"/>
              <a:t>Quarto nível</a:t>
            </a:r>
          </a:p>
          <a:p>
            <a:pPr lvl="4"/>
            <a:r>
              <a:rPr lang="pt-PT"/>
              <a:t>Quinto nível</a:t>
            </a:r>
          </a:p>
        </p:txBody>
      </p:sp>
      <p:sp>
        <p:nvSpPr>
          <p:cNvPr id="4" name="Marcador de Posição da Data 3"/>
          <p:cNvSpPr>
            <a:spLocks noGrp="1"/>
          </p:cNvSpPr>
          <p:nvPr>
            <p:ph type="dt" sz="half" idx="10"/>
          </p:nvPr>
        </p:nvSpPr>
        <p:spPr/>
        <p:txBody>
          <a:bodyPr/>
          <a:lstStyle>
            <a:lvl1pPr>
              <a:defRPr/>
            </a:lvl1pPr>
          </a:lstStyle>
          <a:p>
            <a:pPr>
              <a:defRPr/>
            </a:pPr>
            <a:fld id="{3B4D45B5-868A-4025-848B-83002FA53999}" type="datetimeFigureOut">
              <a:rPr lang="pt-PT" smtClean="0"/>
              <a:pPr>
                <a:defRPr/>
              </a:pPr>
              <a:t>22/03/2024</a:t>
            </a:fld>
            <a:endParaRPr lang="pt-PT"/>
          </a:p>
        </p:txBody>
      </p:sp>
      <p:sp>
        <p:nvSpPr>
          <p:cNvPr id="5" name="Marcador de Posição do Rodapé 4"/>
          <p:cNvSpPr>
            <a:spLocks noGrp="1"/>
          </p:cNvSpPr>
          <p:nvPr>
            <p:ph type="ftr" sz="quarter" idx="11"/>
          </p:nvPr>
        </p:nvSpPr>
        <p:spPr/>
        <p:txBody>
          <a:bodyPr/>
          <a:lstStyle>
            <a:lvl1pPr>
              <a:defRPr/>
            </a:lvl1pPr>
          </a:lstStyle>
          <a:p>
            <a:pPr>
              <a:defRPr/>
            </a:pPr>
            <a:endParaRPr lang="pt-PT"/>
          </a:p>
        </p:txBody>
      </p:sp>
      <p:sp>
        <p:nvSpPr>
          <p:cNvPr id="6" name="Marcador de Posição do Número do Diapositivo 5"/>
          <p:cNvSpPr>
            <a:spLocks noGrp="1"/>
          </p:cNvSpPr>
          <p:nvPr>
            <p:ph type="sldNum" sz="quarter" idx="12"/>
          </p:nvPr>
        </p:nvSpPr>
        <p:spPr/>
        <p:txBody>
          <a:bodyPr/>
          <a:lstStyle>
            <a:lvl1pPr>
              <a:defRPr/>
            </a:lvl1pPr>
          </a:lstStyle>
          <a:p>
            <a:pPr>
              <a:defRPr/>
            </a:pPr>
            <a:fld id="{74994274-DD33-495B-995D-716227522148}" type="slidenum">
              <a:rPr lang="pt-PT" altLang="pt-PT"/>
              <a:pPr>
                <a:defRPr/>
              </a:pPr>
              <a:t>‹nº›</a:t>
            </a:fld>
            <a:endParaRPr lang="pt-PT" altLang="pt-PT"/>
          </a:p>
        </p:txBody>
      </p:sp>
    </p:spTree>
    <p:extLst>
      <p:ext uri="{BB962C8B-B14F-4D97-AF65-F5344CB8AC3E}">
        <p14:creationId xmlns:p14="http://schemas.microsoft.com/office/powerpoint/2010/main" val="2423774804"/>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Cabeçalho da Secção">
    <p:spTree>
      <p:nvGrpSpPr>
        <p:cNvPr id="1" name=""/>
        <p:cNvGrpSpPr/>
        <p:nvPr/>
      </p:nvGrpSpPr>
      <p:grpSpPr>
        <a:xfrm>
          <a:off x="0" y="0"/>
          <a:ext cx="0" cy="0"/>
          <a:chOff x="0" y="0"/>
          <a:chExt cx="0" cy="0"/>
        </a:xfrm>
      </p:grpSpPr>
      <p:sp>
        <p:nvSpPr>
          <p:cNvPr id="2" name="Título 1"/>
          <p:cNvSpPr>
            <a:spLocks noGrp="1"/>
          </p:cNvSpPr>
          <p:nvPr>
            <p:ph type="title"/>
          </p:nvPr>
        </p:nvSpPr>
        <p:spPr>
          <a:xfrm>
            <a:off x="722313" y="4406900"/>
            <a:ext cx="7772400" cy="1362075"/>
          </a:xfrm>
        </p:spPr>
        <p:txBody>
          <a:bodyPr anchor="t"/>
          <a:lstStyle>
            <a:lvl1pPr algn="l">
              <a:defRPr sz="4000" b="1" cap="all"/>
            </a:lvl1pPr>
          </a:lstStyle>
          <a:p>
            <a:r>
              <a:rPr lang="pt-PT"/>
              <a:t>Clique para editar o estilo</a:t>
            </a:r>
          </a:p>
        </p:txBody>
      </p:sp>
      <p:sp>
        <p:nvSpPr>
          <p:cNvPr id="3" name="Marcador de Posição do Texto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pt-PT"/>
              <a:t>Clique para editar os estilos</a:t>
            </a:r>
          </a:p>
        </p:txBody>
      </p:sp>
      <p:sp>
        <p:nvSpPr>
          <p:cNvPr id="4" name="Marcador de Posição da Data 3"/>
          <p:cNvSpPr>
            <a:spLocks noGrp="1"/>
          </p:cNvSpPr>
          <p:nvPr>
            <p:ph type="dt" sz="half" idx="10"/>
          </p:nvPr>
        </p:nvSpPr>
        <p:spPr/>
        <p:txBody>
          <a:bodyPr/>
          <a:lstStyle>
            <a:lvl1pPr>
              <a:defRPr/>
            </a:lvl1pPr>
          </a:lstStyle>
          <a:p>
            <a:pPr>
              <a:defRPr/>
            </a:pPr>
            <a:fld id="{73F56D61-D9F8-428E-9759-E57B4E8CDF94}" type="datetimeFigureOut">
              <a:rPr lang="pt-PT" smtClean="0"/>
              <a:pPr>
                <a:defRPr/>
              </a:pPr>
              <a:t>22/03/2024</a:t>
            </a:fld>
            <a:endParaRPr lang="pt-PT"/>
          </a:p>
        </p:txBody>
      </p:sp>
      <p:sp>
        <p:nvSpPr>
          <p:cNvPr id="5" name="Marcador de Posição do Rodapé 4"/>
          <p:cNvSpPr>
            <a:spLocks noGrp="1"/>
          </p:cNvSpPr>
          <p:nvPr>
            <p:ph type="ftr" sz="quarter" idx="11"/>
          </p:nvPr>
        </p:nvSpPr>
        <p:spPr/>
        <p:txBody>
          <a:bodyPr/>
          <a:lstStyle>
            <a:lvl1pPr>
              <a:defRPr/>
            </a:lvl1pPr>
          </a:lstStyle>
          <a:p>
            <a:pPr>
              <a:defRPr/>
            </a:pPr>
            <a:endParaRPr lang="pt-PT"/>
          </a:p>
        </p:txBody>
      </p:sp>
      <p:sp>
        <p:nvSpPr>
          <p:cNvPr id="6" name="Marcador de Posição do Número do Diapositivo 5"/>
          <p:cNvSpPr>
            <a:spLocks noGrp="1"/>
          </p:cNvSpPr>
          <p:nvPr>
            <p:ph type="sldNum" sz="quarter" idx="12"/>
          </p:nvPr>
        </p:nvSpPr>
        <p:spPr/>
        <p:txBody>
          <a:bodyPr/>
          <a:lstStyle>
            <a:lvl1pPr>
              <a:defRPr/>
            </a:lvl1pPr>
          </a:lstStyle>
          <a:p>
            <a:pPr>
              <a:defRPr/>
            </a:pPr>
            <a:fld id="{3120C911-8E62-463E-8EEE-BC49CDC26302}" type="slidenum">
              <a:rPr lang="pt-PT" altLang="pt-PT"/>
              <a:pPr>
                <a:defRPr/>
              </a:pPr>
              <a:t>‹nº›</a:t>
            </a:fld>
            <a:endParaRPr lang="pt-PT" altLang="pt-PT"/>
          </a:p>
        </p:txBody>
      </p:sp>
    </p:spTree>
    <p:extLst>
      <p:ext uri="{BB962C8B-B14F-4D97-AF65-F5344CB8AC3E}">
        <p14:creationId xmlns:p14="http://schemas.microsoft.com/office/powerpoint/2010/main" val="218890293"/>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Conteúdo Duplo">
    <p:spTree>
      <p:nvGrpSpPr>
        <p:cNvPr id="1" name=""/>
        <p:cNvGrpSpPr/>
        <p:nvPr/>
      </p:nvGrpSpPr>
      <p:grpSpPr>
        <a:xfrm>
          <a:off x="0" y="0"/>
          <a:ext cx="0" cy="0"/>
          <a:chOff x="0" y="0"/>
          <a:chExt cx="0" cy="0"/>
        </a:xfrm>
      </p:grpSpPr>
      <p:sp>
        <p:nvSpPr>
          <p:cNvPr id="2" name="Título 1"/>
          <p:cNvSpPr>
            <a:spLocks noGrp="1"/>
          </p:cNvSpPr>
          <p:nvPr>
            <p:ph type="title"/>
          </p:nvPr>
        </p:nvSpPr>
        <p:spPr/>
        <p:txBody>
          <a:bodyPr/>
          <a:lstStyle/>
          <a:p>
            <a:r>
              <a:rPr lang="pt-PT"/>
              <a:t>Clique para editar o estilo</a:t>
            </a:r>
          </a:p>
        </p:txBody>
      </p:sp>
      <p:sp>
        <p:nvSpPr>
          <p:cNvPr id="3" name="Marcador de Posição de Conteúdo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pt-PT"/>
              <a:t>Clique para editar os estilos</a:t>
            </a:r>
          </a:p>
          <a:p>
            <a:pPr lvl="1"/>
            <a:r>
              <a:rPr lang="pt-PT"/>
              <a:t>Segundo nível</a:t>
            </a:r>
          </a:p>
          <a:p>
            <a:pPr lvl="2"/>
            <a:r>
              <a:rPr lang="pt-PT"/>
              <a:t>Terceiro nível</a:t>
            </a:r>
          </a:p>
          <a:p>
            <a:pPr lvl="3"/>
            <a:r>
              <a:rPr lang="pt-PT"/>
              <a:t>Quarto nível</a:t>
            </a:r>
          </a:p>
          <a:p>
            <a:pPr lvl="4"/>
            <a:r>
              <a:rPr lang="pt-PT"/>
              <a:t>Quinto nível</a:t>
            </a:r>
          </a:p>
        </p:txBody>
      </p:sp>
      <p:sp>
        <p:nvSpPr>
          <p:cNvPr id="4" name="Marcador de Posição de Conteúdo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pt-PT"/>
              <a:t>Clique para editar os estilos</a:t>
            </a:r>
          </a:p>
          <a:p>
            <a:pPr lvl="1"/>
            <a:r>
              <a:rPr lang="pt-PT"/>
              <a:t>Segundo nível</a:t>
            </a:r>
          </a:p>
          <a:p>
            <a:pPr lvl="2"/>
            <a:r>
              <a:rPr lang="pt-PT"/>
              <a:t>Terceiro nível</a:t>
            </a:r>
          </a:p>
          <a:p>
            <a:pPr lvl="3"/>
            <a:r>
              <a:rPr lang="pt-PT"/>
              <a:t>Quarto nível</a:t>
            </a:r>
          </a:p>
          <a:p>
            <a:pPr lvl="4"/>
            <a:r>
              <a:rPr lang="pt-PT"/>
              <a:t>Quinto nível</a:t>
            </a:r>
          </a:p>
        </p:txBody>
      </p:sp>
      <p:sp>
        <p:nvSpPr>
          <p:cNvPr id="5" name="Marcador de Posição da Data 3"/>
          <p:cNvSpPr>
            <a:spLocks noGrp="1"/>
          </p:cNvSpPr>
          <p:nvPr>
            <p:ph type="dt" sz="half" idx="10"/>
          </p:nvPr>
        </p:nvSpPr>
        <p:spPr/>
        <p:txBody>
          <a:bodyPr/>
          <a:lstStyle>
            <a:lvl1pPr>
              <a:defRPr/>
            </a:lvl1pPr>
          </a:lstStyle>
          <a:p>
            <a:pPr>
              <a:defRPr/>
            </a:pPr>
            <a:fld id="{4CFEE594-EE1C-4D08-81D8-45DC2B4DDAC0}" type="datetimeFigureOut">
              <a:rPr lang="pt-PT" smtClean="0"/>
              <a:pPr>
                <a:defRPr/>
              </a:pPr>
              <a:t>22/03/2024</a:t>
            </a:fld>
            <a:endParaRPr lang="pt-PT"/>
          </a:p>
        </p:txBody>
      </p:sp>
      <p:sp>
        <p:nvSpPr>
          <p:cNvPr id="6" name="Marcador de Posição do Rodapé 4"/>
          <p:cNvSpPr>
            <a:spLocks noGrp="1"/>
          </p:cNvSpPr>
          <p:nvPr>
            <p:ph type="ftr" sz="quarter" idx="11"/>
          </p:nvPr>
        </p:nvSpPr>
        <p:spPr/>
        <p:txBody>
          <a:bodyPr/>
          <a:lstStyle>
            <a:lvl1pPr>
              <a:defRPr/>
            </a:lvl1pPr>
          </a:lstStyle>
          <a:p>
            <a:pPr>
              <a:defRPr/>
            </a:pPr>
            <a:endParaRPr lang="pt-PT"/>
          </a:p>
        </p:txBody>
      </p:sp>
      <p:sp>
        <p:nvSpPr>
          <p:cNvPr id="7" name="Marcador de Posição do Número do Diapositivo 5"/>
          <p:cNvSpPr>
            <a:spLocks noGrp="1"/>
          </p:cNvSpPr>
          <p:nvPr>
            <p:ph type="sldNum" sz="quarter" idx="12"/>
          </p:nvPr>
        </p:nvSpPr>
        <p:spPr/>
        <p:txBody>
          <a:bodyPr/>
          <a:lstStyle>
            <a:lvl1pPr>
              <a:defRPr/>
            </a:lvl1pPr>
          </a:lstStyle>
          <a:p>
            <a:pPr>
              <a:defRPr/>
            </a:pPr>
            <a:fld id="{61B5F5E7-77AE-4684-84BF-9177BAB3BDA3}" type="slidenum">
              <a:rPr lang="pt-PT" altLang="pt-PT"/>
              <a:pPr>
                <a:defRPr/>
              </a:pPr>
              <a:t>‹nº›</a:t>
            </a:fld>
            <a:endParaRPr lang="pt-PT" altLang="pt-PT"/>
          </a:p>
        </p:txBody>
      </p:sp>
    </p:spTree>
    <p:extLst>
      <p:ext uri="{BB962C8B-B14F-4D97-AF65-F5344CB8AC3E}">
        <p14:creationId xmlns:p14="http://schemas.microsoft.com/office/powerpoint/2010/main" val="2033467033"/>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ação">
    <p:spTree>
      <p:nvGrpSpPr>
        <p:cNvPr id="1" name=""/>
        <p:cNvGrpSpPr/>
        <p:nvPr/>
      </p:nvGrpSpPr>
      <p:grpSpPr>
        <a:xfrm>
          <a:off x="0" y="0"/>
          <a:ext cx="0" cy="0"/>
          <a:chOff x="0" y="0"/>
          <a:chExt cx="0" cy="0"/>
        </a:xfrm>
      </p:grpSpPr>
      <p:sp>
        <p:nvSpPr>
          <p:cNvPr id="2" name="Título 1"/>
          <p:cNvSpPr>
            <a:spLocks noGrp="1"/>
          </p:cNvSpPr>
          <p:nvPr>
            <p:ph type="title"/>
          </p:nvPr>
        </p:nvSpPr>
        <p:spPr/>
        <p:txBody>
          <a:bodyPr/>
          <a:lstStyle>
            <a:lvl1pPr>
              <a:defRPr/>
            </a:lvl1pPr>
          </a:lstStyle>
          <a:p>
            <a:r>
              <a:rPr lang="pt-PT"/>
              <a:t>Clique para editar o estilo</a:t>
            </a:r>
          </a:p>
        </p:txBody>
      </p:sp>
      <p:sp>
        <p:nvSpPr>
          <p:cNvPr id="3" name="Marcador de Posição do Texto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pt-PT"/>
              <a:t>Clique para editar os estilos</a:t>
            </a:r>
          </a:p>
        </p:txBody>
      </p:sp>
      <p:sp>
        <p:nvSpPr>
          <p:cNvPr id="4" name="Marcador de Posição de Conteúdo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pt-PT"/>
              <a:t>Clique para editar os estilos</a:t>
            </a:r>
          </a:p>
          <a:p>
            <a:pPr lvl="1"/>
            <a:r>
              <a:rPr lang="pt-PT"/>
              <a:t>Segundo nível</a:t>
            </a:r>
          </a:p>
          <a:p>
            <a:pPr lvl="2"/>
            <a:r>
              <a:rPr lang="pt-PT"/>
              <a:t>Terceiro nível</a:t>
            </a:r>
          </a:p>
          <a:p>
            <a:pPr lvl="3"/>
            <a:r>
              <a:rPr lang="pt-PT"/>
              <a:t>Quarto nível</a:t>
            </a:r>
          </a:p>
          <a:p>
            <a:pPr lvl="4"/>
            <a:r>
              <a:rPr lang="pt-PT"/>
              <a:t>Quinto nível</a:t>
            </a:r>
          </a:p>
        </p:txBody>
      </p:sp>
      <p:sp>
        <p:nvSpPr>
          <p:cNvPr id="5" name="Marcador de Posição do Texto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pt-PT"/>
              <a:t>Clique para editar os estilos</a:t>
            </a:r>
          </a:p>
        </p:txBody>
      </p:sp>
      <p:sp>
        <p:nvSpPr>
          <p:cNvPr id="6" name="Marcador de Posição de Conteúdo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pt-PT"/>
              <a:t>Clique para editar os estilos</a:t>
            </a:r>
          </a:p>
          <a:p>
            <a:pPr lvl="1"/>
            <a:r>
              <a:rPr lang="pt-PT"/>
              <a:t>Segundo nível</a:t>
            </a:r>
          </a:p>
          <a:p>
            <a:pPr lvl="2"/>
            <a:r>
              <a:rPr lang="pt-PT"/>
              <a:t>Terceiro nível</a:t>
            </a:r>
          </a:p>
          <a:p>
            <a:pPr lvl="3"/>
            <a:r>
              <a:rPr lang="pt-PT"/>
              <a:t>Quarto nível</a:t>
            </a:r>
          </a:p>
          <a:p>
            <a:pPr lvl="4"/>
            <a:r>
              <a:rPr lang="pt-PT"/>
              <a:t>Quinto nível</a:t>
            </a:r>
          </a:p>
        </p:txBody>
      </p:sp>
      <p:sp>
        <p:nvSpPr>
          <p:cNvPr id="7" name="Marcador de Posição da Data 3"/>
          <p:cNvSpPr>
            <a:spLocks noGrp="1"/>
          </p:cNvSpPr>
          <p:nvPr>
            <p:ph type="dt" sz="half" idx="10"/>
          </p:nvPr>
        </p:nvSpPr>
        <p:spPr/>
        <p:txBody>
          <a:bodyPr/>
          <a:lstStyle>
            <a:lvl1pPr>
              <a:defRPr/>
            </a:lvl1pPr>
          </a:lstStyle>
          <a:p>
            <a:pPr>
              <a:defRPr/>
            </a:pPr>
            <a:fld id="{E1D07445-3916-43A3-8164-85392ABC9CEE}" type="datetimeFigureOut">
              <a:rPr lang="pt-PT" smtClean="0"/>
              <a:pPr>
                <a:defRPr/>
              </a:pPr>
              <a:t>22/03/2024</a:t>
            </a:fld>
            <a:endParaRPr lang="pt-PT"/>
          </a:p>
        </p:txBody>
      </p:sp>
      <p:sp>
        <p:nvSpPr>
          <p:cNvPr id="8" name="Marcador de Posição do Rodapé 4"/>
          <p:cNvSpPr>
            <a:spLocks noGrp="1"/>
          </p:cNvSpPr>
          <p:nvPr>
            <p:ph type="ftr" sz="quarter" idx="11"/>
          </p:nvPr>
        </p:nvSpPr>
        <p:spPr/>
        <p:txBody>
          <a:bodyPr/>
          <a:lstStyle>
            <a:lvl1pPr>
              <a:defRPr/>
            </a:lvl1pPr>
          </a:lstStyle>
          <a:p>
            <a:pPr>
              <a:defRPr/>
            </a:pPr>
            <a:endParaRPr lang="pt-PT"/>
          </a:p>
        </p:txBody>
      </p:sp>
      <p:sp>
        <p:nvSpPr>
          <p:cNvPr id="9" name="Marcador de Posição do Número do Diapositivo 5"/>
          <p:cNvSpPr>
            <a:spLocks noGrp="1"/>
          </p:cNvSpPr>
          <p:nvPr>
            <p:ph type="sldNum" sz="quarter" idx="12"/>
          </p:nvPr>
        </p:nvSpPr>
        <p:spPr/>
        <p:txBody>
          <a:bodyPr/>
          <a:lstStyle>
            <a:lvl1pPr>
              <a:defRPr/>
            </a:lvl1pPr>
          </a:lstStyle>
          <a:p>
            <a:pPr>
              <a:defRPr/>
            </a:pPr>
            <a:fld id="{B8543566-E5DF-4D45-9AEC-44FE9B0988B7}" type="slidenum">
              <a:rPr lang="pt-PT" altLang="pt-PT"/>
              <a:pPr>
                <a:defRPr/>
              </a:pPr>
              <a:t>‹nº›</a:t>
            </a:fld>
            <a:endParaRPr lang="pt-PT" altLang="pt-PT"/>
          </a:p>
        </p:txBody>
      </p:sp>
    </p:spTree>
    <p:extLst>
      <p:ext uri="{BB962C8B-B14F-4D97-AF65-F5344CB8AC3E}">
        <p14:creationId xmlns:p14="http://schemas.microsoft.com/office/powerpoint/2010/main" val="3537170996"/>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Só título">
    <p:spTree>
      <p:nvGrpSpPr>
        <p:cNvPr id="1" name=""/>
        <p:cNvGrpSpPr/>
        <p:nvPr/>
      </p:nvGrpSpPr>
      <p:grpSpPr>
        <a:xfrm>
          <a:off x="0" y="0"/>
          <a:ext cx="0" cy="0"/>
          <a:chOff x="0" y="0"/>
          <a:chExt cx="0" cy="0"/>
        </a:xfrm>
      </p:grpSpPr>
      <p:sp>
        <p:nvSpPr>
          <p:cNvPr id="2" name="Título 1"/>
          <p:cNvSpPr>
            <a:spLocks noGrp="1"/>
          </p:cNvSpPr>
          <p:nvPr>
            <p:ph type="title"/>
          </p:nvPr>
        </p:nvSpPr>
        <p:spPr/>
        <p:txBody>
          <a:bodyPr/>
          <a:lstStyle/>
          <a:p>
            <a:r>
              <a:rPr lang="pt-PT"/>
              <a:t>Clique para editar o estilo</a:t>
            </a:r>
          </a:p>
        </p:txBody>
      </p:sp>
      <p:sp>
        <p:nvSpPr>
          <p:cNvPr id="3" name="Marcador de Posição da Data 3"/>
          <p:cNvSpPr>
            <a:spLocks noGrp="1"/>
          </p:cNvSpPr>
          <p:nvPr>
            <p:ph type="dt" sz="half" idx="10"/>
          </p:nvPr>
        </p:nvSpPr>
        <p:spPr/>
        <p:txBody>
          <a:bodyPr/>
          <a:lstStyle>
            <a:lvl1pPr>
              <a:defRPr/>
            </a:lvl1pPr>
          </a:lstStyle>
          <a:p>
            <a:pPr>
              <a:defRPr/>
            </a:pPr>
            <a:fld id="{94A85AC7-C8F0-45C4-ABCC-A303BEF0614C}" type="datetimeFigureOut">
              <a:rPr lang="pt-PT" smtClean="0"/>
              <a:pPr>
                <a:defRPr/>
              </a:pPr>
              <a:t>22/03/2024</a:t>
            </a:fld>
            <a:endParaRPr lang="pt-PT"/>
          </a:p>
        </p:txBody>
      </p:sp>
      <p:sp>
        <p:nvSpPr>
          <p:cNvPr id="4" name="Marcador de Posição do Rodapé 4"/>
          <p:cNvSpPr>
            <a:spLocks noGrp="1"/>
          </p:cNvSpPr>
          <p:nvPr>
            <p:ph type="ftr" sz="quarter" idx="11"/>
          </p:nvPr>
        </p:nvSpPr>
        <p:spPr/>
        <p:txBody>
          <a:bodyPr/>
          <a:lstStyle>
            <a:lvl1pPr>
              <a:defRPr/>
            </a:lvl1pPr>
          </a:lstStyle>
          <a:p>
            <a:pPr>
              <a:defRPr/>
            </a:pPr>
            <a:endParaRPr lang="pt-PT"/>
          </a:p>
        </p:txBody>
      </p:sp>
      <p:sp>
        <p:nvSpPr>
          <p:cNvPr id="5" name="Marcador de Posição do Número do Diapositivo 5"/>
          <p:cNvSpPr>
            <a:spLocks noGrp="1"/>
          </p:cNvSpPr>
          <p:nvPr>
            <p:ph type="sldNum" sz="quarter" idx="12"/>
          </p:nvPr>
        </p:nvSpPr>
        <p:spPr/>
        <p:txBody>
          <a:bodyPr/>
          <a:lstStyle>
            <a:lvl1pPr>
              <a:defRPr/>
            </a:lvl1pPr>
          </a:lstStyle>
          <a:p>
            <a:pPr>
              <a:defRPr/>
            </a:pPr>
            <a:fld id="{DBC75B4D-824B-470B-B6AD-E4CF5ACD1572}" type="slidenum">
              <a:rPr lang="pt-PT" altLang="pt-PT"/>
              <a:pPr>
                <a:defRPr/>
              </a:pPr>
              <a:t>‹nº›</a:t>
            </a:fld>
            <a:endParaRPr lang="pt-PT" altLang="pt-PT"/>
          </a:p>
        </p:txBody>
      </p:sp>
    </p:spTree>
    <p:extLst>
      <p:ext uri="{BB962C8B-B14F-4D97-AF65-F5344CB8AC3E}">
        <p14:creationId xmlns:p14="http://schemas.microsoft.com/office/powerpoint/2010/main" val="1123742713"/>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Em branco">
    <p:spTree>
      <p:nvGrpSpPr>
        <p:cNvPr id="1" name=""/>
        <p:cNvGrpSpPr/>
        <p:nvPr/>
      </p:nvGrpSpPr>
      <p:grpSpPr>
        <a:xfrm>
          <a:off x="0" y="0"/>
          <a:ext cx="0" cy="0"/>
          <a:chOff x="0" y="0"/>
          <a:chExt cx="0" cy="0"/>
        </a:xfrm>
      </p:grpSpPr>
      <p:sp>
        <p:nvSpPr>
          <p:cNvPr id="2" name="Marcador de Posição da Data 3"/>
          <p:cNvSpPr>
            <a:spLocks noGrp="1"/>
          </p:cNvSpPr>
          <p:nvPr>
            <p:ph type="dt" sz="half" idx="10"/>
          </p:nvPr>
        </p:nvSpPr>
        <p:spPr/>
        <p:txBody>
          <a:bodyPr/>
          <a:lstStyle>
            <a:lvl1pPr>
              <a:defRPr/>
            </a:lvl1pPr>
          </a:lstStyle>
          <a:p>
            <a:pPr>
              <a:defRPr/>
            </a:pPr>
            <a:fld id="{E3E384FB-BB8F-40C6-9886-DAD80F0CE89C}" type="datetimeFigureOut">
              <a:rPr lang="pt-PT" smtClean="0"/>
              <a:pPr>
                <a:defRPr/>
              </a:pPr>
              <a:t>22/03/2024</a:t>
            </a:fld>
            <a:endParaRPr lang="pt-PT"/>
          </a:p>
        </p:txBody>
      </p:sp>
      <p:sp>
        <p:nvSpPr>
          <p:cNvPr id="3" name="Marcador de Posição do Rodapé 4"/>
          <p:cNvSpPr>
            <a:spLocks noGrp="1"/>
          </p:cNvSpPr>
          <p:nvPr>
            <p:ph type="ftr" sz="quarter" idx="11"/>
          </p:nvPr>
        </p:nvSpPr>
        <p:spPr/>
        <p:txBody>
          <a:bodyPr/>
          <a:lstStyle>
            <a:lvl1pPr>
              <a:defRPr/>
            </a:lvl1pPr>
          </a:lstStyle>
          <a:p>
            <a:pPr>
              <a:defRPr/>
            </a:pPr>
            <a:endParaRPr lang="pt-PT"/>
          </a:p>
        </p:txBody>
      </p:sp>
      <p:sp>
        <p:nvSpPr>
          <p:cNvPr id="4" name="Marcador de Posição do Número do Diapositivo 5"/>
          <p:cNvSpPr>
            <a:spLocks noGrp="1"/>
          </p:cNvSpPr>
          <p:nvPr>
            <p:ph type="sldNum" sz="quarter" idx="12"/>
          </p:nvPr>
        </p:nvSpPr>
        <p:spPr/>
        <p:txBody>
          <a:bodyPr/>
          <a:lstStyle>
            <a:lvl1pPr>
              <a:defRPr/>
            </a:lvl1pPr>
          </a:lstStyle>
          <a:p>
            <a:pPr>
              <a:defRPr/>
            </a:pPr>
            <a:fld id="{59AB2A9A-0430-401E-A514-4E130A200802}" type="slidenum">
              <a:rPr lang="pt-PT" altLang="pt-PT"/>
              <a:pPr>
                <a:defRPr/>
              </a:pPr>
              <a:t>‹nº›</a:t>
            </a:fld>
            <a:endParaRPr lang="pt-PT" altLang="pt-PT"/>
          </a:p>
        </p:txBody>
      </p:sp>
    </p:spTree>
    <p:extLst>
      <p:ext uri="{BB962C8B-B14F-4D97-AF65-F5344CB8AC3E}">
        <p14:creationId xmlns:p14="http://schemas.microsoft.com/office/powerpoint/2010/main" val="2053248314"/>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údo com Legenda">
    <p:spTree>
      <p:nvGrpSpPr>
        <p:cNvPr id="1" name=""/>
        <p:cNvGrpSpPr/>
        <p:nvPr/>
      </p:nvGrpSpPr>
      <p:grpSpPr>
        <a:xfrm>
          <a:off x="0" y="0"/>
          <a:ext cx="0" cy="0"/>
          <a:chOff x="0" y="0"/>
          <a:chExt cx="0" cy="0"/>
        </a:xfrm>
      </p:grpSpPr>
      <p:sp>
        <p:nvSpPr>
          <p:cNvPr id="2" name="Título 1"/>
          <p:cNvSpPr>
            <a:spLocks noGrp="1"/>
          </p:cNvSpPr>
          <p:nvPr>
            <p:ph type="title"/>
          </p:nvPr>
        </p:nvSpPr>
        <p:spPr>
          <a:xfrm>
            <a:off x="457200" y="273050"/>
            <a:ext cx="3008313" cy="1162050"/>
          </a:xfrm>
        </p:spPr>
        <p:txBody>
          <a:bodyPr anchor="b"/>
          <a:lstStyle>
            <a:lvl1pPr algn="l">
              <a:defRPr sz="2000" b="1"/>
            </a:lvl1pPr>
          </a:lstStyle>
          <a:p>
            <a:r>
              <a:rPr lang="pt-PT"/>
              <a:t>Clique para editar o estilo</a:t>
            </a:r>
          </a:p>
        </p:txBody>
      </p:sp>
      <p:sp>
        <p:nvSpPr>
          <p:cNvPr id="3" name="Marcador de Posição de Conteúdo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pt-PT"/>
              <a:t>Clique para editar os estilos</a:t>
            </a:r>
          </a:p>
          <a:p>
            <a:pPr lvl="1"/>
            <a:r>
              <a:rPr lang="pt-PT"/>
              <a:t>Segundo nível</a:t>
            </a:r>
          </a:p>
          <a:p>
            <a:pPr lvl="2"/>
            <a:r>
              <a:rPr lang="pt-PT"/>
              <a:t>Terceiro nível</a:t>
            </a:r>
          </a:p>
          <a:p>
            <a:pPr lvl="3"/>
            <a:r>
              <a:rPr lang="pt-PT"/>
              <a:t>Quarto nível</a:t>
            </a:r>
          </a:p>
          <a:p>
            <a:pPr lvl="4"/>
            <a:r>
              <a:rPr lang="pt-PT"/>
              <a:t>Quinto nível</a:t>
            </a:r>
          </a:p>
        </p:txBody>
      </p:sp>
      <p:sp>
        <p:nvSpPr>
          <p:cNvPr id="4" name="Marcador de Posição do Texto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pt-PT"/>
              <a:t>Clique para editar os estilos</a:t>
            </a:r>
          </a:p>
        </p:txBody>
      </p:sp>
      <p:sp>
        <p:nvSpPr>
          <p:cNvPr id="5" name="Marcador de Posição da Data 3"/>
          <p:cNvSpPr>
            <a:spLocks noGrp="1"/>
          </p:cNvSpPr>
          <p:nvPr>
            <p:ph type="dt" sz="half" idx="10"/>
          </p:nvPr>
        </p:nvSpPr>
        <p:spPr/>
        <p:txBody>
          <a:bodyPr/>
          <a:lstStyle>
            <a:lvl1pPr>
              <a:defRPr/>
            </a:lvl1pPr>
          </a:lstStyle>
          <a:p>
            <a:pPr>
              <a:defRPr/>
            </a:pPr>
            <a:fld id="{1B6A993E-A5F2-41FC-9740-AA901266BA0F}" type="datetimeFigureOut">
              <a:rPr lang="pt-PT" smtClean="0"/>
              <a:pPr>
                <a:defRPr/>
              </a:pPr>
              <a:t>22/03/2024</a:t>
            </a:fld>
            <a:endParaRPr lang="pt-PT"/>
          </a:p>
        </p:txBody>
      </p:sp>
      <p:sp>
        <p:nvSpPr>
          <p:cNvPr id="6" name="Marcador de Posição do Rodapé 4"/>
          <p:cNvSpPr>
            <a:spLocks noGrp="1"/>
          </p:cNvSpPr>
          <p:nvPr>
            <p:ph type="ftr" sz="quarter" idx="11"/>
          </p:nvPr>
        </p:nvSpPr>
        <p:spPr/>
        <p:txBody>
          <a:bodyPr/>
          <a:lstStyle>
            <a:lvl1pPr>
              <a:defRPr/>
            </a:lvl1pPr>
          </a:lstStyle>
          <a:p>
            <a:pPr>
              <a:defRPr/>
            </a:pPr>
            <a:endParaRPr lang="pt-PT"/>
          </a:p>
        </p:txBody>
      </p:sp>
      <p:sp>
        <p:nvSpPr>
          <p:cNvPr id="7" name="Marcador de Posição do Número do Diapositivo 5"/>
          <p:cNvSpPr>
            <a:spLocks noGrp="1"/>
          </p:cNvSpPr>
          <p:nvPr>
            <p:ph type="sldNum" sz="quarter" idx="12"/>
          </p:nvPr>
        </p:nvSpPr>
        <p:spPr/>
        <p:txBody>
          <a:bodyPr/>
          <a:lstStyle>
            <a:lvl1pPr>
              <a:defRPr/>
            </a:lvl1pPr>
          </a:lstStyle>
          <a:p>
            <a:pPr>
              <a:defRPr/>
            </a:pPr>
            <a:fld id="{A9118ACC-3BBB-45D5-A573-0F1B6CC9A9AD}" type="slidenum">
              <a:rPr lang="pt-PT" altLang="pt-PT"/>
              <a:pPr>
                <a:defRPr/>
              </a:pPr>
              <a:t>‹nº›</a:t>
            </a:fld>
            <a:endParaRPr lang="pt-PT" altLang="pt-PT"/>
          </a:p>
        </p:txBody>
      </p:sp>
    </p:spTree>
    <p:extLst>
      <p:ext uri="{BB962C8B-B14F-4D97-AF65-F5344CB8AC3E}">
        <p14:creationId xmlns:p14="http://schemas.microsoft.com/office/powerpoint/2010/main" val="1288893514"/>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Imagem com Legenda">
    <p:spTree>
      <p:nvGrpSpPr>
        <p:cNvPr id="1" name=""/>
        <p:cNvGrpSpPr/>
        <p:nvPr/>
      </p:nvGrpSpPr>
      <p:grpSpPr>
        <a:xfrm>
          <a:off x="0" y="0"/>
          <a:ext cx="0" cy="0"/>
          <a:chOff x="0" y="0"/>
          <a:chExt cx="0" cy="0"/>
        </a:xfrm>
      </p:grpSpPr>
      <p:sp>
        <p:nvSpPr>
          <p:cNvPr id="2" name="Título 1"/>
          <p:cNvSpPr>
            <a:spLocks noGrp="1"/>
          </p:cNvSpPr>
          <p:nvPr>
            <p:ph type="title"/>
          </p:nvPr>
        </p:nvSpPr>
        <p:spPr>
          <a:xfrm>
            <a:off x="1792288" y="4800600"/>
            <a:ext cx="5486400" cy="566738"/>
          </a:xfrm>
        </p:spPr>
        <p:txBody>
          <a:bodyPr anchor="b"/>
          <a:lstStyle>
            <a:lvl1pPr algn="l">
              <a:defRPr sz="2000" b="1"/>
            </a:lvl1pPr>
          </a:lstStyle>
          <a:p>
            <a:r>
              <a:rPr lang="pt-PT"/>
              <a:t>Clique para editar o estilo</a:t>
            </a:r>
          </a:p>
        </p:txBody>
      </p:sp>
      <p:sp>
        <p:nvSpPr>
          <p:cNvPr id="3" name="Marcador de Posição da Imagem 2"/>
          <p:cNvSpPr>
            <a:spLocks noGrp="1"/>
          </p:cNvSpPr>
          <p:nvPr>
            <p:ph type="pic" idx="1"/>
          </p:nvPr>
        </p:nvSpPr>
        <p:spPr>
          <a:xfrm>
            <a:off x="1792288" y="612775"/>
            <a:ext cx="5486400" cy="4114800"/>
          </a:xfrm>
        </p:spPr>
        <p:txBody>
          <a:bodyPr rtlCol="0">
            <a:normAutofit/>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pt-PT" noProof="0"/>
          </a:p>
        </p:txBody>
      </p:sp>
      <p:sp>
        <p:nvSpPr>
          <p:cNvPr id="4" name="Marcador de Posição do Texto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pt-PT"/>
              <a:t>Clique para editar os estilos</a:t>
            </a:r>
          </a:p>
        </p:txBody>
      </p:sp>
      <p:sp>
        <p:nvSpPr>
          <p:cNvPr id="5" name="Marcador de Posição da Data 3"/>
          <p:cNvSpPr>
            <a:spLocks noGrp="1"/>
          </p:cNvSpPr>
          <p:nvPr>
            <p:ph type="dt" sz="half" idx="10"/>
          </p:nvPr>
        </p:nvSpPr>
        <p:spPr/>
        <p:txBody>
          <a:bodyPr/>
          <a:lstStyle>
            <a:lvl1pPr>
              <a:defRPr/>
            </a:lvl1pPr>
          </a:lstStyle>
          <a:p>
            <a:pPr>
              <a:defRPr/>
            </a:pPr>
            <a:fld id="{23F4C1C5-1AA7-45B5-B01F-7CED31291F04}" type="datetimeFigureOut">
              <a:rPr lang="pt-PT" smtClean="0"/>
              <a:pPr>
                <a:defRPr/>
              </a:pPr>
              <a:t>22/03/2024</a:t>
            </a:fld>
            <a:endParaRPr lang="pt-PT"/>
          </a:p>
        </p:txBody>
      </p:sp>
      <p:sp>
        <p:nvSpPr>
          <p:cNvPr id="6" name="Marcador de Posição do Rodapé 4"/>
          <p:cNvSpPr>
            <a:spLocks noGrp="1"/>
          </p:cNvSpPr>
          <p:nvPr>
            <p:ph type="ftr" sz="quarter" idx="11"/>
          </p:nvPr>
        </p:nvSpPr>
        <p:spPr/>
        <p:txBody>
          <a:bodyPr/>
          <a:lstStyle>
            <a:lvl1pPr>
              <a:defRPr/>
            </a:lvl1pPr>
          </a:lstStyle>
          <a:p>
            <a:pPr>
              <a:defRPr/>
            </a:pPr>
            <a:endParaRPr lang="pt-PT"/>
          </a:p>
        </p:txBody>
      </p:sp>
      <p:sp>
        <p:nvSpPr>
          <p:cNvPr id="7" name="Marcador de Posição do Número do Diapositivo 5"/>
          <p:cNvSpPr>
            <a:spLocks noGrp="1"/>
          </p:cNvSpPr>
          <p:nvPr>
            <p:ph type="sldNum" sz="quarter" idx="12"/>
          </p:nvPr>
        </p:nvSpPr>
        <p:spPr/>
        <p:txBody>
          <a:bodyPr/>
          <a:lstStyle>
            <a:lvl1pPr>
              <a:defRPr/>
            </a:lvl1pPr>
          </a:lstStyle>
          <a:p>
            <a:pPr>
              <a:defRPr/>
            </a:pPr>
            <a:fld id="{FEAB1451-1AD8-4616-864C-0F4C66FFD7DA}" type="slidenum">
              <a:rPr lang="pt-PT" altLang="pt-PT"/>
              <a:pPr>
                <a:defRPr/>
              </a:pPr>
              <a:t>‹nº›</a:t>
            </a:fld>
            <a:endParaRPr lang="pt-PT" altLang="pt-PT"/>
          </a:p>
        </p:txBody>
      </p:sp>
    </p:spTree>
    <p:extLst>
      <p:ext uri="{BB962C8B-B14F-4D97-AF65-F5344CB8AC3E}">
        <p14:creationId xmlns:p14="http://schemas.microsoft.com/office/powerpoint/2010/main" val="221193416"/>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ítulo e texto vertical">
    <p:spTree>
      <p:nvGrpSpPr>
        <p:cNvPr id="1" name=""/>
        <p:cNvGrpSpPr/>
        <p:nvPr/>
      </p:nvGrpSpPr>
      <p:grpSpPr>
        <a:xfrm>
          <a:off x="0" y="0"/>
          <a:ext cx="0" cy="0"/>
          <a:chOff x="0" y="0"/>
          <a:chExt cx="0" cy="0"/>
        </a:xfrm>
      </p:grpSpPr>
      <p:sp>
        <p:nvSpPr>
          <p:cNvPr id="2" name="Título 1"/>
          <p:cNvSpPr>
            <a:spLocks noGrp="1"/>
          </p:cNvSpPr>
          <p:nvPr>
            <p:ph type="title"/>
          </p:nvPr>
        </p:nvSpPr>
        <p:spPr/>
        <p:txBody>
          <a:bodyPr/>
          <a:lstStyle/>
          <a:p>
            <a:r>
              <a:rPr lang="pt-PT"/>
              <a:t>Clique para editar o estilo</a:t>
            </a:r>
          </a:p>
        </p:txBody>
      </p:sp>
      <p:sp>
        <p:nvSpPr>
          <p:cNvPr id="3" name="Marcador de Posição de Texto Vertical 2"/>
          <p:cNvSpPr>
            <a:spLocks noGrp="1"/>
          </p:cNvSpPr>
          <p:nvPr>
            <p:ph type="body" orient="vert" idx="1"/>
          </p:nvPr>
        </p:nvSpPr>
        <p:spPr/>
        <p:txBody>
          <a:bodyPr vert="eaVert"/>
          <a:lstStyle/>
          <a:p>
            <a:pPr lvl="0"/>
            <a:r>
              <a:rPr lang="pt-PT"/>
              <a:t>Clique para editar os estilos</a:t>
            </a:r>
          </a:p>
          <a:p>
            <a:pPr lvl="1"/>
            <a:r>
              <a:rPr lang="pt-PT"/>
              <a:t>Segundo nível</a:t>
            </a:r>
          </a:p>
          <a:p>
            <a:pPr lvl="2"/>
            <a:r>
              <a:rPr lang="pt-PT"/>
              <a:t>Terceiro nível</a:t>
            </a:r>
          </a:p>
          <a:p>
            <a:pPr lvl="3"/>
            <a:r>
              <a:rPr lang="pt-PT"/>
              <a:t>Quarto nível</a:t>
            </a:r>
          </a:p>
          <a:p>
            <a:pPr lvl="4"/>
            <a:r>
              <a:rPr lang="pt-PT"/>
              <a:t>Quinto nível</a:t>
            </a:r>
          </a:p>
        </p:txBody>
      </p:sp>
      <p:sp>
        <p:nvSpPr>
          <p:cNvPr id="4" name="Marcador de Posição da Data 3"/>
          <p:cNvSpPr>
            <a:spLocks noGrp="1"/>
          </p:cNvSpPr>
          <p:nvPr>
            <p:ph type="dt" sz="half" idx="10"/>
          </p:nvPr>
        </p:nvSpPr>
        <p:spPr/>
        <p:txBody>
          <a:bodyPr/>
          <a:lstStyle>
            <a:lvl1pPr>
              <a:defRPr/>
            </a:lvl1pPr>
          </a:lstStyle>
          <a:p>
            <a:pPr>
              <a:defRPr/>
            </a:pPr>
            <a:fld id="{422190C7-6A7C-468E-B25F-814E860F6514}" type="datetimeFigureOut">
              <a:rPr lang="pt-PT" smtClean="0"/>
              <a:pPr>
                <a:defRPr/>
              </a:pPr>
              <a:t>22/03/2024</a:t>
            </a:fld>
            <a:endParaRPr lang="pt-PT"/>
          </a:p>
        </p:txBody>
      </p:sp>
      <p:sp>
        <p:nvSpPr>
          <p:cNvPr id="5" name="Marcador de Posição do Rodapé 4"/>
          <p:cNvSpPr>
            <a:spLocks noGrp="1"/>
          </p:cNvSpPr>
          <p:nvPr>
            <p:ph type="ftr" sz="quarter" idx="11"/>
          </p:nvPr>
        </p:nvSpPr>
        <p:spPr/>
        <p:txBody>
          <a:bodyPr/>
          <a:lstStyle>
            <a:lvl1pPr>
              <a:defRPr/>
            </a:lvl1pPr>
          </a:lstStyle>
          <a:p>
            <a:pPr>
              <a:defRPr/>
            </a:pPr>
            <a:endParaRPr lang="pt-PT"/>
          </a:p>
        </p:txBody>
      </p:sp>
      <p:sp>
        <p:nvSpPr>
          <p:cNvPr id="6" name="Marcador de Posição do Número do Diapositivo 5"/>
          <p:cNvSpPr>
            <a:spLocks noGrp="1"/>
          </p:cNvSpPr>
          <p:nvPr>
            <p:ph type="sldNum" sz="quarter" idx="12"/>
          </p:nvPr>
        </p:nvSpPr>
        <p:spPr/>
        <p:txBody>
          <a:bodyPr/>
          <a:lstStyle>
            <a:lvl1pPr>
              <a:defRPr/>
            </a:lvl1pPr>
          </a:lstStyle>
          <a:p>
            <a:pPr>
              <a:defRPr/>
            </a:pPr>
            <a:fld id="{E78FAD83-E652-41EF-9585-DFA1AA82B172}" type="slidenum">
              <a:rPr lang="pt-PT" altLang="pt-PT"/>
              <a:pPr>
                <a:defRPr/>
              </a:pPr>
              <a:t>‹nº›</a:t>
            </a:fld>
            <a:endParaRPr lang="pt-PT" altLang="pt-PT"/>
          </a:p>
        </p:txBody>
      </p:sp>
    </p:spTree>
    <p:extLst>
      <p:ext uri="{BB962C8B-B14F-4D97-AF65-F5344CB8AC3E}">
        <p14:creationId xmlns:p14="http://schemas.microsoft.com/office/powerpoint/2010/main" val="4118444161"/>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Título vertical e texto">
    <p:spTree>
      <p:nvGrpSpPr>
        <p:cNvPr id="1" name=""/>
        <p:cNvGrpSpPr/>
        <p:nvPr/>
      </p:nvGrpSpPr>
      <p:grpSpPr>
        <a:xfrm>
          <a:off x="0" y="0"/>
          <a:ext cx="0" cy="0"/>
          <a:chOff x="0" y="0"/>
          <a:chExt cx="0" cy="0"/>
        </a:xfrm>
      </p:grpSpPr>
      <p:sp>
        <p:nvSpPr>
          <p:cNvPr id="2" name="Título Vertical 1"/>
          <p:cNvSpPr>
            <a:spLocks noGrp="1"/>
          </p:cNvSpPr>
          <p:nvPr>
            <p:ph type="title" orient="vert"/>
          </p:nvPr>
        </p:nvSpPr>
        <p:spPr>
          <a:xfrm>
            <a:off x="6629400" y="274638"/>
            <a:ext cx="2057400" cy="5851525"/>
          </a:xfrm>
        </p:spPr>
        <p:txBody>
          <a:bodyPr vert="eaVert"/>
          <a:lstStyle/>
          <a:p>
            <a:r>
              <a:rPr lang="pt-PT"/>
              <a:t>Clique para editar o estilo</a:t>
            </a:r>
          </a:p>
        </p:txBody>
      </p:sp>
      <p:sp>
        <p:nvSpPr>
          <p:cNvPr id="3" name="Marcador de Posição de Texto Vertical 2"/>
          <p:cNvSpPr>
            <a:spLocks noGrp="1"/>
          </p:cNvSpPr>
          <p:nvPr>
            <p:ph type="body" orient="vert" idx="1"/>
          </p:nvPr>
        </p:nvSpPr>
        <p:spPr>
          <a:xfrm>
            <a:off x="457200" y="274638"/>
            <a:ext cx="6019800" cy="5851525"/>
          </a:xfrm>
        </p:spPr>
        <p:txBody>
          <a:bodyPr vert="eaVert"/>
          <a:lstStyle/>
          <a:p>
            <a:pPr lvl="0"/>
            <a:r>
              <a:rPr lang="pt-PT"/>
              <a:t>Clique para editar os estilos</a:t>
            </a:r>
          </a:p>
          <a:p>
            <a:pPr lvl="1"/>
            <a:r>
              <a:rPr lang="pt-PT"/>
              <a:t>Segundo nível</a:t>
            </a:r>
          </a:p>
          <a:p>
            <a:pPr lvl="2"/>
            <a:r>
              <a:rPr lang="pt-PT"/>
              <a:t>Terceiro nível</a:t>
            </a:r>
          </a:p>
          <a:p>
            <a:pPr lvl="3"/>
            <a:r>
              <a:rPr lang="pt-PT"/>
              <a:t>Quarto nível</a:t>
            </a:r>
          </a:p>
          <a:p>
            <a:pPr lvl="4"/>
            <a:r>
              <a:rPr lang="pt-PT"/>
              <a:t>Quinto nível</a:t>
            </a:r>
          </a:p>
        </p:txBody>
      </p:sp>
      <p:sp>
        <p:nvSpPr>
          <p:cNvPr id="4" name="Marcador de Posição da Data 3"/>
          <p:cNvSpPr>
            <a:spLocks noGrp="1"/>
          </p:cNvSpPr>
          <p:nvPr>
            <p:ph type="dt" sz="half" idx="10"/>
          </p:nvPr>
        </p:nvSpPr>
        <p:spPr/>
        <p:txBody>
          <a:bodyPr/>
          <a:lstStyle>
            <a:lvl1pPr>
              <a:defRPr/>
            </a:lvl1pPr>
          </a:lstStyle>
          <a:p>
            <a:pPr>
              <a:defRPr/>
            </a:pPr>
            <a:fld id="{A6407846-1D81-4588-96D8-625747DB81E3}" type="datetimeFigureOut">
              <a:rPr lang="pt-PT" smtClean="0"/>
              <a:pPr>
                <a:defRPr/>
              </a:pPr>
              <a:t>22/03/2024</a:t>
            </a:fld>
            <a:endParaRPr lang="pt-PT"/>
          </a:p>
        </p:txBody>
      </p:sp>
      <p:sp>
        <p:nvSpPr>
          <p:cNvPr id="5" name="Marcador de Posição do Rodapé 4"/>
          <p:cNvSpPr>
            <a:spLocks noGrp="1"/>
          </p:cNvSpPr>
          <p:nvPr>
            <p:ph type="ftr" sz="quarter" idx="11"/>
          </p:nvPr>
        </p:nvSpPr>
        <p:spPr/>
        <p:txBody>
          <a:bodyPr/>
          <a:lstStyle>
            <a:lvl1pPr>
              <a:defRPr/>
            </a:lvl1pPr>
          </a:lstStyle>
          <a:p>
            <a:pPr>
              <a:defRPr/>
            </a:pPr>
            <a:endParaRPr lang="pt-PT"/>
          </a:p>
        </p:txBody>
      </p:sp>
      <p:sp>
        <p:nvSpPr>
          <p:cNvPr id="6" name="Marcador de Posição do Número do Diapositivo 5"/>
          <p:cNvSpPr>
            <a:spLocks noGrp="1"/>
          </p:cNvSpPr>
          <p:nvPr>
            <p:ph type="sldNum" sz="quarter" idx="12"/>
          </p:nvPr>
        </p:nvSpPr>
        <p:spPr/>
        <p:txBody>
          <a:bodyPr/>
          <a:lstStyle>
            <a:lvl1pPr>
              <a:defRPr/>
            </a:lvl1pPr>
          </a:lstStyle>
          <a:p>
            <a:pPr>
              <a:defRPr/>
            </a:pPr>
            <a:fld id="{4C4F0109-5668-486C-8CEE-E08F33D35119}" type="slidenum">
              <a:rPr lang="pt-PT" altLang="pt-PT"/>
              <a:pPr>
                <a:defRPr/>
              </a:pPr>
              <a:t>‹nº›</a:t>
            </a:fld>
            <a:endParaRPr lang="pt-PT" altLang="pt-PT"/>
          </a:p>
        </p:txBody>
      </p:sp>
    </p:spTree>
    <p:extLst>
      <p:ext uri="{BB962C8B-B14F-4D97-AF65-F5344CB8AC3E}">
        <p14:creationId xmlns:p14="http://schemas.microsoft.com/office/powerpoint/2010/main" val="800162286"/>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1026" name="Marcador de Posição do Título 1"/>
          <p:cNvSpPr>
            <a:spLocks noGrp="1"/>
          </p:cNvSpPr>
          <p:nvPr>
            <p:ph type="title"/>
          </p:nvPr>
        </p:nvSpPr>
        <p:spPr bwMode="auto">
          <a:xfrm>
            <a:off x="457200" y="274638"/>
            <a:ext cx="8229600" cy="1143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ctr" anchorCtr="0" compatLnSpc="1">
            <a:prstTxWarp prst="textNoShape">
              <a:avLst/>
            </a:prstTxWarp>
          </a:bodyPr>
          <a:lstStyle/>
          <a:p>
            <a:pPr lvl="0"/>
            <a:r>
              <a:rPr lang="pt-PT" altLang="en-US"/>
              <a:t>Clique para editar o estilo</a:t>
            </a:r>
          </a:p>
        </p:txBody>
      </p:sp>
      <p:sp>
        <p:nvSpPr>
          <p:cNvPr id="1027" name="Marcador de Posição do Texto 2"/>
          <p:cNvSpPr>
            <a:spLocks noGrp="1"/>
          </p:cNvSpPr>
          <p:nvPr>
            <p:ph type="body" idx="1"/>
          </p:nvPr>
        </p:nvSpPr>
        <p:spPr bwMode="auto">
          <a:xfrm>
            <a:off x="457200" y="1600200"/>
            <a:ext cx="8229600" cy="45259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pPr lvl="0"/>
            <a:r>
              <a:rPr lang="pt-PT" altLang="en-US"/>
              <a:t>Clique para editar os estilos</a:t>
            </a:r>
          </a:p>
          <a:p>
            <a:pPr lvl="1"/>
            <a:r>
              <a:rPr lang="pt-PT" altLang="en-US"/>
              <a:t>Segundo nível</a:t>
            </a:r>
          </a:p>
          <a:p>
            <a:pPr lvl="2"/>
            <a:r>
              <a:rPr lang="pt-PT" altLang="en-US"/>
              <a:t>Terceiro nível</a:t>
            </a:r>
          </a:p>
          <a:p>
            <a:pPr lvl="3"/>
            <a:r>
              <a:rPr lang="pt-PT" altLang="en-US"/>
              <a:t>Quarto nível</a:t>
            </a:r>
          </a:p>
          <a:p>
            <a:pPr lvl="4"/>
            <a:r>
              <a:rPr lang="pt-PT" altLang="en-US"/>
              <a:t>Quinto nível</a:t>
            </a:r>
          </a:p>
        </p:txBody>
      </p:sp>
      <p:sp>
        <p:nvSpPr>
          <p:cNvPr id="4" name="Marcador de Posição da Data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eaLnBrk="1" fontAlgn="auto" hangingPunct="1">
              <a:spcBef>
                <a:spcPts val="0"/>
              </a:spcBef>
              <a:spcAft>
                <a:spcPts val="0"/>
              </a:spcAft>
              <a:defRPr sz="1200">
                <a:solidFill>
                  <a:schemeClr val="tx1">
                    <a:tint val="75000"/>
                  </a:schemeClr>
                </a:solidFill>
                <a:latin typeface="+mn-lt"/>
                <a:cs typeface="+mn-cs"/>
              </a:defRPr>
            </a:lvl1pPr>
          </a:lstStyle>
          <a:p>
            <a:pPr>
              <a:defRPr/>
            </a:pPr>
            <a:fld id="{A7A78C73-7991-4AF1-BA75-5AB06027752A}" type="datetimeFigureOut">
              <a:rPr lang="pt-PT" smtClean="0"/>
              <a:pPr>
                <a:defRPr/>
              </a:pPr>
              <a:t>22/03/2024</a:t>
            </a:fld>
            <a:endParaRPr lang="pt-PT"/>
          </a:p>
        </p:txBody>
      </p:sp>
      <p:sp>
        <p:nvSpPr>
          <p:cNvPr id="5" name="Marcador de Posição do Rodapé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eaLnBrk="1" fontAlgn="auto" hangingPunct="1">
              <a:spcBef>
                <a:spcPts val="0"/>
              </a:spcBef>
              <a:spcAft>
                <a:spcPts val="0"/>
              </a:spcAft>
              <a:defRPr sz="1200">
                <a:solidFill>
                  <a:schemeClr val="tx1">
                    <a:tint val="75000"/>
                  </a:schemeClr>
                </a:solidFill>
                <a:latin typeface="+mn-lt"/>
                <a:cs typeface="+mn-cs"/>
              </a:defRPr>
            </a:lvl1pPr>
          </a:lstStyle>
          <a:p>
            <a:pPr>
              <a:defRPr/>
            </a:pPr>
            <a:endParaRPr lang="pt-PT"/>
          </a:p>
        </p:txBody>
      </p:sp>
      <p:sp>
        <p:nvSpPr>
          <p:cNvPr id="6" name="Marcador de Posição do Número do Diapositivo 5"/>
          <p:cNvSpPr>
            <a:spLocks noGrp="1"/>
          </p:cNvSpPr>
          <p:nvPr>
            <p:ph type="sldNum" sz="quarter" idx="4"/>
          </p:nvPr>
        </p:nvSpPr>
        <p:spPr>
          <a:xfrm>
            <a:off x="6553200" y="6356350"/>
            <a:ext cx="2133600" cy="365125"/>
          </a:xfrm>
          <a:prstGeom prst="rect">
            <a:avLst/>
          </a:prstGeom>
        </p:spPr>
        <p:txBody>
          <a:bodyPr vert="horz" wrap="square" lIns="91440" tIns="45720" rIns="91440" bIns="45720" numCol="1" anchor="ctr" anchorCtr="0" compatLnSpc="1">
            <a:prstTxWarp prst="textNoShape">
              <a:avLst/>
            </a:prstTxWarp>
          </a:bodyPr>
          <a:lstStyle>
            <a:lvl1pPr algn="r" eaLnBrk="1" hangingPunct="1">
              <a:defRPr sz="1200">
                <a:solidFill>
                  <a:srgbClr val="898989"/>
                </a:solidFill>
                <a:latin typeface="Calibri" panose="020F0502020204030204" pitchFamily="34" charset="0"/>
              </a:defRPr>
            </a:lvl1pPr>
          </a:lstStyle>
          <a:p>
            <a:pPr>
              <a:defRPr/>
            </a:pPr>
            <a:fld id="{236C51A5-A055-48C3-8D4E-326C95A1EFE7}" type="slidenum">
              <a:rPr lang="pt-PT" altLang="pt-PT"/>
              <a:pPr>
                <a:defRPr/>
              </a:pPr>
              <a:t>‹nº›</a:t>
            </a:fld>
            <a:endParaRPr lang="pt-PT" altLang="pt-PT"/>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ctr" rtl="0" eaLnBrk="0" fontAlgn="base" hangingPunct="0">
        <a:spcBef>
          <a:spcPct val="0"/>
        </a:spcBef>
        <a:spcAft>
          <a:spcPct val="0"/>
        </a:spcAft>
        <a:defRPr sz="4400" kern="1200">
          <a:solidFill>
            <a:schemeClr val="tx1"/>
          </a:solidFill>
          <a:latin typeface="+mj-lt"/>
          <a:ea typeface="+mj-ea"/>
          <a:cs typeface="+mj-cs"/>
        </a:defRPr>
      </a:lvl1pPr>
      <a:lvl2pPr algn="ctr" rtl="0" eaLnBrk="0" fontAlgn="base" hangingPunct="0">
        <a:spcBef>
          <a:spcPct val="0"/>
        </a:spcBef>
        <a:spcAft>
          <a:spcPct val="0"/>
        </a:spcAft>
        <a:defRPr sz="4400">
          <a:solidFill>
            <a:schemeClr val="tx1"/>
          </a:solidFill>
          <a:latin typeface="Calibri" pitchFamily="34" charset="0"/>
        </a:defRPr>
      </a:lvl2pPr>
      <a:lvl3pPr algn="ctr" rtl="0" eaLnBrk="0" fontAlgn="base" hangingPunct="0">
        <a:spcBef>
          <a:spcPct val="0"/>
        </a:spcBef>
        <a:spcAft>
          <a:spcPct val="0"/>
        </a:spcAft>
        <a:defRPr sz="4400">
          <a:solidFill>
            <a:schemeClr val="tx1"/>
          </a:solidFill>
          <a:latin typeface="Calibri" pitchFamily="34" charset="0"/>
        </a:defRPr>
      </a:lvl3pPr>
      <a:lvl4pPr algn="ctr" rtl="0" eaLnBrk="0" fontAlgn="base" hangingPunct="0">
        <a:spcBef>
          <a:spcPct val="0"/>
        </a:spcBef>
        <a:spcAft>
          <a:spcPct val="0"/>
        </a:spcAft>
        <a:defRPr sz="4400">
          <a:solidFill>
            <a:schemeClr val="tx1"/>
          </a:solidFill>
          <a:latin typeface="Calibri" pitchFamily="34" charset="0"/>
        </a:defRPr>
      </a:lvl4pPr>
      <a:lvl5pPr algn="ctr" rtl="0" eaLnBrk="0" fontAlgn="base" hangingPunct="0">
        <a:spcBef>
          <a:spcPct val="0"/>
        </a:spcBef>
        <a:spcAft>
          <a:spcPct val="0"/>
        </a:spcAft>
        <a:defRPr sz="4400">
          <a:solidFill>
            <a:schemeClr val="tx1"/>
          </a:solidFill>
          <a:latin typeface="Calibri" pitchFamily="34" charset="0"/>
        </a:defRPr>
      </a:lvl5pPr>
      <a:lvl6pPr marL="457200" algn="ctr" rtl="0" fontAlgn="base">
        <a:spcBef>
          <a:spcPct val="0"/>
        </a:spcBef>
        <a:spcAft>
          <a:spcPct val="0"/>
        </a:spcAft>
        <a:defRPr sz="4400">
          <a:solidFill>
            <a:schemeClr val="tx1"/>
          </a:solidFill>
          <a:latin typeface="Calibri" pitchFamily="34" charset="0"/>
        </a:defRPr>
      </a:lvl6pPr>
      <a:lvl7pPr marL="914400" algn="ctr" rtl="0" fontAlgn="base">
        <a:spcBef>
          <a:spcPct val="0"/>
        </a:spcBef>
        <a:spcAft>
          <a:spcPct val="0"/>
        </a:spcAft>
        <a:defRPr sz="4400">
          <a:solidFill>
            <a:schemeClr val="tx1"/>
          </a:solidFill>
          <a:latin typeface="Calibri" pitchFamily="34" charset="0"/>
        </a:defRPr>
      </a:lvl7pPr>
      <a:lvl8pPr marL="1371600" algn="ctr" rtl="0" fontAlgn="base">
        <a:spcBef>
          <a:spcPct val="0"/>
        </a:spcBef>
        <a:spcAft>
          <a:spcPct val="0"/>
        </a:spcAft>
        <a:defRPr sz="4400">
          <a:solidFill>
            <a:schemeClr val="tx1"/>
          </a:solidFill>
          <a:latin typeface="Calibri" pitchFamily="34" charset="0"/>
        </a:defRPr>
      </a:lvl8pPr>
      <a:lvl9pPr marL="1828800" algn="ctr" rtl="0" fontAlgn="base">
        <a:spcBef>
          <a:spcPct val="0"/>
        </a:spcBef>
        <a:spcAft>
          <a:spcPct val="0"/>
        </a:spcAft>
        <a:defRPr sz="4400">
          <a:solidFill>
            <a:schemeClr val="tx1"/>
          </a:solidFill>
          <a:latin typeface="Calibri" pitchFamily="34" charset="0"/>
        </a:defRPr>
      </a:lvl9pPr>
    </p:titleStyle>
    <p:bodyStyle>
      <a:lvl1pPr marL="342900" indent="-342900" algn="l" rtl="0" eaLnBrk="0" fontAlgn="base" hangingPunct="0">
        <a:spcBef>
          <a:spcPct val="20000"/>
        </a:spcBef>
        <a:spcAft>
          <a:spcPct val="0"/>
        </a:spcAft>
        <a:buFont typeface="Arial" panose="020B0604020202020204" pitchFamily="34" charset="0"/>
        <a:buChar char="•"/>
        <a:defRPr sz="3200" kern="1200">
          <a:solidFill>
            <a:schemeClr val="tx1"/>
          </a:solidFill>
          <a:latin typeface="+mn-lt"/>
          <a:ea typeface="+mn-ea"/>
          <a:cs typeface="+mn-cs"/>
        </a:defRPr>
      </a:lvl1pPr>
      <a:lvl2pPr marL="742950" indent="-285750" algn="l" rtl="0" eaLnBrk="0" fontAlgn="base" hangingPunct="0">
        <a:spcBef>
          <a:spcPct val="20000"/>
        </a:spcBef>
        <a:spcAft>
          <a:spcPct val="0"/>
        </a:spcAft>
        <a:buFont typeface="Arial" panose="020B0604020202020204" pitchFamily="34" charset="0"/>
        <a:buChar char="–"/>
        <a:defRPr sz="2800" kern="1200">
          <a:solidFill>
            <a:schemeClr val="tx1"/>
          </a:solidFill>
          <a:latin typeface="+mn-lt"/>
          <a:ea typeface="+mn-ea"/>
          <a:cs typeface="+mn-cs"/>
        </a:defRPr>
      </a:lvl2pPr>
      <a:lvl3pPr marL="1143000" indent="-228600" algn="l" rtl="0" eaLnBrk="0" fontAlgn="base" hangingPunct="0">
        <a:spcBef>
          <a:spcPct val="20000"/>
        </a:spcBef>
        <a:spcAft>
          <a:spcPct val="0"/>
        </a:spcAft>
        <a:buFont typeface="Arial" panose="020B0604020202020204" pitchFamily="34" charset="0"/>
        <a:buChar char="•"/>
        <a:defRPr sz="2400" kern="1200">
          <a:solidFill>
            <a:schemeClr val="tx1"/>
          </a:solidFill>
          <a:latin typeface="+mn-lt"/>
          <a:ea typeface="+mn-ea"/>
          <a:cs typeface="+mn-cs"/>
        </a:defRPr>
      </a:lvl3pPr>
      <a:lvl4pPr marL="1600200" indent="-228600" algn="l" rtl="0" eaLnBrk="0" fontAlgn="base" hangingPunct="0">
        <a:spcBef>
          <a:spcPct val="20000"/>
        </a:spcBef>
        <a:spcAft>
          <a:spcPct val="0"/>
        </a:spcAft>
        <a:buFont typeface="Arial" panose="020B0604020202020204" pitchFamily="34" charset="0"/>
        <a:buChar char="–"/>
        <a:defRPr sz="2000" kern="1200">
          <a:solidFill>
            <a:schemeClr val="tx1"/>
          </a:solidFill>
          <a:latin typeface="+mn-lt"/>
          <a:ea typeface="+mn-ea"/>
          <a:cs typeface="+mn-cs"/>
        </a:defRPr>
      </a:lvl4pPr>
      <a:lvl5pPr marL="2057400" indent="-228600" algn="l" rtl="0" eaLnBrk="0" fontAlgn="base" hangingPunct="0">
        <a:spcBef>
          <a:spcPct val="20000"/>
        </a:spcBef>
        <a:spcAft>
          <a:spcPct val="0"/>
        </a:spcAft>
        <a:buFont typeface="Arial" panose="020B0604020202020204"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pt-PT"/>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1.xml"/><Relationship Id="rId1" Type="http://schemas.openxmlformats.org/officeDocument/2006/relationships/slideLayout" Target="../slideLayouts/slideLayout2.xml"/></Relationships>
</file>

<file path=ppt/slides/_rels/slide2.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2.png"/><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3" Type="http://schemas.openxmlformats.org/officeDocument/2006/relationships/image" Target="../media/image5.jpeg"/><Relationship Id="rId2" Type="http://schemas.openxmlformats.org/officeDocument/2006/relationships/image" Target="../media/image4.jpeg"/><Relationship Id="rId1" Type="http://schemas.openxmlformats.org/officeDocument/2006/relationships/slideLayout" Target="../slideLayouts/slideLayout2.xml"/><Relationship Id="rId4" Type="http://schemas.openxmlformats.org/officeDocument/2006/relationships/image" Target="../media/image2.png"/></Relationships>
</file>

<file path=ppt/slides/_rels/slide5.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8" Type="http://schemas.openxmlformats.org/officeDocument/2006/relationships/image" Target="../media/image2.png"/><Relationship Id="rId3" Type="http://schemas.openxmlformats.org/officeDocument/2006/relationships/image" Target="../media/image6.wmf"/><Relationship Id="rId7" Type="http://schemas.openxmlformats.org/officeDocument/2006/relationships/image" Target="../media/image8.wmf"/><Relationship Id="rId2" Type="http://schemas.openxmlformats.org/officeDocument/2006/relationships/oleObject" Target="../embeddings/oleObject1.bin"/><Relationship Id="rId1" Type="http://schemas.openxmlformats.org/officeDocument/2006/relationships/slideLayout" Target="../slideLayouts/slideLayout2.xml"/><Relationship Id="rId6" Type="http://schemas.openxmlformats.org/officeDocument/2006/relationships/oleObject" Target="../embeddings/oleObject3.bin"/><Relationship Id="rId5" Type="http://schemas.openxmlformats.org/officeDocument/2006/relationships/image" Target="../media/image7.wmf"/><Relationship Id="rId4" Type="http://schemas.openxmlformats.org/officeDocument/2006/relationships/oleObject" Target="../embeddings/oleObject2.bin"/></Relationships>
</file>

<file path=ppt/slides/_rels/slide7.xml.rels><?xml version="1.0" encoding="UTF-8" standalone="yes"?>
<Relationships xmlns="http://schemas.openxmlformats.org/package/2006/relationships"><Relationship Id="rId3" Type="http://schemas.openxmlformats.org/officeDocument/2006/relationships/image" Target="../media/image9.wmf"/><Relationship Id="rId7" Type="http://schemas.openxmlformats.org/officeDocument/2006/relationships/hyperlink" Target="https://www.spq.pt/files/files/tabela_periodica.pdf" TargetMode="External"/><Relationship Id="rId2" Type="http://schemas.openxmlformats.org/officeDocument/2006/relationships/oleObject" Target="../embeddings/oleObject4.bin"/><Relationship Id="rId1" Type="http://schemas.openxmlformats.org/officeDocument/2006/relationships/slideLayout" Target="../slideLayouts/slideLayout2.xml"/><Relationship Id="rId6" Type="http://schemas.openxmlformats.org/officeDocument/2006/relationships/image" Target="../media/image2.png"/><Relationship Id="rId5" Type="http://schemas.openxmlformats.org/officeDocument/2006/relationships/image" Target="../media/image10.wmf"/><Relationship Id="rId4" Type="http://schemas.openxmlformats.org/officeDocument/2006/relationships/oleObject" Target="../embeddings/oleObject5.bin"/></Relationships>
</file>

<file path=ppt/slides/_rels/slide8.xml.rels><?xml version="1.0" encoding="UTF-8" standalone="yes"?>
<Relationships xmlns="http://schemas.openxmlformats.org/package/2006/relationships"><Relationship Id="rId8" Type="http://schemas.openxmlformats.org/officeDocument/2006/relationships/oleObject" Target="../embeddings/oleObject9.bin"/><Relationship Id="rId3" Type="http://schemas.openxmlformats.org/officeDocument/2006/relationships/image" Target="../media/image11.wmf"/><Relationship Id="rId7" Type="http://schemas.openxmlformats.org/officeDocument/2006/relationships/image" Target="../media/image13.wmf"/><Relationship Id="rId2" Type="http://schemas.openxmlformats.org/officeDocument/2006/relationships/oleObject" Target="../embeddings/oleObject6.bin"/><Relationship Id="rId1" Type="http://schemas.openxmlformats.org/officeDocument/2006/relationships/slideLayout" Target="../slideLayouts/slideLayout2.xml"/><Relationship Id="rId6" Type="http://schemas.openxmlformats.org/officeDocument/2006/relationships/oleObject" Target="../embeddings/oleObject8.bin"/><Relationship Id="rId5" Type="http://schemas.openxmlformats.org/officeDocument/2006/relationships/image" Target="../media/image12.wmf"/><Relationship Id="rId10" Type="http://schemas.openxmlformats.org/officeDocument/2006/relationships/image" Target="../media/image2.png"/><Relationship Id="rId4" Type="http://schemas.openxmlformats.org/officeDocument/2006/relationships/oleObject" Target="../embeddings/oleObject7.bin"/><Relationship Id="rId9" Type="http://schemas.openxmlformats.org/officeDocument/2006/relationships/image" Target="../media/image14.wmf"/></Relationships>
</file>

<file path=ppt/slides/_rels/slide9.xml.rels><?xml version="1.0" encoding="UTF-8" standalone="yes"?>
<Relationships xmlns="http://schemas.openxmlformats.org/package/2006/relationships"><Relationship Id="rId3" Type="http://schemas.openxmlformats.org/officeDocument/2006/relationships/image" Target="../media/image15.wmf"/><Relationship Id="rId7" Type="http://schemas.openxmlformats.org/officeDocument/2006/relationships/image" Target="../media/image2.png"/><Relationship Id="rId2" Type="http://schemas.openxmlformats.org/officeDocument/2006/relationships/oleObject" Target="../embeddings/oleObject10.bin"/><Relationship Id="rId1" Type="http://schemas.openxmlformats.org/officeDocument/2006/relationships/slideLayout" Target="../slideLayouts/slideLayout2.xml"/><Relationship Id="rId6" Type="http://schemas.openxmlformats.org/officeDocument/2006/relationships/image" Target="../media/image17.jpeg"/><Relationship Id="rId5" Type="http://schemas.openxmlformats.org/officeDocument/2006/relationships/image" Target="../media/image16.wmf"/><Relationship Id="rId4" Type="http://schemas.openxmlformats.org/officeDocument/2006/relationships/oleObject" Target="../embeddings/oleObject11.bin"/></Relationships>
</file>

<file path=ppt/slides/_rels/slide10.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8.png"/><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3" Type="http://schemas.openxmlformats.org/officeDocument/2006/relationships/image" Target="../media/image19.jpg"/><Relationship Id="rId2" Type="http://schemas.openxmlformats.org/officeDocument/2006/relationships/image" Target="../media/image2.png"/><Relationship Id="rId1" Type="http://schemas.openxmlformats.org/officeDocument/2006/relationships/slideLayout" Target="../slideLayouts/slideLayout7.xml"/></Relationships>
</file>

<file path=ppt/slides/_rels/slide13.xml.rels><?xml version="1.0" encoding="UTF-8" standalone="yes"?>
<Relationships xmlns="http://schemas.openxmlformats.org/package/2006/relationships"><Relationship Id="rId3" Type="http://schemas.openxmlformats.org/officeDocument/2006/relationships/image" Target="../media/image20.wmf"/><Relationship Id="rId2" Type="http://schemas.openxmlformats.org/officeDocument/2006/relationships/oleObject" Target="../embeddings/oleObject12.bin"/><Relationship Id="rId1" Type="http://schemas.openxmlformats.org/officeDocument/2006/relationships/slideLayout" Target="../slideLayouts/slideLayout2.xml"/><Relationship Id="rId4" Type="http://schemas.openxmlformats.org/officeDocument/2006/relationships/image" Target="../media/image2.png"/></Relationships>
</file>

<file path=ppt/slides/_rels/slide14.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21.jpeg"/><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3" Type="http://schemas.openxmlformats.org/officeDocument/2006/relationships/image" Target="../media/image22.jpg"/><Relationship Id="rId2" Type="http://schemas.openxmlformats.org/officeDocument/2006/relationships/image" Target="../media/image2.png"/><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3" Type="http://schemas.openxmlformats.org/officeDocument/2006/relationships/image" Target="../media/image24.jpeg"/><Relationship Id="rId2" Type="http://schemas.openxmlformats.org/officeDocument/2006/relationships/image" Target="../media/image23.jpeg"/><Relationship Id="rId1" Type="http://schemas.openxmlformats.org/officeDocument/2006/relationships/slideLayout" Target="../slideLayouts/slideLayout2.xml"/><Relationship Id="rId4" Type="http://schemas.openxmlformats.org/officeDocument/2006/relationships/image" Target="../media/image2.png"/></Relationships>
</file>

<file path=ppt/slides/_rels/slide22.xml.rels><?xml version="1.0" encoding="UTF-8" standalone="yes"?>
<Relationships xmlns="http://schemas.openxmlformats.org/package/2006/relationships"><Relationship Id="rId3" Type="http://schemas.openxmlformats.org/officeDocument/2006/relationships/image" Target="../media/image25.wmf"/><Relationship Id="rId2" Type="http://schemas.openxmlformats.org/officeDocument/2006/relationships/oleObject" Target="../embeddings/oleObject13.bin"/><Relationship Id="rId1" Type="http://schemas.openxmlformats.org/officeDocument/2006/relationships/slideLayout" Target="../slideLayouts/slideLayout2.xml"/><Relationship Id="rId4" Type="http://schemas.openxmlformats.org/officeDocument/2006/relationships/image" Target="../media/image2.png"/></Relationships>
</file>

<file path=ppt/slides/_rels/slide23.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26.jpg"/><Relationship Id="rId1" Type="http://schemas.openxmlformats.org/officeDocument/2006/relationships/slideLayout" Target="../slideLayouts/slideLayout7.xml"/></Relationships>
</file>

<file path=ppt/slides/_rels/slide25.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Layout" Target="../slideLayouts/slideLayout2.xml"/></Relationships>
</file>

<file path=ppt/slides/_rels/slide26.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074" name="Picture 10"/>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0" y="7938"/>
            <a:ext cx="9144000" cy="6850062"/>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
        <p:nvSpPr>
          <p:cNvPr id="3075" name="Título 1"/>
          <p:cNvSpPr>
            <a:spLocks noGrp="1"/>
          </p:cNvSpPr>
          <p:nvPr/>
        </p:nvSpPr>
        <p:spPr bwMode="auto">
          <a:xfrm>
            <a:off x="714375" y="785813"/>
            <a:ext cx="7772400" cy="14700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chor="ctr"/>
          <a:lstStyle>
            <a:lvl1pPr>
              <a:spcBef>
                <a:spcPct val="20000"/>
              </a:spcBef>
              <a:buFont typeface="Arial" panose="020B0604020202020204" pitchFamily="34" charset="0"/>
              <a:buChar char="•"/>
              <a:defRPr sz="3200">
                <a:solidFill>
                  <a:schemeClr val="tx1"/>
                </a:solidFill>
                <a:latin typeface="Calibri" panose="020F0502020204030204" pitchFamily="34" charset="0"/>
              </a:defRPr>
            </a:lvl1pPr>
            <a:lvl2pPr marL="742950" indent="-285750">
              <a:spcBef>
                <a:spcPct val="20000"/>
              </a:spcBef>
              <a:buFont typeface="Arial" panose="020B0604020202020204" pitchFamily="34" charset="0"/>
              <a:buChar char="–"/>
              <a:defRPr sz="2800">
                <a:solidFill>
                  <a:schemeClr val="tx1"/>
                </a:solidFill>
                <a:latin typeface="Calibri" panose="020F0502020204030204" pitchFamily="34" charset="0"/>
              </a:defRPr>
            </a:lvl2pPr>
            <a:lvl3pPr marL="1143000" indent="-228600">
              <a:spcBef>
                <a:spcPct val="20000"/>
              </a:spcBef>
              <a:buFont typeface="Arial" panose="020B0604020202020204" pitchFamily="34" charset="0"/>
              <a:buChar char="•"/>
              <a:defRPr sz="2400">
                <a:solidFill>
                  <a:schemeClr val="tx1"/>
                </a:solidFill>
                <a:latin typeface="Calibri" panose="020F0502020204030204" pitchFamily="34" charset="0"/>
              </a:defRPr>
            </a:lvl3pPr>
            <a:lvl4pPr marL="1600200" indent="-228600">
              <a:spcBef>
                <a:spcPct val="20000"/>
              </a:spcBef>
              <a:buFont typeface="Arial" panose="020B0604020202020204" pitchFamily="34" charset="0"/>
              <a:buChar char="–"/>
              <a:defRPr sz="2000">
                <a:solidFill>
                  <a:schemeClr val="tx1"/>
                </a:solidFill>
                <a:latin typeface="Calibri" panose="020F0502020204030204" pitchFamily="34" charset="0"/>
              </a:defRPr>
            </a:lvl4pPr>
            <a:lvl5pPr marL="2057400" indent="-228600">
              <a:spcBef>
                <a:spcPct val="20000"/>
              </a:spcBef>
              <a:buFont typeface="Arial" panose="020B0604020202020204" pitchFamily="34" charset="0"/>
              <a:buChar char="»"/>
              <a:defRPr sz="2000">
                <a:solidFill>
                  <a:schemeClr val="tx1"/>
                </a:solidFill>
                <a:latin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9pPr>
          </a:lstStyle>
          <a:p>
            <a:pPr algn="ctr" eaLnBrk="1" hangingPunct="1">
              <a:spcBef>
                <a:spcPct val="0"/>
              </a:spcBef>
              <a:buFontTx/>
              <a:buNone/>
            </a:pPr>
            <a:r>
              <a:rPr lang="pt-PT" altLang="en-US" sz="4400" dirty="0">
                <a:solidFill>
                  <a:srgbClr val="C00000"/>
                </a:solidFill>
              </a:rPr>
              <a:t>Fenomenologia da Combustão e Agentes Extintores</a:t>
            </a:r>
          </a:p>
        </p:txBody>
      </p:sp>
      <p:sp>
        <p:nvSpPr>
          <p:cNvPr id="3076" name="Subtítulo 2"/>
          <p:cNvSpPr>
            <a:spLocks noGrp="1"/>
          </p:cNvSpPr>
          <p:nvPr/>
        </p:nvSpPr>
        <p:spPr bwMode="auto">
          <a:xfrm>
            <a:off x="899592" y="2552699"/>
            <a:ext cx="7072313" cy="20494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20000"/>
              </a:spcBef>
              <a:buFont typeface="Arial" panose="020B0604020202020204" pitchFamily="34" charset="0"/>
              <a:buChar char="•"/>
              <a:defRPr sz="3200">
                <a:solidFill>
                  <a:schemeClr val="tx1"/>
                </a:solidFill>
                <a:latin typeface="Calibri" panose="020F0502020204030204" pitchFamily="34" charset="0"/>
              </a:defRPr>
            </a:lvl1pPr>
            <a:lvl2pPr marL="742950" indent="-285750">
              <a:spcBef>
                <a:spcPct val="20000"/>
              </a:spcBef>
              <a:buFont typeface="Arial" panose="020B0604020202020204" pitchFamily="34" charset="0"/>
              <a:buChar char="–"/>
              <a:defRPr sz="2800">
                <a:solidFill>
                  <a:schemeClr val="tx1"/>
                </a:solidFill>
                <a:latin typeface="Calibri" panose="020F0502020204030204" pitchFamily="34" charset="0"/>
              </a:defRPr>
            </a:lvl2pPr>
            <a:lvl3pPr marL="1143000" indent="-228600">
              <a:spcBef>
                <a:spcPct val="20000"/>
              </a:spcBef>
              <a:buFont typeface="Arial" panose="020B0604020202020204" pitchFamily="34" charset="0"/>
              <a:buChar char="•"/>
              <a:defRPr sz="2400">
                <a:solidFill>
                  <a:schemeClr val="tx1"/>
                </a:solidFill>
                <a:latin typeface="Calibri" panose="020F0502020204030204" pitchFamily="34" charset="0"/>
              </a:defRPr>
            </a:lvl3pPr>
            <a:lvl4pPr marL="1600200" indent="-228600">
              <a:spcBef>
                <a:spcPct val="20000"/>
              </a:spcBef>
              <a:buFont typeface="Arial" panose="020B0604020202020204" pitchFamily="34" charset="0"/>
              <a:buChar char="–"/>
              <a:defRPr sz="2000">
                <a:solidFill>
                  <a:schemeClr val="tx1"/>
                </a:solidFill>
                <a:latin typeface="Calibri" panose="020F0502020204030204" pitchFamily="34" charset="0"/>
              </a:defRPr>
            </a:lvl4pPr>
            <a:lvl5pPr marL="2057400" indent="-228600">
              <a:spcBef>
                <a:spcPct val="20000"/>
              </a:spcBef>
              <a:buFont typeface="Arial" panose="020B0604020202020204" pitchFamily="34" charset="0"/>
              <a:buChar char="»"/>
              <a:defRPr sz="2000">
                <a:solidFill>
                  <a:schemeClr val="tx1"/>
                </a:solidFill>
                <a:latin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9pPr>
          </a:lstStyle>
          <a:p>
            <a:pPr algn="ctr" eaLnBrk="1" hangingPunct="1">
              <a:buFont typeface="Arial" panose="020B0604020202020204" pitchFamily="34" charset="0"/>
              <a:buNone/>
            </a:pPr>
            <a:r>
              <a:rPr lang="pt-PT" altLang="en-US" b="1" dirty="0"/>
              <a:t>Química do Fogo</a:t>
            </a:r>
          </a:p>
          <a:p>
            <a:pPr algn="ctr" eaLnBrk="1" hangingPunct="1">
              <a:buFont typeface="Arial" panose="020B0604020202020204" pitchFamily="34" charset="0"/>
              <a:buNone/>
            </a:pPr>
            <a:r>
              <a:rPr lang="pt-PT" altLang="en-US" sz="1800" b="1" dirty="0"/>
              <a:t>Relações Mássicas em Reações Químicas</a:t>
            </a:r>
          </a:p>
          <a:p>
            <a:pPr algn="ctr" eaLnBrk="1" hangingPunct="1">
              <a:buFont typeface="Arial" panose="020B0604020202020204" pitchFamily="34" charset="0"/>
              <a:buNone/>
            </a:pPr>
            <a:r>
              <a:rPr lang="pt-PT" altLang="en-US" b="1" dirty="0">
                <a:solidFill>
                  <a:schemeClr val="tx2"/>
                </a:solidFill>
              </a:rPr>
              <a:t>Valentim M B Nunes</a:t>
            </a:r>
          </a:p>
          <a:p>
            <a:pPr algn="ctr" eaLnBrk="1" hangingPunct="1">
              <a:buFont typeface="Arial" panose="020B0604020202020204" pitchFamily="34" charset="0"/>
              <a:buNone/>
            </a:pPr>
            <a:r>
              <a:rPr lang="pt-PT" altLang="en-US" b="1" dirty="0">
                <a:solidFill>
                  <a:schemeClr val="tx2"/>
                </a:solidFill>
              </a:rPr>
              <a:t>Unidade Departamental de Engenharias</a:t>
            </a:r>
          </a:p>
        </p:txBody>
      </p:sp>
      <p:sp>
        <p:nvSpPr>
          <p:cNvPr id="3077" name="CaixaDeTexto 3"/>
          <p:cNvSpPr txBox="1">
            <a:spLocks noChangeArrowheads="1"/>
          </p:cNvSpPr>
          <p:nvPr/>
        </p:nvSpPr>
        <p:spPr bwMode="auto">
          <a:xfrm>
            <a:off x="2175941" y="5003884"/>
            <a:ext cx="4519613"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Font typeface="Arial" panose="020B0604020202020204" pitchFamily="34" charset="0"/>
              <a:buChar char="•"/>
              <a:defRPr sz="3200">
                <a:solidFill>
                  <a:schemeClr val="tx1"/>
                </a:solidFill>
                <a:latin typeface="Calibri" panose="020F0502020204030204" pitchFamily="34" charset="0"/>
              </a:defRPr>
            </a:lvl1pPr>
            <a:lvl2pPr marL="742950" indent="-285750">
              <a:spcBef>
                <a:spcPct val="20000"/>
              </a:spcBef>
              <a:buFont typeface="Arial" panose="020B0604020202020204" pitchFamily="34" charset="0"/>
              <a:buChar char="–"/>
              <a:defRPr sz="2800">
                <a:solidFill>
                  <a:schemeClr val="tx1"/>
                </a:solidFill>
                <a:latin typeface="Calibri" panose="020F0502020204030204" pitchFamily="34" charset="0"/>
              </a:defRPr>
            </a:lvl2pPr>
            <a:lvl3pPr marL="1143000" indent="-228600">
              <a:spcBef>
                <a:spcPct val="20000"/>
              </a:spcBef>
              <a:buFont typeface="Arial" panose="020B0604020202020204" pitchFamily="34" charset="0"/>
              <a:buChar char="•"/>
              <a:defRPr sz="2400">
                <a:solidFill>
                  <a:schemeClr val="tx1"/>
                </a:solidFill>
                <a:latin typeface="Calibri" panose="020F0502020204030204" pitchFamily="34" charset="0"/>
              </a:defRPr>
            </a:lvl3pPr>
            <a:lvl4pPr marL="1600200" indent="-228600">
              <a:spcBef>
                <a:spcPct val="20000"/>
              </a:spcBef>
              <a:buFont typeface="Arial" panose="020B0604020202020204" pitchFamily="34" charset="0"/>
              <a:buChar char="–"/>
              <a:defRPr sz="2000">
                <a:solidFill>
                  <a:schemeClr val="tx1"/>
                </a:solidFill>
                <a:latin typeface="Calibri" panose="020F0502020204030204" pitchFamily="34" charset="0"/>
              </a:defRPr>
            </a:lvl4pPr>
            <a:lvl5pPr marL="2057400" indent="-228600">
              <a:spcBef>
                <a:spcPct val="20000"/>
              </a:spcBef>
              <a:buFont typeface="Arial" panose="020B0604020202020204" pitchFamily="34" charset="0"/>
              <a:buChar char="»"/>
              <a:defRPr sz="2000">
                <a:solidFill>
                  <a:schemeClr val="tx1"/>
                </a:solidFill>
                <a:latin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9pPr>
          </a:lstStyle>
          <a:p>
            <a:pPr eaLnBrk="1" hangingPunct="1">
              <a:spcBef>
                <a:spcPct val="0"/>
              </a:spcBef>
              <a:buFontTx/>
              <a:buNone/>
            </a:pPr>
            <a:r>
              <a:rPr lang="pt-PT" altLang="en-US" sz="1800" b="1" dirty="0"/>
              <a:t>Instituto Politécnico de Tomar, Março, 2024</a:t>
            </a:r>
          </a:p>
        </p:txBody>
      </p:sp>
      <p:sp>
        <p:nvSpPr>
          <p:cNvPr id="3078" name="AutoShape 9" descr="Sede da União da Vila pega fogo nessa madrugada | Jornal de Jundiaí"/>
          <p:cNvSpPr>
            <a:spLocks noChangeAspect="1" noChangeArrowheads="1"/>
          </p:cNvSpPr>
          <p:nvPr/>
        </p:nvSpPr>
        <p:spPr bwMode="auto">
          <a:xfrm>
            <a:off x="155575" y="-144463"/>
            <a:ext cx="304800" cy="30480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20000"/>
              </a:spcBef>
              <a:buFont typeface="Arial" panose="020B0604020202020204" pitchFamily="34" charset="0"/>
              <a:buChar char="•"/>
              <a:defRPr sz="3200">
                <a:solidFill>
                  <a:schemeClr val="tx1"/>
                </a:solidFill>
                <a:latin typeface="Calibri" panose="020F0502020204030204" pitchFamily="34" charset="0"/>
              </a:defRPr>
            </a:lvl1pPr>
            <a:lvl2pPr marL="742950" indent="-285750">
              <a:spcBef>
                <a:spcPct val="20000"/>
              </a:spcBef>
              <a:buFont typeface="Arial" panose="020B0604020202020204" pitchFamily="34" charset="0"/>
              <a:buChar char="–"/>
              <a:defRPr sz="2800">
                <a:solidFill>
                  <a:schemeClr val="tx1"/>
                </a:solidFill>
                <a:latin typeface="Calibri" panose="020F0502020204030204" pitchFamily="34" charset="0"/>
              </a:defRPr>
            </a:lvl2pPr>
            <a:lvl3pPr marL="1143000" indent="-228600">
              <a:spcBef>
                <a:spcPct val="20000"/>
              </a:spcBef>
              <a:buFont typeface="Arial" panose="020B0604020202020204" pitchFamily="34" charset="0"/>
              <a:buChar char="•"/>
              <a:defRPr sz="2400">
                <a:solidFill>
                  <a:schemeClr val="tx1"/>
                </a:solidFill>
                <a:latin typeface="Calibri" panose="020F0502020204030204" pitchFamily="34" charset="0"/>
              </a:defRPr>
            </a:lvl3pPr>
            <a:lvl4pPr marL="1600200" indent="-228600">
              <a:spcBef>
                <a:spcPct val="20000"/>
              </a:spcBef>
              <a:buFont typeface="Arial" panose="020B0604020202020204" pitchFamily="34" charset="0"/>
              <a:buChar char="–"/>
              <a:defRPr sz="2000">
                <a:solidFill>
                  <a:schemeClr val="tx1"/>
                </a:solidFill>
                <a:latin typeface="Calibri" panose="020F0502020204030204" pitchFamily="34" charset="0"/>
              </a:defRPr>
            </a:lvl4pPr>
            <a:lvl5pPr marL="2057400" indent="-228600">
              <a:spcBef>
                <a:spcPct val="20000"/>
              </a:spcBef>
              <a:buFont typeface="Arial" panose="020B0604020202020204" pitchFamily="34" charset="0"/>
              <a:buChar char="»"/>
              <a:defRPr sz="2000">
                <a:solidFill>
                  <a:schemeClr val="tx1"/>
                </a:solidFill>
                <a:latin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9pPr>
          </a:lstStyle>
          <a:p>
            <a:pPr eaLnBrk="1" hangingPunct="1">
              <a:spcBef>
                <a:spcPct val="0"/>
              </a:spcBef>
              <a:buFontTx/>
              <a:buNone/>
            </a:pPr>
            <a:endParaRPr lang="en-US" altLang="pt-PT" sz="1800">
              <a:latin typeface="Arial" panose="020B0604020202020204" pitchFamily="34" charset="0"/>
            </a:endParaRP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098" name="Imagem 1"/>
          <p:cNvPicPr>
            <a:picLocks noChangeAspect="1"/>
          </p:cNvPicPr>
          <p:nvPr/>
        </p:nvPicPr>
        <p:blipFill>
          <a:blip r:embed="rId2">
            <a:extLst>
              <a:ext uri="{28A0092B-C50C-407E-A947-70E740481C1C}">
                <a14:useLocalDpi xmlns:a14="http://schemas.microsoft.com/office/drawing/2010/main" val="0"/>
              </a:ext>
            </a:extLst>
          </a:blip>
          <a:srcRect/>
          <a:stretch>
            <a:fillRect/>
          </a:stretch>
        </p:blipFill>
        <p:spPr bwMode="auto">
          <a:xfrm>
            <a:off x="539750" y="360000"/>
            <a:ext cx="1897063" cy="3968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3" name="Retângulo 2"/>
          <p:cNvSpPr/>
          <p:nvPr/>
        </p:nvSpPr>
        <p:spPr>
          <a:xfrm>
            <a:off x="468313" y="1101725"/>
            <a:ext cx="8280400" cy="1569660"/>
          </a:xfrm>
          <a:prstGeom prst="rect">
            <a:avLst/>
          </a:prstGeom>
        </p:spPr>
        <p:txBody>
          <a:bodyPr>
            <a:spAutoFit/>
          </a:bodyPr>
          <a:lstStyle/>
          <a:p>
            <a:pPr algn="just">
              <a:defRPr/>
            </a:pPr>
            <a:r>
              <a:rPr lang="pt-PT" sz="2400" dirty="0">
                <a:highlight>
                  <a:srgbClr val="C0C0C0"/>
                </a:highlight>
                <a:latin typeface="+mn-lt"/>
              </a:rPr>
              <a:t>Química do Fogo. Características físico-químicas do fogo. Reações químicas. Relações mássicas. Equações químicas. Estequiometria das reações químicas. Leis dos gases. Equação dos gases ideais. Escalas de temperatura.  </a:t>
            </a:r>
            <a:endParaRPr lang="en-US" sz="2400" dirty="0">
              <a:highlight>
                <a:srgbClr val="C0C0C0"/>
              </a:highlight>
              <a:latin typeface="+mn-lt"/>
            </a:endParaRP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Imagem 1"/>
          <p:cNvPicPr>
            <a:picLocks noChangeAspect="1"/>
          </p:cNvPicPr>
          <p:nvPr/>
        </p:nvPicPr>
        <p:blipFill>
          <a:blip r:embed="rId2">
            <a:extLst>
              <a:ext uri="{28A0092B-C50C-407E-A947-70E740481C1C}">
                <a14:useLocalDpi xmlns:a14="http://schemas.microsoft.com/office/drawing/2010/main" val="0"/>
              </a:ext>
            </a:extLst>
          </a:blip>
          <a:srcRect/>
          <a:stretch>
            <a:fillRect/>
          </a:stretch>
        </p:blipFill>
        <p:spPr bwMode="auto">
          <a:xfrm>
            <a:off x="539750" y="385763"/>
            <a:ext cx="1897063" cy="3968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5" name="CaixaDeTexto 4"/>
          <p:cNvSpPr txBox="1"/>
          <p:nvPr/>
        </p:nvSpPr>
        <p:spPr>
          <a:xfrm>
            <a:off x="2686486" y="291812"/>
            <a:ext cx="5472608" cy="523220"/>
          </a:xfrm>
          <a:prstGeom prst="rect">
            <a:avLst/>
          </a:prstGeom>
          <a:noFill/>
        </p:spPr>
        <p:txBody>
          <a:bodyPr wrap="square" rtlCol="0">
            <a:spAutoFit/>
          </a:bodyPr>
          <a:lstStyle/>
          <a:p>
            <a:r>
              <a:rPr lang="en-US" sz="2800" dirty="0">
                <a:latin typeface="+mn-lt"/>
              </a:rPr>
              <a:t>O que é um </a:t>
            </a:r>
            <a:r>
              <a:rPr lang="en-US" sz="2800" dirty="0" err="1">
                <a:latin typeface="+mn-lt"/>
              </a:rPr>
              <a:t>incêndio</a:t>
            </a:r>
            <a:r>
              <a:rPr lang="en-US" sz="2800" dirty="0">
                <a:latin typeface="+mn-lt"/>
              </a:rPr>
              <a:t>?</a:t>
            </a:r>
          </a:p>
        </p:txBody>
      </p:sp>
      <p:sp>
        <p:nvSpPr>
          <p:cNvPr id="6" name="CaixaDeTexto 5"/>
          <p:cNvSpPr txBox="1"/>
          <p:nvPr/>
        </p:nvSpPr>
        <p:spPr>
          <a:xfrm>
            <a:off x="395536" y="1072332"/>
            <a:ext cx="8208912" cy="1200329"/>
          </a:xfrm>
          <a:prstGeom prst="rect">
            <a:avLst/>
          </a:prstGeom>
          <a:noFill/>
        </p:spPr>
        <p:txBody>
          <a:bodyPr wrap="square" rtlCol="0">
            <a:spAutoFit/>
          </a:bodyPr>
          <a:lstStyle/>
          <a:p>
            <a:r>
              <a:rPr lang="pt-PT" sz="2400" dirty="0">
                <a:latin typeface="+mn-lt"/>
              </a:rPr>
              <a:t>Um incêndio pode ser definido como um </a:t>
            </a:r>
            <a:r>
              <a:rPr lang="pt-PT" sz="2400" b="1" dirty="0">
                <a:latin typeface="+mn-lt"/>
              </a:rPr>
              <a:t>fogo</a:t>
            </a:r>
            <a:r>
              <a:rPr lang="pt-PT" sz="2400" dirty="0">
                <a:latin typeface="+mn-lt"/>
              </a:rPr>
              <a:t> de grandes proporções  do qual, de alguma forma, ou nalgum período temporal, perdemos o controlo.</a:t>
            </a:r>
          </a:p>
        </p:txBody>
      </p:sp>
      <p:sp>
        <p:nvSpPr>
          <p:cNvPr id="2" name="CaixaDeTexto 1"/>
          <p:cNvSpPr txBox="1"/>
          <p:nvPr/>
        </p:nvSpPr>
        <p:spPr>
          <a:xfrm>
            <a:off x="395536" y="2564904"/>
            <a:ext cx="7776666" cy="830997"/>
          </a:xfrm>
          <a:prstGeom prst="rect">
            <a:avLst/>
          </a:prstGeom>
          <a:noFill/>
        </p:spPr>
        <p:txBody>
          <a:bodyPr wrap="square" rtlCol="0">
            <a:spAutoFit/>
          </a:bodyPr>
          <a:lstStyle/>
          <a:p>
            <a:r>
              <a:rPr lang="pt-PT" sz="2400" dirty="0">
                <a:latin typeface="+mn-lt"/>
              </a:rPr>
              <a:t>O fogo é o resultado de uma </a:t>
            </a:r>
            <a:r>
              <a:rPr lang="pt-PT" sz="2400" b="1" dirty="0">
                <a:latin typeface="+mn-lt"/>
              </a:rPr>
              <a:t>reacção química de combustão</a:t>
            </a:r>
            <a:r>
              <a:rPr lang="pt-PT" sz="2400" dirty="0">
                <a:latin typeface="+mn-lt"/>
              </a:rPr>
              <a:t>, bastante </a:t>
            </a:r>
            <a:r>
              <a:rPr lang="pt-PT" sz="2400" b="1" dirty="0">
                <a:latin typeface="+mn-lt"/>
              </a:rPr>
              <a:t>exotérmica</a:t>
            </a:r>
            <a:r>
              <a:rPr lang="pt-PT" sz="2400" dirty="0">
                <a:latin typeface="+mn-lt"/>
              </a:rPr>
              <a:t>, com libertação de </a:t>
            </a:r>
            <a:r>
              <a:rPr lang="pt-PT" sz="2400" b="1" dirty="0">
                <a:latin typeface="+mn-lt"/>
              </a:rPr>
              <a:t>calor</a:t>
            </a:r>
            <a:r>
              <a:rPr lang="pt-PT" sz="2400" dirty="0">
                <a:latin typeface="+mn-lt"/>
              </a:rPr>
              <a:t> e </a:t>
            </a:r>
            <a:r>
              <a:rPr lang="pt-PT" sz="2400" b="1" dirty="0">
                <a:latin typeface="+mn-lt"/>
              </a:rPr>
              <a:t>luz</a:t>
            </a:r>
            <a:r>
              <a:rPr lang="pt-PT" sz="2400" dirty="0">
                <a:latin typeface="+mn-lt"/>
              </a:rPr>
              <a:t>. </a:t>
            </a:r>
          </a:p>
        </p:txBody>
      </p:sp>
      <p:pic>
        <p:nvPicPr>
          <p:cNvPr id="3" name="Imagem 2"/>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539552" y="3645024"/>
            <a:ext cx="2537133" cy="2537133"/>
          </a:xfrm>
          <a:prstGeom prst="rect">
            <a:avLst/>
          </a:prstGeom>
        </p:spPr>
      </p:pic>
      <p:sp>
        <p:nvSpPr>
          <p:cNvPr id="7" name="CaixaDeTexto 6"/>
          <p:cNvSpPr txBox="1"/>
          <p:nvPr/>
        </p:nvSpPr>
        <p:spPr>
          <a:xfrm>
            <a:off x="2843808" y="5180717"/>
            <a:ext cx="5561568" cy="707886"/>
          </a:xfrm>
          <a:prstGeom prst="rect">
            <a:avLst/>
          </a:prstGeom>
          <a:noFill/>
        </p:spPr>
        <p:txBody>
          <a:bodyPr wrap="square" rtlCol="0">
            <a:spAutoFit/>
          </a:bodyPr>
          <a:lstStyle/>
          <a:p>
            <a:r>
              <a:rPr lang="pt-PT" sz="2000" dirty="0">
                <a:latin typeface="+mn-lt"/>
              </a:rPr>
              <a:t>O que se pretende é clarificar alguns conceitos da Química associada à fenomenologia da Combustão.</a:t>
            </a:r>
          </a:p>
        </p:txBody>
      </p:sp>
    </p:spTree>
    <p:extLst>
      <p:ext uri="{BB962C8B-B14F-4D97-AF65-F5344CB8AC3E}">
        <p14:creationId xmlns:p14="http://schemas.microsoft.com/office/powerpoint/2010/main" val="2487349315"/>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CaixaDeTexto 3"/>
          <p:cNvSpPr txBox="1"/>
          <p:nvPr/>
        </p:nvSpPr>
        <p:spPr>
          <a:xfrm>
            <a:off x="2607469" y="249051"/>
            <a:ext cx="4071937" cy="523220"/>
          </a:xfrm>
          <a:prstGeom prst="rect">
            <a:avLst/>
          </a:prstGeom>
          <a:noFill/>
        </p:spPr>
        <p:txBody>
          <a:bodyPr>
            <a:spAutoFit/>
          </a:bodyPr>
          <a:lstStyle/>
          <a:p>
            <a:pPr>
              <a:defRPr/>
            </a:pPr>
            <a:r>
              <a:rPr lang="pt-PT" sz="2800" dirty="0">
                <a:latin typeface="+mn-lt"/>
                <a:cs typeface="Arial" charset="0"/>
              </a:rPr>
              <a:t>Estrutura atómica</a:t>
            </a:r>
          </a:p>
        </p:txBody>
      </p:sp>
      <p:sp>
        <p:nvSpPr>
          <p:cNvPr id="5" name="CaixaDeTexto 4"/>
          <p:cNvSpPr txBox="1"/>
          <p:nvPr/>
        </p:nvSpPr>
        <p:spPr>
          <a:xfrm>
            <a:off x="360363" y="980728"/>
            <a:ext cx="8358187" cy="1200150"/>
          </a:xfrm>
          <a:prstGeom prst="rect">
            <a:avLst/>
          </a:prstGeom>
          <a:noFill/>
        </p:spPr>
        <p:txBody>
          <a:bodyPr>
            <a:spAutoFit/>
          </a:bodyPr>
          <a:lstStyle/>
          <a:p>
            <a:pPr>
              <a:defRPr/>
            </a:pPr>
            <a:r>
              <a:rPr lang="pt-PT" dirty="0">
                <a:latin typeface="+mn-lt"/>
                <a:cs typeface="Arial" charset="0"/>
              </a:rPr>
              <a:t>Com base na teoria atómica de Dalton, um </a:t>
            </a:r>
            <a:r>
              <a:rPr lang="pt-PT" u="sng" dirty="0">
                <a:effectLst>
                  <a:outerShdw blurRad="38100" dist="38100" dir="2700000" algn="tl">
                    <a:srgbClr val="000000">
                      <a:alpha val="43137"/>
                    </a:srgbClr>
                  </a:outerShdw>
                </a:effectLst>
                <a:latin typeface="+mn-lt"/>
                <a:cs typeface="Arial" charset="0"/>
              </a:rPr>
              <a:t>átomo</a:t>
            </a:r>
            <a:r>
              <a:rPr lang="pt-PT" dirty="0">
                <a:latin typeface="+mn-lt"/>
                <a:cs typeface="Arial" charset="0"/>
              </a:rPr>
              <a:t> pode ser definido como a unidade básica de um elemento, que pode entrar numa combinação química. Com base em sucessivas descobertas ao longo do século XX foi possível demonstrar que os átomos possuem uma estrutura interna. </a:t>
            </a:r>
          </a:p>
        </p:txBody>
      </p:sp>
      <p:sp>
        <p:nvSpPr>
          <p:cNvPr id="6" name="CaixaDeTexto 5"/>
          <p:cNvSpPr txBox="1"/>
          <p:nvPr/>
        </p:nvSpPr>
        <p:spPr>
          <a:xfrm>
            <a:off x="360363" y="2348880"/>
            <a:ext cx="8283575" cy="646113"/>
          </a:xfrm>
          <a:prstGeom prst="rect">
            <a:avLst/>
          </a:prstGeom>
          <a:noFill/>
        </p:spPr>
        <p:txBody>
          <a:bodyPr>
            <a:spAutoFit/>
          </a:bodyPr>
          <a:lstStyle/>
          <a:p>
            <a:pPr>
              <a:defRPr/>
            </a:pPr>
            <a:r>
              <a:rPr lang="pt-PT" dirty="0">
                <a:latin typeface="+mn-lt"/>
                <a:cs typeface="Arial" charset="0"/>
              </a:rPr>
              <a:t>Um átomo consiste num pequeno núcleo, onde se encontram os </a:t>
            </a:r>
            <a:r>
              <a:rPr lang="pt-PT" u="sng" dirty="0">
                <a:effectLst>
                  <a:outerShdw blurRad="38100" dist="38100" dir="2700000" algn="tl">
                    <a:srgbClr val="000000">
                      <a:alpha val="43137"/>
                    </a:srgbClr>
                  </a:outerShdw>
                </a:effectLst>
                <a:latin typeface="+mn-lt"/>
                <a:cs typeface="Arial" charset="0"/>
              </a:rPr>
              <a:t>protões</a:t>
            </a:r>
            <a:r>
              <a:rPr lang="pt-PT" dirty="0">
                <a:latin typeface="+mn-lt"/>
                <a:cs typeface="Arial" charset="0"/>
              </a:rPr>
              <a:t> e os </a:t>
            </a:r>
            <a:r>
              <a:rPr lang="pt-PT" u="sng" dirty="0">
                <a:effectLst>
                  <a:outerShdw blurRad="38100" dist="38100" dir="2700000" algn="tl">
                    <a:srgbClr val="000000">
                      <a:alpha val="43137"/>
                    </a:srgbClr>
                  </a:outerShdw>
                </a:effectLst>
                <a:latin typeface="+mn-lt"/>
                <a:cs typeface="Arial" charset="0"/>
              </a:rPr>
              <a:t>neutrões</a:t>
            </a:r>
            <a:r>
              <a:rPr lang="pt-PT" dirty="0">
                <a:latin typeface="+mn-lt"/>
                <a:cs typeface="Arial" charset="0"/>
              </a:rPr>
              <a:t>, rodeado por uma “nuvem” de </a:t>
            </a:r>
            <a:r>
              <a:rPr lang="pt-PT" u="sng" dirty="0">
                <a:effectLst>
                  <a:outerShdw blurRad="38100" dist="38100" dir="2700000" algn="tl">
                    <a:srgbClr val="000000">
                      <a:alpha val="43137"/>
                    </a:srgbClr>
                  </a:outerShdw>
                </a:effectLst>
                <a:latin typeface="+mn-lt"/>
                <a:cs typeface="Arial" charset="0"/>
              </a:rPr>
              <a:t>electrões</a:t>
            </a:r>
            <a:r>
              <a:rPr lang="pt-PT" dirty="0">
                <a:latin typeface="+mn-lt"/>
                <a:cs typeface="Arial" charset="0"/>
              </a:rPr>
              <a:t>.</a:t>
            </a:r>
          </a:p>
        </p:txBody>
      </p:sp>
      <p:pic>
        <p:nvPicPr>
          <p:cNvPr id="34818" name="Picture 2" descr="http://4.bp.blogspot.com/_-uHqjya6ZTU/TLiGxSR5M5I/AAAAAAAAAGo/vCkX80eoAF0/s1600/constituic%CC%A7a%CC%83o.atomo.bmp.jpeg"/>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642938" y="3357563"/>
            <a:ext cx="4914900" cy="21955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34820" name="Picture 4" descr="http://www.zerozero.pt/img/estadios/642/31642_ori_jose_alvalade.jpg"/>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5304549" y="3717032"/>
            <a:ext cx="3458451" cy="238849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cxnSp>
        <p:nvCxnSpPr>
          <p:cNvPr id="10" name="Conexão recta unidireccional 9"/>
          <p:cNvCxnSpPr/>
          <p:nvPr/>
        </p:nvCxnSpPr>
        <p:spPr>
          <a:xfrm flipV="1">
            <a:off x="4459644" y="5553075"/>
            <a:ext cx="2786062" cy="357187"/>
          </a:xfrm>
          <a:prstGeom prst="straightConnector1">
            <a:avLst/>
          </a:prstGeom>
          <a:ln w="28575">
            <a:tailEnd type="arrow"/>
          </a:ln>
        </p:spPr>
        <p:style>
          <a:lnRef idx="1">
            <a:schemeClr val="accent1"/>
          </a:lnRef>
          <a:fillRef idx="0">
            <a:schemeClr val="accent1"/>
          </a:fillRef>
          <a:effectRef idx="0">
            <a:schemeClr val="accent1"/>
          </a:effectRef>
          <a:fontRef idx="minor">
            <a:schemeClr val="tx1"/>
          </a:fontRef>
        </p:style>
      </p:cxnSp>
      <p:sp>
        <p:nvSpPr>
          <p:cNvPr id="11" name="CaixaDeTexto 10"/>
          <p:cNvSpPr txBox="1">
            <a:spLocks noChangeArrowheads="1"/>
          </p:cNvSpPr>
          <p:nvPr/>
        </p:nvSpPr>
        <p:spPr bwMode="auto">
          <a:xfrm>
            <a:off x="3714750" y="5786438"/>
            <a:ext cx="1000125" cy="3698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a:solidFill>
                  <a:schemeClr val="tx1"/>
                </a:solidFill>
                <a:latin typeface="Arial" panose="020B0604020202020204" pitchFamily="34" charset="0"/>
                <a:cs typeface="Arial" panose="020B0604020202020204" pitchFamily="34" charset="0"/>
              </a:defRPr>
            </a:lvl1pPr>
            <a:lvl2pPr marL="742950" indent="-285750" eaLnBrk="0" hangingPunct="0">
              <a:defRPr>
                <a:solidFill>
                  <a:schemeClr val="tx1"/>
                </a:solidFill>
                <a:latin typeface="Arial" panose="020B0604020202020204" pitchFamily="34" charset="0"/>
                <a:cs typeface="Arial" panose="020B0604020202020204" pitchFamily="34" charset="0"/>
              </a:defRPr>
            </a:lvl2pPr>
            <a:lvl3pPr marL="1143000" indent="-228600" eaLnBrk="0" hangingPunct="0">
              <a:defRPr>
                <a:solidFill>
                  <a:schemeClr val="tx1"/>
                </a:solidFill>
                <a:latin typeface="Arial" panose="020B0604020202020204" pitchFamily="34" charset="0"/>
                <a:cs typeface="Arial" panose="020B0604020202020204" pitchFamily="34" charset="0"/>
              </a:defRPr>
            </a:lvl3pPr>
            <a:lvl4pPr marL="1600200" indent="-228600" eaLnBrk="0" hangingPunct="0">
              <a:defRPr>
                <a:solidFill>
                  <a:schemeClr val="tx1"/>
                </a:solidFill>
                <a:latin typeface="Arial" panose="020B0604020202020204" pitchFamily="34" charset="0"/>
                <a:cs typeface="Arial" panose="020B0604020202020204" pitchFamily="34" charset="0"/>
              </a:defRPr>
            </a:lvl4pPr>
            <a:lvl5pPr marL="2057400" indent="-228600" eaLnBrk="0" hangingPunct="0">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pPr eaLnBrk="1" hangingPunct="1"/>
            <a:r>
              <a:rPr lang="pt-PT" altLang="pt-PT"/>
              <a:t>berlinde</a:t>
            </a:r>
          </a:p>
        </p:txBody>
      </p:sp>
      <p:pic>
        <p:nvPicPr>
          <p:cNvPr id="9" name="Imagem 1"/>
          <p:cNvPicPr>
            <a:picLocks noChangeAspect="1"/>
          </p:cNvPicPr>
          <p:nvPr/>
        </p:nvPicPr>
        <p:blipFill>
          <a:blip r:embed="rId4">
            <a:extLst>
              <a:ext uri="{28A0092B-C50C-407E-A947-70E740481C1C}">
                <a14:useLocalDpi xmlns:a14="http://schemas.microsoft.com/office/drawing/2010/main" val="0"/>
              </a:ext>
            </a:extLst>
          </a:blip>
          <a:srcRect/>
          <a:stretch>
            <a:fillRect/>
          </a:stretch>
        </p:blipFill>
        <p:spPr bwMode="auto">
          <a:xfrm>
            <a:off x="539750" y="385763"/>
            <a:ext cx="1897063" cy="3968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3502405092"/>
      </p:ext>
    </p:extLst>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2" presetClass="entr" presetSubtype="4" fill="hold" nodeType="clickEffect">
                                  <p:stCondLst>
                                    <p:cond delay="0"/>
                                  </p:stCondLst>
                                  <p:childTnLst>
                                    <p:set>
                                      <p:cBhvr>
                                        <p:cTn id="6" dur="1" fill="hold">
                                          <p:stCondLst>
                                            <p:cond delay="0"/>
                                          </p:stCondLst>
                                        </p:cTn>
                                        <p:tgtEl>
                                          <p:spTgt spid="34818"/>
                                        </p:tgtEl>
                                        <p:attrNameLst>
                                          <p:attrName>style.visibility</p:attrName>
                                        </p:attrNameLst>
                                      </p:cBhvr>
                                      <p:to>
                                        <p:strVal val="visible"/>
                                      </p:to>
                                    </p:set>
                                    <p:anim calcmode="lin" valueType="num">
                                      <p:cBhvr additive="base">
                                        <p:cTn id="7" dur="500" fill="hold"/>
                                        <p:tgtEl>
                                          <p:spTgt spid="34818"/>
                                        </p:tgtEl>
                                        <p:attrNameLst>
                                          <p:attrName>ppt_x</p:attrName>
                                        </p:attrNameLst>
                                      </p:cBhvr>
                                      <p:tavLst>
                                        <p:tav tm="0">
                                          <p:val>
                                            <p:strVal val="#ppt_x"/>
                                          </p:val>
                                        </p:tav>
                                        <p:tav tm="100000">
                                          <p:val>
                                            <p:strVal val="#ppt_x"/>
                                          </p:val>
                                        </p:tav>
                                      </p:tavLst>
                                    </p:anim>
                                    <p:anim calcmode="lin" valueType="num">
                                      <p:cBhvr additive="base">
                                        <p:cTn id="8" dur="500" fill="hold"/>
                                        <p:tgtEl>
                                          <p:spTgt spid="34818"/>
                                        </p:tgtEl>
                                        <p:attrNameLst>
                                          <p:attrName>ppt_y</p:attrName>
                                        </p:attrNameLst>
                                      </p:cBhvr>
                                      <p:tavLst>
                                        <p:tav tm="0">
                                          <p:val>
                                            <p:strVal val="1+#ppt_h/2"/>
                                          </p:val>
                                        </p:tav>
                                        <p:tav tm="100000">
                                          <p:val>
                                            <p:strVal val="#ppt_y"/>
                                          </p:val>
                                        </p:tav>
                                      </p:tavLst>
                                    </p:anim>
                                  </p:childTnLst>
                                </p:cTn>
                              </p:par>
                            </p:childTnLst>
                          </p:cTn>
                        </p:par>
                      </p:childTnLst>
                    </p:cTn>
                  </p:par>
                  <p:par>
                    <p:cTn id="9" fill="hold" nodeType="clickPar">
                      <p:stCondLst>
                        <p:cond delay="indefinite"/>
                      </p:stCondLst>
                      <p:childTnLst>
                        <p:par>
                          <p:cTn id="10" fill="hold" nodeType="withGroup">
                            <p:stCondLst>
                              <p:cond delay="0"/>
                            </p:stCondLst>
                            <p:childTnLst>
                              <p:par>
                                <p:cTn id="11" presetID="2" presetClass="entr" presetSubtype="4" fill="hold" nodeType="clickEffect">
                                  <p:stCondLst>
                                    <p:cond delay="0"/>
                                  </p:stCondLst>
                                  <p:childTnLst>
                                    <p:set>
                                      <p:cBhvr>
                                        <p:cTn id="12" dur="1" fill="hold">
                                          <p:stCondLst>
                                            <p:cond delay="0"/>
                                          </p:stCondLst>
                                        </p:cTn>
                                        <p:tgtEl>
                                          <p:spTgt spid="34820"/>
                                        </p:tgtEl>
                                        <p:attrNameLst>
                                          <p:attrName>style.visibility</p:attrName>
                                        </p:attrNameLst>
                                      </p:cBhvr>
                                      <p:to>
                                        <p:strVal val="visible"/>
                                      </p:to>
                                    </p:set>
                                    <p:anim calcmode="lin" valueType="num">
                                      <p:cBhvr additive="base">
                                        <p:cTn id="13" dur="500" fill="hold"/>
                                        <p:tgtEl>
                                          <p:spTgt spid="34820"/>
                                        </p:tgtEl>
                                        <p:attrNameLst>
                                          <p:attrName>ppt_x</p:attrName>
                                        </p:attrNameLst>
                                      </p:cBhvr>
                                      <p:tavLst>
                                        <p:tav tm="0">
                                          <p:val>
                                            <p:strVal val="#ppt_x"/>
                                          </p:val>
                                        </p:tav>
                                        <p:tav tm="100000">
                                          <p:val>
                                            <p:strVal val="#ppt_x"/>
                                          </p:val>
                                        </p:tav>
                                      </p:tavLst>
                                    </p:anim>
                                    <p:anim calcmode="lin" valueType="num">
                                      <p:cBhvr additive="base">
                                        <p:cTn id="14" dur="500" fill="hold"/>
                                        <p:tgtEl>
                                          <p:spTgt spid="34820"/>
                                        </p:tgtEl>
                                        <p:attrNameLst>
                                          <p:attrName>ppt_y</p:attrName>
                                        </p:attrNameLst>
                                      </p:cBhvr>
                                      <p:tavLst>
                                        <p:tav tm="0">
                                          <p:val>
                                            <p:strVal val="1+#ppt_h/2"/>
                                          </p:val>
                                        </p:tav>
                                        <p:tav tm="100000">
                                          <p:val>
                                            <p:strVal val="#ppt_y"/>
                                          </p:val>
                                        </p:tav>
                                      </p:tavLst>
                                    </p:anim>
                                  </p:childTnLst>
                                </p:cTn>
                              </p:par>
                            </p:childTnLst>
                          </p:cTn>
                        </p:par>
                      </p:childTnLst>
                    </p:cTn>
                  </p:par>
                  <p:par>
                    <p:cTn id="15" fill="hold" nodeType="clickPar">
                      <p:stCondLst>
                        <p:cond delay="indefinite"/>
                      </p:stCondLst>
                      <p:childTnLst>
                        <p:par>
                          <p:cTn id="16" fill="hold" nodeType="withGroup">
                            <p:stCondLst>
                              <p:cond delay="0"/>
                            </p:stCondLst>
                            <p:childTnLst>
                              <p:par>
                                <p:cTn id="17" presetID="2" presetClass="entr" presetSubtype="4" fill="hold" nodeType="clickEffect">
                                  <p:stCondLst>
                                    <p:cond delay="0"/>
                                  </p:stCondLst>
                                  <p:childTnLst>
                                    <p:set>
                                      <p:cBhvr>
                                        <p:cTn id="18" dur="1" fill="hold">
                                          <p:stCondLst>
                                            <p:cond delay="0"/>
                                          </p:stCondLst>
                                        </p:cTn>
                                        <p:tgtEl>
                                          <p:spTgt spid="10"/>
                                        </p:tgtEl>
                                        <p:attrNameLst>
                                          <p:attrName>style.visibility</p:attrName>
                                        </p:attrNameLst>
                                      </p:cBhvr>
                                      <p:to>
                                        <p:strVal val="visible"/>
                                      </p:to>
                                    </p:set>
                                    <p:anim calcmode="lin" valueType="num">
                                      <p:cBhvr additive="base">
                                        <p:cTn id="19" dur="500" fill="hold"/>
                                        <p:tgtEl>
                                          <p:spTgt spid="10"/>
                                        </p:tgtEl>
                                        <p:attrNameLst>
                                          <p:attrName>ppt_x</p:attrName>
                                        </p:attrNameLst>
                                      </p:cBhvr>
                                      <p:tavLst>
                                        <p:tav tm="0">
                                          <p:val>
                                            <p:strVal val="#ppt_x"/>
                                          </p:val>
                                        </p:tav>
                                        <p:tav tm="100000">
                                          <p:val>
                                            <p:strVal val="#ppt_x"/>
                                          </p:val>
                                        </p:tav>
                                      </p:tavLst>
                                    </p:anim>
                                    <p:anim calcmode="lin" valueType="num">
                                      <p:cBhvr additive="base">
                                        <p:cTn id="20" dur="500" fill="hold"/>
                                        <p:tgtEl>
                                          <p:spTgt spid="10"/>
                                        </p:tgtEl>
                                        <p:attrNameLst>
                                          <p:attrName>ppt_y</p:attrName>
                                        </p:attrNameLst>
                                      </p:cBhvr>
                                      <p:tavLst>
                                        <p:tav tm="0">
                                          <p:val>
                                            <p:strVal val="1+#ppt_h/2"/>
                                          </p:val>
                                        </p:tav>
                                        <p:tav tm="100000">
                                          <p:val>
                                            <p:strVal val="#ppt_y"/>
                                          </p:val>
                                        </p:tav>
                                      </p:tavLst>
                                    </p:anim>
                                  </p:childTnLst>
                                </p:cTn>
                              </p:par>
                              <p:par>
                                <p:cTn id="21" presetID="2" presetClass="entr" presetSubtype="4" fill="hold" grpId="0" nodeType="withEffect">
                                  <p:stCondLst>
                                    <p:cond delay="0"/>
                                  </p:stCondLst>
                                  <p:childTnLst>
                                    <p:set>
                                      <p:cBhvr>
                                        <p:cTn id="22" dur="1" fill="hold">
                                          <p:stCondLst>
                                            <p:cond delay="0"/>
                                          </p:stCondLst>
                                        </p:cTn>
                                        <p:tgtEl>
                                          <p:spTgt spid="11"/>
                                        </p:tgtEl>
                                        <p:attrNameLst>
                                          <p:attrName>style.visibility</p:attrName>
                                        </p:attrNameLst>
                                      </p:cBhvr>
                                      <p:to>
                                        <p:strVal val="visible"/>
                                      </p:to>
                                    </p:set>
                                    <p:anim calcmode="lin" valueType="num">
                                      <p:cBhvr additive="base">
                                        <p:cTn id="23" dur="500" fill="hold"/>
                                        <p:tgtEl>
                                          <p:spTgt spid="11"/>
                                        </p:tgtEl>
                                        <p:attrNameLst>
                                          <p:attrName>ppt_x</p:attrName>
                                        </p:attrNameLst>
                                      </p:cBhvr>
                                      <p:tavLst>
                                        <p:tav tm="0">
                                          <p:val>
                                            <p:strVal val="#ppt_x"/>
                                          </p:val>
                                        </p:tav>
                                        <p:tav tm="100000">
                                          <p:val>
                                            <p:strVal val="#ppt_x"/>
                                          </p:val>
                                        </p:tav>
                                      </p:tavLst>
                                    </p:anim>
                                    <p:anim calcmode="lin" valueType="num">
                                      <p:cBhvr additive="base">
                                        <p:cTn id="24" dur="500" fill="hold"/>
                                        <p:tgtEl>
                                          <p:spTgt spid="11"/>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1" grpId="0"/>
    </p:bld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CaixaDeTexto 3"/>
          <p:cNvSpPr txBox="1"/>
          <p:nvPr/>
        </p:nvSpPr>
        <p:spPr>
          <a:xfrm>
            <a:off x="2627784" y="214966"/>
            <a:ext cx="4071937" cy="523220"/>
          </a:xfrm>
          <a:prstGeom prst="rect">
            <a:avLst/>
          </a:prstGeom>
          <a:noFill/>
        </p:spPr>
        <p:txBody>
          <a:bodyPr>
            <a:spAutoFit/>
          </a:bodyPr>
          <a:lstStyle/>
          <a:p>
            <a:pPr>
              <a:defRPr/>
            </a:pPr>
            <a:r>
              <a:rPr lang="pt-PT" sz="2800" dirty="0">
                <a:latin typeface="+mn-lt"/>
                <a:cs typeface="Arial" charset="0"/>
              </a:rPr>
              <a:t>Partículas subatómicas</a:t>
            </a:r>
          </a:p>
        </p:txBody>
      </p:sp>
      <p:sp>
        <p:nvSpPr>
          <p:cNvPr id="9219" name="CaixaDeTexto 4"/>
          <p:cNvSpPr txBox="1">
            <a:spLocks noChangeArrowheads="1"/>
          </p:cNvSpPr>
          <p:nvPr/>
        </p:nvSpPr>
        <p:spPr bwMode="auto">
          <a:xfrm>
            <a:off x="521964" y="1124744"/>
            <a:ext cx="8283575" cy="923925"/>
          </a:xfrm>
          <a:prstGeom prst="rect">
            <a:avLst/>
          </a:prstGeom>
          <a:noFill/>
          <a:ln w="9525">
            <a:noFill/>
            <a:miter lim="800000"/>
            <a:headEnd/>
            <a:tailEnd/>
          </a:ln>
        </p:spPr>
        <p:txBody>
          <a:bodyPr>
            <a:spAutoFit/>
          </a:bodyPr>
          <a:lstStyle/>
          <a:p>
            <a:pPr>
              <a:defRPr/>
            </a:pPr>
            <a:r>
              <a:rPr lang="pt-PT" dirty="0">
                <a:latin typeface="+mn-lt"/>
                <a:cs typeface="Arial" charset="0"/>
              </a:rPr>
              <a:t>Existem outras partículas subatómicas, mas o protão, o electrão e o neutrão são as três partículas fundamentais em química.  Uma característica fundamental destas partículas é a sua massa e carga.</a:t>
            </a:r>
          </a:p>
        </p:txBody>
      </p:sp>
      <p:graphicFrame>
        <p:nvGraphicFramePr>
          <p:cNvPr id="6" name="Tabela 5"/>
          <p:cNvGraphicFramePr>
            <a:graphicFrameLocks noGrp="1"/>
          </p:cNvGraphicFramePr>
          <p:nvPr>
            <p:extLst>
              <p:ext uri="{D42A27DB-BD31-4B8C-83A1-F6EECF244321}">
                <p14:modId xmlns:p14="http://schemas.microsoft.com/office/powerpoint/2010/main" val="3537496777"/>
              </p:ext>
            </p:extLst>
          </p:nvPr>
        </p:nvGraphicFramePr>
        <p:xfrm>
          <a:off x="539750" y="2398161"/>
          <a:ext cx="7920682" cy="1482724"/>
        </p:xfrm>
        <a:graphic>
          <a:graphicData uri="http://schemas.openxmlformats.org/drawingml/2006/table">
            <a:tbl>
              <a:tblPr firstRow="1" bandRow="1">
                <a:tableStyleId>{5C22544A-7EE6-4342-B048-85BDC9FD1C3A}</a:tableStyleId>
              </a:tblPr>
              <a:tblGrid>
                <a:gridCol w="1562219">
                  <a:extLst>
                    <a:ext uri="{9D8B030D-6E8A-4147-A177-3AD203B41FA5}">
                      <a16:colId xmlns:a16="http://schemas.microsoft.com/office/drawing/2014/main" val="20000"/>
                    </a:ext>
                  </a:extLst>
                </a:gridCol>
                <a:gridCol w="2139033">
                  <a:extLst>
                    <a:ext uri="{9D8B030D-6E8A-4147-A177-3AD203B41FA5}">
                      <a16:colId xmlns:a16="http://schemas.microsoft.com/office/drawing/2014/main" val="20001"/>
                    </a:ext>
                  </a:extLst>
                </a:gridCol>
                <a:gridCol w="1924652">
                  <a:extLst>
                    <a:ext uri="{9D8B030D-6E8A-4147-A177-3AD203B41FA5}">
                      <a16:colId xmlns:a16="http://schemas.microsoft.com/office/drawing/2014/main" val="20002"/>
                    </a:ext>
                  </a:extLst>
                </a:gridCol>
                <a:gridCol w="2294778">
                  <a:extLst>
                    <a:ext uri="{9D8B030D-6E8A-4147-A177-3AD203B41FA5}">
                      <a16:colId xmlns:a16="http://schemas.microsoft.com/office/drawing/2014/main" val="20003"/>
                    </a:ext>
                  </a:extLst>
                </a:gridCol>
              </a:tblGrid>
              <a:tr h="370681">
                <a:tc>
                  <a:txBody>
                    <a:bodyPr/>
                    <a:lstStyle/>
                    <a:p>
                      <a:r>
                        <a:rPr lang="pt-PT" sz="1800" dirty="0"/>
                        <a:t>Partícula</a:t>
                      </a:r>
                    </a:p>
                  </a:txBody>
                  <a:tcPr marL="91439" marR="91439" marT="45700" marB="45700"/>
                </a:tc>
                <a:tc>
                  <a:txBody>
                    <a:bodyPr/>
                    <a:lstStyle/>
                    <a:p>
                      <a:r>
                        <a:rPr lang="pt-PT" sz="1800" dirty="0"/>
                        <a:t>Massa (g)</a:t>
                      </a:r>
                    </a:p>
                  </a:txBody>
                  <a:tcPr marL="91439" marR="91439" marT="45700" marB="45700"/>
                </a:tc>
                <a:tc>
                  <a:txBody>
                    <a:bodyPr/>
                    <a:lstStyle/>
                    <a:p>
                      <a:r>
                        <a:rPr lang="pt-PT" sz="1800" dirty="0"/>
                        <a:t>Carga (C)</a:t>
                      </a:r>
                    </a:p>
                  </a:txBody>
                  <a:tcPr marL="91439" marR="91439" marT="45700" marB="45700"/>
                </a:tc>
                <a:tc>
                  <a:txBody>
                    <a:bodyPr/>
                    <a:lstStyle/>
                    <a:p>
                      <a:r>
                        <a:rPr lang="pt-PT" sz="1800" dirty="0"/>
                        <a:t>Unidades</a:t>
                      </a:r>
                      <a:r>
                        <a:rPr lang="pt-PT" sz="1800" baseline="0" dirty="0"/>
                        <a:t> de carga</a:t>
                      </a:r>
                      <a:endParaRPr lang="pt-PT" sz="1800" dirty="0"/>
                    </a:p>
                  </a:txBody>
                  <a:tcPr marL="91439" marR="91439" marT="45700" marB="45700"/>
                </a:tc>
                <a:extLst>
                  <a:ext uri="{0D108BD9-81ED-4DB2-BD59-A6C34878D82A}">
                    <a16:rowId xmlns:a16="http://schemas.microsoft.com/office/drawing/2014/main" val="10000"/>
                  </a:ext>
                </a:extLst>
              </a:tr>
              <a:tr h="370681">
                <a:tc>
                  <a:txBody>
                    <a:bodyPr/>
                    <a:lstStyle/>
                    <a:p>
                      <a:pPr algn="ctr"/>
                      <a:r>
                        <a:rPr lang="pt-PT" sz="1800" dirty="0"/>
                        <a:t>Electrão</a:t>
                      </a:r>
                    </a:p>
                  </a:txBody>
                  <a:tcPr marL="91439" marR="91439" marT="45700" marB="45700"/>
                </a:tc>
                <a:tc>
                  <a:txBody>
                    <a:bodyPr/>
                    <a:lstStyle/>
                    <a:p>
                      <a:pPr algn="ctr"/>
                      <a:r>
                        <a:rPr lang="pt-PT" sz="1800" dirty="0"/>
                        <a:t>9.10938x10</a:t>
                      </a:r>
                      <a:r>
                        <a:rPr lang="pt-PT" sz="1800" baseline="30000" dirty="0"/>
                        <a:t>-28</a:t>
                      </a:r>
                    </a:p>
                  </a:txBody>
                  <a:tcPr marL="91439" marR="91439" marT="45700" marB="45700"/>
                </a:tc>
                <a:tc>
                  <a:txBody>
                    <a:bodyPr/>
                    <a:lstStyle/>
                    <a:p>
                      <a:pPr algn="ctr"/>
                      <a:r>
                        <a:rPr lang="pt-PT" sz="1800" dirty="0"/>
                        <a:t>-1.6022x10</a:t>
                      </a:r>
                      <a:r>
                        <a:rPr lang="pt-PT" sz="1800" baseline="30000" dirty="0"/>
                        <a:t>-19</a:t>
                      </a:r>
                    </a:p>
                  </a:txBody>
                  <a:tcPr marL="91439" marR="91439" marT="45700" marB="45700"/>
                </a:tc>
                <a:tc>
                  <a:txBody>
                    <a:bodyPr/>
                    <a:lstStyle/>
                    <a:p>
                      <a:pPr algn="ctr"/>
                      <a:r>
                        <a:rPr lang="pt-PT" sz="1800" dirty="0"/>
                        <a:t>-1</a:t>
                      </a:r>
                    </a:p>
                  </a:txBody>
                  <a:tcPr marL="91439" marR="91439" marT="45700" marB="45700"/>
                </a:tc>
                <a:extLst>
                  <a:ext uri="{0D108BD9-81ED-4DB2-BD59-A6C34878D82A}">
                    <a16:rowId xmlns:a16="http://schemas.microsoft.com/office/drawing/2014/main" val="10001"/>
                  </a:ext>
                </a:extLst>
              </a:tr>
              <a:tr h="370681">
                <a:tc>
                  <a:txBody>
                    <a:bodyPr/>
                    <a:lstStyle/>
                    <a:p>
                      <a:pPr algn="ctr"/>
                      <a:r>
                        <a:rPr lang="pt-PT" sz="1800" dirty="0"/>
                        <a:t>Protão</a:t>
                      </a:r>
                    </a:p>
                  </a:txBody>
                  <a:tcPr marL="91439" marR="91439" marT="45700" marB="45700"/>
                </a:tc>
                <a:tc>
                  <a:txBody>
                    <a:bodyPr/>
                    <a:lstStyle/>
                    <a:p>
                      <a:pPr algn="ctr"/>
                      <a:r>
                        <a:rPr lang="pt-PT" sz="1800" dirty="0"/>
                        <a:t>1.67262x10</a:t>
                      </a:r>
                      <a:r>
                        <a:rPr lang="pt-PT" sz="1800" baseline="30000" dirty="0"/>
                        <a:t>-24</a:t>
                      </a:r>
                    </a:p>
                  </a:txBody>
                  <a:tcPr marL="91439" marR="91439" marT="45700" marB="45700"/>
                </a:tc>
                <a:tc>
                  <a:txBody>
                    <a:bodyPr/>
                    <a:lstStyle/>
                    <a:p>
                      <a:pPr algn="ctr"/>
                      <a:r>
                        <a:rPr lang="pt-PT" sz="1800" dirty="0"/>
                        <a:t>+1.6022x10</a:t>
                      </a:r>
                      <a:r>
                        <a:rPr lang="pt-PT" sz="1800" baseline="30000" dirty="0"/>
                        <a:t>-19</a:t>
                      </a:r>
                    </a:p>
                  </a:txBody>
                  <a:tcPr marL="91439" marR="91439" marT="45700" marB="45700"/>
                </a:tc>
                <a:tc>
                  <a:txBody>
                    <a:bodyPr/>
                    <a:lstStyle/>
                    <a:p>
                      <a:pPr algn="ctr"/>
                      <a:r>
                        <a:rPr lang="pt-PT" sz="1800" dirty="0"/>
                        <a:t>+1</a:t>
                      </a:r>
                    </a:p>
                  </a:txBody>
                  <a:tcPr marL="91439" marR="91439" marT="45700" marB="45700"/>
                </a:tc>
                <a:extLst>
                  <a:ext uri="{0D108BD9-81ED-4DB2-BD59-A6C34878D82A}">
                    <a16:rowId xmlns:a16="http://schemas.microsoft.com/office/drawing/2014/main" val="10002"/>
                  </a:ext>
                </a:extLst>
              </a:tr>
              <a:tr h="370681">
                <a:tc>
                  <a:txBody>
                    <a:bodyPr/>
                    <a:lstStyle/>
                    <a:p>
                      <a:pPr algn="ctr"/>
                      <a:r>
                        <a:rPr lang="pt-PT" sz="1800" dirty="0"/>
                        <a:t>Neutrão</a:t>
                      </a:r>
                    </a:p>
                  </a:txBody>
                  <a:tcPr marL="91439" marR="91439" marT="45700" marB="45700"/>
                </a:tc>
                <a:tc>
                  <a:txBody>
                    <a:bodyPr/>
                    <a:lstStyle/>
                    <a:p>
                      <a:pPr algn="ctr"/>
                      <a:r>
                        <a:rPr lang="pt-PT" sz="1800" dirty="0"/>
                        <a:t>1.67493x10</a:t>
                      </a:r>
                      <a:r>
                        <a:rPr lang="pt-PT" sz="1800" baseline="30000" dirty="0"/>
                        <a:t>-24</a:t>
                      </a:r>
                    </a:p>
                  </a:txBody>
                  <a:tcPr marL="91439" marR="91439" marT="45700" marB="45700"/>
                </a:tc>
                <a:tc>
                  <a:txBody>
                    <a:bodyPr/>
                    <a:lstStyle/>
                    <a:p>
                      <a:pPr algn="ctr"/>
                      <a:r>
                        <a:rPr lang="pt-PT" sz="1800" dirty="0"/>
                        <a:t>0</a:t>
                      </a:r>
                    </a:p>
                  </a:txBody>
                  <a:tcPr marL="91439" marR="91439" marT="45700" marB="45700"/>
                </a:tc>
                <a:tc>
                  <a:txBody>
                    <a:bodyPr/>
                    <a:lstStyle/>
                    <a:p>
                      <a:pPr algn="ctr"/>
                      <a:r>
                        <a:rPr lang="pt-PT" sz="1800" dirty="0"/>
                        <a:t>0</a:t>
                      </a:r>
                    </a:p>
                  </a:txBody>
                  <a:tcPr marL="91439" marR="91439" marT="45700" marB="45700"/>
                </a:tc>
                <a:extLst>
                  <a:ext uri="{0D108BD9-81ED-4DB2-BD59-A6C34878D82A}">
                    <a16:rowId xmlns:a16="http://schemas.microsoft.com/office/drawing/2014/main" val="10003"/>
                  </a:ext>
                </a:extLst>
              </a:tr>
            </a:tbl>
          </a:graphicData>
        </a:graphic>
      </p:graphicFrame>
      <p:pic>
        <p:nvPicPr>
          <p:cNvPr id="5" name="Imagem 1"/>
          <p:cNvPicPr>
            <a:picLocks noChangeAspect="1"/>
          </p:cNvPicPr>
          <p:nvPr/>
        </p:nvPicPr>
        <p:blipFill>
          <a:blip r:embed="rId2">
            <a:extLst>
              <a:ext uri="{28A0092B-C50C-407E-A947-70E740481C1C}">
                <a14:useLocalDpi xmlns:a14="http://schemas.microsoft.com/office/drawing/2010/main" val="0"/>
              </a:ext>
            </a:extLst>
          </a:blip>
          <a:srcRect/>
          <a:stretch>
            <a:fillRect/>
          </a:stretch>
        </p:blipFill>
        <p:spPr bwMode="auto">
          <a:xfrm>
            <a:off x="539750" y="385763"/>
            <a:ext cx="1897063" cy="3968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4040282361"/>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CaixaDeTexto 3"/>
          <p:cNvSpPr txBox="1"/>
          <p:nvPr/>
        </p:nvSpPr>
        <p:spPr>
          <a:xfrm>
            <a:off x="2467769" y="211138"/>
            <a:ext cx="4071937" cy="523220"/>
          </a:xfrm>
          <a:prstGeom prst="rect">
            <a:avLst/>
          </a:prstGeom>
          <a:noFill/>
        </p:spPr>
        <p:txBody>
          <a:bodyPr>
            <a:spAutoFit/>
          </a:bodyPr>
          <a:lstStyle/>
          <a:p>
            <a:pPr>
              <a:defRPr/>
            </a:pPr>
            <a:r>
              <a:rPr lang="pt-PT" sz="2800" dirty="0">
                <a:latin typeface="+mn-lt"/>
                <a:cs typeface="Arial" charset="0"/>
              </a:rPr>
              <a:t>Relações mássicas</a:t>
            </a:r>
          </a:p>
        </p:txBody>
      </p:sp>
      <p:sp>
        <p:nvSpPr>
          <p:cNvPr id="9" name="CaixaDeTexto 8"/>
          <p:cNvSpPr txBox="1"/>
          <p:nvPr/>
        </p:nvSpPr>
        <p:spPr>
          <a:xfrm>
            <a:off x="396081" y="838994"/>
            <a:ext cx="8215312" cy="1477963"/>
          </a:xfrm>
          <a:prstGeom prst="rect">
            <a:avLst/>
          </a:prstGeom>
          <a:noFill/>
        </p:spPr>
        <p:txBody>
          <a:bodyPr>
            <a:spAutoFit/>
          </a:bodyPr>
          <a:lstStyle/>
          <a:p>
            <a:pPr>
              <a:defRPr/>
            </a:pPr>
            <a:r>
              <a:rPr lang="pt-PT" dirty="0">
                <a:latin typeface="+mn-lt"/>
                <a:cs typeface="Arial" charset="0"/>
              </a:rPr>
              <a:t>Os átomos distinguem-se uns dos outros pelo número de protões e neutrões que contêm. O </a:t>
            </a:r>
            <a:r>
              <a:rPr lang="pt-PT" u="sng" dirty="0">
                <a:effectLst>
                  <a:outerShdw blurRad="38100" dist="38100" dir="2700000" algn="tl">
                    <a:srgbClr val="000000">
                      <a:alpha val="43137"/>
                    </a:srgbClr>
                  </a:outerShdw>
                </a:effectLst>
                <a:latin typeface="+mn-lt"/>
                <a:cs typeface="Arial" charset="0"/>
              </a:rPr>
              <a:t>número atómico </a:t>
            </a:r>
            <a:r>
              <a:rPr lang="pt-PT" dirty="0">
                <a:latin typeface="+mn-lt"/>
                <a:cs typeface="Arial" charset="0"/>
              </a:rPr>
              <a:t>(Z) de um elemento é o número de protões do átomo desse elemento. Num átomo neutro o número de protões é igual ao número de electrões.  O </a:t>
            </a:r>
            <a:r>
              <a:rPr lang="pt-PT" u="sng" dirty="0">
                <a:effectLst>
                  <a:outerShdw blurRad="38100" dist="38100" dir="2700000" algn="tl">
                    <a:srgbClr val="000000">
                      <a:alpha val="43137"/>
                    </a:srgbClr>
                  </a:outerShdw>
                </a:effectLst>
                <a:latin typeface="+mn-lt"/>
                <a:cs typeface="Arial" charset="0"/>
              </a:rPr>
              <a:t>número de massa </a:t>
            </a:r>
            <a:r>
              <a:rPr lang="pt-PT" dirty="0">
                <a:latin typeface="+mn-lt"/>
                <a:cs typeface="Arial" charset="0"/>
              </a:rPr>
              <a:t>(A) é o numero total de protões e neutrões existentes no núcleo de um átomo de um dado elemento.</a:t>
            </a:r>
          </a:p>
        </p:txBody>
      </p:sp>
      <p:graphicFrame>
        <p:nvGraphicFramePr>
          <p:cNvPr id="10" name="Object 8"/>
          <p:cNvGraphicFramePr>
            <a:graphicFrameLocks noChangeAspect="1"/>
          </p:cNvGraphicFramePr>
          <p:nvPr>
            <p:extLst>
              <p:ext uri="{D42A27DB-BD31-4B8C-83A1-F6EECF244321}">
                <p14:modId xmlns:p14="http://schemas.microsoft.com/office/powerpoint/2010/main" val="425339759"/>
              </p:ext>
            </p:extLst>
          </p:nvPr>
        </p:nvGraphicFramePr>
        <p:xfrm>
          <a:off x="2376208" y="2745582"/>
          <a:ext cx="3429000" cy="363537"/>
        </p:xfrm>
        <a:graphic>
          <a:graphicData uri="http://schemas.openxmlformats.org/presentationml/2006/ole">
            <mc:AlternateContent xmlns:mc="http://schemas.openxmlformats.org/markup-compatibility/2006">
              <mc:Choice xmlns:v="urn:schemas-microsoft-com:vml" Requires="v">
                <p:oleObj name="Equação" r:id="rId2" imgW="1676160" imgH="177480" progId="Equation.3">
                  <p:embed/>
                </p:oleObj>
              </mc:Choice>
              <mc:Fallback>
                <p:oleObj name="Equação" r:id="rId2" imgW="1676160" imgH="177480" progId="Equation.3">
                  <p:embed/>
                  <p:pic>
                    <p:nvPicPr>
                      <p:cNvPr id="10" name="Object 8"/>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2376208" y="2745582"/>
                        <a:ext cx="3429000" cy="363537"/>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pic>
                </p:oleObj>
              </mc:Fallback>
            </mc:AlternateContent>
          </a:graphicData>
        </a:graphic>
      </p:graphicFrame>
      <p:graphicFrame>
        <p:nvGraphicFramePr>
          <p:cNvPr id="11" name="Object 9"/>
          <p:cNvGraphicFramePr>
            <a:graphicFrameLocks noChangeAspect="1"/>
          </p:cNvGraphicFramePr>
          <p:nvPr>
            <p:extLst>
              <p:ext uri="{D42A27DB-BD31-4B8C-83A1-F6EECF244321}">
                <p14:modId xmlns:p14="http://schemas.microsoft.com/office/powerpoint/2010/main" val="595602908"/>
              </p:ext>
            </p:extLst>
          </p:nvPr>
        </p:nvGraphicFramePr>
        <p:xfrm>
          <a:off x="3786188" y="3429000"/>
          <a:ext cx="873125" cy="785813"/>
        </p:xfrm>
        <a:graphic>
          <a:graphicData uri="http://schemas.openxmlformats.org/presentationml/2006/ole">
            <mc:AlternateContent xmlns:mc="http://schemas.openxmlformats.org/markup-compatibility/2006">
              <mc:Choice xmlns:v="urn:schemas-microsoft-com:vml" Requires="v">
                <p:oleObj name="Equação" r:id="rId4" imgW="253800" imgH="228600" progId="Equation.3">
                  <p:embed/>
                </p:oleObj>
              </mc:Choice>
              <mc:Fallback>
                <p:oleObj name="Equação" r:id="rId4" imgW="253800" imgH="228600" progId="Equation.3">
                  <p:embed/>
                  <p:pic>
                    <p:nvPicPr>
                      <p:cNvPr id="11" name="Object 9"/>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3786188" y="3429000"/>
                        <a:ext cx="873125" cy="785813"/>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pic>
                </p:oleObj>
              </mc:Fallback>
            </mc:AlternateContent>
          </a:graphicData>
        </a:graphic>
      </p:graphicFrame>
      <p:sp>
        <p:nvSpPr>
          <p:cNvPr id="12" name="CaixaDeTexto 11"/>
          <p:cNvSpPr txBox="1"/>
          <p:nvPr/>
        </p:nvSpPr>
        <p:spPr>
          <a:xfrm>
            <a:off x="360363" y="3643313"/>
            <a:ext cx="2571750" cy="369887"/>
          </a:xfrm>
          <a:prstGeom prst="rect">
            <a:avLst/>
          </a:prstGeom>
          <a:noFill/>
        </p:spPr>
        <p:txBody>
          <a:bodyPr>
            <a:spAutoFit/>
          </a:bodyPr>
          <a:lstStyle/>
          <a:p>
            <a:pPr>
              <a:defRPr/>
            </a:pPr>
            <a:r>
              <a:rPr lang="pt-PT" dirty="0">
                <a:latin typeface="+mn-lt"/>
                <a:cs typeface="Arial" charset="0"/>
              </a:rPr>
              <a:t>Representação simbólica:</a:t>
            </a:r>
          </a:p>
        </p:txBody>
      </p:sp>
      <p:sp>
        <p:nvSpPr>
          <p:cNvPr id="13" name="CaixaDeTexto 12"/>
          <p:cNvSpPr txBox="1"/>
          <p:nvPr/>
        </p:nvSpPr>
        <p:spPr>
          <a:xfrm>
            <a:off x="347616" y="4509120"/>
            <a:ext cx="8286750" cy="646113"/>
          </a:xfrm>
          <a:prstGeom prst="rect">
            <a:avLst/>
          </a:prstGeom>
          <a:noFill/>
        </p:spPr>
        <p:txBody>
          <a:bodyPr>
            <a:spAutoFit/>
          </a:bodyPr>
          <a:lstStyle/>
          <a:p>
            <a:pPr>
              <a:defRPr/>
            </a:pPr>
            <a:r>
              <a:rPr lang="pt-PT" dirty="0">
                <a:latin typeface="+mn-lt"/>
                <a:cs typeface="Arial" charset="0"/>
              </a:rPr>
              <a:t>Átomos que têm o mesmo número atómico e mas diferentes números de massa dizem-se </a:t>
            </a:r>
            <a:r>
              <a:rPr lang="pt-PT" u="sng" dirty="0">
                <a:latin typeface="+mn-lt"/>
                <a:cs typeface="Arial" charset="0"/>
              </a:rPr>
              <a:t>isótopos</a:t>
            </a:r>
            <a:r>
              <a:rPr lang="pt-PT" dirty="0">
                <a:latin typeface="+mn-lt"/>
                <a:cs typeface="Arial" charset="0"/>
              </a:rPr>
              <a:t>. </a:t>
            </a:r>
          </a:p>
        </p:txBody>
      </p:sp>
      <p:graphicFrame>
        <p:nvGraphicFramePr>
          <p:cNvPr id="14" name="Object 10"/>
          <p:cNvGraphicFramePr>
            <a:graphicFrameLocks noChangeAspect="1"/>
          </p:cNvGraphicFramePr>
          <p:nvPr/>
        </p:nvGraphicFramePr>
        <p:xfrm>
          <a:off x="3571875" y="5286375"/>
          <a:ext cx="1516063" cy="1169988"/>
        </p:xfrm>
        <a:graphic>
          <a:graphicData uri="http://schemas.openxmlformats.org/presentationml/2006/ole">
            <mc:AlternateContent xmlns:mc="http://schemas.openxmlformats.org/markup-compatibility/2006">
              <mc:Choice xmlns:v="urn:schemas-microsoft-com:vml" Requires="v">
                <p:oleObj name="Equação" r:id="rId6" imgW="888840" imgH="685800" progId="Equation.3">
                  <p:embed/>
                </p:oleObj>
              </mc:Choice>
              <mc:Fallback>
                <p:oleObj name="Equação" r:id="rId6" imgW="888840" imgH="685800" progId="Equation.3">
                  <p:embed/>
                  <p:pic>
                    <p:nvPicPr>
                      <p:cNvPr id="14" name="Object 10"/>
                      <p:cNvPicPr>
                        <a:picLocks noChangeAspect="1" noChangeArrowheads="1"/>
                      </p:cNvPicPr>
                      <p:nvPr/>
                    </p:nvPicPr>
                    <p:blipFill>
                      <a:blip r:embed="rId7">
                        <a:extLst>
                          <a:ext uri="{28A0092B-C50C-407E-A947-70E740481C1C}">
                            <a14:useLocalDpi xmlns:a14="http://schemas.microsoft.com/office/drawing/2010/main" val="0"/>
                          </a:ext>
                        </a:extLst>
                      </a:blip>
                      <a:srcRect/>
                      <a:stretch>
                        <a:fillRect/>
                      </a:stretch>
                    </p:blipFill>
                    <p:spPr bwMode="auto">
                      <a:xfrm>
                        <a:off x="3571875" y="5286375"/>
                        <a:ext cx="1516063" cy="1169988"/>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pic>
                </p:oleObj>
              </mc:Fallback>
            </mc:AlternateContent>
          </a:graphicData>
        </a:graphic>
      </p:graphicFrame>
      <p:pic>
        <p:nvPicPr>
          <p:cNvPr id="15" name="Imagem 1"/>
          <p:cNvPicPr>
            <a:picLocks noChangeAspect="1"/>
          </p:cNvPicPr>
          <p:nvPr/>
        </p:nvPicPr>
        <p:blipFill>
          <a:blip r:embed="rId8">
            <a:extLst>
              <a:ext uri="{28A0092B-C50C-407E-A947-70E740481C1C}">
                <a14:useLocalDpi xmlns:a14="http://schemas.microsoft.com/office/drawing/2010/main" val="0"/>
              </a:ext>
            </a:extLst>
          </a:blip>
          <a:srcRect/>
          <a:stretch>
            <a:fillRect/>
          </a:stretch>
        </p:blipFill>
        <p:spPr bwMode="auto">
          <a:xfrm>
            <a:off x="539750" y="385763"/>
            <a:ext cx="1897063" cy="3968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2555810932"/>
      </p:ext>
    </p:extLst>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2" presetClass="entr" presetSubtype="4" fill="hold" grpId="0" nodeType="clickEffect">
                                  <p:stCondLst>
                                    <p:cond delay="0"/>
                                  </p:stCondLst>
                                  <p:childTnLst>
                                    <p:set>
                                      <p:cBhvr>
                                        <p:cTn id="6" dur="1" fill="hold">
                                          <p:stCondLst>
                                            <p:cond delay="0"/>
                                          </p:stCondLst>
                                        </p:cTn>
                                        <p:tgtEl>
                                          <p:spTgt spid="9">
                                            <p:txEl>
                                              <p:pRg st="0" end="0"/>
                                            </p:txEl>
                                          </p:spTgt>
                                        </p:tgtEl>
                                        <p:attrNameLst>
                                          <p:attrName>style.visibility</p:attrName>
                                        </p:attrNameLst>
                                      </p:cBhvr>
                                      <p:to>
                                        <p:strVal val="visible"/>
                                      </p:to>
                                    </p:set>
                                    <p:anim calcmode="lin" valueType="num">
                                      <p:cBhvr additive="base">
                                        <p:cTn id="7" dur="500" fill="hold"/>
                                        <p:tgtEl>
                                          <p:spTgt spid="9">
                                            <p:txEl>
                                              <p:pRg st="0" end="0"/>
                                            </p:txEl>
                                          </p:spTgt>
                                        </p:tgtEl>
                                        <p:attrNameLst>
                                          <p:attrName>ppt_x</p:attrName>
                                        </p:attrNameLst>
                                      </p:cBhvr>
                                      <p:tavLst>
                                        <p:tav tm="0">
                                          <p:val>
                                            <p:strVal val="#ppt_x"/>
                                          </p:val>
                                        </p:tav>
                                        <p:tav tm="100000">
                                          <p:val>
                                            <p:strVal val="#ppt_x"/>
                                          </p:val>
                                        </p:tav>
                                      </p:tavLst>
                                    </p:anim>
                                    <p:anim calcmode="lin" valueType="num">
                                      <p:cBhvr additive="base">
                                        <p:cTn id="8" dur="500" fill="hold"/>
                                        <p:tgtEl>
                                          <p:spTgt spid="9">
                                            <p:txEl>
                                              <p:pRg st="0" end="0"/>
                                            </p:txEl>
                                          </p:spTgt>
                                        </p:tgtEl>
                                        <p:attrNameLst>
                                          <p:attrName>ppt_y</p:attrName>
                                        </p:attrNameLst>
                                      </p:cBhvr>
                                      <p:tavLst>
                                        <p:tav tm="0">
                                          <p:val>
                                            <p:strVal val="1+#ppt_h/2"/>
                                          </p:val>
                                        </p:tav>
                                        <p:tav tm="100000">
                                          <p:val>
                                            <p:strVal val="#ppt_y"/>
                                          </p:val>
                                        </p:tav>
                                      </p:tavLst>
                                    </p:anim>
                                  </p:childTnLst>
                                </p:cTn>
                              </p:par>
                            </p:childTnLst>
                          </p:cTn>
                        </p:par>
                      </p:childTnLst>
                    </p:cTn>
                  </p:par>
                  <p:par>
                    <p:cTn id="9" fill="hold" nodeType="clickPar">
                      <p:stCondLst>
                        <p:cond delay="indefinite"/>
                      </p:stCondLst>
                      <p:childTnLst>
                        <p:par>
                          <p:cTn id="10" fill="hold" nodeType="withGroup">
                            <p:stCondLst>
                              <p:cond delay="0"/>
                            </p:stCondLst>
                            <p:childTnLst>
                              <p:par>
                                <p:cTn id="11" presetID="2" presetClass="entr" presetSubtype="4" fill="hold" nodeType="clickEffect">
                                  <p:stCondLst>
                                    <p:cond delay="0"/>
                                  </p:stCondLst>
                                  <p:childTnLst>
                                    <p:set>
                                      <p:cBhvr>
                                        <p:cTn id="12" dur="1" fill="hold">
                                          <p:stCondLst>
                                            <p:cond delay="0"/>
                                          </p:stCondLst>
                                        </p:cTn>
                                        <p:tgtEl>
                                          <p:spTgt spid="10"/>
                                        </p:tgtEl>
                                        <p:attrNameLst>
                                          <p:attrName>style.visibility</p:attrName>
                                        </p:attrNameLst>
                                      </p:cBhvr>
                                      <p:to>
                                        <p:strVal val="visible"/>
                                      </p:to>
                                    </p:set>
                                    <p:anim calcmode="lin" valueType="num">
                                      <p:cBhvr additive="base">
                                        <p:cTn id="13" dur="500" fill="hold"/>
                                        <p:tgtEl>
                                          <p:spTgt spid="10"/>
                                        </p:tgtEl>
                                        <p:attrNameLst>
                                          <p:attrName>ppt_x</p:attrName>
                                        </p:attrNameLst>
                                      </p:cBhvr>
                                      <p:tavLst>
                                        <p:tav tm="0">
                                          <p:val>
                                            <p:strVal val="#ppt_x"/>
                                          </p:val>
                                        </p:tav>
                                        <p:tav tm="100000">
                                          <p:val>
                                            <p:strVal val="#ppt_x"/>
                                          </p:val>
                                        </p:tav>
                                      </p:tavLst>
                                    </p:anim>
                                    <p:anim calcmode="lin" valueType="num">
                                      <p:cBhvr additive="base">
                                        <p:cTn id="14" dur="500" fill="hold"/>
                                        <p:tgtEl>
                                          <p:spTgt spid="10"/>
                                        </p:tgtEl>
                                        <p:attrNameLst>
                                          <p:attrName>ppt_y</p:attrName>
                                        </p:attrNameLst>
                                      </p:cBhvr>
                                      <p:tavLst>
                                        <p:tav tm="0">
                                          <p:val>
                                            <p:strVal val="1+#ppt_h/2"/>
                                          </p:val>
                                        </p:tav>
                                        <p:tav tm="100000">
                                          <p:val>
                                            <p:strVal val="#ppt_y"/>
                                          </p:val>
                                        </p:tav>
                                      </p:tavLst>
                                    </p:anim>
                                  </p:childTnLst>
                                </p:cTn>
                              </p:par>
                            </p:childTnLst>
                          </p:cTn>
                        </p:par>
                      </p:childTnLst>
                    </p:cTn>
                  </p:par>
                  <p:par>
                    <p:cTn id="15" fill="hold" nodeType="clickPar">
                      <p:stCondLst>
                        <p:cond delay="indefinite"/>
                      </p:stCondLst>
                      <p:childTnLst>
                        <p:par>
                          <p:cTn id="16" fill="hold" nodeType="withGroup">
                            <p:stCondLst>
                              <p:cond delay="0"/>
                            </p:stCondLst>
                            <p:childTnLst>
                              <p:par>
                                <p:cTn id="17" presetID="2" presetClass="entr" presetSubtype="4" fill="hold" grpId="0" nodeType="clickEffect">
                                  <p:stCondLst>
                                    <p:cond delay="0"/>
                                  </p:stCondLst>
                                  <p:childTnLst>
                                    <p:set>
                                      <p:cBhvr>
                                        <p:cTn id="18" dur="1" fill="hold">
                                          <p:stCondLst>
                                            <p:cond delay="0"/>
                                          </p:stCondLst>
                                        </p:cTn>
                                        <p:tgtEl>
                                          <p:spTgt spid="12"/>
                                        </p:tgtEl>
                                        <p:attrNameLst>
                                          <p:attrName>style.visibility</p:attrName>
                                        </p:attrNameLst>
                                      </p:cBhvr>
                                      <p:to>
                                        <p:strVal val="visible"/>
                                      </p:to>
                                    </p:set>
                                    <p:anim calcmode="lin" valueType="num">
                                      <p:cBhvr additive="base">
                                        <p:cTn id="19" dur="500" fill="hold"/>
                                        <p:tgtEl>
                                          <p:spTgt spid="12"/>
                                        </p:tgtEl>
                                        <p:attrNameLst>
                                          <p:attrName>ppt_x</p:attrName>
                                        </p:attrNameLst>
                                      </p:cBhvr>
                                      <p:tavLst>
                                        <p:tav tm="0">
                                          <p:val>
                                            <p:strVal val="#ppt_x"/>
                                          </p:val>
                                        </p:tav>
                                        <p:tav tm="100000">
                                          <p:val>
                                            <p:strVal val="#ppt_x"/>
                                          </p:val>
                                        </p:tav>
                                      </p:tavLst>
                                    </p:anim>
                                    <p:anim calcmode="lin" valueType="num">
                                      <p:cBhvr additive="base">
                                        <p:cTn id="20" dur="500" fill="hold"/>
                                        <p:tgtEl>
                                          <p:spTgt spid="12"/>
                                        </p:tgtEl>
                                        <p:attrNameLst>
                                          <p:attrName>ppt_y</p:attrName>
                                        </p:attrNameLst>
                                      </p:cBhvr>
                                      <p:tavLst>
                                        <p:tav tm="0">
                                          <p:val>
                                            <p:strVal val="1+#ppt_h/2"/>
                                          </p:val>
                                        </p:tav>
                                        <p:tav tm="100000">
                                          <p:val>
                                            <p:strVal val="#ppt_y"/>
                                          </p:val>
                                        </p:tav>
                                      </p:tavLst>
                                    </p:anim>
                                  </p:childTnLst>
                                </p:cTn>
                              </p:par>
                              <p:par>
                                <p:cTn id="21" presetID="2" presetClass="entr" presetSubtype="4" fill="hold" nodeType="withEffect">
                                  <p:stCondLst>
                                    <p:cond delay="0"/>
                                  </p:stCondLst>
                                  <p:childTnLst>
                                    <p:set>
                                      <p:cBhvr>
                                        <p:cTn id="22" dur="1" fill="hold">
                                          <p:stCondLst>
                                            <p:cond delay="0"/>
                                          </p:stCondLst>
                                        </p:cTn>
                                        <p:tgtEl>
                                          <p:spTgt spid="11"/>
                                        </p:tgtEl>
                                        <p:attrNameLst>
                                          <p:attrName>style.visibility</p:attrName>
                                        </p:attrNameLst>
                                      </p:cBhvr>
                                      <p:to>
                                        <p:strVal val="visible"/>
                                      </p:to>
                                    </p:set>
                                    <p:anim calcmode="lin" valueType="num">
                                      <p:cBhvr additive="base">
                                        <p:cTn id="23" dur="500" fill="hold"/>
                                        <p:tgtEl>
                                          <p:spTgt spid="11"/>
                                        </p:tgtEl>
                                        <p:attrNameLst>
                                          <p:attrName>ppt_x</p:attrName>
                                        </p:attrNameLst>
                                      </p:cBhvr>
                                      <p:tavLst>
                                        <p:tav tm="0">
                                          <p:val>
                                            <p:strVal val="#ppt_x"/>
                                          </p:val>
                                        </p:tav>
                                        <p:tav tm="100000">
                                          <p:val>
                                            <p:strVal val="#ppt_x"/>
                                          </p:val>
                                        </p:tav>
                                      </p:tavLst>
                                    </p:anim>
                                    <p:anim calcmode="lin" valueType="num">
                                      <p:cBhvr additive="base">
                                        <p:cTn id="24" dur="500" fill="hold"/>
                                        <p:tgtEl>
                                          <p:spTgt spid="11"/>
                                        </p:tgtEl>
                                        <p:attrNameLst>
                                          <p:attrName>ppt_y</p:attrName>
                                        </p:attrNameLst>
                                      </p:cBhvr>
                                      <p:tavLst>
                                        <p:tav tm="0">
                                          <p:val>
                                            <p:strVal val="1+#ppt_h/2"/>
                                          </p:val>
                                        </p:tav>
                                        <p:tav tm="100000">
                                          <p:val>
                                            <p:strVal val="#ppt_y"/>
                                          </p:val>
                                        </p:tav>
                                      </p:tavLst>
                                    </p:anim>
                                  </p:childTnLst>
                                </p:cTn>
                              </p:par>
                            </p:childTnLst>
                          </p:cTn>
                        </p:par>
                      </p:childTnLst>
                    </p:cTn>
                  </p:par>
                  <p:par>
                    <p:cTn id="25" fill="hold" nodeType="clickPar">
                      <p:stCondLst>
                        <p:cond delay="indefinite"/>
                      </p:stCondLst>
                      <p:childTnLst>
                        <p:par>
                          <p:cTn id="26" fill="hold" nodeType="withGroup">
                            <p:stCondLst>
                              <p:cond delay="0"/>
                            </p:stCondLst>
                            <p:childTnLst>
                              <p:par>
                                <p:cTn id="27" presetID="2" presetClass="entr" presetSubtype="4" fill="hold" grpId="0" nodeType="clickEffect">
                                  <p:stCondLst>
                                    <p:cond delay="0"/>
                                  </p:stCondLst>
                                  <p:childTnLst>
                                    <p:set>
                                      <p:cBhvr>
                                        <p:cTn id="28" dur="1" fill="hold">
                                          <p:stCondLst>
                                            <p:cond delay="0"/>
                                          </p:stCondLst>
                                        </p:cTn>
                                        <p:tgtEl>
                                          <p:spTgt spid="13"/>
                                        </p:tgtEl>
                                        <p:attrNameLst>
                                          <p:attrName>style.visibility</p:attrName>
                                        </p:attrNameLst>
                                      </p:cBhvr>
                                      <p:to>
                                        <p:strVal val="visible"/>
                                      </p:to>
                                    </p:set>
                                    <p:anim calcmode="lin" valueType="num">
                                      <p:cBhvr additive="base">
                                        <p:cTn id="29" dur="500" fill="hold"/>
                                        <p:tgtEl>
                                          <p:spTgt spid="13"/>
                                        </p:tgtEl>
                                        <p:attrNameLst>
                                          <p:attrName>ppt_x</p:attrName>
                                        </p:attrNameLst>
                                      </p:cBhvr>
                                      <p:tavLst>
                                        <p:tav tm="0">
                                          <p:val>
                                            <p:strVal val="#ppt_x"/>
                                          </p:val>
                                        </p:tav>
                                        <p:tav tm="100000">
                                          <p:val>
                                            <p:strVal val="#ppt_x"/>
                                          </p:val>
                                        </p:tav>
                                      </p:tavLst>
                                    </p:anim>
                                    <p:anim calcmode="lin" valueType="num">
                                      <p:cBhvr additive="base">
                                        <p:cTn id="30" dur="500" fill="hold"/>
                                        <p:tgtEl>
                                          <p:spTgt spid="13"/>
                                        </p:tgtEl>
                                        <p:attrNameLst>
                                          <p:attrName>ppt_y</p:attrName>
                                        </p:attrNameLst>
                                      </p:cBhvr>
                                      <p:tavLst>
                                        <p:tav tm="0">
                                          <p:val>
                                            <p:strVal val="1+#ppt_h/2"/>
                                          </p:val>
                                        </p:tav>
                                        <p:tav tm="100000">
                                          <p:val>
                                            <p:strVal val="#ppt_y"/>
                                          </p:val>
                                        </p:tav>
                                      </p:tavLst>
                                    </p:anim>
                                  </p:childTnLst>
                                </p:cTn>
                              </p:par>
                              <p:par>
                                <p:cTn id="31" presetID="2" presetClass="entr" presetSubtype="4" fill="hold" nodeType="withEffect">
                                  <p:stCondLst>
                                    <p:cond delay="0"/>
                                  </p:stCondLst>
                                  <p:childTnLst>
                                    <p:set>
                                      <p:cBhvr>
                                        <p:cTn id="32" dur="1" fill="hold">
                                          <p:stCondLst>
                                            <p:cond delay="0"/>
                                          </p:stCondLst>
                                        </p:cTn>
                                        <p:tgtEl>
                                          <p:spTgt spid="14"/>
                                        </p:tgtEl>
                                        <p:attrNameLst>
                                          <p:attrName>style.visibility</p:attrName>
                                        </p:attrNameLst>
                                      </p:cBhvr>
                                      <p:to>
                                        <p:strVal val="visible"/>
                                      </p:to>
                                    </p:set>
                                    <p:anim calcmode="lin" valueType="num">
                                      <p:cBhvr additive="base">
                                        <p:cTn id="33" dur="500" fill="hold"/>
                                        <p:tgtEl>
                                          <p:spTgt spid="14"/>
                                        </p:tgtEl>
                                        <p:attrNameLst>
                                          <p:attrName>ppt_x</p:attrName>
                                        </p:attrNameLst>
                                      </p:cBhvr>
                                      <p:tavLst>
                                        <p:tav tm="0">
                                          <p:val>
                                            <p:strVal val="#ppt_x"/>
                                          </p:val>
                                        </p:tav>
                                        <p:tav tm="100000">
                                          <p:val>
                                            <p:strVal val="#ppt_x"/>
                                          </p:val>
                                        </p:tav>
                                      </p:tavLst>
                                    </p:anim>
                                    <p:anim calcmode="lin" valueType="num">
                                      <p:cBhvr additive="base">
                                        <p:cTn id="34" dur="500" fill="hold"/>
                                        <p:tgtEl>
                                          <p:spTgt spid="14"/>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9" grpId="0" build="allAtOnce"/>
      <p:bldP spid="12" grpId="0"/>
      <p:bldP spid="13" grpId="0"/>
    </p:bld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CaixaDeTexto 3"/>
          <p:cNvSpPr txBox="1"/>
          <p:nvPr/>
        </p:nvSpPr>
        <p:spPr>
          <a:xfrm>
            <a:off x="2571750" y="249161"/>
            <a:ext cx="3429000" cy="523220"/>
          </a:xfrm>
          <a:prstGeom prst="rect">
            <a:avLst/>
          </a:prstGeom>
          <a:noFill/>
        </p:spPr>
        <p:txBody>
          <a:bodyPr>
            <a:spAutoFit/>
          </a:bodyPr>
          <a:lstStyle/>
          <a:p>
            <a:pPr>
              <a:defRPr/>
            </a:pPr>
            <a:r>
              <a:rPr lang="pt-PT" sz="2800" dirty="0">
                <a:latin typeface="+mn-lt"/>
                <a:cs typeface="Arial" charset="0"/>
              </a:rPr>
              <a:t>Massas atómicas</a:t>
            </a:r>
          </a:p>
        </p:txBody>
      </p:sp>
      <p:sp>
        <p:nvSpPr>
          <p:cNvPr id="6" name="CaixaDeTexto 5"/>
          <p:cNvSpPr txBox="1"/>
          <p:nvPr/>
        </p:nvSpPr>
        <p:spPr>
          <a:xfrm>
            <a:off x="360363" y="1071563"/>
            <a:ext cx="8429625" cy="923925"/>
          </a:xfrm>
          <a:prstGeom prst="rect">
            <a:avLst/>
          </a:prstGeom>
          <a:noFill/>
        </p:spPr>
        <p:txBody>
          <a:bodyPr>
            <a:spAutoFit/>
          </a:bodyPr>
          <a:lstStyle/>
          <a:p>
            <a:pPr>
              <a:defRPr/>
            </a:pPr>
            <a:r>
              <a:rPr lang="pt-PT" dirty="0">
                <a:latin typeface="+mn-lt"/>
                <a:cs typeface="Arial" charset="0"/>
              </a:rPr>
              <a:t>A massa de um átomo é função do número de protões e neutrões. Por </a:t>
            </a:r>
            <a:r>
              <a:rPr lang="pt-PT" u="sng" dirty="0">
                <a:latin typeface="+mn-lt"/>
                <a:cs typeface="Arial" charset="0"/>
              </a:rPr>
              <a:t>convenção</a:t>
            </a:r>
            <a:r>
              <a:rPr lang="pt-PT" dirty="0">
                <a:latin typeface="+mn-lt"/>
                <a:cs typeface="Arial" charset="0"/>
              </a:rPr>
              <a:t> </a:t>
            </a:r>
            <a:r>
              <a:rPr lang="pt-PT" u="sng" dirty="0">
                <a:latin typeface="+mn-lt"/>
                <a:cs typeface="Arial" charset="0"/>
              </a:rPr>
              <a:t>internacional </a:t>
            </a:r>
            <a:r>
              <a:rPr lang="pt-PT" dirty="0">
                <a:latin typeface="+mn-lt"/>
                <a:cs typeface="Arial" charset="0"/>
              </a:rPr>
              <a:t>, um átomo do isótopo de carbono-12 (que tem 6 protões e 6 neutrões) tem uma massa de exactamente 12 unidades de massa atómica (</a:t>
            </a:r>
            <a:r>
              <a:rPr lang="pt-PT" dirty="0" err="1">
                <a:latin typeface="+mn-lt"/>
                <a:cs typeface="Arial" charset="0"/>
              </a:rPr>
              <a:t>u.m.a</a:t>
            </a:r>
            <a:r>
              <a:rPr lang="pt-PT" dirty="0">
                <a:latin typeface="+mn-lt"/>
                <a:cs typeface="Arial" charset="0"/>
              </a:rPr>
              <a:t>.)</a:t>
            </a:r>
          </a:p>
        </p:txBody>
      </p:sp>
      <p:graphicFrame>
        <p:nvGraphicFramePr>
          <p:cNvPr id="7" name="Object 2"/>
          <p:cNvGraphicFramePr>
            <a:graphicFrameLocks noChangeAspect="1"/>
          </p:cNvGraphicFramePr>
          <p:nvPr>
            <p:extLst>
              <p:ext uri="{D42A27DB-BD31-4B8C-83A1-F6EECF244321}">
                <p14:modId xmlns:p14="http://schemas.microsoft.com/office/powerpoint/2010/main" val="1284340378"/>
              </p:ext>
            </p:extLst>
          </p:nvPr>
        </p:nvGraphicFramePr>
        <p:xfrm>
          <a:off x="1240321" y="2333045"/>
          <a:ext cx="6260617" cy="902555"/>
        </p:xfrm>
        <a:graphic>
          <a:graphicData uri="http://schemas.openxmlformats.org/presentationml/2006/ole">
            <mc:AlternateContent xmlns:mc="http://schemas.openxmlformats.org/markup-compatibility/2006">
              <mc:Choice xmlns:v="urn:schemas-microsoft-com:vml" Requires="v">
                <p:oleObj name="Equação" r:id="rId2" imgW="2730240" imgH="393480" progId="Equation.3">
                  <p:embed/>
                </p:oleObj>
              </mc:Choice>
              <mc:Fallback>
                <p:oleObj name="Equação" r:id="rId2" imgW="2730240" imgH="393480" progId="Equation.3">
                  <p:embed/>
                  <p:pic>
                    <p:nvPicPr>
                      <p:cNvPr id="7" name="Object 2"/>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240321" y="2333045"/>
                        <a:ext cx="6260617" cy="902555"/>
                      </a:xfrm>
                      <a:prstGeom prst="rect">
                        <a:avLst/>
                      </a:prstGeom>
                      <a:solidFill>
                        <a:srgbClr val="FFFF99"/>
                      </a:solidFill>
                      <a:ln>
                        <a:noFill/>
                      </a:ln>
                      <a:effectLst/>
                    </p:spPr>
                  </p:pic>
                </p:oleObj>
              </mc:Fallback>
            </mc:AlternateContent>
          </a:graphicData>
        </a:graphic>
      </p:graphicFrame>
      <p:sp>
        <p:nvSpPr>
          <p:cNvPr id="8" name="CaixaDeTexto 7"/>
          <p:cNvSpPr txBox="1"/>
          <p:nvPr/>
        </p:nvSpPr>
        <p:spPr>
          <a:xfrm>
            <a:off x="389706" y="3643313"/>
            <a:ext cx="8286750" cy="923925"/>
          </a:xfrm>
          <a:prstGeom prst="rect">
            <a:avLst/>
          </a:prstGeom>
          <a:noFill/>
        </p:spPr>
        <p:txBody>
          <a:bodyPr>
            <a:spAutoFit/>
          </a:bodyPr>
          <a:lstStyle/>
          <a:p>
            <a:pPr>
              <a:defRPr/>
            </a:pPr>
            <a:r>
              <a:rPr lang="pt-PT" dirty="0">
                <a:latin typeface="+mn-lt"/>
                <a:cs typeface="Arial" charset="0"/>
              </a:rPr>
              <a:t>A massa atómica  do carbono é 12.01 </a:t>
            </a:r>
            <a:r>
              <a:rPr lang="pt-PT" dirty="0" err="1">
                <a:latin typeface="+mn-lt"/>
                <a:cs typeface="Arial" charset="0"/>
              </a:rPr>
              <a:t>u.m.a</a:t>
            </a:r>
            <a:r>
              <a:rPr lang="pt-PT" dirty="0">
                <a:latin typeface="+mn-lt"/>
                <a:cs typeface="Arial" charset="0"/>
              </a:rPr>
              <a:t>. e não 12.00 </a:t>
            </a:r>
            <a:r>
              <a:rPr lang="pt-PT" dirty="0" err="1">
                <a:latin typeface="+mn-lt"/>
                <a:cs typeface="Arial" charset="0"/>
              </a:rPr>
              <a:t>u.m.a</a:t>
            </a:r>
            <a:r>
              <a:rPr lang="pt-PT" dirty="0">
                <a:latin typeface="+mn-lt"/>
                <a:cs typeface="Arial" charset="0"/>
              </a:rPr>
              <a:t>. As abundâncias naturais do carbono-12 e carbono-13 são 98.89% e 1.11%. Assim a </a:t>
            </a:r>
            <a:r>
              <a:rPr lang="pt-PT" u="sng" dirty="0">
                <a:effectLst>
                  <a:outerShdw blurRad="38100" dist="38100" dir="2700000" algn="tl">
                    <a:srgbClr val="000000">
                      <a:alpha val="43137"/>
                    </a:srgbClr>
                  </a:outerShdw>
                </a:effectLst>
                <a:latin typeface="+mn-lt"/>
                <a:cs typeface="Arial" charset="0"/>
              </a:rPr>
              <a:t>massa atómica média</a:t>
            </a:r>
            <a:r>
              <a:rPr lang="pt-PT" dirty="0">
                <a:latin typeface="+mn-lt"/>
                <a:cs typeface="Arial" charset="0"/>
              </a:rPr>
              <a:t> é dada por:</a:t>
            </a:r>
          </a:p>
        </p:txBody>
      </p:sp>
      <p:graphicFrame>
        <p:nvGraphicFramePr>
          <p:cNvPr id="9" name="Object 3"/>
          <p:cNvGraphicFramePr>
            <a:graphicFrameLocks noChangeAspect="1"/>
          </p:cNvGraphicFramePr>
          <p:nvPr/>
        </p:nvGraphicFramePr>
        <p:xfrm>
          <a:off x="1071563" y="4786313"/>
          <a:ext cx="6429375" cy="300037"/>
        </p:xfrm>
        <a:graphic>
          <a:graphicData uri="http://schemas.openxmlformats.org/presentationml/2006/ole">
            <mc:AlternateContent xmlns:mc="http://schemas.openxmlformats.org/markup-compatibility/2006">
              <mc:Choice xmlns:v="urn:schemas-microsoft-com:vml" Requires="v">
                <p:oleObj name="Equação" r:id="rId4" imgW="3809880" imgH="177480" progId="Equation.3">
                  <p:embed/>
                </p:oleObj>
              </mc:Choice>
              <mc:Fallback>
                <p:oleObj name="Equação" r:id="rId4" imgW="3809880" imgH="177480" progId="Equation.3">
                  <p:embed/>
                  <p:pic>
                    <p:nvPicPr>
                      <p:cNvPr id="9" name="Object 3"/>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1071563" y="4786313"/>
                        <a:ext cx="6429375" cy="300037"/>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pic>
                </p:oleObj>
              </mc:Fallback>
            </mc:AlternateContent>
          </a:graphicData>
        </a:graphic>
      </p:graphicFrame>
      <p:pic>
        <p:nvPicPr>
          <p:cNvPr id="10" name="Imagem 1"/>
          <p:cNvPicPr>
            <a:picLocks noChangeAspect="1"/>
          </p:cNvPicPr>
          <p:nvPr/>
        </p:nvPicPr>
        <p:blipFill>
          <a:blip r:embed="rId6">
            <a:extLst>
              <a:ext uri="{28A0092B-C50C-407E-A947-70E740481C1C}">
                <a14:useLocalDpi xmlns:a14="http://schemas.microsoft.com/office/drawing/2010/main" val="0"/>
              </a:ext>
            </a:extLst>
          </a:blip>
          <a:srcRect/>
          <a:stretch>
            <a:fillRect/>
          </a:stretch>
        </p:blipFill>
        <p:spPr bwMode="auto">
          <a:xfrm>
            <a:off x="539750" y="385763"/>
            <a:ext cx="1897063" cy="3968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 name="CaixaDeTexto 1"/>
          <p:cNvSpPr txBox="1"/>
          <p:nvPr/>
        </p:nvSpPr>
        <p:spPr>
          <a:xfrm>
            <a:off x="1657958" y="5603048"/>
            <a:ext cx="5256584" cy="646331"/>
          </a:xfrm>
          <a:prstGeom prst="rect">
            <a:avLst/>
          </a:prstGeom>
          <a:noFill/>
        </p:spPr>
        <p:txBody>
          <a:bodyPr wrap="square" rtlCol="0">
            <a:spAutoFit/>
          </a:bodyPr>
          <a:lstStyle/>
          <a:p>
            <a:r>
              <a:rPr lang="pt-PT" dirty="0">
                <a:hlinkClick r:id="rId7"/>
              </a:rPr>
              <a:t>https://www.spq.pt/files/files/tabela_periodica.pdf</a:t>
            </a:r>
            <a:r>
              <a:rPr lang="pt-PT" dirty="0"/>
              <a:t> </a:t>
            </a:r>
          </a:p>
          <a:p>
            <a:endParaRPr lang="pt-PT" dirty="0"/>
          </a:p>
        </p:txBody>
      </p:sp>
    </p:spTree>
    <p:extLst>
      <p:ext uri="{BB962C8B-B14F-4D97-AF65-F5344CB8AC3E}">
        <p14:creationId xmlns:p14="http://schemas.microsoft.com/office/powerpoint/2010/main" val="3081530300"/>
      </p:ext>
    </p:extLst>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2" presetClass="entr" presetSubtype="4" fill="hold" grpId="0" nodeType="clickEffect">
                                  <p:stCondLst>
                                    <p:cond delay="0"/>
                                  </p:stCondLst>
                                  <p:childTnLst>
                                    <p:set>
                                      <p:cBhvr>
                                        <p:cTn id="6" dur="1" fill="hold">
                                          <p:stCondLst>
                                            <p:cond delay="0"/>
                                          </p:stCondLst>
                                        </p:cTn>
                                        <p:tgtEl>
                                          <p:spTgt spid="6">
                                            <p:txEl>
                                              <p:pRg st="0" end="0"/>
                                            </p:txEl>
                                          </p:spTgt>
                                        </p:tgtEl>
                                        <p:attrNameLst>
                                          <p:attrName>style.visibility</p:attrName>
                                        </p:attrNameLst>
                                      </p:cBhvr>
                                      <p:to>
                                        <p:strVal val="visible"/>
                                      </p:to>
                                    </p:set>
                                    <p:anim calcmode="lin" valueType="num">
                                      <p:cBhvr additive="base">
                                        <p:cTn id="7" dur="500" fill="hold"/>
                                        <p:tgtEl>
                                          <p:spTgt spid="6">
                                            <p:txEl>
                                              <p:pRg st="0" end="0"/>
                                            </p:txEl>
                                          </p:spTgt>
                                        </p:tgtEl>
                                        <p:attrNameLst>
                                          <p:attrName>ppt_x</p:attrName>
                                        </p:attrNameLst>
                                      </p:cBhvr>
                                      <p:tavLst>
                                        <p:tav tm="0">
                                          <p:val>
                                            <p:strVal val="#ppt_x"/>
                                          </p:val>
                                        </p:tav>
                                        <p:tav tm="100000">
                                          <p:val>
                                            <p:strVal val="#ppt_x"/>
                                          </p:val>
                                        </p:tav>
                                      </p:tavLst>
                                    </p:anim>
                                    <p:anim calcmode="lin" valueType="num">
                                      <p:cBhvr additive="base">
                                        <p:cTn id="8" dur="500" fill="hold"/>
                                        <p:tgtEl>
                                          <p:spTgt spid="6">
                                            <p:txEl>
                                              <p:pRg st="0" end="0"/>
                                            </p:txEl>
                                          </p:spTgt>
                                        </p:tgtEl>
                                        <p:attrNameLst>
                                          <p:attrName>ppt_y</p:attrName>
                                        </p:attrNameLst>
                                      </p:cBhvr>
                                      <p:tavLst>
                                        <p:tav tm="0">
                                          <p:val>
                                            <p:strVal val="1+#ppt_h/2"/>
                                          </p:val>
                                        </p:tav>
                                        <p:tav tm="100000">
                                          <p:val>
                                            <p:strVal val="#ppt_y"/>
                                          </p:val>
                                        </p:tav>
                                      </p:tavLst>
                                    </p:anim>
                                  </p:childTnLst>
                                </p:cTn>
                              </p:par>
                            </p:childTnLst>
                          </p:cTn>
                        </p:par>
                      </p:childTnLst>
                    </p:cTn>
                  </p:par>
                  <p:par>
                    <p:cTn id="9" fill="hold" nodeType="clickPar">
                      <p:stCondLst>
                        <p:cond delay="indefinite"/>
                      </p:stCondLst>
                      <p:childTnLst>
                        <p:par>
                          <p:cTn id="10" fill="hold" nodeType="withGroup">
                            <p:stCondLst>
                              <p:cond delay="0"/>
                            </p:stCondLst>
                            <p:childTnLst>
                              <p:par>
                                <p:cTn id="11" presetID="2" presetClass="entr" presetSubtype="4" fill="hold" nodeType="clickEffect">
                                  <p:stCondLst>
                                    <p:cond delay="0"/>
                                  </p:stCondLst>
                                  <p:childTnLst>
                                    <p:set>
                                      <p:cBhvr>
                                        <p:cTn id="12" dur="1" fill="hold">
                                          <p:stCondLst>
                                            <p:cond delay="0"/>
                                          </p:stCondLst>
                                        </p:cTn>
                                        <p:tgtEl>
                                          <p:spTgt spid="7"/>
                                        </p:tgtEl>
                                        <p:attrNameLst>
                                          <p:attrName>style.visibility</p:attrName>
                                        </p:attrNameLst>
                                      </p:cBhvr>
                                      <p:to>
                                        <p:strVal val="visible"/>
                                      </p:to>
                                    </p:set>
                                    <p:anim calcmode="lin" valueType="num">
                                      <p:cBhvr additive="base">
                                        <p:cTn id="13" dur="500" fill="hold"/>
                                        <p:tgtEl>
                                          <p:spTgt spid="7"/>
                                        </p:tgtEl>
                                        <p:attrNameLst>
                                          <p:attrName>ppt_x</p:attrName>
                                        </p:attrNameLst>
                                      </p:cBhvr>
                                      <p:tavLst>
                                        <p:tav tm="0">
                                          <p:val>
                                            <p:strVal val="#ppt_x"/>
                                          </p:val>
                                        </p:tav>
                                        <p:tav tm="100000">
                                          <p:val>
                                            <p:strVal val="#ppt_x"/>
                                          </p:val>
                                        </p:tav>
                                      </p:tavLst>
                                    </p:anim>
                                    <p:anim calcmode="lin" valueType="num">
                                      <p:cBhvr additive="base">
                                        <p:cTn id="14" dur="500" fill="hold"/>
                                        <p:tgtEl>
                                          <p:spTgt spid="7"/>
                                        </p:tgtEl>
                                        <p:attrNameLst>
                                          <p:attrName>ppt_y</p:attrName>
                                        </p:attrNameLst>
                                      </p:cBhvr>
                                      <p:tavLst>
                                        <p:tav tm="0">
                                          <p:val>
                                            <p:strVal val="1+#ppt_h/2"/>
                                          </p:val>
                                        </p:tav>
                                        <p:tav tm="100000">
                                          <p:val>
                                            <p:strVal val="#ppt_y"/>
                                          </p:val>
                                        </p:tav>
                                      </p:tavLst>
                                    </p:anim>
                                  </p:childTnLst>
                                </p:cTn>
                              </p:par>
                            </p:childTnLst>
                          </p:cTn>
                        </p:par>
                      </p:childTnLst>
                    </p:cTn>
                  </p:par>
                  <p:par>
                    <p:cTn id="15" fill="hold" nodeType="clickPar">
                      <p:stCondLst>
                        <p:cond delay="indefinite"/>
                      </p:stCondLst>
                      <p:childTnLst>
                        <p:par>
                          <p:cTn id="16" fill="hold" nodeType="withGroup">
                            <p:stCondLst>
                              <p:cond delay="0"/>
                            </p:stCondLst>
                            <p:childTnLst>
                              <p:par>
                                <p:cTn id="17" presetID="2" presetClass="entr" presetSubtype="4" fill="hold" grpId="0" nodeType="clickEffect">
                                  <p:stCondLst>
                                    <p:cond delay="0"/>
                                  </p:stCondLst>
                                  <p:childTnLst>
                                    <p:set>
                                      <p:cBhvr>
                                        <p:cTn id="18" dur="1" fill="hold">
                                          <p:stCondLst>
                                            <p:cond delay="0"/>
                                          </p:stCondLst>
                                        </p:cTn>
                                        <p:tgtEl>
                                          <p:spTgt spid="8"/>
                                        </p:tgtEl>
                                        <p:attrNameLst>
                                          <p:attrName>style.visibility</p:attrName>
                                        </p:attrNameLst>
                                      </p:cBhvr>
                                      <p:to>
                                        <p:strVal val="visible"/>
                                      </p:to>
                                    </p:set>
                                    <p:anim calcmode="lin" valueType="num">
                                      <p:cBhvr additive="base">
                                        <p:cTn id="19" dur="500" fill="hold"/>
                                        <p:tgtEl>
                                          <p:spTgt spid="8"/>
                                        </p:tgtEl>
                                        <p:attrNameLst>
                                          <p:attrName>ppt_x</p:attrName>
                                        </p:attrNameLst>
                                      </p:cBhvr>
                                      <p:tavLst>
                                        <p:tav tm="0">
                                          <p:val>
                                            <p:strVal val="#ppt_x"/>
                                          </p:val>
                                        </p:tav>
                                        <p:tav tm="100000">
                                          <p:val>
                                            <p:strVal val="#ppt_x"/>
                                          </p:val>
                                        </p:tav>
                                      </p:tavLst>
                                    </p:anim>
                                    <p:anim calcmode="lin" valueType="num">
                                      <p:cBhvr additive="base">
                                        <p:cTn id="20" dur="500" fill="hold"/>
                                        <p:tgtEl>
                                          <p:spTgt spid="8"/>
                                        </p:tgtEl>
                                        <p:attrNameLst>
                                          <p:attrName>ppt_y</p:attrName>
                                        </p:attrNameLst>
                                      </p:cBhvr>
                                      <p:tavLst>
                                        <p:tav tm="0">
                                          <p:val>
                                            <p:strVal val="1+#ppt_h/2"/>
                                          </p:val>
                                        </p:tav>
                                        <p:tav tm="100000">
                                          <p:val>
                                            <p:strVal val="#ppt_y"/>
                                          </p:val>
                                        </p:tav>
                                      </p:tavLst>
                                    </p:anim>
                                  </p:childTnLst>
                                </p:cTn>
                              </p:par>
                              <p:par>
                                <p:cTn id="21" presetID="2" presetClass="entr" presetSubtype="4" fill="hold" nodeType="withEffect">
                                  <p:stCondLst>
                                    <p:cond delay="0"/>
                                  </p:stCondLst>
                                  <p:childTnLst>
                                    <p:set>
                                      <p:cBhvr>
                                        <p:cTn id="22" dur="1" fill="hold">
                                          <p:stCondLst>
                                            <p:cond delay="0"/>
                                          </p:stCondLst>
                                        </p:cTn>
                                        <p:tgtEl>
                                          <p:spTgt spid="9"/>
                                        </p:tgtEl>
                                        <p:attrNameLst>
                                          <p:attrName>style.visibility</p:attrName>
                                        </p:attrNameLst>
                                      </p:cBhvr>
                                      <p:to>
                                        <p:strVal val="visible"/>
                                      </p:to>
                                    </p:set>
                                    <p:anim calcmode="lin" valueType="num">
                                      <p:cBhvr additive="base">
                                        <p:cTn id="23" dur="500" fill="hold"/>
                                        <p:tgtEl>
                                          <p:spTgt spid="9"/>
                                        </p:tgtEl>
                                        <p:attrNameLst>
                                          <p:attrName>ppt_x</p:attrName>
                                        </p:attrNameLst>
                                      </p:cBhvr>
                                      <p:tavLst>
                                        <p:tav tm="0">
                                          <p:val>
                                            <p:strVal val="#ppt_x"/>
                                          </p:val>
                                        </p:tav>
                                        <p:tav tm="100000">
                                          <p:val>
                                            <p:strVal val="#ppt_x"/>
                                          </p:val>
                                        </p:tav>
                                      </p:tavLst>
                                    </p:anim>
                                    <p:anim calcmode="lin" valueType="num">
                                      <p:cBhvr additive="base">
                                        <p:cTn id="24" dur="500" fill="hold"/>
                                        <p:tgtEl>
                                          <p:spTgt spid="9"/>
                                        </p:tgtEl>
                                        <p:attrNameLst>
                                          <p:attrName>ppt_y</p:attrName>
                                        </p:attrNameLst>
                                      </p:cBhvr>
                                      <p:tavLst>
                                        <p:tav tm="0">
                                          <p:val>
                                            <p:strVal val="1+#ppt_h/2"/>
                                          </p:val>
                                        </p:tav>
                                        <p:tav tm="100000">
                                          <p:val>
                                            <p:strVal val="#ppt_y"/>
                                          </p:val>
                                        </p:tav>
                                      </p:tavLst>
                                    </p:anim>
                                  </p:childTnLst>
                                </p:cTn>
                              </p:par>
                            </p:childTnLst>
                          </p:cTn>
                        </p:par>
                      </p:childTnLst>
                    </p:cTn>
                  </p:par>
                  <p:par>
                    <p:cTn id="25" fill="hold">
                      <p:stCondLst>
                        <p:cond delay="indefinite"/>
                      </p:stCondLst>
                      <p:childTnLst>
                        <p:par>
                          <p:cTn id="26" fill="hold">
                            <p:stCondLst>
                              <p:cond delay="0"/>
                            </p:stCondLst>
                            <p:childTnLst>
                              <p:par>
                                <p:cTn id="27" presetID="1" presetClass="entr" presetSubtype="0" fill="hold" grpId="0" nodeType="clickEffect">
                                  <p:stCondLst>
                                    <p:cond delay="0"/>
                                  </p:stCondLst>
                                  <p:childTnLst>
                                    <p:set>
                                      <p:cBhvr>
                                        <p:cTn id="28" dur="1" fill="hold">
                                          <p:stCondLst>
                                            <p:cond delay="0"/>
                                          </p:stCondLst>
                                        </p:cTn>
                                        <p:tgtEl>
                                          <p:spTgt spid="2"/>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build="allAtOnce"/>
      <p:bldP spid="8" grpId="0"/>
      <p:bldP spid="2" grpId="0"/>
    </p:bld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CaixaDeTexto 3"/>
          <p:cNvSpPr txBox="1"/>
          <p:nvPr/>
        </p:nvSpPr>
        <p:spPr>
          <a:xfrm>
            <a:off x="360363" y="897732"/>
            <a:ext cx="8358187" cy="1138237"/>
          </a:xfrm>
          <a:prstGeom prst="rect">
            <a:avLst/>
          </a:prstGeom>
          <a:noFill/>
        </p:spPr>
        <p:txBody>
          <a:bodyPr>
            <a:spAutoFit/>
          </a:bodyPr>
          <a:lstStyle/>
          <a:p>
            <a:pPr>
              <a:defRPr/>
            </a:pPr>
            <a:r>
              <a:rPr lang="pt-PT" b="1" dirty="0">
                <a:latin typeface="+mn-lt"/>
                <a:cs typeface="Arial" charset="0"/>
              </a:rPr>
              <a:t>Exercício 1</a:t>
            </a:r>
            <a:r>
              <a:rPr lang="pt-PT" dirty="0">
                <a:latin typeface="+mn-lt"/>
                <a:cs typeface="Arial" charset="0"/>
              </a:rPr>
              <a:t>: O cobre é utilizado em cabos eléctricos, permutadores de calor, etc. As massas atómicas dos seus dois isótopos estáveis, 	       (69.09%) e        (30.91%) são 62.93 </a:t>
            </a:r>
            <a:r>
              <a:rPr lang="pt-PT" dirty="0" err="1">
                <a:latin typeface="+mn-lt"/>
                <a:cs typeface="Arial" charset="0"/>
              </a:rPr>
              <a:t>u.m.a</a:t>
            </a:r>
            <a:r>
              <a:rPr lang="pt-PT" dirty="0">
                <a:latin typeface="+mn-lt"/>
                <a:cs typeface="Arial" charset="0"/>
              </a:rPr>
              <a:t>. e 64.9278 </a:t>
            </a:r>
            <a:r>
              <a:rPr lang="pt-PT" dirty="0" err="1">
                <a:latin typeface="+mn-lt"/>
                <a:cs typeface="Arial" charset="0"/>
              </a:rPr>
              <a:t>u.m.a</a:t>
            </a:r>
            <a:r>
              <a:rPr lang="pt-PT" dirty="0">
                <a:latin typeface="+mn-lt"/>
                <a:cs typeface="Arial" charset="0"/>
              </a:rPr>
              <a:t>. Calcular a massa atómica média do cobre.</a:t>
            </a:r>
            <a:endParaRPr lang="pt-PT" sz="3200" dirty="0">
              <a:latin typeface="+mn-lt"/>
              <a:cs typeface="Arial" charset="0"/>
            </a:endParaRPr>
          </a:p>
        </p:txBody>
      </p:sp>
      <p:graphicFrame>
        <p:nvGraphicFramePr>
          <p:cNvPr id="6" name="Object 2"/>
          <p:cNvGraphicFramePr>
            <a:graphicFrameLocks noChangeAspect="1"/>
          </p:cNvGraphicFramePr>
          <p:nvPr>
            <p:extLst>
              <p:ext uri="{D42A27DB-BD31-4B8C-83A1-F6EECF244321}">
                <p14:modId xmlns:p14="http://schemas.microsoft.com/office/powerpoint/2010/main" val="1605740170"/>
              </p:ext>
            </p:extLst>
          </p:nvPr>
        </p:nvGraphicFramePr>
        <p:xfrm>
          <a:off x="4949180" y="1243484"/>
          <a:ext cx="342900" cy="241300"/>
        </p:xfrm>
        <a:graphic>
          <a:graphicData uri="http://schemas.openxmlformats.org/presentationml/2006/ole">
            <mc:AlternateContent xmlns:mc="http://schemas.openxmlformats.org/markup-compatibility/2006">
              <mc:Choice xmlns:v="urn:schemas-microsoft-com:vml" Requires="v">
                <p:oleObj name="Equação" r:id="rId2" imgW="342720" imgH="241200" progId="Equation.3">
                  <p:embed/>
                </p:oleObj>
              </mc:Choice>
              <mc:Fallback>
                <p:oleObj name="Equação" r:id="rId2" imgW="342720" imgH="241200" progId="Equation.3">
                  <p:embed/>
                  <p:pic>
                    <p:nvPicPr>
                      <p:cNvPr id="6" name="Object 2"/>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4949180" y="1243484"/>
                        <a:ext cx="342900" cy="241300"/>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pic>
                </p:oleObj>
              </mc:Fallback>
            </mc:AlternateContent>
          </a:graphicData>
        </a:graphic>
      </p:graphicFrame>
      <p:graphicFrame>
        <p:nvGraphicFramePr>
          <p:cNvPr id="7" name="Object 3"/>
          <p:cNvGraphicFramePr>
            <a:graphicFrameLocks noChangeAspect="1"/>
          </p:cNvGraphicFramePr>
          <p:nvPr>
            <p:extLst>
              <p:ext uri="{D42A27DB-BD31-4B8C-83A1-F6EECF244321}">
                <p14:modId xmlns:p14="http://schemas.microsoft.com/office/powerpoint/2010/main" val="1918092466"/>
              </p:ext>
            </p:extLst>
          </p:nvPr>
        </p:nvGraphicFramePr>
        <p:xfrm>
          <a:off x="6444503" y="1229415"/>
          <a:ext cx="342900" cy="241300"/>
        </p:xfrm>
        <a:graphic>
          <a:graphicData uri="http://schemas.openxmlformats.org/presentationml/2006/ole">
            <mc:AlternateContent xmlns:mc="http://schemas.openxmlformats.org/markup-compatibility/2006">
              <mc:Choice xmlns:v="urn:schemas-microsoft-com:vml" Requires="v">
                <p:oleObj name="Equação" r:id="rId4" imgW="342720" imgH="241200" progId="Equation.3">
                  <p:embed/>
                </p:oleObj>
              </mc:Choice>
              <mc:Fallback>
                <p:oleObj name="Equação" r:id="rId4" imgW="342720" imgH="241200" progId="Equation.3">
                  <p:embed/>
                  <p:pic>
                    <p:nvPicPr>
                      <p:cNvPr id="7" name="Object 3"/>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6444503" y="1229415"/>
                        <a:ext cx="342900" cy="241300"/>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pic>
                </p:oleObj>
              </mc:Fallback>
            </mc:AlternateContent>
          </a:graphicData>
        </a:graphic>
      </p:graphicFrame>
      <p:sp>
        <p:nvSpPr>
          <p:cNvPr id="8" name="CaixaDeTexto 7"/>
          <p:cNvSpPr txBox="1"/>
          <p:nvPr/>
        </p:nvSpPr>
        <p:spPr>
          <a:xfrm>
            <a:off x="360363" y="2074863"/>
            <a:ext cx="8358187" cy="1354137"/>
          </a:xfrm>
          <a:prstGeom prst="rect">
            <a:avLst/>
          </a:prstGeom>
          <a:noFill/>
        </p:spPr>
        <p:txBody>
          <a:bodyPr>
            <a:spAutoFit/>
          </a:bodyPr>
          <a:lstStyle/>
          <a:p>
            <a:pPr>
              <a:defRPr/>
            </a:pPr>
            <a:r>
              <a:rPr lang="pt-PT" b="1" dirty="0">
                <a:latin typeface="+mn-lt"/>
                <a:cs typeface="Arial" charset="0"/>
              </a:rPr>
              <a:t>Exercício 2</a:t>
            </a:r>
            <a:r>
              <a:rPr lang="pt-PT" dirty="0">
                <a:latin typeface="+mn-lt"/>
                <a:cs typeface="Arial" charset="0"/>
              </a:rPr>
              <a:t>:</a:t>
            </a:r>
            <a:r>
              <a:rPr lang="pt-PT" sz="3200" dirty="0">
                <a:latin typeface="+mn-lt"/>
                <a:cs typeface="Arial" charset="0"/>
              </a:rPr>
              <a:t> </a:t>
            </a:r>
            <a:r>
              <a:rPr lang="pt-PT" dirty="0">
                <a:latin typeface="+mn-lt"/>
                <a:cs typeface="Arial" charset="0"/>
              </a:rPr>
              <a:t>As massas atómicas dos dois isótopos estáveis do boro,	    (19.78%) e      (80.22%) são respectivamente 10.0129 </a:t>
            </a:r>
            <a:r>
              <a:rPr lang="pt-PT" dirty="0" err="1">
                <a:latin typeface="+mn-lt"/>
                <a:cs typeface="Arial" charset="0"/>
              </a:rPr>
              <a:t>u.m.a</a:t>
            </a:r>
            <a:r>
              <a:rPr lang="pt-PT" dirty="0">
                <a:latin typeface="+mn-lt"/>
                <a:cs typeface="Arial" charset="0"/>
              </a:rPr>
              <a:t>. e 11.0093 </a:t>
            </a:r>
            <a:r>
              <a:rPr lang="pt-PT" dirty="0" err="1">
                <a:latin typeface="+mn-lt"/>
                <a:cs typeface="Arial" charset="0"/>
              </a:rPr>
              <a:t>u.m.a</a:t>
            </a:r>
            <a:r>
              <a:rPr lang="pt-PT" dirty="0">
                <a:latin typeface="+mn-lt"/>
                <a:cs typeface="Arial" charset="0"/>
              </a:rPr>
              <a:t>. Calcular a massa atómica média do boro.</a:t>
            </a:r>
            <a:endParaRPr lang="pt-PT" sz="3200" dirty="0">
              <a:latin typeface="+mn-lt"/>
              <a:cs typeface="Arial" charset="0"/>
            </a:endParaRPr>
          </a:p>
        </p:txBody>
      </p:sp>
      <p:graphicFrame>
        <p:nvGraphicFramePr>
          <p:cNvPr id="9" name="Object 4"/>
          <p:cNvGraphicFramePr>
            <a:graphicFrameLocks noChangeAspect="1"/>
          </p:cNvGraphicFramePr>
          <p:nvPr/>
        </p:nvGraphicFramePr>
        <p:xfrm>
          <a:off x="6715125" y="2143125"/>
          <a:ext cx="357188" cy="357188"/>
        </p:xfrm>
        <a:graphic>
          <a:graphicData uri="http://schemas.openxmlformats.org/presentationml/2006/ole">
            <mc:AlternateContent xmlns:mc="http://schemas.openxmlformats.org/markup-compatibility/2006">
              <mc:Choice xmlns:v="urn:schemas-microsoft-com:vml" Requires="v">
                <p:oleObj name="Equação" r:id="rId6" imgW="241200" imgH="241200" progId="Equation.3">
                  <p:embed/>
                </p:oleObj>
              </mc:Choice>
              <mc:Fallback>
                <p:oleObj name="Equação" r:id="rId6" imgW="241200" imgH="241200" progId="Equation.3">
                  <p:embed/>
                  <p:pic>
                    <p:nvPicPr>
                      <p:cNvPr id="9" name="Object 4"/>
                      <p:cNvPicPr>
                        <a:picLocks noChangeAspect="1" noChangeArrowheads="1"/>
                      </p:cNvPicPr>
                      <p:nvPr/>
                    </p:nvPicPr>
                    <p:blipFill>
                      <a:blip r:embed="rId7">
                        <a:extLst>
                          <a:ext uri="{28A0092B-C50C-407E-A947-70E740481C1C}">
                            <a14:useLocalDpi xmlns:a14="http://schemas.microsoft.com/office/drawing/2010/main" val="0"/>
                          </a:ext>
                        </a:extLst>
                      </a:blip>
                      <a:srcRect/>
                      <a:stretch>
                        <a:fillRect/>
                      </a:stretch>
                    </p:blipFill>
                    <p:spPr bwMode="auto">
                      <a:xfrm>
                        <a:off x="6715125" y="2143125"/>
                        <a:ext cx="357188" cy="357188"/>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pic>
                </p:oleObj>
              </mc:Fallback>
            </mc:AlternateContent>
          </a:graphicData>
        </a:graphic>
      </p:graphicFrame>
      <p:graphicFrame>
        <p:nvGraphicFramePr>
          <p:cNvPr id="10" name="Object 5"/>
          <p:cNvGraphicFramePr>
            <a:graphicFrameLocks noChangeAspect="1"/>
          </p:cNvGraphicFramePr>
          <p:nvPr/>
        </p:nvGraphicFramePr>
        <p:xfrm>
          <a:off x="8143875" y="2143125"/>
          <a:ext cx="298450" cy="357188"/>
        </p:xfrm>
        <a:graphic>
          <a:graphicData uri="http://schemas.openxmlformats.org/presentationml/2006/ole">
            <mc:AlternateContent xmlns:mc="http://schemas.openxmlformats.org/markup-compatibility/2006">
              <mc:Choice xmlns:v="urn:schemas-microsoft-com:vml" Requires="v">
                <p:oleObj name="Equação" r:id="rId8" imgW="228600" imgH="241200" progId="Equation.3">
                  <p:embed/>
                </p:oleObj>
              </mc:Choice>
              <mc:Fallback>
                <p:oleObj name="Equação" r:id="rId8" imgW="228600" imgH="241200" progId="Equation.3">
                  <p:embed/>
                  <p:pic>
                    <p:nvPicPr>
                      <p:cNvPr id="10" name="Object 5"/>
                      <p:cNvPicPr>
                        <a:picLocks noChangeAspect="1" noChangeArrowheads="1"/>
                      </p:cNvPicPr>
                      <p:nvPr/>
                    </p:nvPicPr>
                    <p:blipFill>
                      <a:blip r:embed="rId9">
                        <a:extLst>
                          <a:ext uri="{28A0092B-C50C-407E-A947-70E740481C1C}">
                            <a14:useLocalDpi xmlns:a14="http://schemas.microsoft.com/office/drawing/2010/main" val="0"/>
                          </a:ext>
                        </a:extLst>
                      </a:blip>
                      <a:srcRect/>
                      <a:stretch>
                        <a:fillRect/>
                      </a:stretch>
                    </p:blipFill>
                    <p:spPr bwMode="auto">
                      <a:xfrm>
                        <a:off x="8143875" y="2143125"/>
                        <a:ext cx="298450" cy="357188"/>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pic>
                </p:oleObj>
              </mc:Fallback>
            </mc:AlternateContent>
          </a:graphicData>
        </a:graphic>
      </p:graphicFrame>
      <p:pic>
        <p:nvPicPr>
          <p:cNvPr id="11" name="Imagem 1"/>
          <p:cNvPicPr>
            <a:picLocks noChangeAspect="1"/>
          </p:cNvPicPr>
          <p:nvPr/>
        </p:nvPicPr>
        <p:blipFill>
          <a:blip r:embed="rId10">
            <a:extLst>
              <a:ext uri="{28A0092B-C50C-407E-A947-70E740481C1C}">
                <a14:useLocalDpi xmlns:a14="http://schemas.microsoft.com/office/drawing/2010/main" val="0"/>
              </a:ext>
            </a:extLst>
          </a:blip>
          <a:srcRect/>
          <a:stretch>
            <a:fillRect/>
          </a:stretch>
        </p:blipFill>
        <p:spPr bwMode="auto">
          <a:xfrm>
            <a:off x="539750" y="385763"/>
            <a:ext cx="1897063" cy="3968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1777839775"/>
      </p:ext>
    </p:extLst>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2" presetClass="entr" presetSubtype="4" fill="hold" grpId="0" nodeType="clickEffect">
                                  <p:stCondLst>
                                    <p:cond delay="0"/>
                                  </p:stCondLst>
                                  <p:childTnLst>
                                    <p:set>
                                      <p:cBhvr>
                                        <p:cTn id="6" dur="1" fill="hold">
                                          <p:stCondLst>
                                            <p:cond delay="0"/>
                                          </p:stCondLst>
                                        </p:cTn>
                                        <p:tgtEl>
                                          <p:spTgt spid="4"/>
                                        </p:tgtEl>
                                        <p:attrNameLst>
                                          <p:attrName>style.visibility</p:attrName>
                                        </p:attrNameLst>
                                      </p:cBhvr>
                                      <p:to>
                                        <p:strVal val="visible"/>
                                      </p:to>
                                    </p:set>
                                    <p:anim calcmode="lin" valueType="num">
                                      <p:cBhvr additive="base">
                                        <p:cTn id="7" dur="500" fill="hold"/>
                                        <p:tgtEl>
                                          <p:spTgt spid="4"/>
                                        </p:tgtEl>
                                        <p:attrNameLst>
                                          <p:attrName>ppt_x</p:attrName>
                                        </p:attrNameLst>
                                      </p:cBhvr>
                                      <p:tavLst>
                                        <p:tav tm="0">
                                          <p:val>
                                            <p:strVal val="#ppt_x"/>
                                          </p:val>
                                        </p:tav>
                                        <p:tav tm="100000">
                                          <p:val>
                                            <p:strVal val="#ppt_x"/>
                                          </p:val>
                                        </p:tav>
                                      </p:tavLst>
                                    </p:anim>
                                    <p:anim calcmode="lin" valueType="num">
                                      <p:cBhvr additive="base">
                                        <p:cTn id="8" dur="500" fill="hold"/>
                                        <p:tgtEl>
                                          <p:spTgt spid="4"/>
                                        </p:tgtEl>
                                        <p:attrNameLst>
                                          <p:attrName>ppt_y</p:attrName>
                                        </p:attrNameLst>
                                      </p:cBhvr>
                                      <p:tavLst>
                                        <p:tav tm="0">
                                          <p:val>
                                            <p:strVal val="1+#ppt_h/2"/>
                                          </p:val>
                                        </p:tav>
                                        <p:tav tm="100000">
                                          <p:val>
                                            <p:strVal val="#ppt_y"/>
                                          </p:val>
                                        </p:tav>
                                      </p:tavLst>
                                    </p:anim>
                                  </p:childTnLst>
                                </p:cTn>
                              </p:par>
                              <p:par>
                                <p:cTn id="9" presetID="2" presetClass="entr" presetSubtype="4" fill="hold" nodeType="withEffect">
                                  <p:stCondLst>
                                    <p:cond delay="0"/>
                                  </p:stCondLst>
                                  <p:childTnLst>
                                    <p:set>
                                      <p:cBhvr>
                                        <p:cTn id="10" dur="1" fill="hold">
                                          <p:stCondLst>
                                            <p:cond delay="0"/>
                                          </p:stCondLst>
                                        </p:cTn>
                                        <p:tgtEl>
                                          <p:spTgt spid="6"/>
                                        </p:tgtEl>
                                        <p:attrNameLst>
                                          <p:attrName>style.visibility</p:attrName>
                                        </p:attrNameLst>
                                      </p:cBhvr>
                                      <p:to>
                                        <p:strVal val="visible"/>
                                      </p:to>
                                    </p:set>
                                    <p:anim calcmode="lin" valueType="num">
                                      <p:cBhvr additive="base">
                                        <p:cTn id="11" dur="500" fill="hold"/>
                                        <p:tgtEl>
                                          <p:spTgt spid="6"/>
                                        </p:tgtEl>
                                        <p:attrNameLst>
                                          <p:attrName>ppt_x</p:attrName>
                                        </p:attrNameLst>
                                      </p:cBhvr>
                                      <p:tavLst>
                                        <p:tav tm="0">
                                          <p:val>
                                            <p:strVal val="#ppt_x"/>
                                          </p:val>
                                        </p:tav>
                                        <p:tav tm="100000">
                                          <p:val>
                                            <p:strVal val="#ppt_x"/>
                                          </p:val>
                                        </p:tav>
                                      </p:tavLst>
                                    </p:anim>
                                    <p:anim calcmode="lin" valueType="num">
                                      <p:cBhvr additive="base">
                                        <p:cTn id="12" dur="500" fill="hold"/>
                                        <p:tgtEl>
                                          <p:spTgt spid="6"/>
                                        </p:tgtEl>
                                        <p:attrNameLst>
                                          <p:attrName>ppt_y</p:attrName>
                                        </p:attrNameLst>
                                      </p:cBhvr>
                                      <p:tavLst>
                                        <p:tav tm="0">
                                          <p:val>
                                            <p:strVal val="1+#ppt_h/2"/>
                                          </p:val>
                                        </p:tav>
                                        <p:tav tm="100000">
                                          <p:val>
                                            <p:strVal val="#ppt_y"/>
                                          </p:val>
                                        </p:tav>
                                      </p:tavLst>
                                    </p:anim>
                                  </p:childTnLst>
                                </p:cTn>
                              </p:par>
                              <p:par>
                                <p:cTn id="13" presetID="2" presetClass="entr" presetSubtype="4" fill="hold" nodeType="withEffect">
                                  <p:stCondLst>
                                    <p:cond delay="0"/>
                                  </p:stCondLst>
                                  <p:childTnLst>
                                    <p:set>
                                      <p:cBhvr>
                                        <p:cTn id="14" dur="1" fill="hold">
                                          <p:stCondLst>
                                            <p:cond delay="0"/>
                                          </p:stCondLst>
                                        </p:cTn>
                                        <p:tgtEl>
                                          <p:spTgt spid="7"/>
                                        </p:tgtEl>
                                        <p:attrNameLst>
                                          <p:attrName>style.visibility</p:attrName>
                                        </p:attrNameLst>
                                      </p:cBhvr>
                                      <p:to>
                                        <p:strVal val="visible"/>
                                      </p:to>
                                    </p:set>
                                    <p:anim calcmode="lin" valueType="num">
                                      <p:cBhvr additive="base">
                                        <p:cTn id="15" dur="500" fill="hold"/>
                                        <p:tgtEl>
                                          <p:spTgt spid="7"/>
                                        </p:tgtEl>
                                        <p:attrNameLst>
                                          <p:attrName>ppt_x</p:attrName>
                                        </p:attrNameLst>
                                      </p:cBhvr>
                                      <p:tavLst>
                                        <p:tav tm="0">
                                          <p:val>
                                            <p:strVal val="#ppt_x"/>
                                          </p:val>
                                        </p:tav>
                                        <p:tav tm="100000">
                                          <p:val>
                                            <p:strVal val="#ppt_x"/>
                                          </p:val>
                                        </p:tav>
                                      </p:tavLst>
                                    </p:anim>
                                    <p:anim calcmode="lin" valueType="num">
                                      <p:cBhvr additive="base">
                                        <p:cTn id="16" dur="500" fill="hold"/>
                                        <p:tgtEl>
                                          <p:spTgt spid="7"/>
                                        </p:tgtEl>
                                        <p:attrNameLst>
                                          <p:attrName>ppt_y</p:attrName>
                                        </p:attrNameLst>
                                      </p:cBhvr>
                                      <p:tavLst>
                                        <p:tav tm="0">
                                          <p:val>
                                            <p:strVal val="1+#ppt_h/2"/>
                                          </p:val>
                                        </p:tav>
                                        <p:tav tm="100000">
                                          <p:val>
                                            <p:strVal val="#ppt_y"/>
                                          </p:val>
                                        </p:tav>
                                      </p:tavLst>
                                    </p:anim>
                                  </p:childTnLst>
                                </p:cTn>
                              </p:par>
                            </p:childTnLst>
                          </p:cTn>
                        </p:par>
                      </p:childTnLst>
                    </p:cTn>
                  </p:par>
                  <p:par>
                    <p:cTn id="17" fill="hold" nodeType="clickPar">
                      <p:stCondLst>
                        <p:cond delay="indefinite"/>
                      </p:stCondLst>
                      <p:childTnLst>
                        <p:par>
                          <p:cTn id="18" fill="hold" nodeType="withGroup">
                            <p:stCondLst>
                              <p:cond delay="0"/>
                            </p:stCondLst>
                            <p:childTnLst>
                              <p:par>
                                <p:cTn id="19" presetID="2" presetClass="entr" presetSubtype="4" fill="hold" grpId="0" nodeType="clickEffect">
                                  <p:stCondLst>
                                    <p:cond delay="0"/>
                                  </p:stCondLst>
                                  <p:childTnLst>
                                    <p:set>
                                      <p:cBhvr>
                                        <p:cTn id="20" dur="1" fill="hold">
                                          <p:stCondLst>
                                            <p:cond delay="0"/>
                                          </p:stCondLst>
                                        </p:cTn>
                                        <p:tgtEl>
                                          <p:spTgt spid="8"/>
                                        </p:tgtEl>
                                        <p:attrNameLst>
                                          <p:attrName>style.visibility</p:attrName>
                                        </p:attrNameLst>
                                      </p:cBhvr>
                                      <p:to>
                                        <p:strVal val="visible"/>
                                      </p:to>
                                    </p:set>
                                    <p:anim calcmode="lin" valueType="num">
                                      <p:cBhvr additive="base">
                                        <p:cTn id="21" dur="500" fill="hold"/>
                                        <p:tgtEl>
                                          <p:spTgt spid="8"/>
                                        </p:tgtEl>
                                        <p:attrNameLst>
                                          <p:attrName>ppt_x</p:attrName>
                                        </p:attrNameLst>
                                      </p:cBhvr>
                                      <p:tavLst>
                                        <p:tav tm="0">
                                          <p:val>
                                            <p:strVal val="#ppt_x"/>
                                          </p:val>
                                        </p:tav>
                                        <p:tav tm="100000">
                                          <p:val>
                                            <p:strVal val="#ppt_x"/>
                                          </p:val>
                                        </p:tav>
                                      </p:tavLst>
                                    </p:anim>
                                    <p:anim calcmode="lin" valueType="num">
                                      <p:cBhvr additive="base">
                                        <p:cTn id="22" dur="500" fill="hold"/>
                                        <p:tgtEl>
                                          <p:spTgt spid="8"/>
                                        </p:tgtEl>
                                        <p:attrNameLst>
                                          <p:attrName>ppt_y</p:attrName>
                                        </p:attrNameLst>
                                      </p:cBhvr>
                                      <p:tavLst>
                                        <p:tav tm="0">
                                          <p:val>
                                            <p:strVal val="1+#ppt_h/2"/>
                                          </p:val>
                                        </p:tav>
                                        <p:tav tm="100000">
                                          <p:val>
                                            <p:strVal val="#ppt_y"/>
                                          </p:val>
                                        </p:tav>
                                      </p:tavLst>
                                    </p:anim>
                                  </p:childTnLst>
                                </p:cTn>
                              </p:par>
                              <p:par>
                                <p:cTn id="23" presetID="2" presetClass="entr" presetSubtype="4" fill="hold" nodeType="withEffect">
                                  <p:stCondLst>
                                    <p:cond delay="0"/>
                                  </p:stCondLst>
                                  <p:childTnLst>
                                    <p:set>
                                      <p:cBhvr>
                                        <p:cTn id="24" dur="1" fill="hold">
                                          <p:stCondLst>
                                            <p:cond delay="0"/>
                                          </p:stCondLst>
                                        </p:cTn>
                                        <p:tgtEl>
                                          <p:spTgt spid="10"/>
                                        </p:tgtEl>
                                        <p:attrNameLst>
                                          <p:attrName>style.visibility</p:attrName>
                                        </p:attrNameLst>
                                      </p:cBhvr>
                                      <p:to>
                                        <p:strVal val="visible"/>
                                      </p:to>
                                    </p:set>
                                    <p:anim calcmode="lin" valueType="num">
                                      <p:cBhvr additive="base">
                                        <p:cTn id="25" dur="500" fill="hold"/>
                                        <p:tgtEl>
                                          <p:spTgt spid="10"/>
                                        </p:tgtEl>
                                        <p:attrNameLst>
                                          <p:attrName>ppt_x</p:attrName>
                                        </p:attrNameLst>
                                      </p:cBhvr>
                                      <p:tavLst>
                                        <p:tav tm="0">
                                          <p:val>
                                            <p:strVal val="#ppt_x"/>
                                          </p:val>
                                        </p:tav>
                                        <p:tav tm="100000">
                                          <p:val>
                                            <p:strVal val="#ppt_x"/>
                                          </p:val>
                                        </p:tav>
                                      </p:tavLst>
                                    </p:anim>
                                    <p:anim calcmode="lin" valueType="num">
                                      <p:cBhvr additive="base">
                                        <p:cTn id="26" dur="500" fill="hold"/>
                                        <p:tgtEl>
                                          <p:spTgt spid="10"/>
                                        </p:tgtEl>
                                        <p:attrNameLst>
                                          <p:attrName>ppt_y</p:attrName>
                                        </p:attrNameLst>
                                      </p:cBhvr>
                                      <p:tavLst>
                                        <p:tav tm="0">
                                          <p:val>
                                            <p:strVal val="1+#ppt_h/2"/>
                                          </p:val>
                                        </p:tav>
                                        <p:tav tm="100000">
                                          <p:val>
                                            <p:strVal val="#ppt_y"/>
                                          </p:val>
                                        </p:tav>
                                      </p:tavLst>
                                    </p:anim>
                                  </p:childTnLst>
                                </p:cTn>
                              </p:par>
                              <p:par>
                                <p:cTn id="27" presetID="2" presetClass="entr" presetSubtype="4" fill="hold" nodeType="withEffect">
                                  <p:stCondLst>
                                    <p:cond delay="0"/>
                                  </p:stCondLst>
                                  <p:childTnLst>
                                    <p:set>
                                      <p:cBhvr>
                                        <p:cTn id="28" dur="1" fill="hold">
                                          <p:stCondLst>
                                            <p:cond delay="0"/>
                                          </p:stCondLst>
                                        </p:cTn>
                                        <p:tgtEl>
                                          <p:spTgt spid="9"/>
                                        </p:tgtEl>
                                        <p:attrNameLst>
                                          <p:attrName>style.visibility</p:attrName>
                                        </p:attrNameLst>
                                      </p:cBhvr>
                                      <p:to>
                                        <p:strVal val="visible"/>
                                      </p:to>
                                    </p:set>
                                    <p:anim calcmode="lin" valueType="num">
                                      <p:cBhvr additive="base">
                                        <p:cTn id="29" dur="500" fill="hold"/>
                                        <p:tgtEl>
                                          <p:spTgt spid="9"/>
                                        </p:tgtEl>
                                        <p:attrNameLst>
                                          <p:attrName>ppt_x</p:attrName>
                                        </p:attrNameLst>
                                      </p:cBhvr>
                                      <p:tavLst>
                                        <p:tav tm="0">
                                          <p:val>
                                            <p:strVal val="#ppt_x"/>
                                          </p:val>
                                        </p:tav>
                                        <p:tav tm="100000">
                                          <p:val>
                                            <p:strVal val="#ppt_x"/>
                                          </p:val>
                                        </p:tav>
                                      </p:tavLst>
                                    </p:anim>
                                    <p:anim calcmode="lin" valueType="num">
                                      <p:cBhvr additive="base">
                                        <p:cTn id="30" dur="500" fill="hold"/>
                                        <p:tgtEl>
                                          <p:spTgt spid="9"/>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p:bldP spid="8" grpId="0"/>
    </p:bld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CaixaDeTexto 3"/>
          <p:cNvSpPr txBox="1"/>
          <p:nvPr/>
        </p:nvSpPr>
        <p:spPr>
          <a:xfrm>
            <a:off x="2445486" y="292100"/>
            <a:ext cx="5726913" cy="523220"/>
          </a:xfrm>
          <a:prstGeom prst="rect">
            <a:avLst/>
          </a:prstGeom>
          <a:noFill/>
        </p:spPr>
        <p:txBody>
          <a:bodyPr wrap="square">
            <a:spAutoFit/>
          </a:bodyPr>
          <a:lstStyle/>
          <a:p>
            <a:pPr>
              <a:defRPr/>
            </a:pPr>
            <a:r>
              <a:rPr lang="pt-PT" sz="2800" dirty="0">
                <a:latin typeface="+mn-lt"/>
                <a:cs typeface="Arial" charset="0"/>
              </a:rPr>
              <a:t>Massa molar dos elementos</a:t>
            </a:r>
          </a:p>
        </p:txBody>
      </p:sp>
      <p:sp>
        <p:nvSpPr>
          <p:cNvPr id="5" name="CaixaDeTexto 4"/>
          <p:cNvSpPr txBox="1"/>
          <p:nvPr/>
        </p:nvSpPr>
        <p:spPr>
          <a:xfrm>
            <a:off x="360363" y="1071563"/>
            <a:ext cx="8072437" cy="1200150"/>
          </a:xfrm>
          <a:prstGeom prst="rect">
            <a:avLst/>
          </a:prstGeom>
          <a:noFill/>
        </p:spPr>
        <p:txBody>
          <a:bodyPr>
            <a:spAutoFit/>
          </a:bodyPr>
          <a:lstStyle/>
          <a:p>
            <a:pPr>
              <a:defRPr/>
            </a:pPr>
            <a:r>
              <a:rPr lang="pt-PT" b="1" dirty="0">
                <a:latin typeface="+mn-lt"/>
                <a:cs typeface="Arial" charset="0"/>
              </a:rPr>
              <a:t>Definição anterior a 2019</a:t>
            </a:r>
            <a:r>
              <a:rPr lang="pt-PT" dirty="0">
                <a:latin typeface="+mn-lt"/>
                <a:cs typeface="Arial" charset="0"/>
              </a:rPr>
              <a:t>: A unidade para quantidade de matéria do SI (Sistema Internacional) é o </a:t>
            </a:r>
            <a:r>
              <a:rPr lang="pt-PT" u="sng" dirty="0">
                <a:effectLst>
                  <a:outerShdw blurRad="38100" dist="38100" dir="2700000" algn="tl">
                    <a:srgbClr val="000000">
                      <a:alpha val="43137"/>
                    </a:srgbClr>
                  </a:outerShdw>
                </a:effectLst>
                <a:latin typeface="+mn-lt"/>
                <a:cs typeface="Arial" charset="0"/>
              </a:rPr>
              <a:t>mole</a:t>
            </a:r>
            <a:r>
              <a:rPr lang="pt-PT" dirty="0">
                <a:latin typeface="+mn-lt"/>
                <a:cs typeface="Arial" charset="0"/>
              </a:rPr>
              <a:t> (mol). É a quantidade de matéria que contém tantas unidades elementares (átomos, moléculas ou quaisquer outras partículas) quantos os átomos de carbono existentes em exactamente 12 g de carbono-12. </a:t>
            </a:r>
          </a:p>
        </p:txBody>
      </p:sp>
      <p:sp>
        <p:nvSpPr>
          <p:cNvPr id="6" name="CaixaDeTexto 5"/>
          <p:cNvSpPr txBox="1"/>
          <p:nvPr/>
        </p:nvSpPr>
        <p:spPr>
          <a:xfrm>
            <a:off x="360363" y="2357438"/>
            <a:ext cx="8143875" cy="646112"/>
          </a:xfrm>
          <a:prstGeom prst="rect">
            <a:avLst/>
          </a:prstGeom>
          <a:noFill/>
        </p:spPr>
        <p:txBody>
          <a:bodyPr>
            <a:spAutoFit/>
          </a:bodyPr>
          <a:lstStyle/>
          <a:p>
            <a:pPr>
              <a:defRPr/>
            </a:pPr>
            <a:r>
              <a:rPr lang="pt-PT" dirty="0">
                <a:latin typeface="+mn-lt"/>
                <a:cs typeface="Arial" charset="0"/>
              </a:rPr>
              <a:t>Esta definição é operacional, pelo que o número de partículas por mole  tem de ser determinado experimentalmente. O valor actualmente aceite é:</a:t>
            </a:r>
          </a:p>
        </p:txBody>
      </p:sp>
      <p:graphicFrame>
        <p:nvGraphicFramePr>
          <p:cNvPr id="7" name="Object 2"/>
          <p:cNvGraphicFramePr>
            <a:graphicFrameLocks noChangeAspect="1"/>
          </p:cNvGraphicFramePr>
          <p:nvPr>
            <p:extLst>
              <p:ext uri="{D42A27DB-BD31-4B8C-83A1-F6EECF244321}">
                <p14:modId xmlns:p14="http://schemas.microsoft.com/office/powerpoint/2010/main" val="2240816729"/>
              </p:ext>
            </p:extLst>
          </p:nvPr>
        </p:nvGraphicFramePr>
        <p:xfrm>
          <a:off x="2000250" y="3390131"/>
          <a:ext cx="4494213" cy="542925"/>
        </p:xfrm>
        <a:graphic>
          <a:graphicData uri="http://schemas.openxmlformats.org/presentationml/2006/ole">
            <mc:AlternateContent xmlns:mc="http://schemas.openxmlformats.org/markup-compatibility/2006">
              <mc:Choice xmlns:v="urn:schemas-microsoft-com:vml" Requires="v">
                <p:oleObj name="Equação" r:id="rId2" imgW="1892160" imgH="228600" progId="Equation.3">
                  <p:embed/>
                </p:oleObj>
              </mc:Choice>
              <mc:Fallback>
                <p:oleObj name="Equação" r:id="rId2" imgW="1892160" imgH="228600" progId="Equation.3">
                  <p:embed/>
                  <p:pic>
                    <p:nvPicPr>
                      <p:cNvPr id="7" name="Object 2"/>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2000250" y="3390131"/>
                        <a:ext cx="4494213" cy="542925"/>
                      </a:xfrm>
                      <a:prstGeom prst="rect">
                        <a:avLst/>
                      </a:prstGeom>
                      <a:solidFill>
                        <a:srgbClr val="FFFF99"/>
                      </a:solidFill>
                      <a:ln>
                        <a:noFill/>
                      </a:ln>
                      <a:effectLst/>
                      <a:extLs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pic>
                </p:oleObj>
              </mc:Fallback>
            </mc:AlternateContent>
          </a:graphicData>
        </a:graphic>
      </p:graphicFrame>
      <p:sp>
        <p:nvSpPr>
          <p:cNvPr id="8" name="CaixaDeTexto 7"/>
          <p:cNvSpPr txBox="1"/>
          <p:nvPr/>
        </p:nvSpPr>
        <p:spPr>
          <a:xfrm>
            <a:off x="360363" y="4211240"/>
            <a:ext cx="8072437" cy="369888"/>
          </a:xfrm>
          <a:prstGeom prst="rect">
            <a:avLst/>
          </a:prstGeom>
          <a:noFill/>
        </p:spPr>
        <p:txBody>
          <a:bodyPr>
            <a:spAutoFit/>
          </a:bodyPr>
          <a:lstStyle/>
          <a:p>
            <a:pPr>
              <a:defRPr/>
            </a:pPr>
            <a:r>
              <a:rPr lang="pt-PT" dirty="0">
                <a:latin typeface="+mn-lt"/>
                <a:cs typeface="Arial" charset="0"/>
              </a:rPr>
              <a:t>Este número é designado por </a:t>
            </a:r>
            <a:r>
              <a:rPr lang="pt-PT" u="sng" dirty="0">
                <a:effectLst>
                  <a:outerShdw blurRad="38100" dist="38100" dir="2700000" algn="tl">
                    <a:srgbClr val="000000">
                      <a:alpha val="43137"/>
                    </a:srgbClr>
                  </a:outerShdw>
                </a:effectLst>
                <a:latin typeface="+mn-lt"/>
                <a:cs typeface="Arial" charset="0"/>
              </a:rPr>
              <a:t>número de </a:t>
            </a:r>
            <a:r>
              <a:rPr lang="pt-PT" u="sng" dirty="0" err="1">
                <a:effectLst>
                  <a:outerShdw blurRad="38100" dist="38100" dir="2700000" algn="tl">
                    <a:srgbClr val="000000">
                      <a:alpha val="43137"/>
                    </a:srgbClr>
                  </a:outerShdw>
                </a:effectLst>
                <a:latin typeface="+mn-lt"/>
                <a:cs typeface="Arial" charset="0"/>
              </a:rPr>
              <a:t>Avogadro</a:t>
            </a:r>
            <a:r>
              <a:rPr lang="pt-PT" dirty="0">
                <a:latin typeface="+mn-lt"/>
                <a:cs typeface="Arial" charset="0"/>
              </a:rPr>
              <a:t>, N</a:t>
            </a:r>
            <a:r>
              <a:rPr lang="pt-PT" baseline="-25000" dirty="0">
                <a:latin typeface="+mn-lt"/>
                <a:cs typeface="Arial" charset="0"/>
              </a:rPr>
              <a:t>A</a:t>
            </a:r>
          </a:p>
        </p:txBody>
      </p:sp>
      <p:sp>
        <p:nvSpPr>
          <p:cNvPr id="9" name="CaixaDeTexto 8"/>
          <p:cNvSpPr txBox="1"/>
          <p:nvPr/>
        </p:nvSpPr>
        <p:spPr>
          <a:xfrm>
            <a:off x="360363" y="4714875"/>
            <a:ext cx="8316093" cy="646331"/>
          </a:xfrm>
          <a:prstGeom prst="rect">
            <a:avLst/>
          </a:prstGeom>
          <a:noFill/>
        </p:spPr>
        <p:txBody>
          <a:bodyPr wrap="square">
            <a:spAutoFit/>
          </a:bodyPr>
          <a:lstStyle/>
          <a:p>
            <a:pPr>
              <a:defRPr/>
            </a:pPr>
            <a:r>
              <a:rPr lang="pt-PT" dirty="0">
                <a:latin typeface="+mn-lt"/>
                <a:cs typeface="Arial" charset="0"/>
              </a:rPr>
              <a:t>Um mole de átomos de carbono-12 tem uma massa de exactamente 12 g e contem aproximadamente 6.022×10</a:t>
            </a:r>
            <a:r>
              <a:rPr lang="pt-PT" baseline="30000" dirty="0">
                <a:latin typeface="+mn-lt"/>
                <a:cs typeface="Arial" charset="0"/>
              </a:rPr>
              <a:t>23</a:t>
            </a:r>
            <a:r>
              <a:rPr lang="pt-PT" dirty="0">
                <a:latin typeface="+mn-lt"/>
                <a:cs typeface="Arial" charset="0"/>
              </a:rPr>
              <a:t> átomos. Esta massa é a </a:t>
            </a:r>
            <a:r>
              <a:rPr lang="pt-PT" u="sng" dirty="0">
                <a:effectLst>
                  <a:outerShdw blurRad="38100" dist="38100" dir="2700000" algn="tl">
                    <a:srgbClr val="000000">
                      <a:alpha val="43137"/>
                    </a:srgbClr>
                  </a:outerShdw>
                </a:effectLst>
                <a:latin typeface="+mn-lt"/>
                <a:cs typeface="Arial" charset="0"/>
              </a:rPr>
              <a:t>massa molar </a:t>
            </a:r>
            <a:r>
              <a:rPr lang="pt-PT" dirty="0">
                <a:latin typeface="+mn-lt"/>
                <a:cs typeface="Arial" charset="0"/>
              </a:rPr>
              <a:t>(M) do carbono-12.</a:t>
            </a:r>
          </a:p>
        </p:txBody>
      </p:sp>
      <p:graphicFrame>
        <p:nvGraphicFramePr>
          <p:cNvPr id="10" name="Object 3"/>
          <p:cNvGraphicFramePr>
            <a:graphicFrameLocks noChangeAspect="1"/>
          </p:cNvGraphicFramePr>
          <p:nvPr/>
        </p:nvGraphicFramePr>
        <p:xfrm>
          <a:off x="3929063" y="5500688"/>
          <a:ext cx="1000125" cy="862012"/>
        </p:xfrm>
        <a:graphic>
          <a:graphicData uri="http://schemas.openxmlformats.org/presentationml/2006/ole">
            <mc:AlternateContent xmlns:mc="http://schemas.openxmlformats.org/markup-compatibility/2006">
              <mc:Choice xmlns:v="urn:schemas-microsoft-com:vml" Requires="v">
                <p:oleObj name="Equação" r:id="rId4" imgW="457200" imgH="393480" progId="Equation.3">
                  <p:embed/>
                </p:oleObj>
              </mc:Choice>
              <mc:Fallback>
                <p:oleObj name="Equação" r:id="rId4" imgW="457200" imgH="393480" progId="Equation.3">
                  <p:embed/>
                  <p:pic>
                    <p:nvPicPr>
                      <p:cNvPr id="10" name="Object 3"/>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3929063" y="5500688"/>
                        <a:ext cx="1000125" cy="862012"/>
                      </a:xfrm>
                      <a:prstGeom prst="rect">
                        <a:avLst/>
                      </a:prstGeom>
                      <a:solidFill>
                        <a:srgbClr val="FFFF99"/>
                      </a:solidFill>
                      <a:ln>
                        <a:noFill/>
                      </a:ln>
                      <a:effectLst/>
                      <a:extLs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pic>
                </p:oleObj>
              </mc:Fallback>
            </mc:AlternateContent>
          </a:graphicData>
        </a:graphic>
      </p:graphicFrame>
      <p:pic>
        <p:nvPicPr>
          <p:cNvPr id="4106" name="Picture 10" descr="http://p1.pkcdn.com/Uma-duzia-de-ovos-em-uma-tigela-em-um-quadro-branco--pequeno-almo%C3%A7o--manh%C3%A3-323132.jpg"/>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6929438" y="3286125"/>
            <a:ext cx="1428750" cy="9429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1" name="Imagem 1"/>
          <p:cNvPicPr>
            <a:picLocks noChangeAspect="1"/>
          </p:cNvPicPr>
          <p:nvPr/>
        </p:nvPicPr>
        <p:blipFill>
          <a:blip r:embed="rId7">
            <a:extLst>
              <a:ext uri="{28A0092B-C50C-407E-A947-70E740481C1C}">
                <a14:useLocalDpi xmlns:a14="http://schemas.microsoft.com/office/drawing/2010/main" val="0"/>
              </a:ext>
            </a:extLst>
          </a:blip>
          <a:srcRect/>
          <a:stretch>
            <a:fillRect/>
          </a:stretch>
        </p:blipFill>
        <p:spPr bwMode="auto">
          <a:xfrm>
            <a:off x="539750" y="385763"/>
            <a:ext cx="1897063" cy="3968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1163072493"/>
      </p:ext>
    </p:extLst>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2" presetClass="entr" presetSubtype="4" fill="hold" grpId="0" nodeType="clickEffect">
                                  <p:stCondLst>
                                    <p:cond delay="0"/>
                                  </p:stCondLst>
                                  <p:childTnLst>
                                    <p:set>
                                      <p:cBhvr>
                                        <p:cTn id="6" dur="1" fill="hold">
                                          <p:stCondLst>
                                            <p:cond delay="0"/>
                                          </p:stCondLst>
                                        </p:cTn>
                                        <p:tgtEl>
                                          <p:spTgt spid="5">
                                            <p:txEl>
                                              <p:pRg st="0" end="0"/>
                                            </p:txEl>
                                          </p:spTgt>
                                        </p:tgtEl>
                                        <p:attrNameLst>
                                          <p:attrName>style.visibility</p:attrName>
                                        </p:attrNameLst>
                                      </p:cBhvr>
                                      <p:to>
                                        <p:strVal val="visible"/>
                                      </p:to>
                                    </p:set>
                                    <p:anim calcmode="lin" valueType="num">
                                      <p:cBhvr additive="base">
                                        <p:cTn id="7" dur="500" fill="hold"/>
                                        <p:tgtEl>
                                          <p:spTgt spid="5">
                                            <p:txEl>
                                              <p:pRg st="0" end="0"/>
                                            </p:txEl>
                                          </p:spTgt>
                                        </p:tgtEl>
                                        <p:attrNameLst>
                                          <p:attrName>ppt_x</p:attrName>
                                        </p:attrNameLst>
                                      </p:cBhvr>
                                      <p:tavLst>
                                        <p:tav tm="0">
                                          <p:val>
                                            <p:strVal val="#ppt_x"/>
                                          </p:val>
                                        </p:tav>
                                        <p:tav tm="100000">
                                          <p:val>
                                            <p:strVal val="#ppt_x"/>
                                          </p:val>
                                        </p:tav>
                                      </p:tavLst>
                                    </p:anim>
                                    <p:anim calcmode="lin" valueType="num">
                                      <p:cBhvr additive="base">
                                        <p:cTn id="8" dur="500" fill="hold"/>
                                        <p:tgtEl>
                                          <p:spTgt spid="5">
                                            <p:txEl>
                                              <p:pRg st="0" end="0"/>
                                            </p:txEl>
                                          </p:spTgt>
                                        </p:tgtEl>
                                        <p:attrNameLst>
                                          <p:attrName>ppt_y</p:attrName>
                                        </p:attrNameLst>
                                      </p:cBhvr>
                                      <p:tavLst>
                                        <p:tav tm="0">
                                          <p:val>
                                            <p:strVal val="1+#ppt_h/2"/>
                                          </p:val>
                                        </p:tav>
                                        <p:tav tm="100000">
                                          <p:val>
                                            <p:strVal val="#ppt_y"/>
                                          </p:val>
                                        </p:tav>
                                      </p:tavLst>
                                    </p:anim>
                                  </p:childTnLst>
                                </p:cTn>
                              </p:par>
                            </p:childTnLst>
                          </p:cTn>
                        </p:par>
                      </p:childTnLst>
                    </p:cTn>
                  </p:par>
                  <p:par>
                    <p:cTn id="9" fill="hold" nodeType="clickPar">
                      <p:stCondLst>
                        <p:cond delay="indefinite"/>
                      </p:stCondLst>
                      <p:childTnLst>
                        <p:par>
                          <p:cTn id="10" fill="hold" nodeType="withGroup">
                            <p:stCondLst>
                              <p:cond delay="0"/>
                            </p:stCondLst>
                            <p:childTnLst>
                              <p:par>
                                <p:cTn id="11" presetID="2" presetClass="entr" presetSubtype="4" fill="hold" grpId="0" nodeType="clickEffect">
                                  <p:stCondLst>
                                    <p:cond delay="0"/>
                                  </p:stCondLst>
                                  <p:childTnLst>
                                    <p:set>
                                      <p:cBhvr>
                                        <p:cTn id="12" dur="1" fill="hold">
                                          <p:stCondLst>
                                            <p:cond delay="0"/>
                                          </p:stCondLst>
                                        </p:cTn>
                                        <p:tgtEl>
                                          <p:spTgt spid="6">
                                            <p:txEl>
                                              <p:pRg st="0" end="0"/>
                                            </p:txEl>
                                          </p:spTgt>
                                        </p:tgtEl>
                                        <p:attrNameLst>
                                          <p:attrName>style.visibility</p:attrName>
                                        </p:attrNameLst>
                                      </p:cBhvr>
                                      <p:to>
                                        <p:strVal val="visible"/>
                                      </p:to>
                                    </p:set>
                                    <p:anim calcmode="lin" valueType="num">
                                      <p:cBhvr additive="base">
                                        <p:cTn id="13" dur="500" fill="hold"/>
                                        <p:tgtEl>
                                          <p:spTgt spid="6">
                                            <p:txEl>
                                              <p:pRg st="0" end="0"/>
                                            </p:txEl>
                                          </p:spTgt>
                                        </p:tgtEl>
                                        <p:attrNameLst>
                                          <p:attrName>ppt_x</p:attrName>
                                        </p:attrNameLst>
                                      </p:cBhvr>
                                      <p:tavLst>
                                        <p:tav tm="0">
                                          <p:val>
                                            <p:strVal val="#ppt_x"/>
                                          </p:val>
                                        </p:tav>
                                        <p:tav tm="100000">
                                          <p:val>
                                            <p:strVal val="#ppt_x"/>
                                          </p:val>
                                        </p:tav>
                                      </p:tavLst>
                                    </p:anim>
                                    <p:anim calcmode="lin" valueType="num">
                                      <p:cBhvr additive="base">
                                        <p:cTn id="14" dur="500" fill="hold"/>
                                        <p:tgtEl>
                                          <p:spTgt spid="6">
                                            <p:txEl>
                                              <p:pRg st="0" end="0"/>
                                            </p:txEl>
                                          </p:spTgt>
                                        </p:tgtEl>
                                        <p:attrNameLst>
                                          <p:attrName>ppt_y</p:attrName>
                                        </p:attrNameLst>
                                      </p:cBhvr>
                                      <p:tavLst>
                                        <p:tav tm="0">
                                          <p:val>
                                            <p:strVal val="1+#ppt_h/2"/>
                                          </p:val>
                                        </p:tav>
                                        <p:tav tm="100000">
                                          <p:val>
                                            <p:strVal val="#ppt_y"/>
                                          </p:val>
                                        </p:tav>
                                      </p:tavLst>
                                    </p:anim>
                                  </p:childTnLst>
                                </p:cTn>
                              </p:par>
                            </p:childTnLst>
                          </p:cTn>
                        </p:par>
                      </p:childTnLst>
                    </p:cTn>
                  </p:par>
                  <p:par>
                    <p:cTn id="15" fill="hold" nodeType="clickPar">
                      <p:stCondLst>
                        <p:cond delay="indefinite"/>
                      </p:stCondLst>
                      <p:childTnLst>
                        <p:par>
                          <p:cTn id="16" fill="hold" nodeType="withGroup">
                            <p:stCondLst>
                              <p:cond delay="0"/>
                            </p:stCondLst>
                            <p:childTnLst>
                              <p:par>
                                <p:cTn id="17" presetID="2" presetClass="entr" presetSubtype="4" fill="hold" nodeType="clickEffect">
                                  <p:stCondLst>
                                    <p:cond delay="0"/>
                                  </p:stCondLst>
                                  <p:childTnLst>
                                    <p:set>
                                      <p:cBhvr>
                                        <p:cTn id="18" dur="1" fill="hold">
                                          <p:stCondLst>
                                            <p:cond delay="0"/>
                                          </p:stCondLst>
                                        </p:cTn>
                                        <p:tgtEl>
                                          <p:spTgt spid="7"/>
                                        </p:tgtEl>
                                        <p:attrNameLst>
                                          <p:attrName>style.visibility</p:attrName>
                                        </p:attrNameLst>
                                      </p:cBhvr>
                                      <p:to>
                                        <p:strVal val="visible"/>
                                      </p:to>
                                    </p:set>
                                    <p:anim calcmode="lin" valueType="num">
                                      <p:cBhvr additive="base">
                                        <p:cTn id="19" dur="500" fill="hold"/>
                                        <p:tgtEl>
                                          <p:spTgt spid="7"/>
                                        </p:tgtEl>
                                        <p:attrNameLst>
                                          <p:attrName>ppt_x</p:attrName>
                                        </p:attrNameLst>
                                      </p:cBhvr>
                                      <p:tavLst>
                                        <p:tav tm="0">
                                          <p:val>
                                            <p:strVal val="#ppt_x"/>
                                          </p:val>
                                        </p:tav>
                                        <p:tav tm="100000">
                                          <p:val>
                                            <p:strVal val="#ppt_x"/>
                                          </p:val>
                                        </p:tav>
                                      </p:tavLst>
                                    </p:anim>
                                    <p:anim calcmode="lin" valueType="num">
                                      <p:cBhvr additive="base">
                                        <p:cTn id="20" dur="500" fill="hold"/>
                                        <p:tgtEl>
                                          <p:spTgt spid="7"/>
                                        </p:tgtEl>
                                        <p:attrNameLst>
                                          <p:attrName>ppt_y</p:attrName>
                                        </p:attrNameLst>
                                      </p:cBhvr>
                                      <p:tavLst>
                                        <p:tav tm="0">
                                          <p:val>
                                            <p:strVal val="1+#ppt_h/2"/>
                                          </p:val>
                                        </p:tav>
                                        <p:tav tm="100000">
                                          <p:val>
                                            <p:strVal val="#ppt_y"/>
                                          </p:val>
                                        </p:tav>
                                      </p:tavLst>
                                    </p:anim>
                                  </p:childTnLst>
                                </p:cTn>
                              </p:par>
                            </p:childTnLst>
                          </p:cTn>
                        </p:par>
                      </p:childTnLst>
                    </p:cTn>
                  </p:par>
                  <p:par>
                    <p:cTn id="21" fill="hold" nodeType="clickPar">
                      <p:stCondLst>
                        <p:cond delay="indefinite"/>
                      </p:stCondLst>
                      <p:childTnLst>
                        <p:par>
                          <p:cTn id="22" fill="hold" nodeType="withGroup">
                            <p:stCondLst>
                              <p:cond delay="0"/>
                            </p:stCondLst>
                            <p:childTnLst>
                              <p:par>
                                <p:cTn id="23" presetID="2" presetClass="entr" presetSubtype="4" fill="hold" nodeType="clickEffect">
                                  <p:stCondLst>
                                    <p:cond delay="0"/>
                                  </p:stCondLst>
                                  <p:childTnLst>
                                    <p:set>
                                      <p:cBhvr>
                                        <p:cTn id="24" dur="1" fill="hold">
                                          <p:stCondLst>
                                            <p:cond delay="0"/>
                                          </p:stCondLst>
                                        </p:cTn>
                                        <p:tgtEl>
                                          <p:spTgt spid="4106"/>
                                        </p:tgtEl>
                                        <p:attrNameLst>
                                          <p:attrName>style.visibility</p:attrName>
                                        </p:attrNameLst>
                                      </p:cBhvr>
                                      <p:to>
                                        <p:strVal val="visible"/>
                                      </p:to>
                                    </p:set>
                                    <p:anim calcmode="lin" valueType="num">
                                      <p:cBhvr additive="base">
                                        <p:cTn id="25" dur="500" fill="hold"/>
                                        <p:tgtEl>
                                          <p:spTgt spid="4106"/>
                                        </p:tgtEl>
                                        <p:attrNameLst>
                                          <p:attrName>ppt_x</p:attrName>
                                        </p:attrNameLst>
                                      </p:cBhvr>
                                      <p:tavLst>
                                        <p:tav tm="0">
                                          <p:val>
                                            <p:strVal val="#ppt_x"/>
                                          </p:val>
                                        </p:tav>
                                        <p:tav tm="100000">
                                          <p:val>
                                            <p:strVal val="#ppt_x"/>
                                          </p:val>
                                        </p:tav>
                                      </p:tavLst>
                                    </p:anim>
                                    <p:anim calcmode="lin" valueType="num">
                                      <p:cBhvr additive="base">
                                        <p:cTn id="26" dur="500" fill="hold"/>
                                        <p:tgtEl>
                                          <p:spTgt spid="4106"/>
                                        </p:tgtEl>
                                        <p:attrNameLst>
                                          <p:attrName>ppt_y</p:attrName>
                                        </p:attrNameLst>
                                      </p:cBhvr>
                                      <p:tavLst>
                                        <p:tav tm="0">
                                          <p:val>
                                            <p:strVal val="1+#ppt_h/2"/>
                                          </p:val>
                                        </p:tav>
                                        <p:tav tm="100000">
                                          <p:val>
                                            <p:strVal val="#ppt_y"/>
                                          </p:val>
                                        </p:tav>
                                      </p:tavLst>
                                    </p:anim>
                                  </p:childTnLst>
                                </p:cTn>
                              </p:par>
                            </p:childTnLst>
                          </p:cTn>
                        </p:par>
                      </p:childTnLst>
                    </p:cTn>
                  </p:par>
                  <p:par>
                    <p:cTn id="27" fill="hold" nodeType="clickPar">
                      <p:stCondLst>
                        <p:cond delay="indefinite"/>
                      </p:stCondLst>
                      <p:childTnLst>
                        <p:par>
                          <p:cTn id="28" fill="hold" nodeType="withGroup">
                            <p:stCondLst>
                              <p:cond delay="0"/>
                            </p:stCondLst>
                            <p:childTnLst>
                              <p:par>
                                <p:cTn id="29" presetID="2" presetClass="entr" presetSubtype="4" fill="hold" grpId="0" nodeType="clickEffect">
                                  <p:stCondLst>
                                    <p:cond delay="0"/>
                                  </p:stCondLst>
                                  <p:childTnLst>
                                    <p:set>
                                      <p:cBhvr>
                                        <p:cTn id="30" dur="1" fill="hold">
                                          <p:stCondLst>
                                            <p:cond delay="0"/>
                                          </p:stCondLst>
                                        </p:cTn>
                                        <p:tgtEl>
                                          <p:spTgt spid="8">
                                            <p:txEl>
                                              <p:pRg st="0" end="0"/>
                                            </p:txEl>
                                          </p:spTgt>
                                        </p:tgtEl>
                                        <p:attrNameLst>
                                          <p:attrName>style.visibility</p:attrName>
                                        </p:attrNameLst>
                                      </p:cBhvr>
                                      <p:to>
                                        <p:strVal val="visible"/>
                                      </p:to>
                                    </p:set>
                                    <p:anim calcmode="lin" valueType="num">
                                      <p:cBhvr additive="base">
                                        <p:cTn id="31" dur="500" fill="hold"/>
                                        <p:tgtEl>
                                          <p:spTgt spid="8">
                                            <p:txEl>
                                              <p:pRg st="0" end="0"/>
                                            </p:txEl>
                                          </p:spTgt>
                                        </p:tgtEl>
                                        <p:attrNameLst>
                                          <p:attrName>ppt_x</p:attrName>
                                        </p:attrNameLst>
                                      </p:cBhvr>
                                      <p:tavLst>
                                        <p:tav tm="0">
                                          <p:val>
                                            <p:strVal val="#ppt_x"/>
                                          </p:val>
                                        </p:tav>
                                        <p:tav tm="100000">
                                          <p:val>
                                            <p:strVal val="#ppt_x"/>
                                          </p:val>
                                        </p:tav>
                                      </p:tavLst>
                                    </p:anim>
                                    <p:anim calcmode="lin" valueType="num">
                                      <p:cBhvr additive="base">
                                        <p:cTn id="32" dur="500" fill="hold"/>
                                        <p:tgtEl>
                                          <p:spTgt spid="8">
                                            <p:txEl>
                                              <p:pRg st="0" end="0"/>
                                            </p:txEl>
                                          </p:spTgt>
                                        </p:tgtEl>
                                        <p:attrNameLst>
                                          <p:attrName>ppt_y</p:attrName>
                                        </p:attrNameLst>
                                      </p:cBhvr>
                                      <p:tavLst>
                                        <p:tav tm="0">
                                          <p:val>
                                            <p:strVal val="1+#ppt_h/2"/>
                                          </p:val>
                                        </p:tav>
                                        <p:tav tm="100000">
                                          <p:val>
                                            <p:strVal val="#ppt_y"/>
                                          </p:val>
                                        </p:tav>
                                      </p:tavLst>
                                    </p:anim>
                                  </p:childTnLst>
                                </p:cTn>
                              </p:par>
                            </p:childTnLst>
                          </p:cTn>
                        </p:par>
                      </p:childTnLst>
                    </p:cTn>
                  </p:par>
                  <p:par>
                    <p:cTn id="33" fill="hold" nodeType="clickPar">
                      <p:stCondLst>
                        <p:cond delay="indefinite"/>
                      </p:stCondLst>
                      <p:childTnLst>
                        <p:par>
                          <p:cTn id="34" fill="hold" nodeType="withGroup">
                            <p:stCondLst>
                              <p:cond delay="0"/>
                            </p:stCondLst>
                            <p:childTnLst>
                              <p:par>
                                <p:cTn id="35" presetID="2" presetClass="entr" presetSubtype="4" fill="hold" grpId="0" nodeType="clickEffect">
                                  <p:stCondLst>
                                    <p:cond delay="0"/>
                                  </p:stCondLst>
                                  <p:childTnLst>
                                    <p:set>
                                      <p:cBhvr>
                                        <p:cTn id="36" dur="1" fill="hold">
                                          <p:stCondLst>
                                            <p:cond delay="0"/>
                                          </p:stCondLst>
                                        </p:cTn>
                                        <p:tgtEl>
                                          <p:spTgt spid="9"/>
                                        </p:tgtEl>
                                        <p:attrNameLst>
                                          <p:attrName>style.visibility</p:attrName>
                                        </p:attrNameLst>
                                      </p:cBhvr>
                                      <p:to>
                                        <p:strVal val="visible"/>
                                      </p:to>
                                    </p:set>
                                    <p:anim calcmode="lin" valueType="num">
                                      <p:cBhvr additive="base">
                                        <p:cTn id="37" dur="500" fill="hold"/>
                                        <p:tgtEl>
                                          <p:spTgt spid="9"/>
                                        </p:tgtEl>
                                        <p:attrNameLst>
                                          <p:attrName>ppt_x</p:attrName>
                                        </p:attrNameLst>
                                      </p:cBhvr>
                                      <p:tavLst>
                                        <p:tav tm="0">
                                          <p:val>
                                            <p:strVal val="#ppt_x"/>
                                          </p:val>
                                        </p:tav>
                                        <p:tav tm="100000">
                                          <p:val>
                                            <p:strVal val="#ppt_x"/>
                                          </p:val>
                                        </p:tav>
                                      </p:tavLst>
                                    </p:anim>
                                    <p:anim calcmode="lin" valueType="num">
                                      <p:cBhvr additive="base">
                                        <p:cTn id="38" dur="500" fill="hold"/>
                                        <p:tgtEl>
                                          <p:spTgt spid="9"/>
                                        </p:tgtEl>
                                        <p:attrNameLst>
                                          <p:attrName>ppt_y</p:attrName>
                                        </p:attrNameLst>
                                      </p:cBhvr>
                                      <p:tavLst>
                                        <p:tav tm="0">
                                          <p:val>
                                            <p:strVal val="1+#ppt_h/2"/>
                                          </p:val>
                                        </p:tav>
                                        <p:tav tm="100000">
                                          <p:val>
                                            <p:strVal val="#ppt_y"/>
                                          </p:val>
                                        </p:tav>
                                      </p:tavLst>
                                    </p:anim>
                                  </p:childTnLst>
                                </p:cTn>
                              </p:par>
                              <p:par>
                                <p:cTn id="39" presetID="2" presetClass="entr" presetSubtype="4" fill="hold" nodeType="withEffect">
                                  <p:stCondLst>
                                    <p:cond delay="0"/>
                                  </p:stCondLst>
                                  <p:childTnLst>
                                    <p:set>
                                      <p:cBhvr>
                                        <p:cTn id="40" dur="1" fill="hold">
                                          <p:stCondLst>
                                            <p:cond delay="0"/>
                                          </p:stCondLst>
                                        </p:cTn>
                                        <p:tgtEl>
                                          <p:spTgt spid="10"/>
                                        </p:tgtEl>
                                        <p:attrNameLst>
                                          <p:attrName>style.visibility</p:attrName>
                                        </p:attrNameLst>
                                      </p:cBhvr>
                                      <p:to>
                                        <p:strVal val="visible"/>
                                      </p:to>
                                    </p:set>
                                    <p:anim calcmode="lin" valueType="num">
                                      <p:cBhvr additive="base">
                                        <p:cTn id="41" dur="500" fill="hold"/>
                                        <p:tgtEl>
                                          <p:spTgt spid="10"/>
                                        </p:tgtEl>
                                        <p:attrNameLst>
                                          <p:attrName>ppt_x</p:attrName>
                                        </p:attrNameLst>
                                      </p:cBhvr>
                                      <p:tavLst>
                                        <p:tav tm="0">
                                          <p:val>
                                            <p:strVal val="#ppt_x"/>
                                          </p:val>
                                        </p:tav>
                                        <p:tav tm="100000">
                                          <p:val>
                                            <p:strVal val="#ppt_x"/>
                                          </p:val>
                                        </p:tav>
                                      </p:tavLst>
                                    </p:anim>
                                    <p:anim calcmode="lin" valueType="num">
                                      <p:cBhvr additive="base">
                                        <p:cTn id="42" dur="500" fill="hold"/>
                                        <p:tgtEl>
                                          <p:spTgt spid="10"/>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build="allAtOnce"/>
      <p:bldP spid="6" grpId="0" build="allAtOnce"/>
      <p:bldP spid="8" grpId="0" build="allAtOnce"/>
      <p:bldP spid="9" grpId="0"/>
    </p:bld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7170" name="Picture 2"/>
          <p:cNvPicPr>
            <a:picLocks noChangeAspect="1" noChangeArrowheads="1"/>
          </p:cNvPicPr>
          <p:nvPr/>
        </p:nvPicPr>
        <p:blipFill>
          <a:blip r:embed="rId2" cstate="print"/>
          <a:srcRect/>
          <a:stretch>
            <a:fillRect/>
          </a:stretch>
        </p:blipFill>
        <p:spPr bwMode="auto">
          <a:xfrm>
            <a:off x="6156176" y="34550"/>
            <a:ext cx="1828800" cy="1828800"/>
          </a:xfrm>
          <a:prstGeom prst="rect">
            <a:avLst/>
          </a:prstGeom>
          <a:noFill/>
          <a:ln w="9525">
            <a:noFill/>
            <a:miter lim="800000"/>
            <a:headEnd/>
            <a:tailEnd/>
          </a:ln>
        </p:spPr>
      </p:pic>
      <p:sp>
        <p:nvSpPr>
          <p:cNvPr id="5" name="Rectângulo 4"/>
          <p:cNvSpPr/>
          <p:nvPr/>
        </p:nvSpPr>
        <p:spPr>
          <a:xfrm>
            <a:off x="360000" y="2008800"/>
            <a:ext cx="8532480" cy="4385816"/>
          </a:xfrm>
          <a:prstGeom prst="rect">
            <a:avLst/>
          </a:prstGeom>
        </p:spPr>
        <p:txBody>
          <a:bodyPr wrap="square">
            <a:spAutoFit/>
          </a:bodyPr>
          <a:lstStyle/>
          <a:p>
            <a:pPr algn="just"/>
            <a:r>
              <a:rPr lang="pt-PT" sz="2000" b="1" dirty="0">
                <a:latin typeface="+mn-lt"/>
              </a:rPr>
              <a:t>Definição anterior</a:t>
            </a:r>
            <a:r>
              <a:rPr lang="pt-PT" sz="2000" dirty="0">
                <a:latin typeface="+mn-lt"/>
              </a:rPr>
              <a:t>: O mole é a quantidade de substância de um sistema que contém tantas entidades elementares quantos os átomos existentes em 0,012 kg de carbono-12. Quando o mole é usado, as entidades elementares devem ser especificadas e podem ser átomos, moléculas, iões, electrões, outras partículas ou grupos especificados de tais partículas.</a:t>
            </a:r>
          </a:p>
          <a:p>
            <a:pPr algn="just"/>
            <a:endParaRPr lang="pt-PT" sz="2000" dirty="0">
              <a:latin typeface="+mn-lt"/>
            </a:endParaRPr>
          </a:p>
          <a:p>
            <a:pPr algn="just"/>
            <a:r>
              <a:rPr lang="pt-PT" sz="2000" b="1" dirty="0">
                <a:latin typeface="+mn-lt"/>
              </a:rPr>
              <a:t>2019</a:t>
            </a:r>
            <a:r>
              <a:rPr lang="pt-PT" sz="2000" dirty="0">
                <a:latin typeface="+mn-lt"/>
              </a:rPr>
              <a:t>: O mole, símbolo mol, é a unidade SI para quantidade de substância. Um mole </a:t>
            </a:r>
            <a:r>
              <a:rPr lang="pt-PT" sz="2000" b="1" dirty="0">
                <a:latin typeface="+mn-lt"/>
              </a:rPr>
              <a:t>contém exatamente 6.02214076 × 10</a:t>
            </a:r>
            <a:r>
              <a:rPr lang="pt-PT" sz="2000" b="1" baseline="30000" dirty="0">
                <a:latin typeface="+mn-lt"/>
              </a:rPr>
              <a:t>23</a:t>
            </a:r>
            <a:r>
              <a:rPr lang="pt-PT" sz="2000" b="1" dirty="0">
                <a:latin typeface="+mn-lt"/>
              </a:rPr>
              <a:t> entidades elementares</a:t>
            </a:r>
            <a:r>
              <a:rPr lang="pt-PT" sz="2000" dirty="0">
                <a:latin typeface="+mn-lt"/>
              </a:rPr>
              <a:t>. Esse número é o valor numérico fixo da constante de Avogadro, N</a:t>
            </a:r>
            <a:r>
              <a:rPr lang="pt-PT" sz="2000" baseline="-25000" dirty="0">
                <a:latin typeface="+mn-lt"/>
              </a:rPr>
              <a:t>A</a:t>
            </a:r>
            <a:r>
              <a:rPr lang="pt-PT" sz="2000" dirty="0">
                <a:latin typeface="+mn-lt"/>
              </a:rPr>
              <a:t>, quando expresso na unidade mol</a:t>
            </a:r>
            <a:r>
              <a:rPr lang="pt-PT" sz="2000" baseline="30000" dirty="0">
                <a:latin typeface="+mn-lt"/>
              </a:rPr>
              <a:t>−1</a:t>
            </a:r>
            <a:r>
              <a:rPr lang="pt-PT" sz="2000" dirty="0">
                <a:latin typeface="+mn-lt"/>
              </a:rPr>
              <a:t> e é chamado de número de Avogadro. A quantidade de substância, símbolo n, de um sistema é uma medida do número de entidades elementares especificadas, podendo ser um átomo, uma molécula, um ião, electrão, ou qualquer outra partícula ou grupo de partículas especificado.</a:t>
            </a:r>
          </a:p>
          <a:p>
            <a:endParaRPr lang="en-US" sz="1900" dirty="0">
              <a:latin typeface="+mn-lt"/>
            </a:endParaRPr>
          </a:p>
        </p:txBody>
      </p:sp>
      <p:sp>
        <p:nvSpPr>
          <p:cNvPr id="6" name="CaixaDeTexto 5"/>
          <p:cNvSpPr txBox="1"/>
          <p:nvPr/>
        </p:nvSpPr>
        <p:spPr>
          <a:xfrm>
            <a:off x="2520000" y="360000"/>
            <a:ext cx="3786214" cy="954107"/>
          </a:xfrm>
          <a:prstGeom prst="rect">
            <a:avLst/>
          </a:prstGeom>
          <a:noFill/>
        </p:spPr>
        <p:txBody>
          <a:bodyPr wrap="square" rtlCol="0">
            <a:spAutoFit/>
          </a:bodyPr>
          <a:lstStyle/>
          <a:p>
            <a:r>
              <a:rPr lang="pt-PT" sz="2800" dirty="0">
                <a:effectLst>
                  <a:outerShdw blurRad="38100" dist="38100" dir="2700000" algn="tl">
                    <a:srgbClr val="000000">
                      <a:alpha val="43137"/>
                    </a:srgbClr>
                  </a:outerShdw>
                </a:effectLst>
                <a:latin typeface="+mn-lt"/>
              </a:rPr>
              <a:t>QUANTIDADE DE SUBSTÂNCIA</a:t>
            </a:r>
          </a:p>
        </p:txBody>
      </p:sp>
      <p:pic>
        <p:nvPicPr>
          <p:cNvPr id="7" name="Imagem 1"/>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539750" y="385763"/>
            <a:ext cx="1897063" cy="3968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3931785112"/>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CaixaDeTexto 4"/>
          <p:cNvSpPr txBox="1"/>
          <p:nvPr/>
        </p:nvSpPr>
        <p:spPr>
          <a:xfrm>
            <a:off x="360363" y="1054819"/>
            <a:ext cx="8358187" cy="862013"/>
          </a:xfrm>
          <a:prstGeom prst="rect">
            <a:avLst/>
          </a:prstGeom>
          <a:noFill/>
        </p:spPr>
        <p:txBody>
          <a:bodyPr>
            <a:spAutoFit/>
          </a:bodyPr>
          <a:lstStyle/>
          <a:p>
            <a:pPr>
              <a:defRPr/>
            </a:pPr>
            <a:r>
              <a:rPr lang="pt-PT" b="1" dirty="0">
                <a:latin typeface="+mn-lt"/>
                <a:cs typeface="Arial" charset="0"/>
              </a:rPr>
              <a:t>Exercício 3</a:t>
            </a:r>
            <a:r>
              <a:rPr lang="pt-PT" dirty="0">
                <a:latin typeface="+mn-lt"/>
                <a:cs typeface="Arial" charset="0"/>
              </a:rPr>
              <a:t>: O zinco é um metal utilizado na protecção de estruturas de ferro, impedindo a corrosão. Quantos gramas de </a:t>
            </a:r>
            <a:r>
              <a:rPr lang="pt-PT" dirty="0" err="1">
                <a:latin typeface="+mn-lt"/>
                <a:cs typeface="Arial" charset="0"/>
              </a:rPr>
              <a:t>Zn</a:t>
            </a:r>
            <a:r>
              <a:rPr lang="pt-PT" dirty="0">
                <a:latin typeface="+mn-lt"/>
                <a:cs typeface="Arial" charset="0"/>
              </a:rPr>
              <a:t> existem em 0.356 </a:t>
            </a:r>
            <a:r>
              <a:rPr lang="pt-PT" dirty="0" err="1">
                <a:latin typeface="+mn-lt"/>
                <a:cs typeface="Arial" charset="0"/>
              </a:rPr>
              <a:t>mol</a:t>
            </a:r>
            <a:r>
              <a:rPr lang="pt-PT" dirty="0">
                <a:latin typeface="+mn-lt"/>
                <a:cs typeface="Arial" charset="0"/>
              </a:rPr>
              <a:t> de </a:t>
            </a:r>
            <a:r>
              <a:rPr lang="pt-PT" dirty="0" err="1">
                <a:latin typeface="+mn-lt"/>
                <a:cs typeface="Arial" charset="0"/>
              </a:rPr>
              <a:t>Zn</a:t>
            </a:r>
            <a:r>
              <a:rPr lang="pt-PT" dirty="0">
                <a:latin typeface="+mn-lt"/>
                <a:cs typeface="Arial" charset="0"/>
              </a:rPr>
              <a:t>?</a:t>
            </a:r>
            <a:endParaRPr lang="pt-PT" sz="3200" dirty="0">
              <a:latin typeface="+mn-lt"/>
              <a:cs typeface="Arial" charset="0"/>
            </a:endParaRPr>
          </a:p>
        </p:txBody>
      </p:sp>
      <p:sp>
        <p:nvSpPr>
          <p:cNvPr id="6" name="CaixaDeTexto 5"/>
          <p:cNvSpPr txBox="1"/>
          <p:nvPr/>
        </p:nvSpPr>
        <p:spPr>
          <a:xfrm>
            <a:off x="357188" y="2060848"/>
            <a:ext cx="8358187" cy="1354217"/>
          </a:xfrm>
          <a:prstGeom prst="rect">
            <a:avLst/>
          </a:prstGeom>
          <a:noFill/>
        </p:spPr>
        <p:txBody>
          <a:bodyPr>
            <a:spAutoFit/>
          </a:bodyPr>
          <a:lstStyle/>
          <a:p>
            <a:pPr>
              <a:defRPr/>
            </a:pPr>
            <a:r>
              <a:rPr lang="pt-PT" b="1" dirty="0">
                <a:latin typeface="+mn-lt"/>
                <a:cs typeface="Arial" charset="0"/>
              </a:rPr>
              <a:t>Exercício 4</a:t>
            </a:r>
            <a:r>
              <a:rPr lang="pt-PT" dirty="0">
                <a:latin typeface="+mn-lt"/>
                <a:cs typeface="Arial" charset="0"/>
              </a:rPr>
              <a:t>:</a:t>
            </a:r>
            <a:r>
              <a:rPr lang="pt-PT" sz="3200" dirty="0">
                <a:latin typeface="+mn-lt"/>
                <a:cs typeface="Arial" charset="0"/>
              </a:rPr>
              <a:t> </a:t>
            </a:r>
            <a:r>
              <a:rPr lang="pt-PT" dirty="0">
                <a:latin typeface="+mn-lt"/>
                <a:cs typeface="Arial" charset="0"/>
              </a:rPr>
              <a:t>O enxofre é um elemento não metálico que está presente nos combustíveis dando origem á emissão de dióxido de enxofre.  Quantos átomos de enxofre existem em 16.3 g de S?</a:t>
            </a:r>
            <a:endParaRPr lang="pt-PT" sz="3200" dirty="0">
              <a:latin typeface="+mn-lt"/>
              <a:cs typeface="Arial" charset="0"/>
            </a:endParaRPr>
          </a:p>
        </p:txBody>
      </p:sp>
      <p:pic>
        <p:nvPicPr>
          <p:cNvPr id="7" name="Imagem 1"/>
          <p:cNvPicPr>
            <a:picLocks noChangeAspect="1"/>
          </p:cNvPicPr>
          <p:nvPr/>
        </p:nvPicPr>
        <p:blipFill>
          <a:blip r:embed="rId2">
            <a:extLst>
              <a:ext uri="{28A0092B-C50C-407E-A947-70E740481C1C}">
                <a14:useLocalDpi xmlns:a14="http://schemas.microsoft.com/office/drawing/2010/main" val="0"/>
              </a:ext>
            </a:extLst>
          </a:blip>
          <a:srcRect/>
          <a:stretch>
            <a:fillRect/>
          </a:stretch>
        </p:blipFill>
        <p:spPr bwMode="auto">
          <a:xfrm>
            <a:off x="539750" y="385763"/>
            <a:ext cx="1897063" cy="3968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3987060596"/>
      </p:ext>
    </p:extLst>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2" presetClass="entr" presetSubtype="4" fill="hold" grpId="0" nodeType="clickEffect">
                                  <p:stCondLst>
                                    <p:cond delay="0"/>
                                  </p:stCondLst>
                                  <p:childTnLst>
                                    <p:set>
                                      <p:cBhvr>
                                        <p:cTn id="6" dur="1" fill="hold">
                                          <p:stCondLst>
                                            <p:cond delay="0"/>
                                          </p:stCondLst>
                                        </p:cTn>
                                        <p:tgtEl>
                                          <p:spTgt spid="5"/>
                                        </p:tgtEl>
                                        <p:attrNameLst>
                                          <p:attrName>style.visibility</p:attrName>
                                        </p:attrNameLst>
                                      </p:cBhvr>
                                      <p:to>
                                        <p:strVal val="visible"/>
                                      </p:to>
                                    </p:set>
                                    <p:anim calcmode="lin" valueType="num">
                                      <p:cBhvr additive="base">
                                        <p:cTn id="7" dur="500" fill="hold"/>
                                        <p:tgtEl>
                                          <p:spTgt spid="5"/>
                                        </p:tgtEl>
                                        <p:attrNameLst>
                                          <p:attrName>ppt_x</p:attrName>
                                        </p:attrNameLst>
                                      </p:cBhvr>
                                      <p:tavLst>
                                        <p:tav tm="0">
                                          <p:val>
                                            <p:strVal val="#ppt_x"/>
                                          </p:val>
                                        </p:tav>
                                        <p:tav tm="100000">
                                          <p:val>
                                            <p:strVal val="#ppt_x"/>
                                          </p:val>
                                        </p:tav>
                                      </p:tavLst>
                                    </p:anim>
                                    <p:anim calcmode="lin" valueType="num">
                                      <p:cBhvr additive="base">
                                        <p:cTn id="8" dur="500" fill="hold"/>
                                        <p:tgtEl>
                                          <p:spTgt spid="5"/>
                                        </p:tgtEl>
                                        <p:attrNameLst>
                                          <p:attrName>ppt_y</p:attrName>
                                        </p:attrNameLst>
                                      </p:cBhvr>
                                      <p:tavLst>
                                        <p:tav tm="0">
                                          <p:val>
                                            <p:strVal val="1+#ppt_h/2"/>
                                          </p:val>
                                        </p:tav>
                                        <p:tav tm="100000">
                                          <p:val>
                                            <p:strVal val="#ppt_y"/>
                                          </p:val>
                                        </p:tav>
                                      </p:tavLst>
                                    </p:anim>
                                  </p:childTnLst>
                                </p:cTn>
                              </p:par>
                            </p:childTnLst>
                          </p:cTn>
                        </p:par>
                      </p:childTnLst>
                    </p:cTn>
                  </p:par>
                  <p:par>
                    <p:cTn id="9" fill="hold" nodeType="clickPar">
                      <p:stCondLst>
                        <p:cond delay="indefinite"/>
                      </p:stCondLst>
                      <p:childTnLst>
                        <p:par>
                          <p:cTn id="10" fill="hold" nodeType="withGroup">
                            <p:stCondLst>
                              <p:cond delay="0"/>
                            </p:stCondLst>
                            <p:childTnLst>
                              <p:par>
                                <p:cTn id="11" presetID="2" presetClass="entr" presetSubtype="4" fill="hold" grpId="0" nodeType="clickEffect">
                                  <p:stCondLst>
                                    <p:cond delay="0"/>
                                  </p:stCondLst>
                                  <p:childTnLst>
                                    <p:set>
                                      <p:cBhvr>
                                        <p:cTn id="12" dur="1" fill="hold">
                                          <p:stCondLst>
                                            <p:cond delay="0"/>
                                          </p:stCondLst>
                                        </p:cTn>
                                        <p:tgtEl>
                                          <p:spTgt spid="6"/>
                                        </p:tgtEl>
                                        <p:attrNameLst>
                                          <p:attrName>style.visibility</p:attrName>
                                        </p:attrNameLst>
                                      </p:cBhvr>
                                      <p:to>
                                        <p:strVal val="visible"/>
                                      </p:to>
                                    </p:set>
                                    <p:anim calcmode="lin" valueType="num">
                                      <p:cBhvr additive="base">
                                        <p:cTn id="13" dur="500" fill="hold"/>
                                        <p:tgtEl>
                                          <p:spTgt spid="6"/>
                                        </p:tgtEl>
                                        <p:attrNameLst>
                                          <p:attrName>ppt_x</p:attrName>
                                        </p:attrNameLst>
                                      </p:cBhvr>
                                      <p:tavLst>
                                        <p:tav tm="0">
                                          <p:val>
                                            <p:strVal val="#ppt_x"/>
                                          </p:val>
                                        </p:tav>
                                        <p:tav tm="100000">
                                          <p:val>
                                            <p:strVal val="#ppt_x"/>
                                          </p:val>
                                        </p:tav>
                                      </p:tavLst>
                                    </p:anim>
                                    <p:anim calcmode="lin" valueType="num">
                                      <p:cBhvr additive="base">
                                        <p:cTn id="14" dur="500" fill="hold"/>
                                        <p:tgtEl>
                                          <p:spTgt spid="6"/>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p:bldP spid="6" grpId="0"/>
    </p:bld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Imagem 1"/>
          <p:cNvPicPr>
            <a:picLocks noChangeAspect="1"/>
          </p:cNvPicPr>
          <p:nvPr/>
        </p:nvPicPr>
        <p:blipFill>
          <a:blip r:embed="rId2">
            <a:extLst>
              <a:ext uri="{28A0092B-C50C-407E-A947-70E740481C1C}">
                <a14:useLocalDpi xmlns:a14="http://schemas.microsoft.com/office/drawing/2010/main" val="0"/>
              </a:ext>
            </a:extLst>
          </a:blip>
          <a:srcRect/>
          <a:stretch>
            <a:fillRect/>
          </a:stretch>
        </p:blipFill>
        <p:spPr bwMode="auto">
          <a:xfrm>
            <a:off x="539750" y="385763"/>
            <a:ext cx="1897063" cy="3968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4" name="CaixaDeTexto 3"/>
          <p:cNvSpPr txBox="1"/>
          <p:nvPr/>
        </p:nvSpPr>
        <p:spPr>
          <a:xfrm>
            <a:off x="539750" y="894251"/>
            <a:ext cx="8283575" cy="923925"/>
          </a:xfrm>
          <a:prstGeom prst="rect">
            <a:avLst/>
          </a:prstGeom>
          <a:noFill/>
        </p:spPr>
        <p:txBody>
          <a:bodyPr>
            <a:spAutoFit/>
          </a:bodyPr>
          <a:lstStyle/>
          <a:p>
            <a:pPr>
              <a:defRPr/>
            </a:pPr>
            <a:r>
              <a:rPr lang="pt-PT" dirty="0">
                <a:latin typeface="+mn-lt"/>
                <a:cs typeface="Arial" charset="0"/>
              </a:rPr>
              <a:t>Uma </a:t>
            </a:r>
            <a:r>
              <a:rPr lang="pt-PT" u="sng" dirty="0">
                <a:effectLst>
                  <a:outerShdw blurRad="38100" dist="38100" dir="2700000" algn="tl">
                    <a:srgbClr val="000000">
                      <a:alpha val="43137"/>
                    </a:srgbClr>
                  </a:outerShdw>
                </a:effectLst>
                <a:latin typeface="+mn-lt"/>
                <a:cs typeface="Arial" charset="0"/>
              </a:rPr>
              <a:t>molécula</a:t>
            </a:r>
            <a:r>
              <a:rPr lang="pt-PT" dirty="0">
                <a:latin typeface="+mn-lt"/>
                <a:cs typeface="Arial" charset="0"/>
              </a:rPr>
              <a:t> é uma agregado de pelo menos dois átomos ligados de forma precisa por forças químicas</a:t>
            </a:r>
            <a:r>
              <a:rPr lang="pt-PT" u="sng" dirty="0">
                <a:effectLst>
                  <a:outerShdw blurRad="38100" dist="38100" dir="2700000" algn="tl">
                    <a:srgbClr val="000000">
                      <a:alpha val="43137"/>
                    </a:srgbClr>
                  </a:outerShdw>
                </a:effectLst>
                <a:latin typeface="+mn-lt"/>
                <a:cs typeface="Arial" charset="0"/>
              </a:rPr>
              <a:t>: ligação química</a:t>
            </a:r>
            <a:r>
              <a:rPr lang="pt-PT" dirty="0">
                <a:latin typeface="+mn-lt"/>
                <a:cs typeface="Arial" charset="0"/>
              </a:rPr>
              <a:t>. Para exprimir a composição das moléculas usamos fórmulas químicas. </a:t>
            </a:r>
          </a:p>
        </p:txBody>
      </p:sp>
      <p:sp>
        <p:nvSpPr>
          <p:cNvPr id="5" name="CaixaDeTexto 4"/>
          <p:cNvSpPr txBox="1"/>
          <p:nvPr/>
        </p:nvSpPr>
        <p:spPr>
          <a:xfrm>
            <a:off x="539750" y="2060848"/>
            <a:ext cx="8426450" cy="923925"/>
          </a:xfrm>
          <a:prstGeom prst="rect">
            <a:avLst/>
          </a:prstGeom>
          <a:noFill/>
        </p:spPr>
        <p:txBody>
          <a:bodyPr>
            <a:spAutoFit/>
          </a:bodyPr>
          <a:lstStyle/>
          <a:p>
            <a:pPr>
              <a:defRPr/>
            </a:pPr>
            <a:r>
              <a:rPr lang="pt-PT" dirty="0">
                <a:latin typeface="+mn-lt"/>
                <a:cs typeface="Arial" charset="0"/>
              </a:rPr>
              <a:t>A fórmula molecular indica o número exacto de cada elemento presente numa molécula:</a:t>
            </a:r>
          </a:p>
          <a:p>
            <a:pPr>
              <a:defRPr/>
            </a:pPr>
            <a:r>
              <a:rPr lang="pt-PT" dirty="0">
                <a:latin typeface="+mn-lt"/>
                <a:cs typeface="Arial" charset="0"/>
              </a:rPr>
              <a:t>Oxigénio: O</a:t>
            </a:r>
            <a:r>
              <a:rPr lang="pt-PT" baseline="-25000" dirty="0">
                <a:latin typeface="+mn-lt"/>
                <a:cs typeface="Arial" charset="0"/>
              </a:rPr>
              <a:t>2</a:t>
            </a:r>
            <a:r>
              <a:rPr lang="pt-PT" dirty="0">
                <a:latin typeface="+mn-lt"/>
                <a:cs typeface="Arial" charset="0"/>
              </a:rPr>
              <a:t>;  </a:t>
            </a:r>
            <a:r>
              <a:rPr lang="pt-PT" baseline="-25000" dirty="0">
                <a:latin typeface="+mn-lt"/>
                <a:cs typeface="Arial" charset="0"/>
              </a:rPr>
              <a:t> </a:t>
            </a:r>
            <a:r>
              <a:rPr lang="pt-PT" dirty="0">
                <a:latin typeface="+mn-lt"/>
                <a:cs typeface="Arial" charset="0"/>
              </a:rPr>
              <a:t>Água: H</a:t>
            </a:r>
            <a:r>
              <a:rPr lang="pt-PT" baseline="-25000" dirty="0">
                <a:latin typeface="+mn-lt"/>
                <a:cs typeface="Arial" charset="0"/>
              </a:rPr>
              <a:t>2</a:t>
            </a:r>
            <a:r>
              <a:rPr lang="pt-PT" dirty="0">
                <a:latin typeface="+mn-lt"/>
                <a:cs typeface="Arial" charset="0"/>
              </a:rPr>
              <a:t>O; propano: C</a:t>
            </a:r>
            <a:r>
              <a:rPr lang="pt-PT" baseline="-25000" dirty="0">
                <a:latin typeface="+mn-lt"/>
                <a:cs typeface="Arial" charset="0"/>
              </a:rPr>
              <a:t>3</a:t>
            </a:r>
            <a:r>
              <a:rPr lang="pt-PT" dirty="0">
                <a:latin typeface="+mn-lt"/>
                <a:cs typeface="Arial" charset="0"/>
              </a:rPr>
              <a:t>H</a:t>
            </a:r>
            <a:r>
              <a:rPr lang="pt-PT" baseline="-25000" dirty="0">
                <a:latin typeface="+mn-lt"/>
                <a:cs typeface="Arial" charset="0"/>
              </a:rPr>
              <a:t>8</a:t>
            </a:r>
            <a:r>
              <a:rPr lang="pt-PT" dirty="0">
                <a:latin typeface="+mn-lt"/>
                <a:cs typeface="Arial" charset="0"/>
              </a:rPr>
              <a:t>; dióxido de carbono: CO</a:t>
            </a:r>
            <a:r>
              <a:rPr lang="pt-PT" baseline="-25000" dirty="0">
                <a:latin typeface="+mn-lt"/>
                <a:cs typeface="Arial" charset="0"/>
              </a:rPr>
              <a:t>2</a:t>
            </a:r>
            <a:r>
              <a:rPr lang="pt-PT" dirty="0">
                <a:latin typeface="+mn-lt"/>
                <a:cs typeface="Arial" charset="0"/>
              </a:rPr>
              <a:t>; etc..</a:t>
            </a:r>
          </a:p>
        </p:txBody>
      </p:sp>
      <p:sp>
        <p:nvSpPr>
          <p:cNvPr id="8" name="CaixaDeTexto 7"/>
          <p:cNvSpPr txBox="1"/>
          <p:nvPr/>
        </p:nvSpPr>
        <p:spPr>
          <a:xfrm>
            <a:off x="2445487" y="292100"/>
            <a:ext cx="1982497" cy="523220"/>
          </a:xfrm>
          <a:prstGeom prst="rect">
            <a:avLst/>
          </a:prstGeom>
          <a:noFill/>
        </p:spPr>
        <p:txBody>
          <a:bodyPr wrap="square">
            <a:spAutoFit/>
          </a:bodyPr>
          <a:lstStyle/>
          <a:p>
            <a:pPr>
              <a:defRPr/>
            </a:pPr>
            <a:r>
              <a:rPr lang="pt-PT" sz="2800" dirty="0">
                <a:latin typeface="+mn-lt"/>
                <a:cs typeface="Arial" charset="0"/>
              </a:rPr>
              <a:t>Moléculas</a:t>
            </a:r>
          </a:p>
        </p:txBody>
      </p:sp>
      <p:pic>
        <p:nvPicPr>
          <p:cNvPr id="9" name="Imagem 8"/>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2771800" y="3356992"/>
            <a:ext cx="3007221" cy="3007221"/>
          </a:xfrm>
          <a:prstGeom prst="rect">
            <a:avLst/>
          </a:prstGeom>
        </p:spPr>
      </p:pic>
    </p:spTree>
    <p:extLst>
      <p:ext uri="{BB962C8B-B14F-4D97-AF65-F5344CB8AC3E}">
        <p14:creationId xmlns:p14="http://schemas.microsoft.com/office/powerpoint/2010/main" val="359185219"/>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CaixaDeTexto 3"/>
          <p:cNvSpPr txBox="1"/>
          <p:nvPr/>
        </p:nvSpPr>
        <p:spPr>
          <a:xfrm>
            <a:off x="2627784" y="292508"/>
            <a:ext cx="5429250" cy="523220"/>
          </a:xfrm>
          <a:prstGeom prst="rect">
            <a:avLst/>
          </a:prstGeom>
          <a:noFill/>
        </p:spPr>
        <p:txBody>
          <a:bodyPr>
            <a:spAutoFit/>
          </a:bodyPr>
          <a:lstStyle/>
          <a:p>
            <a:pPr>
              <a:defRPr/>
            </a:pPr>
            <a:r>
              <a:rPr lang="pt-PT" sz="2800" dirty="0">
                <a:latin typeface="+mn-lt"/>
                <a:cs typeface="Arial" charset="0"/>
              </a:rPr>
              <a:t>Massa molecular</a:t>
            </a:r>
          </a:p>
        </p:txBody>
      </p:sp>
      <p:sp>
        <p:nvSpPr>
          <p:cNvPr id="5" name="CaixaDeTexto 4"/>
          <p:cNvSpPr txBox="1"/>
          <p:nvPr/>
        </p:nvSpPr>
        <p:spPr>
          <a:xfrm>
            <a:off x="360363" y="1214438"/>
            <a:ext cx="8283575" cy="646112"/>
          </a:xfrm>
          <a:prstGeom prst="rect">
            <a:avLst/>
          </a:prstGeom>
          <a:noFill/>
        </p:spPr>
        <p:txBody>
          <a:bodyPr>
            <a:spAutoFit/>
          </a:bodyPr>
          <a:lstStyle/>
          <a:p>
            <a:pPr>
              <a:defRPr/>
            </a:pPr>
            <a:r>
              <a:rPr lang="pt-PT" dirty="0">
                <a:latin typeface="+mn-lt"/>
                <a:cs typeface="Arial" charset="0"/>
              </a:rPr>
              <a:t>A massa molecular é a soma das massas atómicas (</a:t>
            </a:r>
            <a:r>
              <a:rPr lang="pt-PT" dirty="0" err="1">
                <a:latin typeface="+mn-lt"/>
                <a:cs typeface="Arial" charset="0"/>
              </a:rPr>
              <a:t>u.m.a</a:t>
            </a:r>
            <a:r>
              <a:rPr lang="pt-PT" dirty="0">
                <a:latin typeface="+mn-lt"/>
                <a:cs typeface="Arial" charset="0"/>
              </a:rPr>
              <a:t>.) de todos os átomos de uma molécula. Por exemplo a massa molecular da água é:</a:t>
            </a:r>
          </a:p>
        </p:txBody>
      </p:sp>
      <p:graphicFrame>
        <p:nvGraphicFramePr>
          <p:cNvPr id="6" name="Object 2"/>
          <p:cNvGraphicFramePr>
            <a:graphicFrameLocks noChangeAspect="1"/>
          </p:cNvGraphicFramePr>
          <p:nvPr/>
        </p:nvGraphicFramePr>
        <p:xfrm>
          <a:off x="1285875" y="2071688"/>
          <a:ext cx="5529263" cy="315912"/>
        </p:xfrm>
        <a:graphic>
          <a:graphicData uri="http://schemas.openxmlformats.org/presentationml/2006/ole">
            <mc:AlternateContent xmlns:mc="http://schemas.openxmlformats.org/markup-compatibility/2006">
              <mc:Choice xmlns:v="urn:schemas-microsoft-com:vml" Requires="v">
                <p:oleObj name="Equação" r:id="rId2" imgW="3555720" imgH="203040" progId="Equation.3">
                  <p:embed/>
                </p:oleObj>
              </mc:Choice>
              <mc:Fallback>
                <p:oleObj name="Equação" r:id="rId2" imgW="3555720" imgH="203040" progId="Equation.3">
                  <p:embed/>
                  <p:pic>
                    <p:nvPicPr>
                      <p:cNvPr id="6" name="Object 2"/>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285875" y="2071688"/>
                        <a:ext cx="5529263" cy="315912"/>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pic>
                </p:oleObj>
              </mc:Fallback>
            </mc:AlternateContent>
          </a:graphicData>
        </a:graphic>
      </p:graphicFrame>
      <p:sp>
        <p:nvSpPr>
          <p:cNvPr id="7" name="CaixaDeTexto 6"/>
          <p:cNvSpPr txBox="1"/>
          <p:nvPr/>
        </p:nvSpPr>
        <p:spPr>
          <a:xfrm>
            <a:off x="360363" y="2786063"/>
            <a:ext cx="8426450" cy="923925"/>
          </a:xfrm>
          <a:prstGeom prst="rect">
            <a:avLst/>
          </a:prstGeom>
          <a:noFill/>
        </p:spPr>
        <p:txBody>
          <a:bodyPr>
            <a:spAutoFit/>
          </a:bodyPr>
          <a:lstStyle/>
          <a:p>
            <a:pPr>
              <a:defRPr/>
            </a:pPr>
            <a:r>
              <a:rPr lang="pt-PT" dirty="0">
                <a:latin typeface="+mn-lt"/>
                <a:cs typeface="Arial" charset="0"/>
              </a:rPr>
              <a:t>A massa molar (em gramas) é numericamente igual à massa molecular  (em </a:t>
            </a:r>
            <a:r>
              <a:rPr lang="pt-PT" dirty="0" err="1">
                <a:latin typeface="+mn-lt"/>
                <a:cs typeface="Arial" charset="0"/>
              </a:rPr>
              <a:t>u.m.a</a:t>
            </a:r>
            <a:r>
              <a:rPr lang="pt-PT" dirty="0">
                <a:latin typeface="+mn-lt"/>
                <a:cs typeface="Arial" charset="0"/>
              </a:rPr>
              <a:t>.). Por exemplo,  a massa molar da água é M = 18.02 g/</a:t>
            </a:r>
            <a:r>
              <a:rPr lang="pt-PT" dirty="0" err="1">
                <a:latin typeface="+mn-lt"/>
                <a:cs typeface="Arial" charset="0"/>
              </a:rPr>
              <a:t>mol</a:t>
            </a:r>
            <a:r>
              <a:rPr lang="pt-PT" dirty="0">
                <a:latin typeface="+mn-lt"/>
                <a:cs typeface="Arial" charset="0"/>
              </a:rPr>
              <a:t>. Isto significa que 1 mole de água pesa 18.02 g e contem 6.022×10</a:t>
            </a:r>
            <a:r>
              <a:rPr lang="pt-PT" baseline="30000" dirty="0">
                <a:latin typeface="+mn-lt"/>
                <a:cs typeface="Arial" charset="0"/>
              </a:rPr>
              <a:t>23</a:t>
            </a:r>
            <a:r>
              <a:rPr lang="pt-PT" dirty="0">
                <a:latin typeface="+mn-lt"/>
                <a:cs typeface="Arial" charset="0"/>
              </a:rPr>
              <a:t> moléculas de água.</a:t>
            </a:r>
          </a:p>
        </p:txBody>
      </p:sp>
      <p:sp>
        <p:nvSpPr>
          <p:cNvPr id="8" name="Chamada em forma de nuvem 7"/>
          <p:cNvSpPr/>
          <p:nvPr/>
        </p:nvSpPr>
        <p:spPr>
          <a:xfrm>
            <a:off x="1071563" y="3857625"/>
            <a:ext cx="7215187" cy="2143125"/>
          </a:xfrm>
          <a:prstGeom prst="cloudCallout">
            <a:avLst/>
          </a:prstGeom>
          <a:noFill/>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pt-PT"/>
          </a:p>
        </p:txBody>
      </p:sp>
      <p:sp>
        <p:nvSpPr>
          <p:cNvPr id="9" name="Rectângulo 8"/>
          <p:cNvSpPr/>
          <p:nvPr/>
        </p:nvSpPr>
        <p:spPr>
          <a:xfrm>
            <a:off x="2143125" y="4071938"/>
            <a:ext cx="5214938" cy="1570037"/>
          </a:xfrm>
          <a:prstGeom prst="rect">
            <a:avLst/>
          </a:prstGeom>
        </p:spPr>
        <p:txBody>
          <a:bodyPr>
            <a:spAutoFit/>
          </a:bodyPr>
          <a:lstStyle/>
          <a:p>
            <a:pPr>
              <a:defRPr/>
            </a:pPr>
            <a:r>
              <a:rPr lang="pt-PT" sz="1600" dirty="0">
                <a:latin typeface="+mn-lt"/>
                <a:cs typeface="Arial" charset="0"/>
              </a:rPr>
              <a:t>"</a:t>
            </a:r>
            <a:r>
              <a:rPr lang="pt-PT" sz="1600" i="1" dirty="0">
                <a:latin typeface="+mn-lt"/>
                <a:cs typeface="Arial" charset="0"/>
              </a:rPr>
              <a:t>Encha-se um copo com água cujas moléculas foram marcadas. Deite-se essa água num dos oceanos e deixe-se as moléculas espalharem-se por todos os mares do mundo. Encha-se de novo o copo em qualquer dos mares. Nele estarão cerca das 100 moléculas inicialmente marcadas</a:t>
            </a:r>
            <a:r>
              <a:rPr lang="pt-PT" sz="1600" dirty="0">
                <a:latin typeface="+mn-lt"/>
                <a:cs typeface="Arial" charset="0"/>
              </a:rPr>
              <a:t>”.</a:t>
            </a:r>
          </a:p>
          <a:p>
            <a:pPr>
              <a:defRPr/>
            </a:pPr>
            <a:r>
              <a:rPr lang="pt-PT" sz="1600" dirty="0" err="1">
                <a:latin typeface="+mn-lt"/>
                <a:cs typeface="Arial" charset="0"/>
              </a:rPr>
              <a:t>Lord</a:t>
            </a:r>
            <a:r>
              <a:rPr lang="pt-PT" sz="1600" dirty="0">
                <a:latin typeface="+mn-lt"/>
                <a:cs typeface="Arial" charset="0"/>
              </a:rPr>
              <a:t> Kelvin.</a:t>
            </a:r>
          </a:p>
        </p:txBody>
      </p:sp>
      <p:pic>
        <p:nvPicPr>
          <p:cNvPr id="10" name="Imagem 1"/>
          <p:cNvPicPr>
            <a:picLocks noChangeAspect="1"/>
          </p:cNvPicPr>
          <p:nvPr/>
        </p:nvPicPr>
        <p:blipFill>
          <a:blip r:embed="rId4">
            <a:extLst>
              <a:ext uri="{28A0092B-C50C-407E-A947-70E740481C1C}">
                <a14:useLocalDpi xmlns:a14="http://schemas.microsoft.com/office/drawing/2010/main" val="0"/>
              </a:ext>
            </a:extLst>
          </a:blip>
          <a:srcRect/>
          <a:stretch>
            <a:fillRect/>
          </a:stretch>
        </p:blipFill>
        <p:spPr bwMode="auto">
          <a:xfrm>
            <a:off x="539750" y="385763"/>
            <a:ext cx="1897063" cy="3968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2789531330"/>
      </p:ext>
    </p:extLst>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2" presetClass="entr" presetSubtype="4" fill="hold" grpId="0" nodeType="clickEffect">
                                  <p:stCondLst>
                                    <p:cond delay="0"/>
                                  </p:stCondLst>
                                  <p:childTnLst>
                                    <p:set>
                                      <p:cBhvr>
                                        <p:cTn id="6" dur="1" fill="hold">
                                          <p:stCondLst>
                                            <p:cond delay="0"/>
                                          </p:stCondLst>
                                        </p:cTn>
                                        <p:tgtEl>
                                          <p:spTgt spid="5"/>
                                        </p:tgtEl>
                                        <p:attrNameLst>
                                          <p:attrName>style.visibility</p:attrName>
                                        </p:attrNameLst>
                                      </p:cBhvr>
                                      <p:to>
                                        <p:strVal val="visible"/>
                                      </p:to>
                                    </p:set>
                                    <p:anim calcmode="lin" valueType="num">
                                      <p:cBhvr additive="base">
                                        <p:cTn id="7" dur="500" fill="hold"/>
                                        <p:tgtEl>
                                          <p:spTgt spid="5"/>
                                        </p:tgtEl>
                                        <p:attrNameLst>
                                          <p:attrName>ppt_x</p:attrName>
                                        </p:attrNameLst>
                                      </p:cBhvr>
                                      <p:tavLst>
                                        <p:tav tm="0">
                                          <p:val>
                                            <p:strVal val="#ppt_x"/>
                                          </p:val>
                                        </p:tav>
                                        <p:tav tm="100000">
                                          <p:val>
                                            <p:strVal val="#ppt_x"/>
                                          </p:val>
                                        </p:tav>
                                      </p:tavLst>
                                    </p:anim>
                                    <p:anim calcmode="lin" valueType="num">
                                      <p:cBhvr additive="base">
                                        <p:cTn id="8" dur="500" fill="hold"/>
                                        <p:tgtEl>
                                          <p:spTgt spid="5"/>
                                        </p:tgtEl>
                                        <p:attrNameLst>
                                          <p:attrName>ppt_y</p:attrName>
                                        </p:attrNameLst>
                                      </p:cBhvr>
                                      <p:tavLst>
                                        <p:tav tm="0">
                                          <p:val>
                                            <p:strVal val="1+#ppt_h/2"/>
                                          </p:val>
                                        </p:tav>
                                        <p:tav tm="100000">
                                          <p:val>
                                            <p:strVal val="#ppt_y"/>
                                          </p:val>
                                        </p:tav>
                                      </p:tavLst>
                                    </p:anim>
                                  </p:childTnLst>
                                </p:cTn>
                              </p:par>
                              <p:par>
                                <p:cTn id="9" presetID="2" presetClass="entr" presetSubtype="4" fill="hold" nodeType="withEffect">
                                  <p:stCondLst>
                                    <p:cond delay="0"/>
                                  </p:stCondLst>
                                  <p:childTnLst>
                                    <p:set>
                                      <p:cBhvr>
                                        <p:cTn id="10" dur="1" fill="hold">
                                          <p:stCondLst>
                                            <p:cond delay="0"/>
                                          </p:stCondLst>
                                        </p:cTn>
                                        <p:tgtEl>
                                          <p:spTgt spid="6"/>
                                        </p:tgtEl>
                                        <p:attrNameLst>
                                          <p:attrName>style.visibility</p:attrName>
                                        </p:attrNameLst>
                                      </p:cBhvr>
                                      <p:to>
                                        <p:strVal val="visible"/>
                                      </p:to>
                                    </p:set>
                                    <p:anim calcmode="lin" valueType="num">
                                      <p:cBhvr additive="base">
                                        <p:cTn id="11" dur="500" fill="hold"/>
                                        <p:tgtEl>
                                          <p:spTgt spid="6"/>
                                        </p:tgtEl>
                                        <p:attrNameLst>
                                          <p:attrName>ppt_x</p:attrName>
                                        </p:attrNameLst>
                                      </p:cBhvr>
                                      <p:tavLst>
                                        <p:tav tm="0">
                                          <p:val>
                                            <p:strVal val="#ppt_x"/>
                                          </p:val>
                                        </p:tav>
                                        <p:tav tm="100000">
                                          <p:val>
                                            <p:strVal val="#ppt_x"/>
                                          </p:val>
                                        </p:tav>
                                      </p:tavLst>
                                    </p:anim>
                                    <p:anim calcmode="lin" valueType="num">
                                      <p:cBhvr additive="base">
                                        <p:cTn id="12" dur="500" fill="hold"/>
                                        <p:tgtEl>
                                          <p:spTgt spid="6"/>
                                        </p:tgtEl>
                                        <p:attrNameLst>
                                          <p:attrName>ppt_y</p:attrName>
                                        </p:attrNameLst>
                                      </p:cBhvr>
                                      <p:tavLst>
                                        <p:tav tm="0">
                                          <p:val>
                                            <p:strVal val="1+#ppt_h/2"/>
                                          </p:val>
                                        </p:tav>
                                        <p:tav tm="100000">
                                          <p:val>
                                            <p:strVal val="#ppt_y"/>
                                          </p:val>
                                        </p:tav>
                                      </p:tavLst>
                                    </p:anim>
                                  </p:childTnLst>
                                </p:cTn>
                              </p:par>
                            </p:childTnLst>
                          </p:cTn>
                        </p:par>
                      </p:childTnLst>
                    </p:cTn>
                  </p:par>
                  <p:par>
                    <p:cTn id="13" fill="hold" nodeType="clickPar">
                      <p:stCondLst>
                        <p:cond delay="indefinite"/>
                      </p:stCondLst>
                      <p:childTnLst>
                        <p:par>
                          <p:cTn id="14" fill="hold" nodeType="withGroup">
                            <p:stCondLst>
                              <p:cond delay="0"/>
                            </p:stCondLst>
                            <p:childTnLst>
                              <p:par>
                                <p:cTn id="15" presetID="2" presetClass="entr" presetSubtype="4" fill="hold" grpId="0" nodeType="clickEffect">
                                  <p:stCondLst>
                                    <p:cond delay="0"/>
                                  </p:stCondLst>
                                  <p:childTnLst>
                                    <p:set>
                                      <p:cBhvr>
                                        <p:cTn id="16" dur="1" fill="hold">
                                          <p:stCondLst>
                                            <p:cond delay="0"/>
                                          </p:stCondLst>
                                        </p:cTn>
                                        <p:tgtEl>
                                          <p:spTgt spid="7">
                                            <p:txEl>
                                              <p:pRg st="0" end="0"/>
                                            </p:txEl>
                                          </p:spTgt>
                                        </p:tgtEl>
                                        <p:attrNameLst>
                                          <p:attrName>style.visibility</p:attrName>
                                        </p:attrNameLst>
                                      </p:cBhvr>
                                      <p:to>
                                        <p:strVal val="visible"/>
                                      </p:to>
                                    </p:set>
                                    <p:anim calcmode="lin" valueType="num">
                                      <p:cBhvr additive="base">
                                        <p:cTn id="17" dur="500" fill="hold"/>
                                        <p:tgtEl>
                                          <p:spTgt spid="7">
                                            <p:txEl>
                                              <p:pRg st="0" end="0"/>
                                            </p:txEl>
                                          </p:spTgt>
                                        </p:tgtEl>
                                        <p:attrNameLst>
                                          <p:attrName>ppt_x</p:attrName>
                                        </p:attrNameLst>
                                      </p:cBhvr>
                                      <p:tavLst>
                                        <p:tav tm="0">
                                          <p:val>
                                            <p:strVal val="#ppt_x"/>
                                          </p:val>
                                        </p:tav>
                                        <p:tav tm="100000">
                                          <p:val>
                                            <p:strVal val="#ppt_x"/>
                                          </p:val>
                                        </p:tav>
                                      </p:tavLst>
                                    </p:anim>
                                    <p:anim calcmode="lin" valueType="num">
                                      <p:cBhvr additive="base">
                                        <p:cTn id="18" dur="500" fill="hold"/>
                                        <p:tgtEl>
                                          <p:spTgt spid="7">
                                            <p:txEl>
                                              <p:pRg st="0" end="0"/>
                                            </p:txEl>
                                          </p:spTgt>
                                        </p:tgtEl>
                                        <p:attrNameLst>
                                          <p:attrName>ppt_y</p:attrName>
                                        </p:attrNameLst>
                                      </p:cBhvr>
                                      <p:tavLst>
                                        <p:tav tm="0">
                                          <p:val>
                                            <p:strVal val="1+#ppt_h/2"/>
                                          </p:val>
                                        </p:tav>
                                        <p:tav tm="100000">
                                          <p:val>
                                            <p:strVal val="#ppt_y"/>
                                          </p:val>
                                        </p:tav>
                                      </p:tavLst>
                                    </p:anim>
                                  </p:childTnLst>
                                </p:cTn>
                              </p:par>
                            </p:childTnLst>
                          </p:cTn>
                        </p:par>
                      </p:childTnLst>
                    </p:cTn>
                  </p:par>
                  <p:par>
                    <p:cTn id="19" fill="hold" nodeType="clickPar">
                      <p:stCondLst>
                        <p:cond delay="indefinite"/>
                      </p:stCondLst>
                      <p:childTnLst>
                        <p:par>
                          <p:cTn id="20" fill="hold" nodeType="withGroup">
                            <p:stCondLst>
                              <p:cond delay="0"/>
                            </p:stCondLst>
                            <p:childTnLst>
                              <p:par>
                                <p:cTn id="21" presetID="2" presetClass="entr" presetSubtype="4" fill="hold" grpId="0" nodeType="clickEffect">
                                  <p:stCondLst>
                                    <p:cond delay="0"/>
                                  </p:stCondLst>
                                  <p:childTnLst>
                                    <p:set>
                                      <p:cBhvr>
                                        <p:cTn id="22" dur="1" fill="hold">
                                          <p:stCondLst>
                                            <p:cond delay="0"/>
                                          </p:stCondLst>
                                        </p:cTn>
                                        <p:tgtEl>
                                          <p:spTgt spid="8"/>
                                        </p:tgtEl>
                                        <p:attrNameLst>
                                          <p:attrName>style.visibility</p:attrName>
                                        </p:attrNameLst>
                                      </p:cBhvr>
                                      <p:to>
                                        <p:strVal val="visible"/>
                                      </p:to>
                                    </p:set>
                                    <p:anim calcmode="lin" valueType="num">
                                      <p:cBhvr additive="base">
                                        <p:cTn id="23" dur="500" fill="hold"/>
                                        <p:tgtEl>
                                          <p:spTgt spid="8"/>
                                        </p:tgtEl>
                                        <p:attrNameLst>
                                          <p:attrName>ppt_x</p:attrName>
                                        </p:attrNameLst>
                                      </p:cBhvr>
                                      <p:tavLst>
                                        <p:tav tm="0">
                                          <p:val>
                                            <p:strVal val="#ppt_x"/>
                                          </p:val>
                                        </p:tav>
                                        <p:tav tm="100000">
                                          <p:val>
                                            <p:strVal val="#ppt_x"/>
                                          </p:val>
                                        </p:tav>
                                      </p:tavLst>
                                    </p:anim>
                                    <p:anim calcmode="lin" valueType="num">
                                      <p:cBhvr additive="base">
                                        <p:cTn id="24" dur="500" fill="hold"/>
                                        <p:tgtEl>
                                          <p:spTgt spid="8"/>
                                        </p:tgtEl>
                                        <p:attrNameLst>
                                          <p:attrName>ppt_y</p:attrName>
                                        </p:attrNameLst>
                                      </p:cBhvr>
                                      <p:tavLst>
                                        <p:tav tm="0">
                                          <p:val>
                                            <p:strVal val="1+#ppt_h/2"/>
                                          </p:val>
                                        </p:tav>
                                        <p:tav tm="100000">
                                          <p:val>
                                            <p:strVal val="#ppt_y"/>
                                          </p:val>
                                        </p:tav>
                                      </p:tavLst>
                                    </p:anim>
                                  </p:childTnLst>
                                </p:cTn>
                              </p:par>
                              <p:par>
                                <p:cTn id="25" presetID="2" presetClass="entr" presetSubtype="4" fill="hold" grpId="0" nodeType="withEffect">
                                  <p:stCondLst>
                                    <p:cond delay="0"/>
                                  </p:stCondLst>
                                  <p:childTnLst>
                                    <p:set>
                                      <p:cBhvr>
                                        <p:cTn id="26" dur="1" fill="hold">
                                          <p:stCondLst>
                                            <p:cond delay="0"/>
                                          </p:stCondLst>
                                        </p:cTn>
                                        <p:tgtEl>
                                          <p:spTgt spid="9"/>
                                        </p:tgtEl>
                                        <p:attrNameLst>
                                          <p:attrName>style.visibility</p:attrName>
                                        </p:attrNameLst>
                                      </p:cBhvr>
                                      <p:to>
                                        <p:strVal val="visible"/>
                                      </p:to>
                                    </p:set>
                                    <p:anim calcmode="lin" valueType="num">
                                      <p:cBhvr additive="base">
                                        <p:cTn id="27" dur="500" fill="hold"/>
                                        <p:tgtEl>
                                          <p:spTgt spid="9"/>
                                        </p:tgtEl>
                                        <p:attrNameLst>
                                          <p:attrName>ppt_x</p:attrName>
                                        </p:attrNameLst>
                                      </p:cBhvr>
                                      <p:tavLst>
                                        <p:tav tm="0">
                                          <p:val>
                                            <p:strVal val="#ppt_x"/>
                                          </p:val>
                                        </p:tav>
                                        <p:tav tm="100000">
                                          <p:val>
                                            <p:strVal val="#ppt_x"/>
                                          </p:val>
                                        </p:tav>
                                      </p:tavLst>
                                    </p:anim>
                                    <p:anim calcmode="lin" valueType="num">
                                      <p:cBhvr additive="base">
                                        <p:cTn id="28" dur="500" fill="hold"/>
                                        <p:tgtEl>
                                          <p:spTgt spid="9"/>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p:bldP spid="7" grpId="0" build="allAtOnce"/>
      <p:bldP spid="8" grpId="0" animBg="1"/>
      <p:bldP spid="9" grpId="0"/>
    </p:bld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CaixaDeTexto 6"/>
          <p:cNvSpPr txBox="1"/>
          <p:nvPr/>
        </p:nvSpPr>
        <p:spPr>
          <a:xfrm>
            <a:off x="539750" y="1987186"/>
            <a:ext cx="8358188" cy="862013"/>
          </a:xfrm>
          <a:prstGeom prst="rect">
            <a:avLst/>
          </a:prstGeom>
          <a:noFill/>
        </p:spPr>
        <p:txBody>
          <a:bodyPr>
            <a:spAutoFit/>
          </a:bodyPr>
          <a:lstStyle/>
          <a:p>
            <a:pPr>
              <a:defRPr/>
            </a:pPr>
            <a:r>
              <a:rPr lang="pt-PT" b="1" dirty="0">
                <a:latin typeface="+mn-lt"/>
                <a:cs typeface="Arial" charset="0"/>
              </a:rPr>
              <a:t>Exercício 6</a:t>
            </a:r>
            <a:r>
              <a:rPr lang="pt-PT" dirty="0">
                <a:latin typeface="+mn-lt"/>
                <a:cs typeface="Arial" charset="0"/>
              </a:rPr>
              <a:t>: O metano (CH</a:t>
            </a:r>
            <a:r>
              <a:rPr lang="pt-PT" baseline="-25000" dirty="0">
                <a:latin typeface="+mn-lt"/>
                <a:cs typeface="Arial" charset="0"/>
              </a:rPr>
              <a:t>4</a:t>
            </a:r>
            <a:r>
              <a:rPr lang="pt-PT" dirty="0">
                <a:latin typeface="+mn-lt"/>
                <a:cs typeface="Arial" charset="0"/>
              </a:rPr>
              <a:t>) é o principal constituinte do gás natural. Quantos moles de CH</a:t>
            </a:r>
            <a:r>
              <a:rPr lang="pt-PT" baseline="-25000" dirty="0">
                <a:latin typeface="+mn-lt"/>
                <a:cs typeface="Arial" charset="0"/>
              </a:rPr>
              <a:t>4</a:t>
            </a:r>
            <a:r>
              <a:rPr lang="pt-PT" dirty="0">
                <a:latin typeface="+mn-lt"/>
                <a:cs typeface="Arial" charset="0"/>
              </a:rPr>
              <a:t> existem em 6.07 g de metano? </a:t>
            </a:r>
            <a:endParaRPr lang="pt-PT" sz="3200" dirty="0">
              <a:latin typeface="+mn-lt"/>
              <a:cs typeface="Arial" charset="0"/>
            </a:endParaRPr>
          </a:p>
        </p:txBody>
      </p:sp>
      <p:pic>
        <p:nvPicPr>
          <p:cNvPr id="6" name="Imagem 1"/>
          <p:cNvPicPr>
            <a:picLocks noChangeAspect="1"/>
          </p:cNvPicPr>
          <p:nvPr/>
        </p:nvPicPr>
        <p:blipFill>
          <a:blip r:embed="rId2">
            <a:extLst>
              <a:ext uri="{28A0092B-C50C-407E-A947-70E740481C1C}">
                <a14:useLocalDpi xmlns:a14="http://schemas.microsoft.com/office/drawing/2010/main" val="0"/>
              </a:ext>
            </a:extLst>
          </a:blip>
          <a:srcRect/>
          <a:stretch>
            <a:fillRect/>
          </a:stretch>
        </p:blipFill>
        <p:spPr bwMode="auto">
          <a:xfrm>
            <a:off x="539750" y="385763"/>
            <a:ext cx="1897063" cy="3968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 name="CaixaDeTexto 1"/>
          <p:cNvSpPr txBox="1"/>
          <p:nvPr/>
        </p:nvSpPr>
        <p:spPr>
          <a:xfrm>
            <a:off x="539750" y="908720"/>
            <a:ext cx="8208714" cy="923330"/>
          </a:xfrm>
          <a:prstGeom prst="rect">
            <a:avLst/>
          </a:prstGeom>
          <a:noFill/>
        </p:spPr>
        <p:txBody>
          <a:bodyPr wrap="square" rtlCol="0">
            <a:spAutoFit/>
          </a:bodyPr>
          <a:lstStyle/>
          <a:p>
            <a:r>
              <a:rPr lang="pt-PT" b="1" dirty="0">
                <a:latin typeface="+mn-lt"/>
              </a:rPr>
              <a:t>Exercício 5</a:t>
            </a:r>
            <a:r>
              <a:rPr lang="pt-PT" dirty="0">
                <a:latin typeface="+mn-lt"/>
              </a:rPr>
              <a:t>: </a:t>
            </a:r>
            <a:r>
              <a:rPr lang="pt-PT" dirty="0">
                <a:latin typeface="+mn-lt"/>
                <a:cs typeface="Arial" charset="0"/>
              </a:rPr>
              <a:t>Considere o etanol anidro, C</a:t>
            </a:r>
            <a:r>
              <a:rPr lang="pt-PT" baseline="-25000" dirty="0">
                <a:latin typeface="+mn-lt"/>
                <a:cs typeface="Arial" charset="0"/>
              </a:rPr>
              <a:t>2</a:t>
            </a:r>
            <a:r>
              <a:rPr lang="pt-PT" dirty="0">
                <a:latin typeface="+mn-lt"/>
                <a:cs typeface="Arial" charset="0"/>
              </a:rPr>
              <a:t>H</a:t>
            </a:r>
            <a:r>
              <a:rPr lang="pt-PT" baseline="-25000" dirty="0">
                <a:latin typeface="+mn-lt"/>
                <a:cs typeface="Arial" charset="0"/>
              </a:rPr>
              <a:t>5</a:t>
            </a:r>
            <a:r>
              <a:rPr lang="pt-PT" dirty="0">
                <a:latin typeface="+mn-lt"/>
                <a:cs typeface="Arial" charset="0"/>
              </a:rPr>
              <a:t>OH, e o n-octano, C</a:t>
            </a:r>
            <a:r>
              <a:rPr lang="pt-PT" baseline="-25000" dirty="0">
                <a:latin typeface="+mn-lt"/>
                <a:cs typeface="Arial" charset="0"/>
              </a:rPr>
              <a:t>8</a:t>
            </a:r>
            <a:r>
              <a:rPr lang="pt-PT" dirty="0">
                <a:latin typeface="+mn-lt"/>
                <a:cs typeface="Arial" charset="0"/>
              </a:rPr>
              <a:t>H</a:t>
            </a:r>
            <a:r>
              <a:rPr lang="pt-PT" baseline="-25000" dirty="0">
                <a:latin typeface="+mn-lt"/>
                <a:cs typeface="Arial" charset="0"/>
              </a:rPr>
              <a:t>18</a:t>
            </a:r>
            <a:r>
              <a:rPr lang="pt-PT" dirty="0">
                <a:latin typeface="+mn-lt"/>
                <a:cs typeface="Arial" charset="0"/>
              </a:rPr>
              <a:t>, dois combustíveis que podem ser utilizados em motores de combustão interna. Calcular a respetiva massa molar.</a:t>
            </a:r>
            <a:r>
              <a:rPr lang="pt-PT" dirty="0">
                <a:latin typeface="+mn-lt"/>
              </a:rPr>
              <a:t> </a:t>
            </a:r>
          </a:p>
        </p:txBody>
      </p:sp>
    </p:spTree>
    <p:extLst>
      <p:ext uri="{BB962C8B-B14F-4D97-AF65-F5344CB8AC3E}">
        <p14:creationId xmlns:p14="http://schemas.microsoft.com/office/powerpoint/2010/main" val="521425774"/>
      </p:ext>
    </p:extLst>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2" presetClass="entr" presetSubtype="4" fill="hold" grpId="0" nodeType="clickEffect">
                                  <p:stCondLst>
                                    <p:cond delay="0"/>
                                  </p:stCondLst>
                                  <p:childTnLst>
                                    <p:set>
                                      <p:cBhvr>
                                        <p:cTn id="6" dur="1" fill="hold">
                                          <p:stCondLst>
                                            <p:cond delay="0"/>
                                          </p:stCondLst>
                                        </p:cTn>
                                        <p:tgtEl>
                                          <p:spTgt spid="7">
                                            <p:txEl>
                                              <p:pRg st="0" end="0"/>
                                            </p:txEl>
                                          </p:spTgt>
                                        </p:tgtEl>
                                        <p:attrNameLst>
                                          <p:attrName>style.visibility</p:attrName>
                                        </p:attrNameLst>
                                      </p:cBhvr>
                                      <p:to>
                                        <p:strVal val="visible"/>
                                      </p:to>
                                    </p:set>
                                    <p:anim calcmode="lin" valueType="num">
                                      <p:cBhvr additive="base">
                                        <p:cTn id="7" dur="500" fill="hold"/>
                                        <p:tgtEl>
                                          <p:spTgt spid="7">
                                            <p:txEl>
                                              <p:pRg st="0" end="0"/>
                                            </p:txEl>
                                          </p:spTgt>
                                        </p:tgtEl>
                                        <p:attrNameLst>
                                          <p:attrName>ppt_x</p:attrName>
                                        </p:attrNameLst>
                                      </p:cBhvr>
                                      <p:tavLst>
                                        <p:tav tm="0">
                                          <p:val>
                                            <p:strVal val="#ppt_x"/>
                                          </p:val>
                                        </p:tav>
                                        <p:tav tm="100000">
                                          <p:val>
                                            <p:strVal val="#ppt_x"/>
                                          </p:val>
                                        </p:tav>
                                      </p:tavLst>
                                    </p:anim>
                                    <p:anim calcmode="lin" valueType="num">
                                      <p:cBhvr additive="base">
                                        <p:cTn id="8" dur="500" fill="hold"/>
                                        <p:tgtEl>
                                          <p:spTgt spid="7">
                                            <p:txEl>
                                              <p:pRg st="0" end="0"/>
                                            </p:txEl>
                                          </p:spTgt>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 grpId="0" build="allAtOnce"/>
    </p:bld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CaixaDeTexto 3"/>
          <p:cNvSpPr txBox="1"/>
          <p:nvPr/>
        </p:nvSpPr>
        <p:spPr>
          <a:xfrm>
            <a:off x="2857501" y="264181"/>
            <a:ext cx="4071937" cy="523220"/>
          </a:xfrm>
          <a:prstGeom prst="rect">
            <a:avLst/>
          </a:prstGeom>
          <a:noFill/>
        </p:spPr>
        <p:txBody>
          <a:bodyPr>
            <a:spAutoFit/>
          </a:bodyPr>
          <a:lstStyle/>
          <a:p>
            <a:pPr eaLnBrk="1" hangingPunct="1">
              <a:defRPr/>
            </a:pPr>
            <a:r>
              <a:rPr lang="pt-PT" sz="2800" dirty="0">
                <a:latin typeface="+mn-lt"/>
                <a:cs typeface="Arial" charset="0"/>
              </a:rPr>
              <a:t>Reações Químicas</a:t>
            </a:r>
          </a:p>
        </p:txBody>
      </p:sp>
      <p:sp>
        <p:nvSpPr>
          <p:cNvPr id="4099" name="CaixaDeTexto 4"/>
          <p:cNvSpPr txBox="1">
            <a:spLocks noChangeArrowheads="1"/>
          </p:cNvSpPr>
          <p:nvPr/>
        </p:nvSpPr>
        <p:spPr bwMode="auto">
          <a:xfrm>
            <a:off x="360363" y="1357313"/>
            <a:ext cx="8283575" cy="923925"/>
          </a:xfrm>
          <a:prstGeom prst="rect">
            <a:avLst/>
          </a:prstGeom>
          <a:noFill/>
          <a:ln w="9525">
            <a:noFill/>
            <a:miter lim="800000"/>
            <a:headEnd/>
            <a:tailEnd/>
          </a:ln>
        </p:spPr>
        <p:txBody>
          <a:bodyPr>
            <a:spAutoFit/>
          </a:bodyPr>
          <a:lstStyle/>
          <a:p>
            <a:pPr eaLnBrk="1" hangingPunct="1">
              <a:defRPr/>
            </a:pPr>
            <a:r>
              <a:rPr lang="pt-PT" dirty="0">
                <a:latin typeface="+mn-lt"/>
                <a:cs typeface="Arial" charset="0"/>
              </a:rPr>
              <a:t>Uma transformação química é denominada </a:t>
            </a:r>
            <a:r>
              <a:rPr lang="pt-PT" u="sng" dirty="0">
                <a:latin typeface="+mn-lt"/>
                <a:cs typeface="Arial" charset="0"/>
              </a:rPr>
              <a:t>reação química</a:t>
            </a:r>
            <a:r>
              <a:rPr lang="pt-PT" dirty="0">
                <a:latin typeface="+mn-lt"/>
                <a:cs typeface="Arial" charset="0"/>
              </a:rPr>
              <a:t>. Para representar uma transformação usamos uma </a:t>
            </a:r>
            <a:r>
              <a:rPr lang="pt-PT" u="sng" dirty="0">
                <a:latin typeface="+mn-lt"/>
                <a:cs typeface="Arial" charset="0"/>
              </a:rPr>
              <a:t>equação química</a:t>
            </a:r>
            <a:r>
              <a:rPr lang="pt-PT" dirty="0">
                <a:latin typeface="+mn-lt"/>
                <a:cs typeface="Arial" charset="0"/>
              </a:rPr>
              <a:t>. Uma equação química utiliza símbolos químicos para mostrar o resultado de uma reacção química. </a:t>
            </a:r>
          </a:p>
        </p:txBody>
      </p:sp>
      <p:sp>
        <p:nvSpPr>
          <p:cNvPr id="4100" name="CaixaDeTexto 5"/>
          <p:cNvSpPr txBox="1">
            <a:spLocks noChangeArrowheads="1"/>
          </p:cNvSpPr>
          <p:nvPr/>
        </p:nvSpPr>
        <p:spPr bwMode="auto">
          <a:xfrm>
            <a:off x="1857375" y="2643188"/>
            <a:ext cx="5072063" cy="369887"/>
          </a:xfrm>
          <a:prstGeom prst="rect">
            <a:avLst/>
          </a:prstGeom>
          <a:noFill/>
          <a:ln w="9525">
            <a:noFill/>
            <a:miter lim="800000"/>
            <a:headEnd/>
            <a:tailEnd/>
          </a:ln>
        </p:spPr>
        <p:txBody>
          <a:bodyPr>
            <a:spAutoFit/>
          </a:bodyPr>
          <a:lstStyle/>
          <a:p>
            <a:pPr algn="ctr" eaLnBrk="1" hangingPunct="1">
              <a:defRPr/>
            </a:pPr>
            <a:r>
              <a:rPr lang="pt-PT" dirty="0">
                <a:latin typeface="+mn-lt"/>
                <a:cs typeface="Arial" charset="0"/>
              </a:rPr>
              <a:t>H</a:t>
            </a:r>
            <a:r>
              <a:rPr lang="pt-PT" baseline="-25000" dirty="0">
                <a:latin typeface="+mn-lt"/>
                <a:cs typeface="Arial" charset="0"/>
              </a:rPr>
              <a:t>2</a:t>
            </a:r>
            <a:r>
              <a:rPr lang="pt-PT" dirty="0">
                <a:latin typeface="+mn-lt"/>
                <a:cs typeface="Arial" charset="0"/>
              </a:rPr>
              <a:t> + O</a:t>
            </a:r>
            <a:r>
              <a:rPr lang="pt-PT" baseline="-25000" dirty="0">
                <a:latin typeface="+mn-lt"/>
                <a:cs typeface="Arial" charset="0"/>
              </a:rPr>
              <a:t>2</a:t>
            </a:r>
            <a:r>
              <a:rPr lang="pt-PT" dirty="0">
                <a:latin typeface="+mn-lt"/>
                <a:cs typeface="Arial" charset="0"/>
              </a:rPr>
              <a:t> </a:t>
            </a:r>
            <a:r>
              <a:rPr lang="pt-PT" dirty="0">
                <a:latin typeface="+mn-lt"/>
                <a:cs typeface="Arial" charset="0"/>
                <a:sym typeface="Wingdings" pitchFamily="2" charset="2"/>
              </a:rPr>
              <a:t> H</a:t>
            </a:r>
            <a:r>
              <a:rPr lang="pt-PT" baseline="-25000" dirty="0">
                <a:latin typeface="+mn-lt"/>
                <a:cs typeface="Arial" charset="0"/>
                <a:sym typeface="Wingdings" pitchFamily="2" charset="2"/>
              </a:rPr>
              <a:t>2</a:t>
            </a:r>
            <a:r>
              <a:rPr lang="pt-PT" dirty="0">
                <a:latin typeface="+mn-lt"/>
                <a:cs typeface="Arial" charset="0"/>
                <a:sym typeface="Wingdings" pitchFamily="2" charset="2"/>
              </a:rPr>
              <a:t>O</a:t>
            </a:r>
            <a:endParaRPr lang="pt-PT" dirty="0">
              <a:latin typeface="+mn-lt"/>
              <a:cs typeface="Arial" charset="0"/>
            </a:endParaRPr>
          </a:p>
        </p:txBody>
      </p:sp>
      <p:sp>
        <p:nvSpPr>
          <p:cNvPr id="4101" name="CaixaDeTexto 6"/>
          <p:cNvSpPr txBox="1">
            <a:spLocks noChangeArrowheads="1"/>
          </p:cNvSpPr>
          <p:nvPr/>
        </p:nvSpPr>
        <p:spPr bwMode="auto">
          <a:xfrm>
            <a:off x="360363" y="3500438"/>
            <a:ext cx="8355012" cy="646112"/>
          </a:xfrm>
          <a:prstGeom prst="rect">
            <a:avLst/>
          </a:prstGeom>
          <a:noFill/>
          <a:ln w="9525">
            <a:noFill/>
            <a:miter lim="800000"/>
            <a:headEnd/>
            <a:tailEnd/>
          </a:ln>
        </p:spPr>
        <p:txBody>
          <a:bodyPr>
            <a:spAutoFit/>
          </a:bodyPr>
          <a:lstStyle/>
          <a:p>
            <a:pPr eaLnBrk="1" hangingPunct="1">
              <a:defRPr/>
            </a:pPr>
            <a:r>
              <a:rPr lang="pt-PT" dirty="0">
                <a:latin typeface="+mn-lt"/>
                <a:cs typeface="Arial" charset="0"/>
              </a:rPr>
              <a:t>Para estar de acordo com a </a:t>
            </a:r>
            <a:r>
              <a:rPr lang="pt-PT" u="sng" dirty="0">
                <a:latin typeface="+mn-lt"/>
                <a:cs typeface="Arial" charset="0"/>
              </a:rPr>
              <a:t>lei da conservação da massa </a:t>
            </a:r>
            <a:r>
              <a:rPr lang="pt-PT" dirty="0">
                <a:latin typeface="+mn-lt"/>
                <a:cs typeface="Arial" charset="0"/>
              </a:rPr>
              <a:t>terá de haver o mesmo número de cada tipo de átomos em ambos os lados da equação.</a:t>
            </a:r>
            <a:endParaRPr lang="pt-PT" u="sng" dirty="0">
              <a:latin typeface="+mn-lt"/>
              <a:cs typeface="Arial" charset="0"/>
            </a:endParaRPr>
          </a:p>
        </p:txBody>
      </p:sp>
      <p:sp>
        <p:nvSpPr>
          <p:cNvPr id="4102" name="CaixaDeTexto 7"/>
          <p:cNvSpPr txBox="1">
            <a:spLocks noChangeArrowheads="1"/>
          </p:cNvSpPr>
          <p:nvPr/>
        </p:nvSpPr>
        <p:spPr bwMode="auto">
          <a:xfrm>
            <a:off x="1857375" y="4500563"/>
            <a:ext cx="5072063" cy="369887"/>
          </a:xfrm>
          <a:prstGeom prst="rect">
            <a:avLst/>
          </a:prstGeom>
          <a:noFill/>
          <a:ln w="9525">
            <a:noFill/>
            <a:miter lim="800000"/>
            <a:headEnd/>
            <a:tailEnd/>
          </a:ln>
        </p:spPr>
        <p:txBody>
          <a:bodyPr>
            <a:spAutoFit/>
          </a:bodyPr>
          <a:lstStyle/>
          <a:p>
            <a:pPr algn="ctr" eaLnBrk="1" hangingPunct="1">
              <a:defRPr/>
            </a:pPr>
            <a:r>
              <a:rPr lang="pt-PT">
                <a:latin typeface="+mn-lt"/>
                <a:cs typeface="Arial" charset="0"/>
              </a:rPr>
              <a:t>2H</a:t>
            </a:r>
            <a:r>
              <a:rPr lang="pt-PT" baseline="-25000">
                <a:latin typeface="+mn-lt"/>
                <a:cs typeface="Arial" charset="0"/>
              </a:rPr>
              <a:t>2</a:t>
            </a:r>
            <a:r>
              <a:rPr lang="pt-PT">
                <a:latin typeface="+mn-lt"/>
                <a:cs typeface="Arial" charset="0"/>
              </a:rPr>
              <a:t> + O</a:t>
            </a:r>
            <a:r>
              <a:rPr lang="pt-PT" baseline="-25000">
                <a:latin typeface="+mn-lt"/>
                <a:cs typeface="Arial" charset="0"/>
              </a:rPr>
              <a:t>2</a:t>
            </a:r>
            <a:r>
              <a:rPr lang="pt-PT">
                <a:latin typeface="+mn-lt"/>
                <a:cs typeface="Arial" charset="0"/>
              </a:rPr>
              <a:t> </a:t>
            </a:r>
            <a:r>
              <a:rPr lang="pt-PT">
                <a:latin typeface="+mn-lt"/>
                <a:cs typeface="Arial" charset="0"/>
                <a:sym typeface="Wingdings" pitchFamily="2" charset="2"/>
              </a:rPr>
              <a:t> 2H</a:t>
            </a:r>
            <a:r>
              <a:rPr lang="pt-PT" baseline="-25000">
                <a:latin typeface="+mn-lt"/>
                <a:cs typeface="Arial" charset="0"/>
                <a:sym typeface="Wingdings" pitchFamily="2" charset="2"/>
              </a:rPr>
              <a:t>2</a:t>
            </a:r>
            <a:r>
              <a:rPr lang="pt-PT">
                <a:latin typeface="+mn-lt"/>
                <a:cs typeface="Arial" charset="0"/>
                <a:sym typeface="Wingdings" pitchFamily="2" charset="2"/>
              </a:rPr>
              <a:t>O</a:t>
            </a:r>
            <a:endParaRPr lang="pt-PT">
              <a:latin typeface="+mn-lt"/>
              <a:cs typeface="Arial" charset="0"/>
            </a:endParaRPr>
          </a:p>
        </p:txBody>
      </p:sp>
      <p:sp>
        <p:nvSpPr>
          <p:cNvPr id="4103" name="CaixaDeTexto 8"/>
          <p:cNvSpPr txBox="1">
            <a:spLocks noChangeArrowheads="1"/>
          </p:cNvSpPr>
          <p:nvPr/>
        </p:nvSpPr>
        <p:spPr bwMode="auto">
          <a:xfrm>
            <a:off x="360363" y="5286375"/>
            <a:ext cx="8283575" cy="923925"/>
          </a:xfrm>
          <a:prstGeom prst="rect">
            <a:avLst/>
          </a:prstGeom>
          <a:noFill/>
          <a:ln w="9525">
            <a:noFill/>
            <a:miter lim="800000"/>
            <a:headEnd/>
            <a:tailEnd/>
          </a:ln>
        </p:spPr>
        <p:txBody>
          <a:bodyPr>
            <a:spAutoFit/>
          </a:bodyPr>
          <a:lstStyle/>
          <a:p>
            <a:pPr eaLnBrk="1" hangingPunct="1">
              <a:defRPr/>
            </a:pPr>
            <a:r>
              <a:rPr lang="pt-PT" dirty="0">
                <a:latin typeface="+mn-lt"/>
                <a:cs typeface="Arial" charset="0"/>
              </a:rPr>
              <a:t>Esta equação química está </a:t>
            </a:r>
            <a:r>
              <a:rPr lang="pt-PT" u="sng" dirty="0">
                <a:latin typeface="+mn-lt"/>
                <a:cs typeface="Arial" charset="0"/>
              </a:rPr>
              <a:t>acertada</a:t>
            </a:r>
            <a:r>
              <a:rPr lang="pt-PT" dirty="0">
                <a:latin typeface="+mn-lt"/>
                <a:cs typeface="Arial" charset="0"/>
              </a:rPr>
              <a:t>. Mostra que “duas moléculas de hidrogénio podem combinar-se ou reagir com uma molécula de oxigénio para formar duas moléculas de água.</a:t>
            </a:r>
          </a:p>
        </p:txBody>
      </p:sp>
      <p:pic>
        <p:nvPicPr>
          <p:cNvPr id="8" name="Imagem 1"/>
          <p:cNvPicPr>
            <a:picLocks noChangeAspect="1"/>
          </p:cNvPicPr>
          <p:nvPr/>
        </p:nvPicPr>
        <p:blipFill>
          <a:blip r:embed="rId2">
            <a:extLst>
              <a:ext uri="{28A0092B-C50C-407E-A947-70E740481C1C}">
                <a14:useLocalDpi xmlns:a14="http://schemas.microsoft.com/office/drawing/2010/main" val="0"/>
              </a:ext>
            </a:extLst>
          </a:blip>
          <a:srcRect/>
          <a:stretch>
            <a:fillRect/>
          </a:stretch>
        </p:blipFill>
        <p:spPr bwMode="auto">
          <a:xfrm>
            <a:off x="539750" y="385763"/>
            <a:ext cx="1897063" cy="3968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2" presetClass="entr" presetSubtype="4" fill="hold" grpId="0" nodeType="clickEffect">
                                  <p:stCondLst>
                                    <p:cond delay="0"/>
                                  </p:stCondLst>
                                  <p:childTnLst>
                                    <p:set>
                                      <p:cBhvr>
                                        <p:cTn id="6" dur="1" fill="hold">
                                          <p:stCondLst>
                                            <p:cond delay="0"/>
                                          </p:stCondLst>
                                        </p:cTn>
                                        <p:tgtEl>
                                          <p:spTgt spid="4099">
                                            <p:txEl>
                                              <p:pRg st="0" end="0"/>
                                            </p:txEl>
                                          </p:spTgt>
                                        </p:tgtEl>
                                        <p:attrNameLst>
                                          <p:attrName>style.visibility</p:attrName>
                                        </p:attrNameLst>
                                      </p:cBhvr>
                                      <p:to>
                                        <p:strVal val="visible"/>
                                      </p:to>
                                    </p:set>
                                    <p:anim calcmode="lin" valueType="num">
                                      <p:cBhvr additive="base">
                                        <p:cTn id="7" dur="500" fill="hold"/>
                                        <p:tgtEl>
                                          <p:spTgt spid="4099">
                                            <p:txEl>
                                              <p:pRg st="0" end="0"/>
                                            </p:txEl>
                                          </p:spTgt>
                                        </p:tgtEl>
                                        <p:attrNameLst>
                                          <p:attrName>ppt_x</p:attrName>
                                        </p:attrNameLst>
                                      </p:cBhvr>
                                      <p:tavLst>
                                        <p:tav tm="0">
                                          <p:val>
                                            <p:strVal val="#ppt_x"/>
                                          </p:val>
                                        </p:tav>
                                        <p:tav tm="100000">
                                          <p:val>
                                            <p:strVal val="#ppt_x"/>
                                          </p:val>
                                        </p:tav>
                                      </p:tavLst>
                                    </p:anim>
                                    <p:anim calcmode="lin" valueType="num">
                                      <p:cBhvr additive="base">
                                        <p:cTn id="8" dur="500" fill="hold"/>
                                        <p:tgtEl>
                                          <p:spTgt spid="4099">
                                            <p:txEl>
                                              <p:pRg st="0" end="0"/>
                                            </p:txEl>
                                          </p:spTgt>
                                        </p:tgtEl>
                                        <p:attrNameLst>
                                          <p:attrName>ppt_y</p:attrName>
                                        </p:attrNameLst>
                                      </p:cBhvr>
                                      <p:tavLst>
                                        <p:tav tm="0">
                                          <p:val>
                                            <p:strVal val="1+#ppt_h/2"/>
                                          </p:val>
                                        </p:tav>
                                        <p:tav tm="100000">
                                          <p:val>
                                            <p:strVal val="#ppt_y"/>
                                          </p:val>
                                        </p:tav>
                                      </p:tavLst>
                                    </p:anim>
                                  </p:childTnLst>
                                </p:cTn>
                              </p:par>
                            </p:childTnLst>
                          </p:cTn>
                        </p:par>
                      </p:childTnLst>
                    </p:cTn>
                  </p:par>
                  <p:par>
                    <p:cTn id="9" fill="hold" nodeType="clickPar">
                      <p:stCondLst>
                        <p:cond delay="indefinite"/>
                      </p:stCondLst>
                      <p:childTnLst>
                        <p:par>
                          <p:cTn id="10" fill="hold" nodeType="withGroup">
                            <p:stCondLst>
                              <p:cond delay="0"/>
                            </p:stCondLst>
                            <p:childTnLst>
                              <p:par>
                                <p:cTn id="11" presetID="2" presetClass="entr" presetSubtype="4" fill="hold" grpId="0" nodeType="clickEffect">
                                  <p:stCondLst>
                                    <p:cond delay="0"/>
                                  </p:stCondLst>
                                  <p:childTnLst>
                                    <p:set>
                                      <p:cBhvr>
                                        <p:cTn id="12" dur="1" fill="hold">
                                          <p:stCondLst>
                                            <p:cond delay="0"/>
                                          </p:stCondLst>
                                        </p:cTn>
                                        <p:tgtEl>
                                          <p:spTgt spid="4100">
                                            <p:txEl>
                                              <p:pRg st="0" end="0"/>
                                            </p:txEl>
                                          </p:spTgt>
                                        </p:tgtEl>
                                        <p:attrNameLst>
                                          <p:attrName>style.visibility</p:attrName>
                                        </p:attrNameLst>
                                      </p:cBhvr>
                                      <p:to>
                                        <p:strVal val="visible"/>
                                      </p:to>
                                    </p:set>
                                    <p:anim calcmode="lin" valueType="num">
                                      <p:cBhvr additive="base">
                                        <p:cTn id="13" dur="500" fill="hold"/>
                                        <p:tgtEl>
                                          <p:spTgt spid="4100">
                                            <p:txEl>
                                              <p:pRg st="0" end="0"/>
                                            </p:txEl>
                                          </p:spTgt>
                                        </p:tgtEl>
                                        <p:attrNameLst>
                                          <p:attrName>ppt_x</p:attrName>
                                        </p:attrNameLst>
                                      </p:cBhvr>
                                      <p:tavLst>
                                        <p:tav tm="0">
                                          <p:val>
                                            <p:strVal val="#ppt_x"/>
                                          </p:val>
                                        </p:tav>
                                        <p:tav tm="100000">
                                          <p:val>
                                            <p:strVal val="#ppt_x"/>
                                          </p:val>
                                        </p:tav>
                                      </p:tavLst>
                                    </p:anim>
                                    <p:anim calcmode="lin" valueType="num">
                                      <p:cBhvr additive="base">
                                        <p:cTn id="14" dur="500" fill="hold"/>
                                        <p:tgtEl>
                                          <p:spTgt spid="4100">
                                            <p:txEl>
                                              <p:pRg st="0" end="0"/>
                                            </p:txEl>
                                          </p:spTgt>
                                        </p:tgtEl>
                                        <p:attrNameLst>
                                          <p:attrName>ppt_y</p:attrName>
                                        </p:attrNameLst>
                                      </p:cBhvr>
                                      <p:tavLst>
                                        <p:tav tm="0">
                                          <p:val>
                                            <p:strVal val="1+#ppt_h/2"/>
                                          </p:val>
                                        </p:tav>
                                        <p:tav tm="100000">
                                          <p:val>
                                            <p:strVal val="#ppt_y"/>
                                          </p:val>
                                        </p:tav>
                                      </p:tavLst>
                                    </p:anim>
                                  </p:childTnLst>
                                </p:cTn>
                              </p:par>
                            </p:childTnLst>
                          </p:cTn>
                        </p:par>
                      </p:childTnLst>
                    </p:cTn>
                  </p:par>
                  <p:par>
                    <p:cTn id="15" fill="hold" nodeType="clickPar">
                      <p:stCondLst>
                        <p:cond delay="indefinite"/>
                      </p:stCondLst>
                      <p:childTnLst>
                        <p:par>
                          <p:cTn id="16" fill="hold" nodeType="withGroup">
                            <p:stCondLst>
                              <p:cond delay="0"/>
                            </p:stCondLst>
                            <p:childTnLst>
                              <p:par>
                                <p:cTn id="17" presetID="22" presetClass="entr" presetSubtype="4" fill="hold" grpId="0" nodeType="clickEffect">
                                  <p:stCondLst>
                                    <p:cond delay="0"/>
                                  </p:stCondLst>
                                  <p:childTnLst>
                                    <p:set>
                                      <p:cBhvr>
                                        <p:cTn id="18" dur="1" fill="hold">
                                          <p:stCondLst>
                                            <p:cond delay="0"/>
                                          </p:stCondLst>
                                        </p:cTn>
                                        <p:tgtEl>
                                          <p:spTgt spid="4101">
                                            <p:txEl>
                                              <p:pRg st="0" end="0"/>
                                            </p:txEl>
                                          </p:spTgt>
                                        </p:tgtEl>
                                        <p:attrNameLst>
                                          <p:attrName>style.visibility</p:attrName>
                                        </p:attrNameLst>
                                      </p:cBhvr>
                                      <p:to>
                                        <p:strVal val="visible"/>
                                      </p:to>
                                    </p:set>
                                    <p:animEffect transition="in" filter="wipe(down)">
                                      <p:cBhvr>
                                        <p:cTn id="19" dur="500"/>
                                        <p:tgtEl>
                                          <p:spTgt spid="4101">
                                            <p:txEl>
                                              <p:pRg st="0" end="0"/>
                                            </p:txEl>
                                          </p:spTgt>
                                        </p:tgtEl>
                                      </p:cBhvr>
                                    </p:animEffect>
                                  </p:childTnLst>
                                </p:cTn>
                              </p:par>
                            </p:childTnLst>
                          </p:cTn>
                        </p:par>
                      </p:childTnLst>
                    </p:cTn>
                  </p:par>
                  <p:par>
                    <p:cTn id="20" fill="hold" nodeType="clickPar">
                      <p:stCondLst>
                        <p:cond delay="indefinite"/>
                      </p:stCondLst>
                      <p:childTnLst>
                        <p:par>
                          <p:cTn id="21" fill="hold" nodeType="withGroup">
                            <p:stCondLst>
                              <p:cond delay="0"/>
                            </p:stCondLst>
                            <p:childTnLst>
                              <p:par>
                                <p:cTn id="22" presetID="22" presetClass="entr" presetSubtype="4" fill="hold" grpId="0" nodeType="clickEffect">
                                  <p:stCondLst>
                                    <p:cond delay="0"/>
                                  </p:stCondLst>
                                  <p:childTnLst>
                                    <p:set>
                                      <p:cBhvr>
                                        <p:cTn id="23" dur="1" fill="hold">
                                          <p:stCondLst>
                                            <p:cond delay="0"/>
                                          </p:stCondLst>
                                        </p:cTn>
                                        <p:tgtEl>
                                          <p:spTgt spid="4102">
                                            <p:txEl>
                                              <p:pRg st="0" end="0"/>
                                            </p:txEl>
                                          </p:spTgt>
                                        </p:tgtEl>
                                        <p:attrNameLst>
                                          <p:attrName>style.visibility</p:attrName>
                                        </p:attrNameLst>
                                      </p:cBhvr>
                                      <p:to>
                                        <p:strVal val="visible"/>
                                      </p:to>
                                    </p:set>
                                    <p:animEffect transition="in" filter="wipe(down)">
                                      <p:cBhvr>
                                        <p:cTn id="24" dur="500"/>
                                        <p:tgtEl>
                                          <p:spTgt spid="4102">
                                            <p:txEl>
                                              <p:pRg st="0" end="0"/>
                                            </p:txEl>
                                          </p:spTgt>
                                        </p:tgtEl>
                                      </p:cBhvr>
                                    </p:animEffect>
                                  </p:childTnLst>
                                </p:cTn>
                              </p:par>
                            </p:childTnLst>
                          </p:cTn>
                        </p:par>
                      </p:childTnLst>
                    </p:cTn>
                  </p:par>
                  <p:par>
                    <p:cTn id="25" fill="hold" nodeType="clickPar">
                      <p:stCondLst>
                        <p:cond delay="indefinite"/>
                      </p:stCondLst>
                      <p:childTnLst>
                        <p:par>
                          <p:cTn id="26" fill="hold" nodeType="withGroup">
                            <p:stCondLst>
                              <p:cond delay="0"/>
                            </p:stCondLst>
                            <p:childTnLst>
                              <p:par>
                                <p:cTn id="27" presetID="2" presetClass="entr" presetSubtype="4" fill="hold" grpId="0" nodeType="clickEffect">
                                  <p:stCondLst>
                                    <p:cond delay="0"/>
                                  </p:stCondLst>
                                  <p:childTnLst>
                                    <p:set>
                                      <p:cBhvr>
                                        <p:cTn id="28" dur="1" fill="hold">
                                          <p:stCondLst>
                                            <p:cond delay="0"/>
                                          </p:stCondLst>
                                        </p:cTn>
                                        <p:tgtEl>
                                          <p:spTgt spid="4103">
                                            <p:txEl>
                                              <p:pRg st="0" end="0"/>
                                            </p:txEl>
                                          </p:spTgt>
                                        </p:tgtEl>
                                        <p:attrNameLst>
                                          <p:attrName>style.visibility</p:attrName>
                                        </p:attrNameLst>
                                      </p:cBhvr>
                                      <p:to>
                                        <p:strVal val="visible"/>
                                      </p:to>
                                    </p:set>
                                    <p:anim calcmode="lin" valueType="num">
                                      <p:cBhvr additive="base">
                                        <p:cTn id="29" dur="500" fill="hold"/>
                                        <p:tgtEl>
                                          <p:spTgt spid="4103">
                                            <p:txEl>
                                              <p:pRg st="0" end="0"/>
                                            </p:txEl>
                                          </p:spTgt>
                                        </p:tgtEl>
                                        <p:attrNameLst>
                                          <p:attrName>ppt_x</p:attrName>
                                        </p:attrNameLst>
                                      </p:cBhvr>
                                      <p:tavLst>
                                        <p:tav tm="0">
                                          <p:val>
                                            <p:strVal val="#ppt_x"/>
                                          </p:val>
                                        </p:tav>
                                        <p:tav tm="100000">
                                          <p:val>
                                            <p:strVal val="#ppt_x"/>
                                          </p:val>
                                        </p:tav>
                                      </p:tavLst>
                                    </p:anim>
                                    <p:anim calcmode="lin" valueType="num">
                                      <p:cBhvr additive="base">
                                        <p:cTn id="30" dur="500" fill="hold"/>
                                        <p:tgtEl>
                                          <p:spTgt spid="4103">
                                            <p:txEl>
                                              <p:pRg st="0" end="0"/>
                                            </p:txEl>
                                          </p:spTgt>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099" grpId="0" build="allAtOnce"/>
      <p:bldP spid="4100" grpId="0" build="allAtOnce"/>
      <p:bldP spid="4101" grpId="0" build="allAtOnce"/>
      <p:bldP spid="4102" grpId="0" build="allAtOnce"/>
      <p:bldP spid="4103" grpId="0" build="allAtOnce"/>
    </p:bld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122" name="CaixaDeTexto 3"/>
          <p:cNvSpPr txBox="1">
            <a:spLocks noChangeArrowheads="1"/>
          </p:cNvSpPr>
          <p:nvPr/>
        </p:nvSpPr>
        <p:spPr bwMode="auto">
          <a:xfrm>
            <a:off x="360363" y="848891"/>
            <a:ext cx="8355012" cy="923925"/>
          </a:xfrm>
          <a:prstGeom prst="rect">
            <a:avLst/>
          </a:prstGeom>
          <a:noFill/>
          <a:ln w="9525">
            <a:noFill/>
            <a:miter lim="800000"/>
            <a:headEnd/>
            <a:tailEnd/>
          </a:ln>
        </p:spPr>
        <p:txBody>
          <a:bodyPr>
            <a:spAutoFit/>
          </a:bodyPr>
          <a:lstStyle/>
          <a:p>
            <a:pPr eaLnBrk="1" hangingPunct="1">
              <a:defRPr/>
            </a:pPr>
            <a:r>
              <a:rPr lang="pt-PT" dirty="0">
                <a:latin typeface="+mn-lt"/>
                <a:cs typeface="Arial" charset="0"/>
              </a:rPr>
              <a:t>Como a razão do número de moléculas é igual à razão do número de moles, podemos igualmente afirmar que “duas moles de moléculas de hidrogénio reagem com uma mole de moléculas de oxigénio para produzir duas moles de moléculas de água”.</a:t>
            </a:r>
          </a:p>
        </p:txBody>
      </p:sp>
      <p:grpSp>
        <p:nvGrpSpPr>
          <p:cNvPr id="2" name="Grupo 10"/>
          <p:cNvGrpSpPr>
            <a:grpSpLocks/>
          </p:cNvGrpSpPr>
          <p:nvPr/>
        </p:nvGrpSpPr>
        <p:grpSpPr bwMode="auto">
          <a:xfrm>
            <a:off x="2357438" y="1854374"/>
            <a:ext cx="4071937" cy="2798762"/>
            <a:chOff x="2357422" y="1500188"/>
            <a:chExt cx="4071966" cy="2798210"/>
          </a:xfrm>
        </p:grpSpPr>
        <p:pic>
          <p:nvPicPr>
            <p:cNvPr id="6150" name="Picture 2" descr="http://3.bp.blogspot.com/_DiUZu4MFUFo/TTm4kCJ-EzI/AAAAAAAAAHg/BwCJCzlHWls/s1600/AM4.jpg"/>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2428875" y="1500188"/>
              <a:ext cx="3500438" cy="235743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4" name="Chaveta à esquerda 3"/>
            <p:cNvSpPr/>
            <p:nvPr/>
          </p:nvSpPr>
          <p:spPr>
            <a:xfrm rot="16200000">
              <a:off x="3036112" y="2964200"/>
              <a:ext cx="285694" cy="1643074"/>
            </a:xfrm>
            <a:prstGeom prst="leftBrace">
              <a:avLst/>
            </a:prstGeom>
          </p:spPr>
          <p:style>
            <a:lnRef idx="1">
              <a:schemeClr val="accent1"/>
            </a:lnRef>
            <a:fillRef idx="0">
              <a:schemeClr val="accent1"/>
            </a:fillRef>
            <a:effectRef idx="0">
              <a:schemeClr val="accent1"/>
            </a:effectRef>
            <a:fontRef idx="minor">
              <a:schemeClr val="tx1"/>
            </a:fontRef>
          </p:style>
          <p:txBody>
            <a:bodyPr anchor="ctr"/>
            <a:lstStyle/>
            <a:p>
              <a:pPr algn="ctr" eaLnBrk="1" hangingPunct="1">
                <a:defRPr/>
              </a:pPr>
              <a:endParaRPr lang="pt-PT"/>
            </a:p>
          </p:txBody>
        </p:sp>
        <p:sp>
          <p:nvSpPr>
            <p:cNvPr id="5" name="Chaveta à esquerda 4"/>
            <p:cNvSpPr/>
            <p:nvPr/>
          </p:nvSpPr>
          <p:spPr>
            <a:xfrm rot="16200000">
              <a:off x="4893500" y="2964200"/>
              <a:ext cx="285694" cy="1643074"/>
            </a:xfrm>
            <a:prstGeom prst="leftBrace">
              <a:avLst/>
            </a:prstGeom>
          </p:spPr>
          <p:style>
            <a:lnRef idx="1">
              <a:schemeClr val="accent1"/>
            </a:lnRef>
            <a:fillRef idx="0">
              <a:schemeClr val="accent1"/>
            </a:fillRef>
            <a:effectRef idx="0">
              <a:schemeClr val="accent1"/>
            </a:effectRef>
            <a:fontRef idx="minor">
              <a:schemeClr val="tx1"/>
            </a:fontRef>
          </p:style>
          <p:txBody>
            <a:bodyPr anchor="ctr"/>
            <a:lstStyle/>
            <a:p>
              <a:pPr algn="ctr" eaLnBrk="1" hangingPunct="1">
                <a:defRPr/>
              </a:pPr>
              <a:endParaRPr lang="pt-PT"/>
            </a:p>
          </p:txBody>
        </p:sp>
        <p:sp>
          <p:nvSpPr>
            <p:cNvPr id="6" name="CaixaDeTexto 5"/>
            <p:cNvSpPr txBox="1"/>
            <p:nvPr/>
          </p:nvSpPr>
          <p:spPr>
            <a:xfrm>
              <a:off x="2500298" y="3928584"/>
              <a:ext cx="1428760" cy="369814"/>
            </a:xfrm>
            <a:prstGeom prst="rect">
              <a:avLst/>
            </a:prstGeom>
            <a:noFill/>
          </p:spPr>
          <p:txBody>
            <a:bodyPr>
              <a:spAutoFit/>
            </a:bodyPr>
            <a:lstStyle/>
            <a:p>
              <a:pPr eaLnBrk="1" hangingPunct="1">
                <a:defRPr/>
              </a:pPr>
              <a:r>
                <a:rPr lang="pt-PT" dirty="0">
                  <a:latin typeface="+mn-lt"/>
                  <a:cs typeface="Arial" charset="0"/>
                </a:rPr>
                <a:t>Reagentes</a:t>
              </a:r>
            </a:p>
          </p:txBody>
        </p:sp>
        <p:sp>
          <p:nvSpPr>
            <p:cNvPr id="7" name="CaixaDeTexto 6"/>
            <p:cNvSpPr txBox="1"/>
            <p:nvPr/>
          </p:nvSpPr>
          <p:spPr>
            <a:xfrm>
              <a:off x="4000496" y="3928584"/>
              <a:ext cx="2428892" cy="369814"/>
            </a:xfrm>
            <a:prstGeom prst="rect">
              <a:avLst/>
            </a:prstGeom>
            <a:noFill/>
          </p:spPr>
          <p:txBody>
            <a:bodyPr>
              <a:spAutoFit/>
            </a:bodyPr>
            <a:lstStyle/>
            <a:p>
              <a:pPr eaLnBrk="1" hangingPunct="1">
                <a:defRPr/>
              </a:pPr>
              <a:r>
                <a:rPr lang="pt-PT" dirty="0">
                  <a:latin typeface="+mn-lt"/>
                  <a:cs typeface="Arial" charset="0"/>
                </a:rPr>
                <a:t>Produtos da reacção</a:t>
              </a:r>
            </a:p>
          </p:txBody>
        </p:sp>
      </p:grpSp>
      <p:sp>
        <p:nvSpPr>
          <p:cNvPr id="8" name="CaixaDeTexto 7"/>
          <p:cNvSpPr txBox="1"/>
          <p:nvPr/>
        </p:nvSpPr>
        <p:spPr>
          <a:xfrm>
            <a:off x="360363" y="4727104"/>
            <a:ext cx="8283575" cy="646112"/>
          </a:xfrm>
          <a:prstGeom prst="rect">
            <a:avLst/>
          </a:prstGeom>
          <a:noFill/>
        </p:spPr>
        <p:txBody>
          <a:bodyPr>
            <a:spAutoFit/>
          </a:bodyPr>
          <a:lstStyle/>
          <a:p>
            <a:pPr eaLnBrk="1" hangingPunct="1">
              <a:defRPr/>
            </a:pPr>
            <a:r>
              <a:rPr lang="pt-PT" dirty="0">
                <a:latin typeface="+mn-lt"/>
                <a:cs typeface="Arial" charset="0"/>
              </a:rPr>
              <a:t>Para fornecer informação adicional, os químicos indicam frequentemente os  estados de </a:t>
            </a:r>
            <a:r>
              <a:rPr lang="pt-PT" u="sng" dirty="0">
                <a:latin typeface="+mn-lt"/>
                <a:cs typeface="Arial" charset="0"/>
              </a:rPr>
              <a:t>agregação dos reagentes </a:t>
            </a:r>
            <a:r>
              <a:rPr lang="pt-PT" dirty="0">
                <a:latin typeface="+mn-lt"/>
                <a:cs typeface="Arial" charset="0"/>
              </a:rPr>
              <a:t>e produtos. Por exemplo:</a:t>
            </a:r>
          </a:p>
        </p:txBody>
      </p:sp>
      <p:sp>
        <p:nvSpPr>
          <p:cNvPr id="9" name="CaixaDeTexto 8"/>
          <p:cNvSpPr txBox="1"/>
          <p:nvPr/>
        </p:nvSpPr>
        <p:spPr>
          <a:xfrm>
            <a:off x="2323306" y="5579393"/>
            <a:ext cx="4357687" cy="369887"/>
          </a:xfrm>
          <a:prstGeom prst="rect">
            <a:avLst/>
          </a:prstGeom>
          <a:noFill/>
        </p:spPr>
        <p:txBody>
          <a:bodyPr>
            <a:spAutoFit/>
          </a:bodyPr>
          <a:lstStyle/>
          <a:p>
            <a:pPr algn="ctr" eaLnBrk="1" hangingPunct="1">
              <a:defRPr/>
            </a:pPr>
            <a:r>
              <a:rPr lang="pt-PT" dirty="0">
                <a:latin typeface="+mn-lt"/>
                <a:cs typeface="Arial" charset="0"/>
              </a:rPr>
              <a:t>2 P(s) + 3 Cl</a:t>
            </a:r>
            <a:r>
              <a:rPr lang="pt-PT" baseline="-25000" dirty="0">
                <a:latin typeface="+mn-lt"/>
                <a:cs typeface="Arial" charset="0"/>
              </a:rPr>
              <a:t>2</a:t>
            </a:r>
            <a:r>
              <a:rPr lang="pt-PT" dirty="0">
                <a:latin typeface="+mn-lt"/>
                <a:cs typeface="Arial" charset="0"/>
              </a:rPr>
              <a:t>(g) </a:t>
            </a:r>
            <a:r>
              <a:rPr lang="pt-PT" dirty="0">
                <a:latin typeface="+mn-lt"/>
                <a:cs typeface="Arial" charset="0"/>
                <a:sym typeface="Wingdings" pitchFamily="2" charset="2"/>
              </a:rPr>
              <a:t> 2 PCl</a:t>
            </a:r>
            <a:r>
              <a:rPr lang="pt-PT" baseline="-25000" dirty="0">
                <a:latin typeface="+mn-lt"/>
                <a:cs typeface="Arial" charset="0"/>
                <a:sym typeface="Wingdings" pitchFamily="2" charset="2"/>
              </a:rPr>
              <a:t>3</a:t>
            </a:r>
            <a:r>
              <a:rPr lang="pt-PT" dirty="0">
                <a:latin typeface="+mn-lt"/>
                <a:cs typeface="Arial" charset="0"/>
                <a:sym typeface="Wingdings" pitchFamily="2" charset="2"/>
              </a:rPr>
              <a:t> (l)</a:t>
            </a:r>
            <a:endParaRPr lang="pt-PT" dirty="0">
              <a:latin typeface="+mn-lt"/>
              <a:cs typeface="Arial" charset="0"/>
            </a:endParaRPr>
          </a:p>
        </p:txBody>
      </p:sp>
      <p:pic>
        <p:nvPicPr>
          <p:cNvPr id="11" name="Imagem 1"/>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539750" y="385763"/>
            <a:ext cx="1897063" cy="3968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2" presetClass="entr" presetSubtype="4" fill="hold" grpId="0" nodeType="clickEffect">
                                  <p:stCondLst>
                                    <p:cond delay="0"/>
                                  </p:stCondLst>
                                  <p:childTnLst>
                                    <p:set>
                                      <p:cBhvr>
                                        <p:cTn id="6" dur="1" fill="hold">
                                          <p:stCondLst>
                                            <p:cond delay="0"/>
                                          </p:stCondLst>
                                        </p:cTn>
                                        <p:tgtEl>
                                          <p:spTgt spid="5122">
                                            <p:txEl>
                                              <p:pRg st="0" end="0"/>
                                            </p:txEl>
                                          </p:spTgt>
                                        </p:tgtEl>
                                        <p:attrNameLst>
                                          <p:attrName>style.visibility</p:attrName>
                                        </p:attrNameLst>
                                      </p:cBhvr>
                                      <p:to>
                                        <p:strVal val="visible"/>
                                      </p:to>
                                    </p:set>
                                    <p:anim calcmode="lin" valueType="num">
                                      <p:cBhvr additive="base">
                                        <p:cTn id="7" dur="500" fill="hold"/>
                                        <p:tgtEl>
                                          <p:spTgt spid="5122">
                                            <p:txEl>
                                              <p:pRg st="0" end="0"/>
                                            </p:txEl>
                                          </p:spTgt>
                                        </p:tgtEl>
                                        <p:attrNameLst>
                                          <p:attrName>ppt_x</p:attrName>
                                        </p:attrNameLst>
                                      </p:cBhvr>
                                      <p:tavLst>
                                        <p:tav tm="0">
                                          <p:val>
                                            <p:strVal val="#ppt_x"/>
                                          </p:val>
                                        </p:tav>
                                        <p:tav tm="100000">
                                          <p:val>
                                            <p:strVal val="#ppt_x"/>
                                          </p:val>
                                        </p:tav>
                                      </p:tavLst>
                                    </p:anim>
                                    <p:anim calcmode="lin" valueType="num">
                                      <p:cBhvr additive="base">
                                        <p:cTn id="8" dur="500" fill="hold"/>
                                        <p:tgtEl>
                                          <p:spTgt spid="5122">
                                            <p:txEl>
                                              <p:pRg st="0" end="0"/>
                                            </p:txEl>
                                          </p:spTgt>
                                        </p:tgtEl>
                                        <p:attrNameLst>
                                          <p:attrName>ppt_y</p:attrName>
                                        </p:attrNameLst>
                                      </p:cBhvr>
                                      <p:tavLst>
                                        <p:tav tm="0">
                                          <p:val>
                                            <p:strVal val="1+#ppt_h/2"/>
                                          </p:val>
                                        </p:tav>
                                        <p:tav tm="100000">
                                          <p:val>
                                            <p:strVal val="#ppt_y"/>
                                          </p:val>
                                        </p:tav>
                                      </p:tavLst>
                                    </p:anim>
                                  </p:childTnLst>
                                </p:cTn>
                              </p:par>
                            </p:childTnLst>
                          </p:cTn>
                        </p:par>
                      </p:childTnLst>
                    </p:cTn>
                  </p:par>
                  <p:par>
                    <p:cTn id="9" fill="hold" nodeType="clickPar">
                      <p:stCondLst>
                        <p:cond delay="indefinite"/>
                      </p:stCondLst>
                      <p:childTnLst>
                        <p:par>
                          <p:cTn id="10" fill="hold" nodeType="withGroup">
                            <p:stCondLst>
                              <p:cond delay="0"/>
                            </p:stCondLst>
                            <p:childTnLst>
                              <p:par>
                                <p:cTn id="11" presetID="2" presetClass="entr" presetSubtype="4" fill="hold" nodeType="clickEffect">
                                  <p:stCondLst>
                                    <p:cond delay="0"/>
                                  </p:stCondLst>
                                  <p:childTnLst>
                                    <p:set>
                                      <p:cBhvr>
                                        <p:cTn id="12" dur="1" fill="hold">
                                          <p:stCondLst>
                                            <p:cond delay="0"/>
                                          </p:stCondLst>
                                        </p:cTn>
                                        <p:tgtEl>
                                          <p:spTgt spid="2"/>
                                        </p:tgtEl>
                                        <p:attrNameLst>
                                          <p:attrName>style.visibility</p:attrName>
                                        </p:attrNameLst>
                                      </p:cBhvr>
                                      <p:to>
                                        <p:strVal val="visible"/>
                                      </p:to>
                                    </p:set>
                                    <p:anim calcmode="lin" valueType="num">
                                      <p:cBhvr additive="base">
                                        <p:cTn id="13" dur="500" fill="hold"/>
                                        <p:tgtEl>
                                          <p:spTgt spid="2"/>
                                        </p:tgtEl>
                                        <p:attrNameLst>
                                          <p:attrName>ppt_x</p:attrName>
                                        </p:attrNameLst>
                                      </p:cBhvr>
                                      <p:tavLst>
                                        <p:tav tm="0">
                                          <p:val>
                                            <p:strVal val="#ppt_x"/>
                                          </p:val>
                                        </p:tav>
                                        <p:tav tm="100000">
                                          <p:val>
                                            <p:strVal val="#ppt_x"/>
                                          </p:val>
                                        </p:tav>
                                      </p:tavLst>
                                    </p:anim>
                                    <p:anim calcmode="lin" valueType="num">
                                      <p:cBhvr additive="base">
                                        <p:cTn id="14" dur="500" fill="hold"/>
                                        <p:tgtEl>
                                          <p:spTgt spid="2"/>
                                        </p:tgtEl>
                                        <p:attrNameLst>
                                          <p:attrName>ppt_y</p:attrName>
                                        </p:attrNameLst>
                                      </p:cBhvr>
                                      <p:tavLst>
                                        <p:tav tm="0">
                                          <p:val>
                                            <p:strVal val="1+#ppt_h/2"/>
                                          </p:val>
                                        </p:tav>
                                        <p:tav tm="100000">
                                          <p:val>
                                            <p:strVal val="#ppt_y"/>
                                          </p:val>
                                        </p:tav>
                                      </p:tavLst>
                                    </p:anim>
                                  </p:childTnLst>
                                </p:cTn>
                              </p:par>
                            </p:childTnLst>
                          </p:cTn>
                        </p:par>
                      </p:childTnLst>
                    </p:cTn>
                  </p:par>
                  <p:par>
                    <p:cTn id="15" fill="hold" nodeType="clickPar">
                      <p:stCondLst>
                        <p:cond delay="indefinite"/>
                      </p:stCondLst>
                      <p:childTnLst>
                        <p:par>
                          <p:cTn id="16" fill="hold" nodeType="withGroup">
                            <p:stCondLst>
                              <p:cond delay="0"/>
                            </p:stCondLst>
                            <p:childTnLst>
                              <p:par>
                                <p:cTn id="17" presetID="2" presetClass="entr" presetSubtype="4" fill="hold" grpId="0" nodeType="clickEffect">
                                  <p:stCondLst>
                                    <p:cond delay="0"/>
                                  </p:stCondLst>
                                  <p:childTnLst>
                                    <p:set>
                                      <p:cBhvr>
                                        <p:cTn id="18" dur="1" fill="hold">
                                          <p:stCondLst>
                                            <p:cond delay="0"/>
                                          </p:stCondLst>
                                        </p:cTn>
                                        <p:tgtEl>
                                          <p:spTgt spid="8">
                                            <p:txEl>
                                              <p:pRg st="0" end="0"/>
                                            </p:txEl>
                                          </p:spTgt>
                                        </p:tgtEl>
                                        <p:attrNameLst>
                                          <p:attrName>style.visibility</p:attrName>
                                        </p:attrNameLst>
                                      </p:cBhvr>
                                      <p:to>
                                        <p:strVal val="visible"/>
                                      </p:to>
                                    </p:set>
                                    <p:anim calcmode="lin" valueType="num">
                                      <p:cBhvr additive="base">
                                        <p:cTn id="19" dur="500" fill="hold"/>
                                        <p:tgtEl>
                                          <p:spTgt spid="8">
                                            <p:txEl>
                                              <p:pRg st="0" end="0"/>
                                            </p:txEl>
                                          </p:spTgt>
                                        </p:tgtEl>
                                        <p:attrNameLst>
                                          <p:attrName>ppt_x</p:attrName>
                                        </p:attrNameLst>
                                      </p:cBhvr>
                                      <p:tavLst>
                                        <p:tav tm="0">
                                          <p:val>
                                            <p:strVal val="#ppt_x"/>
                                          </p:val>
                                        </p:tav>
                                        <p:tav tm="100000">
                                          <p:val>
                                            <p:strVal val="#ppt_x"/>
                                          </p:val>
                                        </p:tav>
                                      </p:tavLst>
                                    </p:anim>
                                    <p:anim calcmode="lin" valueType="num">
                                      <p:cBhvr additive="base">
                                        <p:cTn id="20" dur="500" fill="hold"/>
                                        <p:tgtEl>
                                          <p:spTgt spid="8">
                                            <p:txEl>
                                              <p:pRg st="0" end="0"/>
                                            </p:txEl>
                                          </p:spTgt>
                                        </p:tgtEl>
                                        <p:attrNameLst>
                                          <p:attrName>ppt_y</p:attrName>
                                        </p:attrNameLst>
                                      </p:cBhvr>
                                      <p:tavLst>
                                        <p:tav tm="0">
                                          <p:val>
                                            <p:strVal val="1+#ppt_h/2"/>
                                          </p:val>
                                        </p:tav>
                                        <p:tav tm="100000">
                                          <p:val>
                                            <p:strVal val="#ppt_y"/>
                                          </p:val>
                                        </p:tav>
                                      </p:tavLst>
                                    </p:anim>
                                  </p:childTnLst>
                                </p:cTn>
                              </p:par>
                            </p:childTnLst>
                          </p:cTn>
                        </p:par>
                      </p:childTnLst>
                    </p:cTn>
                  </p:par>
                  <p:par>
                    <p:cTn id="21" fill="hold" nodeType="clickPar">
                      <p:stCondLst>
                        <p:cond delay="indefinite"/>
                      </p:stCondLst>
                      <p:childTnLst>
                        <p:par>
                          <p:cTn id="22" fill="hold" nodeType="withGroup">
                            <p:stCondLst>
                              <p:cond delay="0"/>
                            </p:stCondLst>
                            <p:childTnLst>
                              <p:par>
                                <p:cTn id="23" presetID="2" presetClass="entr" presetSubtype="4" fill="hold" grpId="0" nodeType="clickEffect">
                                  <p:stCondLst>
                                    <p:cond delay="0"/>
                                  </p:stCondLst>
                                  <p:childTnLst>
                                    <p:set>
                                      <p:cBhvr>
                                        <p:cTn id="24" dur="1" fill="hold">
                                          <p:stCondLst>
                                            <p:cond delay="0"/>
                                          </p:stCondLst>
                                        </p:cTn>
                                        <p:tgtEl>
                                          <p:spTgt spid="9">
                                            <p:txEl>
                                              <p:pRg st="0" end="0"/>
                                            </p:txEl>
                                          </p:spTgt>
                                        </p:tgtEl>
                                        <p:attrNameLst>
                                          <p:attrName>style.visibility</p:attrName>
                                        </p:attrNameLst>
                                      </p:cBhvr>
                                      <p:to>
                                        <p:strVal val="visible"/>
                                      </p:to>
                                    </p:set>
                                    <p:anim calcmode="lin" valueType="num">
                                      <p:cBhvr additive="base">
                                        <p:cTn id="25" dur="500" fill="hold"/>
                                        <p:tgtEl>
                                          <p:spTgt spid="9">
                                            <p:txEl>
                                              <p:pRg st="0" end="0"/>
                                            </p:txEl>
                                          </p:spTgt>
                                        </p:tgtEl>
                                        <p:attrNameLst>
                                          <p:attrName>ppt_x</p:attrName>
                                        </p:attrNameLst>
                                      </p:cBhvr>
                                      <p:tavLst>
                                        <p:tav tm="0">
                                          <p:val>
                                            <p:strVal val="#ppt_x"/>
                                          </p:val>
                                        </p:tav>
                                        <p:tav tm="100000">
                                          <p:val>
                                            <p:strVal val="#ppt_x"/>
                                          </p:val>
                                        </p:tav>
                                      </p:tavLst>
                                    </p:anim>
                                    <p:anim calcmode="lin" valueType="num">
                                      <p:cBhvr additive="base">
                                        <p:cTn id="26" dur="500" fill="hold"/>
                                        <p:tgtEl>
                                          <p:spTgt spid="9">
                                            <p:txEl>
                                              <p:pRg st="0" end="0"/>
                                            </p:txEl>
                                          </p:spTgt>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122" grpId="0" build="allAtOnce"/>
      <p:bldP spid="8" grpId="0" build="allAtOnce"/>
      <p:bldP spid="9" grpId="0" build="allAtOnce"/>
    </p:bld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Imagem 1"/>
          <p:cNvPicPr>
            <a:picLocks noChangeAspect="1"/>
          </p:cNvPicPr>
          <p:nvPr/>
        </p:nvPicPr>
        <p:blipFill>
          <a:blip r:embed="rId2">
            <a:extLst>
              <a:ext uri="{28A0092B-C50C-407E-A947-70E740481C1C}">
                <a14:useLocalDpi xmlns:a14="http://schemas.microsoft.com/office/drawing/2010/main" val="0"/>
              </a:ext>
            </a:extLst>
          </a:blip>
          <a:srcRect/>
          <a:stretch>
            <a:fillRect/>
          </a:stretch>
        </p:blipFill>
        <p:spPr bwMode="auto">
          <a:xfrm>
            <a:off x="539750" y="385763"/>
            <a:ext cx="1897063" cy="3968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9" name="Imagem 8"/>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115616" y="1268760"/>
            <a:ext cx="6730390" cy="5085184"/>
          </a:xfrm>
          <a:prstGeom prst="rect">
            <a:avLst/>
          </a:prstGeom>
        </p:spPr>
      </p:pic>
    </p:spTree>
    <p:extLst>
      <p:ext uri="{BB962C8B-B14F-4D97-AF65-F5344CB8AC3E}">
        <p14:creationId xmlns:p14="http://schemas.microsoft.com/office/powerpoint/2010/main" val="1390329943"/>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CaixaDeTexto 3"/>
          <p:cNvSpPr txBox="1"/>
          <p:nvPr/>
        </p:nvSpPr>
        <p:spPr>
          <a:xfrm>
            <a:off x="2627785" y="292099"/>
            <a:ext cx="2880320" cy="523220"/>
          </a:xfrm>
          <a:prstGeom prst="rect">
            <a:avLst/>
          </a:prstGeom>
          <a:noFill/>
        </p:spPr>
        <p:txBody>
          <a:bodyPr wrap="square">
            <a:spAutoFit/>
          </a:bodyPr>
          <a:lstStyle/>
          <a:p>
            <a:pPr eaLnBrk="1" hangingPunct="1">
              <a:defRPr/>
            </a:pPr>
            <a:r>
              <a:rPr lang="pt-PT" sz="2800" dirty="0">
                <a:latin typeface="+mn-lt"/>
                <a:cs typeface="Arial" charset="0"/>
              </a:rPr>
              <a:t>Estequiometria</a:t>
            </a:r>
          </a:p>
        </p:txBody>
      </p:sp>
      <p:sp>
        <p:nvSpPr>
          <p:cNvPr id="5" name="CaixaDeTexto 4"/>
          <p:cNvSpPr txBox="1"/>
          <p:nvPr/>
        </p:nvSpPr>
        <p:spPr>
          <a:xfrm>
            <a:off x="360363" y="1214438"/>
            <a:ext cx="8143875" cy="646112"/>
          </a:xfrm>
          <a:prstGeom prst="rect">
            <a:avLst/>
          </a:prstGeom>
          <a:noFill/>
        </p:spPr>
        <p:txBody>
          <a:bodyPr>
            <a:spAutoFit/>
          </a:bodyPr>
          <a:lstStyle/>
          <a:p>
            <a:pPr eaLnBrk="1" hangingPunct="1">
              <a:defRPr/>
            </a:pPr>
            <a:r>
              <a:rPr lang="pt-PT" dirty="0">
                <a:latin typeface="+mn-lt"/>
                <a:cs typeface="Arial" charset="0"/>
              </a:rPr>
              <a:t>As relações mássicas entre reagentes e produtos numa reação química representam a </a:t>
            </a:r>
            <a:r>
              <a:rPr lang="pt-PT" u="sng" dirty="0">
                <a:latin typeface="+mn-lt"/>
                <a:cs typeface="Arial" charset="0"/>
              </a:rPr>
              <a:t>estequiometria</a:t>
            </a:r>
            <a:r>
              <a:rPr lang="pt-PT" dirty="0">
                <a:latin typeface="+mn-lt"/>
                <a:cs typeface="Arial" charset="0"/>
              </a:rPr>
              <a:t> da reacção.</a:t>
            </a:r>
          </a:p>
        </p:txBody>
      </p:sp>
      <p:sp>
        <p:nvSpPr>
          <p:cNvPr id="6" name="Rectângulo 5"/>
          <p:cNvSpPr/>
          <p:nvPr/>
        </p:nvSpPr>
        <p:spPr>
          <a:xfrm>
            <a:off x="360363" y="3143250"/>
            <a:ext cx="8001000" cy="923925"/>
          </a:xfrm>
          <a:prstGeom prst="rect">
            <a:avLst/>
          </a:prstGeom>
        </p:spPr>
        <p:txBody>
          <a:bodyPr>
            <a:spAutoFit/>
          </a:bodyPr>
          <a:lstStyle/>
          <a:p>
            <a:pPr eaLnBrk="1" hangingPunct="1">
              <a:spcBef>
                <a:spcPct val="50000"/>
              </a:spcBef>
              <a:defRPr/>
            </a:pPr>
            <a:r>
              <a:rPr lang="pt-PT" dirty="0">
                <a:latin typeface="+mn-lt"/>
                <a:cs typeface="Arial" charset="0"/>
              </a:rPr>
              <a:t>Uma reação química acertada mostra a estequiometria da reação: relação entre as quantidades, em número de moles, de reagentes e produtos numa </a:t>
            </a:r>
            <a:r>
              <a:rPr lang="pt-PT">
                <a:latin typeface="+mn-lt"/>
                <a:cs typeface="Arial" charset="0"/>
              </a:rPr>
              <a:t>dada reação </a:t>
            </a:r>
            <a:r>
              <a:rPr lang="pt-PT" dirty="0">
                <a:latin typeface="+mn-lt"/>
                <a:cs typeface="Arial" charset="0"/>
              </a:rPr>
              <a:t>química.</a:t>
            </a:r>
          </a:p>
        </p:txBody>
      </p:sp>
      <p:sp>
        <p:nvSpPr>
          <p:cNvPr id="7" name="CaixaDeTexto 6"/>
          <p:cNvSpPr txBox="1"/>
          <p:nvPr/>
        </p:nvSpPr>
        <p:spPr>
          <a:xfrm>
            <a:off x="360363" y="2071688"/>
            <a:ext cx="7858125" cy="923925"/>
          </a:xfrm>
          <a:prstGeom prst="rect">
            <a:avLst/>
          </a:prstGeom>
          <a:noFill/>
        </p:spPr>
        <p:txBody>
          <a:bodyPr>
            <a:spAutoFit/>
          </a:bodyPr>
          <a:lstStyle/>
          <a:p>
            <a:pPr eaLnBrk="1" hangingPunct="1">
              <a:defRPr/>
            </a:pPr>
            <a:r>
              <a:rPr lang="pt-PT" dirty="0">
                <a:latin typeface="+mn-lt"/>
                <a:cs typeface="Arial" charset="0"/>
              </a:rPr>
              <a:t>Na prática, as unidades usadas para reagentes (ou produtos) são moles, gramas ou litros (para gases). Independentemente da unidade usada a maneira de determinar a quantidade de produto formado numa reacção é o </a:t>
            </a:r>
            <a:r>
              <a:rPr lang="pt-PT" u="sng" dirty="0">
                <a:latin typeface="+mn-lt"/>
                <a:cs typeface="Arial" charset="0"/>
              </a:rPr>
              <a:t>método da mole</a:t>
            </a:r>
            <a:r>
              <a:rPr lang="pt-PT" dirty="0">
                <a:latin typeface="+mn-lt"/>
                <a:cs typeface="Arial" charset="0"/>
              </a:rPr>
              <a:t>. </a:t>
            </a:r>
          </a:p>
        </p:txBody>
      </p:sp>
      <p:sp>
        <p:nvSpPr>
          <p:cNvPr id="11271" name="CaixaDeTexto 7"/>
          <p:cNvSpPr txBox="1">
            <a:spLocks noChangeArrowheads="1"/>
          </p:cNvSpPr>
          <p:nvPr/>
        </p:nvSpPr>
        <p:spPr bwMode="auto">
          <a:xfrm>
            <a:off x="1214438" y="4357688"/>
            <a:ext cx="5429250" cy="3698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28575">
                <a:solidFill>
                  <a:srgbClr val="000000"/>
                </a:solidFill>
                <a:miter lim="800000"/>
                <a:headEnd/>
                <a:tailEnd/>
              </a14:hiddenLine>
            </a:ext>
          </a:extLst>
        </p:spPr>
        <p:txBody>
          <a:bodyPr>
            <a:spAutoFit/>
          </a:bodyPr>
          <a:lstStyle>
            <a:lvl1pPr>
              <a:spcBef>
                <a:spcPct val="20000"/>
              </a:spcBef>
              <a:buFont typeface="Arial" panose="020B0604020202020204" pitchFamily="34" charset="0"/>
              <a:buChar char="•"/>
              <a:defRPr sz="3200">
                <a:solidFill>
                  <a:schemeClr val="tx1"/>
                </a:solidFill>
                <a:latin typeface="Calibri" panose="020F0502020204030204" pitchFamily="34" charset="0"/>
              </a:defRPr>
            </a:lvl1pPr>
            <a:lvl2pPr marL="742950" indent="-285750">
              <a:spcBef>
                <a:spcPct val="20000"/>
              </a:spcBef>
              <a:buFont typeface="Arial" panose="020B0604020202020204" pitchFamily="34" charset="0"/>
              <a:buChar char="–"/>
              <a:defRPr sz="2800">
                <a:solidFill>
                  <a:schemeClr val="tx1"/>
                </a:solidFill>
                <a:latin typeface="Calibri" panose="020F0502020204030204" pitchFamily="34" charset="0"/>
              </a:defRPr>
            </a:lvl2pPr>
            <a:lvl3pPr marL="1143000" indent="-228600">
              <a:spcBef>
                <a:spcPct val="20000"/>
              </a:spcBef>
              <a:buFont typeface="Arial" panose="020B0604020202020204" pitchFamily="34" charset="0"/>
              <a:buChar char="•"/>
              <a:defRPr sz="2400">
                <a:solidFill>
                  <a:schemeClr val="tx1"/>
                </a:solidFill>
                <a:latin typeface="Calibri" panose="020F0502020204030204" pitchFamily="34" charset="0"/>
              </a:defRPr>
            </a:lvl3pPr>
            <a:lvl4pPr marL="1600200" indent="-228600">
              <a:spcBef>
                <a:spcPct val="20000"/>
              </a:spcBef>
              <a:buFont typeface="Arial" panose="020B0604020202020204" pitchFamily="34" charset="0"/>
              <a:buChar char="–"/>
              <a:defRPr sz="2000">
                <a:solidFill>
                  <a:schemeClr val="tx1"/>
                </a:solidFill>
                <a:latin typeface="Calibri" panose="020F0502020204030204" pitchFamily="34" charset="0"/>
              </a:defRPr>
            </a:lvl4pPr>
            <a:lvl5pPr marL="2057400" indent="-228600">
              <a:spcBef>
                <a:spcPct val="20000"/>
              </a:spcBef>
              <a:buFont typeface="Arial" panose="020B0604020202020204" pitchFamily="34" charset="0"/>
              <a:buChar char="»"/>
              <a:defRPr sz="2000">
                <a:solidFill>
                  <a:schemeClr val="tx1"/>
                </a:solidFill>
                <a:latin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9pPr>
          </a:lstStyle>
          <a:p>
            <a:pPr eaLnBrk="1" hangingPunct="1">
              <a:spcBef>
                <a:spcPct val="0"/>
              </a:spcBef>
              <a:buFontTx/>
              <a:buNone/>
            </a:pPr>
            <a:r>
              <a:rPr lang="pt-PT" altLang="en-US" sz="1800">
                <a:latin typeface="Arial" panose="020B0604020202020204" pitchFamily="34" charset="0"/>
              </a:rPr>
              <a:t>2 CO(g) + O</a:t>
            </a:r>
            <a:r>
              <a:rPr lang="pt-PT" altLang="en-US" sz="1800" baseline="-25000">
                <a:latin typeface="Arial" panose="020B0604020202020204" pitchFamily="34" charset="0"/>
              </a:rPr>
              <a:t>2</a:t>
            </a:r>
            <a:r>
              <a:rPr lang="pt-PT" altLang="en-US" sz="1800">
                <a:latin typeface="Arial" panose="020B0604020202020204" pitchFamily="34" charset="0"/>
              </a:rPr>
              <a:t>(g) </a:t>
            </a:r>
            <a:r>
              <a:rPr lang="pt-PT" altLang="en-US" sz="1800">
                <a:latin typeface="Arial" panose="020B0604020202020204" pitchFamily="34" charset="0"/>
                <a:sym typeface="Wingdings" panose="05000000000000000000" pitchFamily="2" charset="2"/>
              </a:rPr>
              <a:t> 2 CO</a:t>
            </a:r>
            <a:r>
              <a:rPr lang="pt-PT" altLang="en-US" sz="1800" baseline="-25000">
                <a:latin typeface="Arial" panose="020B0604020202020204" pitchFamily="34" charset="0"/>
                <a:sym typeface="Wingdings" panose="05000000000000000000" pitchFamily="2" charset="2"/>
              </a:rPr>
              <a:t>2</a:t>
            </a:r>
            <a:r>
              <a:rPr lang="pt-PT" altLang="en-US" sz="1800">
                <a:latin typeface="Arial" panose="020B0604020202020204" pitchFamily="34" charset="0"/>
                <a:sym typeface="Wingdings" panose="05000000000000000000" pitchFamily="2" charset="2"/>
              </a:rPr>
              <a:t>(g)</a:t>
            </a:r>
            <a:endParaRPr lang="pt-PT" altLang="en-US" sz="1800">
              <a:latin typeface="Arial" panose="020B0604020202020204" pitchFamily="34" charset="0"/>
            </a:endParaRPr>
          </a:p>
        </p:txBody>
      </p:sp>
      <p:cxnSp>
        <p:nvCxnSpPr>
          <p:cNvPr id="10" name="Conexão recta unidireccional 9"/>
          <p:cNvCxnSpPr/>
          <p:nvPr/>
        </p:nvCxnSpPr>
        <p:spPr bwMode="auto">
          <a:xfrm rot="10800000">
            <a:off x="3357563" y="4643438"/>
            <a:ext cx="1214437" cy="714375"/>
          </a:xfrm>
          <a:prstGeom prst="straightConnector1">
            <a:avLst/>
          </a:prstGeom>
          <a:ln w="28575">
            <a:tailEnd type="arrow"/>
          </a:ln>
        </p:spPr>
        <p:style>
          <a:lnRef idx="1">
            <a:schemeClr val="accent1"/>
          </a:lnRef>
          <a:fillRef idx="0">
            <a:schemeClr val="accent1"/>
          </a:fillRef>
          <a:effectRef idx="0">
            <a:schemeClr val="accent1"/>
          </a:effectRef>
          <a:fontRef idx="minor">
            <a:schemeClr val="tx1"/>
          </a:fontRef>
        </p:style>
      </p:cxnSp>
      <p:cxnSp>
        <p:nvCxnSpPr>
          <p:cNvPr id="11" name="Conexão recta unidireccional 10"/>
          <p:cNvCxnSpPr/>
          <p:nvPr/>
        </p:nvCxnSpPr>
        <p:spPr bwMode="auto">
          <a:xfrm rot="10800000">
            <a:off x="1428750" y="4643438"/>
            <a:ext cx="3143250" cy="857250"/>
          </a:xfrm>
          <a:prstGeom prst="straightConnector1">
            <a:avLst/>
          </a:prstGeom>
          <a:ln w="28575">
            <a:tailEnd type="arrow"/>
          </a:ln>
        </p:spPr>
        <p:style>
          <a:lnRef idx="1">
            <a:schemeClr val="accent1"/>
          </a:lnRef>
          <a:fillRef idx="0">
            <a:schemeClr val="accent1"/>
          </a:fillRef>
          <a:effectRef idx="0">
            <a:schemeClr val="accent1"/>
          </a:effectRef>
          <a:fontRef idx="minor">
            <a:schemeClr val="tx1"/>
          </a:fontRef>
        </p:style>
      </p:cxnSp>
      <p:sp>
        <p:nvSpPr>
          <p:cNvPr id="12" name="CaixaDeTexto 11"/>
          <p:cNvSpPr txBox="1"/>
          <p:nvPr/>
        </p:nvSpPr>
        <p:spPr bwMode="auto">
          <a:xfrm>
            <a:off x="4500563" y="5286375"/>
            <a:ext cx="3429000" cy="369888"/>
          </a:xfrm>
          <a:prstGeom prst="rect">
            <a:avLst/>
          </a:prstGeom>
          <a:noFill/>
          <a:ln w="28575">
            <a:noFill/>
          </a:ln>
        </p:spPr>
        <p:txBody>
          <a:bodyPr>
            <a:spAutoFit/>
          </a:bodyPr>
          <a:lstStyle/>
          <a:p>
            <a:pPr eaLnBrk="1" hangingPunct="1">
              <a:defRPr/>
            </a:pPr>
            <a:r>
              <a:rPr lang="pt-PT" dirty="0">
                <a:latin typeface="+mn-lt"/>
                <a:cs typeface="Arial" charset="0"/>
              </a:rPr>
              <a:t>Coeficientes estequiométricos</a:t>
            </a:r>
          </a:p>
        </p:txBody>
      </p:sp>
      <p:pic>
        <p:nvPicPr>
          <p:cNvPr id="13" name="Imagem 1"/>
          <p:cNvPicPr>
            <a:picLocks noChangeAspect="1"/>
          </p:cNvPicPr>
          <p:nvPr/>
        </p:nvPicPr>
        <p:blipFill>
          <a:blip r:embed="rId2">
            <a:extLst>
              <a:ext uri="{28A0092B-C50C-407E-A947-70E740481C1C}">
                <a14:useLocalDpi xmlns:a14="http://schemas.microsoft.com/office/drawing/2010/main" val="0"/>
              </a:ext>
            </a:extLst>
          </a:blip>
          <a:srcRect/>
          <a:stretch>
            <a:fillRect/>
          </a:stretch>
        </p:blipFill>
        <p:spPr bwMode="auto">
          <a:xfrm>
            <a:off x="539750" y="385763"/>
            <a:ext cx="1897063" cy="3968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2" presetClass="entr" presetSubtype="4" fill="hold" grpId="0" nodeType="clickEffect">
                                  <p:stCondLst>
                                    <p:cond delay="0"/>
                                  </p:stCondLst>
                                  <p:childTnLst>
                                    <p:set>
                                      <p:cBhvr>
                                        <p:cTn id="6" dur="1" fill="hold">
                                          <p:stCondLst>
                                            <p:cond delay="0"/>
                                          </p:stCondLst>
                                        </p:cTn>
                                        <p:tgtEl>
                                          <p:spTgt spid="5">
                                            <p:txEl>
                                              <p:pRg st="0" end="0"/>
                                            </p:txEl>
                                          </p:spTgt>
                                        </p:tgtEl>
                                        <p:attrNameLst>
                                          <p:attrName>style.visibility</p:attrName>
                                        </p:attrNameLst>
                                      </p:cBhvr>
                                      <p:to>
                                        <p:strVal val="visible"/>
                                      </p:to>
                                    </p:set>
                                    <p:anim calcmode="lin" valueType="num">
                                      <p:cBhvr additive="base">
                                        <p:cTn id="7" dur="500" fill="hold"/>
                                        <p:tgtEl>
                                          <p:spTgt spid="5">
                                            <p:txEl>
                                              <p:pRg st="0" end="0"/>
                                            </p:txEl>
                                          </p:spTgt>
                                        </p:tgtEl>
                                        <p:attrNameLst>
                                          <p:attrName>ppt_x</p:attrName>
                                        </p:attrNameLst>
                                      </p:cBhvr>
                                      <p:tavLst>
                                        <p:tav tm="0">
                                          <p:val>
                                            <p:strVal val="#ppt_x"/>
                                          </p:val>
                                        </p:tav>
                                        <p:tav tm="100000">
                                          <p:val>
                                            <p:strVal val="#ppt_x"/>
                                          </p:val>
                                        </p:tav>
                                      </p:tavLst>
                                    </p:anim>
                                    <p:anim calcmode="lin" valueType="num">
                                      <p:cBhvr additive="base">
                                        <p:cTn id="8" dur="500" fill="hold"/>
                                        <p:tgtEl>
                                          <p:spTgt spid="5">
                                            <p:txEl>
                                              <p:pRg st="0" end="0"/>
                                            </p:txEl>
                                          </p:spTgt>
                                        </p:tgtEl>
                                        <p:attrNameLst>
                                          <p:attrName>ppt_y</p:attrName>
                                        </p:attrNameLst>
                                      </p:cBhvr>
                                      <p:tavLst>
                                        <p:tav tm="0">
                                          <p:val>
                                            <p:strVal val="1+#ppt_h/2"/>
                                          </p:val>
                                        </p:tav>
                                        <p:tav tm="100000">
                                          <p:val>
                                            <p:strVal val="#ppt_y"/>
                                          </p:val>
                                        </p:tav>
                                      </p:tavLst>
                                    </p:anim>
                                  </p:childTnLst>
                                </p:cTn>
                              </p:par>
                            </p:childTnLst>
                          </p:cTn>
                        </p:par>
                      </p:childTnLst>
                    </p:cTn>
                  </p:par>
                  <p:par>
                    <p:cTn id="9" fill="hold" nodeType="clickPar">
                      <p:stCondLst>
                        <p:cond delay="indefinite"/>
                      </p:stCondLst>
                      <p:childTnLst>
                        <p:par>
                          <p:cTn id="10" fill="hold" nodeType="withGroup">
                            <p:stCondLst>
                              <p:cond delay="0"/>
                            </p:stCondLst>
                            <p:childTnLst>
                              <p:par>
                                <p:cTn id="11" presetID="2" presetClass="entr" presetSubtype="4" fill="hold" grpId="0" nodeType="clickEffect">
                                  <p:stCondLst>
                                    <p:cond delay="0"/>
                                  </p:stCondLst>
                                  <p:childTnLst>
                                    <p:set>
                                      <p:cBhvr>
                                        <p:cTn id="12" dur="1" fill="hold">
                                          <p:stCondLst>
                                            <p:cond delay="0"/>
                                          </p:stCondLst>
                                        </p:cTn>
                                        <p:tgtEl>
                                          <p:spTgt spid="7">
                                            <p:txEl>
                                              <p:pRg st="0" end="0"/>
                                            </p:txEl>
                                          </p:spTgt>
                                        </p:tgtEl>
                                        <p:attrNameLst>
                                          <p:attrName>style.visibility</p:attrName>
                                        </p:attrNameLst>
                                      </p:cBhvr>
                                      <p:to>
                                        <p:strVal val="visible"/>
                                      </p:to>
                                    </p:set>
                                    <p:anim calcmode="lin" valueType="num">
                                      <p:cBhvr additive="base">
                                        <p:cTn id="13" dur="500" fill="hold"/>
                                        <p:tgtEl>
                                          <p:spTgt spid="7">
                                            <p:txEl>
                                              <p:pRg st="0" end="0"/>
                                            </p:txEl>
                                          </p:spTgt>
                                        </p:tgtEl>
                                        <p:attrNameLst>
                                          <p:attrName>ppt_x</p:attrName>
                                        </p:attrNameLst>
                                      </p:cBhvr>
                                      <p:tavLst>
                                        <p:tav tm="0">
                                          <p:val>
                                            <p:strVal val="#ppt_x"/>
                                          </p:val>
                                        </p:tav>
                                        <p:tav tm="100000">
                                          <p:val>
                                            <p:strVal val="#ppt_x"/>
                                          </p:val>
                                        </p:tav>
                                      </p:tavLst>
                                    </p:anim>
                                    <p:anim calcmode="lin" valueType="num">
                                      <p:cBhvr additive="base">
                                        <p:cTn id="14" dur="500" fill="hold"/>
                                        <p:tgtEl>
                                          <p:spTgt spid="7">
                                            <p:txEl>
                                              <p:pRg st="0" end="0"/>
                                            </p:txEl>
                                          </p:spTgt>
                                        </p:tgtEl>
                                        <p:attrNameLst>
                                          <p:attrName>ppt_y</p:attrName>
                                        </p:attrNameLst>
                                      </p:cBhvr>
                                      <p:tavLst>
                                        <p:tav tm="0">
                                          <p:val>
                                            <p:strVal val="1+#ppt_h/2"/>
                                          </p:val>
                                        </p:tav>
                                        <p:tav tm="100000">
                                          <p:val>
                                            <p:strVal val="#ppt_y"/>
                                          </p:val>
                                        </p:tav>
                                      </p:tavLst>
                                    </p:anim>
                                  </p:childTnLst>
                                </p:cTn>
                              </p:par>
                            </p:childTnLst>
                          </p:cTn>
                        </p:par>
                      </p:childTnLst>
                    </p:cTn>
                  </p:par>
                  <p:par>
                    <p:cTn id="15" fill="hold" nodeType="clickPar">
                      <p:stCondLst>
                        <p:cond delay="indefinite"/>
                      </p:stCondLst>
                      <p:childTnLst>
                        <p:par>
                          <p:cTn id="16" fill="hold" nodeType="withGroup">
                            <p:stCondLst>
                              <p:cond delay="0"/>
                            </p:stCondLst>
                            <p:childTnLst>
                              <p:par>
                                <p:cTn id="17" presetID="2" presetClass="entr" presetSubtype="4" fill="hold" grpId="0" nodeType="clickEffect">
                                  <p:stCondLst>
                                    <p:cond delay="0"/>
                                  </p:stCondLst>
                                  <p:childTnLst>
                                    <p:set>
                                      <p:cBhvr>
                                        <p:cTn id="18" dur="1" fill="hold">
                                          <p:stCondLst>
                                            <p:cond delay="0"/>
                                          </p:stCondLst>
                                        </p:cTn>
                                        <p:tgtEl>
                                          <p:spTgt spid="6">
                                            <p:txEl>
                                              <p:pRg st="0" end="0"/>
                                            </p:txEl>
                                          </p:spTgt>
                                        </p:tgtEl>
                                        <p:attrNameLst>
                                          <p:attrName>style.visibility</p:attrName>
                                        </p:attrNameLst>
                                      </p:cBhvr>
                                      <p:to>
                                        <p:strVal val="visible"/>
                                      </p:to>
                                    </p:set>
                                    <p:anim calcmode="lin" valueType="num">
                                      <p:cBhvr additive="base">
                                        <p:cTn id="19" dur="500" fill="hold"/>
                                        <p:tgtEl>
                                          <p:spTgt spid="6">
                                            <p:txEl>
                                              <p:pRg st="0" end="0"/>
                                            </p:txEl>
                                          </p:spTgt>
                                        </p:tgtEl>
                                        <p:attrNameLst>
                                          <p:attrName>ppt_x</p:attrName>
                                        </p:attrNameLst>
                                      </p:cBhvr>
                                      <p:tavLst>
                                        <p:tav tm="0">
                                          <p:val>
                                            <p:strVal val="#ppt_x"/>
                                          </p:val>
                                        </p:tav>
                                        <p:tav tm="100000">
                                          <p:val>
                                            <p:strVal val="#ppt_x"/>
                                          </p:val>
                                        </p:tav>
                                      </p:tavLst>
                                    </p:anim>
                                    <p:anim calcmode="lin" valueType="num">
                                      <p:cBhvr additive="base">
                                        <p:cTn id="20" dur="500" fill="hold"/>
                                        <p:tgtEl>
                                          <p:spTgt spid="6">
                                            <p:txEl>
                                              <p:pRg st="0" end="0"/>
                                            </p:txEl>
                                          </p:spTgt>
                                        </p:tgtEl>
                                        <p:attrNameLst>
                                          <p:attrName>ppt_y</p:attrName>
                                        </p:attrNameLst>
                                      </p:cBhvr>
                                      <p:tavLst>
                                        <p:tav tm="0">
                                          <p:val>
                                            <p:strVal val="1+#ppt_h/2"/>
                                          </p:val>
                                        </p:tav>
                                        <p:tav tm="100000">
                                          <p:val>
                                            <p:strVal val="#ppt_y"/>
                                          </p:val>
                                        </p:tav>
                                      </p:tavLst>
                                    </p:anim>
                                  </p:childTnLst>
                                </p:cTn>
                              </p:par>
                            </p:childTnLst>
                          </p:cTn>
                        </p:par>
                      </p:childTnLst>
                    </p:cTn>
                  </p:par>
                  <p:par>
                    <p:cTn id="21" fill="hold" nodeType="clickPar">
                      <p:stCondLst>
                        <p:cond delay="indefinite"/>
                      </p:stCondLst>
                      <p:childTnLst>
                        <p:par>
                          <p:cTn id="22" fill="hold" nodeType="withGroup">
                            <p:stCondLst>
                              <p:cond delay="0"/>
                            </p:stCondLst>
                            <p:childTnLst>
                              <p:par>
                                <p:cTn id="23" presetID="2" presetClass="entr" presetSubtype="4" fill="hold" grpId="0" nodeType="clickEffect">
                                  <p:stCondLst>
                                    <p:cond delay="0"/>
                                  </p:stCondLst>
                                  <p:childTnLst>
                                    <p:set>
                                      <p:cBhvr>
                                        <p:cTn id="24" dur="1" fill="hold">
                                          <p:stCondLst>
                                            <p:cond delay="0"/>
                                          </p:stCondLst>
                                        </p:cTn>
                                        <p:tgtEl>
                                          <p:spTgt spid="11271">
                                            <p:txEl>
                                              <p:pRg st="0" end="0"/>
                                            </p:txEl>
                                          </p:spTgt>
                                        </p:tgtEl>
                                        <p:attrNameLst>
                                          <p:attrName>style.visibility</p:attrName>
                                        </p:attrNameLst>
                                      </p:cBhvr>
                                      <p:to>
                                        <p:strVal val="visible"/>
                                      </p:to>
                                    </p:set>
                                    <p:anim calcmode="lin" valueType="num">
                                      <p:cBhvr additive="base">
                                        <p:cTn id="25" dur="500" fill="hold"/>
                                        <p:tgtEl>
                                          <p:spTgt spid="11271">
                                            <p:txEl>
                                              <p:pRg st="0" end="0"/>
                                            </p:txEl>
                                          </p:spTgt>
                                        </p:tgtEl>
                                        <p:attrNameLst>
                                          <p:attrName>ppt_x</p:attrName>
                                        </p:attrNameLst>
                                      </p:cBhvr>
                                      <p:tavLst>
                                        <p:tav tm="0">
                                          <p:val>
                                            <p:strVal val="#ppt_x"/>
                                          </p:val>
                                        </p:tav>
                                        <p:tav tm="100000">
                                          <p:val>
                                            <p:strVal val="#ppt_x"/>
                                          </p:val>
                                        </p:tav>
                                      </p:tavLst>
                                    </p:anim>
                                    <p:anim calcmode="lin" valueType="num">
                                      <p:cBhvr additive="base">
                                        <p:cTn id="26" dur="500" fill="hold"/>
                                        <p:tgtEl>
                                          <p:spTgt spid="11271">
                                            <p:txEl>
                                              <p:pRg st="0" end="0"/>
                                            </p:txEl>
                                          </p:spTgt>
                                        </p:tgtEl>
                                        <p:attrNameLst>
                                          <p:attrName>ppt_y</p:attrName>
                                        </p:attrNameLst>
                                      </p:cBhvr>
                                      <p:tavLst>
                                        <p:tav tm="0">
                                          <p:val>
                                            <p:strVal val="1+#ppt_h/2"/>
                                          </p:val>
                                        </p:tav>
                                        <p:tav tm="100000">
                                          <p:val>
                                            <p:strVal val="#ppt_y"/>
                                          </p:val>
                                        </p:tav>
                                      </p:tavLst>
                                    </p:anim>
                                  </p:childTnLst>
                                </p:cTn>
                              </p:par>
                            </p:childTnLst>
                          </p:cTn>
                        </p:par>
                      </p:childTnLst>
                    </p:cTn>
                  </p:par>
                  <p:par>
                    <p:cTn id="27" fill="hold" nodeType="clickPar">
                      <p:stCondLst>
                        <p:cond delay="indefinite"/>
                      </p:stCondLst>
                      <p:childTnLst>
                        <p:par>
                          <p:cTn id="28" fill="hold" nodeType="withGroup">
                            <p:stCondLst>
                              <p:cond delay="0"/>
                            </p:stCondLst>
                            <p:childTnLst>
                              <p:par>
                                <p:cTn id="29" presetID="2" presetClass="entr" presetSubtype="4" fill="hold" nodeType="clickEffect">
                                  <p:stCondLst>
                                    <p:cond delay="0"/>
                                  </p:stCondLst>
                                  <p:childTnLst>
                                    <p:set>
                                      <p:cBhvr>
                                        <p:cTn id="30" dur="1" fill="hold">
                                          <p:stCondLst>
                                            <p:cond delay="0"/>
                                          </p:stCondLst>
                                        </p:cTn>
                                        <p:tgtEl>
                                          <p:spTgt spid="10"/>
                                        </p:tgtEl>
                                        <p:attrNameLst>
                                          <p:attrName>style.visibility</p:attrName>
                                        </p:attrNameLst>
                                      </p:cBhvr>
                                      <p:to>
                                        <p:strVal val="visible"/>
                                      </p:to>
                                    </p:set>
                                    <p:anim calcmode="lin" valueType="num">
                                      <p:cBhvr additive="base">
                                        <p:cTn id="31" dur="500" fill="hold"/>
                                        <p:tgtEl>
                                          <p:spTgt spid="10"/>
                                        </p:tgtEl>
                                        <p:attrNameLst>
                                          <p:attrName>ppt_x</p:attrName>
                                        </p:attrNameLst>
                                      </p:cBhvr>
                                      <p:tavLst>
                                        <p:tav tm="0">
                                          <p:val>
                                            <p:strVal val="#ppt_x"/>
                                          </p:val>
                                        </p:tav>
                                        <p:tav tm="100000">
                                          <p:val>
                                            <p:strVal val="#ppt_x"/>
                                          </p:val>
                                        </p:tav>
                                      </p:tavLst>
                                    </p:anim>
                                    <p:anim calcmode="lin" valueType="num">
                                      <p:cBhvr additive="base">
                                        <p:cTn id="32" dur="500" fill="hold"/>
                                        <p:tgtEl>
                                          <p:spTgt spid="10"/>
                                        </p:tgtEl>
                                        <p:attrNameLst>
                                          <p:attrName>ppt_y</p:attrName>
                                        </p:attrNameLst>
                                      </p:cBhvr>
                                      <p:tavLst>
                                        <p:tav tm="0">
                                          <p:val>
                                            <p:strVal val="1+#ppt_h/2"/>
                                          </p:val>
                                        </p:tav>
                                        <p:tav tm="100000">
                                          <p:val>
                                            <p:strVal val="#ppt_y"/>
                                          </p:val>
                                        </p:tav>
                                      </p:tavLst>
                                    </p:anim>
                                  </p:childTnLst>
                                </p:cTn>
                              </p:par>
                              <p:par>
                                <p:cTn id="33" presetID="2" presetClass="entr" presetSubtype="4" fill="hold" nodeType="withEffect">
                                  <p:stCondLst>
                                    <p:cond delay="0"/>
                                  </p:stCondLst>
                                  <p:childTnLst>
                                    <p:set>
                                      <p:cBhvr>
                                        <p:cTn id="34" dur="1" fill="hold">
                                          <p:stCondLst>
                                            <p:cond delay="0"/>
                                          </p:stCondLst>
                                        </p:cTn>
                                        <p:tgtEl>
                                          <p:spTgt spid="11"/>
                                        </p:tgtEl>
                                        <p:attrNameLst>
                                          <p:attrName>style.visibility</p:attrName>
                                        </p:attrNameLst>
                                      </p:cBhvr>
                                      <p:to>
                                        <p:strVal val="visible"/>
                                      </p:to>
                                    </p:set>
                                    <p:anim calcmode="lin" valueType="num">
                                      <p:cBhvr additive="base">
                                        <p:cTn id="35" dur="500" fill="hold"/>
                                        <p:tgtEl>
                                          <p:spTgt spid="11"/>
                                        </p:tgtEl>
                                        <p:attrNameLst>
                                          <p:attrName>ppt_x</p:attrName>
                                        </p:attrNameLst>
                                      </p:cBhvr>
                                      <p:tavLst>
                                        <p:tav tm="0">
                                          <p:val>
                                            <p:strVal val="#ppt_x"/>
                                          </p:val>
                                        </p:tav>
                                        <p:tav tm="100000">
                                          <p:val>
                                            <p:strVal val="#ppt_x"/>
                                          </p:val>
                                        </p:tav>
                                      </p:tavLst>
                                    </p:anim>
                                    <p:anim calcmode="lin" valueType="num">
                                      <p:cBhvr additive="base">
                                        <p:cTn id="36" dur="500" fill="hold"/>
                                        <p:tgtEl>
                                          <p:spTgt spid="11"/>
                                        </p:tgtEl>
                                        <p:attrNameLst>
                                          <p:attrName>ppt_y</p:attrName>
                                        </p:attrNameLst>
                                      </p:cBhvr>
                                      <p:tavLst>
                                        <p:tav tm="0">
                                          <p:val>
                                            <p:strVal val="1+#ppt_h/2"/>
                                          </p:val>
                                        </p:tav>
                                        <p:tav tm="100000">
                                          <p:val>
                                            <p:strVal val="#ppt_y"/>
                                          </p:val>
                                        </p:tav>
                                      </p:tavLst>
                                    </p:anim>
                                  </p:childTnLst>
                                </p:cTn>
                              </p:par>
                              <p:par>
                                <p:cTn id="37" presetID="2" presetClass="entr" presetSubtype="4" fill="hold" grpId="0" nodeType="withEffect">
                                  <p:stCondLst>
                                    <p:cond delay="0"/>
                                  </p:stCondLst>
                                  <p:childTnLst>
                                    <p:set>
                                      <p:cBhvr>
                                        <p:cTn id="38" dur="1" fill="hold">
                                          <p:stCondLst>
                                            <p:cond delay="0"/>
                                          </p:stCondLst>
                                        </p:cTn>
                                        <p:tgtEl>
                                          <p:spTgt spid="12"/>
                                        </p:tgtEl>
                                        <p:attrNameLst>
                                          <p:attrName>style.visibility</p:attrName>
                                        </p:attrNameLst>
                                      </p:cBhvr>
                                      <p:to>
                                        <p:strVal val="visible"/>
                                      </p:to>
                                    </p:set>
                                    <p:anim calcmode="lin" valueType="num">
                                      <p:cBhvr additive="base">
                                        <p:cTn id="39" dur="500" fill="hold"/>
                                        <p:tgtEl>
                                          <p:spTgt spid="12"/>
                                        </p:tgtEl>
                                        <p:attrNameLst>
                                          <p:attrName>ppt_x</p:attrName>
                                        </p:attrNameLst>
                                      </p:cBhvr>
                                      <p:tavLst>
                                        <p:tav tm="0">
                                          <p:val>
                                            <p:strVal val="#ppt_x"/>
                                          </p:val>
                                        </p:tav>
                                        <p:tav tm="100000">
                                          <p:val>
                                            <p:strVal val="#ppt_x"/>
                                          </p:val>
                                        </p:tav>
                                      </p:tavLst>
                                    </p:anim>
                                    <p:anim calcmode="lin" valueType="num">
                                      <p:cBhvr additive="base">
                                        <p:cTn id="40" dur="500" fill="hold"/>
                                        <p:tgtEl>
                                          <p:spTgt spid="12"/>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build="allAtOnce"/>
      <p:bldP spid="6" grpId="0" build="allAtOnce"/>
      <p:bldP spid="7" grpId="0" build="allAtOnce"/>
      <p:bldP spid="11271" grpId="0" build="allAtOnce"/>
      <p:bldP spid="12" grpId="0"/>
    </p:bld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ext Box 8"/>
          <p:cNvSpPr txBox="1">
            <a:spLocks noChangeArrowheads="1"/>
          </p:cNvSpPr>
          <p:nvPr/>
        </p:nvSpPr>
        <p:spPr bwMode="auto">
          <a:xfrm>
            <a:off x="857250" y="1571625"/>
            <a:ext cx="2643188" cy="461963"/>
          </a:xfrm>
          <a:prstGeom prst="rect">
            <a:avLst/>
          </a:prstGeom>
          <a:noFill/>
          <a:ln w="9525">
            <a:solidFill>
              <a:srgbClr val="000080"/>
            </a:solidFill>
            <a:miter lim="800000"/>
            <a:headEnd/>
            <a:tailEnd/>
          </a:ln>
          <a:effectLst/>
        </p:spPr>
        <p:txBody>
          <a:bodyPr>
            <a:spAutoFit/>
          </a:bodyPr>
          <a:lstStyle/>
          <a:p>
            <a:pPr algn="ctr" eaLnBrk="1" hangingPunct="1">
              <a:spcBef>
                <a:spcPct val="50000"/>
              </a:spcBef>
              <a:defRPr/>
            </a:pPr>
            <a:r>
              <a:rPr lang="pt-PT" dirty="0">
                <a:latin typeface="+mn-lt"/>
                <a:cs typeface="Arial" charset="0"/>
              </a:rPr>
              <a:t>Massa de reagente(s)</a:t>
            </a:r>
            <a:endParaRPr lang="pt-PT" sz="2400" dirty="0">
              <a:latin typeface="+mn-lt"/>
              <a:cs typeface="Arial" charset="0"/>
            </a:endParaRPr>
          </a:p>
        </p:txBody>
      </p:sp>
      <p:sp>
        <p:nvSpPr>
          <p:cNvPr id="6" name="Text Box 9"/>
          <p:cNvSpPr txBox="1">
            <a:spLocks noChangeArrowheads="1"/>
          </p:cNvSpPr>
          <p:nvPr/>
        </p:nvSpPr>
        <p:spPr bwMode="auto">
          <a:xfrm>
            <a:off x="857250" y="2333625"/>
            <a:ext cx="2679700" cy="369888"/>
          </a:xfrm>
          <a:prstGeom prst="rect">
            <a:avLst/>
          </a:prstGeom>
          <a:noFill/>
          <a:ln w="9525">
            <a:solidFill>
              <a:srgbClr val="003366"/>
            </a:solidFill>
            <a:miter lim="800000"/>
            <a:headEnd/>
            <a:tailEnd/>
          </a:ln>
          <a:effectLst/>
        </p:spPr>
        <p:txBody>
          <a:bodyPr>
            <a:spAutoFit/>
          </a:bodyPr>
          <a:lstStyle/>
          <a:p>
            <a:pPr algn="ctr" eaLnBrk="1" hangingPunct="1">
              <a:spcBef>
                <a:spcPct val="50000"/>
              </a:spcBef>
              <a:defRPr/>
            </a:pPr>
            <a:r>
              <a:rPr lang="pt-PT" dirty="0">
                <a:latin typeface="+mn-lt"/>
                <a:cs typeface="Arial" charset="0"/>
              </a:rPr>
              <a:t>Volume de reagente(s)</a:t>
            </a:r>
          </a:p>
        </p:txBody>
      </p:sp>
      <p:sp>
        <p:nvSpPr>
          <p:cNvPr id="7" name="Text Box 11"/>
          <p:cNvSpPr txBox="1">
            <a:spLocks noChangeArrowheads="1"/>
          </p:cNvSpPr>
          <p:nvPr/>
        </p:nvSpPr>
        <p:spPr bwMode="auto">
          <a:xfrm>
            <a:off x="4167188" y="1952625"/>
            <a:ext cx="2994025" cy="461963"/>
          </a:xfrm>
          <a:prstGeom prst="rect">
            <a:avLst/>
          </a:prstGeom>
          <a:noFill/>
          <a:ln w="9525">
            <a:noFill/>
            <a:miter lim="800000"/>
            <a:headEnd/>
            <a:tailEnd/>
          </a:ln>
          <a:effectLst/>
        </p:spPr>
        <p:txBody>
          <a:bodyPr>
            <a:spAutoFit/>
          </a:bodyPr>
          <a:lstStyle/>
          <a:p>
            <a:pPr eaLnBrk="1" hangingPunct="1">
              <a:spcBef>
                <a:spcPct val="50000"/>
              </a:spcBef>
              <a:defRPr/>
            </a:pPr>
            <a:r>
              <a:rPr lang="pt-PT" dirty="0">
                <a:latin typeface="+mn-lt"/>
                <a:cs typeface="Arial" charset="0"/>
              </a:rPr>
              <a:t>nº de moles de reagente(s)</a:t>
            </a:r>
            <a:endParaRPr lang="pt-PT" sz="2400" dirty="0">
              <a:latin typeface="+mn-lt"/>
              <a:cs typeface="Arial" charset="0"/>
            </a:endParaRPr>
          </a:p>
        </p:txBody>
      </p:sp>
      <p:sp>
        <p:nvSpPr>
          <p:cNvPr id="9221" name="AutoShape 12"/>
          <p:cNvSpPr>
            <a:spLocks noChangeArrowheads="1"/>
          </p:cNvSpPr>
          <p:nvPr/>
        </p:nvSpPr>
        <p:spPr bwMode="auto">
          <a:xfrm>
            <a:off x="5000625" y="2557463"/>
            <a:ext cx="315913" cy="1981200"/>
          </a:xfrm>
          <a:prstGeom prst="downArrow">
            <a:avLst>
              <a:gd name="adj1" fmla="val 50000"/>
              <a:gd name="adj2" fmla="val 162126"/>
            </a:avLst>
          </a:prstGeom>
          <a:noFill/>
          <a:ln w="28575">
            <a:solidFill>
              <a:srgbClr val="33CCCC"/>
            </a:solidFill>
            <a:miter lim="800000"/>
            <a:headEnd/>
            <a:tailEnd/>
          </a:ln>
          <a:extLst>
            <a:ext uri="{909E8E84-426E-40DD-AFC4-6F175D3DCCD1}">
              <a14:hiddenFill xmlns:a14="http://schemas.microsoft.com/office/drawing/2010/main">
                <a:solidFill>
                  <a:srgbClr val="FFFFFF"/>
                </a:solidFill>
              </a14:hiddenFill>
            </a:ext>
          </a:extLst>
        </p:spPr>
        <p:txBody>
          <a:bodyPr wrap="none" anchor="ctr"/>
          <a:lstStyle>
            <a:lvl1pPr>
              <a:spcBef>
                <a:spcPct val="20000"/>
              </a:spcBef>
              <a:buFont typeface="Arial" panose="020B0604020202020204" pitchFamily="34" charset="0"/>
              <a:buChar char="•"/>
              <a:defRPr sz="3200">
                <a:solidFill>
                  <a:schemeClr val="tx1"/>
                </a:solidFill>
                <a:latin typeface="Calibri" panose="020F0502020204030204" pitchFamily="34" charset="0"/>
              </a:defRPr>
            </a:lvl1pPr>
            <a:lvl2pPr marL="742950" indent="-285750">
              <a:spcBef>
                <a:spcPct val="20000"/>
              </a:spcBef>
              <a:buFont typeface="Arial" panose="020B0604020202020204" pitchFamily="34" charset="0"/>
              <a:buChar char="–"/>
              <a:defRPr sz="2800">
                <a:solidFill>
                  <a:schemeClr val="tx1"/>
                </a:solidFill>
                <a:latin typeface="Calibri" panose="020F0502020204030204" pitchFamily="34" charset="0"/>
              </a:defRPr>
            </a:lvl2pPr>
            <a:lvl3pPr marL="1143000" indent="-228600">
              <a:spcBef>
                <a:spcPct val="20000"/>
              </a:spcBef>
              <a:buFont typeface="Arial" panose="020B0604020202020204" pitchFamily="34" charset="0"/>
              <a:buChar char="•"/>
              <a:defRPr sz="2400">
                <a:solidFill>
                  <a:schemeClr val="tx1"/>
                </a:solidFill>
                <a:latin typeface="Calibri" panose="020F0502020204030204" pitchFamily="34" charset="0"/>
              </a:defRPr>
            </a:lvl3pPr>
            <a:lvl4pPr marL="1600200" indent="-228600">
              <a:spcBef>
                <a:spcPct val="20000"/>
              </a:spcBef>
              <a:buFont typeface="Arial" panose="020B0604020202020204" pitchFamily="34" charset="0"/>
              <a:buChar char="–"/>
              <a:defRPr sz="2000">
                <a:solidFill>
                  <a:schemeClr val="tx1"/>
                </a:solidFill>
                <a:latin typeface="Calibri" panose="020F0502020204030204" pitchFamily="34" charset="0"/>
              </a:defRPr>
            </a:lvl4pPr>
            <a:lvl5pPr marL="2057400" indent="-228600">
              <a:spcBef>
                <a:spcPct val="20000"/>
              </a:spcBef>
              <a:buFont typeface="Arial" panose="020B0604020202020204" pitchFamily="34" charset="0"/>
              <a:buChar char="»"/>
              <a:defRPr sz="2000">
                <a:solidFill>
                  <a:schemeClr val="tx1"/>
                </a:solidFill>
                <a:latin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9pPr>
          </a:lstStyle>
          <a:p>
            <a:pPr eaLnBrk="1" hangingPunct="1">
              <a:spcBef>
                <a:spcPct val="0"/>
              </a:spcBef>
              <a:buFontTx/>
              <a:buNone/>
            </a:pPr>
            <a:endParaRPr lang="en-US" altLang="en-US" sz="1800">
              <a:latin typeface="Arial" panose="020B0604020202020204" pitchFamily="34" charset="0"/>
            </a:endParaRPr>
          </a:p>
        </p:txBody>
      </p:sp>
      <p:sp>
        <p:nvSpPr>
          <p:cNvPr id="9222" name="AutoShape 13"/>
          <p:cNvSpPr>
            <a:spLocks noChangeArrowheads="1"/>
          </p:cNvSpPr>
          <p:nvPr/>
        </p:nvSpPr>
        <p:spPr bwMode="auto">
          <a:xfrm>
            <a:off x="5429250" y="3200400"/>
            <a:ext cx="630238" cy="381000"/>
          </a:xfrm>
          <a:prstGeom prst="leftArrow">
            <a:avLst>
              <a:gd name="adj1" fmla="val 50000"/>
              <a:gd name="adj2" fmla="val 39991"/>
            </a:avLst>
          </a:prstGeom>
          <a:noFill/>
          <a:ln w="28575">
            <a:solidFill>
              <a:schemeClr val="tx1"/>
            </a:solidFill>
            <a:miter lim="800000"/>
            <a:headEnd/>
            <a:tailEnd/>
          </a:ln>
          <a:extLst>
            <a:ext uri="{909E8E84-426E-40DD-AFC4-6F175D3DCCD1}">
              <a14:hiddenFill xmlns:a14="http://schemas.microsoft.com/office/drawing/2010/main">
                <a:solidFill>
                  <a:srgbClr val="FFFFFF"/>
                </a:solidFill>
              </a14:hiddenFill>
            </a:ext>
          </a:extLst>
        </p:spPr>
        <p:txBody>
          <a:bodyPr wrap="none" anchor="ctr"/>
          <a:lstStyle>
            <a:lvl1pPr>
              <a:spcBef>
                <a:spcPct val="20000"/>
              </a:spcBef>
              <a:buFont typeface="Arial" panose="020B0604020202020204" pitchFamily="34" charset="0"/>
              <a:buChar char="•"/>
              <a:defRPr sz="3200">
                <a:solidFill>
                  <a:schemeClr val="tx1"/>
                </a:solidFill>
                <a:latin typeface="Calibri" panose="020F0502020204030204" pitchFamily="34" charset="0"/>
              </a:defRPr>
            </a:lvl1pPr>
            <a:lvl2pPr marL="742950" indent="-285750">
              <a:spcBef>
                <a:spcPct val="20000"/>
              </a:spcBef>
              <a:buFont typeface="Arial" panose="020B0604020202020204" pitchFamily="34" charset="0"/>
              <a:buChar char="–"/>
              <a:defRPr sz="2800">
                <a:solidFill>
                  <a:schemeClr val="tx1"/>
                </a:solidFill>
                <a:latin typeface="Calibri" panose="020F0502020204030204" pitchFamily="34" charset="0"/>
              </a:defRPr>
            </a:lvl2pPr>
            <a:lvl3pPr marL="1143000" indent="-228600">
              <a:spcBef>
                <a:spcPct val="20000"/>
              </a:spcBef>
              <a:buFont typeface="Arial" panose="020B0604020202020204" pitchFamily="34" charset="0"/>
              <a:buChar char="•"/>
              <a:defRPr sz="2400">
                <a:solidFill>
                  <a:schemeClr val="tx1"/>
                </a:solidFill>
                <a:latin typeface="Calibri" panose="020F0502020204030204" pitchFamily="34" charset="0"/>
              </a:defRPr>
            </a:lvl3pPr>
            <a:lvl4pPr marL="1600200" indent="-228600">
              <a:spcBef>
                <a:spcPct val="20000"/>
              </a:spcBef>
              <a:buFont typeface="Arial" panose="020B0604020202020204" pitchFamily="34" charset="0"/>
              <a:buChar char="–"/>
              <a:defRPr sz="2000">
                <a:solidFill>
                  <a:schemeClr val="tx1"/>
                </a:solidFill>
                <a:latin typeface="Calibri" panose="020F0502020204030204" pitchFamily="34" charset="0"/>
              </a:defRPr>
            </a:lvl4pPr>
            <a:lvl5pPr marL="2057400" indent="-228600">
              <a:spcBef>
                <a:spcPct val="20000"/>
              </a:spcBef>
              <a:buFont typeface="Arial" panose="020B0604020202020204" pitchFamily="34" charset="0"/>
              <a:buChar char="»"/>
              <a:defRPr sz="2000">
                <a:solidFill>
                  <a:schemeClr val="tx1"/>
                </a:solidFill>
                <a:latin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9pPr>
          </a:lstStyle>
          <a:p>
            <a:pPr eaLnBrk="1" hangingPunct="1">
              <a:spcBef>
                <a:spcPct val="0"/>
              </a:spcBef>
              <a:buFontTx/>
              <a:buNone/>
            </a:pPr>
            <a:endParaRPr lang="en-US" altLang="en-US" sz="1800">
              <a:latin typeface="Arial" panose="020B0604020202020204" pitchFamily="34" charset="0"/>
            </a:endParaRPr>
          </a:p>
        </p:txBody>
      </p:sp>
      <p:sp>
        <p:nvSpPr>
          <p:cNvPr id="10" name="Text Box 14"/>
          <p:cNvSpPr txBox="1">
            <a:spLocks noChangeArrowheads="1"/>
          </p:cNvSpPr>
          <p:nvPr/>
        </p:nvSpPr>
        <p:spPr bwMode="auto">
          <a:xfrm>
            <a:off x="6143625" y="3128963"/>
            <a:ext cx="2286000" cy="457200"/>
          </a:xfrm>
          <a:prstGeom prst="rect">
            <a:avLst/>
          </a:prstGeom>
          <a:noFill/>
          <a:ln w="9525">
            <a:noFill/>
            <a:miter lim="800000"/>
            <a:headEnd/>
            <a:tailEnd/>
          </a:ln>
          <a:effectLst/>
        </p:spPr>
        <p:txBody>
          <a:bodyPr>
            <a:spAutoFit/>
          </a:bodyPr>
          <a:lstStyle/>
          <a:p>
            <a:pPr eaLnBrk="1" hangingPunct="1">
              <a:spcBef>
                <a:spcPct val="50000"/>
              </a:spcBef>
              <a:defRPr/>
            </a:pPr>
            <a:r>
              <a:rPr lang="pt-PT" sz="2400" dirty="0">
                <a:latin typeface="+mn-lt"/>
                <a:cs typeface="Arial" charset="0"/>
              </a:rPr>
              <a:t>Estequiometria</a:t>
            </a:r>
          </a:p>
        </p:txBody>
      </p:sp>
      <p:sp>
        <p:nvSpPr>
          <p:cNvPr id="11" name="Text Box 15"/>
          <p:cNvSpPr txBox="1">
            <a:spLocks noChangeArrowheads="1"/>
          </p:cNvSpPr>
          <p:nvPr/>
        </p:nvSpPr>
        <p:spPr bwMode="auto">
          <a:xfrm>
            <a:off x="4324350" y="4772025"/>
            <a:ext cx="3033713" cy="369888"/>
          </a:xfrm>
          <a:prstGeom prst="rect">
            <a:avLst/>
          </a:prstGeom>
          <a:noFill/>
          <a:ln w="9525">
            <a:noFill/>
            <a:miter lim="800000"/>
            <a:headEnd/>
            <a:tailEnd/>
          </a:ln>
          <a:effectLst/>
        </p:spPr>
        <p:txBody>
          <a:bodyPr>
            <a:spAutoFit/>
          </a:bodyPr>
          <a:lstStyle/>
          <a:p>
            <a:pPr eaLnBrk="1" hangingPunct="1">
              <a:spcBef>
                <a:spcPct val="50000"/>
              </a:spcBef>
              <a:defRPr/>
            </a:pPr>
            <a:r>
              <a:rPr lang="pt-PT" dirty="0">
                <a:latin typeface="+mn-lt"/>
                <a:cs typeface="Arial" charset="0"/>
              </a:rPr>
              <a:t>nº de moles de produto(s)</a:t>
            </a:r>
          </a:p>
        </p:txBody>
      </p:sp>
      <p:sp>
        <p:nvSpPr>
          <p:cNvPr id="12" name="Text Box 18"/>
          <p:cNvSpPr txBox="1">
            <a:spLocks noChangeArrowheads="1"/>
          </p:cNvSpPr>
          <p:nvPr/>
        </p:nvSpPr>
        <p:spPr bwMode="auto">
          <a:xfrm>
            <a:off x="928688" y="4162425"/>
            <a:ext cx="2608262" cy="461963"/>
          </a:xfrm>
          <a:prstGeom prst="rect">
            <a:avLst/>
          </a:prstGeom>
          <a:noFill/>
          <a:ln w="9525">
            <a:solidFill>
              <a:srgbClr val="003366"/>
            </a:solidFill>
            <a:miter lim="800000"/>
            <a:headEnd/>
            <a:tailEnd/>
          </a:ln>
          <a:effectLst/>
        </p:spPr>
        <p:txBody>
          <a:bodyPr>
            <a:spAutoFit/>
          </a:bodyPr>
          <a:lstStyle/>
          <a:p>
            <a:pPr algn="ctr" eaLnBrk="1" hangingPunct="1">
              <a:spcBef>
                <a:spcPct val="50000"/>
              </a:spcBef>
              <a:defRPr/>
            </a:pPr>
            <a:r>
              <a:rPr lang="pt-PT" dirty="0">
                <a:latin typeface="+mn-lt"/>
                <a:cs typeface="Arial" charset="0"/>
              </a:rPr>
              <a:t>Massa de produto(s)</a:t>
            </a:r>
            <a:endParaRPr lang="pt-PT" sz="2400" dirty="0">
              <a:latin typeface="+mn-lt"/>
              <a:cs typeface="Arial" charset="0"/>
            </a:endParaRPr>
          </a:p>
        </p:txBody>
      </p:sp>
      <p:sp>
        <p:nvSpPr>
          <p:cNvPr id="13" name="Text Box 19"/>
          <p:cNvSpPr txBox="1">
            <a:spLocks noChangeArrowheads="1"/>
          </p:cNvSpPr>
          <p:nvPr/>
        </p:nvSpPr>
        <p:spPr bwMode="auto">
          <a:xfrm>
            <a:off x="928688" y="5000625"/>
            <a:ext cx="2608262" cy="461963"/>
          </a:xfrm>
          <a:prstGeom prst="rect">
            <a:avLst/>
          </a:prstGeom>
          <a:noFill/>
          <a:ln w="9525">
            <a:solidFill>
              <a:srgbClr val="000080"/>
            </a:solidFill>
            <a:miter lim="800000"/>
            <a:headEnd/>
            <a:tailEnd/>
          </a:ln>
          <a:effectLst/>
        </p:spPr>
        <p:txBody>
          <a:bodyPr>
            <a:spAutoFit/>
          </a:bodyPr>
          <a:lstStyle/>
          <a:p>
            <a:pPr algn="ctr" eaLnBrk="1" hangingPunct="1">
              <a:spcBef>
                <a:spcPct val="50000"/>
              </a:spcBef>
              <a:defRPr/>
            </a:pPr>
            <a:r>
              <a:rPr lang="pt-PT" dirty="0">
                <a:latin typeface="+mn-lt"/>
                <a:cs typeface="Arial" charset="0"/>
              </a:rPr>
              <a:t>Volume de produto(s)</a:t>
            </a:r>
            <a:endParaRPr lang="pt-PT" sz="2400" dirty="0">
              <a:latin typeface="+mn-lt"/>
              <a:cs typeface="Arial" charset="0"/>
            </a:endParaRPr>
          </a:p>
        </p:txBody>
      </p:sp>
      <p:sp>
        <p:nvSpPr>
          <p:cNvPr id="9227" name="Line 20"/>
          <p:cNvSpPr>
            <a:spLocks noChangeShapeType="1"/>
          </p:cNvSpPr>
          <p:nvPr/>
        </p:nvSpPr>
        <p:spPr bwMode="auto">
          <a:xfrm>
            <a:off x="2117725" y="2943225"/>
            <a:ext cx="0" cy="990600"/>
          </a:xfrm>
          <a:prstGeom prst="line">
            <a:avLst/>
          </a:prstGeom>
          <a:noFill/>
          <a:ln w="28575">
            <a:solidFill>
              <a:schemeClr val="tx1"/>
            </a:solidFill>
            <a:round/>
            <a:headEnd/>
            <a:tailEnd type="triangle" w="med" len="med"/>
          </a:ln>
          <a:extLst>
            <a:ext uri="{909E8E84-426E-40DD-AFC4-6F175D3DCCD1}">
              <a14:hiddenFill xmlns:a14="http://schemas.microsoft.com/office/drawing/2010/main">
                <a:noFill/>
              </a14:hiddenFill>
            </a:ext>
          </a:extLst>
        </p:spPr>
        <p:txBody>
          <a:bodyPr wrap="none" anchor="ctr"/>
          <a:lstStyle/>
          <a:p>
            <a:endParaRPr lang="en-US"/>
          </a:p>
        </p:txBody>
      </p:sp>
      <p:sp>
        <p:nvSpPr>
          <p:cNvPr id="9228" name="Line 21"/>
          <p:cNvSpPr>
            <a:spLocks noChangeShapeType="1"/>
          </p:cNvSpPr>
          <p:nvPr/>
        </p:nvSpPr>
        <p:spPr bwMode="auto">
          <a:xfrm>
            <a:off x="1803400" y="3171825"/>
            <a:ext cx="708025" cy="457200"/>
          </a:xfrm>
          <a:prstGeom prst="line">
            <a:avLst/>
          </a:prstGeom>
          <a:noFill/>
          <a:ln w="31750">
            <a:solidFill>
              <a:srgbClr val="C00000"/>
            </a:solidFill>
            <a:round/>
            <a:headEnd/>
            <a:tailEnd/>
          </a:ln>
          <a:extLst>
            <a:ext uri="{909E8E84-426E-40DD-AFC4-6F175D3DCCD1}">
              <a14:hiddenFill xmlns:a14="http://schemas.microsoft.com/office/drawing/2010/main">
                <a:noFill/>
              </a14:hiddenFill>
            </a:ext>
          </a:extLst>
        </p:spPr>
        <p:txBody>
          <a:bodyPr wrap="none" anchor="ctr"/>
          <a:lstStyle/>
          <a:p>
            <a:endParaRPr lang="en-US"/>
          </a:p>
        </p:txBody>
      </p:sp>
      <p:sp>
        <p:nvSpPr>
          <p:cNvPr id="9229" name="Line 22"/>
          <p:cNvSpPr>
            <a:spLocks noChangeShapeType="1"/>
          </p:cNvSpPr>
          <p:nvPr/>
        </p:nvSpPr>
        <p:spPr bwMode="auto">
          <a:xfrm flipH="1">
            <a:off x="1803400" y="3095625"/>
            <a:ext cx="630238" cy="533400"/>
          </a:xfrm>
          <a:prstGeom prst="line">
            <a:avLst/>
          </a:prstGeom>
          <a:noFill/>
          <a:ln w="31750">
            <a:solidFill>
              <a:srgbClr val="C00000"/>
            </a:solidFill>
            <a:round/>
            <a:headEnd/>
            <a:tailEnd/>
          </a:ln>
          <a:extLst>
            <a:ext uri="{909E8E84-426E-40DD-AFC4-6F175D3DCCD1}">
              <a14:hiddenFill xmlns:a14="http://schemas.microsoft.com/office/drawing/2010/main">
                <a:noFill/>
              </a14:hiddenFill>
            </a:ext>
          </a:extLst>
        </p:spPr>
        <p:txBody>
          <a:bodyPr wrap="none" anchor="ctr"/>
          <a:lstStyle/>
          <a:p>
            <a:endParaRPr lang="en-US"/>
          </a:p>
        </p:txBody>
      </p:sp>
      <p:sp>
        <p:nvSpPr>
          <p:cNvPr id="9230" name="AutoShape 23"/>
          <p:cNvSpPr>
            <a:spLocks noChangeArrowheads="1"/>
          </p:cNvSpPr>
          <p:nvPr/>
        </p:nvSpPr>
        <p:spPr bwMode="auto">
          <a:xfrm>
            <a:off x="4500563" y="2557463"/>
            <a:ext cx="315912" cy="1981200"/>
          </a:xfrm>
          <a:prstGeom prst="upArrow">
            <a:avLst>
              <a:gd name="adj1" fmla="val 50000"/>
              <a:gd name="adj2" fmla="val 162126"/>
            </a:avLst>
          </a:prstGeom>
          <a:noFill/>
          <a:ln w="28575">
            <a:solidFill>
              <a:srgbClr val="33CCCC"/>
            </a:solidFill>
            <a:miter lim="800000"/>
            <a:headEnd/>
            <a:tailEnd/>
          </a:ln>
          <a:extLst>
            <a:ext uri="{909E8E84-426E-40DD-AFC4-6F175D3DCCD1}">
              <a14:hiddenFill xmlns:a14="http://schemas.microsoft.com/office/drawing/2010/main">
                <a:solidFill>
                  <a:srgbClr val="FFFFFF"/>
                </a:solidFill>
              </a14:hiddenFill>
            </a:ext>
          </a:extLst>
        </p:spPr>
        <p:txBody>
          <a:bodyPr wrap="none" anchor="ctr"/>
          <a:lstStyle>
            <a:lvl1pPr>
              <a:spcBef>
                <a:spcPct val="20000"/>
              </a:spcBef>
              <a:buFont typeface="Arial" panose="020B0604020202020204" pitchFamily="34" charset="0"/>
              <a:buChar char="•"/>
              <a:defRPr sz="3200">
                <a:solidFill>
                  <a:schemeClr val="tx1"/>
                </a:solidFill>
                <a:latin typeface="Calibri" panose="020F0502020204030204" pitchFamily="34" charset="0"/>
              </a:defRPr>
            </a:lvl1pPr>
            <a:lvl2pPr marL="742950" indent="-285750">
              <a:spcBef>
                <a:spcPct val="20000"/>
              </a:spcBef>
              <a:buFont typeface="Arial" panose="020B0604020202020204" pitchFamily="34" charset="0"/>
              <a:buChar char="–"/>
              <a:defRPr sz="2800">
                <a:solidFill>
                  <a:schemeClr val="tx1"/>
                </a:solidFill>
                <a:latin typeface="Calibri" panose="020F0502020204030204" pitchFamily="34" charset="0"/>
              </a:defRPr>
            </a:lvl2pPr>
            <a:lvl3pPr marL="1143000" indent="-228600">
              <a:spcBef>
                <a:spcPct val="20000"/>
              </a:spcBef>
              <a:buFont typeface="Arial" panose="020B0604020202020204" pitchFamily="34" charset="0"/>
              <a:buChar char="•"/>
              <a:defRPr sz="2400">
                <a:solidFill>
                  <a:schemeClr val="tx1"/>
                </a:solidFill>
                <a:latin typeface="Calibri" panose="020F0502020204030204" pitchFamily="34" charset="0"/>
              </a:defRPr>
            </a:lvl3pPr>
            <a:lvl4pPr marL="1600200" indent="-228600">
              <a:spcBef>
                <a:spcPct val="20000"/>
              </a:spcBef>
              <a:buFont typeface="Arial" panose="020B0604020202020204" pitchFamily="34" charset="0"/>
              <a:buChar char="–"/>
              <a:defRPr sz="2000">
                <a:solidFill>
                  <a:schemeClr val="tx1"/>
                </a:solidFill>
                <a:latin typeface="Calibri" panose="020F0502020204030204" pitchFamily="34" charset="0"/>
              </a:defRPr>
            </a:lvl4pPr>
            <a:lvl5pPr marL="2057400" indent="-228600">
              <a:spcBef>
                <a:spcPct val="20000"/>
              </a:spcBef>
              <a:buFont typeface="Arial" panose="020B0604020202020204" pitchFamily="34" charset="0"/>
              <a:buChar char="»"/>
              <a:defRPr sz="2000">
                <a:solidFill>
                  <a:schemeClr val="tx1"/>
                </a:solidFill>
                <a:latin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9pPr>
          </a:lstStyle>
          <a:p>
            <a:pPr eaLnBrk="1" hangingPunct="1">
              <a:spcBef>
                <a:spcPct val="0"/>
              </a:spcBef>
              <a:buFontTx/>
              <a:buNone/>
            </a:pPr>
            <a:endParaRPr lang="en-US" altLang="en-US" sz="1800">
              <a:latin typeface="Arial" panose="020B0604020202020204" pitchFamily="34" charset="0"/>
            </a:endParaRPr>
          </a:p>
        </p:txBody>
      </p:sp>
      <p:sp>
        <p:nvSpPr>
          <p:cNvPr id="18" name="CaixaDeTexto 17"/>
          <p:cNvSpPr txBox="1"/>
          <p:nvPr/>
        </p:nvSpPr>
        <p:spPr>
          <a:xfrm>
            <a:off x="2545252" y="262712"/>
            <a:ext cx="4615962" cy="523220"/>
          </a:xfrm>
          <a:prstGeom prst="rect">
            <a:avLst/>
          </a:prstGeom>
          <a:noFill/>
        </p:spPr>
        <p:txBody>
          <a:bodyPr wrap="square">
            <a:spAutoFit/>
          </a:bodyPr>
          <a:lstStyle/>
          <a:p>
            <a:pPr eaLnBrk="1" hangingPunct="1">
              <a:defRPr/>
            </a:pPr>
            <a:r>
              <a:rPr lang="pt-PT" sz="2800" dirty="0">
                <a:latin typeface="+mn-lt"/>
                <a:cs typeface="Arial" charset="0"/>
              </a:rPr>
              <a:t>Cálculos estequiométricos</a:t>
            </a:r>
          </a:p>
        </p:txBody>
      </p:sp>
      <p:pic>
        <p:nvPicPr>
          <p:cNvPr id="16" name="Imagem 1"/>
          <p:cNvPicPr>
            <a:picLocks noChangeAspect="1"/>
          </p:cNvPicPr>
          <p:nvPr/>
        </p:nvPicPr>
        <p:blipFill>
          <a:blip r:embed="rId2">
            <a:extLst>
              <a:ext uri="{28A0092B-C50C-407E-A947-70E740481C1C}">
                <a14:useLocalDpi xmlns:a14="http://schemas.microsoft.com/office/drawing/2010/main" val="0"/>
              </a:ext>
            </a:extLst>
          </a:blip>
          <a:srcRect/>
          <a:stretch>
            <a:fillRect/>
          </a:stretch>
        </p:blipFill>
        <p:spPr bwMode="auto">
          <a:xfrm>
            <a:off x="539750" y="385763"/>
            <a:ext cx="1897063" cy="3968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CaixaDeTexto 3"/>
          <p:cNvSpPr txBox="1"/>
          <p:nvPr/>
        </p:nvSpPr>
        <p:spPr>
          <a:xfrm>
            <a:off x="360363" y="850603"/>
            <a:ext cx="8358187" cy="1138237"/>
          </a:xfrm>
          <a:prstGeom prst="rect">
            <a:avLst/>
          </a:prstGeom>
          <a:noFill/>
        </p:spPr>
        <p:txBody>
          <a:bodyPr>
            <a:spAutoFit/>
          </a:bodyPr>
          <a:lstStyle/>
          <a:p>
            <a:pPr eaLnBrk="1" hangingPunct="1">
              <a:defRPr/>
            </a:pPr>
            <a:r>
              <a:rPr lang="pt-PT" b="1" dirty="0">
                <a:latin typeface="+mn-lt"/>
                <a:cs typeface="Arial" charset="0"/>
              </a:rPr>
              <a:t>Exercício 7</a:t>
            </a:r>
            <a:r>
              <a:rPr lang="pt-PT" dirty="0">
                <a:latin typeface="+mn-lt"/>
                <a:cs typeface="Arial" charset="0"/>
              </a:rPr>
              <a:t>: Uma equação global para o processo de degradação da glucose  em dióxido de carbono e água é:  C</a:t>
            </a:r>
            <a:r>
              <a:rPr lang="pt-PT" baseline="-25000" dirty="0">
                <a:latin typeface="+mn-lt"/>
                <a:cs typeface="Arial" charset="0"/>
              </a:rPr>
              <a:t>6</a:t>
            </a:r>
            <a:r>
              <a:rPr lang="pt-PT" dirty="0">
                <a:latin typeface="+mn-lt"/>
                <a:cs typeface="Arial" charset="0"/>
              </a:rPr>
              <a:t>H</a:t>
            </a:r>
            <a:r>
              <a:rPr lang="pt-PT" baseline="-25000" dirty="0">
                <a:latin typeface="+mn-lt"/>
                <a:cs typeface="Arial" charset="0"/>
              </a:rPr>
              <a:t>12</a:t>
            </a:r>
            <a:r>
              <a:rPr lang="pt-PT" dirty="0">
                <a:latin typeface="+mn-lt"/>
                <a:cs typeface="Arial" charset="0"/>
              </a:rPr>
              <a:t>O</a:t>
            </a:r>
            <a:r>
              <a:rPr lang="pt-PT" baseline="-25000" dirty="0">
                <a:latin typeface="+mn-lt"/>
                <a:cs typeface="Arial" charset="0"/>
              </a:rPr>
              <a:t>6 </a:t>
            </a:r>
            <a:r>
              <a:rPr lang="pt-PT" dirty="0">
                <a:latin typeface="+mn-lt"/>
                <a:cs typeface="Arial" charset="0"/>
              </a:rPr>
              <a:t>+ 6 O</a:t>
            </a:r>
            <a:r>
              <a:rPr lang="pt-PT" baseline="-25000" dirty="0">
                <a:latin typeface="+mn-lt"/>
                <a:cs typeface="Arial" charset="0"/>
              </a:rPr>
              <a:t>2 </a:t>
            </a:r>
            <a:r>
              <a:rPr lang="pt-PT" dirty="0">
                <a:latin typeface="+mn-lt"/>
                <a:cs typeface="Arial" charset="0"/>
                <a:sym typeface="Wingdings" pitchFamily="2" charset="2"/>
              </a:rPr>
              <a:t> 6 CO</a:t>
            </a:r>
            <a:r>
              <a:rPr lang="pt-PT" baseline="-25000" dirty="0">
                <a:latin typeface="+mn-lt"/>
                <a:cs typeface="Arial" charset="0"/>
                <a:sym typeface="Wingdings" pitchFamily="2" charset="2"/>
              </a:rPr>
              <a:t>2</a:t>
            </a:r>
            <a:r>
              <a:rPr lang="pt-PT" dirty="0">
                <a:latin typeface="+mn-lt"/>
                <a:cs typeface="Arial" charset="0"/>
                <a:sym typeface="Wingdings" pitchFamily="2" charset="2"/>
              </a:rPr>
              <a:t> + 6 H</a:t>
            </a:r>
            <a:r>
              <a:rPr lang="pt-PT" baseline="-25000" dirty="0">
                <a:latin typeface="+mn-lt"/>
                <a:cs typeface="Arial" charset="0"/>
                <a:sym typeface="Wingdings" pitchFamily="2" charset="2"/>
              </a:rPr>
              <a:t>2</a:t>
            </a:r>
            <a:r>
              <a:rPr lang="pt-PT" dirty="0">
                <a:latin typeface="+mn-lt"/>
                <a:cs typeface="Arial" charset="0"/>
                <a:sym typeface="Wingdings" pitchFamily="2" charset="2"/>
              </a:rPr>
              <a:t>O. Se forem consumidos 856 g de </a:t>
            </a:r>
            <a:r>
              <a:rPr lang="pt-PT" dirty="0" err="1">
                <a:latin typeface="+mn-lt"/>
                <a:cs typeface="Arial" charset="0"/>
                <a:sym typeface="Wingdings" pitchFamily="2" charset="2"/>
              </a:rPr>
              <a:t>glucose</a:t>
            </a:r>
            <a:r>
              <a:rPr lang="pt-PT" dirty="0">
                <a:latin typeface="+mn-lt"/>
                <a:cs typeface="Arial" charset="0"/>
                <a:sym typeface="Wingdings" pitchFamily="2" charset="2"/>
              </a:rPr>
              <a:t> qual a massa de CO</a:t>
            </a:r>
            <a:r>
              <a:rPr lang="pt-PT" baseline="-25000" dirty="0">
                <a:latin typeface="+mn-lt"/>
                <a:cs typeface="Arial" charset="0"/>
                <a:sym typeface="Wingdings" pitchFamily="2" charset="2"/>
              </a:rPr>
              <a:t>2</a:t>
            </a:r>
            <a:r>
              <a:rPr lang="pt-PT" dirty="0">
                <a:latin typeface="+mn-lt"/>
                <a:cs typeface="Arial" charset="0"/>
                <a:sym typeface="Wingdings" pitchFamily="2" charset="2"/>
              </a:rPr>
              <a:t> produzida?</a:t>
            </a:r>
            <a:r>
              <a:rPr lang="pt-PT" dirty="0">
                <a:latin typeface="+mn-lt"/>
                <a:cs typeface="Arial" charset="0"/>
              </a:rPr>
              <a:t> </a:t>
            </a:r>
            <a:endParaRPr lang="pt-PT" sz="3200" dirty="0">
              <a:latin typeface="+mn-lt"/>
              <a:cs typeface="Arial" charset="0"/>
            </a:endParaRPr>
          </a:p>
        </p:txBody>
      </p:sp>
      <p:sp>
        <p:nvSpPr>
          <p:cNvPr id="5" name="CaixaDeTexto 4"/>
          <p:cNvSpPr txBox="1"/>
          <p:nvPr/>
        </p:nvSpPr>
        <p:spPr>
          <a:xfrm>
            <a:off x="360363" y="2146747"/>
            <a:ext cx="8358187" cy="1138237"/>
          </a:xfrm>
          <a:prstGeom prst="rect">
            <a:avLst/>
          </a:prstGeom>
          <a:noFill/>
        </p:spPr>
        <p:txBody>
          <a:bodyPr>
            <a:spAutoFit/>
          </a:bodyPr>
          <a:lstStyle/>
          <a:p>
            <a:pPr eaLnBrk="1" hangingPunct="1">
              <a:defRPr/>
            </a:pPr>
            <a:r>
              <a:rPr lang="pt-PT" b="1" dirty="0">
                <a:latin typeface="+mn-lt"/>
                <a:cs typeface="Arial" charset="0"/>
              </a:rPr>
              <a:t>Exercício 8</a:t>
            </a:r>
            <a:r>
              <a:rPr lang="pt-PT" dirty="0">
                <a:latin typeface="+mn-lt"/>
                <a:cs typeface="Arial" charset="0"/>
              </a:rPr>
              <a:t>: O metanol é queimado ao ar de acordo com a equação:</a:t>
            </a:r>
          </a:p>
          <a:p>
            <a:pPr eaLnBrk="1" hangingPunct="1">
              <a:defRPr/>
            </a:pPr>
            <a:r>
              <a:rPr lang="pt-PT" dirty="0">
                <a:latin typeface="+mn-lt"/>
                <a:cs typeface="Arial" charset="0"/>
              </a:rPr>
              <a:t>2 CH</a:t>
            </a:r>
            <a:r>
              <a:rPr lang="pt-PT" baseline="-25000" dirty="0">
                <a:latin typeface="+mn-lt"/>
                <a:cs typeface="Arial" charset="0"/>
              </a:rPr>
              <a:t>3</a:t>
            </a:r>
            <a:r>
              <a:rPr lang="pt-PT" dirty="0">
                <a:latin typeface="+mn-lt"/>
                <a:cs typeface="Arial" charset="0"/>
              </a:rPr>
              <a:t>OH + 3 O</a:t>
            </a:r>
            <a:r>
              <a:rPr lang="pt-PT" baseline="-25000" dirty="0">
                <a:latin typeface="+mn-lt"/>
                <a:cs typeface="Arial" charset="0"/>
              </a:rPr>
              <a:t>2</a:t>
            </a:r>
            <a:r>
              <a:rPr lang="pt-PT" dirty="0">
                <a:latin typeface="+mn-lt"/>
                <a:cs typeface="Arial" charset="0"/>
              </a:rPr>
              <a:t> </a:t>
            </a:r>
            <a:r>
              <a:rPr lang="pt-PT" dirty="0">
                <a:latin typeface="+mn-lt"/>
                <a:cs typeface="Arial" charset="0"/>
                <a:sym typeface="Wingdings" pitchFamily="2" charset="2"/>
              </a:rPr>
              <a:t> 2 CO</a:t>
            </a:r>
            <a:r>
              <a:rPr lang="pt-PT" baseline="-25000" dirty="0">
                <a:latin typeface="+mn-lt"/>
                <a:cs typeface="Arial" charset="0"/>
                <a:sym typeface="Wingdings" pitchFamily="2" charset="2"/>
              </a:rPr>
              <a:t>2</a:t>
            </a:r>
            <a:r>
              <a:rPr lang="pt-PT" dirty="0">
                <a:latin typeface="+mn-lt"/>
                <a:cs typeface="Arial" charset="0"/>
                <a:sym typeface="Wingdings" pitchFamily="2" charset="2"/>
              </a:rPr>
              <a:t> + 4 H</a:t>
            </a:r>
            <a:r>
              <a:rPr lang="pt-PT" baseline="-25000" dirty="0">
                <a:latin typeface="+mn-lt"/>
                <a:cs typeface="Arial" charset="0"/>
                <a:sym typeface="Wingdings" pitchFamily="2" charset="2"/>
              </a:rPr>
              <a:t>2</a:t>
            </a:r>
            <a:r>
              <a:rPr lang="pt-PT" dirty="0">
                <a:latin typeface="+mn-lt"/>
                <a:cs typeface="Arial" charset="0"/>
                <a:sym typeface="Wingdings" pitchFamily="2" charset="2"/>
              </a:rPr>
              <a:t>O. Se forem consumidos 209 g de metanol, qual a massa de H</a:t>
            </a:r>
            <a:r>
              <a:rPr lang="pt-PT" baseline="-25000" dirty="0">
                <a:latin typeface="+mn-lt"/>
                <a:cs typeface="Arial" charset="0"/>
                <a:sym typeface="Wingdings" pitchFamily="2" charset="2"/>
              </a:rPr>
              <a:t>2</a:t>
            </a:r>
            <a:r>
              <a:rPr lang="pt-PT" dirty="0">
                <a:latin typeface="+mn-lt"/>
                <a:cs typeface="Arial" charset="0"/>
                <a:sym typeface="Wingdings" pitchFamily="2" charset="2"/>
              </a:rPr>
              <a:t>O produzida?</a:t>
            </a:r>
            <a:r>
              <a:rPr lang="pt-PT" dirty="0">
                <a:latin typeface="+mn-lt"/>
                <a:cs typeface="Arial" charset="0"/>
              </a:rPr>
              <a:t> </a:t>
            </a:r>
            <a:endParaRPr lang="pt-PT" sz="3200" dirty="0">
              <a:latin typeface="+mn-lt"/>
              <a:cs typeface="Arial" charset="0"/>
            </a:endParaRPr>
          </a:p>
        </p:txBody>
      </p:sp>
      <p:pic>
        <p:nvPicPr>
          <p:cNvPr id="6" name="Imagem 1"/>
          <p:cNvPicPr>
            <a:picLocks noChangeAspect="1"/>
          </p:cNvPicPr>
          <p:nvPr/>
        </p:nvPicPr>
        <p:blipFill>
          <a:blip r:embed="rId2">
            <a:extLst>
              <a:ext uri="{28A0092B-C50C-407E-A947-70E740481C1C}">
                <a14:useLocalDpi xmlns:a14="http://schemas.microsoft.com/office/drawing/2010/main" val="0"/>
              </a:ext>
            </a:extLst>
          </a:blip>
          <a:srcRect/>
          <a:stretch>
            <a:fillRect/>
          </a:stretch>
        </p:blipFill>
        <p:spPr bwMode="auto">
          <a:xfrm>
            <a:off x="539750" y="385763"/>
            <a:ext cx="1897063" cy="3968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2" presetClass="entr" presetSubtype="4" fill="hold" grpId="0" nodeType="clickEffect">
                                  <p:stCondLst>
                                    <p:cond delay="0"/>
                                  </p:stCondLst>
                                  <p:childTnLst>
                                    <p:set>
                                      <p:cBhvr>
                                        <p:cTn id="6" dur="1" fill="hold">
                                          <p:stCondLst>
                                            <p:cond delay="0"/>
                                          </p:stCondLst>
                                        </p:cTn>
                                        <p:tgtEl>
                                          <p:spTgt spid="4">
                                            <p:txEl>
                                              <p:pRg st="0" end="0"/>
                                            </p:txEl>
                                          </p:spTgt>
                                        </p:tgtEl>
                                        <p:attrNameLst>
                                          <p:attrName>style.visibility</p:attrName>
                                        </p:attrNameLst>
                                      </p:cBhvr>
                                      <p:to>
                                        <p:strVal val="visible"/>
                                      </p:to>
                                    </p:set>
                                    <p:anim calcmode="lin" valueType="num">
                                      <p:cBhvr additive="base">
                                        <p:cTn id="7" dur="500" fill="hold"/>
                                        <p:tgtEl>
                                          <p:spTgt spid="4">
                                            <p:txEl>
                                              <p:pRg st="0" end="0"/>
                                            </p:txEl>
                                          </p:spTgt>
                                        </p:tgtEl>
                                        <p:attrNameLst>
                                          <p:attrName>ppt_x</p:attrName>
                                        </p:attrNameLst>
                                      </p:cBhvr>
                                      <p:tavLst>
                                        <p:tav tm="0">
                                          <p:val>
                                            <p:strVal val="#ppt_x"/>
                                          </p:val>
                                        </p:tav>
                                        <p:tav tm="100000">
                                          <p:val>
                                            <p:strVal val="#ppt_x"/>
                                          </p:val>
                                        </p:tav>
                                      </p:tavLst>
                                    </p:anim>
                                    <p:anim calcmode="lin" valueType="num">
                                      <p:cBhvr additive="base">
                                        <p:cTn id="8" dur="500" fill="hold"/>
                                        <p:tgtEl>
                                          <p:spTgt spid="4">
                                            <p:txEl>
                                              <p:pRg st="0" end="0"/>
                                            </p:txEl>
                                          </p:spTgt>
                                        </p:tgtEl>
                                        <p:attrNameLst>
                                          <p:attrName>ppt_y</p:attrName>
                                        </p:attrNameLst>
                                      </p:cBhvr>
                                      <p:tavLst>
                                        <p:tav tm="0">
                                          <p:val>
                                            <p:strVal val="1+#ppt_h/2"/>
                                          </p:val>
                                        </p:tav>
                                        <p:tav tm="100000">
                                          <p:val>
                                            <p:strVal val="#ppt_y"/>
                                          </p:val>
                                        </p:tav>
                                      </p:tavLst>
                                    </p:anim>
                                  </p:childTnLst>
                                </p:cTn>
                              </p:par>
                            </p:childTnLst>
                          </p:cTn>
                        </p:par>
                      </p:childTnLst>
                    </p:cTn>
                  </p:par>
                  <p:par>
                    <p:cTn id="9" fill="hold" nodeType="clickPar">
                      <p:stCondLst>
                        <p:cond delay="indefinite"/>
                      </p:stCondLst>
                      <p:childTnLst>
                        <p:par>
                          <p:cTn id="10" fill="hold" nodeType="withGroup">
                            <p:stCondLst>
                              <p:cond delay="0"/>
                            </p:stCondLst>
                            <p:childTnLst>
                              <p:par>
                                <p:cTn id="11" presetID="2" presetClass="entr" presetSubtype="4" fill="hold" grpId="0" nodeType="clickEffect">
                                  <p:stCondLst>
                                    <p:cond delay="0"/>
                                  </p:stCondLst>
                                  <p:childTnLst>
                                    <p:set>
                                      <p:cBhvr>
                                        <p:cTn id="12" dur="1" fill="hold">
                                          <p:stCondLst>
                                            <p:cond delay="0"/>
                                          </p:stCondLst>
                                        </p:cTn>
                                        <p:tgtEl>
                                          <p:spTgt spid="5">
                                            <p:txEl>
                                              <p:pRg st="0" end="0"/>
                                            </p:txEl>
                                          </p:spTgt>
                                        </p:tgtEl>
                                        <p:attrNameLst>
                                          <p:attrName>style.visibility</p:attrName>
                                        </p:attrNameLst>
                                      </p:cBhvr>
                                      <p:to>
                                        <p:strVal val="visible"/>
                                      </p:to>
                                    </p:set>
                                    <p:anim calcmode="lin" valueType="num">
                                      <p:cBhvr additive="base">
                                        <p:cTn id="13" dur="500" fill="hold"/>
                                        <p:tgtEl>
                                          <p:spTgt spid="5">
                                            <p:txEl>
                                              <p:pRg st="0" end="0"/>
                                            </p:txEl>
                                          </p:spTgt>
                                        </p:tgtEl>
                                        <p:attrNameLst>
                                          <p:attrName>ppt_x</p:attrName>
                                        </p:attrNameLst>
                                      </p:cBhvr>
                                      <p:tavLst>
                                        <p:tav tm="0">
                                          <p:val>
                                            <p:strVal val="#ppt_x"/>
                                          </p:val>
                                        </p:tav>
                                        <p:tav tm="100000">
                                          <p:val>
                                            <p:strVal val="#ppt_x"/>
                                          </p:val>
                                        </p:tav>
                                      </p:tavLst>
                                    </p:anim>
                                    <p:anim calcmode="lin" valueType="num">
                                      <p:cBhvr additive="base">
                                        <p:cTn id="14" dur="500" fill="hold"/>
                                        <p:tgtEl>
                                          <p:spTgt spid="5">
                                            <p:txEl>
                                              <p:pRg st="0" end="0"/>
                                            </p:txEl>
                                          </p:spTgt>
                                        </p:tgtEl>
                                        <p:attrNameLst>
                                          <p:attrName>ppt_y</p:attrName>
                                        </p:attrNameLst>
                                      </p:cBhvr>
                                      <p:tavLst>
                                        <p:tav tm="0">
                                          <p:val>
                                            <p:strVal val="1+#ppt_h/2"/>
                                          </p:val>
                                        </p:tav>
                                        <p:tav tm="100000">
                                          <p:val>
                                            <p:strVal val="#ppt_y"/>
                                          </p:val>
                                        </p:tav>
                                      </p:tavLst>
                                    </p:anim>
                                  </p:childTnLst>
                                </p:cTn>
                              </p:par>
                              <p:par>
                                <p:cTn id="15" presetID="2" presetClass="entr" presetSubtype="4" fill="hold" grpId="0" nodeType="withEffect">
                                  <p:stCondLst>
                                    <p:cond delay="0"/>
                                  </p:stCondLst>
                                  <p:childTnLst>
                                    <p:set>
                                      <p:cBhvr>
                                        <p:cTn id="16" dur="1" fill="hold">
                                          <p:stCondLst>
                                            <p:cond delay="0"/>
                                          </p:stCondLst>
                                        </p:cTn>
                                        <p:tgtEl>
                                          <p:spTgt spid="5">
                                            <p:txEl>
                                              <p:pRg st="1" end="1"/>
                                            </p:txEl>
                                          </p:spTgt>
                                        </p:tgtEl>
                                        <p:attrNameLst>
                                          <p:attrName>style.visibility</p:attrName>
                                        </p:attrNameLst>
                                      </p:cBhvr>
                                      <p:to>
                                        <p:strVal val="visible"/>
                                      </p:to>
                                    </p:set>
                                    <p:anim calcmode="lin" valueType="num">
                                      <p:cBhvr additive="base">
                                        <p:cTn id="17" dur="500" fill="hold"/>
                                        <p:tgtEl>
                                          <p:spTgt spid="5">
                                            <p:txEl>
                                              <p:pRg st="1" end="1"/>
                                            </p:txEl>
                                          </p:spTgt>
                                        </p:tgtEl>
                                        <p:attrNameLst>
                                          <p:attrName>ppt_x</p:attrName>
                                        </p:attrNameLst>
                                      </p:cBhvr>
                                      <p:tavLst>
                                        <p:tav tm="0">
                                          <p:val>
                                            <p:strVal val="#ppt_x"/>
                                          </p:val>
                                        </p:tav>
                                        <p:tav tm="100000">
                                          <p:val>
                                            <p:strVal val="#ppt_x"/>
                                          </p:val>
                                        </p:tav>
                                      </p:tavLst>
                                    </p:anim>
                                    <p:anim calcmode="lin" valueType="num">
                                      <p:cBhvr additive="base">
                                        <p:cTn id="18" dur="500" fill="hold"/>
                                        <p:tgtEl>
                                          <p:spTgt spid="5">
                                            <p:txEl>
                                              <p:pRg st="1" end="1"/>
                                            </p:txEl>
                                          </p:spTgt>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build="allAtOnce"/>
      <p:bldP spid="5" grpId="0" build="allAtOnce"/>
    </p:bld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CaixaDeTexto 3"/>
          <p:cNvSpPr txBox="1"/>
          <p:nvPr/>
        </p:nvSpPr>
        <p:spPr>
          <a:xfrm>
            <a:off x="2555776" y="292100"/>
            <a:ext cx="2997200" cy="523220"/>
          </a:xfrm>
          <a:prstGeom prst="rect">
            <a:avLst/>
          </a:prstGeom>
          <a:noFill/>
        </p:spPr>
        <p:txBody>
          <a:bodyPr>
            <a:spAutoFit/>
          </a:bodyPr>
          <a:lstStyle/>
          <a:p>
            <a:pPr>
              <a:defRPr/>
            </a:pPr>
            <a:r>
              <a:rPr lang="pt-PT" sz="2800" dirty="0">
                <a:latin typeface="+mn-lt"/>
                <a:cs typeface="Arial" charset="0"/>
              </a:rPr>
              <a:t>O estado gasoso</a:t>
            </a:r>
          </a:p>
        </p:txBody>
      </p:sp>
      <p:sp>
        <p:nvSpPr>
          <p:cNvPr id="8195" name="Text Box 20"/>
          <p:cNvSpPr txBox="1">
            <a:spLocks noChangeArrowheads="1"/>
          </p:cNvSpPr>
          <p:nvPr/>
        </p:nvSpPr>
        <p:spPr bwMode="auto">
          <a:xfrm>
            <a:off x="357188" y="923830"/>
            <a:ext cx="8429625" cy="1938992"/>
          </a:xfrm>
          <a:prstGeom prst="rect">
            <a:avLst/>
          </a:prstGeom>
          <a:noFill/>
          <a:ln w="9525">
            <a:noFill/>
            <a:miter lim="800000"/>
            <a:headEnd/>
            <a:tailEnd/>
          </a:ln>
        </p:spPr>
        <p:txBody>
          <a:bodyPr>
            <a:spAutoFit/>
          </a:bodyPr>
          <a:lstStyle/>
          <a:p>
            <a:pPr>
              <a:spcBef>
                <a:spcPct val="50000"/>
              </a:spcBef>
              <a:buFont typeface="Wingdings 2" pitchFamily="18" charset="2"/>
              <a:buChar char="C"/>
              <a:defRPr/>
            </a:pPr>
            <a:r>
              <a:rPr lang="pt-PT" sz="2000" dirty="0">
                <a:latin typeface="+mn-lt"/>
                <a:cs typeface="Arial" charset="0"/>
              </a:rPr>
              <a:t>Substâncias que existem como gases: H</a:t>
            </a:r>
            <a:r>
              <a:rPr lang="pt-PT" sz="2000" baseline="-25000" dirty="0">
                <a:latin typeface="+mn-lt"/>
                <a:cs typeface="Arial" charset="0"/>
              </a:rPr>
              <a:t>2</a:t>
            </a:r>
            <a:r>
              <a:rPr lang="pt-PT" sz="2000" dirty="0">
                <a:latin typeface="+mn-lt"/>
                <a:cs typeface="Arial" charset="0"/>
              </a:rPr>
              <a:t>, F</a:t>
            </a:r>
            <a:r>
              <a:rPr lang="pt-PT" sz="2000" baseline="-25000" dirty="0">
                <a:latin typeface="+mn-lt"/>
                <a:cs typeface="Arial" charset="0"/>
              </a:rPr>
              <a:t>2</a:t>
            </a:r>
            <a:r>
              <a:rPr lang="pt-PT" sz="2000" dirty="0">
                <a:latin typeface="+mn-lt"/>
                <a:cs typeface="Arial" charset="0"/>
              </a:rPr>
              <a:t>, </a:t>
            </a:r>
            <a:r>
              <a:rPr lang="pt-PT" sz="2000" dirty="0" err="1">
                <a:latin typeface="+mn-lt"/>
                <a:cs typeface="Arial" charset="0"/>
              </a:rPr>
              <a:t>He</a:t>
            </a:r>
            <a:r>
              <a:rPr lang="pt-PT" sz="2000" dirty="0">
                <a:latin typeface="+mn-lt"/>
                <a:cs typeface="Arial" charset="0"/>
              </a:rPr>
              <a:t>, </a:t>
            </a:r>
            <a:r>
              <a:rPr lang="pt-PT" sz="2000" dirty="0" err="1">
                <a:latin typeface="+mn-lt"/>
                <a:cs typeface="Arial" charset="0"/>
              </a:rPr>
              <a:t>Xe</a:t>
            </a:r>
            <a:r>
              <a:rPr lang="pt-PT" sz="2000" dirty="0">
                <a:latin typeface="+mn-lt"/>
                <a:cs typeface="Arial" charset="0"/>
              </a:rPr>
              <a:t>, </a:t>
            </a:r>
            <a:r>
              <a:rPr lang="pt-PT" sz="2000" dirty="0">
                <a:latin typeface="+mn-lt"/>
                <a:cs typeface="Arial" charset="0"/>
                <a:sym typeface="Wingdings 2" pitchFamily="18" charset="2"/>
              </a:rPr>
              <a:t>CO, CO</a:t>
            </a:r>
            <a:r>
              <a:rPr lang="pt-PT" sz="2000" baseline="-25000" dirty="0">
                <a:latin typeface="+mn-lt"/>
                <a:cs typeface="Arial" charset="0"/>
                <a:sym typeface="Wingdings 2" pitchFamily="18" charset="2"/>
              </a:rPr>
              <a:t>2</a:t>
            </a:r>
            <a:r>
              <a:rPr lang="pt-PT" sz="2000" dirty="0">
                <a:latin typeface="+mn-lt"/>
                <a:cs typeface="Arial" charset="0"/>
                <a:sym typeface="Wingdings 2" pitchFamily="18" charset="2"/>
              </a:rPr>
              <a:t>, NH</a:t>
            </a:r>
            <a:r>
              <a:rPr lang="pt-PT" sz="2000" baseline="-25000" dirty="0">
                <a:latin typeface="+mn-lt"/>
                <a:cs typeface="Arial" charset="0"/>
                <a:sym typeface="Wingdings 2" pitchFamily="18" charset="2"/>
              </a:rPr>
              <a:t>3</a:t>
            </a:r>
            <a:r>
              <a:rPr lang="pt-PT" sz="2000" dirty="0">
                <a:latin typeface="+mn-lt"/>
                <a:cs typeface="Arial" charset="0"/>
                <a:sym typeface="Wingdings 2" pitchFamily="18" charset="2"/>
              </a:rPr>
              <a:t>, CH</a:t>
            </a:r>
            <a:r>
              <a:rPr lang="pt-PT" sz="2000" baseline="-25000" dirty="0">
                <a:latin typeface="+mn-lt"/>
                <a:cs typeface="Arial" charset="0"/>
                <a:sym typeface="Wingdings 2" pitchFamily="18" charset="2"/>
              </a:rPr>
              <a:t>4</a:t>
            </a:r>
            <a:endParaRPr lang="pt-PT" sz="2000" dirty="0">
              <a:latin typeface="+mn-lt"/>
              <a:cs typeface="Arial" charset="0"/>
            </a:endParaRPr>
          </a:p>
          <a:p>
            <a:pPr>
              <a:spcBef>
                <a:spcPct val="50000"/>
              </a:spcBef>
              <a:buFont typeface="Wingdings 2" pitchFamily="18" charset="2"/>
              <a:buChar char="C"/>
              <a:defRPr/>
            </a:pPr>
            <a:r>
              <a:rPr lang="pt-PT" sz="2000" dirty="0">
                <a:latin typeface="+mn-lt"/>
                <a:cs typeface="Arial" charset="0"/>
                <a:sym typeface="Wingdings 2" pitchFamily="18" charset="2"/>
              </a:rPr>
              <a:t> Muitas substâncias são líquidos ou sólidos. Ao serem aquecidos transformam-se mais facilmente em gases, vaporizando a temperaturas baixas.</a:t>
            </a:r>
          </a:p>
          <a:p>
            <a:pPr>
              <a:spcBef>
                <a:spcPct val="50000"/>
              </a:spcBef>
              <a:buFont typeface="Wingdings 2" pitchFamily="18" charset="2"/>
              <a:buChar char="C"/>
              <a:defRPr/>
            </a:pPr>
            <a:r>
              <a:rPr lang="pt-PT" sz="2000" dirty="0">
                <a:latin typeface="+mn-lt"/>
                <a:cs typeface="Arial" charset="0"/>
                <a:sym typeface="Wingdings 2" pitchFamily="18" charset="2"/>
              </a:rPr>
              <a:t>O </a:t>
            </a:r>
            <a:r>
              <a:rPr lang="pt-PT" sz="2000" b="1" dirty="0">
                <a:latin typeface="+mn-lt"/>
                <a:cs typeface="Arial" charset="0"/>
                <a:sym typeface="Wingdings 2" pitchFamily="18" charset="2"/>
              </a:rPr>
              <a:t>ar</a:t>
            </a:r>
            <a:r>
              <a:rPr lang="pt-PT" sz="2000" dirty="0">
                <a:latin typeface="+mn-lt"/>
                <a:cs typeface="Arial" charset="0"/>
                <a:sym typeface="Wingdings 2" pitchFamily="18" charset="2"/>
              </a:rPr>
              <a:t> é uma </a:t>
            </a:r>
            <a:r>
              <a:rPr lang="pt-PT" sz="2000" b="1" dirty="0">
                <a:latin typeface="+mn-lt"/>
                <a:cs typeface="Arial" charset="0"/>
                <a:sym typeface="Wingdings 2" pitchFamily="18" charset="2"/>
              </a:rPr>
              <a:t>mistura gasosa </a:t>
            </a:r>
            <a:r>
              <a:rPr lang="pt-PT" sz="2000" dirty="0">
                <a:latin typeface="+mn-lt"/>
                <a:cs typeface="Arial" charset="0"/>
                <a:sym typeface="Wingdings 2" pitchFamily="18" charset="2"/>
              </a:rPr>
              <a:t>cuja composição em volume é aproximadamente 78% de N</a:t>
            </a:r>
            <a:r>
              <a:rPr lang="pt-PT" sz="2000" baseline="-25000" dirty="0">
                <a:latin typeface="+mn-lt"/>
                <a:cs typeface="Arial" charset="0"/>
                <a:sym typeface="Wingdings 2" pitchFamily="18" charset="2"/>
              </a:rPr>
              <a:t>2</a:t>
            </a:r>
            <a:r>
              <a:rPr lang="pt-PT" sz="2000" dirty="0">
                <a:latin typeface="+mn-lt"/>
                <a:cs typeface="Arial" charset="0"/>
                <a:sym typeface="Wingdings 2" pitchFamily="18" charset="2"/>
              </a:rPr>
              <a:t>, 21% de O</a:t>
            </a:r>
            <a:r>
              <a:rPr lang="pt-PT" sz="2000" baseline="-25000" dirty="0">
                <a:latin typeface="+mn-lt"/>
                <a:cs typeface="Arial" charset="0"/>
                <a:sym typeface="Wingdings 2" pitchFamily="18" charset="2"/>
              </a:rPr>
              <a:t>2</a:t>
            </a:r>
            <a:r>
              <a:rPr lang="pt-PT" sz="2000" dirty="0">
                <a:latin typeface="+mn-lt"/>
                <a:cs typeface="Arial" charset="0"/>
                <a:sym typeface="Wingdings 2" pitchFamily="18" charset="2"/>
              </a:rPr>
              <a:t> e 1% de outros gases incluindo CO</a:t>
            </a:r>
            <a:r>
              <a:rPr lang="pt-PT" sz="2000" baseline="-25000" dirty="0">
                <a:latin typeface="+mn-lt"/>
                <a:cs typeface="Arial" charset="0"/>
                <a:sym typeface="Wingdings 2" pitchFamily="18" charset="2"/>
              </a:rPr>
              <a:t>2</a:t>
            </a:r>
            <a:r>
              <a:rPr lang="pt-PT" sz="2000" dirty="0">
                <a:latin typeface="+mn-lt"/>
                <a:cs typeface="Arial" charset="0"/>
                <a:sym typeface="Wingdings 2" pitchFamily="18" charset="2"/>
              </a:rPr>
              <a:t>. </a:t>
            </a:r>
          </a:p>
        </p:txBody>
      </p:sp>
      <p:pic>
        <p:nvPicPr>
          <p:cNvPr id="8196" name="Picture 5" descr="http://www.pkwy.k12.mo.us/west/teachers/anderson/pack5/kmt/balloon.jpg"/>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5124021" y="3371963"/>
            <a:ext cx="3662791" cy="300936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8197" name="Picture 7" descr="http://i2.cdn.turner.com/money/2012/06/21/news/economy/greenhouse-gases-cut/double-smokestacks.ju.top.jpg"/>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357187" y="3371963"/>
            <a:ext cx="4796513" cy="310027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6" name="Imagem 1"/>
          <p:cNvPicPr>
            <a:picLocks noChangeAspect="1"/>
          </p:cNvPicPr>
          <p:nvPr/>
        </p:nvPicPr>
        <p:blipFill>
          <a:blip r:embed="rId4">
            <a:extLst>
              <a:ext uri="{28A0092B-C50C-407E-A947-70E740481C1C}">
                <a14:useLocalDpi xmlns:a14="http://schemas.microsoft.com/office/drawing/2010/main" val="0"/>
              </a:ext>
            </a:extLst>
          </a:blip>
          <a:srcRect/>
          <a:stretch>
            <a:fillRect/>
          </a:stretch>
        </p:blipFill>
        <p:spPr bwMode="auto">
          <a:xfrm>
            <a:off x="539750" y="385763"/>
            <a:ext cx="1897063" cy="3968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3843191584"/>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CaixaDeTexto 3"/>
          <p:cNvSpPr txBox="1"/>
          <p:nvPr/>
        </p:nvSpPr>
        <p:spPr>
          <a:xfrm>
            <a:off x="360363" y="1143000"/>
            <a:ext cx="8215312" cy="646113"/>
          </a:xfrm>
          <a:prstGeom prst="rect">
            <a:avLst/>
          </a:prstGeom>
          <a:noFill/>
        </p:spPr>
        <p:txBody>
          <a:bodyPr>
            <a:spAutoFit/>
          </a:bodyPr>
          <a:lstStyle/>
          <a:p>
            <a:pPr>
              <a:defRPr/>
            </a:pPr>
            <a:r>
              <a:rPr lang="pt-PT" dirty="0">
                <a:latin typeface="+mn-lt"/>
                <a:cs typeface="Arial" charset="0"/>
              </a:rPr>
              <a:t>A partir das </a:t>
            </a:r>
            <a:r>
              <a:rPr lang="pt-PT" u="sng" dirty="0">
                <a:latin typeface="+mn-lt"/>
                <a:cs typeface="Arial" charset="0"/>
              </a:rPr>
              <a:t>leis dos gases </a:t>
            </a:r>
            <a:r>
              <a:rPr lang="pt-PT" dirty="0">
                <a:latin typeface="+mn-lt"/>
                <a:cs typeface="Arial" charset="0"/>
              </a:rPr>
              <a:t>podemos estabelecer uma relação entre pressão, volume e temperatura de um gás, que se chama </a:t>
            </a:r>
            <a:r>
              <a:rPr lang="pt-PT" u="sng" dirty="0">
                <a:latin typeface="+mn-lt"/>
                <a:cs typeface="Arial" charset="0"/>
              </a:rPr>
              <a:t>equação dos gases perfeitos</a:t>
            </a:r>
            <a:r>
              <a:rPr lang="pt-PT" dirty="0">
                <a:latin typeface="+mn-lt"/>
                <a:cs typeface="Arial" charset="0"/>
              </a:rPr>
              <a:t>. </a:t>
            </a:r>
            <a:endParaRPr lang="pt-PT" u="sng" dirty="0">
              <a:latin typeface="+mn-lt"/>
              <a:cs typeface="Arial" charset="0"/>
            </a:endParaRPr>
          </a:p>
        </p:txBody>
      </p:sp>
      <p:graphicFrame>
        <p:nvGraphicFramePr>
          <p:cNvPr id="5" name="Object 2"/>
          <p:cNvGraphicFramePr>
            <a:graphicFrameLocks noChangeAspect="1"/>
          </p:cNvGraphicFramePr>
          <p:nvPr/>
        </p:nvGraphicFramePr>
        <p:xfrm>
          <a:off x="3000375" y="2071688"/>
          <a:ext cx="2030413" cy="601662"/>
        </p:xfrm>
        <a:graphic>
          <a:graphicData uri="http://schemas.openxmlformats.org/presentationml/2006/ole">
            <mc:AlternateContent xmlns:mc="http://schemas.openxmlformats.org/markup-compatibility/2006">
              <mc:Choice xmlns:v="urn:schemas-microsoft-com:vml" Requires="v">
                <p:oleObj name="Equação" r:id="rId2" imgW="685800" imgH="203040" progId="Equation.3">
                  <p:embed/>
                </p:oleObj>
              </mc:Choice>
              <mc:Fallback>
                <p:oleObj name="Equação" r:id="rId2" imgW="685800" imgH="203040" progId="Equation.3">
                  <p:embed/>
                  <p:pic>
                    <p:nvPicPr>
                      <p:cNvPr id="5" name="Object 2"/>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3000375" y="2071688"/>
                        <a:ext cx="2030413" cy="601662"/>
                      </a:xfrm>
                      <a:prstGeom prst="rect">
                        <a:avLst/>
                      </a:prstGeom>
                      <a:solidFill>
                        <a:srgbClr val="FFFF99"/>
                      </a:solidFill>
                      <a:ln>
                        <a:noFill/>
                      </a:ln>
                      <a:effectLst/>
                      <a:extLs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pic>
                </p:oleObj>
              </mc:Fallback>
            </mc:AlternateContent>
          </a:graphicData>
        </a:graphic>
      </p:graphicFrame>
      <p:sp>
        <p:nvSpPr>
          <p:cNvPr id="6" name="CaixaDeTexto 5"/>
          <p:cNvSpPr txBox="1"/>
          <p:nvPr/>
        </p:nvSpPr>
        <p:spPr>
          <a:xfrm>
            <a:off x="360363" y="4143375"/>
            <a:ext cx="8140700" cy="923925"/>
          </a:xfrm>
          <a:prstGeom prst="rect">
            <a:avLst/>
          </a:prstGeom>
          <a:noFill/>
        </p:spPr>
        <p:txBody>
          <a:bodyPr>
            <a:spAutoFit/>
          </a:bodyPr>
          <a:lstStyle/>
          <a:p>
            <a:pPr>
              <a:defRPr/>
            </a:pPr>
            <a:r>
              <a:rPr lang="pt-PT" dirty="0">
                <a:latin typeface="+mn-lt"/>
                <a:cs typeface="Arial" charset="0"/>
              </a:rPr>
              <a:t>Em condições PTP (pressão e temperatura padrão), ou seja t =  0°C ou T = 273.15 K,      e p = 1 </a:t>
            </a:r>
            <a:r>
              <a:rPr lang="pt-PT" dirty="0" err="1">
                <a:latin typeface="+mn-lt"/>
                <a:cs typeface="Arial" charset="0"/>
              </a:rPr>
              <a:t>atm</a:t>
            </a:r>
            <a:r>
              <a:rPr lang="pt-PT" dirty="0">
                <a:latin typeface="+mn-lt"/>
                <a:cs typeface="Arial" charset="0"/>
              </a:rPr>
              <a:t>, os resultados experimentais mostram que 1 </a:t>
            </a:r>
            <a:r>
              <a:rPr lang="pt-PT" dirty="0" err="1">
                <a:latin typeface="+mn-lt"/>
                <a:cs typeface="Arial" charset="0"/>
              </a:rPr>
              <a:t>mol</a:t>
            </a:r>
            <a:r>
              <a:rPr lang="pt-PT" dirty="0">
                <a:latin typeface="+mn-lt"/>
                <a:cs typeface="Arial" charset="0"/>
              </a:rPr>
              <a:t> de um gás perfeito ocupa 22.414 L. O valor de R vem então:</a:t>
            </a:r>
          </a:p>
        </p:txBody>
      </p:sp>
      <p:cxnSp>
        <p:nvCxnSpPr>
          <p:cNvPr id="8" name="Conexão recta unidireccional 7"/>
          <p:cNvCxnSpPr/>
          <p:nvPr/>
        </p:nvCxnSpPr>
        <p:spPr>
          <a:xfrm rot="16200000" flipV="1">
            <a:off x="3929063" y="3000375"/>
            <a:ext cx="928687" cy="214313"/>
          </a:xfrm>
          <a:prstGeom prst="straightConnector1">
            <a:avLst/>
          </a:prstGeom>
          <a:ln>
            <a:tailEnd type="arrow"/>
          </a:ln>
        </p:spPr>
        <p:style>
          <a:lnRef idx="1">
            <a:schemeClr val="accent1"/>
          </a:lnRef>
          <a:fillRef idx="0">
            <a:schemeClr val="accent1"/>
          </a:fillRef>
          <a:effectRef idx="0">
            <a:schemeClr val="accent1"/>
          </a:effectRef>
          <a:fontRef idx="minor">
            <a:schemeClr val="tx1"/>
          </a:fontRef>
        </p:style>
      </p:cxnSp>
      <p:cxnSp>
        <p:nvCxnSpPr>
          <p:cNvPr id="9" name="Conexão recta unidireccional 8"/>
          <p:cNvCxnSpPr/>
          <p:nvPr/>
        </p:nvCxnSpPr>
        <p:spPr>
          <a:xfrm rot="10800000">
            <a:off x="4929188" y="2428875"/>
            <a:ext cx="1143000" cy="142875"/>
          </a:xfrm>
          <a:prstGeom prst="straightConnector1">
            <a:avLst/>
          </a:prstGeom>
          <a:ln>
            <a:tailEnd type="arrow"/>
          </a:ln>
        </p:spPr>
        <p:style>
          <a:lnRef idx="1">
            <a:schemeClr val="accent1"/>
          </a:lnRef>
          <a:fillRef idx="0">
            <a:schemeClr val="accent1"/>
          </a:fillRef>
          <a:effectRef idx="0">
            <a:schemeClr val="accent1"/>
          </a:effectRef>
          <a:fontRef idx="minor">
            <a:schemeClr val="tx1"/>
          </a:fontRef>
        </p:style>
      </p:cxnSp>
      <p:cxnSp>
        <p:nvCxnSpPr>
          <p:cNvPr id="10" name="Conexão recta unidireccional 9"/>
          <p:cNvCxnSpPr/>
          <p:nvPr/>
        </p:nvCxnSpPr>
        <p:spPr>
          <a:xfrm rot="10800000">
            <a:off x="4643438" y="2643188"/>
            <a:ext cx="1285875" cy="642937"/>
          </a:xfrm>
          <a:prstGeom prst="straightConnector1">
            <a:avLst/>
          </a:prstGeom>
          <a:ln>
            <a:tailEnd type="arrow"/>
          </a:ln>
        </p:spPr>
        <p:style>
          <a:lnRef idx="1">
            <a:schemeClr val="accent1"/>
          </a:lnRef>
          <a:fillRef idx="0">
            <a:schemeClr val="accent1"/>
          </a:fillRef>
          <a:effectRef idx="0">
            <a:schemeClr val="accent1"/>
          </a:effectRef>
          <a:fontRef idx="minor">
            <a:schemeClr val="tx1"/>
          </a:fontRef>
        </p:style>
      </p:cxnSp>
      <p:sp>
        <p:nvSpPr>
          <p:cNvPr id="11" name="CaixaDeTexto 10"/>
          <p:cNvSpPr txBox="1"/>
          <p:nvPr/>
        </p:nvSpPr>
        <p:spPr>
          <a:xfrm>
            <a:off x="1571625" y="3071813"/>
            <a:ext cx="1071563" cy="369887"/>
          </a:xfrm>
          <a:prstGeom prst="rect">
            <a:avLst/>
          </a:prstGeom>
          <a:noFill/>
        </p:spPr>
        <p:txBody>
          <a:bodyPr>
            <a:spAutoFit/>
          </a:bodyPr>
          <a:lstStyle/>
          <a:p>
            <a:pPr>
              <a:defRPr/>
            </a:pPr>
            <a:r>
              <a:rPr lang="pt-PT" dirty="0">
                <a:latin typeface="+mn-lt"/>
                <a:cs typeface="Arial" charset="0"/>
              </a:rPr>
              <a:t>pressão</a:t>
            </a:r>
          </a:p>
        </p:txBody>
      </p:sp>
      <p:sp>
        <p:nvSpPr>
          <p:cNvPr id="12" name="CaixaDeTexto 11"/>
          <p:cNvSpPr txBox="1"/>
          <p:nvPr/>
        </p:nvSpPr>
        <p:spPr>
          <a:xfrm>
            <a:off x="2928938" y="3071813"/>
            <a:ext cx="1071562" cy="369887"/>
          </a:xfrm>
          <a:prstGeom prst="rect">
            <a:avLst/>
          </a:prstGeom>
          <a:noFill/>
        </p:spPr>
        <p:txBody>
          <a:bodyPr>
            <a:spAutoFit/>
          </a:bodyPr>
          <a:lstStyle/>
          <a:p>
            <a:pPr>
              <a:defRPr/>
            </a:pPr>
            <a:r>
              <a:rPr lang="pt-PT" dirty="0">
                <a:latin typeface="+mn-lt"/>
                <a:cs typeface="Arial" charset="0"/>
              </a:rPr>
              <a:t>volume</a:t>
            </a:r>
          </a:p>
        </p:txBody>
      </p:sp>
      <p:sp>
        <p:nvSpPr>
          <p:cNvPr id="13" name="CaixaDeTexto 12"/>
          <p:cNvSpPr txBox="1"/>
          <p:nvPr/>
        </p:nvSpPr>
        <p:spPr>
          <a:xfrm>
            <a:off x="3571875" y="3500438"/>
            <a:ext cx="2286000" cy="369887"/>
          </a:xfrm>
          <a:prstGeom prst="rect">
            <a:avLst/>
          </a:prstGeom>
          <a:noFill/>
        </p:spPr>
        <p:txBody>
          <a:bodyPr>
            <a:spAutoFit/>
          </a:bodyPr>
          <a:lstStyle/>
          <a:p>
            <a:pPr>
              <a:defRPr/>
            </a:pPr>
            <a:r>
              <a:rPr lang="pt-PT" dirty="0">
                <a:latin typeface="+mn-lt"/>
                <a:cs typeface="Arial" charset="0"/>
              </a:rPr>
              <a:t>número de moles</a:t>
            </a:r>
          </a:p>
        </p:txBody>
      </p:sp>
      <p:sp>
        <p:nvSpPr>
          <p:cNvPr id="14" name="CaixaDeTexto 13"/>
          <p:cNvSpPr txBox="1"/>
          <p:nvPr/>
        </p:nvSpPr>
        <p:spPr>
          <a:xfrm>
            <a:off x="6000750" y="2286000"/>
            <a:ext cx="1928813" cy="369888"/>
          </a:xfrm>
          <a:prstGeom prst="rect">
            <a:avLst/>
          </a:prstGeom>
          <a:noFill/>
        </p:spPr>
        <p:txBody>
          <a:bodyPr>
            <a:spAutoFit/>
          </a:bodyPr>
          <a:lstStyle/>
          <a:p>
            <a:pPr>
              <a:defRPr/>
            </a:pPr>
            <a:r>
              <a:rPr lang="pt-PT" dirty="0">
                <a:latin typeface="+mn-lt"/>
                <a:cs typeface="Arial" charset="0"/>
              </a:rPr>
              <a:t>temperatura/K</a:t>
            </a:r>
          </a:p>
        </p:txBody>
      </p:sp>
      <p:sp>
        <p:nvSpPr>
          <p:cNvPr id="15" name="CaixaDeTexto 14"/>
          <p:cNvSpPr txBox="1"/>
          <p:nvPr/>
        </p:nvSpPr>
        <p:spPr>
          <a:xfrm>
            <a:off x="5857875" y="3000375"/>
            <a:ext cx="2357438" cy="646113"/>
          </a:xfrm>
          <a:prstGeom prst="rect">
            <a:avLst/>
          </a:prstGeom>
          <a:noFill/>
        </p:spPr>
        <p:txBody>
          <a:bodyPr>
            <a:spAutoFit/>
          </a:bodyPr>
          <a:lstStyle/>
          <a:p>
            <a:pPr>
              <a:defRPr/>
            </a:pPr>
            <a:r>
              <a:rPr lang="pt-PT" dirty="0">
                <a:latin typeface="+mn-lt"/>
                <a:cs typeface="Arial" charset="0"/>
              </a:rPr>
              <a:t>constante dos gases perfeitos</a:t>
            </a:r>
          </a:p>
        </p:txBody>
      </p:sp>
      <p:sp>
        <p:nvSpPr>
          <p:cNvPr id="16" name="CaixaDeTexto 15"/>
          <p:cNvSpPr txBox="1">
            <a:spLocks noChangeArrowheads="1"/>
          </p:cNvSpPr>
          <p:nvPr/>
        </p:nvSpPr>
        <p:spPr bwMode="auto">
          <a:xfrm>
            <a:off x="2643188" y="5357813"/>
            <a:ext cx="3071812" cy="369887"/>
          </a:xfrm>
          <a:prstGeom prst="rect">
            <a:avLst/>
          </a:prstGeom>
          <a:solidFill>
            <a:srgbClr val="FFFF99"/>
          </a:solidFill>
          <a:ln>
            <a:noFill/>
          </a:ln>
          <a:extLs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a:solidFill>
                  <a:schemeClr val="tx1"/>
                </a:solidFill>
                <a:latin typeface="Arial" panose="020B0604020202020204" pitchFamily="34" charset="0"/>
                <a:cs typeface="Arial" panose="020B0604020202020204" pitchFamily="34" charset="0"/>
              </a:defRPr>
            </a:lvl1pPr>
            <a:lvl2pPr marL="742950" indent="-285750" eaLnBrk="0" hangingPunct="0">
              <a:defRPr>
                <a:solidFill>
                  <a:schemeClr val="tx1"/>
                </a:solidFill>
                <a:latin typeface="Arial" panose="020B0604020202020204" pitchFamily="34" charset="0"/>
                <a:cs typeface="Arial" panose="020B0604020202020204" pitchFamily="34" charset="0"/>
              </a:defRPr>
            </a:lvl2pPr>
            <a:lvl3pPr marL="1143000" indent="-228600" eaLnBrk="0" hangingPunct="0">
              <a:defRPr>
                <a:solidFill>
                  <a:schemeClr val="tx1"/>
                </a:solidFill>
                <a:latin typeface="Arial" panose="020B0604020202020204" pitchFamily="34" charset="0"/>
                <a:cs typeface="Arial" panose="020B0604020202020204" pitchFamily="34" charset="0"/>
              </a:defRPr>
            </a:lvl3pPr>
            <a:lvl4pPr marL="1600200" indent="-228600" eaLnBrk="0" hangingPunct="0">
              <a:defRPr>
                <a:solidFill>
                  <a:schemeClr val="tx1"/>
                </a:solidFill>
                <a:latin typeface="Arial" panose="020B0604020202020204" pitchFamily="34" charset="0"/>
                <a:cs typeface="Arial" panose="020B0604020202020204" pitchFamily="34" charset="0"/>
              </a:defRPr>
            </a:lvl4pPr>
            <a:lvl5pPr marL="2057400" indent="-228600" eaLnBrk="0" hangingPunct="0">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pPr eaLnBrk="1" hangingPunct="1"/>
            <a:r>
              <a:rPr lang="pt-PT" altLang="pt-PT" dirty="0"/>
              <a:t>R ≈ 0.0821 atm.L.K</a:t>
            </a:r>
            <a:r>
              <a:rPr lang="pt-PT" altLang="pt-PT" baseline="30000" dirty="0"/>
              <a:t>-1</a:t>
            </a:r>
            <a:r>
              <a:rPr lang="pt-PT" altLang="pt-PT" dirty="0"/>
              <a:t>.mol</a:t>
            </a:r>
            <a:r>
              <a:rPr lang="pt-PT" altLang="pt-PT" baseline="30000" dirty="0"/>
              <a:t>-1</a:t>
            </a:r>
          </a:p>
        </p:txBody>
      </p:sp>
      <p:sp>
        <p:nvSpPr>
          <p:cNvPr id="17" name="Rectangle 3"/>
          <p:cNvSpPr>
            <a:spLocks noGrp="1" noChangeArrowheads="1"/>
          </p:cNvSpPr>
          <p:nvPr>
            <p:ph type="title"/>
          </p:nvPr>
        </p:nvSpPr>
        <p:spPr>
          <a:xfrm>
            <a:off x="2612232" y="297003"/>
            <a:ext cx="5211762" cy="609600"/>
          </a:xfrm>
        </p:spPr>
        <p:txBody>
          <a:bodyPr/>
          <a:lstStyle/>
          <a:p>
            <a:pPr algn="l">
              <a:defRPr/>
            </a:pPr>
            <a:r>
              <a:rPr lang="pt-PT" sz="2800" dirty="0">
                <a:latin typeface="+mn-lt"/>
              </a:rPr>
              <a:t>Equação dos gases perfeitos </a:t>
            </a:r>
          </a:p>
        </p:txBody>
      </p:sp>
      <p:sp>
        <p:nvSpPr>
          <p:cNvPr id="2064" name="Rectângulo 17"/>
          <p:cNvSpPr>
            <a:spLocks noChangeArrowheads="1"/>
          </p:cNvSpPr>
          <p:nvPr/>
        </p:nvSpPr>
        <p:spPr bwMode="auto">
          <a:xfrm>
            <a:off x="2928938" y="5857875"/>
            <a:ext cx="2289175" cy="369888"/>
          </a:xfrm>
          <a:prstGeom prst="rect">
            <a:avLst/>
          </a:prstGeom>
          <a:solidFill>
            <a:srgbClr val="FFFF99"/>
          </a:solidFill>
          <a:ln>
            <a:noFill/>
          </a:ln>
          <a:extLs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defRPr>
                <a:solidFill>
                  <a:schemeClr val="tx1"/>
                </a:solidFill>
                <a:latin typeface="Arial" panose="020B0604020202020204" pitchFamily="34" charset="0"/>
                <a:cs typeface="Arial" panose="020B0604020202020204" pitchFamily="34" charset="0"/>
              </a:defRPr>
            </a:lvl1pPr>
            <a:lvl2pPr marL="742950" indent="-285750" eaLnBrk="0" hangingPunct="0">
              <a:defRPr>
                <a:solidFill>
                  <a:schemeClr val="tx1"/>
                </a:solidFill>
                <a:latin typeface="Arial" panose="020B0604020202020204" pitchFamily="34" charset="0"/>
                <a:cs typeface="Arial" panose="020B0604020202020204" pitchFamily="34" charset="0"/>
              </a:defRPr>
            </a:lvl2pPr>
            <a:lvl3pPr marL="1143000" indent="-228600" eaLnBrk="0" hangingPunct="0">
              <a:defRPr>
                <a:solidFill>
                  <a:schemeClr val="tx1"/>
                </a:solidFill>
                <a:latin typeface="Arial" panose="020B0604020202020204" pitchFamily="34" charset="0"/>
                <a:cs typeface="Arial" panose="020B0604020202020204" pitchFamily="34" charset="0"/>
              </a:defRPr>
            </a:lvl3pPr>
            <a:lvl4pPr marL="1600200" indent="-228600" eaLnBrk="0" hangingPunct="0">
              <a:defRPr>
                <a:solidFill>
                  <a:schemeClr val="tx1"/>
                </a:solidFill>
                <a:latin typeface="Arial" panose="020B0604020202020204" pitchFamily="34" charset="0"/>
                <a:cs typeface="Arial" panose="020B0604020202020204" pitchFamily="34" charset="0"/>
              </a:defRPr>
            </a:lvl4pPr>
            <a:lvl5pPr marL="2057400" indent="-228600" eaLnBrk="0" hangingPunct="0">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pPr eaLnBrk="1" hangingPunct="1"/>
            <a:r>
              <a:rPr lang="pt-PT" altLang="pt-PT" dirty="0"/>
              <a:t>R ≈ 8.314 J.K</a:t>
            </a:r>
            <a:r>
              <a:rPr lang="pt-PT" altLang="pt-PT" baseline="30000" dirty="0"/>
              <a:t>-1</a:t>
            </a:r>
            <a:r>
              <a:rPr lang="pt-PT" altLang="pt-PT" dirty="0"/>
              <a:t>.mol</a:t>
            </a:r>
            <a:r>
              <a:rPr lang="pt-PT" altLang="pt-PT" baseline="30000" dirty="0"/>
              <a:t>-1</a:t>
            </a:r>
          </a:p>
        </p:txBody>
      </p:sp>
      <p:grpSp>
        <p:nvGrpSpPr>
          <p:cNvPr id="3" name="Grupo 2"/>
          <p:cNvGrpSpPr/>
          <p:nvPr/>
        </p:nvGrpSpPr>
        <p:grpSpPr>
          <a:xfrm>
            <a:off x="2286000" y="2571750"/>
            <a:ext cx="1276350" cy="561975"/>
            <a:chOff x="2286000" y="2571750"/>
            <a:chExt cx="1276350" cy="561975"/>
          </a:xfrm>
        </p:grpSpPr>
        <p:cxnSp>
          <p:nvCxnSpPr>
            <p:cNvPr id="7" name="Conexão recta unidireccional 6"/>
            <p:cNvCxnSpPr/>
            <p:nvPr/>
          </p:nvCxnSpPr>
          <p:spPr>
            <a:xfrm flipV="1">
              <a:off x="2286000" y="2571750"/>
              <a:ext cx="785813" cy="428625"/>
            </a:xfrm>
            <a:prstGeom prst="straightConnector1">
              <a:avLst/>
            </a:prstGeom>
            <a:ln>
              <a:tailEnd type="arrow"/>
            </a:ln>
          </p:spPr>
          <p:style>
            <a:lnRef idx="1">
              <a:schemeClr val="accent1"/>
            </a:lnRef>
            <a:fillRef idx="0">
              <a:schemeClr val="accent1"/>
            </a:fillRef>
            <a:effectRef idx="0">
              <a:schemeClr val="accent1"/>
            </a:effectRef>
            <a:fontRef idx="minor">
              <a:schemeClr val="tx1"/>
            </a:fontRef>
          </p:style>
        </p:cxnSp>
        <p:cxnSp>
          <p:nvCxnSpPr>
            <p:cNvPr id="18" name="Conexão recta unidireccional 17"/>
            <p:cNvCxnSpPr/>
            <p:nvPr/>
          </p:nvCxnSpPr>
          <p:spPr>
            <a:xfrm rot="16200000" flipV="1">
              <a:off x="3214687" y="2786063"/>
              <a:ext cx="561975" cy="133350"/>
            </a:xfrm>
            <a:prstGeom prst="straightConnector1">
              <a:avLst/>
            </a:prstGeom>
            <a:ln>
              <a:tailEnd type="arrow"/>
            </a:ln>
          </p:spPr>
          <p:style>
            <a:lnRef idx="1">
              <a:schemeClr val="accent1"/>
            </a:lnRef>
            <a:fillRef idx="0">
              <a:schemeClr val="accent1"/>
            </a:fillRef>
            <a:effectRef idx="0">
              <a:schemeClr val="accent1"/>
            </a:effectRef>
            <a:fontRef idx="minor">
              <a:schemeClr val="tx1"/>
            </a:fontRef>
          </p:style>
        </p:cxnSp>
      </p:grpSp>
      <p:pic>
        <p:nvPicPr>
          <p:cNvPr id="19" name="Imagem 1"/>
          <p:cNvPicPr>
            <a:picLocks noChangeAspect="1"/>
          </p:cNvPicPr>
          <p:nvPr/>
        </p:nvPicPr>
        <p:blipFill>
          <a:blip r:embed="rId4">
            <a:extLst>
              <a:ext uri="{28A0092B-C50C-407E-A947-70E740481C1C}">
                <a14:useLocalDpi xmlns:a14="http://schemas.microsoft.com/office/drawing/2010/main" val="0"/>
              </a:ext>
            </a:extLst>
          </a:blip>
          <a:srcRect/>
          <a:stretch>
            <a:fillRect/>
          </a:stretch>
        </p:blipFill>
        <p:spPr bwMode="auto">
          <a:xfrm>
            <a:off x="539750" y="385763"/>
            <a:ext cx="1897063" cy="3968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2232873728"/>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3"/>
                                        </p:tgtEl>
                                        <p:attrNameLst>
                                          <p:attrName>style.visibility</p:attrName>
                                        </p:attrNameLst>
                                      </p:cBhvr>
                                      <p:to>
                                        <p:strVal val="visible"/>
                                      </p:to>
                                    </p:set>
                                  </p:childTnLst>
                                </p:cTn>
                              </p:par>
                              <p:par>
                                <p:cTn id="7" presetID="1" presetClass="entr" presetSubtype="0" fill="hold" grpId="0" nodeType="withEffect">
                                  <p:stCondLst>
                                    <p:cond delay="0"/>
                                  </p:stCondLst>
                                  <p:childTnLst>
                                    <p:set>
                                      <p:cBhvr>
                                        <p:cTn id="8" dur="1" fill="hold">
                                          <p:stCondLst>
                                            <p:cond delay="0"/>
                                          </p:stCondLst>
                                        </p:cTn>
                                        <p:tgtEl>
                                          <p:spTgt spid="11"/>
                                        </p:tgtEl>
                                        <p:attrNameLst>
                                          <p:attrName>style.visibility</p:attrName>
                                        </p:attrNameLst>
                                      </p:cBhvr>
                                      <p:to>
                                        <p:strVal val="visible"/>
                                      </p:to>
                                    </p:set>
                                  </p:childTnLst>
                                </p:cTn>
                              </p:par>
                              <p:par>
                                <p:cTn id="9" presetID="1" presetClass="entr" presetSubtype="0" fill="hold" grpId="0" nodeType="withEffect">
                                  <p:stCondLst>
                                    <p:cond delay="0"/>
                                  </p:stCondLst>
                                  <p:childTnLst>
                                    <p:set>
                                      <p:cBhvr>
                                        <p:cTn id="10" dur="1" fill="hold">
                                          <p:stCondLst>
                                            <p:cond delay="0"/>
                                          </p:stCondLst>
                                        </p:cTn>
                                        <p:tgtEl>
                                          <p:spTgt spid="12"/>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8"/>
                                        </p:tgtEl>
                                        <p:attrNameLst>
                                          <p:attrName>style.visibility</p:attrName>
                                        </p:attrNameLst>
                                      </p:cBhvr>
                                      <p:to>
                                        <p:strVal val="visible"/>
                                      </p:to>
                                    </p:set>
                                  </p:childTnLst>
                                </p:cTn>
                              </p:par>
                              <p:par>
                                <p:cTn id="15" presetID="1" presetClass="entr" presetSubtype="0" fill="hold" grpId="0" nodeType="withEffect">
                                  <p:stCondLst>
                                    <p:cond delay="0"/>
                                  </p:stCondLst>
                                  <p:childTnLst>
                                    <p:set>
                                      <p:cBhvr>
                                        <p:cTn id="16" dur="1" fill="hold">
                                          <p:stCondLst>
                                            <p:cond delay="0"/>
                                          </p:stCondLst>
                                        </p:cTn>
                                        <p:tgtEl>
                                          <p:spTgt spid="13"/>
                                        </p:tgtEl>
                                        <p:attrNameLst>
                                          <p:attrName>style.visibility</p:attrName>
                                        </p:attrNameLst>
                                      </p:cBhvr>
                                      <p:to>
                                        <p:strVal val="visible"/>
                                      </p:to>
                                    </p:set>
                                  </p:childTnLst>
                                </p:cTn>
                              </p:par>
                            </p:childTnLst>
                          </p:cTn>
                        </p:par>
                      </p:childTnLst>
                    </p:cTn>
                  </p:par>
                  <p:par>
                    <p:cTn id="17" fill="hold">
                      <p:stCondLst>
                        <p:cond delay="indefinite"/>
                      </p:stCondLst>
                      <p:childTnLst>
                        <p:par>
                          <p:cTn id="18" fill="hold">
                            <p:stCondLst>
                              <p:cond delay="0"/>
                            </p:stCondLst>
                            <p:childTnLst>
                              <p:par>
                                <p:cTn id="19" presetID="1" presetClass="entr" presetSubtype="0" fill="hold" nodeType="clickEffect">
                                  <p:stCondLst>
                                    <p:cond delay="0"/>
                                  </p:stCondLst>
                                  <p:childTnLst>
                                    <p:set>
                                      <p:cBhvr>
                                        <p:cTn id="20" dur="1" fill="hold">
                                          <p:stCondLst>
                                            <p:cond delay="0"/>
                                          </p:stCondLst>
                                        </p:cTn>
                                        <p:tgtEl>
                                          <p:spTgt spid="9"/>
                                        </p:tgtEl>
                                        <p:attrNameLst>
                                          <p:attrName>style.visibility</p:attrName>
                                        </p:attrNameLst>
                                      </p:cBhvr>
                                      <p:to>
                                        <p:strVal val="visible"/>
                                      </p:to>
                                    </p:set>
                                  </p:childTnLst>
                                </p:cTn>
                              </p:par>
                              <p:par>
                                <p:cTn id="21" presetID="1" presetClass="entr" presetSubtype="0" fill="hold" grpId="0" nodeType="withEffect">
                                  <p:stCondLst>
                                    <p:cond delay="0"/>
                                  </p:stCondLst>
                                  <p:childTnLst>
                                    <p:set>
                                      <p:cBhvr>
                                        <p:cTn id="22" dur="1" fill="hold">
                                          <p:stCondLst>
                                            <p:cond delay="0"/>
                                          </p:stCondLst>
                                        </p:cTn>
                                        <p:tgtEl>
                                          <p:spTgt spid="14"/>
                                        </p:tgtEl>
                                        <p:attrNameLst>
                                          <p:attrName>style.visibility</p:attrName>
                                        </p:attrNameLst>
                                      </p:cBhvr>
                                      <p:to>
                                        <p:strVal val="visible"/>
                                      </p:to>
                                    </p:set>
                                  </p:childTnLst>
                                </p:cTn>
                              </p:par>
                            </p:childTnLst>
                          </p:cTn>
                        </p:par>
                      </p:childTnLst>
                    </p:cTn>
                  </p:par>
                  <p:par>
                    <p:cTn id="23" fill="hold">
                      <p:stCondLst>
                        <p:cond delay="indefinite"/>
                      </p:stCondLst>
                      <p:childTnLst>
                        <p:par>
                          <p:cTn id="24" fill="hold">
                            <p:stCondLst>
                              <p:cond delay="0"/>
                            </p:stCondLst>
                            <p:childTnLst>
                              <p:par>
                                <p:cTn id="25" presetID="1" presetClass="entr" presetSubtype="0" fill="hold" grpId="0" nodeType="clickEffect">
                                  <p:stCondLst>
                                    <p:cond delay="0"/>
                                  </p:stCondLst>
                                  <p:childTnLst>
                                    <p:set>
                                      <p:cBhvr>
                                        <p:cTn id="26" dur="1" fill="hold">
                                          <p:stCondLst>
                                            <p:cond delay="0"/>
                                          </p:stCondLst>
                                        </p:cTn>
                                        <p:tgtEl>
                                          <p:spTgt spid="15"/>
                                        </p:tgtEl>
                                        <p:attrNameLst>
                                          <p:attrName>style.visibility</p:attrName>
                                        </p:attrNameLst>
                                      </p:cBhvr>
                                      <p:to>
                                        <p:strVal val="visible"/>
                                      </p:to>
                                    </p:set>
                                  </p:childTnLst>
                                </p:cTn>
                              </p:par>
                              <p:par>
                                <p:cTn id="27" presetID="1" presetClass="entr" presetSubtype="0" fill="hold" nodeType="withEffect">
                                  <p:stCondLst>
                                    <p:cond delay="0"/>
                                  </p:stCondLst>
                                  <p:childTnLst>
                                    <p:set>
                                      <p:cBhvr>
                                        <p:cTn id="28" dur="1" fill="hold">
                                          <p:stCondLst>
                                            <p:cond delay="0"/>
                                          </p:stCondLst>
                                        </p:cTn>
                                        <p:tgtEl>
                                          <p:spTgt spid="10"/>
                                        </p:tgtEl>
                                        <p:attrNameLst>
                                          <p:attrName>style.visibility</p:attrName>
                                        </p:attrNameLst>
                                      </p:cBhvr>
                                      <p:to>
                                        <p:strVal val="visible"/>
                                      </p:to>
                                    </p:set>
                                  </p:childTnLst>
                                </p:cTn>
                              </p:par>
                            </p:childTnLst>
                          </p:cTn>
                        </p:par>
                      </p:childTnLst>
                    </p:cTn>
                  </p:par>
                  <p:par>
                    <p:cTn id="29" fill="hold">
                      <p:stCondLst>
                        <p:cond delay="indefinite"/>
                      </p:stCondLst>
                      <p:childTnLst>
                        <p:par>
                          <p:cTn id="30" fill="hold">
                            <p:stCondLst>
                              <p:cond delay="0"/>
                            </p:stCondLst>
                            <p:childTnLst>
                              <p:par>
                                <p:cTn id="31" presetID="1" presetClass="entr" presetSubtype="0" fill="hold" grpId="0" nodeType="clickEffect">
                                  <p:stCondLst>
                                    <p:cond delay="0"/>
                                  </p:stCondLst>
                                  <p:childTnLst>
                                    <p:set>
                                      <p:cBhvr>
                                        <p:cTn id="32" dur="1" fill="hold">
                                          <p:stCondLst>
                                            <p:cond delay="0"/>
                                          </p:stCondLst>
                                        </p:cTn>
                                        <p:tgtEl>
                                          <p:spTgt spid="6"/>
                                        </p:tgtEl>
                                        <p:attrNameLst>
                                          <p:attrName>style.visibility</p:attrName>
                                        </p:attrNameLst>
                                      </p:cBhvr>
                                      <p:to>
                                        <p:strVal val="visible"/>
                                      </p:to>
                                    </p:set>
                                  </p:childTnLst>
                                </p:cTn>
                              </p:par>
                            </p:childTnLst>
                          </p:cTn>
                        </p:par>
                      </p:childTnLst>
                    </p:cTn>
                  </p:par>
                  <p:par>
                    <p:cTn id="33" fill="hold">
                      <p:stCondLst>
                        <p:cond delay="indefinite"/>
                      </p:stCondLst>
                      <p:childTnLst>
                        <p:par>
                          <p:cTn id="34" fill="hold">
                            <p:stCondLst>
                              <p:cond delay="0"/>
                            </p:stCondLst>
                            <p:childTnLst>
                              <p:par>
                                <p:cTn id="35" presetID="1" presetClass="entr" presetSubtype="0" fill="hold" grpId="0" nodeType="clickEffect">
                                  <p:stCondLst>
                                    <p:cond delay="0"/>
                                  </p:stCondLst>
                                  <p:childTnLst>
                                    <p:set>
                                      <p:cBhvr>
                                        <p:cTn id="36" dur="1" fill="hold">
                                          <p:stCondLst>
                                            <p:cond delay="0"/>
                                          </p:stCondLst>
                                        </p:cTn>
                                        <p:tgtEl>
                                          <p:spTgt spid="16"/>
                                        </p:tgtEl>
                                        <p:attrNameLst>
                                          <p:attrName>style.visibility</p:attrName>
                                        </p:attrNameLst>
                                      </p:cBhvr>
                                      <p:to>
                                        <p:strVal val="visible"/>
                                      </p:to>
                                    </p:set>
                                  </p:childTnLst>
                                </p:cTn>
                              </p:par>
                            </p:childTnLst>
                          </p:cTn>
                        </p:par>
                      </p:childTnLst>
                    </p:cTn>
                  </p:par>
                  <p:par>
                    <p:cTn id="37" fill="hold">
                      <p:stCondLst>
                        <p:cond delay="indefinite"/>
                      </p:stCondLst>
                      <p:childTnLst>
                        <p:par>
                          <p:cTn id="38" fill="hold">
                            <p:stCondLst>
                              <p:cond delay="0"/>
                            </p:stCondLst>
                            <p:childTnLst>
                              <p:par>
                                <p:cTn id="39" presetID="1" presetClass="entr" presetSubtype="0" fill="hold" grpId="0" nodeType="clickEffect">
                                  <p:stCondLst>
                                    <p:cond delay="0"/>
                                  </p:stCondLst>
                                  <p:childTnLst>
                                    <p:set>
                                      <p:cBhvr>
                                        <p:cTn id="40" dur="1" fill="hold">
                                          <p:stCondLst>
                                            <p:cond delay="0"/>
                                          </p:stCondLst>
                                        </p:cTn>
                                        <p:tgtEl>
                                          <p:spTgt spid="2064"/>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p:bldP spid="11" grpId="0"/>
      <p:bldP spid="12" grpId="0"/>
      <p:bldP spid="13" grpId="0"/>
      <p:bldP spid="14" grpId="0"/>
      <p:bldP spid="15" grpId="0"/>
      <p:bldP spid="16" grpId="0" animBg="1"/>
      <p:bldP spid="2064" grpId="0" animBg="1"/>
    </p:bld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195" name="Rectangle 9"/>
          <p:cNvSpPr>
            <a:spLocks noGrp="1" noChangeArrowheads="1"/>
          </p:cNvSpPr>
          <p:nvPr>
            <p:ph type="title"/>
          </p:nvPr>
        </p:nvSpPr>
        <p:spPr>
          <a:xfrm>
            <a:off x="2483038" y="292915"/>
            <a:ext cx="5660838" cy="609600"/>
          </a:xfrm>
        </p:spPr>
        <p:txBody>
          <a:bodyPr/>
          <a:lstStyle/>
          <a:p>
            <a:pPr algn="l">
              <a:defRPr/>
            </a:pPr>
            <a:r>
              <a:rPr lang="pt-PT" sz="2800" dirty="0">
                <a:latin typeface="+mn-lt"/>
              </a:rPr>
              <a:t>Escala de Temperatura Absoluta</a:t>
            </a:r>
          </a:p>
        </p:txBody>
      </p:sp>
      <p:grpSp>
        <p:nvGrpSpPr>
          <p:cNvPr id="12291" name="Group 28"/>
          <p:cNvGrpSpPr>
            <a:grpSpLocks/>
          </p:cNvGrpSpPr>
          <p:nvPr/>
        </p:nvGrpSpPr>
        <p:grpSpPr bwMode="auto">
          <a:xfrm>
            <a:off x="2643188" y="1785938"/>
            <a:ext cx="5500687" cy="2971800"/>
            <a:chOff x="2214546" y="2500306"/>
            <a:chExt cx="5500726" cy="2971878"/>
          </a:xfrm>
        </p:grpSpPr>
        <p:cxnSp>
          <p:nvCxnSpPr>
            <p:cNvPr id="12295" name="Straight Connector 20"/>
            <p:cNvCxnSpPr>
              <a:cxnSpLocks noChangeShapeType="1"/>
            </p:cNvCxnSpPr>
            <p:nvPr/>
          </p:nvCxnSpPr>
          <p:spPr bwMode="auto">
            <a:xfrm flipV="1">
              <a:off x="5000628" y="3571876"/>
              <a:ext cx="1214446" cy="500066"/>
            </a:xfrm>
            <a:prstGeom prst="line">
              <a:avLst/>
            </a:prstGeom>
            <a:noFill/>
            <a:ln w="38100" algn="ctr">
              <a:solidFill>
                <a:schemeClr val="tx1"/>
              </a:solidFill>
              <a:round/>
              <a:headEnd/>
              <a:tailEnd/>
            </a:ln>
            <a:extLst>
              <a:ext uri="{909E8E84-426E-40DD-AFC4-6F175D3DCCD1}">
                <a14:hiddenFill xmlns:a14="http://schemas.microsoft.com/office/drawing/2010/main">
                  <a:noFill/>
                </a14:hiddenFill>
              </a:ext>
            </a:extLst>
          </p:spPr>
        </p:cxnSp>
        <p:cxnSp>
          <p:nvCxnSpPr>
            <p:cNvPr id="12296" name="Straight Arrow Connector 5"/>
            <p:cNvCxnSpPr>
              <a:cxnSpLocks noChangeShapeType="1"/>
            </p:cNvCxnSpPr>
            <p:nvPr/>
          </p:nvCxnSpPr>
          <p:spPr bwMode="auto">
            <a:xfrm flipV="1">
              <a:off x="2285984" y="4857760"/>
              <a:ext cx="5072098" cy="71438"/>
            </a:xfrm>
            <a:prstGeom prst="straightConnector1">
              <a:avLst/>
            </a:prstGeom>
            <a:noFill/>
            <a:ln w="9525" algn="ctr">
              <a:solidFill>
                <a:schemeClr val="tx1"/>
              </a:solidFill>
              <a:round/>
              <a:headEnd/>
              <a:tailEnd type="arrow" w="med" len="med"/>
            </a:ln>
            <a:extLst>
              <a:ext uri="{909E8E84-426E-40DD-AFC4-6F175D3DCCD1}">
                <a14:hiddenFill xmlns:a14="http://schemas.microsoft.com/office/drawing/2010/main">
                  <a:noFill/>
                </a14:hiddenFill>
              </a:ext>
            </a:extLst>
          </p:spPr>
        </p:cxnSp>
        <p:cxnSp>
          <p:nvCxnSpPr>
            <p:cNvPr id="12297" name="Straight Connector 7"/>
            <p:cNvCxnSpPr>
              <a:cxnSpLocks noChangeShapeType="1"/>
            </p:cNvCxnSpPr>
            <p:nvPr/>
          </p:nvCxnSpPr>
          <p:spPr bwMode="auto">
            <a:xfrm rot="16200000" flipH="1">
              <a:off x="3321835" y="3679033"/>
              <a:ext cx="2428892" cy="71438"/>
            </a:xfrm>
            <a:prstGeom prst="line">
              <a:avLst/>
            </a:prstGeom>
            <a:noFill/>
            <a:ln w="9525" algn="ctr">
              <a:solidFill>
                <a:schemeClr val="tx1"/>
              </a:solidFill>
              <a:round/>
              <a:headEnd/>
              <a:tailEnd/>
            </a:ln>
            <a:extLst>
              <a:ext uri="{909E8E84-426E-40DD-AFC4-6F175D3DCCD1}">
                <a14:hiddenFill xmlns:a14="http://schemas.microsoft.com/office/drawing/2010/main">
                  <a:noFill/>
                </a14:hiddenFill>
              </a:ext>
            </a:extLst>
          </p:spPr>
        </p:cxnSp>
        <p:sp>
          <p:nvSpPr>
            <p:cNvPr id="12298" name="TextBox 8"/>
            <p:cNvSpPr txBox="1">
              <a:spLocks noChangeArrowheads="1"/>
            </p:cNvSpPr>
            <p:nvPr/>
          </p:nvSpPr>
          <p:spPr bwMode="auto">
            <a:xfrm>
              <a:off x="4286248" y="5072074"/>
              <a:ext cx="642942"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a:solidFill>
                    <a:schemeClr val="tx1"/>
                  </a:solidFill>
                  <a:latin typeface="Arial" panose="020B0604020202020204" pitchFamily="34" charset="0"/>
                  <a:cs typeface="Arial" panose="020B0604020202020204" pitchFamily="34" charset="0"/>
                </a:defRPr>
              </a:lvl1pPr>
              <a:lvl2pPr marL="742950" indent="-285750" eaLnBrk="0" hangingPunct="0">
                <a:defRPr>
                  <a:solidFill>
                    <a:schemeClr val="tx1"/>
                  </a:solidFill>
                  <a:latin typeface="Arial" panose="020B0604020202020204" pitchFamily="34" charset="0"/>
                  <a:cs typeface="Arial" panose="020B0604020202020204" pitchFamily="34" charset="0"/>
                </a:defRPr>
              </a:lvl2pPr>
              <a:lvl3pPr marL="1143000" indent="-228600" eaLnBrk="0" hangingPunct="0">
                <a:defRPr>
                  <a:solidFill>
                    <a:schemeClr val="tx1"/>
                  </a:solidFill>
                  <a:latin typeface="Arial" panose="020B0604020202020204" pitchFamily="34" charset="0"/>
                  <a:cs typeface="Arial" panose="020B0604020202020204" pitchFamily="34" charset="0"/>
                </a:defRPr>
              </a:lvl3pPr>
              <a:lvl4pPr marL="1600200" indent="-228600" eaLnBrk="0" hangingPunct="0">
                <a:defRPr>
                  <a:solidFill>
                    <a:schemeClr val="tx1"/>
                  </a:solidFill>
                  <a:latin typeface="Arial" panose="020B0604020202020204" pitchFamily="34" charset="0"/>
                  <a:cs typeface="Arial" panose="020B0604020202020204" pitchFamily="34" charset="0"/>
                </a:defRPr>
              </a:lvl4pPr>
              <a:lvl5pPr marL="2057400" indent="-228600" eaLnBrk="0" hangingPunct="0">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pPr eaLnBrk="1" hangingPunct="1"/>
              <a:r>
                <a:rPr lang="pt-PT" altLang="pt-PT"/>
                <a:t>0 ºC</a:t>
              </a:r>
            </a:p>
          </p:txBody>
        </p:sp>
        <p:sp>
          <p:nvSpPr>
            <p:cNvPr id="12299" name="TextBox 9"/>
            <p:cNvSpPr txBox="1">
              <a:spLocks noChangeArrowheads="1"/>
            </p:cNvSpPr>
            <p:nvPr/>
          </p:nvSpPr>
          <p:spPr bwMode="auto">
            <a:xfrm>
              <a:off x="6786578" y="5072074"/>
              <a:ext cx="928694"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a:solidFill>
                    <a:schemeClr val="tx1"/>
                  </a:solidFill>
                  <a:latin typeface="Arial" panose="020B0604020202020204" pitchFamily="34" charset="0"/>
                  <a:cs typeface="Arial" panose="020B0604020202020204" pitchFamily="34" charset="0"/>
                </a:defRPr>
              </a:lvl1pPr>
              <a:lvl2pPr marL="742950" indent="-285750" eaLnBrk="0" hangingPunct="0">
                <a:defRPr>
                  <a:solidFill>
                    <a:schemeClr val="tx1"/>
                  </a:solidFill>
                  <a:latin typeface="Arial" panose="020B0604020202020204" pitchFamily="34" charset="0"/>
                  <a:cs typeface="Arial" panose="020B0604020202020204" pitchFamily="34" charset="0"/>
                </a:defRPr>
              </a:lvl2pPr>
              <a:lvl3pPr marL="1143000" indent="-228600" eaLnBrk="0" hangingPunct="0">
                <a:defRPr>
                  <a:solidFill>
                    <a:schemeClr val="tx1"/>
                  </a:solidFill>
                  <a:latin typeface="Arial" panose="020B0604020202020204" pitchFamily="34" charset="0"/>
                  <a:cs typeface="Arial" panose="020B0604020202020204" pitchFamily="34" charset="0"/>
                </a:defRPr>
              </a:lvl3pPr>
              <a:lvl4pPr marL="1600200" indent="-228600" eaLnBrk="0" hangingPunct="0">
                <a:defRPr>
                  <a:solidFill>
                    <a:schemeClr val="tx1"/>
                  </a:solidFill>
                  <a:latin typeface="Arial" panose="020B0604020202020204" pitchFamily="34" charset="0"/>
                  <a:cs typeface="Arial" panose="020B0604020202020204" pitchFamily="34" charset="0"/>
                </a:defRPr>
              </a:lvl4pPr>
              <a:lvl5pPr marL="2057400" indent="-228600" eaLnBrk="0" hangingPunct="0">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pPr eaLnBrk="1" hangingPunct="1"/>
              <a:r>
                <a:rPr lang="pt-PT" altLang="pt-PT"/>
                <a:t>t/ºC</a:t>
              </a:r>
            </a:p>
          </p:txBody>
        </p:sp>
        <p:sp>
          <p:nvSpPr>
            <p:cNvPr id="12300" name="TextBox 10"/>
            <p:cNvSpPr txBox="1">
              <a:spLocks noChangeArrowheads="1"/>
            </p:cNvSpPr>
            <p:nvPr/>
          </p:nvSpPr>
          <p:spPr bwMode="auto">
            <a:xfrm>
              <a:off x="4000496" y="2571744"/>
              <a:ext cx="428628"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a:solidFill>
                    <a:schemeClr val="tx1"/>
                  </a:solidFill>
                  <a:latin typeface="Arial" panose="020B0604020202020204" pitchFamily="34" charset="0"/>
                  <a:cs typeface="Arial" panose="020B0604020202020204" pitchFamily="34" charset="0"/>
                </a:defRPr>
              </a:lvl1pPr>
              <a:lvl2pPr marL="742950" indent="-285750" eaLnBrk="0" hangingPunct="0">
                <a:defRPr>
                  <a:solidFill>
                    <a:schemeClr val="tx1"/>
                  </a:solidFill>
                  <a:latin typeface="Arial" panose="020B0604020202020204" pitchFamily="34" charset="0"/>
                  <a:cs typeface="Arial" panose="020B0604020202020204" pitchFamily="34" charset="0"/>
                </a:defRPr>
              </a:lvl2pPr>
              <a:lvl3pPr marL="1143000" indent="-228600" eaLnBrk="0" hangingPunct="0">
                <a:defRPr>
                  <a:solidFill>
                    <a:schemeClr val="tx1"/>
                  </a:solidFill>
                  <a:latin typeface="Arial" panose="020B0604020202020204" pitchFamily="34" charset="0"/>
                  <a:cs typeface="Arial" panose="020B0604020202020204" pitchFamily="34" charset="0"/>
                </a:defRPr>
              </a:lvl3pPr>
              <a:lvl4pPr marL="1600200" indent="-228600" eaLnBrk="0" hangingPunct="0">
                <a:defRPr>
                  <a:solidFill>
                    <a:schemeClr val="tx1"/>
                  </a:solidFill>
                  <a:latin typeface="Arial" panose="020B0604020202020204" pitchFamily="34" charset="0"/>
                  <a:cs typeface="Arial" panose="020B0604020202020204" pitchFamily="34" charset="0"/>
                </a:defRPr>
              </a:lvl4pPr>
              <a:lvl5pPr marL="2057400" indent="-228600" eaLnBrk="0" hangingPunct="0">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pPr eaLnBrk="1" hangingPunct="1"/>
              <a:r>
                <a:rPr lang="pt-PT" altLang="pt-PT"/>
                <a:t>V</a:t>
              </a:r>
            </a:p>
          </p:txBody>
        </p:sp>
        <p:cxnSp>
          <p:nvCxnSpPr>
            <p:cNvPr id="12301" name="Straight Connector 12"/>
            <p:cNvCxnSpPr>
              <a:cxnSpLocks noChangeShapeType="1"/>
            </p:cNvCxnSpPr>
            <p:nvPr/>
          </p:nvCxnSpPr>
          <p:spPr bwMode="auto">
            <a:xfrm rot="10800000" flipV="1">
              <a:off x="5000628" y="3143248"/>
              <a:ext cx="1214446" cy="642942"/>
            </a:xfrm>
            <a:prstGeom prst="line">
              <a:avLst/>
            </a:prstGeom>
            <a:noFill/>
            <a:ln w="38100" algn="ctr">
              <a:solidFill>
                <a:schemeClr val="tx1"/>
              </a:solidFill>
              <a:round/>
              <a:headEnd/>
              <a:tailEnd/>
            </a:ln>
            <a:extLst>
              <a:ext uri="{909E8E84-426E-40DD-AFC4-6F175D3DCCD1}">
                <a14:hiddenFill xmlns:a14="http://schemas.microsoft.com/office/drawing/2010/main">
                  <a:noFill/>
                </a14:hiddenFill>
              </a:ext>
            </a:extLst>
          </p:spPr>
        </p:cxnSp>
        <p:cxnSp>
          <p:nvCxnSpPr>
            <p:cNvPr id="12302" name="Straight Connector 14"/>
            <p:cNvCxnSpPr>
              <a:cxnSpLocks noChangeShapeType="1"/>
            </p:cNvCxnSpPr>
            <p:nvPr/>
          </p:nvCxnSpPr>
          <p:spPr bwMode="auto">
            <a:xfrm rot="10800000" flipV="1">
              <a:off x="2714612" y="3786190"/>
              <a:ext cx="2286016" cy="1214446"/>
            </a:xfrm>
            <a:prstGeom prst="line">
              <a:avLst/>
            </a:prstGeom>
            <a:noFill/>
            <a:ln w="9525" algn="ctr">
              <a:solidFill>
                <a:schemeClr val="tx1"/>
              </a:solidFill>
              <a:prstDash val="sysDash"/>
              <a:round/>
              <a:headEnd/>
              <a:tailEnd/>
            </a:ln>
            <a:extLst>
              <a:ext uri="{909E8E84-426E-40DD-AFC4-6F175D3DCCD1}">
                <a14:hiddenFill xmlns:a14="http://schemas.microsoft.com/office/drawing/2010/main">
                  <a:noFill/>
                </a14:hiddenFill>
              </a:ext>
            </a:extLst>
          </p:spPr>
        </p:cxnSp>
        <p:cxnSp>
          <p:nvCxnSpPr>
            <p:cNvPr id="12303" name="Straight Connector 16"/>
            <p:cNvCxnSpPr>
              <a:cxnSpLocks noChangeShapeType="1"/>
            </p:cNvCxnSpPr>
            <p:nvPr/>
          </p:nvCxnSpPr>
          <p:spPr bwMode="auto">
            <a:xfrm flipV="1">
              <a:off x="2857488" y="4071942"/>
              <a:ext cx="2143140" cy="857256"/>
            </a:xfrm>
            <a:prstGeom prst="line">
              <a:avLst/>
            </a:prstGeom>
            <a:noFill/>
            <a:ln w="9525" algn="ctr">
              <a:solidFill>
                <a:schemeClr val="tx1"/>
              </a:solidFill>
              <a:prstDash val="sysDash"/>
              <a:round/>
              <a:headEnd/>
              <a:tailEnd/>
            </a:ln>
            <a:extLst>
              <a:ext uri="{909E8E84-426E-40DD-AFC4-6F175D3DCCD1}">
                <a14:hiddenFill xmlns:a14="http://schemas.microsoft.com/office/drawing/2010/main">
                  <a:noFill/>
                </a14:hiddenFill>
              </a:ext>
            </a:extLst>
          </p:spPr>
        </p:cxnSp>
        <p:cxnSp>
          <p:nvCxnSpPr>
            <p:cNvPr id="12304" name="Straight Connector 18"/>
            <p:cNvCxnSpPr>
              <a:cxnSpLocks noChangeShapeType="1"/>
            </p:cNvCxnSpPr>
            <p:nvPr/>
          </p:nvCxnSpPr>
          <p:spPr bwMode="auto">
            <a:xfrm flipV="1">
              <a:off x="2857488" y="4357694"/>
              <a:ext cx="2214578" cy="571504"/>
            </a:xfrm>
            <a:prstGeom prst="line">
              <a:avLst/>
            </a:prstGeom>
            <a:noFill/>
            <a:ln w="9525" algn="ctr">
              <a:solidFill>
                <a:schemeClr val="tx1"/>
              </a:solidFill>
              <a:prstDash val="sysDash"/>
              <a:round/>
              <a:headEnd/>
              <a:tailEnd/>
            </a:ln>
            <a:extLst>
              <a:ext uri="{909E8E84-426E-40DD-AFC4-6F175D3DCCD1}">
                <a14:hiddenFill xmlns:a14="http://schemas.microsoft.com/office/drawing/2010/main">
                  <a:noFill/>
                </a14:hiddenFill>
              </a:ext>
            </a:extLst>
          </p:spPr>
        </p:cxnSp>
        <p:cxnSp>
          <p:nvCxnSpPr>
            <p:cNvPr id="12305" name="Straight Connector 22"/>
            <p:cNvCxnSpPr>
              <a:cxnSpLocks noChangeShapeType="1"/>
            </p:cNvCxnSpPr>
            <p:nvPr/>
          </p:nvCxnSpPr>
          <p:spPr bwMode="auto">
            <a:xfrm flipV="1">
              <a:off x="5072066" y="4000504"/>
              <a:ext cx="1428760" cy="357190"/>
            </a:xfrm>
            <a:prstGeom prst="line">
              <a:avLst/>
            </a:prstGeom>
            <a:noFill/>
            <a:ln w="38100" algn="ctr">
              <a:solidFill>
                <a:schemeClr val="tx1"/>
              </a:solidFill>
              <a:round/>
              <a:headEnd/>
              <a:tailEnd/>
            </a:ln>
            <a:extLst>
              <a:ext uri="{909E8E84-426E-40DD-AFC4-6F175D3DCCD1}">
                <a14:hiddenFill xmlns:a14="http://schemas.microsoft.com/office/drawing/2010/main">
                  <a:noFill/>
                </a14:hiddenFill>
              </a:ext>
            </a:extLst>
          </p:spPr>
        </p:cxnSp>
        <p:sp>
          <p:nvSpPr>
            <p:cNvPr id="12306" name="TextBox 24"/>
            <p:cNvSpPr txBox="1">
              <a:spLocks noChangeArrowheads="1"/>
            </p:cNvSpPr>
            <p:nvPr/>
          </p:nvSpPr>
          <p:spPr bwMode="auto">
            <a:xfrm>
              <a:off x="2214546" y="5072074"/>
              <a:ext cx="1571636"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a:solidFill>
                    <a:schemeClr val="tx1"/>
                  </a:solidFill>
                  <a:latin typeface="Arial" panose="020B0604020202020204" pitchFamily="34" charset="0"/>
                  <a:cs typeface="Arial" panose="020B0604020202020204" pitchFamily="34" charset="0"/>
                </a:defRPr>
              </a:lvl1pPr>
              <a:lvl2pPr marL="742950" indent="-285750" eaLnBrk="0" hangingPunct="0">
                <a:defRPr>
                  <a:solidFill>
                    <a:schemeClr val="tx1"/>
                  </a:solidFill>
                  <a:latin typeface="Arial" panose="020B0604020202020204" pitchFamily="34" charset="0"/>
                  <a:cs typeface="Arial" panose="020B0604020202020204" pitchFamily="34" charset="0"/>
                </a:defRPr>
              </a:lvl2pPr>
              <a:lvl3pPr marL="1143000" indent="-228600" eaLnBrk="0" hangingPunct="0">
                <a:defRPr>
                  <a:solidFill>
                    <a:schemeClr val="tx1"/>
                  </a:solidFill>
                  <a:latin typeface="Arial" panose="020B0604020202020204" pitchFamily="34" charset="0"/>
                  <a:cs typeface="Arial" panose="020B0604020202020204" pitchFamily="34" charset="0"/>
                </a:defRPr>
              </a:lvl3pPr>
              <a:lvl4pPr marL="1600200" indent="-228600" eaLnBrk="0" hangingPunct="0">
                <a:defRPr>
                  <a:solidFill>
                    <a:schemeClr val="tx1"/>
                  </a:solidFill>
                  <a:latin typeface="Arial" panose="020B0604020202020204" pitchFamily="34" charset="0"/>
                  <a:cs typeface="Arial" panose="020B0604020202020204" pitchFamily="34" charset="0"/>
                </a:defRPr>
              </a:lvl4pPr>
              <a:lvl5pPr marL="2057400" indent="-228600" eaLnBrk="0" hangingPunct="0">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pPr eaLnBrk="1" hangingPunct="1"/>
              <a:r>
                <a:rPr lang="pt-PT" altLang="pt-PT"/>
                <a:t>  - 273.15 ºC</a:t>
              </a:r>
            </a:p>
          </p:txBody>
        </p:sp>
        <p:sp>
          <p:nvSpPr>
            <p:cNvPr id="12307" name="TextBox 25"/>
            <p:cNvSpPr txBox="1">
              <a:spLocks noChangeArrowheads="1"/>
            </p:cNvSpPr>
            <p:nvPr/>
          </p:nvSpPr>
          <p:spPr bwMode="auto">
            <a:xfrm>
              <a:off x="6286512" y="2928934"/>
              <a:ext cx="642942"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a:solidFill>
                    <a:schemeClr val="tx1"/>
                  </a:solidFill>
                  <a:latin typeface="Arial" panose="020B0604020202020204" pitchFamily="34" charset="0"/>
                  <a:cs typeface="Arial" panose="020B0604020202020204" pitchFamily="34" charset="0"/>
                </a:defRPr>
              </a:lvl1pPr>
              <a:lvl2pPr marL="742950" indent="-285750" eaLnBrk="0" hangingPunct="0">
                <a:defRPr>
                  <a:solidFill>
                    <a:schemeClr val="tx1"/>
                  </a:solidFill>
                  <a:latin typeface="Arial" panose="020B0604020202020204" pitchFamily="34" charset="0"/>
                  <a:cs typeface="Arial" panose="020B0604020202020204" pitchFamily="34" charset="0"/>
                </a:defRPr>
              </a:lvl2pPr>
              <a:lvl3pPr marL="1143000" indent="-228600" eaLnBrk="0" hangingPunct="0">
                <a:defRPr>
                  <a:solidFill>
                    <a:schemeClr val="tx1"/>
                  </a:solidFill>
                  <a:latin typeface="Arial" panose="020B0604020202020204" pitchFamily="34" charset="0"/>
                  <a:cs typeface="Arial" panose="020B0604020202020204" pitchFamily="34" charset="0"/>
                </a:defRPr>
              </a:lvl3pPr>
              <a:lvl4pPr marL="1600200" indent="-228600" eaLnBrk="0" hangingPunct="0">
                <a:defRPr>
                  <a:solidFill>
                    <a:schemeClr val="tx1"/>
                  </a:solidFill>
                  <a:latin typeface="Arial" panose="020B0604020202020204" pitchFamily="34" charset="0"/>
                  <a:cs typeface="Arial" panose="020B0604020202020204" pitchFamily="34" charset="0"/>
                </a:defRPr>
              </a:lvl4pPr>
              <a:lvl5pPr marL="2057400" indent="-228600" eaLnBrk="0" hangingPunct="0">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pPr eaLnBrk="1" hangingPunct="1"/>
              <a:r>
                <a:rPr lang="pt-PT" altLang="pt-PT"/>
                <a:t>p</a:t>
              </a:r>
              <a:r>
                <a:rPr lang="pt-PT" altLang="pt-PT" baseline="-25000"/>
                <a:t>1</a:t>
              </a:r>
            </a:p>
          </p:txBody>
        </p:sp>
        <p:sp>
          <p:nvSpPr>
            <p:cNvPr id="12308" name="TextBox 26"/>
            <p:cNvSpPr txBox="1">
              <a:spLocks noChangeArrowheads="1"/>
            </p:cNvSpPr>
            <p:nvPr/>
          </p:nvSpPr>
          <p:spPr bwMode="auto">
            <a:xfrm>
              <a:off x="6357950" y="3500438"/>
              <a:ext cx="500066"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a:solidFill>
                    <a:schemeClr val="tx1"/>
                  </a:solidFill>
                  <a:latin typeface="Arial" panose="020B0604020202020204" pitchFamily="34" charset="0"/>
                  <a:cs typeface="Arial" panose="020B0604020202020204" pitchFamily="34" charset="0"/>
                </a:defRPr>
              </a:lvl1pPr>
              <a:lvl2pPr marL="742950" indent="-285750" eaLnBrk="0" hangingPunct="0">
                <a:defRPr>
                  <a:solidFill>
                    <a:schemeClr val="tx1"/>
                  </a:solidFill>
                  <a:latin typeface="Arial" panose="020B0604020202020204" pitchFamily="34" charset="0"/>
                  <a:cs typeface="Arial" panose="020B0604020202020204" pitchFamily="34" charset="0"/>
                </a:defRPr>
              </a:lvl2pPr>
              <a:lvl3pPr marL="1143000" indent="-228600" eaLnBrk="0" hangingPunct="0">
                <a:defRPr>
                  <a:solidFill>
                    <a:schemeClr val="tx1"/>
                  </a:solidFill>
                  <a:latin typeface="Arial" panose="020B0604020202020204" pitchFamily="34" charset="0"/>
                  <a:cs typeface="Arial" panose="020B0604020202020204" pitchFamily="34" charset="0"/>
                </a:defRPr>
              </a:lvl3pPr>
              <a:lvl4pPr marL="1600200" indent="-228600" eaLnBrk="0" hangingPunct="0">
                <a:defRPr>
                  <a:solidFill>
                    <a:schemeClr val="tx1"/>
                  </a:solidFill>
                  <a:latin typeface="Arial" panose="020B0604020202020204" pitchFamily="34" charset="0"/>
                  <a:cs typeface="Arial" panose="020B0604020202020204" pitchFamily="34" charset="0"/>
                </a:defRPr>
              </a:lvl4pPr>
              <a:lvl5pPr marL="2057400" indent="-228600" eaLnBrk="0" hangingPunct="0">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pPr eaLnBrk="1" hangingPunct="1"/>
              <a:r>
                <a:rPr lang="pt-PT" altLang="pt-PT"/>
                <a:t>p</a:t>
              </a:r>
              <a:r>
                <a:rPr lang="pt-PT" altLang="pt-PT" baseline="-25000"/>
                <a:t>2</a:t>
              </a:r>
            </a:p>
          </p:txBody>
        </p:sp>
        <p:sp>
          <p:nvSpPr>
            <p:cNvPr id="12309" name="TextBox 27"/>
            <p:cNvSpPr txBox="1">
              <a:spLocks noChangeArrowheads="1"/>
            </p:cNvSpPr>
            <p:nvPr/>
          </p:nvSpPr>
          <p:spPr bwMode="auto">
            <a:xfrm>
              <a:off x="6572264" y="4071942"/>
              <a:ext cx="571504"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a:solidFill>
                    <a:schemeClr val="tx1"/>
                  </a:solidFill>
                  <a:latin typeface="Arial" panose="020B0604020202020204" pitchFamily="34" charset="0"/>
                  <a:cs typeface="Arial" panose="020B0604020202020204" pitchFamily="34" charset="0"/>
                </a:defRPr>
              </a:lvl1pPr>
              <a:lvl2pPr marL="742950" indent="-285750" eaLnBrk="0" hangingPunct="0">
                <a:defRPr>
                  <a:solidFill>
                    <a:schemeClr val="tx1"/>
                  </a:solidFill>
                  <a:latin typeface="Arial" panose="020B0604020202020204" pitchFamily="34" charset="0"/>
                  <a:cs typeface="Arial" panose="020B0604020202020204" pitchFamily="34" charset="0"/>
                </a:defRPr>
              </a:lvl2pPr>
              <a:lvl3pPr marL="1143000" indent="-228600" eaLnBrk="0" hangingPunct="0">
                <a:defRPr>
                  <a:solidFill>
                    <a:schemeClr val="tx1"/>
                  </a:solidFill>
                  <a:latin typeface="Arial" panose="020B0604020202020204" pitchFamily="34" charset="0"/>
                  <a:cs typeface="Arial" panose="020B0604020202020204" pitchFamily="34" charset="0"/>
                </a:defRPr>
              </a:lvl3pPr>
              <a:lvl4pPr marL="1600200" indent="-228600" eaLnBrk="0" hangingPunct="0">
                <a:defRPr>
                  <a:solidFill>
                    <a:schemeClr val="tx1"/>
                  </a:solidFill>
                  <a:latin typeface="Arial" panose="020B0604020202020204" pitchFamily="34" charset="0"/>
                  <a:cs typeface="Arial" panose="020B0604020202020204" pitchFamily="34" charset="0"/>
                </a:defRPr>
              </a:lvl4pPr>
              <a:lvl5pPr marL="2057400" indent="-228600" eaLnBrk="0" hangingPunct="0">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pPr eaLnBrk="1" hangingPunct="1"/>
              <a:r>
                <a:rPr lang="pt-PT" altLang="pt-PT"/>
                <a:t>p</a:t>
              </a:r>
              <a:r>
                <a:rPr lang="pt-PT" altLang="pt-PT" baseline="-25000"/>
                <a:t>3</a:t>
              </a:r>
            </a:p>
          </p:txBody>
        </p:sp>
      </p:grpSp>
      <p:sp>
        <p:nvSpPr>
          <p:cNvPr id="13316" name="TextBox 30"/>
          <p:cNvSpPr txBox="1">
            <a:spLocks noChangeArrowheads="1"/>
          </p:cNvSpPr>
          <p:nvPr/>
        </p:nvSpPr>
        <p:spPr bwMode="auto">
          <a:xfrm>
            <a:off x="428625" y="1285875"/>
            <a:ext cx="1925638" cy="369888"/>
          </a:xfrm>
          <a:prstGeom prst="rect">
            <a:avLst/>
          </a:prstGeom>
          <a:noFill/>
          <a:ln w="9525">
            <a:noFill/>
            <a:miter lim="800000"/>
            <a:headEnd/>
            <a:tailEnd/>
          </a:ln>
        </p:spPr>
        <p:txBody>
          <a:bodyPr>
            <a:spAutoFit/>
          </a:bodyPr>
          <a:lstStyle/>
          <a:p>
            <a:pPr>
              <a:defRPr/>
            </a:pPr>
            <a:r>
              <a:rPr lang="pt-PT" dirty="0" err="1">
                <a:latin typeface="+mn-lt"/>
                <a:cs typeface="Arial" charset="0"/>
              </a:rPr>
              <a:t>Lord</a:t>
            </a:r>
            <a:r>
              <a:rPr lang="pt-PT" dirty="0">
                <a:latin typeface="+mn-lt"/>
                <a:cs typeface="Arial" charset="0"/>
              </a:rPr>
              <a:t> Kelvin</a:t>
            </a:r>
          </a:p>
        </p:txBody>
      </p:sp>
      <p:sp>
        <p:nvSpPr>
          <p:cNvPr id="21" name="TextBox 31"/>
          <p:cNvSpPr txBox="1">
            <a:spLocks noChangeArrowheads="1"/>
          </p:cNvSpPr>
          <p:nvPr/>
        </p:nvSpPr>
        <p:spPr bwMode="auto">
          <a:xfrm>
            <a:off x="1071563" y="4869160"/>
            <a:ext cx="7286625" cy="584200"/>
          </a:xfrm>
          <a:prstGeom prst="rect">
            <a:avLst/>
          </a:prstGeom>
          <a:solidFill>
            <a:schemeClr val="accent6">
              <a:lumMod val="60000"/>
              <a:lumOff val="40000"/>
            </a:schemeClr>
          </a:solidFill>
          <a:ln w="9525">
            <a:noFill/>
            <a:miter lim="800000"/>
            <a:headEnd/>
            <a:tailEnd/>
          </a:ln>
        </p:spPr>
        <p:txBody>
          <a:bodyPr>
            <a:spAutoFit/>
          </a:bodyPr>
          <a:lstStyle/>
          <a:p>
            <a:pPr algn="ctr">
              <a:defRPr/>
            </a:pPr>
            <a:r>
              <a:rPr lang="pt-PT" sz="3200" dirty="0">
                <a:latin typeface="Arial" charset="0"/>
                <a:cs typeface="Arial" charset="0"/>
              </a:rPr>
              <a:t>T/K = t/ºC + 273.15</a:t>
            </a:r>
          </a:p>
        </p:txBody>
      </p:sp>
      <p:sp>
        <p:nvSpPr>
          <p:cNvPr id="22" name="Seta para baixo 21"/>
          <p:cNvSpPr/>
          <p:nvPr/>
        </p:nvSpPr>
        <p:spPr>
          <a:xfrm rot="18776960">
            <a:off x="1927225" y="1435100"/>
            <a:ext cx="357188" cy="2116138"/>
          </a:xfrm>
          <a:prstGeom prst="downArrow">
            <a:avLst/>
          </a:prstGeom>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pt-PT"/>
          </a:p>
        </p:txBody>
      </p:sp>
      <p:pic>
        <p:nvPicPr>
          <p:cNvPr id="23" name="Imagem 1"/>
          <p:cNvPicPr>
            <a:picLocks noChangeAspect="1"/>
          </p:cNvPicPr>
          <p:nvPr/>
        </p:nvPicPr>
        <p:blipFill>
          <a:blip r:embed="rId2">
            <a:extLst>
              <a:ext uri="{28A0092B-C50C-407E-A947-70E740481C1C}">
                <a14:useLocalDpi xmlns:a14="http://schemas.microsoft.com/office/drawing/2010/main" val="0"/>
              </a:ext>
            </a:extLst>
          </a:blip>
          <a:srcRect/>
          <a:stretch>
            <a:fillRect/>
          </a:stretch>
        </p:blipFill>
        <p:spPr bwMode="auto">
          <a:xfrm>
            <a:off x="539750" y="385763"/>
            <a:ext cx="1897063" cy="3968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356000064"/>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Imagem 1"/>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848963" y="902515"/>
            <a:ext cx="5243317" cy="5614892"/>
          </a:xfrm>
          <a:prstGeom prst="rect">
            <a:avLst/>
          </a:prstGeom>
        </p:spPr>
      </p:pic>
      <p:sp>
        <p:nvSpPr>
          <p:cNvPr id="3" name="Rectangle 9"/>
          <p:cNvSpPr txBox="1">
            <a:spLocks noChangeArrowheads="1"/>
          </p:cNvSpPr>
          <p:nvPr/>
        </p:nvSpPr>
        <p:spPr>
          <a:xfrm>
            <a:off x="2483038" y="292915"/>
            <a:ext cx="5660838" cy="609600"/>
          </a:xfrm>
          <a:prstGeom prst="rect">
            <a:avLst/>
          </a:prstGeom>
        </p:spPr>
        <p:txBody>
          <a:bodyPr/>
          <a:lstStyle>
            <a:lvl1pPr algn="ctr" rtl="0" eaLnBrk="0" fontAlgn="base" hangingPunct="0">
              <a:spcBef>
                <a:spcPct val="0"/>
              </a:spcBef>
              <a:spcAft>
                <a:spcPct val="0"/>
              </a:spcAft>
              <a:defRPr sz="4400" kern="1200">
                <a:solidFill>
                  <a:schemeClr val="tx1"/>
                </a:solidFill>
                <a:latin typeface="+mj-lt"/>
                <a:ea typeface="+mj-ea"/>
                <a:cs typeface="+mj-cs"/>
              </a:defRPr>
            </a:lvl1pPr>
            <a:lvl2pPr algn="ctr" rtl="0" eaLnBrk="0" fontAlgn="base" hangingPunct="0">
              <a:spcBef>
                <a:spcPct val="0"/>
              </a:spcBef>
              <a:spcAft>
                <a:spcPct val="0"/>
              </a:spcAft>
              <a:defRPr sz="4400">
                <a:solidFill>
                  <a:schemeClr val="tx1"/>
                </a:solidFill>
                <a:latin typeface="Calibri" pitchFamily="34" charset="0"/>
              </a:defRPr>
            </a:lvl2pPr>
            <a:lvl3pPr algn="ctr" rtl="0" eaLnBrk="0" fontAlgn="base" hangingPunct="0">
              <a:spcBef>
                <a:spcPct val="0"/>
              </a:spcBef>
              <a:spcAft>
                <a:spcPct val="0"/>
              </a:spcAft>
              <a:defRPr sz="4400">
                <a:solidFill>
                  <a:schemeClr val="tx1"/>
                </a:solidFill>
                <a:latin typeface="Calibri" pitchFamily="34" charset="0"/>
              </a:defRPr>
            </a:lvl3pPr>
            <a:lvl4pPr algn="ctr" rtl="0" eaLnBrk="0" fontAlgn="base" hangingPunct="0">
              <a:spcBef>
                <a:spcPct val="0"/>
              </a:spcBef>
              <a:spcAft>
                <a:spcPct val="0"/>
              </a:spcAft>
              <a:defRPr sz="4400">
                <a:solidFill>
                  <a:schemeClr val="tx1"/>
                </a:solidFill>
                <a:latin typeface="Calibri" pitchFamily="34" charset="0"/>
              </a:defRPr>
            </a:lvl4pPr>
            <a:lvl5pPr algn="ctr" rtl="0" eaLnBrk="0" fontAlgn="base" hangingPunct="0">
              <a:spcBef>
                <a:spcPct val="0"/>
              </a:spcBef>
              <a:spcAft>
                <a:spcPct val="0"/>
              </a:spcAft>
              <a:defRPr sz="4400">
                <a:solidFill>
                  <a:schemeClr val="tx1"/>
                </a:solidFill>
                <a:latin typeface="Calibri" pitchFamily="34" charset="0"/>
              </a:defRPr>
            </a:lvl5pPr>
            <a:lvl6pPr marL="457200" algn="ctr" rtl="0" fontAlgn="base">
              <a:spcBef>
                <a:spcPct val="0"/>
              </a:spcBef>
              <a:spcAft>
                <a:spcPct val="0"/>
              </a:spcAft>
              <a:defRPr sz="4400">
                <a:solidFill>
                  <a:schemeClr val="tx1"/>
                </a:solidFill>
                <a:latin typeface="Calibri" pitchFamily="34" charset="0"/>
              </a:defRPr>
            </a:lvl6pPr>
            <a:lvl7pPr marL="914400" algn="ctr" rtl="0" fontAlgn="base">
              <a:spcBef>
                <a:spcPct val="0"/>
              </a:spcBef>
              <a:spcAft>
                <a:spcPct val="0"/>
              </a:spcAft>
              <a:defRPr sz="4400">
                <a:solidFill>
                  <a:schemeClr val="tx1"/>
                </a:solidFill>
                <a:latin typeface="Calibri" pitchFamily="34" charset="0"/>
              </a:defRPr>
            </a:lvl7pPr>
            <a:lvl8pPr marL="1371600" algn="ctr" rtl="0" fontAlgn="base">
              <a:spcBef>
                <a:spcPct val="0"/>
              </a:spcBef>
              <a:spcAft>
                <a:spcPct val="0"/>
              </a:spcAft>
              <a:defRPr sz="4400">
                <a:solidFill>
                  <a:schemeClr val="tx1"/>
                </a:solidFill>
                <a:latin typeface="Calibri" pitchFamily="34" charset="0"/>
              </a:defRPr>
            </a:lvl8pPr>
            <a:lvl9pPr marL="1828800" algn="ctr" rtl="0" fontAlgn="base">
              <a:spcBef>
                <a:spcPct val="0"/>
              </a:spcBef>
              <a:spcAft>
                <a:spcPct val="0"/>
              </a:spcAft>
              <a:defRPr sz="4400">
                <a:solidFill>
                  <a:schemeClr val="tx1"/>
                </a:solidFill>
                <a:latin typeface="Calibri" pitchFamily="34" charset="0"/>
              </a:defRPr>
            </a:lvl9pPr>
          </a:lstStyle>
          <a:p>
            <a:pPr algn="l">
              <a:defRPr/>
            </a:pPr>
            <a:r>
              <a:rPr lang="pt-PT" sz="2800" dirty="0">
                <a:latin typeface="+mn-lt"/>
              </a:rPr>
              <a:t> Comparação de Escalas</a:t>
            </a:r>
          </a:p>
        </p:txBody>
      </p:sp>
      <p:pic>
        <p:nvPicPr>
          <p:cNvPr id="4" name="Imagem 1"/>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539750" y="385763"/>
            <a:ext cx="1897063" cy="3968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3534406595"/>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CaixaDeTexto 3"/>
          <p:cNvSpPr txBox="1"/>
          <p:nvPr/>
        </p:nvSpPr>
        <p:spPr>
          <a:xfrm>
            <a:off x="360363" y="684560"/>
            <a:ext cx="8569325" cy="584200"/>
          </a:xfrm>
          <a:prstGeom prst="rect">
            <a:avLst/>
          </a:prstGeom>
          <a:noFill/>
        </p:spPr>
        <p:txBody>
          <a:bodyPr>
            <a:spAutoFit/>
          </a:bodyPr>
          <a:lstStyle/>
          <a:p>
            <a:pPr>
              <a:spcBef>
                <a:spcPct val="50000"/>
              </a:spcBef>
              <a:defRPr/>
            </a:pPr>
            <a:r>
              <a:rPr lang="pt-PT" b="1" dirty="0">
                <a:latin typeface="+mn-lt"/>
                <a:cs typeface="Arial" charset="0"/>
              </a:rPr>
              <a:t>Exercício 9</a:t>
            </a:r>
            <a:r>
              <a:rPr lang="pt-PT" dirty="0">
                <a:latin typeface="+mn-lt"/>
                <a:cs typeface="Arial" charset="0"/>
              </a:rPr>
              <a:t>: Calcule o volume (em L) ocupado por 7.4 g de CO</a:t>
            </a:r>
            <a:r>
              <a:rPr lang="pt-PT" baseline="-25000" dirty="0">
                <a:latin typeface="+mn-lt"/>
                <a:cs typeface="Arial" charset="0"/>
              </a:rPr>
              <a:t>2 </a:t>
            </a:r>
            <a:r>
              <a:rPr lang="pt-PT" dirty="0">
                <a:latin typeface="+mn-lt"/>
                <a:cs typeface="Arial" charset="0"/>
              </a:rPr>
              <a:t>em condições PTP.</a:t>
            </a:r>
            <a:endParaRPr lang="pt-PT" sz="3200" dirty="0">
              <a:latin typeface="+mn-lt"/>
              <a:cs typeface="Arial" charset="0"/>
            </a:endParaRPr>
          </a:p>
        </p:txBody>
      </p:sp>
      <p:sp>
        <p:nvSpPr>
          <p:cNvPr id="5" name="CaixaDeTexto 4"/>
          <p:cNvSpPr txBox="1"/>
          <p:nvPr/>
        </p:nvSpPr>
        <p:spPr>
          <a:xfrm>
            <a:off x="357188" y="1426666"/>
            <a:ext cx="8569325" cy="1138238"/>
          </a:xfrm>
          <a:prstGeom prst="rect">
            <a:avLst/>
          </a:prstGeom>
          <a:noFill/>
        </p:spPr>
        <p:txBody>
          <a:bodyPr>
            <a:spAutoFit/>
          </a:bodyPr>
          <a:lstStyle/>
          <a:p>
            <a:pPr>
              <a:spcBef>
                <a:spcPct val="50000"/>
              </a:spcBef>
              <a:defRPr/>
            </a:pPr>
            <a:r>
              <a:rPr lang="pt-PT" b="1" dirty="0">
                <a:latin typeface="+mn-lt"/>
                <a:cs typeface="Arial" charset="0"/>
              </a:rPr>
              <a:t>Exercício 10</a:t>
            </a:r>
            <a:r>
              <a:rPr lang="pt-PT" dirty="0">
                <a:latin typeface="+mn-lt"/>
                <a:cs typeface="Arial" charset="0"/>
              </a:rPr>
              <a:t>: Uma amostra de 6.9 mol de monóxido de carbono está dentro de um recipiente de volume igual a 30.4 L.  Qual a pressão do gás (em </a:t>
            </a:r>
            <a:r>
              <a:rPr lang="pt-PT" dirty="0" err="1">
                <a:latin typeface="+mn-lt"/>
                <a:cs typeface="Arial" charset="0"/>
              </a:rPr>
              <a:t>atm</a:t>
            </a:r>
            <a:r>
              <a:rPr lang="pt-PT" dirty="0">
                <a:latin typeface="+mn-lt"/>
                <a:cs typeface="Arial" charset="0"/>
              </a:rPr>
              <a:t>) se a temperatura for de 62 °C?</a:t>
            </a:r>
            <a:endParaRPr lang="pt-PT" sz="3200" dirty="0">
              <a:latin typeface="+mn-lt"/>
              <a:cs typeface="Arial" charset="0"/>
            </a:endParaRPr>
          </a:p>
        </p:txBody>
      </p:sp>
      <p:sp>
        <p:nvSpPr>
          <p:cNvPr id="6" name="CaixaDeTexto 5"/>
          <p:cNvSpPr txBox="1"/>
          <p:nvPr/>
        </p:nvSpPr>
        <p:spPr>
          <a:xfrm>
            <a:off x="357188" y="2571750"/>
            <a:ext cx="8569325" cy="1138238"/>
          </a:xfrm>
          <a:prstGeom prst="rect">
            <a:avLst/>
          </a:prstGeom>
          <a:noFill/>
        </p:spPr>
        <p:txBody>
          <a:bodyPr>
            <a:spAutoFit/>
          </a:bodyPr>
          <a:lstStyle/>
          <a:p>
            <a:pPr>
              <a:spcBef>
                <a:spcPct val="50000"/>
              </a:spcBef>
              <a:defRPr/>
            </a:pPr>
            <a:r>
              <a:rPr lang="pt-PT" b="1" dirty="0">
                <a:latin typeface="+mn-lt"/>
                <a:cs typeface="Arial" charset="0"/>
              </a:rPr>
              <a:t>Exercício 11</a:t>
            </a:r>
            <a:r>
              <a:rPr lang="pt-PT" dirty="0">
                <a:latin typeface="+mn-lt"/>
                <a:cs typeface="Arial" charset="0"/>
              </a:rPr>
              <a:t>: Uma certa quantidade de gás a 25 °C e à pressão de 0.8 atm está contida num balão de vidro.  Supondo que o balão pode suportar uma pressão máxima de 2 </a:t>
            </a:r>
            <a:r>
              <a:rPr lang="pt-PT" dirty="0" err="1">
                <a:latin typeface="+mn-lt"/>
                <a:cs typeface="Arial" charset="0"/>
              </a:rPr>
              <a:t>atm</a:t>
            </a:r>
            <a:r>
              <a:rPr lang="pt-PT" dirty="0">
                <a:latin typeface="+mn-lt"/>
                <a:cs typeface="Arial" charset="0"/>
              </a:rPr>
              <a:t>, até que temperatura pode ser aquecido?</a:t>
            </a:r>
            <a:endParaRPr lang="pt-PT" sz="3200" dirty="0">
              <a:latin typeface="+mn-lt"/>
              <a:cs typeface="Arial" charset="0"/>
            </a:endParaRPr>
          </a:p>
        </p:txBody>
      </p:sp>
      <p:pic>
        <p:nvPicPr>
          <p:cNvPr id="7" name="Imagem 1"/>
          <p:cNvPicPr>
            <a:picLocks noChangeAspect="1"/>
          </p:cNvPicPr>
          <p:nvPr/>
        </p:nvPicPr>
        <p:blipFill>
          <a:blip r:embed="rId2">
            <a:extLst>
              <a:ext uri="{28A0092B-C50C-407E-A947-70E740481C1C}">
                <a14:useLocalDpi xmlns:a14="http://schemas.microsoft.com/office/drawing/2010/main" val="0"/>
              </a:ext>
            </a:extLst>
          </a:blip>
          <a:srcRect/>
          <a:stretch>
            <a:fillRect/>
          </a:stretch>
        </p:blipFill>
        <p:spPr bwMode="auto">
          <a:xfrm>
            <a:off x="539750" y="385763"/>
            <a:ext cx="1897063" cy="3968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1206463494"/>
      </p:ext>
    </p:extLst>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2" presetClass="entr" presetSubtype="4" fill="hold" grpId="0" nodeType="clickEffect">
                                  <p:stCondLst>
                                    <p:cond delay="0"/>
                                  </p:stCondLst>
                                  <p:childTnLst>
                                    <p:set>
                                      <p:cBhvr>
                                        <p:cTn id="6" dur="1" fill="hold">
                                          <p:stCondLst>
                                            <p:cond delay="0"/>
                                          </p:stCondLst>
                                        </p:cTn>
                                        <p:tgtEl>
                                          <p:spTgt spid="4">
                                            <p:txEl>
                                              <p:pRg st="0" end="0"/>
                                            </p:txEl>
                                          </p:spTgt>
                                        </p:tgtEl>
                                        <p:attrNameLst>
                                          <p:attrName>style.visibility</p:attrName>
                                        </p:attrNameLst>
                                      </p:cBhvr>
                                      <p:to>
                                        <p:strVal val="visible"/>
                                      </p:to>
                                    </p:set>
                                    <p:anim calcmode="lin" valueType="num">
                                      <p:cBhvr additive="base">
                                        <p:cTn id="7" dur="500" fill="hold"/>
                                        <p:tgtEl>
                                          <p:spTgt spid="4">
                                            <p:txEl>
                                              <p:pRg st="0" end="0"/>
                                            </p:txEl>
                                          </p:spTgt>
                                        </p:tgtEl>
                                        <p:attrNameLst>
                                          <p:attrName>ppt_x</p:attrName>
                                        </p:attrNameLst>
                                      </p:cBhvr>
                                      <p:tavLst>
                                        <p:tav tm="0">
                                          <p:val>
                                            <p:strVal val="#ppt_x"/>
                                          </p:val>
                                        </p:tav>
                                        <p:tav tm="100000">
                                          <p:val>
                                            <p:strVal val="#ppt_x"/>
                                          </p:val>
                                        </p:tav>
                                      </p:tavLst>
                                    </p:anim>
                                    <p:anim calcmode="lin" valueType="num">
                                      <p:cBhvr additive="base">
                                        <p:cTn id="8" dur="500" fill="hold"/>
                                        <p:tgtEl>
                                          <p:spTgt spid="4">
                                            <p:txEl>
                                              <p:pRg st="0" end="0"/>
                                            </p:txEl>
                                          </p:spTgt>
                                        </p:tgtEl>
                                        <p:attrNameLst>
                                          <p:attrName>ppt_y</p:attrName>
                                        </p:attrNameLst>
                                      </p:cBhvr>
                                      <p:tavLst>
                                        <p:tav tm="0">
                                          <p:val>
                                            <p:strVal val="1+#ppt_h/2"/>
                                          </p:val>
                                        </p:tav>
                                        <p:tav tm="100000">
                                          <p:val>
                                            <p:strVal val="#ppt_y"/>
                                          </p:val>
                                        </p:tav>
                                      </p:tavLst>
                                    </p:anim>
                                  </p:childTnLst>
                                </p:cTn>
                              </p:par>
                            </p:childTnLst>
                          </p:cTn>
                        </p:par>
                      </p:childTnLst>
                    </p:cTn>
                  </p:par>
                  <p:par>
                    <p:cTn id="9" fill="hold" nodeType="clickPar">
                      <p:stCondLst>
                        <p:cond delay="indefinite"/>
                      </p:stCondLst>
                      <p:childTnLst>
                        <p:par>
                          <p:cTn id="10" fill="hold" nodeType="withGroup">
                            <p:stCondLst>
                              <p:cond delay="0"/>
                            </p:stCondLst>
                            <p:childTnLst>
                              <p:par>
                                <p:cTn id="11" presetID="2" presetClass="entr" presetSubtype="4" fill="hold" grpId="0" nodeType="clickEffect">
                                  <p:stCondLst>
                                    <p:cond delay="0"/>
                                  </p:stCondLst>
                                  <p:childTnLst>
                                    <p:set>
                                      <p:cBhvr>
                                        <p:cTn id="12" dur="1" fill="hold">
                                          <p:stCondLst>
                                            <p:cond delay="0"/>
                                          </p:stCondLst>
                                        </p:cTn>
                                        <p:tgtEl>
                                          <p:spTgt spid="5">
                                            <p:txEl>
                                              <p:pRg st="0" end="0"/>
                                            </p:txEl>
                                          </p:spTgt>
                                        </p:tgtEl>
                                        <p:attrNameLst>
                                          <p:attrName>style.visibility</p:attrName>
                                        </p:attrNameLst>
                                      </p:cBhvr>
                                      <p:to>
                                        <p:strVal val="visible"/>
                                      </p:to>
                                    </p:set>
                                    <p:anim calcmode="lin" valueType="num">
                                      <p:cBhvr additive="base">
                                        <p:cTn id="13" dur="500" fill="hold"/>
                                        <p:tgtEl>
                                          <p:spTgt spid="5">
                                            <p:txEl>
                                              <p:pRg st="0" end="0"/>
                                            </p:txEl>
                                          </p:spTgt>
                                        </p:tgtEl>
                                        <p:attrNameLst>
                                          <p:attrName>ppt_x</p:attrName>
                                        </p:attrNameLst>
                                      </p:cBhvr>
                                      <p:tavLst>
                                        <p:tav tm="0">
                                          <p:val>
                                            <p:strVal val="#ppt_x"/>
                                          </p:val>
                                        </p:tav>
                                        <p:tav tm="100000">
                                          <p:val>
                                            <p:strVal val="#ppt_x"/>
                                          </p:val>
                                        </p:tav>
                                      </p:tavLst>
                                    </p:anim>
                                    <p:anim calcmode="lin" valueType="num">
                                      <p:cBhvr additive="base">
                                        <p:cTn id="14" dur="500" fill="hold"/>
                                        <p:tgtEl>
                                          <p:spTgt spid="5">
                                            <p:txEl>
                                              <p:pRg st="0" end="0"/>
                                            </p:txEl>
                                          </p:spTgt>
                                        </p:tgtEl>
                                        <p:attrNameLst>
                                          <p:attrName>ppt_y</p:attrName>
                                        </p:attrNameLst>
                                      </p:cBhvr>
                                      <p:tavLst>
                                        <p:tav tm="0">
                                          <p:val>
                                            <p:strVal val="1+#ppt_h/2"/>
                                          </p:val>
                                        </p:tav>
                                        <p:tav tm="100000">
                                          <p:val>
                                            <p:strVal val="#ppt_y"/>
                                          </p:val>
                                        </p:tav>
                                      </p:tavLst>
                                    </p:anim>
                                  </p:childTnLst>
                                </p:cTn>
                              </p:par>
                            </p:childTnLst>
                          </p:cTn>
                        </p:par>
                      </p:childTnLst>
                    </p:cTn>
                  </p:par>
                  <p:par>
                    <p:cTn id="15" fill="hold" nodeType="clickPar">
                      <p:stCondLst>
                        <p:cond delay="indefinite"/>
                      </p:stCondLst>
                      <p:childTnLst>
                        <p:par>
                          <p:cTn id="16" fill="hold" nodeType="withGroup">
                            <p:stCondLst>
                              <p:cond delay="0"/>
                            </p:stCondLst>
                            <p:childTnLst>
                              <p:par>
                                <p:cTn id="17" presetID="2" presetClass="entr" presetSubtype="4" fill="hold" grpId="0" nodeType="clickEffect">
                                  <p:stCondLst>
                                    <p:cond delay="0"/>
                                  </p:stCondLst>
                                  <p:childTnLst>
                                    <p:set>
                                      <p:cBhvr>
                                        <p:cTn id="18" dur="1" fill="hold">
                                          <p:stCondLst>
                                            <p:cond delay="0"/>
                                          </p:stCondLst>
                                        </p:cTn>
                                        <p:tgtEl>
                                          <p:spTgt spid="6">
                                            <p:txEl>
                                              <p:pRg st="0" end="0"/>
                                            </p:txEl>
                                          </p:spTgt>
                                        </p:tgtEl>
                                        <p:attrNameLst>
                                          <p:attrName>style.visibility</p:attrName>
                                        </p:attrNameLst>
                                      </p:cBhvr>
                                      <p:to>
                                        <p:strVal val="visible"/>
                                      </p:to>
                                    </p:set>
                                    <p:anim calcmode="lin" valueType="num">
                                      <p:cBhvr additive="base">
                                        <p:cTn id="19" dur="500" fill="hold"/>
                                        <p:tgtEl>
                                          <p:spTgt spid="6">
                                            <p:txEl>
                                              <p:pRg st="0" end="0"/>
                                            </p:txEl>
                                          </p:spTgt>
                                        </p:tgtEl>
                                        <p:attrNameLst>
                                          <p:attrName>ppt_x</p:attrName>
                                        </p:attrNameLst>
                                      </p:cBhvr>
                                      <p:tavLst>
                                        <p:tav tm="0">
                                          <p:val>
                                            <p:strVal val="#ppt_x"/>
                                          </p:val>
                                        </p:tav>
                                        <p:tav tm="100000">
                                          <p:val>
                                            <p:strVal val="#ppt_x"/>
                                          </p:val>
                                        </p:tav>
                                      </p:tavLst>
                                    </p:anim>
                                    <p:anim calcmode="lin" valueType="num">
                                      <p:cBhvr additive="base">
                                        <p:cTn id="20" dur="500" fill="hold"/>
                                        <p:tgtEl>
                                          <p:spTgt spid="6">
                                            <p:txEl>
                                              <p:pRg st="0" end="0"/>
                                            </p:txEl>
                                          </p:spTgt>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build="allAtOnce"/>
      <p:bldP spid="5" grpId="0" build="allAtOnce"/>
      <p:bldP spid="6" grpId="0" build="allAtOnce"/>
    </p:bldLst>
  </p:timing>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CaixaDeTexto 3"/>
          <p:cNvSpPr txBox="1"/>
          <p:nvPr/>
        </p:nvSpPr>
        <p:spPr>
          <a:xfrm>
            <a:off x="360363" y="910803"/>
            <a:ext cx="8569325" cy="862013"/>
          </a:xfrm>
          <a:prstGeom prst="rect">
            <a:avLst/>
          </a:prstGeom>
          <a:noFill/>
        </p:spPr>
        <p:txBody>
          <a:bodyPr>
            <a:spAutoFit/>
          </a:bodyPr>
          <a:lstStyle/>
          <a:p>
            <a:pPr>
              <a:spcBef>
                <a:spcPct val="50000"/>
              </a:spcBef>
              <a:defRPr/>
            </a:pPr>
            <a:r>
              <a:rPr lang="pt-PT" b="1" dirty="0">
                <a:latin typeface="+mn-lt"/>
                <a:cs typeface="Arial" charset="0"/>
              </a:rPr>
              <a:t>Exercício 12</a:t>
            </a:r>
            <a:r>
              <a:rPr lang="pt-PT" dirty="0">
                <a:latin typeface="+mn-lt"/>
                <a:cs typeface="Arial" charset="0"/>
              </a:rPr>
              <a:t>: Calcule o volume de oxigénio (em L) para a combustão completa de 2.64 L de acetileno (C</a:t>
            </a:r>
            <a:r>
              <a:rPr lang="pt-PT" baseline="-25000" dirty="0">
                <a:latin typeface="+mn-lt"/>
                <a:cs typeface="Arial" charset="0"/>
              </a:rPr>
              <a:t>2</a:t>
            </a:r>
            <a:r>
              <a:rPr lang="pt-PT" dirty="0">
                <a:latin typeface="+mn-lt"/>
                <a:cs typeface="Arial" charset="0"/>
              </a:rPr>
              <a:t>H</a:t>
            </a:r>
            <a:r>
              <a:rPr lang="pt-PT" baseline="-25000" dirty="0">
                <a:latin typeface="+mn-lt"/>
                <a:cs typeface="Arial" charset="0"/>
              </a:rPr>
              <a:t>2</a:t>
            </a:r>
            <a:r>
              <a:rPr lang="pt-PT" dirty="0">
                <a:latin typeface="+mn-lt"/>
                <a:cs typeface="Arial" charset="0"/>
              </a:rPr>
              <a:t>) em condições PTP. A reacção é  2 C</a:t>
            </a:r>
            <a:r>
              <a:rPr lang="pt-PT" baseline="-25000" dirty="0">
                <a:latin typeface="+mn-lt"/>
                <a:cs typeface="Arial" charset="0"/>
              </a:rPr>
              <a:t>2</a:t>
            </a:r>
            <a:r>
              <a:rPr lang="pt-PT" dirty="0">
                <a:latin typeface="+mn-lt"/>
                <a:cs typeface="Arial" charset="0"/>
              </a:rPr>
              <a:t>H</a:t>
            </a:r>
            <a:r>
              <a:rPr lang="pt-PT" baseline="-25000" dirty="0">
                <a:latin typeface="+mn-lt"/>
                <a:cs typeface="Arial" charset="0"/>
              </a:rPr>
              <a:t>2</a:t>
            </a:r>
            <a:r>
              <a:rPr lang="pt-PT" dirty="0">
                <a:latin typeface="+mn-lt"/>
                <a:cs typeface="Arial" charset="0"/>
              </a:rPr>
              <a:t>(g) + 5 O</a:t>
            </a:r>
            <a:r>
              <a:rPr lang="pt-PT" baseline="-25000" dirty="0">
                <a:latin typeface="+mn-lt"/>
                <a:cs typeface="Arial" charset="0"/>
              </a:rPr>
              <a:t>2</a:t>
            </a:r>
            <a:r>
              <a:rPr lang="pt-PT" dirty="0">
                <a:latin typeface="+mn-lt"/>
                <a:cs typeface="Arial" charset="0"/>
              </a:rPr>
              <a:t>(g) </a:t>
            </a:r>
            <a:r>
              <a:rPr lang="pt-PT" dirty="0">
                <a:latin typeface="+mn-lt"/>
                <a:cs typeface="Arial" charset="0"/>
                <a:sym typeface="Wingdings" pitchFamily="2" charset="2"/>
              </a:rPr>
              <a:t> 4 CO</a:t>
            </a:r>
            <a:r>
              <a:rPr lang="pt-PT" baseline="-25000" dirty="0">
                <a:latin typeface="+mn-lt"/>
                <a:cs typeface="Arial" charset="0"/>
                <a:sym typeface="Wingdings" pitchFamily="2" charset="2"/>
              </a:rPr>
              <a:t>2</a:t>
            </a:r>
            <a:r>
              <a:rPr lang="pt-PT" dirty="0">
                <a:latin typeface="+mn-lt"/>
                <a:cs typeface="Arial" charset="0"/>
                <a:sym typeface="Wingdings" pitchFamily="2" charset="2"/>
              </a:rPr>
              <a:t>(g) + 2 H</a:t>
            </a:r>
            <a:r>
              <a:rPr lang="pt-PT" baseline="-25000" dirty="0">
                <a:latin typeface="+mn-lt"/>
                <a:cs typeface="Arial" charset="0"/>
                <a:sym typeface="Wingdings" pitchFamily="2" charset="2"/>
              </a:rPr>
              <a:t>2</a:t>
            </a:r>
            <a:r>
              <a:rPr lang="pt-PT" dirty="0">
                <a:latin typeface="+mn-lt"/>
                <a:cs typeface="Arial" charset="0"/>
                <a:sym typeface="Wingdings" pitchFamily="2" charset="2"/>
              </a:rPr>
              <a:t>O(l)</a:t>
            </a:r>
            <a:endParaRPr lang="pt-PT" sz="3200" dirty="0">
              <a:latin typeface="+mn-lt"/>
              <a:cs typeface="Arial" charset="0"/>
            </a:endParaRPr>
          </a:p>
        </p:txBody>
      </p:sp>
      <p:sp>
        <p:nvSpPr>
          <p:cNvPr id="5" name="CaixaDeTexto 4"/>
          <p:cNvSpPr txBox="1"/>
          <p:nvPr/>
        </p:nvSpPr>
        <p:spPr>
          <a:xfrm>
            <a:off x="357188" y="1862906"/>
            <a:ext cx="8569325" cy="1062038"/>
          </a:xfrm>
          <a:prstGeom prst="rect">
            <a:avLst/>
          </a:prstGeom>
          <a:noFill/>
        </p:spPr>
        <p:txBody>
          <a:bodyPr>
            <a:spAutoFit/>
          </a:bodyPr>
          <a:lstStyle/>
          <a:p>
            <a:pPr>
              <a:spcBef>
                <a:spcPct val="50000"/>
              </a:spcBef>
              <a:defRPr/>
            </a:pPr>
            <a:r>
              <a:rPr lang="pt-PT" b="1" dirty="0">
                <a:latin typeface="+mn-lt"/>
                <a:cs typeface="Arial" charset="0"/>
              </a:rPr>
              <a:t>Exercício 13</a:t>
            </a:r>
            <a:r>
              <a:rPr lang="pt-PT" dirty="0">
                <a:latin typeface="+mn-lt"/>
                <a:cs typeface="Arial" charset="0"/>
              </a:rPr>
              <a:t>: Calcule o volume de O</a:t>
            </a:r>
            <a:r>
              <a:rPr lang="pt-PT" baseline="-25000" dirty="0">
                <a:latin typeface="+mn-lt"/>
                <a:cs typeface="Arial" charset="0"/>
              </a:rPr>
              <a:t>2</a:t>
            </a:r>
            <a:r>
              <a:rPr lang="pt-PT" dirty="0">
                <a:latin typeface="+mn-lt"/>
                <a:cs typeface="Arial" charset="0"/>
              </a:rPr>
              <a:t> (em L), nas mesmas condições de pressão e temperatura, necessários para a combustão completa de 14.9 L de butano. A reacção é:</a:t>
            </a:r>
          </a:p>
          <a:p>
            <a:pPr>
              <a:spcBef>
                <a:spcPct val="50000"/>
              </a:spcBef>
              <a:defRPr/>
            </a:pPr>
            <a:r>
              <a:rPr lang="pt-PT" dirty="0">
                <a:latin typeface="+mn-lt"/>
                <a:cs typeface="Arial" charset="0"/>
              </a:rPr>
              <a:t>2 C</a:t>
            </a:r>
            <a:r>
              <a:rPr lang="pt-PT" baseline="-25000" dirty="0">
                <a:latin typeface="+mn-lt"/>
                <a:cs typeface="Arial" charset="0"/>
              </a:rPr>
              <a:t>4</a:t>
            </a:r>
            <a:r>
              <a:rPr lang="pt-PT" dirty="0">
                <a:latin typeface="+mn-lt"/>
                <a:cs typeface="Arial" charset="0"/>
              </a:rPr>
              <a:t>H</a:t>
            </a:r>
            <a:r>
              <a:rPr lang="pt-PT" baseline="-25000" dirty="0">
                <a:latin typeface="+mn-lt"/>
                <a:cs typeface="Arial" charset="0"/>
              </a:rPr>
              <a:t>10</a:t>
            </a:r>
            <a:r>
              <a:rPr lang="pt-PT" dirty="0">
                <a:latin typeface="+mn-lt"/>
                <a:cs typeface="Arial" charset="0"/>
              </a:rPr>
              <a:t>(g) + 13 O</a:t>
            </a:r>
            <a:r>
              <a:rPr lang="pt-PT" baseline="-25000" dirty="0">
                <a:latin typeface="+mn-lt"/>
                <a:cs typeface="Arial" charset="0"/>
              </a:rPr>
              <a:t>2</a:t>
            </a:r>
            <a:r>
              <a:rPr lang="pt-PT" dirty="0">
                <a:latin typeface="+mn-lt"/>
                <a:cs typeface="Arial" charset="0"/>
              </a:rPr>
              <a:t>(g) </a:t>
            </a:r>
            <a:r>
              <a:rPr lang="pt-PT" dirty="0">
                <a:latin typeface="+mn-lt"/>
                <a:cs typeface="Arial" charset="0"/>
                <a:sym typeface="Wingdings" pitchFamily="2" charset="2"/>
              </a:rPr>
              <a:t> 8 CO</a:t>
            </a:r>
            <a:r>
              <a:rPr lang="pt-PT" baseline="-25000" dirty="0">
                <a:latin typeface="+mn-lt"/>
                <a:cs typeface="Arial" charset="0"/>
                <a:sym typeface="Wingdings" pitchFamily="2" charset="2"/>
              </a:rPr>
              <a:t>2</a:t>
            </a:r>
            <a:r>
              <a:rPr lang="pt-PT" dirty="0">
                <a:latin typeface="+mn-lt"/>
                <a:cs typeface="Arial" charset="0"/>
                <a:sym typeface="Wingdings" pitchFamily="2" charset="2"/>
              </a:rPr>
              <a:t>(g) + 10 H</a:t>
            </a:r>
            <a:r>
              <a:rPr lang="pt-PT" baseline="-25000" dirty="0">
                <a:latin typeface="+mn-lt"/>
                <a:cs typeface="Arial" charset="0"/>
                <a:sym typeface="Wingdings" pitchFamily="2" charset="2"/>
              </a:rPr>
              <a:t>2</a:t>
            </a:r>
            <a:r>
              <a:rPr lang="pt-PT" dirty="0">
                <a:latin typeface="+mn-lt"/>
                <a:cs typeface="Arial" charset="0"/>
                <a:sym typeface="Wingdings" pitchFamily="2" charset="2"/>
              </a:rPr>
              <a:t>O(l)</a:t>
            </a:r>
            <a:endParaRPr lang="pt-PT" dirty="0">
              <a:latin typeface="+mn-lt"/>
              <a:cs typeface="Arial" charset="0"/>
            </a:endParaRPr>
          </a:p>
        </p:txBody>
      </p:sp>
      <p:pic>
        <p:nvPicPr>
          <p:cNvPr id="7" name="Imagem 1"/>
          <p:cNvPicPr>
            <a:picLocks noChangeAspect="1"/>
          </p:cNvPicPr>
          <p:nvPr/>
        </p:nvPicPr>
        <p:blipFill>
          <a:blip r:embed="rId2">
            <a:extLst>
              <a:ext uri="{28A0092B-C50C-407E-A947-70E740481C1C}">
                <a14:useLocalDpi xmlns:a14="http://schemas.microsoft.com/office/drawing/2010/main" val="0"/>
              </a:ext>
            </a:extLst>
          </a:blip>
          <a:srcRect/>
          <a:stretch>
            <a:fillRect/>
          </a:stretch>
        </p:blipFill>
        <p:spPr bwMode="auto">
          <a:xfrm>
            <a:off x="539750" y="385763"/>
            <a:ext cx="1897063" cy="3968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3394494823"/>
      </p:ext>
    </p:extLst>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2" presetClass="entr" presetSubtype="4" fill="hold" grpId="0" nodeType="clickEffect">
                                  <p:stCondLst>
                                    <p:cond delay="0"/>
                                  </p:stCondLst>
                                  <p:childTnLst>
                                    <p:set>
                                      <p:cBhvr>
                                        <p:cTn id="6" dur="1" fill="hold">
                                          <p:stCondLst>
                                            <p:cond delay="0"/>
                                          </p:stCondLst>
                                        </p:cTn>
                                        <p:tgtEl>
                                          <p:spTgt spid="4">
                                            <p:txEl>
                                              <p:pRg st="0" end="0"/>
                                            </p:txEl>
                                          </p:spTgt>
                                        </p:tgtEl>
                                        <p:attrNameLst>
                                          <p:attrName>style.visibility</p:attrName>
                                        </p:attrNameLst>
                                      </p:cBhvr>
                                      <p:to>
                                        <p:strVal val="visible"/>
                                      </p:to>
                                    </p:set>
                                    <p:anim calcmode="lin" valueType="num">
                                      <p:cBhvr additive="base">
                                        <p:cTn id="7" dur="500" fill="hold"/>
                                        <p:tgtEl>
                                          <p:spTgt spid="4">
                                            <p:txEl>
                                              <p:pRg st="0" end="0"/>
                                            </p:txEl>
                                          </p:spTgt>
                                        </p:tgtEl>
                                        <p:attrNameLst>
                                          <p:attrName>ppt_x</p:attrName>
                                        </p:attrNameLst>
                                      </p:cBhvr>
                                      <p:tavLst>
                                        <p:tav tm="0">
                                          <p:val>
                                            <p:strVal val="#ppt_x"/>
                                          </p:val>
                                        </p:tav>
                                        <p:tav tm="100000">
                                          <p:val>
                                            <p:strVal val="#ppt_x"/>
                                          </p:val>
                                        </p:tav>
                                      </p:tavLst>
                                    </p:anim>
                                    <p:anim calcmode="lin" valueType="num">
                                      <p:cBhvr additive="base">
                                        <p:cTn id="8" dur="500" fill="hold"/>
                                        <p:tgtEl>
                                          <p:spTgt spid="4">
                                            <p:txEl>
                                              <p:pRg st="0" end="0"/>
                                            </p:txEl>
                                          </p:spTgt>
                                        </p:tgtEl>
                                        <p:attrNameLst>
                                          <p:attrName>ppt_y</p:attrName>
                                        </p:attrNameLst>
                                      </p:cBhvr>
                                      <p:tavLst>
                                        <p:tav tm="0">
                                          <p:val>
                                            <p:strVal val="1+#ppt_h/2"/>
                                          </p:val>
                                        </p:tav>
                                        <p:tav tm="100000">
                                          <p:val>
                                            <p:strVal val="#ppt_y"/>
                                          </p:val>
                                        </p:tav>
                                      </p:tavLst>
                                    </p:anim>
                                  </p:childTnLst>
                                </p:cTn>
                              </p:par>
                            </p:childTnLst>
                          </p:cTn>
                        </p:par>
                      </p:childTnLst>
                    </p:cTn>
                  </p:par>
                  <p:par>
                    <p:cTn id="9" fill="hold" nodeType="clickPar">
                      <p:stCondLst>
                        <p:cond delay="indefinite"/>
                      </p:stCondLst>
                      <p:childTnLst>
                        <p:par>
                          <p:cTn id="10" fill="hold" nodeType="withGroup">
                            <p:stCondLst>
                              <p:cond delay="0"/>
                            </p:stCondLst>
                            <p:childTnLst>
                              <p:par>
                                <p:cTn id="11" presetID="2" presetClass="entr" presetSubtype="4" fill="hold" grpId="0" nodeType="clickEffect">
                                  <p:stCondLst>
                                    <p:cond delay="0"/>
                                  </p:stCondLst>
                                  <p:childTnLst>
                                    <p:set>
                                      <p:cBhvr>
                                        <p:cTn id="12" dur="1" fill="hold">
                                          <p:stCondLst>
                                            <p:cond delay="0"/>
                                          </p:stCondLst>
                                        </p:cTn>
                                        <p:tgtEl>
                                          <p:spTgt spid="5">
                                            <p:txEl>
                                              <p:pRg st="0" end="0"/>
                                            </p:txEl>
                                          </p:spTgt>
                                        </p:tgtEl>
                                        <p:attrNameLst>
                                          <p:attrName>style.visibility</p:attrName>
                                        </p:attrNameLst>
                                      </p:cBhvr>
                                      <p:to>
                                        <p:strVal val="visible"/>
                                      </p:to>
                                    </p:set>
                                    <p:anim calcmode="lin" valueType="num">
                                      <p:cBhvr additive="base">
                                        <p:cTn id="13" dur="500" fill="hold"/>
                                        <p:tgtEl>
                                          <p:spTgt spid="5">
                                            <p:txEl>
                                              <p:pRg st="0" end="0"/>
                                            </p:txEl>
                                          </p:spTgt>
                                        </p:tgtEl>
                                        <p:attrNameLst>
                                          <p:attrName>ppt_x</p:attrName>
                                        </p:attrNameLst>
                                      </p:cBhvr>
                                      <p:tavLst>
                                        <p:tav tm="0">
                                          <p:val>
                                            <p:strVal val="#ppt_x"/>
                                          </p:val>
                                        </p:tav>
                                        <p:tav tm="100000">
                                          <p:val>
                                            <p:strVal val="#ppt_x"/>
                                          </p:val>
                                        </p:tav>
                                      </p:tavLst>
                                    </p:anim>
                                    <p:anim calcmode="lin" valueType="num">
                                      <p:cBhvr additive="base">
                                        <p:cTn id="14" dur="500" fill="hold"/>
                                        <p:tgtEl>
                                          <p:spTgt spid="5">
                                            <p:txEl>
                                              <p:pRg st="0" end="0"/>
                                            </p:txEl>
                                          </p:spTgt>
                                        </p:tgtEl>
                                        <p:attrNameLst>
                                          <p:attrName>ppt_y</p:attrName>
                                        </p:attrNameLst>
                                      </p:cBhvr>
                                      <p:tavLst>
                                        <p:tav tm="0">
                                          <p:val>
                                            <p:strVal val="1+#ppt_h/2"/>
                                          </p:val>
                                        </p:tav>
                                        <p:tav tm="100000">
                                          <p:val>
                                            <p:strVal val="#ppt_y"/>
                                          </p:val>
                                        </p:tav>
                                      </p:tavLst>
                                    </p:anim>
                                  </p:childTnLst>
                                </p:cTn>
                              </p:par>
                              <p:par>
                                <p:cTn id="15" presetID="2" presetClass="entr" presetSubtype="4" fill="hold" grpId="0" nodeType="withEffect">
                                  <p:stCondLst>
                                    <p:cond delay="0"/>
                                  </p:stCondLst>
                                  <p:childTnLst>
                                    <p:set>
                                      <p:cBhvr>
                                        <p:cTn id="16" dur="1" fill="hold">
                                          <p:stCondLst>
                                            <p:cond delay="0"/>
                                          </p:stCondLst>
                                        </p:cTn>
                                        <p:tgtEl>
                                          <p:spTgt spid="5">
                                            <p:txEl>
                                              <p:pRg st="1" end="1"/>
                                            </p:txEl>
                                          </p:spTgt>
                                        </p:tgtEl>
                                        <p:attrNameLst>
                                          <p:attrName>style.visibility</p:attrName>
                                        </p:attrNameLst>
                                      </p:cBhvr>
                                      <p:to>
                                        <p:strVal val="visible"/>
                                      </p:to>
                                    </p:set>
                                    <p:anim calcmode="lin" valueType="num">
                                      <p:cBhvr additive="base">
                                        <p:cTn id="17" dur="500" fill="hold"/>
                                        <p:tgtEl>
                                          <p:spTgt spid="5">
                                            <p:txEl>
                                              <p:pRg st="1" end="1"/>
                                            </p:txEl>
                                          </p:spTgt>
                                        </p:tgtEl>
                                        <p:attrNameLst>
                                          <p:attrName>ppt_x</p:attrName>
                                        </p:attrNameLst>
                                      </p:cBhvr>
                                      <p:tavLst>
                                        <p:tav tm="0">
                                          <p:val>
                                            <p:strVal val="#ppt_x"/>
                                          </p:val>
                                        </p:tav>
                                        <p:tav tm="100000">
                                          <p:val>
                                            <p:strVal val="#ppt_x"/>
                                          </p:val>
                                        </p:tav>
                                      </p:tavLst>
                                    </p:anim>
                                    <p:anim calcmode="lin" valueType="num">
                                      <p:cBhvr additive="base">
                                        <p:cTn id="18" dur="500" fill="hold"/>
                                        <p:tgtEl>
                                          <p:spTgt spid="5">
                                            <p:txEl>
                                              <p:pRg st="1" end="1"/>
                                            </p:txEl>
                                          </p:spTgt>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build="allAtOnce"/>
      <p:bldP spid="5" grpId="0" build="allAtOnce"/>
    </p:bldLst>
  </p:timing>
</p:sld>
</file>

<file path=ppt/theme/theme1.xml><?xml version="1.0" encoding="utf-8"?>
<a:theme xmlns:a="http://schemas.openxmlformats.org/drawingml/2006/main" name="Tema do Offic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name="Tema do Offic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3.xml><?xml version="1.0" encoding="utf-8"?>
<a:theme xmlns:a="http://schemas.openxmlformats.org/drawingml/2006/main" name="Tema do Offic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3100</TotalTime>
  <Words>2079</Words>
  <Application>Microsoft Office PowerPoint</Application>
  <PresentationFormat>Apresentação no Ecrã (4:3)</PresentationFormat>
  <Paragraphs>125</Paragraphs>
  <Slides>26</Slides>
  <Notes>1</Notes>
  <HiddenSlides>0</HiddenSlides>
  <MMClips>0</MMClips>
  <ScaleCrop>false</ScaleCrop>
  <HeadingPairs>
    <vt:vector size="8" baseType="variant">
      <vt:variant>
        <vt:lpstr>Tipos de letra usados</vt:lpstr>
      </vt:variant>
      <vt:variant>
        <vt:i4>3</vt:i4>
      </vt:variant>
      <vt:variant>
        <vt:lpstr>Tema</vt:lpstr>
      </vt:variant>
      <vt:variant>
        <vt:i4>1</vt:i4>
      </vt:variant>
      <vt:variant>
        <vt:lpstr>Servidores OLE incorporados</vt:lpstr>
      </vt:variant>
      <vt:variant>
        <vt:i4>1</vt:i4>
      </vt:variant>
      <vt:variant>
        <vt:lpstr>Títulos dos diapositivos</vt:lpstr>
      </vt:variant>
      <vt:variant>
        <vt:i4>26</vt:i4>
      </vt:variant>
    </vt:vector>
  </HeadingPairs>
  <TitlesOfParts>
    <vt:vector size="31" baseType="lpstr">
      <vt:lpstr>Arial</vt:lpstr>
      <vt:lpstr>Calibri</vt:lpstr>
      <vt:lpstr>Wingdings 2</vt:lpstr>
      <vt:lpstr>Tema do Office</vt:lpstr>
      <vt:lpstr>Equação</vt:lpstr>
      <vt:lpstr>Apresentação do PowerPoint</vt:lpstr>
      <vt:lpstr>Apresentação do PowerPoint</vt:lpstr>
      <vt:lpstr>Apresentação do PowerPoint</vt:lpstr>
      <vt:lpstr>Apresentação do PowerPoint</vt:lpstr>
      <vt:lpstr>Apresentação do PowerPoint</vt:lpstr>
      <vt:lpstr>Apresentação do PowerPoint</vt:lpstr>
      <vt:lpstr>Apresentação do PowerPoint</vt:lpstr>
      <vt:lpstr>Apresentação do PowerPoint</vt:lpstr>
      <vt:lpstr>Apresentação do PowerPoint</vt:lpstr>
      <vt:lpstr>Apresentação do PowerPoint</vt:lpstr>
      <vt:lpstr>Apresentação do PowerPoint</vt:lpstr>
      <vt:lpstr>Apresentação do PowerPoint</vt:lpstr>
      <vt:lpstr>Apresentação do PowerPoint</vt:lpstr>
      <vt:lpstr>Apresentação do PowerPoint</vt:lpstr>
      <vt:lpstr>Apresentação do PowerPoint</vt:lpstr>
      <vt:lpstr>Apresentação do PowerPoint</vt:lpstr>
      <vt:lpstr>Apresentação do PowerPoint</vt:lpstr>
      <vt:lpstr>Apresentação do PowerPoint</vt:lpstr>
      <vt:lpstr>Apresentação do PowerPoint</vt:lpstr>
      <vt:lpstr>Apresentação do PowerPoint</vt:lpstr>
      <vt:lpstr>Apresentação do PowerPoint</vt:lpstr>
      <vt:lpstr>Equação dos gases perfeitos </vt:lpstr>
      <vt:lpstr>Escala de Temperatura Absoluta</vt:lpstr>
      <vt:lpstr>Apresentação do PowerPoint</vt:lpstr>
      <vt:lpstr>Apresentação do PowerPoint</vt:lpstr>
      <vt:lpstr>Apresentação do PowerPoint</vt:lpstr>
    </vt:vector>
  </TitlesOfParts>
  <Company>IPT</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Ambiente &amp; Energia</dc:title>
  <dc:creator>Valentim</dc:creator>
  <cp:lastModifiedBy>Valentim Nunes</cp:lastModifiedBy>
  <cp:revision>216</cp:revision>
  <dcterms:created xsi:type="dcterms:W3CDTF">2011-12-26T10:45:35Z</dcterms:created>
  <dcterms:modified xsi:type="dcterms:W3CDTF">2024-03-22T09:55:10Z</dcterms:modified>
</cp:coreProperties>
</file>