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93" r:id="rId1"/>
  </p:sldMasterIdLst>
  <p:sldIdLst>
    <p:sldId id="256" r:id="rId2"/>
    <p:sldId id="260" r:id="rId3"/>
    <p:sldId id="261" r:id="rId4"/>
    <p:sldId id="288" r:id="rId5"/>
    <p:sldId id="289" r:id="rId6"/>
    <p:sldId id="290" r:id="rId7"/>
    <p:sldId id="291" r:id="rId8"/>
    <p:sldId id="292" r:id="rId9"/>
    <p:sldId id="262" r:id="rId10"/>
    <p:sldId id="309" r:id="rId11"/>
    <p:sldId id="263" r:id="rId12"/>
    <p:sldId id="275" r:id="rId13"/>
    <p:sldId id="293" r:id="rId14"/>
    <p:sldId id="283" r:id="rId15"/>
    <p:sldId id="284" r:id="rId16"/>
    <p:sldId id="311" r:id="rId17"/>
    <p:sldId id="312" r:id="rId18"/>
    <p:sldId id="313" r:id="rId19"/>
    <p:sldId id="310" r:id="rId20"/>
    <p:sldId id="264" r:id="rId21"/>
    <p:sldId id="265" r:id="rId22"/>
    <p:sldId id="287" r:id="rId23"/>
    <p:sldId id="266" r:id="rId24"/>
    <p:sldId id="268" r:id="rId25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FF00"/>
    <a:srgbClr val="00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édio 1 - Destaqu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ângulo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ângulo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PT" smtClean="0"/>
              <a:t>Faça clique para editar o estilo</a:t>
            </a:r>
            <a:endParaRPr lang="en-US"/>
          </a:p>
        </p:txBody>
      </p:sp>
      <p:sp>
        <p:nvSpPr>
          <p:cNvPr id="7" name="Marcador de Posição da Data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" name="Marcador de Posição do Rodapé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1" name="Marcador de Posição do Número do Diapositivo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2F60685-7ED1-46A1-8CF3-9BE85C42649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8" name="Marcador de Posição de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F9BB4-D29C-4F2E-8EF9-F66435BFC2F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ângulo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ângulo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7" name="Marcador de Posição d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Número do Diapositivo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8B98FD2-61AD-46A6-A4DD-55C20898FC7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9" name="Marcador de Posição do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9" name="Marcador de Posição de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11" name="Marcador de Posição de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a Dat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4D381B1-D2D2-46E1-868A-2EBA89739B0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7" name="Marcador de Posição do Rodapé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11" name="Marcador de Posição de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13" name="Marcador de Posição de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16" name="Marcador de Posição do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15" name="Marcador de Posição do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7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Número do Diapositivo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02B46AE-A08E-4EF7-BFCA-9258B25FFA8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9" name="Marcador de Posição do Rodapé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DB168-E7F4-4CEC-AADB-5B828740F47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09B56FC-07C5-4EC8-839B-70A4BD65AC2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9" name="Marcador de Posição de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CACC3-86AC-4BE4-8ED5-B33A98BD7710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ângulo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ângulo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ângulo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t-PT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9" name="Marcador de Posição d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" name="Marcador de Posição do Número do Diapositivo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AEF56FBF-7E96-4B48-AEFB-0C4FC443CAF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11" name="Marcador de Posição do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E5FB2-BEEC-4844-A2B6-2544E67E77C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ângulo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ângulo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16B4C5-6E34-4F85-9800-27E6B6E51BF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/>
          </p:nvPr>
        </p:nvSpPr>
        <p:spPr>
          <a:xfrm>
            <a:off x="609600" y="228600"/>
            <a:ext cx="8156575" cy="5897563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F05A0B-81C2-4E54-9717-778A4297677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Marcador de Posição do Título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  <a:endParaRPr lang="en-US" smtClean="0"/>
          </a:p>
        </p:txBody>
      </p:sp>
      <p:sp>
        <p:nvSpPr>
          <p:cNvPr id="4099" name="Marcador de Posição do Texto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smtClean="0"/>
          </a:p>
        </p:txBody>
      </p:sp>
      <p:sp>
        <p:nvSpPr>
          <p:cNvPr id="14" name="Marcador de Posição d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ângulo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ângulo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ângulo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Marcador de Posição do Número do Diapositivo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D2033C3-3658-4B2D-BC5C-FCFDA99DA520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48" r:id="rId2"/>
    <p:sldLayoutId id="2147483854" r:id="rId3"/>
    <p:sldLayoutId id="2147483855" r:id="rId4"/>
    <p:sldLayoutId id="2147483856" r:id="rId5"/>
    <p:sldLayoutId id="2147483849" r:id="rId6"/>
    <p:sldLayoutId id="2147483857" r:id="rId7"/>
    <p:sldLayoutId id="2147483850" r:id="rId8"/>
    <p:sldLayoutId id="2147483858" r:id="rId9"/>
    <p:sldLayoutId id="2147483851" r:id="rId10"/>
    <p:sldLayoutId id="2147483859" r:id="rId11"/>
    <p:sldLayoutId id="214748385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0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6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476250"/>
            <a:ext cx="8281987" cy="6746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pt-PT" sz="4000" smtClean="0">
                <a:latin typeface="Calibri" pitchFamily="34" charset="0"/>
              </a:rPr>
              <a:t>Propriedades Físicas das Soluções 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539750" y="1905000"/>
            <a:ext cx="8135938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2800" dirty="0">
                <a:latin typeface="Calibri" pitchFamily="34" charset="0"/>
              </a:rPr>
              <a:t>Professor Valentim Nunes, </a:t>
            </a:r>
            <a:r>
              <a:rPr lang="pt-PT" sz="2800" dirty="0" smtClean="0">
                <a:latin typeface="Calibri" pitchFamily="34" charset="0"/>
              </a:rPr>
              <a:t>Unidade Departamental </a:t>
            </a:r>
            <a:r>
              <a:rPr lang="pt-PT" sz="2800" dirty="0">
                <a:latin typeface="Calibri" pitchFamily="34" charset="0"/>
              </a:rPr>
              <a:t>de </a:t>
            </a:r>
            <a:r>
              <a:rPr lang="pt-PT" sz="2800" dirty="0" smtClean="0">
                <a:latin typeface="Calibri" pitchFamily="34" charset="0"/>
              </a:rPr>
              <a:t>Engenharia * Secção de Química </a:t>
            </a:r>
            <a:endParaRPr lang="pt-PT" sz="2800" dirty="0">
              <a:latin typeface="Calibri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PT" sz="2800" dirty="0">
                <a:latin typeface="Calibri" pitchFamily="34" charset="0"/>
              </a:rPr>
              <a:t>email: </a:t>
            </a:r>
            <a:r>
              <a:rPr lang="pt-PT" sz="2800" dirty="0" err="1">
                <a:latin typeface="Calibri" pitchFamily="34" charset="0"/>
              </a:rPr>
              <a:t>valentim@ipt.pt</a:t>
            </a:r>
            <a:r>
              <a:rPr lang="pt-PT" sz="2800" dirty="0">
                <a:latin typeface="Calibri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pt-PT" sz="2800" dirty="0">
                <a:latin typeface="Calibri" pitchFamily="34" charset="0"/>
              </a:rPr>
              <a:t>Gabinete: J207 – Campus de Tomar</a:t>
            </a:r>
          </a:p>
          <a:p>
            <a:pPr algn="ctr">
              <a:spcBef>
                <a:spcPct val="50000"/>
              </a:spcBef>
            </a:pPr>
            <a:r>
              <a:rPr lang="pt-PT" sz="2800" dirty="0">
                <a:latin typeface="Calibri" pitchFamily="34" charset="0"/>
              </a:rPr>
              <a:t>Web: http</a:t>
            </a:r>
            <a:r>
              <a:rPr lang="pt-PT" sz="2800" dirty="0" smtClean="0">
                <a:latin typeface="Calibri" pitchFamily="34" charset="0"/>
              </a:rPr>
              <a:t>://www.docentes.ipt.pt/valentim/ensino</a:t>
            </a:r>
            <a:r>
              <a:rPr lang="pt-PT" sz="2800" dirty="0">
                <a:latin typeface="Calibri" pitchFamily="34" charset="0"/>
              </a:rPr>
              <a:t>/</a:t>
            </a:r>
          </a:p>
        </p:txBody>
      </p:sp>
      <p:sp>
        <p:nvSpPr>
          <p:cNvPr id="12292" name="CaixaDeTexto 3"/>
          <p:cNvSpPr txBox="1">
            <a:spLocks noChangeArrowheads="1"/>
          </p:cNvSpPr>
          <p:nvPr/>
        </p:nvSpPr>
        <p:spPr bwMode="auto">
          <a:xfrm>
            <a:off x="2987675" y="5229225"/>
            <a:ext cx="2879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 dirty="0">
                <a:latin typeface="Calibri" pitchFamily="34" charset="0"/>
              </a:rPr>
              <a:t>Novembro de </a:t>
            </a:r>
            <a:r>
              <a:rPr lang="pt-PT" sz="2400" dirty="0" smtClean="0">
                <a:latin typeface="Calibri" pitchFamily="34" charset="0"/>
              </a:rPr>
              <a:t>2018</a:t>
            </a:r>
            <a:endParaRPr lang="pt-PT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9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7772400" cy="762000"/>
          </a:xfrm>
          <a:noFill/>
        </p:spPr>
        <p:txBody>
          <a:bodyPr/>
          <a:lstStyle/>
          <a:p>
            <a:pPr eaLnBrk="1" hangingPunct="1"/>
            <a:r>
              <a:rPr lang="pt-PT" smtClean="0">
                <a:latin typeface="Calibri" pitchFamily="34" charset="0"/>
              </a:rPr>
              <a:t>Soluções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468313" y="1628775"/>
            <a:ext cx="8064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Após o estudo do estado gasoso, liquido e sólido vamos agora descrever as </a:t>
            </a:r>
            <a:r>
              <a:rPr lang="pt-PT" sz="2400" u="sng">
                <a:latin typeface="Calibri" pitchFamily="34" charset="0"/>
              </a:rPr>
              <a:t>propriedades físicas das soluções</a:t>
            </a:r>
            <a:r>
              <a:rPr lang="pt-PT" sz="2400">
                <a:latin typeface="Calibri" pitchFamily="34" charset="0"/>
              </a:rPr>
              <a:t>.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468313" y="2636838"/>
            <a:ext cx="828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solidFill>
                  <a:srgbClr val="0099FF"/>
                </a:solidFill>
                <a:latin typeface="Calibri" pitchFamily="34" charset="0"/>
              </a:rPr>
              <a:t>Solução</a:t>
            </a:r>
            <a:r>
              <a:rPr lang="pt-PT" sz="2400">
                <a:latin typeface="Calibri" pitchFamily="34" charset="0"/>
              </a:rPr>
              <a:t>: mistura homogénea de duas ou mais substâncias.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468313" y="3357563"/>
            <a:ext cx="8207375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u="sng">
                <a:latin typeface="Calibri" pitchFamily="34" charset="0"/>
              </a:rPr>
              <a:t>Solvente</a:t>
            </a:r>
            <a:r>
              <a:rPr lang="pt-PT" sz="2400">
                <a:latin typeface="Calibri" pitchFamily="34" charset="0"/>
              </a:rPr>
              <a:t>: Componente em maior quantidade, ou no mesmo estado físico da solução (ex: água numa solução aquosa)</a:t>
            </a:r>
          </a:p>
          <a:p>
            <a:pPr>
              <a:spcBef>
                <a:spcPct val="50000"/>
              </a:spcBef>
            </a:pPr>
            <a:r>
              <a:rPr lang="pt-PT" sz="2400" u="sng">
                <a:latin typeface="Calibri" pitchFamily="34" charset="0"/>
              </a:rPr>
              <a:t>Soluto</a:t>
            </a:r>
            <a:r>
              <a:rPr lang="pt-PT" sz="2400">
                <a:latin typeface="Calibri" pitchFamily="34" charset="0"/>
              </a:rPr>
              <a:t>: componente em menor quantidade, ou num diferente estado físico (ex: NaCl numa solução aquosa)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  <p:bldP spid="13318" grpId="0"/>
      <p:bldP spid="133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476250"/>
            <a:ext cx="4752975" cy="762000"/>
          </a:xfrm>
        </p:spPr>
        <p:txBody>
          <a:bodyPr/>
          <a:lstStyle/>
          <a:p>
            <a:pPr eaLnBrk="1" hangingPunct="1"/>
            <a:r>
              <a:rPr lang="pt-PT" sz="4000" smtClean="0">
                <a:latin typeface="Calibri" pitchFamily="34" charset="0"/>
              </a:rPr>
              <a:t>Tipos  de Soluções</a:t>
            </a:r>
          </a:p>
        </p:txBody>
      </p:sp>
      <p:grpSp>
        <p:nvGrpSpPr>
          <p:cNvPr id="14353" name="Group 17"/>
          <p:cNvGrpSpPr>
            <a:grpSpLocks/>
          </p:cNvGrpSpPr>
          <p:nvPr/>
        </p:nvGrpSpPr>
        <p:grpSpPr bwMode="auto">
          <a:xfrm>
            <a:off x="684213" y="1341438"/>
            <a:ext cx="7923212" cy="3729037"/>
            <a:chOff x="385" y="1152"/>
            <a:chExt cx="4991" cy="2349"/>
          </a:xfrm>
        </p:grpSpPr>
        <p:sp>
          <p:nvSpPr>
            <p:cNvPr id="14339" name="Text Box 4"/>
            <p:cNvSpPr txBox="1">
              <a:spLocks noChangeArrowheads="1"/>
            </p:cNvSpPr>
            <p:nvPr/>
          </p:nvSpPr>
          <p:spPr bwMode="auto">
            <a:xfrm>
              <a:off x="672" y="1152"/>
              <a:ext cx="4224" cy="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pt-PT"/>
            </a:p>
            <a:p>
              <a:pPr>
                <a:spcBef>
                  <a:spcPct val="50000"/>
                </a:spcBef>
              </a:pPr>
              <a:endParaRPr lang="pt-PT" sz="2400"/>
            </a:p>
          </p:txBody>
        </p:sp>
        <p:sp>
          <p:nvSpPr>
            <p:cNvPr id="14340" name="Text Box 7"/>
            <p:cNvSpPr txBox="1">
              <a:spLocks noChangeArrowheads="1"/>
            </p:cNvSpPr>
            <p:nvPr/>
          </p:nvSpPr>
          <p:spPr bwMode="auto">
            <a:xfrm>
              <a:off x="2784" y="1392"/>
              <a:ext cx="25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pt-PT" sz="2400"/>
            </a:p>
          </p:txBody>
        </p:sp>
        <p:sp>
          <p:nvSpPr>
            <p:cNvPr id="14341" name="Text Box 12"/>
            <p:cNvSpPr txBox="1">
              <a:spLocks noChangeArrowheads="1"/>
            </p:cNvSpPr>
            <p:nvPr/>
          </p:nvSpPr>
          <p:spPr bwMode="auto">
            <a:xfrm>
              <a:off x="576" y="1152"/>
              <a:ext cx="48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pt-PT"/>
            </a:p>
          </p:txBody>
        </p:sp>
        <p:sp>
          <p:nvSpPr>
            <p:cNvPr id="14345" name="Oval 9"/>
            <p:cNvSpPr>
              <a:spLocks noChangeArrowheads="1"/>
            </p:cNvSpPr>
            <p:nvPr/>
          </p:nvSpPr>
          <p:spPr bwMode="auto">
            <a:xfrm>
              <a:off x="1837" y="1298"/>
              <a:ext cx="1678" cy="68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14346" name="Text Box 10"/>
            <p:cNvSpPr txBox="1">
              <a:spLocks noChangeArrowheads="1"/>
            </p:cNvSpPr>
            <p:nvPr/>
          </p:nvSpPr>
          <p:spPr bwMode="auto">
            <a:xfrm>
              <a:off x="2245" y="1480"/>
              <a:ext cx="90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t-PT" sz="2400"/>
                <a:t>Soluções</a:t>
              </a:r>
            </a:p>
          </p:txBody>
        </p:sp>
        <p:sp>
          <p:nvSpPr>
            <p:cNvPr id="14347" name="Line 11"/>
            <p:cNvSpPr>
              <a:spLocks noChangeShapeType="1"/>
            </p:cNvSpPr>
            <p:nvPr/>
          </p:nvSpPr>
          <p:spPr bwMode="auto">
            <a:xfrm flipH="1">
              <a:off x="1292" y="1842"/>
              <a:ext cx="726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PT"/>
            </a:p>
          </p:txBody>
        </p:sp>
        <p:sp>
          <p:nvSpPr>
            <p:cNvPr id="14348" name="Text Box 12"/>
            <p:cNvSpPr txBox="1">
              <a:spLocks noChangeArrowheads="1"/>
            </p:cNvSpPr>
            <p:nvPr/>
          </p:nvSpPr>
          <p:spPr bwMode="auto">
            <a:xfrm>
              <a:off x="385" y="2296"/>
              <a:ext cx="1633" cy="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PT" sz="2400">
                  <a:latin typeface="Calibri" pitchFamily="34" charset="0"/>
                </a:rPr>
                <a:t>Liquidas</a:t>
              </a:r>
            </a:p>
            <a:p>
              <a:pPr algn="ctr">
                <a:spcBef>
                  <a:spcPct val="50000"/>
                </a:spcBef>
              </a:pPr>
              <a:r>
                <a:rPr lang="pt-PT" sz="2400">
                  <a:latin typeface="Calibri" pitchFamily="34" charset="0"/>
                </a:rPr>
                <a:t>NaCl em Água</a:t>
              </a:r>
            </a:p>
            <a:p>
              <a:pPr algn="ctr">
                <a:spcBef>
                  <a:spcPct val="50000"/>
                </a:spcBef>
              </a:pPr>
              <a:r>
                <a:rPr lang="pt-PT" sz="2400">
                  <a:latin typeface="Calibri" pitchFamily="34" charset="0"/>
                </a:rPr>
                <a:t>Etanol em água</a:t>
              </a:r>
            </a:p>
          </p:txBody>
        </p:sp>
        <p:sp>
          <p:nvSpPr>
            <p:cNvPr id="14349" name="Line 13"/>
            <p:cNvSpPr>
              <a:spLocks noChangeShapeType="1"/>
            </p:cNvSpPr>
            <p:nvPr/>
          </p:nvSpPr>
          <p:spPr bwMode="auto">
            <a:xfrm>
              <a:off x="2789" y="1979"/>
              <a:ext cx="0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PT"/>
            </a:p>
          </p:txBody>
        </p:sp>
        <p:sp>
          <p:nvSpPr>
            <p:cNvPr id="14350" name="Text Box 14"/>
            <p:cNvSpPr txBox="1">
              <a:spLocks noChangeArrowheads="1"/>
            </p:cNvSpPr>
            <p:nvPr/>
          </p:nvSpPr>
          <p:spPr bwMode="auto">
            <a:xfrm>
              <a:off x="2018" y="2523"/>
              <a:ext cx="1497" cy="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PT" sz="2400">
                  <a:latin typeface="Calibri" pitchFamily="34" charset="0"/>
                </a:rPr>
                <a:t>Sólidas</a:t>
              </a:r>
            </a:p>
            <a:p>
              <a:pPr algn="ctr">
                <a:spcBef>
                  <a:spcPct val="50000"/>
                </a:spcBef>
              </a:pPr>
              <a:r>
                <a:rPr lang="pt-PT" sz="2400">
                  <a:latin typeface="Calibri" pitchFamily="34" charset="0"/>
                </a:rPr>
                <a:t>Bronze (Cu/Zn)</a:t>
              </a:r>
            </a:p>
            <a:p>
              <a:pPr algn="ctr">
                <a:spcBef>
                  <a:spcPct val="50000"/>
                </a:spcBef>
              </a:pPr>
              <a:r>
                <a:rPr lang="pt-PT" sz="2400">
                  <a:latin typeface="Calibri" pitchFamily="34" charset="0"/>
                </a:rPr>
                <a:t>Solda (Sn/Pb)</a:t>
              </a:r>
            </a:p>
          </p:txBody>
        </p:sp>
        <p:sp>
          <p:nvSpPr>
            <p:cNvPr id="14351" name="Line 15"/>
            <p:cNvSpPr>
              <a:spLocks noChangeShapeType="1"/>
            </p:cNvSpPr>
            <p:nvPr/>
          </p:nvSpPr>
          <p:spPr bwMode="auto">
            <a:xfrm>
              <a:off x="3424" y="1797"/>
              <a:ext cx="59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PT"/>
            </a:p>
          </p:txBody>
        </p:sp>
        <p:sp>
          <p:nvSpPr>
            <p:cNvPr id="14352" name="Text Box 16"/>
            <p:cNvSpPr txBox="1">
              <a:spLocks noChangeArrowheads="1"/>
            </p:cNvSpPr>
            <p:nvPr/>
          </p:nvSpPr>
          <p:spPr bwMode="auto">
            <a:xfrm>
              <a:off x="3651" y="2024"/>
              <a:ext cx="1543" cy="1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PT" sz="2400">
                  <a:latin typeface="Calibri" pitchFamily="34" charset="0"/>
                </a:rPr>
                <a:t>Gasosas</a:t>
              </a:r>
            </a:p>
            <a:p>
              <a:pPr algn="ctr">
                <a:spcBef>
                  <a:spcPct val="50000"/>
                </a:spcBef>
              </a:pPr>
              <a:r>
                <a:rPr lang="pt-PT" sz="2400">
                  <a:latin typeface="Calibri" pitchFamily="34" charset="0"/>
                </a:rPr>
                <a:t>Ar (N</a:t>
              </a:r>
              <a:r>
                <a:rPr lang="pt-PT" sz="2400" baseline="-25000">
                  <a:latin typeface="Calibri" pitchFamily="34" charset="0"/>
                </a:rPr>
                <a:t>2</a:t>
              </a:r>
              <a:r>
                <a:rPr lang="pt-PT" sz="2400">
                  <a:latin typeface="Calibri" pitchFamily="34" charset="0"/>
                </a:rPr>
                <a:t>+O</a:t>
              </a:r>
              <a:r>
                <a:rPr lang="pt-PT" sz="2400" baseline="-25000">
                  <a:latin typeface="Calibri" pitchFamily="34" charset="0"/>
                </a:rPr>
                <a:t>2</a:t>
              </a:r>
              <a:r>
                <a:rPr lang="pt-PT" sz="2400">
                  <a:latin typeface="Calibri" pitchFamily="34" charset="0"/>
                </a:rPr>
                <a:t>+…)</a:t>
              </a:r>
            </a:p>
            <a:p>
              <a:pPr algn="ctr">
                <a:spcBef>
                  <a:spcPct val="50000"/>
                </a:spcBef>
              </a:pPr>
              <a:r>
                <a:rPr lang="pt-PT" sz="2400">
                  <a:latin typeface="Calibri" pitchFamily="34" charset="0"/>
                </a:rPr>
                <a:t>Qualquer mistura de gases</a:t>
              </a:r>
            </a:p>
          </p:txBody>
        </p:sp>
      </p:grp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684213" y="5661025"/>
            <a:ext cx="8064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Vamos centrar a nossa atenção nas soluções liquidas, em particular na </a:t>
            </a:r>
            <a:r>
              <a:rPr lang="pt-PT" sz="2400" u="sng">
                <a:latin typeface="Calibri" pitchFamily="34" charset="0"/>
              </a:rPr>
              <a:t>soluções aquosas.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/>
          </p:nvPr>
        </p:nvSpPr>
        <p:spPr>
          <a:xfrm>
            <a:off x="539750" y="476250"/>
            <a:ext cx="8153400" cy="752475"/>
          </a:xfrm>
        </p:spPr>
        <p:txBody>
          <a:bodyPr/>
          <a:lstStyle/>
          <a:p>
            <a:pPr eaLnBrk="1" hangingPunct="1"/>
            <a:r>
              <a:rPr lang="pt-PT" sz="4000" smtClean="0">
                <a:latin typeface="Calibri" pitchFamily="34" charset="0"/>
              </a:rPr>
              <a:t>Unidades de concentração</a:t>
            </a:r>
          </a:p>
        </p:txBody>
      </p:sp>
      <p:sp>
        <p:nvSpPr>
          <p:cNvPr id="15390" name="Text Box 30"/>
          <p:cNvSpPr txBox="1">
            <a:spLocks noChangeArrowheads="1"/>
          </p:cNvSpPr>
          <p:nvPr/>
        </p:nvSpPr>
        <p:spPr bwMode="auto">
          <a:xfrm>
            <a:off x="611188" y="1700213"/>
            <a:ext cx="2160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Molaridade:</a:t>
            </a:r>
            <a:r>
              <a:rPr lang="pt-PT"/>
              <a:t> </a:t>
            </a:r>
          </a:p>
        </p:txBody>
      </p:sp>
      <p:graphicFrame>
        <p:nvGraphicFramePr>
          <p:cNvPr id="15391" name="Object 31"/>
          <p:cNvGraphicFramePr>
            <a:graphicFrameLocks noChangeAspect="1"/>
          </p:cNvGraphicFramePr>
          <p:nvPr/>
        </p:nvGraphicFramePr>
        <p:xfrm>
          <a:off x="2843213" y="1557338"/>
          <a:ext cx="4537075" cy="947737"/>
        </p:xfrm>
        <a:graphic>
          <a:graphicData uri="http://schemas.openxmlformats.org/presentationml/2006/ole">
            <p:oleObj spid="_x0000_s15391" name="Equação" r:id="rId3" imgW="2006280" imgH="419040" progId="Equation.3">
              <p:embed/>
            </p:oleObj>
          </a:graphicData>
        </a:graphic>
      </p:graphicFrame>
      <p:sp>
        <p:nvSpPr>
          <p:cNvPr id="15392" name="Text Box 32"/>
          <p:cNvSpPr txBox="1">
            <a:spLocks noChangeArrowheads="1"/>
          </p:cNvSpPr>
          <p:nvPr/>
        </p:nvSpPr>
        <p:spPr bwMode="auto">
          <a:xfrm>
            <a:off x="684213" y="2997200"/>
            <a:ext cx="1871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Molalidade:</a:t>
            </a:r>
          </a:p>
        </p:txBody>
      </p:sp>
      <p:graphicFrame>
        <p:nvGraphicFramePr>
          <p:cNvPr id="15393" name="Object 33"/>
          <p:cNvGraphicFramePr>
            <a:graphicFrameLocks noChangeAspect="1"/>
          </p:cNvGraphicFramePr>
          <p:nvPr/>
        </p:nvGraphicFramePr>
        <p:xfrm>
          <a:off x="2843213" y="2708275"/>
          <a:ext cx="4537075" cy="973138"/>
        </p:xfrm>
        <a:graphic>
          <a:graphicData uri="http://schemas.openxmlformats.org/presentationml/2006/ole">
            <p:oleObj spid="_x0000_s15393" name="Equação" r:id="rId4" imgW="1955520" imgH="419040" progId="Equation.3">
              <p:embed/>
            </p:oleObj>
          </a:graphicData>
        </a:graphic>
      </p:graphicFrame>
      <p:sp>
        <p:nvSpPr>
          <p:cNvPr id="15394" name="Text Box 34"/>
          <p:cNvSpPr txBox="1">
            <a:spLocks noChangeArrowheads="1"/>
          </p:cNvSpPr>
          <p:nvPr/>
        </p:nvSpPr>
        <p:spPr bwMode="auto">
          <a:xfrm>
            <a:off x="684213" y="4221163"/>
            <a:ext cx="223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Fracção molar:</a:t>
            </a:r>
          </a:p>
        </p:txBody>
      </p:sp>
      <p:graphicFrame>
        <p:nvGraphicFramePr>
          <p:cNvPr id="15395" name="Object 35"/>
          <p:cNvGraphicFramePr>
            <a:graphicFrameLocks noChangeAspect="1"/>
          </p:cNvGraphicFramePr>
          <p:nvPr/>
        </p:nvGraphicFramePr>
        <p:xfrm>
          <a:off x="2916238" y="3933825"/>
          <a:ext cx="4464050" cy="866775"/>
        </p:xfrm>
        <a:graphic>
          <a:graphicData uri="http://schemas.openxmlformats.org/presentationml/2006/ole">
            <p:oleObj spid="_x0000_s15395" name="Equação" r:id="rId5" imgW="2222280" imgH="431640" progId="Equation.3">
              <p:embed/>
            </p:oleObj>
          </a:graphicData>
        </a:graphic>
      </p:graphicFrame>
      <p:sp>
        <p:nvSpPr>
          <p:cNvPr id="15396" name="Text Box 36"/>
          <p:cNvSpPr txBox="1">
            <a:spLocks noChangeArrowheads="1"/>
          </p:cNvSpPr>
          <p:nvPr/>
        </p:nvSpPr>
        <p:spPr bwMode="auto">
          <a:xfrm>
            <a:off x="684213" y="5373688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% em massa:</a:t>
            </a:r>
          </a:p>
        </p:txBody>
      </p:sp>
      <p:graphicFrame>
        <p:nvGraphicFramePr>
          <p:cNvPr id="15397" name="Object 37"/>
          <p:cNvGraphicFramePr>
            <a:graphicFrameLocks noChangeAspect="1"/>
          </p:cNvGraphicFramePr>
          <p:nvPr/>
        </p:nvGraphicFramePr>
        <p:xfrm>
          <a:off x="2843213" y="5124450"/>
          <a:ext cx="4608512" cy="746125"/>
        </p:xfrm>
        <a:graphic>
          <a:graphicData uri="http://schemas.openxmlformats.org/presentationml/2006/ole">
            <p:oleObj spid="_x0000_s15397" name="Equação" r:id="rId6" imgW="26668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0" grpId="0"/>
      <p:bldP spid="15392" grpId="0"/>
      <p:bldP spid="15394" grpId="0"/>
      <p:bldP spid="1539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>
          <a:xfrm>
            <a:off x="611188" y="404813"/>
            <a:ext cx="8153400" cy="823912"/>
          </a:xfrm>
        </p:spPr>
        <p:txBody>
          <a:bodyPr/>
          <a:lstStyle/>
          <a:p>
            <a:pPr eaLnBrk="1" hangingPunct="1"/>
            <a:r>
              <a:rPr lang="pt-PT" sz="4000" smtClean="0">
                <a:latin typeface="Calibri" pitchFamily="34" charset="0"/>
              </a:rPr>
              <a:t>Exemplo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468313" y="1700213"/>
            <a:ext cx="8137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Considere-se 1.2 kg de etilenoglicol em 4 kg de água.</a:t>
            </a:r>
          </a:p>
        </p:txBody>
      </p:sp>
      <p:graphicFrame>
        <p:nvGraphicFramePr>
          <p:cNvPr id="16398" name="Object 14"/>
          <p:cNvGraphicFramePr>
            <a:graphicFrameLocks noChangeAspect="1"/>
          </p:cNvGraphicFramePr>
          <p:nvPr/>
        </p:nvGraphicFramePr>
        <p:xfrm>
          <a:off x="1763713" y="2492375"/>
          <a:ext cx="5688012" cy="3736975"/>
        </p:xfrm>
        <a:graphic>
          <a:graphicData uri="http://schemas.openxmlformats.org/presentationml/2006/ole">
            <p:oleObj spid="_x0000_s16398" name="Equação" r:id="rId3" imgW="2628720" imgH="17269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153400" cy="823912"/>
          </a:xfrm>
        </p:spPr>
        <p:txBody>
          <a:bodyPr/>
          <a:lstStyle/>
          <a:p>
            <a:pPr eaLnBrk="1" hangingPunct="1"/>
            <a:r>
              <a:rPr lang="pt-PT" sz="4000" smtClean="0">
                <a:latin typeface="Calibri" pitchFamily="34" charset="0"/>
              </a:rPr>
              <a:t>Ponto de vista molecular</a:t>
            </a:r>
          </a:p>
        </p:txBody>
      </p:sp>
      <p:sp>
        <p:nvSpPr>
          <p:cNvPr id="17430" name="Text Box 22"/>
          <p:cNvSpPr txBox="1">
            <a:spLocks noChangeArrowheads="1"/>
          </p:cNvSpPr>
          <p:nvPr/>
        </p:nvSpPr>
        <p:spPr bwMode="auto">
          <a:xfrm>
            <a:off x="539750" y="1773238"/>
            <a:ext cx="8208963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Regra de ouro: Polar dissolve polar, apolar dissolve apolar</a:t>
            </a:r>
            <a:r>
              <a:rPr lang="pt-PT"/>
              <a:t>.</a:t>
            </a:r>
          </a:p>
        </p:txBody>
      </p:sp>
      <p:pic>
        <p:nvPicPr>
          <p:cNvPr id="17432" name="Picture 24" descr="MOL020214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2708275"/>
            <a:ext cx="4895850" cy="3119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/>
          <p:cNvSpPr>
            <a:spLocks noGrp="1"/>
          </p:cNvSpPr>
          <p:nvPr>
            <p:ph type="title"/>
          </p:nvPr>
        </p:nvSpPr>
        <p:spPr>
          <a:xfrm>
            <a:off x="611188" y="476250"/>
            <a:ext cx="8153400" cy="990600"/>
          </a:xfrm>
        </p:spPr>
        <p:txBody>
          <a:bodyPr/>
          <a:lstStyle/>
          <a:p>
            <a:pPr eaLnBrk="1" hangingPunct="1"/>
            <a:r>
              <a:rPr lang="pt-PT" sz="4000" smtClean="0">
                <a:latin typeface="Calibri" pitchFamily="34" charset="0"/>
              </a:rPr>
              <a:t>Porquê?</a:t>
            </a:r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468313" y="1628775"/>
            <a:ext cx="84963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Veremos mais tarde que a contribuição mais importante é o aumento de entropia, relacionada com a desordem. Maior desordem é favorecida. Por exemplo, H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O + CCl</a:t>
            </a:r>
            <a:r>
              <a:rPr lang="pt-PT" sz="2400" baseline="-25000">
                <a:latin typeface="Calibri" pitchFamily="34" charset="0"/>
              </a:rPr>
              <a:t>4</a:t>
            </a:r>
            <a:r>
              <a:rPr lang="pt-PT" sz="2400">
                <a:latin typeface="Calibri" pitchFamily="34" charset="0"/>
              </a:rPr>
              <a:t> são imiscíveis porque o CCl</a:t>
            </a:r>
            <a:r>
              <a:rPr lang="pt-PT" sz="2400" baseline="-25000">
                <a:latin typeface="Calibri" pitchFamily="34" charset="0"/>
              </a:rPr>
              <a:t>4</a:t>
            </a:r>
            <a:r>
              <a:rPr lang="pt-PT" sz="2400">
                <a:latin typeface="Calibri" pitchFamily="34" charset="0"/>
              </a:rPr>
              <a:t> provocaria um aumento da ordenação das moléculas de água, o que não é favorável.</a:t>
            </a:r>
          </a:p>
        </p:txBody>
      </p:sp>
      <p:sp>
        <p:nvSpPr>
          <p:cNvPr id="18455" name="Text Box 23"/>
          <p:cNvSpPr txBox="1">
            <a:spLocks noChangeArrowheads="1"/>
          </p:cNvSpPr>
          <p:nvPr/>
        </p:nvSpPr>
        <p:spPr bwMode="auto">
          <a:xfrm>
            <a:off x="539750" y="3644900"/>
            <a:ext cx="561657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Sólidos iónicos são geralmente solúveis devido à interacção ião-dipolo</a:t>
            </a:r>
          </a:p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Sólidos covalentes não são solúveis devido à força da ligação covalente (exemplo: silica, areia….)</a:t>
            </a:r>
          </a:p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Metais não são solúveis em qualquer solvente!</a:t>
            </a:r>
          </a:p>
        </p:txBody>
      </p:sp>
      <p:pic>
        <p:nvPicPr>
          <p:cNvPr id="18457" name="Picture 25" descr="salt_dissolves_wate_c_la_7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4149725"/>
            <a:ext cx="2760663" cy="2411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4" grpId="0"/>
      <p:bldP spid="184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ítulo 1"/>
          <p:cNvSpPr>
            <a:spLocks noGrp="1"/>
          </p:cNvSpPr>
          <p:nvPr>
            <p:ph type="title"/>
          </p:nvPr>
        </p:nvSpPr>
        <p:spPr>
          <a:xfrm>
            <a:off x="501650" y="404813"/>
            <a:ext cx="8642350" cy="865187"/>
          </a:xfrm>
        </p:spPr>
        <p:txBody>
          <a:bodyPr/>
          <a:lstStyle/>
          <a:p>
            <a:pPr eaLnBrk="1" hangingPunct="1"/>
            <a:r>
              <a:rPr lang="pt-PT" sz="3200" smtClean="0">
                <a:latin typeface="Calibri" pitchFamily="34" charset="0"/>
              </a:rPr>
              <a:t>Calor de solução: endotérmico ou exotérmico?</a:t>
            </a:r>
          </a:p>
        </p:txBody>
      </p:sp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412875"/>
            <a:ext cx="5681663" cy="395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1844675"/>
            <a:ext cx="3698875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9700" y="3716338"/>
            <a:ext cx="3706813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611188" y="5589588"/>
            <a:ext cx="82089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Se a interacção soluto - solvente for mais forte o processo é </a:t>
            </a:r>
            <a:r>
              <a:rPr lang="pt-PT" sz="2400" u="sng">
                <a:latin typeface="Calibri" pitchFamily="34" charset="0"/>
              </a:rPr>
              <a:t>exotérmico</a:t>
            </a:r>
            <a:r>
              <a:rPr lang="pt-PT" sz="2400">
                <a:latin typeface="Calibri" pitchFamily="34" charset="0"/>
              </a:rPr>
              <a:t>, caso contrário será </a:t>
            </a:r>
            <a:r>
              <a:rPr lang="pt-PT" sz="2400" u="sng">
                <a:latin typeface="Calibri" pitchFamily="34" charset="0"/>
              </a:rPr>
              <a:t>endotérmico</a:t>
            </a:r>
            <a:r>
              <a:rPr lang="pt-PT" sz="2400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ítulo 1"/>
          <p:cNvSpPr>
            <a:spLocks noGrp="1"/>
          </p:cNvSpPr>
          <p:nvPr>
            <p:ph type="title"/>
          </p:nvPr>
        </p:nvSpPr>
        <p:spPr>
          <a:xfrm>
            <a:off x="323850" y="333375"/>
            <a:ext cx="8424863" cy="990600"/>
          </a:xfrm>
        </p:spPr>
        <p:txBody>
          <a:bodyPr/>
          <a:lstStyle/>
          <a:p>
            <a:pPr eaLnBrk="1" hangingPunct="1"/>
            <a:r>
              <a:rPr lang="pt-PT" sz="4000" smtClean="0">
                <a:latin typeface="Calibri" pitchFamily="34" charset="0"/>
              </a:rPr>
              <a:t>Factores que afectam a solubilidade</a:t>
            </a:r>
          </a:p>
        </p:txBody>
      </p:sp>
      <p:sp>
        <p:nvSpPr>
          <p:cNvPr id="20531" name="Text Box 51"/>
          <p:cNvSpPr txBox="1">
            <a:spLocks noChangeArrowheads="1"/>
          </p:cNvSpPr>
          <p:nvPr/>
        </p:nvSpPr>
        <p:spPr bwMode="auto">
          <a:xfrm>
            <a:off x="539750" y="1773238"/>
            <a:ext cx="8064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PT"/>
          </a:p>
        </p:txBody>
      </p:sp>
      <p:sp>
        <p:nvSpPr>
          <p:cNvPr id="20532" name="Text Box 52"/>
          <p:cNvSpPr txBox="1">
            <a:spLocks noChangeArrowheads="1"/>
          </p:cNvSpPr>
          <p:nvPr/>
        </p:nvSpPr>
        <p:spPr bwMode="auto">
          <a:xfrm>
            <a:off x="395288" y="1557338"/>
            <a:ext cx="84248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 </a:t>
            </a:r>
            <a:r>
              <a:rPr lang="pt-PT" sz="2400">
                <a:solidFill>
                  <a:srgbClr val="0099FF"/>
                </a:solidFill>
                <a:latin typeface="Calibri" pitchFamily="34" charset="0"/>
              </a:rPr>
              <a:t>solubilidade</a:t>
            </a:r>
            <a:r>
              <a:rPr lang="pt-PT" sz="2400">
                <a:latin typeface="Calibri" pitchFamily="34" charset="0"/>
              </a:rPr>
              <a:t> pode ser definida como a quantidade máxima de um soluto que pode dissolver-se numa dada quantidade de solvente a uma dada temperatura</a:t>
            </a:r>
          </a:p>
        </p:txBody>
      </p:sp>
      <p:sp>
        <p:nvSpPr>
          <p:cNvPr id="20533" name="Rectangle 53"/>
          <p:cNvSpPr>
            <a:spLocks noChangeArrowheads="1"/>
          </p:cNvSpPr>
          <p:nvPr/>
        </p:nvSpPr>
        <p:spPr bwMode="auto">
          <a:xfrm>
            <a:off x="503238" y="2781300"/>
            <a:ext cx="86407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PT" sz="2400">
                <a:latin typeface="Calibri" pitchFamily="34" charset="0"/>
              </a:rPr>
              <a:t>A solubilidade de gases em água normalmente diminui quando a temperatura aumenta</a:t>
            </a:r>
          </a:p>
        </p:txBody>
      </p:sp>
      <p:grpSp>
        <p:nvGrpSpPr>
          <p:cNvPr id="20542" name="Group 62"/>
          <p:cNvGrpSpPr>
            <a:grpSpLocks/>
          </p:cNvGrpSpPr>
          <p:nvPr/>
        </p:nvGrpSpPr>
        <p:grpSpPr bwMode="auto">
          <a:xfrm>
            <a:off x="1042988" y="3789363"/>
            <a:ext cx="7921625" cy="2638425"/>
            <a:chOff x="657" y="2387"/>
            <a:chExt cx="4990" cy="1662"/>
          </a:xfrm>
        </p:grpSpPr>
        <p:grpSp>
          <p:nvGrpSpPr>
            <p:cNvPr id="20541" name="Group 61"/>
            <p:cNvGrpSpPr>
              <a:grpSpLocks/>
            </p:cNvGrpSpPr>
            <p:nvPr/>
          </p:nvGrpSpPr>
          <p:grpSpPr bwMode="auto">
            <a:xfrm>
              <a:off x="657" y="2387"/>
              <a:ext cx="4657" cy="1662"/>
              <a:chOff x="657" y="2387"/>
              <a:chExt cx="4657" cy="1662"/>
            </a:xfrm>
          </p:grpSpPr>
          <p:pic>
            <p:nvPicPr>
              <p:cNvPr id="20535" name="Picture 55" descr="peixinh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57" y="2387"/>
                <a:ext cx="1671" cy="1662"/>
              </a:xfrm>
              <a:prstGeom prst="rect">
                <a:avLst/>
              </a:prstGeom>
              <a:noFill/>
            </p:spPr>
          </p:pic>
          <p:sp>
            <p:nvSpPr>
              <p:cNvPr id="20536" name="AutoShape 56"/>
              <p:cNvSpPr>
                <a:spLocks noChangeArrowheads="1"/>
              </p:cNvSpPr>
              <p:nvPr/>
            </p:nvSpPr>
            <p:spPr bwMode="auto">
              <a:xfrm>
                <a:off x="2245" y="2704"/>
                <a:ext cx="862" cy="227"/>
              </a:xfrm>
              <a:prstGeom prst="leftArrow">
                <a:avLst>
                  <a:gd name="adj1" fmla="val 50000"/>
                  <a:gd name="adj2" fmla="val 94934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PT"/>
              </a:p>
            </p:txBody>
          </p:sp>
          <p:sp>
            <p:nvSpPr>
              <p:cNvPr id="20537" name="Text Box 57"/>
              <p:cNvSpPr txBox="1">
                <a:spLocks noChangeArrowheads="1"/>
              </p:cNvSpPr>
              <p:nvPr/>
            </p:nvSpPr>
            <p:spPr bwMode="auto">
              <a:xfrm>
                <a:off x="3334" y="2659"/>
                <a:ext cx="163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pt-PT" sz="2400">
                    <a:latin typeface="Calibri" pitchFamily="34" charset="0"/>
                  </a:rPr>
                  <a:t>Poluição térmica!</a:t>
                </a:r>
              </a:p>
            </p:txBody>
          </p:sp>
          <p:sp>
            <p:nvSpPr>
              <p:cNvPr id="20538" name="AutoShape 58"/>
              <p:cNvSpPr>
                <a:spLocks noChangeArrowheads="1"/>
              </p:cNvSpPr>
              <p:nvPr/>
            </p:nvSpPr>
            <p:spPr bwMode="auto">
              <a:xfrm>
                <a:off x="2245" y="3203"/>
                <a:ext cx="862" cy="227"/>
              </a:xfrm>
              <a:prstGeom prst="leftArrow">
                <a:avLst>
                  <a:gd name="adj1" fmla="val 50000"/>
                  <a:gd name="adj2" fmla="val 94934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PT"/>
              </a:p>
            </p:txBody>
          </p:sp>
          <p:sp>
            <p:nvSpPr>
              <p:cNvPr id="20539" name="Rectangle 59"/>
              <p:cNvSpPr>
                <a:spLocks noChangeArrowheads="1"/>
              </p:cNvSpPr>
              <p:nvPr/>
            </p:nvSpPr>
            <p:spPr bwMode="auto">
              <a:xfrm>
                <a:off x="3334" y="3158"/>
                <a:ext cx="19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pt-PT" sz="2400">
                    <a:latin typeface="Calibri" pitchFamily="34" charset="0"/>
                  </a:rPr>
                  <a:t>CO</a:t>
                </a:r>
                <a:r>
                  <a:rPr lang="pt-PT" sz="2400" baseline="-25000">
                    <a:latin typeface="Calibri" pitchFamily="34" charset="0"/>
                  </a:rPr>
                  <a:t>2</a:t>
                </a:r>
                <a:r>
                  <a:rPr lang="pt-PT" sz="2400">
                    <a:latin typeface="Calibri" pitchFamily="34" charset="0"/>
                  </a:rPr>
                  <a:t> + H</a:t>
                </a:r>
                <a:r>
                  <a:rPr lang="pt-PT" sz="2400" baseline="-25000">
                    <a:latin typeface="Calibri" pitchFamily="34" charset="0"/>
                  </a:rPr>
                  <a:t>2</a:t>
                </a:r>
                <a:r>
                  <a:rPr lang="pt-PT" sz="2400">
                    <a:latin typeface="Calibri" pitchFamily="34" charset="0"/>
                  </a:rPr>
                  <a:t>O </a:t>
                </a:r>
                <a:r>
                  <a:rPr lang="pt-PT" sz="2400">
                    <a:latin typeface="Calibri" pitchFamily="34" charset="0"/>
                    <a:sym typeface="Symbol" pitchFamily="18" charset="2"/>
                  </a:rPr>
                  <a:t></a:t>
                </a:r>
                <a:r>
                  <a:rPr lang="pt-PT" sz="2400">
                    <a:latin typeface="Calibri" pitchFamily="34" charset="0"/>
                  </a:rPr>
                  <a:t>  H</a:t>
                </a:r>
                <a:r>
                  <a:rPr lang="pt-PT" sz="2400" baseline="-25000">
                    <a:latin typeface="Calibri" pitchFamily="34" charset="0"/>
                  </a:rPr>
                  <a:t>2</a:t>
                </a:r>
                <a:r>
                  <a:rPr lang="pt-PT" sz="2400">
                    <a:latin typeface="Calibri" pitchFamily="34" charset="0"/>
                  </a:rPr>
                  <a:t>CO</a:t>
                </a:r>
                <a:r>
                  <a:rPr lang="pt-PT" sz="2400" baseline="-25000">
                    <a:latin typeface="Calibri" pitchFamily="34" charset="0"/>
                  </a:rPr>
                  <a:t>3</a:t>
                </a:r>
              </a:p>
            </p:txBody>
          </p:sp>
        </p:grpSp>
        <p:sp>
          <p:nvSpPr>
            <p:cNvPr id="20540" name="Text Box 60"/>
            <p:cNvSpPr txBox="1">
              <a:spLocks noChangeArrowheads="1"/>
            </p:cNvSpPr>
            <p:nvPr/>
          </p:nvSpPr>
          <p:spPr bwMode="auto">
            <a:xfrm>
              <a:off x="3107" y="3521"/>
              <a:ext cx="25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t-PT" sz="2400">
                  <a:latin typeface="Calibri" pitchFamily="34" charset="0"/>
                </a:rPr>
                <a:t>Aumento da acidez da água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2" grpId="0"/>
      <p:bldP spid="205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>
          <a:xfrm>
            <a:off x="611188" y="476250"/>
            <a:ext cx="8153400" cy="823913"/>
          </a:xfrm>
        </p:spPr>
        <p:txBody>
          <a:bodyPr/>
          <a:lstStyle/>
          <a:p>
            <a:r>
              <a:rPr lang="pt-PT" smtClean="0"/>
              <a:t>Solubilidade de gases</a:t>
            </a:r>
          </a:p>
        </p:txBody>
      </p:sp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1844675"/>
            <a:ext cx="5648325" cy="4205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3"/>
          <p:cNvSpPr>
            <a:spLocks noGrp="1" noChangeArrowheads="1"/>
          </p:cNvSpPr>
          <p:nvPr>
            <p:ph type="title"/>
          </p:nvPr>
        </p:nvSpPr>
        <p:spPr>
          <a:xfrm>
            <a:off x="684213" y="476250"/>
            <a:ext cx="7772400" cy="762000"/>
          </a:xfrm>
          <a:noFill/>
        </p:spPr>
        <p:txBody>
          <a:bodyPr/>
          <a:lstStyle/>
          <a:p>
            <a:pPr eaLnBrk="1" hangingPunct="1"/>
            <a:r>
              <a:rPr lang="pt-PT" smtClean="0">
                <a:latin typeface="Calibri" pitchFamily="34" charset="0"/>
              </a:rPr>
              <a:t>Efeito da pressão</a:t>
            </a: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395288" y="1700213"/>
            <a:ext cx="8424862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5000"/>
              </a:lnSpc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O aumento da pressão aumenta a solubilidade dos gases e vice-versa.  A relação quantitativa é dado pela </a:t>
            </a:r>
            <a:r>
              <a:rPr lang="pt-PT" sz="2400">
                <a:solidFill>
                  <a:srgbClr val="0099FF"/>
                </a:solidFill>
                <a:latin typeface="Calibri" pitchFamily="34" charset="0"/>
              </a:rPr>
              <a:t>Lei de Henry</a:t>
            </a:r>
            <a:r>
              <a:rPr lang="pt-PT" sz="2400">
                <a:latin typeface="Calibri" pitchFamily="34" charset="0"/>
              </a:rPr>
              <a:t>:</a:t>
            </a:r>
          </a:p>
        </p:txBody>
      </p:sp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2987675" y="2924175"/>
          <a:ext cx="2160588" cy="889000"/>
        </p:xfrm>
        <a:graphic>
          <a:graphicData uri="http://schemas.openxmlformats.org/presentationml/2006/ole">
            <p:oleObj spid="_x0000_s21512" name="Equação" r:id="rId3" imgW="431640" imgH="177480" progId="Equation.3">
              <p:embed/>
            </p:oleObj>
          </a:graphicData>
        </a:graphic>
      </p:graphicFrame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468313" y="4076700"/>
            <a:ext cx="83534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i="1">
                <a:latin typeface="Calibri" pitchFamily="34" charset="0"/>
              </a:rPr>
              <a:t>c</a:t>
            </a:r>
            <a:r>
              <a:rPr lang="pt-PT" sz="2400">
                <a:latin typeface="Calibri" pitchFamily="34" charset="0"/>
              </a:rPr>
              <a:t>- concentração molar (mol/L) do gás dissolvido.</a:t>
            </a:r>
          </a:p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P – pressão (atm) do gás.</a:t>
            </a:r>
          </a:p>
          <a:p>
            <a:pPr>
              <a:spcBef>
                <a:spcPct val="50000"/>
              </a:spcBef>
            </a:pPr>
            <a:r>
              <a:rPr lang="pt-PT" sz="2400" i="1">
                <a:latin typeface="Calibri" pitchFamily="34" charset="0"/>
              </a:rPr>
              <a:t>k</a:t>
            </a:r>
            <a:r>
              <a:rPr lang="pt-PT" sz="2400">
                <a:latin typeface="Calibri" pitchFamily="34" charset="0"/>
              </a:rPr>
              <a:t> – constante de Henry (mol/L.atm) para um dado gás (dependente de 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3"/>
          <p:cNvSpPr>
            <a:spLocks noGrp="1" noChangeArrowheads="1"/>
          </p:cNvSpPr>
          <p:nvPr>
            <p:ph type="title"/>
          </p:nvPr>
        </p:nvSpPr>
        <p:spPr>
          <a:xfrm>
            <a:off x="539750" y="476250"/>
            <a:ext cx="7772400" cy="762000"/>
          </a:xfrm>
          <a:noFill/>
        </p:spPr>
        <p:txBody>
          <a:bodyPr/>
          <a:lstStyle/>
          <a:p>
            <a:pPr eaLnBrk="1" hangingPunct="1"/>
            <a:r>
              <a:rPr lang="pt-PT" smtClean="0">
                <a:latin typeface="Calibri" pitchFamily="34" charset="0"/>
              </a:rPr>
              <a:t>Exemplo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95288" y="1700213"/>
            <a:ext cx="83518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Calcular a concentração de oxigénio em água a 25 ºC sabendo que a constante de Henry é 1.2</a:t>
            </a:r>
            <a:r>
              <a:rPr lang="en-US" sz="2400">
                <a:latin typeface="Calibri" pitchFamily="34" charset="0"/>
                <a:cs typeface="Times New Roman" pitchFamily="18" charset="0"/>
              </a:rPr>
              <a:t>×10</a:t>
            </a:r>
            <a:r>
              <a:rPr lang="en-US" sz="2400" baseline="30000">
                <a:latin typeface="Calibri" pitchFamily="34" charset="0"/>
                <a:cs typeface="Times New Roman" pitchFamily="18" charset="0"/>
              </a:rPr>
              <a:t>-3</a:t>
            </a:r>
            <a:r>
              <a:rPr lang="en-US" sz="2400">
                <a:latin typeface="Calibri" pitchFamily="34" charset="0"/>
                <a:cs typeface="Times New Roman" pitchFamily="18" charset="0"/>
              </a:rPr>
              <a:t> mol.L</a:t>
            </a:r>
            <a:r>
              <a:rPr lang="en-US" sz="2400" baseline="30000">
                <a:latin typeface="Calibri" pitchFamily="34" charset="0"/>
                <a:cs typeface="Times New Roman" pitchFamily="18" charset="0"/>
              </a:rPr>
              <a:t>-1</a:t>
            </a:r>
            <a:r>
              <a:rPr lang="en-US" sz="2400">
                <a:latin typeface="Calibri" pitchFamily="34" charset="0"/>
                <a:cs typeface="Times New Roman" pitchFamily="18" charset="0"/>
              </a:rPr>
              <a:t>.atm</a:t>
            </a:r>
            <a:r>
              <a:rPr lang="en-US" sz="2400" baseline="30000">
                <a:latin typeface="Calibri" pitchFamily="34" charset="0"/>
                <a:cs typeface="Times New Roman" pitchFamily="18" charset="0"/>
              </a:rPr>
              <a:t>-1</a:t>
            </a:r>
            <a:r>
              <a:rPr lang="en-US" sz="2400"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395288" y="2636838"/>
            <a:ext cx="84248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Considerando a pressão parcial do oxigénio no ar igual a 0.21 atm:</a:t>
            </a:r>
          </a:p>
        </p:txBody>
      </p:sp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2411413" y="3500438"/>
          <a:ext cx="3868737" cy="1406525"/>
        </p:xfrm>
        <a:graphic>
          <a:graphicData uri="http://schemas.openxmlformats.org/presentationml/2006/ole">
            <p:oleObj spid="_x0000_s22535" name="Equação" r:id="rId3" imgW="125712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  <p:bldP spid="225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153400" cy="823913"/>
          </a:xfrm>
        </p:spPr>
        <p:txBody>
          <a:bodyPr/>
          <a:lstStyle/>
          <a:p>
            <a:pPr eaLnBrk="1" hangingPunct="1"/>
            <a:r>
              <a:rPr lang="pt-PT" sz="4000" smtClean="0">
                <a:latin typeface="Calibri" pitchFamily="34" charset="0"/>
              </a:rPr>
              <a:t>Solubilidade de sólidos</a:t>
            </a:r>
          </a:p>
        </p:txBody>
      </p:sp>
      <p:pic>
        <p:nvPicPr>
          <p:cNvPr id="23557" name="Picture 5" descr="Pict00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916113"/>
            <a:ext cx="6337300" cy="427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3"/>
          <p:cNvSpPr>
            <a:spLocks noGrp="1" noChangeArrowheads="1"/>
          </p:cNvSpPr>
          <p:nvPr>
            <p:ph type="title"/>
          </p:nvPr>
        </p:nvSpPr>
        <p:spPr>
          <a:xfrm>
            <a:off x="503238" y="620713"/>
            <a:ext cx="8640762" cy="649287"/>
          </a:xfrm>
          <a:noFill/>
        </p:spPr>
        <p:txBody>
          <a:bodyPr/>
          <a:lstStyle/>
          <a:p>
            <a:pPr eaLnBrk="1" hangingPunct="1"/>
            <a:r>
              <a:rPr lang="pt-PT" sz="3200" smtClean="0">
                <a:latin typeface="Calibri" pitchFamily="34" charset="0"/>
              </a:rPr>
              <a:t>Propriedades Coligativas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95288" y="1628775"/>
            <a:ext cx="83534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As propriedades coligativas das soluções dependem da quantidade de soluto presente, mas não da sua identidade química.</a:t>
            </a:r>
            <a:r>
              <a:rPr lang="pt-PT"/>
              <a:t> 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468313" y="2924175"/>
            <a:ext cx="6697662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Symbol" pitchFamily="18" charset="2"/>
              <a:buChar char="·"/>
            </a:pPr>
            <a:r>
              <a:rPr lang="pt-PT" sz="2400">
                <a:latin typeface="Calibri" pitchFamily="34" charset="0"/>
                <a:sym typeface="Symbol" pitchFamily="18" charset="2"/>
              </a:rPr>
              <a:t>Abaixamento da pressão de vapor</a:t>
            </a:r>
          </a:p>
          <a:p>
            <a:pPr>
              <a:spcBef>
                <a:spcPct val="50000"/>
              </a:spcBef>
              <a:buFont typeface="Symbol" pitchFamily="18" charset="2"/>
              <a:buChar char="·"/>
            </a:pPr>
            <a:r>
              <a:rPr lang="pt-PT" sz="2400">
                <a:latin typeface="Calibri" pitchFamily="34" charset="0"/>
                <a:sym typeface="Symbol" pitchFamily="18" charset="2"/>
              </a:rPr>
              <a:t>Elevação ebulioscópica</a:t>
            </a:r>
          </a:p>
          <a:p>
            <a:pPr>
              <a:spcBef>
                <a:spcPct val="50000"/>
              </a:spcBef>
              <a:buFont typeface="Symbol" pitchFamily="18" charset="2"/>
              <a:buChar char="·"/>
            </a:pPr>
            <a:r>
              <a:rPr lang="pt-PT" sz="2400">
                <a:latin typeface="Calibri" pitchFamily="34" charset="0"/>
                <a:sym typeface="Symbol" pitchFamily="18" charset="2"/>
              </a:rPr>
              <a:t>Depressão crioscópica </a:t>
            </a:r>
          </a:p>
          <a:p>
            <a:pPr>
              <a:spcBef>
                <a:spcPct val="50000"/>
              </a:spcBef>
              <a:buFont typeface="Symbol" pitchFamily="18" charset="2"/>
              <a:buChar char="·"/>
            </a:pPr>
            <a:r>
              <a:rPr lang="pt-PT" sz="2400">
                <a:latin typeface="Calibri" pitchFamily="34" charset="0"/>
                <a:sym typeface="Symbol" pitchFamily="18" charset="2"/>
              </a:rPr>
              <a:t>Pressão osmótica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3"/>
          <p:cNvSpPr>
            <a:spLocks noGrp="1" noChangeArrowheads="1"/>
          </p:cNvSpPr>
          <p:nvPr>
            <p:ph type="title"/>
          </p:nvPr>
        </p:nvSpPr>
        <p:spPr>
          <a:xfrm>
            <a:off x="611188" y="620713"/>
            <a:ext cx="7772400" cy="649287"/>
          </a:xfrm>
          <a:noFill/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Lei de Raoult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468313" y="1690688"/>
            <a:ext cx="835183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 pressão de vapor de soluções de um </a:t>
            </a:r>
            <a:r>
              <a:rPr lang="pt-PT" sz="2400" u="sng">
                <a:latin typeface="Calibri" pitchFamily="34" charset="0"/>
              </a:rPr>
              <a:t>soluto não volátil</a:t>
            </a:r>
            <a:r>
              <a:rPr lang="pt-PT" sz="2400">
                <a:latin typeface="Calibri" pitchFamily="34" charset="0"/>
              </a:rPr>
              <a:t> são menores que a pressão de vapor do solvente puro. Pela lei de Raoult:</a:t>
            </a:r>
          </a:p>
        </p:txBody>
      </p:sp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1908175" y="3068638"/>
          <a:ext cx="5040313" cy="831850"/>
        </p:xfrm>
        <a:graphic>
          <a:graphicData uri="http://schemas.openxmlformats.org/presentationml/2006/ole">
            <p:oleObj spid="_x0000_s25607" name="Equação" r:id="rId3" imgW="1460160" imgH="241200" progId="Equation.3">
              <p:embed/>
            </p:oleObj>
          </a:graphicData>
        </a:graphic>
      </p:graphicFrame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539750" y="4149725"/>
            <a:ext cx="8280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Uma solução que obedece à Lei de Raoult é uma </a:t>
            </a:r>
            <a:r>
              <a:rPr lang="pt-PT" sz="2400" u="sng">
                <a:latin typeface="Calibri" pitchFamily="34" charset="0"/>
              </a:rPr>
              <a:t>solução ideal</a:t>
            </a:r>
            <a:r>
              <a:rPr lang="pt-PT" sz="2400">
                <a:latin typeface="Calibri" pitchFamily="34" charset="0"/>
              </a:rPr>
              <a:t>.</a:t>
            </a:r>
          </a:p>
        </p:txBody>
      </p:sp>
      <p:graphicFrame>
        <p:nvGraphicFramePr>
          <p:cNvPr id="25609" name="Object 9"/>
          <p:cNvGraphicFramePr>
            <a:graphicFrameLocks noChangeAspect="1"/>
          </p:cNvGraphicFramePr>
          <p:nvPr/>
        </p:nvGraphicFramePr>
        <p:xfrm>
          <a:off x="1763713" y="4797425"/>
          <a:ext cx="5257800" cy="1331913"/>
        </p:xfrm>
        <a:graphic>
          <a:graphicData uri="http://schemas.openxmlformats.org/presentationml/2006/ole">
            <p:oleObj spid="_x0000_s25609" name="Equação" r:id="rId4" imgW="1904760" imgH="482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3"/>
          <p:cNvSpPr>
            <a:spLocks noChangeArrowheads="1"/>
          </p:cNvSpPr>
          <p:nvPr/>
        </p:nvSpPr>
        <p:spPr bwMode="auto">
          <a:xfrm>
            <a:off x="611188" y="620713"/>
            <a:ext cx="7772400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pt-PT" sz="3600">
                <a:solidFill>
                  <a:schemeClr val="tx2"/>
                </a:solidFill>
                <a:latin typeface="Calibri" pitchFamily="34" charset="0"/>
              </a:rPr>
              <a:t>Elevação ebulioscópica</a:t>
            </a:r>
          </a:p>
        </p:txBody>
      </p:sp>
      <p:pic>
        <p:nvPicPr>
          <p:cNvPr id="63494" name="Picture 6" descr="coliga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2781300"/>
            <a:ext cx="4133850" cy="2546350"/>
          </a:xfrm>
          <a:prstGeom prst="rect">
            <a:avLst/>
          </a:prstGeom>
          <a:noFill/>
        </p:spPr>
      </p:pic>
      <p:sp>
        <p:nvSpPr>
          <p:cNvPr id="63495" name="Line 7"/>
          <p:cNvSpPr>
            <a:spLocks noChangeShapeType="1"/>
          </p:cNvSpPr>
          <p:nvPr/>
        </p:nvSpPr>
        <p:spPr bwMode="auto">
          <a:xfrm>
            <a:off x="4572000" y="3429000"/>
            <a:ext cx="5762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63496" name="Text Box 8"/>
          <p:cNvSpPr txBox="1">
            <a:spLocks noChangeArrowheads="1"/>
          </p:cNvSpPr>
          <p:nvPr/>
        </p:nvSpPr>
        <p:spPr bwMode="auto">
          <a:xfrm>
            <a:off x="3203575" y="3213100"/>
            <a:ext cx="1439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/>
              <a:t>760 mmHg</a:t>
            </a:r>
          </a:p>
        </p:txBody>
      </p:sp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468313" y="1628775"/>
            <a:ext cx="84248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 temperatura de ebulição de uma solução contendo um soluto não volátil é maior que a temperatura de ebulição do solvente puro.</a:t>
            </a:r>
          </a:p>
        </p:txBody>
      </p:sp>
      <p:graphicFrame>
        <p:nvGraphicFramePr>
          <p:cNvPr id="63498" name="Object 10"/>
          <p:cNvGraphicFramePr>
            <a:graphicFrameLocks noChangeAspect="1"/>
          </p:cNvGraphicFramePr>
          <p:nvPr>
            <p:ph/>
          </p:nvPr>
        </p:nvGraphicFramePr>
        <p:xfrm>
          <a:off x="900113" y="4005263"/>
          <a:ext cx="3436937" cy="1060450"/>
        </p:xfrm>
        <a:graphic>
          <a:graphicData uri="http://schemas.openxmlformats.org/presentationml/2006/ole">
            <p:oleObj spid="_x0000_s63498" name="Equação" r:id="rId4" imgW="1028520" imgH="317160" progId="Equation.3">
              <p:embed/>
            </p:oleObj>
          </a:graphicData>
        </a:graphic>
      </p:graphicFrame>
      <p:sp>
        <p:nvSpPr>
          <p:cNvPr id="63500" name="Text Box 12"/>
          <p:cNvSpPr txBox="1">
            <a:spLocks noChangeArrowheads="1"/>
          </p:cNvSpPr>
          <p:nvPr/>
        </p:nvSpPr>
        <p:spPr bwMode="auto">
          <a:xfrm>
            <a:off x="827088" y="5516563"/>
            <a:ext cx="7704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k</a:t>
            </a:r>
            <a:r>
              <a:rPr lang="pt-PT" sz="2400" baseline="-25000">
                <a:latin typeface="Calibri" pitchFamily="34" charset="0"/>
              </a:rPr>
              <a:t>b </a:t>
            </a:r>
            <a:r>
              <a:rPr lang="pt-PT" sz="2400">
                <a:latin typeface="Calibri" pitchFamily="34" charset="0"/>
              </a:rPr>
              <a:t>– constante ebulioscópica molal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pt-PT" smtClean="0"/>
              <a:t>Depressão do ponto de fusão</a:t>
            </a:r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2852738"/>
            <a:ext cx="4752975" cy="3221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65541" name="Object 5"/>
          <p:cNvGraphicFramePr>
            <a:graphicFrameLocks noChangeAspect="1"/>
          </p:cNvGraphicFramePr>
          <p:nvPr>
            <p:ph idx="1"/>
          </p:nvPr>
        </p:nvGraphicFramePr>
        <p:xfrm>
          <a:off x="5292725" y="2924175"/>
          <a:ext cx="3529013" cy="1092200"/>
        </p:xfrm>
        <a:graphic>
          <a:graphicData uri="http://schemas.openxmlformats.org/presentationml/2006/ole">
            <p:oleObj spid="_x0000_s65541" name="Equação" r:id="rId4" imgW="1066680" imgH="330120" progId="Equation.3">
              <p:embed/>
            </p:oleObj>
          </a:graphicData>
        </a:graphic>
      </p:graphicFrame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611188" y="1700213"/>
            <a:ext cx="8137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 temperatura de fusão de uma solução é mais baixa que a temperatura de fusão do solvente puro.</a:t>
            </a:r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5292725" y="4292600"/>
            <a:ext cx="34559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i="1">
                <a:latin typeface="Calibri" pitchFamily="34" charset="0"/>
              </a:rPr>
              <a:t>k</a:t>
            </a:r>
            <a:r>
              <a:rPr lang="pt-PT" sz="2400" i="1" baseline="-25000">
                <a:latin typeface="Calibri" pitchFamily="34" charset="0"/>
              </a:rPr>
              <a:t>f</a:t>
            </a:r>
            <a:r>
              <a:rPr lang="pt-PT" sz="2400">
                <a:latin typeface="Calibri" pitchFamily="34" charset="0"/>
              </a:rPr>
              <a:t> – constante crioscópica molal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>
          <a:xfrm>
            <a:off x="539750" y="476250"/>
            <a:ext cx="8153400" cy="990600"/>
          </a:xfrm>
        </p:spPr>
        <p:txBody>
          <a:bodyPr/>
          <a:lstStyle/>
          <a:p>
            <a:r>
              <a:rPr lang="pt-PT" smtClean="0"/>
              <a:t>Constantes para líquidos comuns</a:t>
            </a:r>
          </a:p>
        </p:txBody>
      </p:sp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000250"/>
            <a:ext cx="8064500" cy="374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pt-PT" smtClean="0"/>
              <a:t>Aplicações</a:t>
            </a:r>
          </a:p>
        </p:txBody>
      </p:sp>
      <p:pic>
        <p:nvPicPr>
          <p:cNvPr id="6246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773238"/>
            <a:ext cx="34623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4284663" y="1916113"/>
            <a:ext cx="4464050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Espalha-se sal na estrada para evitar a formação de gelo.</a:t>
            </a:r>
          </a:p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k</a:t>
            </a:r>
            <a:r>
              <a:rPr lang="pt-PT" sz="2400" i="1" baseline="-25000">
                <a:latin typeface="Calibri" pitchFamily="34" charset="0"/>
              </a:rPr>
              <a:t>f </a:t>
            </a:r>
            <a:r>
              <a:rPr lang="pt-PT" sz="2400">
                <a:latin typeface="Calibri" pitchFamily="34" charset="0"/>
              </a:rPr>
              <a:t>(água) = 1.86 K.kg.mol</a:t>
            </a:r>
            <a:r>
              <a:rPr lang="pt-PT" sz="2400" baseline="30000">
                <a:latin typeface="Calibri" pitchFamily="34" charset="0"/>
              </a:rPr>
              <a:t>-1</a:t>
            </a:r>
          </a:p>
        </p:txBody>
      </p:sp>
      <p:pic>
        <p:nvPicPr>
          <p:cNvPr id="62472" name="Picture 8" descr="20020415a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3500438"/>
            <a:ext cx="2524125" cy="2028825"/>
          </a:xfrm>
          <a:prstGeom prst="rect">
            <a:avLst/>
          </a:prstGeom>
          <a:noFill/>
        </p:spPr>
      </p:pic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4356100" y="5734050"/>
            <a:ext cx="4103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Anticongelante automóvel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3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424862" cy="762000"/>
          </a:xfrm>
          <a:noFill/>
        </p:spPr>
        <p:txBody>
          <a:bodyPr/>
          <a:lstStyle/>
          <a:p>
            <a:pPr eaLnBrk="1" hangingPunct="1"/>
            <a:r>
              <a:rPr lang="pt-PT" sz="3200" smtClean="0">
                <a:latin typeface="Calibri" pitchFamily="34" charset="0"/>
              </a:rPr>
              <a:t>Exemplo de cálculo</a:t>
            </a: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395288" y="1628775"/>
            <a:ext cx="84248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Calcular a massa de etilenoglicol necessária para baixar o ponto de fusão de uma solução de anticongelante automóvel, contendo 5.5 kg de água, para -10 ºC.</a:t>
            </a:r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2124075" y="2852738"/>
          <a:ext cx="4808538" cy="1897062"/>
        </p:xfrm>
        <a:graphic>
          <a:graphicData uri="http://schemas.openxmlformats.org/presentationml/2006/ole">
            <p:oleObj spid="_x0000_s1032" name="Equação" r:id="rId3" imgW="2705040" imgH="106668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1979613" y="4941888"/>
          <a:ext cx="5314950" cy="1420812"/>
        </p:xfrm>
        <a:graphic>
          <a:graphicData uri="http://schemas.openxmlformats.org/presentationml/2006/ole">
            <p:oleObj spid="_x0000_s1033" name="Equação" r:id="rId4" imgW="2565360" imgH="685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9"/>
          <p:cNvSpPr>
            <a:spLocks noGrp="1" noChangeArrowheads="1"/>
          </p:cNvSpPr>
          <p:nvPr>
            <p:ph type="title"/>
          </p:nvPr>
        </p:nvSpPr>
        <p:spPr>
          <a:xfrm>
            <a:off x="611188" y="692150"/>
            <a:ext cx="7772400" cy="576263"/>
          </a:xfrm>
          <a:noFill/>
        </p:spPr>
        <p:txBody>
          <a:bodyPr/>
          <a:lstStyle/>
          <a:p>
            <a:pPr eaLnBrk="1" hangingPunct="1"/>
            <a:r>
              <a:rPr lang="pt-PT" sz="4000" smtClean="0">
                <a:latin typeface="Calibri" pitchFamily="34" charset="0"/>
              </a:rPr>
              <a:t>Osmose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323850" y="1773238"/>
            <a:ext cx="3887788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 osmose consiste na passagem selectiva de moléculas de solvente puro para uma solução através de uma membrana semi-permeável. A pressão osmótica,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, é a pressão necessária para parar o fluxo de solvente.</a:t>
            </a:r>
          </a:p>
        </p:txBody>
      </p:sp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755650" y="5373688"/>
          <a:ext cx="3168650" cy="904875"/>
        </p:xfrm>
        <a:graphic>
          <a:graphicData uri="http://schemas.openxmlformats.org/presentationml/2006/ole">
            <p:oleObj spid="_x0000_s26631" name="Equação" r:id="rId3" imgW="622080" imgH="177480" progId="Equation.3">
              <p:embed/>
            </p:oleObj>
          </a:graphicData>
        </a:graphic>
      </p:graphicFrame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4211638" y="5229225"/>
            <a:ext cx="4608512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Equação de van´t Hoff</a:t>
            </a:r>
          </a:p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C- concentração molar</a:t>
            </a:r>
          </a:p>
        </p:txBody>
      </p:sp>
      <p:pic>
        <p:nvPicPr>
          <p:cNvPr id="2663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8400" y="2060575"/>
            <a:ext cx="5078413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9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7772400" cy="685800"/>
          </a:xfrm>
          <a:noFill/>
        </p:spPr>
        <p:txBody>
          <a:bodyPr/>
          <a:lstStyle/>
          <a:p>
            <a:pPr eaLnBrk="1" hangingPunct="1"/>
            <a:r>
              <a:rPr lang="pt-PT" sz="4000" smtClean="0">
                <a:latin typeface="Calibri" pitchFamily="34" charset="0"/>
              </a:rPr>
              <a:t>Osmose inversa (ou reversa)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684213" y="4941888"/>
            <a:ext cx="784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 pressão osmótica da água do mar oscila entre 30 a 50 atm</a:t>
            </a:r>
          </a:p>
        </p:txBody>
      </p:sp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1773238"/>
            <a:ext cx="3960812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7772400" cy="609600"/>
          </a:xfrm>
        </p:spPr>
        <p:txBody>
          <a:bodyPr/>
          <a:lstStyle/>
          <a:p>
            <a:pPr eaLnBrk="1" hangingPunct="1"/>
            <a:r>
              <a:rPr lang="pt-PT" sz="4000" smtClean="0">
                <a:latin typeface="Calibri" pitchFamily="34" charset="0"/>
              </a:rPr>
              <a:t>Soluções de electrólitos</a:t>
            </a:r>
          </a:p>
        </p:txBody>
      </p:sp>
      <p:graphicFrame>
        <p:nvGraphicFramePr>
          <p:cNvPr id="2050" name="Object 1024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p:oleObj spid="_x0000_s2050" name="Equação" r:id="rId3" imgW="114120" imgH="215640" progId="Equation.3">
              <p:embed/>
            </p:oleObj>
          </a:graphicData>
        </a:graphic>
      </p:graphicFrame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468313" y="1628775"/>
            <a:ext cx="835183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Como as propriedades coligativas dependem do número de partículas, no caso de soluções de electrólitos temos de multiplicar as equações pelo factor de van´t Hoff,</a:t>
            </a:r>
            <a:r>
              <a:rPr lang="pt-PT" sz="2400" i="1">
                <a:latin typeface="Calibri" pitchFamily="34" charset="0"/>
              </a:rPr>
              <a:t> i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539750" y="2852738"/>
            <a:ext cx="8137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Por exemplo, para a pressão osmótica:</a:t>
            </a:r>
          </a:p>
        </p:txBody>
      </p:sp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2916238" y="3500438"/>
          <a:ext cx="2922587" cy="787400"/>
        </p:xfrm>
        <a:graphic>
          <a:graphicData uri="http://schemas.openxmlformats.org/presentationml/2006/ole">
            <p:oleObj spid="_x0000_s2058" name="Equação" r:id="rId4" imgW="660240" imgH="177480" progId="Equation.3">
              <p:embed/>
            </p:oleObj>
          </a:graphicData>
        </a:graphic>
      </p:graphicFrame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975" y="4508500"/>
            <a:ext cx="4176713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2555875" y="4868863"/>
            <a:ext cx="3529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>
            <a:off x="2555875" y="6021388"/>
            <a:ext cx="3529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7772400" cy="609600"/>
          </a:xfrm>
          <a:noFill/>
        </p:spPr>
        <p:txBody>
          <a:bodyPr/>
          <a:lstStyle/>
          <a:p>
            <a:pPr eaLnBrk="1" hangingPunct="1"/>
            <a:r>
              <a:rPr lang="pt-PT" sz="4000" smtClean="0">
                <a:latin typeface="Calibri" pitchFamily="34" charset="0"/>
              </a:rPr>
              <a:t>Células</a:t>
            </a:r>
          </a:p>
        </p:txBody>
      </p:sp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2133600"/>
            <a:ext cx="7200900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o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2478</TotalTime>
  <Words>762</Words>
  <Application>Microsoft Office PowerPoint</Application>
  <PresentationFormat>Apresentação no Ecrã (4:3)</PresentationFormat>
  <Paragraphs>88</Paragraphs>
  <Slides>24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2</vt:i4>
      </vt:variant>
      <vt:variant>
        <vt:lpstr>Títulos dos diapositivos</vt:lpstr>
      </vt:variant>
      <vt:variant>
        <vt:i4>24</vt:i4>
      </vt:variant>
    </vt:vector>
  </HeadingPairs>
  <TitlesOfParts>
    <vt:vector size="34" baseType="lpstr">
      <vt:lpstr>Times New Roman</vt:lpstr>
      <vt:lpstr>Arial</vt:lpstr>
      <vt:lpstr>Tw Cen MT</vt:lpstr>
      <vt:lpstr>Wingdings</vt:lpstr>
      <vt:lpstr>Wingdings 2</vt:lpstr>
      <vt:lpstr>Calibri</vt:lpstr>
      <vt:lpstr>Symbol</vt:lpstr>
      <vt:lpstr>Mediano</vt:lpstr>
      <vt:lpstr>Microsoft Equação 3.0</vt:lpstr>
      <vt:lpstr>Microsoft Editor de Equações 3.0</vt:lpstr>
      <vt:lpstr>Propriedades Físicas das Soluções </vt:lpstr>
      <vt:lpstr>Soluções</vt:lpstr>
      <vt:lpstr>Tipos  de Soluções</vt:lpstr>
      <vt:lpstr>Unidades de concentração</vt:lpstr>
      <vt:lpstr>Exemplo</vt:lpstr>
      <vt:lpstr>Ponto de vista molecular</vt:lpstr>
      <vt:lpstr>Porquê?</vt:lpstr>
      <vt:lpstr>Calor de solução: endotérmico ou exotérmico?</vt:lpstr>
      <vt:lpstr>Factores que afectam a solubilidade</vt:lpstr>
      <vt:lpstr>Solubilidade de gases</vt:lpstr>
      <vt:lpstr>Efeito da pressão</vt:lpstr>
      <vt:lpstr>Exemplo</vt:lpstr>
      <vt:lpstr>Solubilidade de sólidos</vt:lpstr>
      <vt:lpstr>Propriedades Coligativas</vt:lpstr>
      <vt:lpstr>Lei de Raoult</vt:lpstr>
      <vt:lpstr>Diapositivo 16</vt:lpstr>
      <vt:lpstr>Depressão do ponto de fusão</vt:lpstr>
      <vt:lpstr>Constantes para líquidos comuns</vt:lpstr>
      <vt:lpstr>Aplicações</vt:lpstr>
      <vt:lpstr>Exemplo de cálculo</vt:lpstr>
      <vt:lpstr>Osmose</vt:lpstr>
      <vt:lpstr>Osmose inversa (ou reversa)</vt:lpstr>
      <vt:lpstr>Soluções de electrólitos</vt:lpstr>
      <vt:lpstr>Células</vt:lpstr>
    </vt:vector>
  </TitlesOfParts>
  <Company>IPT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 Geral - 2008/2009</dc:title>
  <dc:creator>INSTITUTO POLITECNICO TOMAR</dc:creator>
  <cp:lastModifiedBy>Valentim</cp:lastModifiedBy>
  <cp:revision>98</cp:revision>
  <dcterms:created xsi:type="dcterms:W3CDTF">2008-09-23T08:31:51Z</dcterms:created>
  <dcterms:modified xsi:type="dcterms:W3CDTF">2019-10-08T08:51:34Z</dcterms:modified>
</cp:coreProperties>
</file>