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sldIdLst>
    <p:sldId id="259" r:id="rId2"/>
    <p:sldId id="256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144000" cy="6858000" type="screen4x3"/>
  <p:notesSz cx="6858000" cy="9144000"/>
  <p:defaultTextStyle>
    <a:defPPr>
      <a:defRPr lang="pt-PT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4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6" Type="http://schemas.openxmlformats.org/officeDocument/2006/relationships/image" Target="../media/image28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5" Type="http://schemas.openxmlformats.org/officeDocument/2006/relationships/image" Target="../media/image43.wmf"/><Relationship Id="rId4" Type="http://schemas.openxmlformats.org/officeDocument/2006/relationships/image" Target="../media/image42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5.wmf"/><Relationship Id="rId1" Type="http://schemas.openxmlformats.org/officeDocument/2006/relationships/image" Target="../media/image44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Relationship Id="rId6" Type="http://schemas.openxmlformats.org/officeDocument/2006/relationships/image" Target="../media/image57.wmf"/><Relationship Id="rId5" Type="http://schemas.openxmlformats.org/officeDocument/2006/relationships/image" Target="../media/image56.wmf"/><Relationship Id="rId4" Type="http://schemas.openxmlformats.org/officeDocument/2006/relationships/image" Target="../media/image55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.wmf"/><Relationship Id="rId2" Type="http://schemas.openxmlformats.org/officeDocument/2006/relationships/image" Target="../media/image59.wmf"/><Relationship Id="rId1" Type="http://schemas.openxmlformats.org/officeDocument/2006/relationships/image" Target="../media/image58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image" Target="../media/image65.wmf"/><Relationship Id="rId1" Type="http://schemas.openxmlformats.org/officeDocument/2006/relationships/image" Target="../media/image64.wmf"/><Relationship Id="rId4" Type="http://schemas.openxmlformats.org/officeDocument/2006/relationships/image" Target="../media/image67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70.wmf"/><Relationship Id="rId2" Type="http://schemas.openxmlformats.org/officeDocument/2006/relationships/image" Target="../media/image69.wmf"/><Relationship Id="rId1" Type="http://schemas.openxmlformats.org/officeDocument/2006/relationships/image" Target="../media/image68.wmf"/><Relationship Id="rId4" Type="http://schemas.openxmlformats.org/officeDocument/2006/relationships/image" Target="../media/image7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5EF500-A8DD-489A-88F8-8A061405E7D8}" type="slidenum">
              <a:rPr lang="pt-PT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8C4264-F926-4E76-8995-B250898F00E9}" type="slidenum">
              <a:rPr lang="pt-PT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680A72-1923-4732-9190-4E49A5D92BD2}" type="slidenum">
              <a:rPr lang="pt-PT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EB8434-C0F8-44FC-8021-2A4084B699FC}" type="slidenum">
              <a:rPr lang="pt-PT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99C820-8EEC-46CF-879B-77EF434016AA}" type="slidenum">
              <a:rPr lang="pt-PT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DEB079-306E-4A22-964E-F03ECF97B961}" type="slidenum">
              <a:rPr lang="pt-PT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A3124F-804A-445C-A00C-6DFAC18E8861}" type="slidenum">
              <a:rPr lang="pt-PT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AF4B8A-1A99-44E4-A0FD-C691B89D30DC}" type="slidenum">
              <a:rPr lang="pt-PT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737143-FBD2-4770-BDA6-5BAC855193D8}" type="slidenum">
              <a:rPr lang="pt-PT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A94FE6-BF6D-4CE8-91D5-E8B0A1DAFC37}" type="slidenum">
              <a:rPr lang="pt-PT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EABB8B-E837-4DBB-AB2F-70AC50430B90}" type="slidenum">
              <a:rPr lang="pt-PT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Faça clique para editar o estilo do título do modelo global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Faça clique para editar o estilo do título do modelo global</a:t>
            </a:r>
          </a:p>
          <a:p>
            <a:pPr lvl="1"/>
            <a:r>
              <a:rPr lang="en-GB"/>
              <a:t>Segundo nível</a:t>
            </a:r>
          </a:p>
          <a:p>
            <a:pPr lvl="2"/>
            <a:r>
              <a:rPr lang="en-GB"/>
              <a:t>Terceiro nível</a:t>
            </a:r>
          </a:p>
          <a:p>
            <a:pPr lvl="3"/>
            <a:r>
              <a:rPr lang="en-GB"/>
              <a:t>Quarto nível</a:t>
            </a:r>
          </a:p>
          <a:p>
            <a:pPr lvl="4"/>
            <a:r>
              <a:rPr lang="en-GB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pt-P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pt-P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21A7F8B-3CCE-4B5D-AD95-45B456169BE1}" type="slidenum">
              <a:rPr lang="pt-PT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4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9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2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17.wmf"/><Relationship Id="rId4" Type="http://schemas.openxmlformats.org/officeDocument/2006/relationships/image" Target="../media/image14.wmf"/><Relationship Id="rId9" Type="http://schemas.openxmlformats.org/officeDocument/2006/relationships/oleObject" Target="../embeddings/oleObject13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8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21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13" Type="http://schemas.openxmlformats.org/officeDocument/2006/relationships/oleObject" Target="../embeddings/oleObject24.bin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12" Type="http://schemas.openxmlformats.org/officeDocument/2006/relationships/image" Target="../media/image2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4.wmf"/><Relationship Id="rId11" Type="http://schemas.openxmlformats.org/officeDocument/2006/relationships/oleObject" Target="../embeddings/oleObject23.bin"/><Relationship Id="rId5" Type="http://schemas.openxmlformats.org/officeDocument/2006/relationships/oleObject" Target="../embeddings/oleObject20.bin"/><Relationship Id="rId10" Type="http://schemas.openxmlformats.org/officeDocument/2006/relationships/image" Target="../media/image26.wmf"/><Relationship Id="rId4" Type="http://schemas.openxmlformats.org/officeDocument/2006/relationships/image" Target="../media/image23.wmf"/><Relationship Id="rId9" Type="http://schemas.openxmlformats.org/officeDocument/2006/relationships/oleObject" Target="../embeddings/oleObject22.bin"/><Relationship Id="rId14" Type="http://schemas.openxmlformats.org/officeDocument/2006/relationships/image" Target="../media/image28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29.w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3" Type="http://schemas.openxmlformats.org/officeDocument/2006/relationships/oleObject" Target="../embeddings/oleObject28.bin"/><Relationship Id="rId7" Type="http://schemas.openxmlformats.org/officeDocument/2006/relationships/oleObject" Target="../embeddings/oleObject3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4.w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33.w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8.wmf"/><Relationship Id="rId5" Type="http://schemas.openxmlformats.org/officeDocument/2006/relationships/oleObject" Target="../embeddings/oleObject32.bin"/><Relationship Id="rId4" Type="http://schemas.openxmlformats.org/officeDocument/2006/relationships/image" Target="../media/image37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5.bin"/><Relationship Id="rId12" Type="http://schemas.openxmlformats.org/officeDocument/2006/relationships/image" Target="../media/image4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0.wmf"/><Relationship Id="rId11" Type="http://schemas.openxmlformats.org/officeDocument/2006/relationships/oleObject" Target="../embeddings/oleObject37.bin"/><Relationship Id="rId5" Type="http://schemas.openxmlformats.org/officeDocument/2006/relationships/oleObject" Target="../embeddings/oleObject34.bin"/><Relationship Id="rId10" Type="http://schemas.openxmlformats.org/officeDocument/2006/relationships/image" Target="../media/image42.wmf"/><Relationship Id="rId4" Type="http://schemas.openxmlformats.org/officeDocument/2006/relationships/image" Target="../media/image39.wmf"/><Relationship Id="rId9" Type="http://schemas.openxmlformats.org/officeDocument/2006/relationships/oleObject" Target="../embeddings/oleObject36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5.wmf"/><Relationship Id="rId5" Type="http://schemas.openxmlformats.org/officeDocument/2006/relationships/oleObject" Target="../embeddings/oleObject39.bin"/><Relationship Id="rId4" Type="http://schemas.openxmlformats.org/officeDocument/2006/relationships/image" Target="../media/image44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47.wmf"/><Relationship Id="rId5" Type="http://schemas.openxmlformats.org/officeDocument/2006/relationships/oleObject" Target="../embeddings/oleObject41.bin"/><Relationship Id="rId4" Type="http://schemas.openxmlformats.org/officeDocument/2006/relationships/image" Target="../media/image46.w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wmf"/><Relationship Id="rId3" Type="http://schemas.openxmlformats.org/officeDocument/2006/relationships/oleObject" Target="../embeddings/oleObject42.bin"/><Relationship Id="rId7" Type="http://schemas.openxmlformats.org/officeDocument/2006/relationships/oleObject" Target="../embeddings/oleObject4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50.wmf"/><Relationship Id="rId5" Type="http://schemas.openxmlformats.org/officeDocument/2006/relationships/oleObject" Target="../embeddings/oleObject43.bin"/><Relationship Id="rId4" Type="http://schemas.openxmlformats.org/officeDocument/2006/relationships/image" Target="../media/image49.w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wmf"/><Relationship Id="rId13" Type="http://schemas.openxmlformats.org/officeDocument/2006/relationships/oleObject" Target="../embeddings/oleObject50.bin"/><Relationship Id="rId3" Type="http://schemas.openxmlformats.org/officeDocument/2006/relationships/oleObject" Target="../embeddings/oleObject45.bin"/><Relationship Id="rId7" Type="http://schemas.openxmlformats.org/officeDocument/2006/relationships/oleObject" Target="../embeddings/oleObject47.bin"/><Relationship Id="rId12" Type="http://schemas.openxmlformats.org/officeDocument/2006/relationships/image" Target="../media/image5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53.wmf"/><Relationship Id="rId11" Type="http://schemas.openxmlformats.org/officeDocument/2006/relationships/oleObject" Target="../embeddings/oleObject49.bin"/><Relationship Id="rId5" Type="http://schemas.openxmlformats.org/officeDocument/2006/relationships/oleObject" Target="../embeddings/oleObject46.bin"/><Relationship Id="rId10" Type="http://schemas.openxmlformats.org/officeDocument/2006/relationships/image" Target="../media/image55.wmf"/><Relationship Id="rId4" Type="http://schemas.openxmlformats.org/officeDocument/2006/relationships/image" Target="../media/image52.wmf"/><Relationship Id="rId9" Type="http://schemas.openxmlformats.org/officeDocument/2006/relationships/oleObject" Target="../embeddings/oleObject48.bin"/><Relationship Id="rId14" Type="http://schemas.openxmlformats.org/officeDocument/2006/relationships/image" Target="../media/image57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wmf"/><Relationship Id="rId3" Type="http://schemas.openxmlformats.org/officeDocument/2006/relationships/oleObject" Target="../embeddings/oleObject51.bin"/><Relationship Id="rId7" Type="http://schemas.openxmlformats.org/officeDocument/2006/relationships/oleObject" Target="../embeddings/oleObject5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59.wmf"/><Relationship Id="rId5" Type="http://schemas.openxmlformats.org/officeDocument/2006/relationships/oleObject" Target="../embeddings/oleObject52.bin"/><Relationship Id="rId4" Type="http://schemas.openxmlformats.org/officeDocument/2006/relationships/image" Target="../media/image58.w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63.png"/><Relationship Id="rId4" Type="http://schemas.openxmlformats.org/officeDocument/2006/relationships/image" Target="../media/image62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wmf"/><Relationship Id="rId3" Type="http://schemas.openxmlformats.org/officeDocument/2006/relationships/oleObject" Target="../embeddings/oleObject55.bin"/><Relationship Id="rId7" Type="http://schemas.openxmlformats.org/officeDocument/2006/relationships/oleObject" Target="../embeddings/oleObject5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65.wmf"/><Relationship Id="rId5" Type="http://schemas.openxmlformats.org/officeDocument/2006/relationships/oleObject" Target="../embeddings/oleObject56.bin"/><Relationship Id="rId10" Type="http://schemas.openxmlformats.org/officeDocument/2006/relationships/image" Target="../media/image67.wmf"/><Relationship Id="rId4" Type="http://schemas.openxmlformats.org/officeDocument/2006/relationships/image" Target="../media/image64.wmf"/><Relationship Id="rId9" Type="http://schemas.openxmlformats.org/officeDocument/2006/relationships/oleObject" Target="../embeddings/oleObject58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wmf"/><Relationship Id="rId3" Type="http://schemas.openxmlformats.org/officeDocument/2006/relationships/oleObject" Target="../embeddings/oleObject59.bin"/><Relationship Id="rId7" Type="http://schemas.openxmlformats.org/officeDocument/2006/relationships/oleObject" Target="../embeddings/oleObject6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69.wmf"/><Relationship Id="rId5" Type="http://schemas.openxmlformats.org/officeDocument/2006/relationships/oleObject" Target="../embeddings/oleObject60.bin"/><Relationship Id="rId10" Type="http://schemas.openxmlformats.org/officeDocument/2006/relationships/image" Target="../media/image71.wmf"/><Relationship Id="rId4" Type="http://schemas.openxmlformats.org/officeDocument/2006/relationships/image" Target="../media/image68.wmf"/><Relationship Id="rId9" Type="http://schemas.openxmlformats.org/officeDocument/2006/relationships/oleObject" Target="../embeddings/oleObject62.bin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9" descr="http://biologiaecologia1globalwarming.files.wordpress.com/2009/10/ii_1_canola_05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 bwMode="auto">
          <a:xfrm>
            <a:off x="142845" y="214290"/>
            <a:ext cx="8877990" cy="6500858"/>
          </a:xfrm>
          <a:prstGeom prst="rect">
            <a:avLst/>
          </a:prstGeom>
          <a:noFill/>
        </p:spPr>
      </p:pic>
      <p:sp>
        <p:nvSpPr>
          <p:cNvPr id="9" name="Título 1"/>
          <p:cNvSpPr>
            <a:spLocks noGrp="1"/>
          </p:cNvSpPr>
          <p:nvPr/>
        </p:nvSpPr>
        <p:spPr bwMode="auto">
          <a:xfrm>
            <a:off x="642910" y="500042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pt-PT" b="1" dirty="0">
                <a:latin typeface="Calibri" pitchFamily="34" charset="0"/>
              </a:rPr>
              <a:t>Química Física</a:t>
            </a:r>
          </a:p>
        </p:txBody>
      </p:sp>
      <p:sp>
        <p:nvSpPr>
          <p:cNvPr id="10" name="Subtítulo 2"/>
          <p:cNvSpPr>
            <a:spLocks noGrp="1"/>
          </p:cNvSpPr>
          <p:nvPr/>
        </p:nvSpPr>
        <p:spPr bwMode="auto">
          <a:xfrm>
            <a:off x="1071538" y="2428868"/>
            <a:ext cx="7072313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pt-PT" dirty="0">
                <a:solidFill>
                  <a:schemeClr val="tx1"/>
                </a:solidFill>
                <a:latin typeface="Calibri" pitchFamily="34" charset="0"/>
              </a:rPr>
              <a:t>Teoria Cinética dos Gases</a:t>
            </a:r>
          </a:p>
          <a:p>
            <a:pPr eaLnBrk="1" hangingPunct="1"/>
            <a:r>
              <a:rPr lang="pt-PT" dirty="0">
                <a:solidFill>
                  <a:srgbClr val="0070C0"/>
                </a:solidFill>
                <a:latin typeface="Calibri" pitchFamily="34" charset="0"/>
              </a:rPr>
              <a:t>Valentim M B Nunes</a:t>
            </a:r>
          </a:p>
          <a:p>
            <a:pPr eaLnBrk="1" hangingPunct="1"/>
            <a:r>
              <a:rPr lang="pt-PT" dirty="0">
                <a:solidFill>
                  <a:srgbClr val="0070C0"/>
                </a:solidFill>
                <a:latin typeface="Calibri" pitchFamily="34" charset="0"/>
              </a:rPr>
              <a:t>Unidade Departamental de Engenharias</a:t>
            </a:r>
          </a:p>
        </p:txBody>
      </p:sp>
      <p:sp>
        <p:nvSpPr>
          <p:cNvPr id="11" name="CaixaDeTexto 3"/>
          <p:cNvSpPr txBox="1">
            <a:spLocks noChangeArrowheads="1"/>
          </p:cNvSpPr>
          <p:nvPr/>
        </p:nvSpPr>
        <p:spPr bwMode="auto">
          <a:xfrm>
            <a:off x="1500166" y="4572008"/>
            <a:ext cx="61436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pt-P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pt-PT" b="1" dirty="0">
                <a:latin typeface="Calibri" pitchFamily="34" charset="0"/>
              </a:rPr>
              <a:t>Instituto Politécnico de Tomar, Outubro, 2019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42910" y="285728"/>
            <a:ext cx="7772400" cy="1143000"/>
          </a:xfrm>
        </p:spPr>
        <p:txBody>
          <a:bodyPr/>
          <a:lstStyle/>
          <a:p>
            <a:r>
              <a:rPr lang="pt-PT" dirty="0">
                <a:latin typeface="Calibri" pitchFamily="34" charset="0"/>
              </a:rPr>
              <a:t>Química Física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14348" y="1571612"/>
            <a:ext cx="8143932" cy="4524388"/>
          </a:xfrm>
        </p:spPr>
        <p:txBody>
          <a:bodyPr/>
          <a:lstStyle/>
          <a:p>
            <a:r>
              <a:rPr lang="pt-PT" sz="2400" dirty="0">
                <a:latin typeface="Calibri" pitchFamily="34" charset="0"/>
              </a:rPr>
              <a:t>A Química Física é a área da Química  que estuda os princípios físicos que determinam as propriedades e comportamento dos sistemas químicos </a:t>
            </a:r>
          </a:p>
          <a:p>
            <a:r>
              <a:rPr lang="pt-PT" sz="2400" dirty="0">
                <a:latin typeface="Calibri" pitchFamily="34" charset="0"/>
              </a:rPr>
              <a:t>microscópico </a:t>
            </a:r>
            <a:r>
              <a:rPr lang="pt-PT" sz="2400" dirty="0">
                <a:latin typeface="Calibri" pitchFamily="34" charset="0"/>
                <a:sym typeface="Symbol" pitchFamily="18" charset="2"/>
              </a:rPr>
              <a:t> macroscópico</a:t>
            </a:r>
          </a:p>
          <a:p>
            <a:endParaRPr lang="pt-PT" sz="2400" dirty="0">
              <a:latin typeface="Calibri" pitchFamily="34" charset="0"/>
              <a:sym typeface="Symbol" pitchFamily="18" charset="2"/>
            </a:endParaRPr>
          </a:p>
          <a:p>
            <a:pPr algn="l"/>
            <a:r>
              <a:rPr lang="pt-PT" sz="2400" dirty="0">
                <a:latin typeface="Calibri" pitchFamily="34" charset="0"/>
              </a:rPr>
              <a:t>      Termodinâmica			Química Quântica</a:t>
            </a:r>
          </a:p>
          <a:p>
            <a:pPr algn="l"/>
            <a:endParaRPr lang="pt-PT" sz="2400" dirty="0">
              <a:latin typeface="Calibri" pitchFamily="34" charset="0"/>
            </a:endParaRPr>
          </a:p>
          <a:p>
            <a:r>
              <a:rPr lang="pt-PT" sz="2400" dirty="0">
                <a:latin typeface="Calibri" pitchFamily="34" charset="0"/>
              </a:rPr>
              <a:t>Mecânica Estatística</a:t>
            </a:r>
          </a:p>
          <a:p>
            <a:endParaRPr lang="pt-PT" sz="2400" dirty="0">
              <a:latin typeface="Calibri" pitchFamily="34" charset="0"/>
            </a:endParaRPr>
          </a:p>
          <a:p>
            <a:r>
              <a:rPr lang="pt-PT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Cinética Química</a:t>
            </a:r>
          </a:p>
        </p:txBody>
      </p:sp>
      <p:sp>
        <p:nvSpPr>
          <p:cNvPr id="2052" name="Line 4"/>
          <p:cNvSpPr>
            <a:spLocks noChangeShapeType="1"/>
          </p:cNvSpPr>
          <p:nvPr/>
        </p:nvSpPr>
        <p:spPr bwMode="auto">
          <a:xfrm>
            <a:off x="2357422" y="4071942"/>
            <a:ext cx="4778" cy="1643058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PT"/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>
            <a:off x="2362200" y="5715000"/>
            <a:ext cx="1281106" cy="16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PT"/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 flipH="1" flipV="1">
            <a:off x="3143240" y="4071942"/>
            <a:ext cx="357190" cy="571504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PT"/>
          </a:p>
        </p:txBody>
      </p:sp>
      <p:sp>
        <p:nvSpPr>
          <p:cNvPr id="2057" name="Line 9"/>
          <p:cNvSpPr>
            <a:spLocks noChangeShapeType="1"/>
          </p:cNvSpPr>
          <p:nvPr/>
        </p:nvSpPr>
        <p:spPr bwMode="auto">
          <a:xfrm flipH="1">
            <a:off x="6000760" y="4071942"/>
            <a:ext cx="304800" cy="533400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PT"/>
          </a:p>
        </p:txBody>
      </p:sp>
      <p:sp>
        <p:nvSpPr>
          <p:cNvPr id="2058" name="Line 10"/>
          <p:cNvSpPr>
            <a:spLocks noChangeShapeType="1"/>
          </p:cNvSpPr>
          <p:nvPr/>
        </p:nvSpPr>
        <p:spPr bwMode="auto">
          <a:xfrm>
            <a:off x="4714876" y="4929198"/>
            <a:ext cx="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PT"/>
          </a:p>
        </p:txBody>
      </p:sp>
      <p:sp>
        <p:nvSpPr>
          <p:cNvPr id="2059" name="Line 11"/>
          <p:cNvSpPr>
            <a:spLocks noChangeShapeType="1"/>
          </p:cNvSpPr>
          <p:nvPr/>
        </p:nvSpPr>
        <p:spPr bwMode="auto">
          <a:xfrm>
            <a:off x="7143768" y="4071942"/>
            <a:ext cx="0" cy="1571636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PT"/>
          </a:p>
        </p:txBody>
      </p:sp>
      <p:sp>
        <p:nvSpPr>
          <p:cNvPr id="2060" name="Line 12"/>
          <p:cNvSpPr>
            <a:spLocks noChangeShapeType="1"/>
          </p:cNvSpPr>
          <p:nvPr/>
        </p:nvSpPr>
        <p:spPr bwMode="auto">
          <a:xfrm flipH="1">
            <a:off x="6072198" y="5643578"/>
            <a:ext cx="1066800" cy="0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PT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571472" y="428604"/>
            <a:ext cx="828680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u="sng" dirty="0">
                <a:latin typeface="Calibri" pitchFamily="34" charset="0"/>
              </a:rPr>
              <a:t>What is Physical Chemistry?</a:t>
            </a:r>
            <a:endParaRPr lang="en-US" u="sng" dirty="0">
              <a:latin typeface="Calibri" pitchFamily="34" charset="0"/>
            </a:endParaRPr>
          </a:p>
          <a:p>
            <a:r>
              <a:rPr lang="en-US" dirty="0">
                <a:latin typeface="Calibri" pitchFamily="34" charset="0"/>
              </a:rPr>
              <a:t> </a:t>
            </a:r>
          </a:p>
          <a:p>
            <a:r>
              <a:rPr lang="en-US" b="1" dirty="0">
                <a:latin typeface="Calibri" pitchFamily="34" charset="0"/>
              </a:rPr>
              <a:t>Ira Levine: </a:t>
            </a:r>
          </a:p>
          <a:p>
            <a:r>
              <a:rPr lang="en-US" dirty="0">
                <a:latin typeface="Calibri" pitchFamily="34" charset="0"/>
              </a:rPr>
              <a:t> </a:t>
            </a:r>
          </a:p>
          <a:p>
            <a:r>
              <a:rPr lang="en-US" dirty="0">
                <a:latin typeface="Calibri" pitchFamily="34" charset="0"/>
              </a:rPr>
              <a:t>“Physical Chemistry is the study of the underlying physical principles that govern the properties and behavior of chemical systems”</a:t>
            </a:r>
          </a:p>
          <a:p>
            <a:r>
              <a:rPr lang="en-US" dirty="0">
                <a:latin typeface="Calibri" pitchFamily="34" charset="0"/>
              </a:rPr>
              <a:t> </a:t>
            </a:r>
          </a:p>
          <a:p>
            <a:r>
              <a:rPr lang="en-US" b="1" dirty="0">
                <a:latin typeface="Calibri" pitchFamily="34" charset="0"/>
              </a:rPr>
              <a:t>Gilbert N Lewis</a:t>
            </a:r>
          </a:p>
          <a:p>
            <a:r>
              <a:rPr lang="en-US" dirty="0">
                <a:latin typeface="Calibri" pitchFamily="34" charset="0"/>
              </a:rPr>
              <a:t> </a:t>
            </a:r>
          </a:p>
          <a:p>
            <a:r>
              <a:rPr lang="en-US" dirty="0">
                <a:latin typeface="Calibri" pitchFamily="34" charset="0"/>
              </a:rPr>
              <a:t>Physical Chemistry is </a:t>
            </a:r>
            <a:r>
              <a:rPr lang="en-US" b="1" dirty="0">
                <a:latin typeface="Calibri" pitchFamily="34" charset="0"/>
              </a:rPr>
              <a:t>´´everything</a:t>
            </a:r>
            <a:r>
              <a:rPr lang="en-US" dirty="0">
                <a:latin typeface="Calibri" pitchFamily="34" charset="0"/>
              </a:rPr>
              <a:t> </a:t>
            </a:r>
            <a:r>
              <a:rPr lang="en-US" b="1" dirty="0">
                <a:latin typeface="Calibri" pitchFamily="34" charset="0"/>
              </a:rPr>
              <a:t>that</a:t>
            </a:r>
            <a:r>
              <a:rPr lang="en-US" dirty="0">
                <a:latin typeface="Calibri" pitchFamily="34" charset="0"/>
              </a:rPr>
              <a:t> </a:t>
            </a:r>
            <a:r>
              <a:rPr lang="en-US" b="1" dirty="0">
                <a:latin typeface="Calibri" pitchFamily="34" charset="0"/>
              </a:rPr>
              <a:t>is</a:t>
            </a:r>
            <a:r>
              <a:rPr lang="en-US" dirty="0">
                <a:latin typeface="Calibri" pitchFamily="34" charset="0"/>
              </a:rPr>
              <a:t> </a:t>
            </a:r>
            <a:r>
              <a:rPr lang="en-US" b="1" dirty="0">
                <a:latin typeface="Calibri" pitchFamily="34" charset="0"/>
              </a:rPr>
              <a:t>interesting in Science´´</a:t>
            </a:r>
          </a:p>
          <a:p>
            <a:r>
              <a:rPr lang="pt-PT" dirty="0">
                <a:latin typeface="Calibri" pitchFamily="34" charset="0"/>
              </a:rPr>
              <a:t> </a:t>
            </a:r>
          </a:p>
          <a:p>
            <a:endParaRPr lang="pt-PT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85720" y="813676"/>
            <a:ext cx="8715436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It seems probable to me that God in the beginning formed matter in solid, massy, hard, impenetrable, moveable particles…..; and these primary particles, being solids, are incomparably harder than any porous bodies compounded of them; even so hard as never to wear or break in pieces.</a:t>
            </a:r>
            <a:endParaRPr kumimoji="0" 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PT" sz="3200" dirty="0">
              <a:latin typeface="Calibri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PT" sz="3200" dirty="0">
              <a:latin typeface="Calibri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Arial" pitchFamily="34" charset="0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                Isaac Newton, </a:t>
            </a:r>
            <a:r>
              <a:rPr kumimoji="0" lang="pt-PT" sz="32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Optics</a:t>
            </a:r>
            <a:r>
              <a:rPr kumimoji="0" lang="pt-PT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, 1718</a:t>
            </a:r>
            <a:endParaRPr kumimoji="0" lang="pt-PT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8" y="3500438"/>
            <a:ext cx="1928826" cy="2649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894" y="285728"/>
            <a:ext cx="8890275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28596" y="642918"/>
            <a:ext cx="4572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latin typeface="Calibri" pitchFamily="34" charset="0"/>
              </a:rPr>
              <a:t>Estados de Agregação da Matéria</a:t>
            </a:r>
          </a:p>
        </p:txBody>
      </p:sp>
      <p:grpSp>
        <p:nvGrpSpPr>
          <p:cNvPr id="12" name="Grupo 11"/>
          <p:cNvGrpSpPr/>
          <p:nvPr/>
        </p:nvGrpSpPr>
        <p:grpSpPr>
          <a:xfrm>
            <a:off x="4643438" y="571480"/>
            <a:ext cx="1571636" cy="1214446"/>
            <a:chOff x="5000628" y="500042"/>
            <a:chExt cx="1571636" cy="1214446"/>
          </a:xfrm>
        </p:grpSpPr>
        <p:cxnSp>
          <p:nvCxnSpPr>
            <p:cNvPr id="4" name="Conexão recta unidireccional 3"/>
            <p:cNvCxnSpPr>
              <a:stCxn id="2" idx="3"/>
            </p:cNvCxnSpPr>
            <p:nvPr/>
          </p:nvCxnSpPr>
          <p:spPr bwMode="auto">
            <a:xfrm flipV="1">
              <a:off x="5000628" y="500042"/>
              <a:ext cx="1428760" cy="37370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5" name="Conexão recta unidireccional 4"/>
            <p:cNvCxnSpPr/>
            <p:nvPr/>
          </p:nvCxnSpPr>
          <p:spPr bwMode="auto">
            <a:xfrm>
              <a:off x="5000628" y="857232"/>
              <a:ext cx="1500198" cy="85725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6" name="Conexão recta unidireccional 5"/>
            <p:cNvCxnSpPr/>
            <p:nvPr/>
          </p:nvCxnSpPr>
          <p:spPr bwMode="auto">
            <a:xfrm>
              <a:off x="5000628" y="857232"/>
              <a:ext cx="1571636" cy="28575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13" name="CaixaDeTexto 12"/>
          <p:cNvSpPr txBox="1"/>
          <p:nvPr/>
        </p:nvSpPr>
        <p:spPr>
          <a:xfrm>
            <a:off x="6143636" y="357166"/>
            <a:ext cx="1214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latin typeface="Calibri" pitchFamily="34" charset="0"/>
              </a:rPr>
              <a:t>Sólido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6357950" y="1000108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latin typeface="Calibri" pitchFamily="34" charset="0"/>
              </a:rPr>
              <a:t>Liquido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6215074" y="1714488"/>
            <a:ext cx="1571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latin typeface="Calibri" pitchFamily="34" charset="0"/>
              </a:rPr>
              <a:t>Gasoso</a:t>
            </a:r>
          </a:p>
        </p:txBody>
      </p:sp>
      <p:cxnSp>
        <p:nvCxnSpPr>
          <p:cNvPr id="17" name="Conexão recta unidireccional 16"/>
          <p:cNvCxnSpPr/>
          <p:nvPr/>
        </p:nvCxnSpPr>
        <p:spPr bwMode="auto">
          <a:xfrm flipV="1">
            <a:off x="7286644" y="1714488"/>
            <a:ext cx="571504" cy="21431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Conexão recta unidireccional 18"/>
          <p:cNvCxnSpPr/>
          <p:nvPr/>
        </p:nvCxnSpPr>
        <p:spPr bwMode="auto">
          <a:xfrm>
            <a:off x="7429520" y="1285860"/>
            <a:ext cx="428628" cy="21431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1" name="CaixaDeTexto 20"/>
          <p:cNvSpPr txBox="1"/>
          <p:nvPr/>
        </p:nvSpPr>
        <p:spPr>
          <a:xfrm>
            <a:off x="8001024" y="1357298"/>
            <a:ext cx="500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dirty="0">
                <a:latin typeface="Calibri" pitchFamily="34" charset="0"/>
                <a:sym typeface="Symbol"/>
              </a:rPr>
              <a:t></a:t>
            </a:r>
            <a:endParaRPr lang="pt-PT" sz="3600" dirty="0">
              <a:latin typeface="Calibri" pitchFamily="34" charset="0"/>
            </a:endParaRPr>
          </a:p>
        </p:txBody>
      </p:sp>
      <p:sp>
        <p:nvSpPr>
          <p:cNvPr id="23" name="CaixaDeTexto 22"/>
          <p:cNvSpPr txBox="1"/>
          <p:nvPr/>
        </p:nvSpPr>
        <p:spPr>
          <a:xfrm>
            <a:off x="428596" y="2071678"/>
            <a:ext cx="82868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latin typeface="Calibri" pitchFamily="34" charset="0"/>
              </a:rPr>
              <a:t>Estado Gasoso – Teoria Cinética</a:t>
            </a:r>
          </a:p>
          <a:p>
            <a:r>
              <a:rPr lang="pt-PT" dirty="0">
                <a:latin typeface="Calibri" pitchFamily="34" charset="0"/>
              </a:rPr>
              <a:t>(Comportamento das moléculas </a:t>
            </a:r>
            <a:r>
              <a:rPr lang="pt-PT" dirty="0">
                <a:latin typeface="Calibri" pitchFamily="34" charset="0"/>
                <a:sym typeface="Wingdings" pitchFamily="2" charset="2"/>
              </a:rPr>
              <a:t> Propriedades macroscópicas)</a:t>
            </a:r>
            <a:endParaRPr lang="pt-PT" dirty="0">
              <a:latin typeface="Calibri" pitchFamily="34" charset="0"/>
            </a:endParaRPr>
          </a:p>
        </p:txBody>
      </p:sp>
      <p:sp>
        <p:nvSpPr>
          <p:cNvPr id="24" name="CaixaDeTexto 23"/>
          <p:cNvSpPr txBox="1"/>
          <p:nvPr/>
        </p:nvSpPr>
        <p:spPr>
          <a:xfrm>
            <a:off x="500034" y="3071810"/>
            <a:ext cx="2714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latin typeface="Calibri" pitchFamily="34" charset="0"/>
              </a:rPr>
              <a:t>Precursores: </a:t>
            </a:r>
          </a:p>
        </p:txBody>
      </p:sp>
      <p:sp>
        <p:nvSpPr>
          <p:cNvPr id="25" name="CaixaDeTexto 24"/>
          <p:cNvSpPr txBox="1"/>
          <p:nvPr/>
        </p:nvSpPr>
        <p:spPr>
          <a:xfrm>
            <a:off x="500034" y="3643314"/>
            <a:ext cx="828680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err="1">
                <a:latin typeface="Calibri" pitchFamily="34" charset="0"/>
              </a:rPr>
              <a:t>Bernoulli</a:t>
            </a:r>
            <a:r>
              <a:rPr lang="pt-PT" dirty="0">
                <a:latin typeface="Calibri" pitchFamily="34" charset="0"/>
              </a:rPr>
              <a:t> (1738): “pressão de um gás é devida ao impacto das partículas que o compõem nas paredes do recipiente em que está contido”</a:t>
            </a:r>
          </a:p>
          <a:p>
            <a:endParaRPr lang="pt-PT" dirty="0">
              <a:latin typeface="Calibri" pitchFamily="34" charset="0"/>
            </a:endParaRPr>
          </a:p>
          <a:p>
            <a:r>
              <a:rPr lang="pt-PT" b="1" dirty="0" err="1">
                <a:latin typeface="Calibri" pitchFamily="34" charset="0"/>
              </a:rPr>
              <a:t>Waterston</a:t>
            </a:r>
            <a:r>
              <a:rPr lang="pt-PT" dirty="0">
                <a:latin typeface="Calibri" pitchFamily="34" charset="0"/>
              </a:rPr>
              <a:t> (1845): princípio da equipartição de energia.</a:t>
            </a:r>
          </a:p>
          <a:p>
            <a:endParaRPr lang="pt-PT" dirty="0">
              <a:latin typeface="Calibri" pitchFamily="34" charset="0"/>
            </a:endParaRPr>
          </a:p>
          <a:p>
            <a:r>
              <a:rPr lang="pt-PT" b="1" dirty="0" err="1">
                <a:latin typeface="Calibri" pitchFamily="34" charset="0"/>
              </a:rPr>
              <a:t>James</a:t>
            </a:r>
            <a:r>
              <a:rPr lang="pt-PT" b="1" dirty="0">
                <a:latin typeface="Calibri" pitchFamily="34" charset="0"/>
              </a:rPr>
              <a:t> </a:t>
            </a:r>
            <a:r>
              <a:rPr lang="pt-PT" b="1" dirty="0" err="1">
                <a:latin typeface="Calibri" pitchFamily="34" charset="0"/>
              </a:rPr>
              <a:t>Clerck</a:t>
            </a:r>
            <a:r>
              <a:rPr lang="pt-PT" b="1" dirty="0">
                <a:latin typeface="Calibri" pitchFamily="34" charset="0"/>
              </a:rPr>
              <a:t> </a:t>
            </a:r>
            <a:r>
              <a:rPr lang="pt-PT" b="1" dirty="0" err="1">
                <a:latin typeface="Calibri" pitchFamily="34" charset="0"/>
              </a:rPr>
              <a:t>Maxwell</a:t>
            </a:r>
            <a:r>
              <a:rPr lang="pt-PT" b="1" dirty="0">
                <a:latin typeface="Calibri" pitchFamily="34" charset="0"/>
              </a:rPr>
              <a:t> </a:t>
            </a:r>
            <a:r>
              <a:rPr lang="pt-PT" dirty="0">
                <a:latin typeface="Calibri" pitchFamily="34" charset="0"/>
              </a:rPr>
              <a:t>(1859/60): “caos molecular” e distribuição de velocidades para um gás em equilíbrio.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786182" y="357166"/>
            <a:ext cx="1357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u="sng" dirty="0">
                <a:latin typeface="Calibri" pitchFamily="34" charset="0"/>
              </a:rPr>
              <a:t>Modelo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500034" y="928670"/>
            <a:ext cx="842968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800" dirty="0">
                <a:latin typeface="Calibri" pitchFamily="34" charset="0"/>
              </a:rPr>
              <a:t>1. Todos os gases são constituídos por grande número de moléculas, esféricas, pequenas quando comparadas com as dimensões do volume V que ocupam (                  ) e com as distâncias percorridas entre colisões ( </a:t>
            </a:r>
            <a:r>
              <a:rPr lang="pt-PT" sz="1800" i="1" dirty="0">
                <a:latin typeface="Calibri" pitchFamily="34" charset="0"/>
              </a:rPr>
              <a:t>d</a:t>
            </a:r>
            <a:r>
              <a:rPr lang="pt-PT" sz="1800" dirty="0">
                <a:latin typeface="Calibri" pitchFamily="34" charset="0"/>
              </a:rPr>
              <a:t> &lt;&lt; </a:t>
            </a:r>
            <a:r>
              <a:rPr lang="pt-PT" sz="1800" dirty="0">
                <a:latin typeface="Calibri" pitchFamily="34" charset="0"/>
                <a:sym typeface="Symbol"/>
              </a:rPr>
              <a:t> - livre percurso médio)</a:t>
            </a:r>
          </a:p>
          <a:p>
            <a:endParaRPr lang="pt-PT" sz="1800" dirty="0">
              <a:latin typeface="Calibri" pitchFamily="34" charset="0"/>
              <a:sym typeface="Symbol"/>
            </a:endParaRPr>
          </a:p>
          <a:p>
            <a:r>
              <a:rPr lang="pt-PT" sz="1800" dirty="0">
                <a:latin typeface="Calibri" pitchFamily="34" charset="0"/>
                <a:sym typeface="Symbol"/>
              </a:rPr>
              <a:t>2. Moléculas em movimento contínuo e aleatório, deslocando-se em todas as direcções em trajectórias rectilíneas.</a:t>
            </a:r>
          </a:p>
          <a:p>
            <a:endParaRPr lang="pt-PT" sz="1800" dirty="0">
              <a:latin typeface="Calibri" pitchFamily="34" charset="0"/>
              <a:sym typeface="Symbol"/>
            </a:endParaRPr>
          </a:p>
          <a:p>
            <a:r>
              <a:rPr lang="pt-PT" sz="1800" dirty="0">
                <a:latin typeface="Calibri" pitchFamily="34" charset="0"/>
                <a:sym typeface="Symbol"/>
              </a:rPr>
              <a:t>3. As moléculas são independentes umas das outras e só interactuam durante colisões elásticas de curta duração. Existe interacção entre as moléculas durante um intervalo de tempo </a:t>
            </a:r>
            <a:r>
              <a:rPr lang="el-GR" sz="1800" dirty="0">
                <a:latin typeface="Calibri" pitchFamily="34" charset="0"/>
                <a:sym typeface="Symbol"/>
              </a:rPr>
              <a:t>Δ</a:t>
            </a:r>
            <a:r>
              <a:rPr lang="pt-PT" sz="1800" dirty="0">
                <a:latin typeface="Calibri" pitchFamily="34" charset="0"/>
                <a:sym typeface="Symbol"/>
              </a:rPr>
              <a:t>t &lt;&lt; /c, sendo c a velocidade média das moléculas.</a:t>
            </a:r>
          </a:p>
          <a:p>
            <a:endParaRPr lang="pt-PT" sz="1800" dirty="0">
              <a:latin typeface="Calibri" pitchFamily="34" charset="0"/>
              <a:sym typeface="Symbol"/>
            </a:endParaRPr>
          </a:p>
          <a:p>
            <a:r>
              <a:rPr lang="pt-PT" sz="1800" dirty="0">
                <a:latin typeface="Calibri" pitchFamily="34" charset="0"/>
                <a:sym typeface="Symbol"/>
              </a:rPr>
              <a:t>4. A mecânica de NEWTON, em particular a relação                      ou                      em que </a:t>
            </a:r>
            <a:r>
              <a:rPr lang="pt-PT" sz="1800" i="1" dirty="0">
                <a:latin typeface="Calibri" pitchFamily="34" charset="0"/>
                <a:sym typeface="Symbol"/>
              </a:rPr>
              <a:t>a  </a:t>
            </a:r>
            <a:r>
              <a:rPr lang="pt-PT" sz="1800" dirty="0">
                <a:latin typeface="Calibri" pitchFamily="34" charset="0"/>
                <a:sym typeface="Symbol"/>
              </a:rPr>
              <a:t>é a aceleração   e p o momento linear, pode ser utilizada para descrever o movimento das moléculas.</a:t>
            </a:r>
          </a:p>
          <a:p>
            <a:endParaRPr lang="pt-PT" sz="1800" dirty="0">
              <a:latin typeface="Calibri" pitchFamily="34" charset="0"/>
              <a:sym typeface="Symbol"/>
            </a:endParaRPr>
          </a:p>
          <a:p>
            <a:r>
              <a:rPr lang="pt-PT" sz="1800" dirty="0">
                <a:latin typeface="Calibri" pitchFamily="34" charset="0"/>
                <a:sym typeface="Symbol"/>
              </a:rPr>
              <a:t>5. A energia cinética devida ao movimento translacional de um mole de gás é 3/2 </a:t>
            </a:r>
            <a:r>
              <a:rPr lang="pt-PT" sz="1800" i="1" dirty="0">
                <a:latin typeface="Calibri" pitchFamily="34" charset="0"/>
                <a:sym typeface="Symbol"/>
              </a:rPr>
              <a:t>RT.</a:t>
            </a:r>
            <a:endParaRPr lang="pt-PT" sz="1800" i="1" dirty="0">
              <a:latin typeface="Calibri" pitchFamily="34" charset="0"/>
            </a:endParaRPr>
          </a:p>
        </p:txBody>
      </p:sp>
      <p:graphicFrame>
        <p:nvGraphicFramePr>
          <p:cNvPr id="4" name="Objecto 3"/>
          <p:cNvGraphicFramePr>
            <a:graphicFrameLocks noChangeAspect="1"/>
          </p:cNvGraphicFramePr>
          <p:nvPr/>
        </p:nvGraphicFramePr>
        <p:xfrm>
          <a:off x="6786578" y="1214422"/>
          <a:ext cx="928694" cy="3556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Equação" r:id="rId3" imgW="596880" imgH="228600" progId="Equation.3">
                  <p:embed/>
                </p:oleObj>
              </mc:Choice>
              <mc:Fallback>
                <p:oleObj name="Equação" r:id="rId3" imgW="596880" imgH="228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6578" y="1214422"/>
                        <a:ext cx="928694" cy="35567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Conexão recta 5"/>
          <p:cNvCxnSpPr/>
          <p:nvPr/>
        </p:nvCxnSpPr>
        <p:spPr bwMode="auto">
          <a:xfrm>
            <a:off x="2071670" y="3500438"/>
            <a:ext cx="7143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Conexão recta 6"/>
          <p:cNvCxnSpPr/>
          <p:nvPr/>
        </p:nvCxnSpPr>
        <p:spPr bwMode="auto">
          <a:xfrm rot="10800000">
            <a:off x="2857488" y="3500438"/>
            <a:ext cx="7143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12" name="Objecto 11"/>
          <p:cNvGraphicFramePr>
            <a:graphicFrameLocks noChangeAspect="1"/>
          </p:cNvGraphicFramePr>
          <p:nvPr/>
        </p:nvGraphicFramePr>
        <p:xfrm>
          <a:off x="5429256" y="3857628"/>
          <a:ext cx="966936" cy="4254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Equação" r:id="rId5" imgW="634680" imgH="279360" progId="Equation.3">
                  <p:embed/>
                </p:oleObj>
              </mc:Choice>
              <mc:Fallback>
                <p:oleObj name="Equação" r:id="rId5" imgW="634680" imgH="27936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9256" y="3857628"/>
                        <a:ext cx="966936" cy="4254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o 12"/>
          <p:cNvGraphicFramePr>
            <a:graphicFrameLocks noChangeAspect="1"/>
          </p:cNvGraphicFramePr>
          <p:nvPr/>
        </p:nvGraphicFramePr>
        <p:xfrm>
          <a:off x="6929454" y="3643314"/>
          <a:ext cx="785818" cy="6944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Equação" r:id="rId7" imgW="545760" imgH="482400" progId="Equation.3">
                  <p:embed/>
                </p:oleObj>
              </mc:Choice>
              <mc:Fallback>
                <p:oleObj name="Equação" r:id="rId7" imgW="545760" imgH="4824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9454" y="3643314"/>
                        <a:ext cx="785818" cy="69444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Conexão recta unidireccional 14"/>
          <p:cNvCxnSpPr/>
          <p:nvPr/>
        </p:nvCxnSpPr>
        <p:spPr bwMode="auto">
          <a:xfrm>
            <a:off x="8572528" y="4000504"/>
            <a:ext cx="285752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Conexão recta unidireccional 16"/>
          <p:cNvCxnSpPr/>
          <p:nvPr/>
        </p:nvCxnSpPr>
        <p:spPr bwMode="auto">
          <a:xfrm>
            <a:off x="2214546" y="4286256"/>
            <a:ext cx="142876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57158" y="285728"/>
            <a:ext cx="8358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u="sng" dirty="0">
                <a:latin typeface="Calibri" pitchFamily="34" charset="0"/>
              </a:rPr>
              <a:t>Consequências</a:t>
            </a:r>
          </a:p>
          <a:p>
            <a:pPr algn="ctr"/>
            <a:r>
              <a:rPr lang="pt-PT" u="sng" dirty="0">
                <a:latin typeface="Calibri" pitchFamily="34" charset="0"/>
                <a:sym typeface="Wingdings" pitchFamily="2" charset="2"/>
              </a:rPr>
              <a:t>Comportamento molecular dos gases – Pressão de um gás.</a:t>
            </a:r>
            <a:endParaRPr lang="pt-PT" u="sng" dirty="0">
              <a:latin typeface="Calibri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9192" y="1142984"/>
            <a:ext cx="6881832" cy="4049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Objecto 3"/>
          <p:cNvGraphicFramePr>
            <a:graphicFrameLocks noChangeAspect="1"/>
          </p:cNvGraphicFramePr>
          <p:nvPr/>
        </p:nvGraphicFramePr>
        <p:xfrm>
          <a:off x="3143240" y="5286388"/>
          <a:ext cx="2248417" cy="9286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Equação" r:id="rId4" imgW="1168200" imgH="482400" progId="Equation.3">
                  <p:embed/>
                </p:oleObj>
              </mc:Choice>
              <mc:Fallback>
                <p:oleObj name="Equação" r:id="rId4" imgW="1168200" imgH="4824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240" y="5286388"/>
                        <a:ext cx="2248417" cy="92869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6357950" y="2143116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i="1" dirty="0">
                <a:latin typeface="Calibri" pitchFamily="34" charset="0"/>
              </a:rPr>
              <a:t>l</a:t>
            </a:r>
          </a:p>
        </p:txBody>
      </p:sp>
      <p:cxnSp>
        <p:nvCxnSpPr>
          <p:cNvPr id="7" name="Conexão recta unidireccional 6"/>
          <p:cNvCxnSpPr/>
          <p:nvPr/>
        </p:nvCxnSpPr>
        <p:spPr bwMode="auto">
          <a:xfrm rot="5400000" flipH="1" flipV="1">
            <a:off x="6072992" y="1856570"/>
            <a:ext cx="71438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" name="Conexão recta unidireccional 8"/>
          <p:cNvCxnSpPr/>
          <p:nvPr/>
        </p:nvCxnSpPr>
        <p:spPr bwMode="auto">
          <a:xfrm rot="16200000" flipH="1">
            <a:off x="6107917" y="2893215"/>
            <a:ext cx="642944" cy="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57158" y="285728"/>
            <a:ext cx="85725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>
                <a:latin typeface="Calibri" pitchFamily="34" charset="0"/>
              </a:rPr>
              <a:t>O momento linear com que a molécula se aproxima de uma face é m </a:t>
            </a:r>
            <a:r>
              <a:rPr lang="pt-PT" sz="2000" dirty="0">
                <a:latin typeface="Calibri" pitchFamily="34" charset="0"/>
                <a:sym typeface="Symbol"/>
              </a:rPr>
              <a:t> </a:t>
            </a:r>
            <a:r>
              <a:rPr lang="pt-PT" sz="2000" i="1" dirty="0" err="1">
                <a:latin typeface="Calibri" pitchFamily="34" charset="0"/>
                <a:sym typeface="Symbol"/>
              </a:rPr>
              <a:t>c</a:t>
            </a:r>
            <a:r>
              <a:rPr lang="pt-PT" sz="2000" baseline="-25000" dirty="0" err="1">
                <a:latin typeface="Calibri" pitchFamily="34" charset="0"/>
                <a:sym typeface="Symbol"/>
              </a:rPr>
              <a:t>x</a:t>
            </a:r>
            <a:r>
              <a:rPr lang="pt-PT" sz="2000" dirty="0">
                <a:latin typeface="Calibri" pitchFamily="34" charset="0"/>
                <a:sym typeface="Symbol"/>
              </a:rPr>
              <a:t>. Após a colisão, </a:t>
            </a:r>
            <a:r>
              <a:rPr lang="pt-PT" sz="2000" i="1" dirty="0" err="1">
                <a:latin typeface="Calibri" pitchFamily="34" charset="0"/>
                <a:sym typeface="Symbol"/>
              </a:rPr>
              <a:t>c</a:t>
            </a:r>
            <a:r>
              <a:rPr lang="pt-PT" sz="2000" baseline="-25000" dirty="0" err="1">
                <a:latin typeface="Calibri" pitchFamily="34" charset="0"/>
                <a:sym typeface="Symbol"/>
              </a:rPr>
              <a:t>y</a:t>
            </a:r>
            <a:r>
              <a:rPr lang="pt-PT" sz="2000" dirty="0">
                <a:latin typeface="Calibri" pitchFamily="34" charset="0"/>
                <a:sym typeface="Symbol"/>
              </a:rPr>
              <a:t> e </a:t>
            </a:r>
            <a:r>
              <a:rPr lang="pt-PT" sz="2000" i="1" dirty="0" err="1">
                <a:latin typeface="Calibri" pitchFamily="34" charset="0"/>
                <a:sym typeface="Symbol"/>
              </a:rPr>
              <a:t>c</a:t>
            </a:r>
            <a:r>
              <a:rPr lang="pt-PT" sz="2000" baseline="-25000" dirty="0" err="1">
                <a:latin typeface="Calibri" pitchFamily="34" charset="0"/>
                <a:sym typeface="Symbol"/>
              </a:rPr>
              <a:t>z</a:t>
            </a:r>
            <a:r>
              <a:rPr lang="pt-PT" sz="2000" dirty="0">
                <a:latin typeface="Calibri" pitchFamily="34" charset="0"/>
                <a:sym typeface="Symbol"/>
              </a:rPr>
              <a:t> não se alteram mas </a:t>
            </a:r>
            <a:r>
              <a:rPr lang="pt-PT" sz="2000" i="1" dirty="0" err="1">
                <a:latin typeface="Calibri" pitchFamily="34" charset="0"/>
                <a:sym typeface="Symbol"/>
              </a:rPr>
              <a:t>c</a:t>
            </a:r>
            <a:r>
              <a:rPr lang="pt-PT" sz="2000" baseline="-25000" dirty="0" err="1">
                <a:latin typeface="Calibri" pitchFamily="34" charset="0"/>
                <a:sym typeface="Symbol"/>
              </a:rPr>
              <a:t>x</a:t>
            </a:r>
            <a:r>
              <a:rPr lang="pt-PT" sz="2000" dirty="0">
                <a:latin typeface="Calibri" pitchFamily="34" charset="0"/>
                <a:sym typeface="Symbol"/>
              </a:rPr>
              <a:t> muda para </a:t>
            </a:r>
            <a:r>
              <a:rPr lang="pt-PT" sz="2000" dirty="0" err="1">
                <a:latin typeface="Calibri" pitchFamily="34" charset="0"/>
                <a:sym typeface="Symbol"/>
              </a:rPr>
              <a:t>–</a:t>
            </a:r>
            <a:r>
              <a:rPr lang="pt-PT" sz="2000" i="1" dirty="0" err="1">
                <a:latin typeface="Calibri" pitchFamily="34" charset="0"/>
                <a:sym typeface="Symbol"/>
              </a:rPr>
              <a:t>c</a:t>
            </a:r>
            <a:r>
              <a:rPr lang="pt-PT" sz="2000" baseline="-25000" dirty="0" err="1">
                <a:latin typeface="Calibri" pitchFamily="34" charset="0"/>
                <a:sym typeface="Symbol"/>
              </a:rPr>
              <a:t>x</a:t>
            </a:r>
            <a:r>
              <a:rPr lang="pt-PT" sz="2000" dirty="0">
                <a:latin typeface="Calibri" pitchFamily="34" charset="0"/>
                <a:sym typeface="Symbol"/>
              </a:rPr>
              <a:t>. A variação de momento é:  </a:t>
            </a:r>
            <a:r>
              <a:rPr lang="pt-PT" sz="2000" dirty="0" err="1">
                <a:latin typeface="Calibri" pitchFamily="34" charset="0"/>
                <a:sym typeface="Symbol"/>
              </a:rPr>
              <a:t>m</a:t>
            </a:r>
            <a:r>
              <a:rPr lang="pt-PT" sz="2000" i="1" dirty="0" err="1">
                <a:latin typeface="Calibri" pitchFamily="34" charset="0"/>
                <a:sym typeface="Symbol"/>
              </a:rPr>
              <a:t>c</a:t>
            </a:r>
            <a:r>
              <a:rPr lang="pt-PT" sz="2000" baseline="-25000" dirty="0" err="1">
                <a:latin typeface="Calibri" pitchFamily="34" charset="0"/>
                <a:sym typeface="Symbol"/>
              </a:rPr>
              <a:t>x</a:t>
            </a:r>
            <a:r>
              <a:rPr lang="pt-PT" sz="2000" baseline="-25000" dirty="0">
                <a:latin typeface="Calibri" pitchFamily="34" charset="0"/>
                <a:sym typeface="Symbol"/>
              </a:rPr>
              <a:t> </a:t>
            </a:r>
            <a:r>
              <a:rPr lang="pt-PT" sz="2000" dirty="0">
                <a:latin typeface="Calibri" pitchFamily="34" charset="0"/>
                <a:sym typeface="Symbol"/>
              </a:rPr>
              <a:t>- (- </a:t>
            </a:r>
            <a:r>
              <a:rPr lang="pt-PT" sz="2000" dirty="0" err="1">
                <a:latin typeface="Calibri" pitchFamily="34" charset="0"/>
                <a:sym typeface="Symbol"/>
              </a:rPr>
              <a:t>m</a:t>
            </a:r>
            <a:r>
              <a:rPr lang="pt-PT" sz="2000" i="1" dirty="0" err="1">
                <a:latin typeface="Calibri" pitchFamily="34" charset="0"/>
                <a:sym typeface="Symbol"/>
              </a:rPr>
              <a:t>c</a:t>
            </a:r>
            <a:r>
              <a:rPr lang="pt-PT" sz="2000" baseline="-25000" dirty="0" err="1">
                <a:latin typeface="Calibri" pitchFamily="34" charset="0"/>
                <a:sym typeface="Symbol"/>
              </a:rPr>
              <a:t>x</a:t>
            </a:r>
            <a:r>
              <a:rPr lang="pt-PT" sz="2000" dirty="0">
                <a:latin typeface="Calibri" pitchFamily="34" charset="0"/>
                <a:sym typeface="Symbol"/>
              </a:rPr>
              <a:t>) = 2m</a:t>
            </a:r>
            <a:r>
              <a:rPr lang="pt-PT" sz="2000" i="1" dirty="0">
                <a:latin typeface="Calibri" pitchFamily="34" charset="0"/>
                <a:sym typeface="Symbol"/>
              </a:rPr>
              <a:t>c</a:t>
            </a:r>
            <a:r>
              <a:rPr lang="pt-PT" sz="2000" baseline="-25000" dirty="0">
                <a:latin typeface="Calibri" pitchFamily="34" charset="0"/>
                <a:sym typeface="Symbol"/>
              </a:rPr>
              <a:t>x</a:t>
            </a:r>
            <a:r>
              <a:rPr lang="pt-PT" sz="2000" dirty="0">
                <a:latin typeface="Calibri" pitchFamily="34" charset="0"/>
                <a:sym typeface="Symbol"/>
              </a:rPr>
              <a:t> = </a:t>
            </a:r>
            <a:r>
              <a:rPr lang="el-GR" sz="2000" dirty="0">
                <a:latin typeface="Calibri" pitchFamily="34" charset="0"/>
                <a:sym typeface="Symbol"/>
              </a:rPr>
              <a:t>Δ</a:t>
            </a:r>
            <a:r>
              <a:rPr lang="pt-PT" sz="2000" i="1" dirty="0">
                <a:latin typeface="Calibri" pitchFamily="34" charset="0"/>
                <a:sym typeface="Symbol"/>
              </a:rPr>
              <a:t>p</a:t>
            </a:r>
            <a:r>
              <a:rPr lang="pt-PT" sz="2000" dirty="0">
                <a:latin typeface="Calibri" pitchFamily="34" charset="0"/>
                <a:sym typeface="Symbol"/>
              </a:rPr>
              <a:t> </a:t>
            </a:r>
            <a:endParaRPr lang="pt-PT" sz="2000" baseline="-25000" dirty="0">
              <a:latin typeface="Calibri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357158" y="1357298"/>
            <a:ext cx="84296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>
                <a:latin typeface="Calibri" pitchFamily="34" charset="0"/>
              </a:rPr>
              <a:t>Considerando que a molécula percorre a distância </a:t>
            </a:r>
            <a:r>
              <a:rPr lang="pt-PT" sz="2000" i="1" dirty="0" err="1">
                <a:latin typeface="Calibri" pitchFamily="34" charset="0"/>
              </a:rPr>
              <a:t>c</a:t>
            </a:r>
            <a:r>
              <a:rPr lang="pt-PT" sz="2000" baseline="-25000" dirty="0" err="1">
                <a:latin typeface="Calibri" pitchFamily="34" charset="0"/>
              </a:rPr>
              <a:t>x</a:t>
            </a:r>
            <a:r>
              <a:rPr lang="pt-PT" sz="2000" dirty="0">
                <a:latin typeface="Calibri" pitchFamily="34" charset="0"/>
              </a:rPr>
              <a:t> durante 1 s na direcção </a:t>
            </a:r>
            <a:r>
              <a:rPr lang="pt-PT" sz="2000" i="1" dirty="0">
                <a:latin typeface="Calibri" pitchFamily="34" charset="0"/>
              </a:rPr>
              <a:t>x</a:t>
            </a:r>
            <a:r>
              <a:rPr lang="pt-PT" sz="2000" dirty="0">
                <a:latin typeface="Calibri" pitchFamily="34" charset="0"/>
              </a:rPr>
              <a:t> e que a distância entre duas colisões com a mesma parede é da ordem de 2</a:t>
            </a:r>
            <a:r>
              <a:rPr lang="pt-PT" sz="2000" i="1" dirty="0">
                <a:latin typeface="Calibri" pitchFamily="34" charset="0"/>
              </a:rPr>
              <a:t>l</a:t>
            </a:r>
            <a:r>
              <a:rPr lang="pt-PT" sz="2000" dirty="0">
                <a:latin typeface="Calibri" pitchFamily="34" charset="0"/>
              </a:rPr>
              <a:t>, o nº de colisões por unidade de tempo é </a:t>
            </a:r>
            <a:r>
              <a:rPr lang="pt-PT" sz="2000" i="1" dirty="0" err="1">
                <a:latin typeface="Calibri" pitchFamily="34" charset="0"/>
              </a:rPr>
              <a:t>c</a:t>
            </a:r>
            <a:r>
              <a:rPr lang="pt-PT" sz="2000" baseline="-25000" dirty="0" err="1">
                <a:latin typeface="Calibri" pitchFamily="34" charset="0"/>
              </a:rPr>
              <a:t>x</a:t>
            </a:r>
            <a:r>
              <a:rPr lang="pt-PT" sz="2000" dirty="0">
                <a:latin typeface="Calibri" pitchFamily="34" charset="0"/>
              </a:rPr>
              <a:t>/2</a:t>
            </a:r>
            <a:r>
              <a:rPr lang="pt-PT" sz="2000" i="1" dirty="0">
                <a:latin typeface="Calibri" pitchFamily="34" charset="0"/>
              </a:rPr>
              <a:t>l</a:t>
            </a:r>
            <a:r>
              <a:rPr lang="pt-PT" sz="2000" dirty="0">
                <a:latin typeface="Calibri" pitchFamily="34" charset="0"/>
              </a:rPr>
              <a:t>.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357158" y="2500306"/>
            <a:ext cx="1000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latin typeface="Calibri" pitchFamily="34" charset="0"/>
              </a:rPr>
              <a:t>Então:</a:t>
            </a:r>
          </a:p>
        </p:txBody>
      </p:sp>
      <p:graphicFrame>
        <p:nvGraphicFramePr>
          <p:cNvPr id="6" name="Objecto 5"/>
          <p:cNvGraphicFramePr>
            <a:graphicFrameLocks noChangeAspect="1"/>
          </p:cNvGraphicFramePr>
          <p:nvPr/>
        </p:nvGraphicFramePr>
        <p:xfrm>
          <a:off x="2357422" y="2571744"/>
          <a:ext cx="3773508" cy="9362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Equação" r:id="rId3" imgW="1688760" imgH="419040" progId="Equation.3">
                  <p:embed/>
                </p:oleObj>
              </mc:Choice>
              <mc:Fallback>
                <p:oleObj name="Equação" r:id="rId3" imgW="1688760" imgH="419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7422" y="2571744"/>
                        <a:ext cx="3773508" cy="9362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o 6"/>
          <p:cNvGraphicFramePr>
            <a:graphicFrameLocks noChangeAspect="1"/>
          </p:cNvGraphicFramePr>
          <p:nvPr/>
        </p:nvGraphicFramePr>
        <p:xfrm>
          <a:off x="2857488" y="3714752"/>
          <a:ext cx="2771790" cy="9239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Equação" r:id="rId5" imgW="1257120" imgH="419040" progId="Equation.3">
                  <p:embed/>
                </p:oleObj>
              </mc:Choice>
              <mc:Fallback>
                <p:oleObj name="Equação" r:id="rId5" imgW="1257120" imgH="4190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488" y="3714752"/>
                        <a:ext cx="2771790" cy="92393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357158" y="4786322"/>
            <a:ext cx="3143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>
                <a:latin typeface="Calibri" pitchFamily="34" charset="0"/>
              </a:rPr>
              <a:t>Por N moléculas obtemos:</a:t>
            </a:r>
          </a:p>
        </p:txBody>
      </p:sp>
      <p:graphicFrame>
        <p:nvGraphicFramePr>
          <p:cNvPr id="9" name="Objecto 8"/>
          <p:cNvGraphicFramePr>
            <a:graphicFrameLocks noChangeAspect="1"/>
          </p:cNvGraphicFramePr>
          <p:nvPr/>
        </p:nvGraphicFramePr>
        <p:xfrm>
          <a:off x="3071802" y="4929198"/>
          <a:ext cx="2309199" cy="11699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Equação" r:id="rId7" imgW="952200" imgH="482400" progId="Equation.3">
                  <p:embed/>
                </p:oleObj>
              </mc:Choice>
              <mc:Fallback>
                <p:oleObj name="Equação" r:id="rId7" imgW="952200" imgH="4824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1802" y="4929198"/>
                        <a:ext cx="2309199" cy="116999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85720" y="357166"/>
            <a:ext cx="84296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>
                <a:latin typeface="Calibri" pitchFamily="34" charset="0"/>
              </a:rPr>
              <a:t>As moléculas movem-se em várias direcções, com velocidades diferentes. Em média temos:</a:t>
            </a:r>
          </a:p>
        </p:txBody>
      </p:sp>
      <p:graphicFrame>
        <p:nvGraphicFramePr>
          <p:cNvPr id="4" name="Objecto 3"/>
          <p:cNvGraphicFramePr>
            <a:graphicFrameLocks noChangeAspect="1"/>
          </p:cNvGraphicFramePr>
          <p:nvPr/>
        </p:nvGraphicFramePr>
        <p:xfrm>
          <a:off x="2857488" y="785794"/>
          <a:ext cx="1857388" cy="13267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Equação" r:id="rId3" imgW="711000" imgH="507960" progId="Equation.3">
                  <p:embed/>
                </p:oleObj>
              </mc:Choice>
              <mc:Fallback>
                <p:oleObj name="Equação" r:id="rId3" imgW="711000" imgH="50796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488" y="785794"/>
                        <a:ext cx="1857388" cy="1326706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357158" y="2357430"/>
            <a:ext cx="84296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>
                <a:latin typeface="Calibri" pitchFamily="34" charset="0"/>
              </a:rPr>
              <a:t>Considerando ainda que c</a:t>
            </a:r>
            <a:r>
              <a:rPr lang="pt-PT" sz="2000" baseline="30000" dirty="0">
                <a:latin typeface="Calibri" pitchFamily="34" charset="0"/>
              </a:rPr>
              <a:t>2</a:t>
            </a:r>
            <a:r>
              <a:rPr lang="pt-PT" sz="2000" dirty="0">
                <a:latin typeface="Calibri" pitchFamily="34" charset="0"/>
              </a:rPr>
              <a:t> =c</a:t>
            </a:r>
            <a:r>
              <a:rPr lang="pt-PT" sz="2000" baseline="-25000" dirty="0">
                <a:latin typeface="Calibri" pitchFamily="34" charset="0"/>
              </a:rPr>
              <a:t>x</a:t>
            </a:r>
            <a:r>
              <a:rPr lang="pt-PT" sz="2000" baseline="30000" dirty="0">
                <a:latin typeface="Calibri" pitchFamily="34" charset="0"/>
              </a:rPr>
              <a:t>2</a:t>
            </a:r>
            <a:r>
              <a:rPr lang="pt-PT" sz="2000" dirty="0">
                <a:latin typeface="Calibri" pitchFamily="34" charset="0"/>
              </a:rPr>
              <a:t> + c</a:t>
            </a:r>
            <a:r>
              <a:rPr lang="pt-PT" sz="2000" baseline="-25000" dirty="0">
                <a:latin typeface="Calibri" pitchFamily="34" charset="0"/>
              </a:rPr>
              <a:t>y</a:t>
            </a:r>
            <a:r>
              <a:rPr lang="pt-PT" sz="2000" baseline="30000" dirty="0">
                <a:latin typeface="Calibri" pitchFamily="34" charset="0"/>
              </a:rPr>
              <a:t>2</a:t>
            </a:r>
            <a:r>
              <a:rPr lang="pt-PT" sz="2000" dirty="0">
                <a:latin typeface="Calibri" pitchFamily="34" charset="0"/>
              </a:rPr>
              <a:t> + c</a:t>
            </a:r>
            <a:r>
              <a:rPr lang="pt-PT" sz="2000" baseline="-25000" dirty="0">
                <a:latin typeface="Calibri" pitchFamily="34" charset="0"/>
              </a:rPr>
              <a:t>z</a:t>
            </a:r>
            <a:r>
              <a:rPr lang="pt-PT" sz="2000" baseline="30000" dirty="0">
                <a:latin typeface="Calibri" pitchFamily="34" charset="0"/>
              </a:rPr>
              <a:t>2</a:t>
            </a:r>
            <a:r>
              <a:rPr lang="pt-PT" sz="2000" dirty="0">
                <a:latin typeface="Calibri" pitchFamily="34" charset="0"/>
              </a:rPr>
              <a:t> e que c</a:t>
            </a:r>
            <a:r>
              <a:rPr lang="pt-PT" sz="2000" baseline="-25000" dirty="0">
                <a:latin typeface="Calibri" pitchFamily="34" charset="0"/>
              </a:rPr>
              <a:t>x</a:t>
            </a:r>
            <a:r>
              <a:rPr lang="pt-PT" sz="2000" baseline="30000" dirty="0">
                <a:latin typeface="Calibri" pitchFamily="34" charset="0"/>
              </a:rPr>
              <a:t>2</a:t>
            </a:r>
            <a:r>
              <a:rPr lang="pt-PT" sz="2000" dirty="0">
                <a:latin typeface="Calibri" pitchFamily="34" charset="0"/>
              </a:rPr>
              <a:t> = c</a:t>
            </a:r>
            <a:r>
              <a:rPr lang="pt-PT" sz="2000" baseline="-25000" dirty="0">
                <a:latin typeface="Calibri" pitchFamily="34" charset="0"/>
              </a:rPr>
              <a:t>y</a:t>
            </a:r>
            <a:r>
              <a:rPr lang="pt-PT" sz="2000" baseline="30000" dirty="0">
                <a:latin typeface="Calibri" pitchFamily="34" charset="0"/>
              </a:rPr>
              <a:t>2</a:t>
            </a:r>
            <a:r>
              <a:rPr lang="pt-PT" sz="2000" dirty="0">
                <a:latin typeface="Calibri" pitchFamily="34" charset="0"/>
              </a:rPr>
              <a:t> = c</a:t>
            </a:r>
            <a:r>
              <a:rPr lang="pt-PT" sz="2000" baseline="-25000" dirty="0">
                <a:latin typeface="Calibri" pitchFamily="34" charset="0"/>
              </a:rPr>
              <a:t>z</a:t>
            </a:r>
            <a:r>
              <a:rPr lang="pt-PT" sz="2000" baseline="30000" dirty="0">
                <a:latin typeface="Calibri" pitchFamily="34" charset="0"/>
              </a:rPr>
              <a:t>2</a:t>
            </a:r>
            <a:r>
              <a:rPr lang="pt-PT" sz="2000" dirty="0">
                <a:latin typeface="Calibri" pitchFamily="34" charset="0"/>
              </a:rPr>
              <a:t> obtemos que o </a:t>
            </a:r>
            <a:r>
              <a:rPr lang="pt-PT" sz="2000" b="1" dirty="0">
                <a:latin typeface="Calibri" pitchFamily="34" charset="0"/>
              </a:rPr>
              <a:t>valor quadrático médio das velocidades moleculares </a:t>
            </a:r>
            <a:r>
              <a:rPr lang="pt-PT" sz="2000" dirty="0">
                <a:latin typeface="Calibri" pitchFamily="34" charset="0"/>
              </a:rPr>
              <a:t>é  c</a:t>
            </a:r>
            <a:r>
              <a:rPr lang="pt-PT" sz="2000" baseline="30000" dirty="0">
                <a:latin typeface="Calibri" pitchFamily="34" charset="0"/>
              </a:rPr>
              <a:t>2</a:t>
            </a:r>
            <a:r>
              <a:rPr lang="pt-PT" sz="2000" dirty="0">
                <a:latin typeface="Calibri" pitchFamily="34" charset="0"/>
              </a:rPr>
              <a:t> = 3</a:t>
            </a:r>
            <a:r>
              <a:rPr lang="pt-PT" sz="2000" dirty="0">
                <a:latin typeface="Calibri" pitchFamily="34" charset="0"/>
                <a:sym typeface="Symbol"/>
              </a:rPr>
              <a:t>c</a:t>
            </a:r>
            <a:r>
              <a:rPr lang="pt-PT" sz="2000" baseline="-25000" dirty="0">
                <a:latin typeface="Calibri" pitchFamily="34" charset="0"/>
                <a:sym typeface="Symbol"/>
              </a:rPr>
              <a:t>x</a:t>
            </a:r>
            <a:r>
              <a:rPr lang="pt-PT" sz="2000" baseline="30000" dirty="0">
                <a:latin typeface="Calibri" pitchFamily="34" charset="0"/>
                <a:sym typeface="Symbol"/>
              </a:rPr>
              <a:t>2 </a:t>
            </a:r>
            <a:r>
              <a:rPr lang="pt-PT" sz="2000" dirty="0">
                <a:latin typeface="Calibri" pitchFamily="34" charset="0"/>
                <a:sym typeface="Symbol"/>
              </a:rPr>
              <a:t>, logo:</a:t>
            </a:r>
            <a:endParaRPr lang="pt-PT" sz="2000" baseline="30000" dirty="0">
              <a:latin typeface="Calibri" pitchFamily="34" charset="0"/>
            </a:endParaRPr>
          </a:p>
        </p:txBody>
      </p:sp>
      <p:cxnSp>
        <p:nvCxnSpPr>
          <p:cNvPr id="7" name="Conexão recta 6"/>
          <p:cNvCxnSpPr/>
          <p:nvPr/>
        </p:nvCxnSpPr>
        <p:spPr bwMode="auto">
          <a:xfrm>
            <a:off x="6215074" y="2714620"/>
            <a:ext cx="21431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Conexão recta 7"/>
          <p:cNvCxnSpPr/>
          <p:nvPr/>
        </p:nvCxnSpPr>
        <p:spPr bwMode="auto">
          <a:xfrm>
            <a:off x="6929454" y="2714620"/>
            <a:ext cx="21431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10" name="Objecto 9"/>
          <p:cNvGraphicFramePr>
            <a:graphicFrameLocks noChangeAspect="1"/>
          </p:cNvGraphicFramePr>
          <p:nvPr/>
        </p:nvGraphicFramePr>
        <p:xfrm>
          <a:off x="1142976" y="3571876"/>
          <a:ext cx="3524849" cy="16383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Equação" r:id="rId5" imgW="901440" imgH="419040" progId="Equation.3">
                  <p:embed/>
                </p:oleObj>
              </mc:Choice>
              <mc:Fallback>
                <p:oleObj name="Equação" r:id="rId5" imgW="901440" imgH="4190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2976" y="3571876"/>
                        <a:ext cx="3524849" cy="1638310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xplosão 1 10"/>
          <p:cNvSpPr/>
          <p:nvPr/>
        </p:nvSpPr>
        <p:spPr bwMode="auto">
          <a:xfrm rot="20552898">
            <a:off x="4714876" y="3571876"/>
            <a:ext cx="4143404" cy="2857520"/>
          </a:xfrm>
          <a:prstGeom prst="irregularSeal1">
            <a:avLst/>
          </a:prstGeom>
          <a:noFill/>
          <a:ln w="222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5643570" y="4714884"/>
            <a:ext cx="25003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>
                <a:latin typeface="Calibri" pitchFamily="34" charset="0"/>
              </a:rPr>
              <a:t>Expressão molecular da </a:t>
            </a:r>
            <a:r>
              <a:rPr lang="pt-PT" sz="2000" b="1" dirty="0">
                <a:latin typeface="Calibri" pitchFamily="34" charset="0"/>
              </a:rPr>
              <a:t>Lei de </a:t>
            </a:r>
            <a:r>
              <a:rPr lang="pt-PT" sz="2000" b="1" dirty="0" err="1">
                <a:latin typeface="Calibri" pitchFamily="34" charset="0"/>
              </a:rPr>
              <a:t>Boyle</a:t>
            </a:r>
            <a:endParaRPr lang="pt-PT" sz="20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000232" y="357166"/>
            <a:ext cx="4286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u="sng" dirty="0">
                <a:latin typeface="Calibri" pitchFamily="34" charset="0"/>
              </a:rPr>
              <a:t>Energia cinética e Temperatura</a:t>
            </a:r>
          </a:p>
        </p:txBody>
      </p:sp>
      <p:graphicFrame>
        <p:nvGraphicFramePr>
          <p:cNvPr id="3" name="Objecto 2"/>
          <p:cNvGraphicFramePr>
            <a:graphicFrameLocks noChangeAspect="1"/>
          </p:cNvGraphicFramePr>
          <p:nvPr/>
        </p:nvGraphicFramePr>
        <p:xfrm>
          <a:off x="2963132" y="928670"/>
          <a:ext cx="1966058" cy="11382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2" name="Equação" r:id="rId3" imgW="723600" imgH="419040" progId="Equation.3">
                  <p:embed/>
                </p:oleObj>
              </mc:Choice>
              <mc:Fallback>
                <p:oleObj name="Equação" r:id="rId3" imgW="723600" imgH="419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3132" y="928670"/>
                        <a:ext cx="1966058" cy="113824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o 3"/>
          <p:cNvGraphicFramePr>
            <a:graphicFrameLocks noChangeAspect="1"/>
          </p:cNvGraphicFramePr>
          <p:nvPr/>
        </p:nvGraphicFramePr>
        <p:xfrm>
          <a:off x="1949450" y="2143125"/>
          <a:ext cx="3706813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3" name="Equação" r:id="rId5" imgW="1384200" imgH="393480" progId="Equation.3">
                  <p:embed/>
                </p:oleObj>
              </mc:Choice>
              <mc:Fallback>
                <p:oleObj name="Equação" r:id="rId5" imgW="138420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9450" y="2143125"/>
                        <a:ext cx="3706813" cy="1054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357158" y="3429000"/>
            <a:ext cx="83582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>
                <a:latin typeface="Calibri" pitchFamily="34" charset="0"/>
              </a:rPr>
              <a:t>Como</a:t>
            </a:r>
            <a:r>
              <a:rPr lang="pt-PT" sz="2000" i="1" dirty="0">
                <a:latin typeface="Calibri" pitchFamily="34" charset="0"/>
              </a:rPr>
              <a:t> n = N/N</a:t>
            </a:r>
            <a:r>
              <a:rPr lang="pt-PT" sz="2000" i="1" baseline="-25000" dirty="0">
                <a:latin typeface="Calibri" pitchFamily="34" charset="0"/>
              </a:rPr>
              <a:t>A</a:t>
            </a:r>
            <a:r>
              <a:rPr lang="pt-PT" sz="2000" dirty="0">
                <a:latin typeface="Calibri" pitchFamily="34" charset="0"/>
              </a:rPr>
              <a:t>, vem		em que </a:t>
            </a:r>
            <a:r>
              <a:rPr lang="pt-PT" sz="2000" i="1" dirty="0" err="1">
                <a:latin typeface="Calibri" pitchFamily="34" charset="0"/>
              </a:rPr>
              <a:t>E</a:t>
            </a:r>
            <a:r>
              <a:rPr lang="pt-PT" sz="2000" i="1" baseline="-25000" dirty="0" err="1">
                <a:latin typeface="Calibri" pitchFamily="34" charset="0"/>
              </a:rPr>
              <a:t>tr</a:t>
            </a:r>
            <a:r>
              <a:rPr lang="pt-PT" sz="2000" dirty="0">
                <a:latin typeface="Calibri" pitchFamily="34" charset="0"/>
              </a:rPr>
              <a:t> é a energia tranlaccional média</a:t>
            </a:r>
          </a:p>
          <a:p>
            <a:endParaRPr lang="pt-PT" sz="2000" dirty="0">
              <a:latin typeface="Calibri" pitchFamily="34" charset="0"/>
            </a:endParaRPr>
          </a:p>
          <a:p>
            <a:r>
              <a:rPr lang="pt-PT" sz="2000" dirty="0">
                <a:latin typeface="Calibri" pitchFamily="34" charset="0"/>
              </a:rPr>
              <a:t>de um mole de gás. Como </a:t>
            </a:r>
            <a:r>
              <a:rPr lang="pt-PT" sz="2000" i="1" dirty="0" err="1">
                <a:latin typeface="Calibri" pitchFamily="34" charset="0"/>
              </a:rPr>
              <a:t>E</a:t>
            </a:r>
            <a:r>
              <a:rPr lang="pt-PT" sz="2000" i="1" baseline="-25000" dirty="0" err="1">
                <a:latin typeface="Calibri" pitchFamily="34" charset="0"/>
              </a:rPr>
              <a:t>tr</a:t>
            </a:r>
            <a:r>
              <a:rPr lang="pt-PT" sz="2000" i="1" dirty="0">
                <a:latin typeface="Calibri" pitchFamily="34" charset="0"/>
              </a:rPr>
              <a:t> </a:t>
            </a:r>
            <a:r>
              <a:rPr lang="pt-PT" sz="2000" dirty="0">
                <a:latin typeface="Calibri" pitchFamily="34" charset="0"/>
              </a:rPr>
              <a:t>é 3/2 RT, obtemos:   </a:t>
            </a:r>
            <a:endParaRPr lang="pt-PT" sz="2000" i="1" baseline="-25000" dirty="0">
              <a:latin typeface="Calibri" pitchFamily="34" charset="0"/>
            </a:endParaRPr>
          </a:p>
        </p:txBody>
      </p:sp>
      <p:graphicFrame>
        <p:nvGraphicFramePr>
          <p:cNvPr id="6" name="Objecto 5"/>
          <p:cNvGraphicFramePr>
            <a:graphicFrameLocks noChangeAspect="1"/>
          </p:cNvGraphicFramePr>
          <p:nvPr/>
        </p:nvGraphicFramePr>
        <p:xfrm>
          <a:off x="2786050" y="3357562"/>
          <a:ext cx="1143825" cy="554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4" name="Equação" r:id="rId7" imgW="812520" imgH="393480" progId="Equation.3">
                  <p:embed/>
                </p:oleObj>
              </mc:Choice>
              <mc:Fallback>
                <p:oleObj name="Equação" r:id="rId7" imgW="812520" imgH="393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6050" y="3357562"/>
                        <a:ext cx="1143825" cy="5540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Conexão recta 7"/>
          <p:cNvCxnSpPr/>
          <p:nvPr/>
        </p:nvCxnSpPr>
        <p:spPr bwMode="auto">
          <a:xfrm>
            <a:off x="4929190" y="3500438"/>
            <a:ext cx="21431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Conexão recta 9"/>
          <p:cNvCxnSpPr/>
          <p:nvPr/>
        </p:nvCxnSpPr>
        <p:spPr bwMode="auto">
          <a:xfrm>
            <a:off x="3214678" y="4071942"/>
            <a:ext cx="14287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11" name="Objecto 10"/>
          <p:cNvGraphicFramePr>
            <a:graphicFrameLocks noChangeAspect="1"/>
          </p:cNvGraphicFramePr>
          <p:nvPr/>
        </p:nvGraphicFramePr>
        <p:xfrm>
          <a:off x="1857356" y="4786322"/>
          <a:ext cx="2893239" cy="857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5" name="Equação" r:id="rId9" imgW="685800" imgH="203040" progId="Equation.3">
                  <p:embed/>
                </p:oleObj>
              </mc:Choice>
              <mc:Fallback>
                <p:oleObj name="Equação" r:id="rId9" imgW="685800" imgH="2030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7356" y="4786322"/>
                        <a:ext cx="2893239" cy="857256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Explosão 1 11"/>
          <p:cNvSpPr/>
          <p:nvPr/>
        </p:nvSpPr>
        <p:spPr bwMode="auto">
          <a:xfrm>
            <a:off x="4643438" y="3929066"/>
            <a:ext cx="3214710" cy="2786082"/>
          </a:xfrm>
          <a:prstGeom prst="irregularSeal1">
            <a:avLst/>
          </a:prstGeom>
          <a:noFill/>
          <a:ln w="1905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5286380" y="4857760"/>
            <a:ext cx="18573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>
                <a:latin typeface="Calibri" pitchFamily="34" charset="0"/>
              </a:rPr>
              <a:t>Equação dos gases perfeitos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143108" y="214290"/>
            <a:ext cx="33575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u="sng" dirty="0">
                <a:latin typeface="Calibri" pitchFamily="34" charset="0"/>
              </a:rPr>
              <a:t>Velocidades moleculares</a:t>
            </a:r>
          </a:p>
        </p:txBody>
      </p:sp>
      <p:graphicFrame>
        <p:nvGraphicFramePr>
          <p:cNvPr id="3" name="Objecto 2"/>
          <p:cNvGraphicFramePr>
            <a:graphicFrameLocks noChangeAspect="1"/>
          </p:cNvGraphicFramePr>
          <p:nvPr/>
        </p:nvGraphicFramePr>
        <p:xfrm>
          <a:off x="2571736" y="928670"/>
          <a:ext cx="2674518" cy="7810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4" name="Equação" r:id="rId3" imgW="1434960" imgH="419040" progId="Equation.3">
                  <p:embed/>
                </p:oleObj>
              </mc:Choice>
              <mc:Fallback>
                <p:oleObj name="Equação" r:id="rId3" imgW="1434960" imgH="419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1736" y="928670"/>
                        <a:ext cx="2674518" cy="78105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o 4"/>
          <p:cNvGraphicFramePr>
            <a:graphicFrameLocks noChangeAspect="1"/>
          </p:cNvGraphicFramePr>
          <p:nvPr/>
        </p:nvGraphicFramePr>
        <p:xfrm>
          <a:off x="2320925" y="1928813"/>
          <a:ext cx="3173413" cy="152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5" name="Equação" r:id="rId5" imgW="1002960" imgH="482400" progId="Equation.3">
                  <p:embed/>
                </p:oleObj>
              </mc:Choice>
              <mc:Fallback>
                <p:oleObj name="Equação" r:id="rId5" imgW="1002960" imgH="4824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20925" y="1928813"/>
                        <a:ext cx="3173413" cy="1527175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hamada em forma de nuvem 5"/>
          <p:cNvSpPr/>
          <p:nvPr/>
        </p:nvSpPr>
        <p:spPr bwMode="auto">
          <a:xfrm rot="1471332">
            <a:off x="5232850" y="379790"/>
            <a:ext cx="3571900" cy="2639437"/>
          </a:xfrm>
          <a:prstGeom prst="cloudCallout">
            <a:avLst/>
          </a:prstGeom>
          <a:noFill/>
          <a:ln w="222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5857884" y="1214422"/>
            <a:ext cx="27860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>
                <a:latin typeface="Calibri" pitchFamily="34" charset="0"/>
              </a:rPr>
              <a:t>Raiz quadrada do valor quadrático médio das velocidades moleculares 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428596" y="4143380"/>
            <a:ext cx="83582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>
                <a:latin typeface="Calibri" pitchFamily="34" charset="0"/>
              </a:rPr>
              <a:t>Exemplo: Qual a  velocidade de moléculas de oxigénio, O</a:t>
            </a:r>
            <a:r>
              <a:rPr lang="pt-PT" sz="2000" baseline="-25000" dirty="0">
                <a:latin typeface="Calibri" pitchFamily="34" charset="0"/>
              </a:rPr>
              <a:t>2</a:t>
            </a:r>
            <a:r>
              <a:rPr lang="pt-PT" sz="2000" dirty="0">
                <a:latin typeface="Calibri" pitchFamily="34" charset="0"/>
              </a:rPr>
              <a:t>, à temperatura ambiente ( </a:t>
            </a:r>
            <a:r>
              <a:rPr lang="pt-PT" sz="2000" i="1" dirty="0">
                <a:latin typeface="Calibri" pitchFamily="34" charset="0"/>
              </a:rPr>
              <a:t>T</a:t>
            </a:r>
            <a:r>
              <a:rPr lang="pt-PT" sz="2000" dirty="0">
                <a:latin typeface="Calibri" pitchFamily="34" charset="0"/>
              </a:rPr>
              <a:t> = 298.15 K)?</a:t>
            </a:r>
          </a:p>
        </p:txBody>
      </p:sp>
      <p:graphicFrame>
        <p:nvGraphicFramePr>
          <p:cNvPr id="9" name="Objecto 8"/>
          <p:cNvGraphicFramePr>
            <a:graphicFrameLocks noChangeAspect="1"/>
          </p:cNvGraphicFramePr>
          <p:nvPr/>
        </p:nvGraphicFramePr>
        <p:xfrm>
          <a:off x="2285984" y="5214950"/>
          <a:ext cx="3805013" cy="7858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6" name="Equação" r:id="rId7" imgW="2336760" imgH="482400" progId="Equation.3">
                  <p:embed/>
                </p:oleObj>
              </mc:Choice>
              <mc:Fallback>
                <p:oleObj name="Equação" r:id="rId7" imgW="2336760" imgH="4824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5984" y="5214950"/>
                        <a:ext cx="3805013" cy="78581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285852" y="214290"/>
            <a:ext cx="6143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u="sng" dirty="0">
                <a:latin typeface="Calibri" pitchFamily="34" charset="0"/>
              </a:rPr>
              <a:t>Lei da distribuição das velocidades moleculares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285720" y="785794"/>
            <a:ext cx="81439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>
                <a:latin typeface="Calibri" pitchFamily="34" charset="0"/>
              </a:rPr>
              <a:t>Qual a fracção de moléculas com velocidades entre </a:t>
            </a:r>
            <a:r>
              <a:rPr lang="pt-PT" sz="2000" i="1" dirty="0">
                <a:latin typeface="Calibri" pitchFamily="34" charset="0"/>
              </a:rPr>
              <a:t>c</a:t>
            </a:r>
            <a:r>
              <a:rPr lang="pt-PT" sz="2000" dirty="0">
                <a:latin typeface="Calibri" pitchFamily="34" charset="0"/>
              </a:rPr>
              <a:t> e </a:t>
            </a:r>
            <a:r>
              <a:rPr lang="pt-PT" sz="2000" i="1" dirty="0">
                <a:latin typeface="Calibri" pitchFamily="34" charset="0"/>
              </a:rPr>
              <a:t>c</a:t>
            </a:r>
            <a:r>
              <a:rPr lang="pt-PT" sz="2000" dirty="0">
                <a:latin typeface="Calibri" pitchFamily="34" charset="0"/>
              </a:rPr>
              <a:t> + </a:t>
            </a:r>
            <a:r>
              <a:rPr lang="pt-PT" sz="2000" dirty="0" err="1">
                <a:latin typeface="Calibri" pitchFamily="34" charset="0"/>
              </a:rPr>
              <a:t>d</a:t>
            </a:r>
            <a:r>
              <a:rPr lang="pt-PT" sz="2000" i="1" dirty="0" err="1">
                <a:latin typeface="Calibri" pitchFamily="34" charset="0"/>
              </a:rPr>
              <a:t>c</a:t>
            </a:r>
            <a:r>
              <a:rPr lang="pt-PT" sz="2000" dirty="0">
                <a:latin typeface="Calibri" pitchFamily="34" charset="0"/>
              </a:rPr>
              <a:t>?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285720" y="1428736"/>
            <a:ext cx="3571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>
                <a:latin typeface="Calibri" pitchFamily="34" charset="0"/>
              </a:rPr>
              <a:t>Distribuição de </a:t>
            </a:r>
            <a:r>
              <a:rPr lang="pt-PT" sz="2000" dirty="0" err="1">
                <a:latin typeface="Calibri" pitchFamily="34" charset="0"/>
              </a:rPr>
              <a:t>Boltzmann</a:t>
            </a:r>
            <a:r>
              <a:rPr lang="pt-PT" sz="2000" dirty="0">
                <a:latin typeface="Calibri" pitchFamily="34" charset="0"/>
              </a:rPr>
              <a:t>: </a:t>
            </a:r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3357554" y="1214422"/>
          <a:ext cx="2214578" cy="11863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6" name="Equação" r:id="rId3" imgW="1028520" imgH="558720" progId="Equation.3">
                  <p:embed/>
                </p:oleObj>
              </mc:Choice>
              <mc:Fallback>
                <p:oleObj name="Equação" r:id="rId3" imgW="1028520" imgH="55872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7554" y="1214422"/>
                        <a:ext cx="2214578" cy="118638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785786" y="2500306"/>
            <a:ext cx="73866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i="1" dirty="0">
                <a:latin typeface="Calibri" pitchFamily="34" charset="0"/>
              </a:rPr>
              <a:t>k</a:t>
            </a:r>
            <a:r>
              <a:rPr lang="pt-PT" dirty="0">
                <a:latin typeface="Calibri" pitchFamily="34" charset="0"/>
              </a:rPr>
              <a:t> é a constante de </a:t>
            </a:r>
            <a:r>
              <a:rPr lang="pt-PT" dirty="0" err="1">
                <a:latin typeface="Calibri" pitchFamily="34" charset="0"/>
              </a:rPr>
              <a:t>Boltzmann</a:t>
            </a:r>
            <a:r>
              <a:rPr lang="pt-PT" dirty="0">
                <a:latin typeface="Calibri" pitchFamily="34" charset="0"/>
              </a:rPr>
              <a:t>, </a:t>
            </a:r>
            <a:r>
              <a:rPr lang="pt-PT" i="1" dirty="0">
                <a:latin typeface="Calibri" pitchFamily="34" charset="0"/>
              </a:rPr>
              <a:t>k</a:t>
            </a:r>
            <a:r>
              <a:rPr lang="pt-PT" dirty="0">
                <a:latin typeface="Calibri" pitchFamily="34" charset="0"/>
              </a:rPr>
              <a:t> = </a:t>
            </a:r>
            <a:r>
              <a:rPr lang="pt-PT" i="1" dirty="0">
                <a:latin typeface="Calibri" pitchFamily="34" charset="0"/>
              </a:rPr>
              <a:t>R/N</a:t>
            </a:r>
            <a:r>
              <a:rPr lang="pt-PT" i="1" baseline="-25000" dirty="0">
                <a:latin typeface="Calibri" pitchFamily="34" charset="0"/>
              </a:rPr>
              <a:t>A</a:t>
            </a:r>
            <a:r>
              <a:rPr lang="pt-PT" dirty="0">
                <a:latin typeface="Calibri" pitchFamily="34" charset="0"/>
              </a:rPr>
              <a:t> </a:t>
            </a:r>
            <a:r>
              <a:rPr lang="pt-PT" dirty="0">
                <a:latin typeface="Calibri" pitchFamily="34" charset="0"/>
                <a:sym typeface="Symbol"/>
              </a:rPr>
              <a:t> 1.381</a:t>
            </a:r>
            <a:r>
              <a:rPr lang="pt-PT" dirty="0">
                <a:latin typeface="Calibri" pitchFamily="34" charset="0"/>
                <a:sym typeface="Symbol" panose="05050102010706020507" pitchFamily="18" charset="2"/>
              </a:rPr>
              <a:t></a:t>
            </a:r>
            <a:r>
              <a:rPr lang="pt-PT" dirty="0">
                <a:latin typeface="Calibri" pitchFamily="34" charset="0"/>
                <a:sym typeface="Symbol"/>
              </a:rPr>
              <a:t>10</a:t>
            </a:r>
            <a:r>
              <a:rPr lang="pt-PT" baseline="30000" dirty="0">
                <a:latin typeface="Calibri" pitchFamily="34" charset="0"/>
                <a:sym typeface="Symbol"/>
              </a:rPr>
              <a:t>-23</a:t>
            </a:r>
            <a:r>
              <a:rPr lang="pt-PT" dirty="0">
                <a:latin typeface="Calibri" pitchFamily="34" charset="0"/>
                <a:sym typeface="Symbol"/>
              </a:rPr>
              <a:t> J.K</a:t>
            </a:r>
            <a:r>
              <a:rPr lang="pt-PT" baseline="30000" dirty="0">
                <a:latin typeface="Calibri" pitchFamily="34" charset="0"/>
                <a:sym typeface="Symbol"/>
              </a:rPr>
              <a:t>-1</a:t>
            </a:r>
            <a:endParaRPr lang="pt-PT" baseline="30000" dirty="0">
              <a:latin typeface="Calibri" pitchFamily="34" charset="0"/>
            </a:endParaRPr>
          </a:p>
        </p:txBody>
      </p:sp>
      <p:sp>
        <p:nvSpPr>
          <p:cNvPr id="11" name="Forma livre 10"/>
          <p:cNvSpPr/>
          <p:nvPr/>
        </p:nvSpPr>
        <p:spPr bwMode="auto">
          <a:xfrm>
            <a:off x="311217" y="1828800"/>
            <a:ext cx="1474701" cy="2100266"/>
          </a:xfrm>
          <a:custGeom>
            <a:avLst/>
            <a:gdLst>
              <a:gd name="connsiteX0" fmla="*/ 429928 w 893545"/>
              <a:gd name="connsiteY0" fmla="*/ 0 h 1894572"/>
              <a:gd name="connsiteX1" fmla="*/ 54543 w 893545"/>
              <a:gd name="connsiteY1" fmla="*/ 808522 h 1894572"/>
              <a:gd name="connsiteX2" fmla="*/ 757187 w 893545"/>
              <a:gd name="connsiteY2" fmla="*/ 1722922 h 1894572"/>
              <a:gd name="connsiteX3" fmla="*/ 872690 w 893545"/>
              <a:gd name="connsiteY3" fmla="*/ 1838425 h 1894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3545" h="1894572">
                <a:moveTo>
                  <a:pt x="429928" y="0"/>
                </a:moveTo>
                <a:cubicBezTo>
                  <a:pt x="214964" y="260684"/>
                  <a:pt x="0" y="521368"/>
                  <a:pt x="54543" y="808522"/>
                </a:cubicBezTo>
                <a:cubicBezTo>
                  <a:pt x="109086" y="1095676"/>
                  <a:pt x="620829" y="1551272"/>
                  <a:pt x="757187" y="1722922"/>
                </a:cubicBezTo>
                <a:cubicBezTo>
                  <a:pt x="893545" y="1894572"/>
                  <a:pt x="883117" y="1866498"/>
                  <a:pt x="872690" y="1838425"/>
                </a:cubicBezTo>
              </a:path>
            </a:pathLst>
          </a:cu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2071670" y="3286124"/>
          <a:ext cx="3837367" cy="11969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7" name="Equação" r:id="rId5" imgW="1346040" imgH="419040" progId="Equation.3">
                  <p:embed/>
                </p:oleObj>
              </mc:Choice>
              <mc:Fallback>
                <p:oleObj name="Equação" r:id="rId5" imgW="1346040" imgH="419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1670" y="3286124"/>
                        <a:ext cx="3837367" cy="119697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4" name="Conexão recta unidireccional 13"/>
          <p:cNvCxnSpPr/>
          <p:nvPr/>
        </p:nvCxnSpPr>
        <p:spPr bwMode="auto">
          <a:xfrm rot="16200000" flipV="1">
            <a:off x="3321835" y="4321975"/>
            <a:ext cx="857256" cy="64294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" name="CaixaDeTexto 14"/>
          <p:cNvSpPr txBox="1"/>
          <p:nvPr/>
        </p:nvSpPr>
        <p:spPr>
          <a:xfrm>
            <a:off x="4214810" y="5072074"/>
            <a:ext cx="4357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>
                <a:latin typeface="Calibri" pitchFamily="34" charset="0"/>
              </a:rPr>
              <a:t>Constante de proporcionalidade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643306" y="285728"/>
            <a:ext cx="1928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u="sng" dirty="0">
                <a:latin typeface="Calibri" pitchFamily="34" charset="0"/>
              </a:rPr>
              <a:t>Cálculo de A</a:t>
            </a:r>
          </a:p>
        </p:txBody>
      </p:sp>
      <p:graphicFrame>
        <p:nvGraphicFramePr>
          <p:cNvPr id="26626" name="Object 2"/>
          <p:cNvGraphicFramePr>
            <a:graphicFrameLocks noChangeAspect="1"/>
          </p:cNvGraphicFramePr>
          <p:nvPr/>
        </p:nvGraphicFramePr>
        <p:xfrm>
          <a:off x="428596" y="1071546"/>
          <a:ext cx="2013139" cy="5572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8" name="Equação" r:id="rId3" imgW="1384200" imgH="380880" progId="Equation.3">
                  <p:embed/>
                </p:oleObj>
              </mc:Choice>
              <mc:Fallback>
                <p:oleObj name="Equação" r:id="rId3" imgW="1384200" imgH="3808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596" y="1071546"/>
                        <a:ext cx="2013139" cy="55720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2643174" y="1142984"/>
            <a:ext cx="5000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>
                <a:latin typeface="Calibri" pitchFamily="34" charset="0"/>
              </a:rPr>
              <a:t>e</a:t>
            </a:r>
          </a:p>
        </p:txBody>
      </p:sp>
      <p:graphicFrame>
        <p:nvGraphicFramePr>
          <p:cNvPr id="26627" name="Object 3"/>
          <p:cNvGraphicFramePr>
            <a:graphicFrameLocks noChangeAspect="1"/>
          </p:cNvGraphicFramePr>
          <p:nvPr/>
        </p:nvGraphicFramePr>
        <p:xfrm>
          <a:off x="3214678" y="1071546"/>
          <a:ext cx="1972687" cy="7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9" name="Equação" r:id="rId5" imgW="1371600" imgH="520560" progId="Equation.3">
                  <p:embed/>
                </p:oleObj>
              </mc:Choice>
              <mc:Fallback>
                <p:oleObj name="Equação" r:id="rId5" imgW="1371600" imgH="52056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4678" y="1071546"/>
                        <a:ext cx="1972687" cy="728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428596" y="2143116"/>
            <a:ext cx="3286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>
                <a:latin typeface="Calibri" pitchFamily="34" charset="0"/>
              </a:rPr>
              <a:t>A matemática diz-nos que: </a:t>
            </a:r>
          </a:p>
        </p:txBody>
      </p:sp>
      <p:graphicFrame>
        <p:nvGraphicFramePr>
          <p:cNvPr id="26628" name="Object 4"/>
          <p:cNvGraphicFramePr>
            <a:graphicFrameLocks noChangeAspect="1"/>
          </p:cNvGraphicFramePr>
          <p:nvPr/>
        </p:nvGraphicFramePr>
        <p:xfrm>
          <a:off x="3286116" y="1928802"/>
          <a:ext cx="1746432" cy="7191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0" name="Equação" r:id="rId7" imgW="1066680" imgH="444240" progId="Equation.3">
                  <p:embed/>
                </p:oleObj>
              </mc:Choice>
              <mc:Fallback>
                <p:oleObj name="Equação" r:id="rId7" imgW="1066680" imgH="4442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6116" y="1928802"/>
                        <a:ext cx="1746432" cy="7191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aixaDeTexto 8"/>
          <p:cNvSpPr txBox="1"/>
          <p:nvPr/>
        </p:nvSpPr>
        <p:spPr>
          <a:xfrm>
            <a:off x="428596" y="2857496"/>
            <a:ext cx="6786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>
                <a:latin typeface="Calibri" pitchFamily="34" charset="0"/>
              </a:rPr>
              <a:t>Neste caso </a:t>
            </a:r>
            <a:r>
              <a:rPr lang="pt-PT" sz="2000" i="1" dirty="0">
                <a:latin typeface="Calibri" pitchFamily="34" charset="0"/>
              </a:rPr>
              <a:t>a</a:t>
            </a:r>
            <a:r>
              <a:rPr lang="pt-PT" sz="2000" dirty="0">
                <a:latin typeface="Calibri" pitchFamily="34" charset="0"/>
              </a:rPr>
              <a:t> = </a:t>
            </a:r>
            <a:r>
              <a:rPr lang="pt-PT" sz="2000" i="1" dirty="0">
                <a:latin typeface="Calibri" pitchFamily="34" charset="0"/>
              </a:rPr>
              <a:t>m/</a:t>
            </a:r>
            <a:r>
              <a:rPr lang="pt-PT" sz="2000" dirty="0">
                <a:latin typeface="Calibri" pitchFamily="34" charset="0"/>
              </a:rPr>
              <a:t>2</a:t>
            </a:r>
            <a:r>
              <a:rPr lang="pt-PT" sz="2000" i="1" dirty="0">
                <a:latin typeface="Calibri" pitchFamily="34" charset="0"/>
              </a:rPr>
              <a:t>kT</a:t>
            </a:r>
            <a:r>
              <a:rPr lang="pt-PT" sz="2000" dirty="0">
                <a:latin typeface="Calibri" pitchFamily="34" charset="0"/>
              </a:rPr>
              <a:t> pelo que se obtém facilmente:</a:t>
            </a:r>
          </a:p>
        </p:txBody>
      </p:sp>
      <p:graphicFrame>
        <p:nvGraphicFramePr>
          <p:cNvPr id="26629" name="Object 5"/>
          <p:cNvGraphicFramePr>
            <a:graphicFrameLocks noChangeAspect="1"/>
          </p:cNvGraphicFramePr>
          <p:nvPr/>
        </p:nvGraphicFramePr>
        <p:xfrm>
          <a:off x="6000760" y="2643182"/>
          <a:ext cx="1502334" cy="861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1" name="Equação" r:id="rId9" imgW="761760" imgH="444240" progId="Equation.3">
                  <p:embed/>
                </p:oleObj>
              </mc:Choice>
              <mc:Fallback>
                <p:oleObj name="Equação" r:id="rId9" imgW="761760" imgH="4442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0760" y="2643182"/>
                        <a:ext cx="1502334" cy="86199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0" name="Object 6"/>
          <p:cNvGraphicFramePr>
            <a:graphicFrameLocks noChangeAspect="1"/>
          </p:cNvGraphicFramePr>
          <p:nvPr/>
        </p:nvGraphicFramePr>
        <p:xfrm>
          <a:off x="2643174" y="3571876"/>
          <a:ext cx="2806320" cy="8112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2" name="Equação" r:id="rId11" imgW="1600200" imgH="469800" progId="Equation.3">
                  <p:embed/>
                </p:oleObj>
              </mc:Choice>
              <mc:Fallback>
                <p:oleObj name="Equação" r:id="rId11" imgW="1600200" imgH="4698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3174" y="3571876"/>
                        <a:ext cx="2806320" cy="81120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CaixaDeTexto 11"/>
          <p:cNvSpPr txBox="1"/>
          <p:nvPr/>
        </p:nvSpPr>
        <p:spPr>
          <a:xfrm>
            <a:off x="357158" y="4714884"/>
            <a:ext cx="57864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>
                <a:latin typeface="Calibri" pitchFamily="34" charset="0"/>
              </a:rPr>
              <a:t>Considerando o espaço a três dimensões obtemos</a:t>
            </a:r>
          </a:p>
        </p:txBody>
      </p:sp>
      <p:graphicFrame>
        <p:nvGraphicFramePr>
          <p:cNvPr id="2663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9490497"/>
              </p:ext>
            </p:extLst>
          </p:nvPr>
        </p:nvGraphicFramePr>
        <p:xfrm>
          <a:off x="1633538" y="5357813"/>
          <a:ext cx="5692775" cy="102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3" name="Equation" r:id="rId13" imgW="2679480" imgH="495000" progId="Equation.3">
                  <p:embed/>
                </p:oleObj>
              </mc:Choice>
              <mc:Fallback>
                <p:oleObj name="Equation" r:id="rId13" imgW="2679480" imgH="4950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3538" y="5357813"/>
                        <a:ext cx="5692775" cy="1022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857224" y="357166"/>
            <a:ext cx="7429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u="sng" dirty="0">
                <a:latin typeface="Calibri" pitchFamily="34" charset="0"/>
              </a:rPr>
              <a:t>Lei de Distribuição de Velocidades de </a:t>
            </a:r>
            <a:r>
              <a:rPr lang="pt-PT" u="sng" dirty="0" err="1">
                <a:latin typeface="Calibri" pitchFamily="34" charset="0"/>
              </a:rPr>
              <a:t>Maxwell-Boltzmann</a:t>
            </a:r>
            <a:endParaRPr lang="pt-PT" u="sng" dirty="0">
              <a:latin typeface="Calibri" pitchFamily="34" charset="0"/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571472" y="1142984"/>
            <a:ext cx="1440000" cy="1440000"/>
            <a:chOff x="1571604" y="1928802"/>
            <a:chExt cx="1440000" cy="1440000"/>
          </a:xfrm>
        </p:grpSpPr>
        <p:sp>
          <p:nvSpPr>
            <p:cNvPr id="5" name="Oval 4"/>
            <p:cNvSpPr>
              <a:spLocks noChangeAspect="1"/>
            </p:cNvSpPr>
            <p:nvPr/>
          </p:nvSpPr>
          <p:spPr bwMode="auto">
            <a:xfrm>
              <a:off x="1643042" y="2000240"/>
              <a:ext cx="1260000" cy="1260000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PT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6" name="Oval 5"/>
            <p:cNvSpPr>
              <a:spLocks noChangeAspect="1"/>
            </p:cNvSpPr>
            <p:nvPr/>
          </p:nvSpPr>
          <p:spPr bwMode="auto">
            <a:xfrm>
              <a:off x="1571604" y="1928802"/>
              <a:ext cx="1440000" cy="1440000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PT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cxnSp>
        <p:nvCxnSpPr>
          <p:cNvPr id="9" name="Conexão recta unidireccional 8"/>
          <p:cNvCxnSpPr/>
          <p:nvPr/>
        </p:nvCxnSpPr>
        <p:spPr bwMode="auto">
          <a:xfrm rot="5400000" flipH="1" flipV="1">
            <a:off x="1035819" y="1393017"/>
            <a:ext cx="642942" cy="4286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Conexão recta unidireccional 10"/>
          <p:cNvCxnSpPr/>
          <p:nvPr/>
        </p:nvCxnSpPr>
        <p:spPr bwMode="auto">
          <a:xfrm flipV="1">
            <a:off x="1142976" y="1500174"/>
            <a:ext cx="785818" cy="4286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2" name="CaixaDeTexto 11"/>
          <p:cNvSpPr txBox="1"/>
          <p:nvPr/>
        </p:nvSpPr>
        <p:spPr>
          <a:xfrm>
            <a:off x="1071538" y="1285860"/>
            <a:ext cx="357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>
                <a:latin typeface="Calibri" pitchFamily="34" charset="0"/>
              </a:rPr>
              <a:t>c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1285852" y="1714488"/>
            <a:ext cx="7143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>
                <a:latin typeface="Calibri" pitchFamily="34" charset="0"/>
              </a:rPr>
              <a:t>c+</a:t>
            </a:r>
            <a:r>
              <a:rPr lang="pt-PT" sz="2000" dirty="0" err="1">
                <a:latin typeface="Calibri" pitchFamily="34" charset="0"/>
              </a:rPr>
              <a:t>dc</a:t>
            </a:r>
            <a:endParaRPr lang="pt-PT" sz="2000" dirty="0">
              <a:latin typeface="Calibri" pitchFamily="34" charset="0"/>
            </a:endParaRPr>
          </a:p>
        </p:txBody>
      </p:sp>
      <p:cxnSp>
        <p:nvCxnSpPr>
          <p:cNvPr id="15" name="Conexão recta unidireccional 14"/>
          <p:cNvCxnSpPr/>
          <p:nvPr/>
        </p:nvCxnSpPr>
        <p:spPr bwMode="auto">
          <a:xfrm rot="10800000" flipV="1">
            <a:off x="2000232" y="1643050"/>
            <a:ext cx="771148" cy="15754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aphicFrame>
        <p:nvGraphicFramePr>
          <p:cNvPr id="16" name="Objecto 15"/>
          <p:cNvGraphicFramePr>
            <a:graphicFrameLocks noChangeAspect="1"/>
          </p:cNvGraphicFramePr>
          <p:nvPr/>
        </p:nvGraphicFramePr>
        <p:xfrm>
          <a:off x="2714612" y="1357298"/>
          <a:ext cx="1634439" cy="4587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6" name="Equação" r:id="rId3" imgW="723600" imgH="203040" progId="Equation.3">
                  <p:embed/>
                </p:oleObj>
              </mc:Choice>
              <mc:Fallback>
                <p:oleObj name="Equação" r:id="rId3" imgW="723600" imgH="203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4612" y="1357298"/>
                        <a:ext cx="1634439" cy="4587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1" name="Object 3"/>
          <p:cNvGraphicFramePr>
            <a:graphicFrameLocks noChangeAspect="1"/>
          </p:cNvGraphicFramePr>
          <p:nvPr/>
        </p:nvGraphicFramePr>
        <p:xfrm>
          <a:off x="2071670" y="2071678"/>
          <a:ext cx="5197039" cy="11445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7" name="Equação" r:id="rId5" imgW="2082600" imgH="469800" progId="Equation.3">
                  <p:embed/>
                </p:oleObj>
              </mc:Choice>
              <mc:Fallback>
                <p:oleObj name="Equação" r:id="rId5" imgW="2082600" imgH="469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1670" y="2071678"/>
                        <a:ext cx="5197039" cy="114458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ângulo 18"/>
          <p:cNvSpPr/>
          <p:nvPr/>
        </p:nvSpPr>
        <p:spPr>
          <a:xfrm>
            <a:off x="214282" y="3357562"/>
            <a:ext cx="87154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>
                <a:latin typeface="Calibri" pitchFamily="34" charset="0"/>
              </a:rPr>
              <a:t>A expressão anterior é a </a:t>
            </a:r>
            <a:r>
              <a:rPr lang="pt-PT" sz="2000" u="sng" dirty="0">
                <a:latin typeface="Calibri" pitchFamily="34" charset="0"/>
              </a:rPr>
              <a:t>lei de distribuição de velocidades de </a:t>
            </a:r>
            <a:r>
              <a:rPr lang="pt-PT" sz="2000" u="sng" dirty="0" err="1">
                <a:latin typeface="Calibri" pitchFamily="34" charset="0"/>
              </a:rPr>
              <a:t>Maxwell-Boltzmann</a:t>
            </a:r>
            <a:r>
              <a:rPr lang="pt-PT" sz="2000" dirty="0">
                <a:latin typeface="Calibri" pitchFamily="34" charset="0"/>
              </a:rPr>
              <a:t>, e representa a probabilidade de encontrar moléculas com velocidades compreendidas entre </a:t>
            </a:r>
            <a:r>
              <a:rPr lang="pt-PT" sz="2000" i="1" dirty="0">
                <a:latin typeface="Calibri" pitchFamily="34" charset="0"/>
              </a:rPr>
              <a:t>C</a:t>
            </a:r>
            <a:r>
              <a:rPr lang="pt-PT" sz="2000" dirty="0">
                <a:latin typeface="Calibri" pitchFamily="34" charset="0"/>
              </a:rPr>
              <a:t> e </a:t>
            </a:r>
            <a:r>
              <a:rPr lang="pt-PT" sz="2000" i="1" dirty="0">
                <a:latin typeface="Calibri" pitchFamily="34" charset="0"/>
              </a:rPr>
              <a:t>C+</a:t>
            </a:r>
            <a:r>
              <a:rPr lang="pt-PT" sz="2000" i="1" dirty="0" err="1">
                <a:latin typeface="Calibri" pitchFamily="34" charset="0"/>
              </a:rPr>
              <a:t>dC</a:t>
            </a:r>
            <a:r>
              <a:rPr lang="pt-PT" sz="2000" i="1" dirty="0">
                <a:latin typeface="Calibri" pitchFamily="34" charset="0"/>
              </a:rPr>
              <a:t> </a:t>
            </a:r>
            <a:r>
              <a:rPr lang="pt-PT" sz="2000" dirty="0">
                <a:latin typeface="Calibri" pitchFamily="34" charset="0"/>
              </a:rPr>
              <a:t>, ou</a:t>
            </a:r>
          </a:p>
        </p:txBody>
      </p:sp>
      <p:graphicFrame>
        <p:nvGraphicFramePr>
          <p:cNvPr id="27652" name="Object 4"/>
          <p:cNvGraphicFramePr>
            <a:graphicFrameLocks noChangeAspect="1"/>
          </p:cNvGraphicFramePr>
          <p:nvPr/>
        </p:nvGraphicFramePr>
        <p:xfrm>
          <a:off x="1928794" y="4572008"/>
          <a:ext cx="5167313" cy="1144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8" name="Equação" r:id="rId7" imgW="2070000" imgH="469800" progId="Equation.3">
                  <p:embed/>
                </p:oleObj>
              </mc:Choice>
              <mc:Fallback>
                <p:oleObj name="Equação" r:id="rId7" imgW="2070000" imgH="4698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8794" y="4572008"/>
                        <a:ext cx="5167313" cy="1144587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88" name="Picture 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00174"/>
            <a:ext cx="9115425" cy="429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ângulo 13"/>
          <p:cNvSpPr/>
          <p:nvPr/>
        </p:nvSpPr>
        <p:spPr>
          <a:xfrm>
            <a:off x="500034" y="357166"/>
            <a:ext cx="77153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u="sng" dirty="0">
                <a:latin typeface="Calibri" pitchFamily="34" charset="0"/>
              </a:rPr>
              <a:t>Distribuição de velocidades de </a:t>
            </a:r>
            <a:r>
              <a:rPr lang="pt-PT" u="sng" dirty="0" err="1">
                <a:latin typeface="Calibri" pitchFamily="34" charset="0"/>
              </a:rPr>
              <a:t>Maxwell</a:t>
            </a:r>
            <a:r>
              <a:rPr lang="pt-PT" u="sng" dirty="0">
                <a:latin typeface="Calibri" pitchFamily="34" charset="0"/>
              </a:rPr>
              <a:t> – </a:t>
            </a:r>
            <a:r>
              <a:rPr lang="pt-PT" u="sng" dirty="0" err="1">
                <a:latin typeface="Calibri" pitchFamily="34" charset="0"/>
              </a:rPr>
              <a:t>Boltzmann</a:t>
            </a:r>
            <a:r>
              <a:rPr lang="pt-PT" u="sng" dirty="0">
                <a:latin typeface="Calibri" pitchFamily="34" charset="0"/>
              </a:rPr>
              <a:t> para um gás em equilíbrio a duas temperaturas.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85720" y="357166"/>
            <a:ext cx="62151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>
                <a:latin typeface="Calibri" pitchFamily="34" charset="0"/>
              </a:rPr>
              <a:t>A partir da distribuição de </a:t>
            </a:r>
            <a:r>
              <a:rPr lang="pt-PT" sz="2000" dirty="0" err="1">
                <a:latin typeface="Calibri" pitchFamily="34" charset="0"/>
              </a:rPr>
              <a:t>Maxwell-Boltzmann</a:t>
            </a:r>
            <a:endParaRPr lang="pt-PT" sz="2000" dirty="0">
              <a:latin typeface="Calibri" pitchFamily="34" charset="0"/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357158" y="928670"/>
            <a:ext cx="835824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>
                <a:latin typeface="Calibri" pitchFamily="34" charset="0"/>
              </a:rPr>
              <a:t>A raiz quadrada do valor quadrático médio das velocidades moleculares é, como vimos atrás:</a:t>
            </a:r>
          </a:p>
        </p:txBody>
      </p:sp>
      <p:graphicFrame>
        <p:nvGraphicFramePr>
          <p:cNvPr id="29698" name="Object 2"/>
          <p:cNvGraphicFramePr>
            <a:graphicFrameLocks noChangeAspect="1"/>
          </p:cNvGraphicFramePr>
          <p:nvPr/>
        </p:nvGraphicFramePr>
        <p:xfrm>
          <a:off x="3071802" y="1643050"/>
          <a:ext cx="1488464" cy="6556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6" name="Equação" r:id="rId3" imgW="1028520" imgH="469800" progId="Equation.3">
                  <p:embed/>
                </p:oleObj>
              </mc:Choice>
              <mc:Fallback>
                <p:oleObj name="Equação" r:id="rId3" imgW="1028520" imgH="469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1802" y="1643050"/>
                        <a:ext cx="1488464" cy="655633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428596" y="2581627"/>
            <a:ext cx="60722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A velocidade translacional média é dada por:</a:t>
            </a:r>
            <a:endParaRPr kumimoji="0" lang="pt-PT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graphicFrame>
        <p:nvGraphicFramePr>
          <p:cNvPr id="29700" name="Object 4"/>
          <p:cNvGraphicFramePr>
            <a:graphicFrameLocks noChangeAspect="1"/>
          </p:cNvGraphicFramePr>
          <p:nvPr/>
        </p:nvGraphicFramePr>
        <p:xfrm>
          <a:off x="3143240" y="3429000"/>
          <a:ext cx="1347925" cy="733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7" name="Equação" r:id="rId5" imgW="850680" imgH="469800" progId="Equation.3">
                  <p:embed/>
                </p:oleObj>
              </mc:Choice>
              <mc:Fallback>
                <p:oleObj name="Equação" r:id="rId5" imgW="850680" imgH="4698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240" y="3429000"/>
                        <a:ext cx="1347925" cy="733430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428596" y="4367577"/>
            <a:ext cx="457203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e a velocidade mais provável é:</a:t>
            </a:r>
            <a:endParaRPr kumimoji="0" lang="pt-PT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graphicFrame>
        <p:nvGraphicFramePr>
          <p:cNvPr id="29702" name="Object 6"/>
          <p:cNvGraphicFramePr>
            <a:graphicFrameLocks noChangeAspect="1"/>
          </p:cNvGraphicFramePr>
          <p:nvPr/>
        </p:nvGraphicFramePr>
        <p:xfrm>
          <a:off x="3209039" y="5143512"/>
          <a:ext cx="1505837" cy="679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8" name="Equação" r:id="rId7" imgW="1002960" imgH="469800" progId="Equation.3">
                  <p:embed/>
                </p:oleObj>
              </mc:Choice>
              <mc:Fallback>
                <p:oleObj name="Equação" r:id="rId7" imgW="1002960" imgH="4698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9039" y="5143512"/>
                        <a:ext cx="1505837" cy="679463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" y="1785957"/>
            <a:ext cx="8115300" cy="44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ângulo 2"/>
          <p:cNvSpPr/>
          <p:nvPr/>
        </p:nvSpPr>
        <p:spPr>
          <a:xfrm>
            <a:off x="571472" y="500042"/>
            <a:ext cx="79296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u="sng" dirty="0">
                <a:latin typeface="Calibri" pitchFamily="34" charset="0"/>
              </a:rPr>
              <a:t>Relação entre as várias velocidades para um gás em equilíbrio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571868" y="357166"/>
            <a:ext cx="1357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u="sng" dirty="0">
                <a:latin typeface="Calibri" pitchFamily="34" charset="0"/>
              </a:rPr>
              <a:t>A Efusão</a:t>
            </a:r>
          </a:p>
        </p:txBody>
      </p:sp>
      <p:sp>
        <p:nvSpPr>
          <p:cNvPr id="3" name="Rectângulo 2"/>
          <p:cNvSpPr/>
          <p:nvPr/>
        </p:nvSpPr>
        <p:spPr>
          <a:xfrm>
            <a:off x="357158" y="857232"/>
            <a:ext cx="835824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800" dirty="0">
                <a:latin typeface="Calibri" pitchFamily="34" charset="0"/>
              </a:rPr>
              <a:t>A efusão de um gás consiste na passagem de moléculas através de um orifício estreito – feixe molecular. </a:t>
            </a:r>
            <a:br>
              <a:rPr lang="pt-PT" sz="1800" dirty="0"/>
            </a:br>
            <a:r>
              <a:rPr lang="pt-PT" sz="1800" dirty="0">
                <a:latin typeface="Calibri" pitchFamily="34" charset="0"/>
              </a:rPr>
              <a:t>Para isso vamos calcular o número de moléculas, </a:t>
            </a:r>
            <a:r>
              <a:rPr lang="pt-PT" sz="1800" i="1" dirty="0" err="1">
                <a:latin typeface="Calibri" pitchFamily="34" charset="0"/>
              </a:rPr>
              <a:t>dN</a:t>
            </a:r>
            <a:r>
              <a:rPr lang="pt-PT" sz="1800" i="1" baseline="-25000" dirty="0" err="1">
                <a:latin typeface="Calibri" pitchFamily="34" charset="0"/>
              </a:rPr>
              <a:t>p</a:t>
            </a:r>
            <a:r>
              <a:rPr lang="pt-PT" sz="1800" dirty="0">
                <a:latin typeface="Calibri" pitchFamily="34" charset="0"/>
              </a:rPr>
              <a:t>, que batem numa dada parede no intervalo de tempo </a:t>
            </a:r>
            <a:r>
              <a:rPr lang="pt-PT" sz="1800" i="1" dirty="0" err="1">
                <a:latin typeface="Calibri" pitchFamily="34" charset="0"/>
              </a:rPr>
              <a:t>dt</a:t>
            </a:r>
            <a:r>
              <a:rPr lang="pt-PT" sz="1800" dirty="0">
                <a:latin typeface="Calibri" pitchFamily="34" charset="0"/>
              </a:rPr>
              <a:t>. O número de moléculas com componente </a:t>
            </a:r>
            <a:r>
              <a:rPr lang="pt-PT" sz="1800" i="1" dirty="0" err="1">
                <a:latin typeface="Calibri" pitchFamily="34" charset="0"/>
              </a:rPr>
              <a:t>C</a:t>
            </a:r>
            <a:r>
              <a:rPr lang="pt-PT" sz="1800" i="1" baseline="-25000" dirty="0" err="1">
                <a:latin typeface="Calibri" pitchFamily="34" charset="0"/>
              </a:rPr>
              <a:t>y</a:t>
            </a:r>
            <a:r>
              <a:rPr lang="pt-PT" sz="1800" i="1" dirty="0">
                <a:latin typeface="Calibri" pitchFamily="34" charset="0"/>
              </a:rPr>
              <a:t> </a:t>
            </a:r>
            <a:r>
              <a:rPr lang="pt-PT" sz="1800" dirty="0">
                <a:latin typeface="Calibri" pitchFamily="34" charset="0"/>
              </a:rPr>
              <a:t>entre </a:t>
            </a:r>
            <a:r>
              <a:rPr lang="pt-PT" sz="1800" i="1" dirty="0" err="1">
                <a:latin typeface="Calibri" pitchFamily="34" charset="0"/>
              </a:rPr>
              <a:t>C</a:t>
            </a:r>
            <a:r>
              <a:rPr lang="pt-PT" sz="1800" i="1" baseline="-25000" dirty="0" err="1">
                <a:latin typeface="Calibri" pitchFamily="34" charset="0"/>
              </a:rPr>
              <a:t>y</a:t>
            </a:r>
            <a:r>
              <a:rPr lang="pt-PT" sz="1800" dirty="0">
                <a:latin typeface="Calibri" pitchFamily="34" charset="0"/>
              </a:rPr>
              <a:t> e </a:t>
            </a:r>
            <a:r>
              <a:rPr lang="pt-PT" sz="1800" i="1" dirty="0" err="1">
                <a:latin typeface="Calibri" pitchFamily="34" charset="0"/>
              </a:rPr>
              <a:t>C</a:t>
            </a:r>
            <a:r>
              <a:rPr lang="pt-PT" sz="1800" i="1" baseline="-25000" dirty="0" err="1">
                <a:latin typeface="Calibri" pitchFamily="34" charset="0"/>
              </a:rPr>
              <a:t>y</a:t>
            </a:r>
            <a:r>
              <a:rPr lang="pt-PT" sz="1800" i="1" baseline="-25000" dirty="0">
                <a:latin typeface="Calibri" pitchFamily="34" charset="0"/>
              </a:rPr>
              <a:t> </a:t>
            </a:r>
            <a:r>
              <a:rPr lang="pt-PT" sz="1800" i="1" dirty="0">
                <a:latin typeface="Calibri" pitchFamily="34" charset="0"/>
              </a:rPr>
              <a:t>+ </a:t>
            </a:r>
            <a:r>
              <a:rPr lang="pt-PT" sz="1800" i="1" dirty="0" err="1">
                <a:latin typeface="Calibri" pitchFamily="34" charset="0"/>
              </a:rPr>
              <a:t>dC</a:t>
            </a:r>
            <a:r>
              <a:rPr lang="pt-PT" sz="1800" i="1" baseline="-25000" dirty="0" err="1">
                <a:latin typeface="Calibri" pitchFamily="34" charset="0"/>
              </a:rPr>
              <a:t>y</a:t>
            </a:r>
            <a:r>
              <a:rPr lang="pt-PT" sz="1800" dirty="0">
                <a:latin typeface="Calibri" pitchFamily="34" charset="0"/>
              </a:rPr>
              <a:t> é dado pela distribuição de </a:t>
            </a:r>
            <a:r>
              <a:rPr lang="pt-PT" sz="1800" dirty="0" err="1">
                <a:latin typeface="Calibri" pitchFamily="34" charset="0"/>
              </a:rPr>
              <a:t>Maxwell-Boltzmann</a:t>
            </a:r>
            <a:r>
              <a:rPr lang="pt-PT" sz="1800" dirty="0">
                <a:latin typeface="Calibri" pitchFamily="34" charset="0"/>
              </a:rPr>
              <a:t>:</a:t>
            </a:r>
          </a:p>
        </p:txBody>
      </p:sp>
      <p:graphicFrame>
        <p:nvGraphicFramePr>
          <p:cNvPr id="31746" name="Object 2"/>
          <p:cNvGraphicFramePr>
            <a:graphicFrameLocks noChangeAspect="1"/>
          </p:cNvGraphicFramePr>
          <p:nvPr/>
        </p:nvGraphicFramePr>
        <p:xfrm>
          <a:off x="1571604" y="2571744"/>
          <a:ext cx="5294048" cy="8985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0" name="Equação" r:id="rId3" imgW="2705040" imgH="469800" progId="Equation.3">
                  <p:embed/>
                </p:oleObj>
              </mc:Choice>
              <mc:Fallback>
                <p:oleObj name="Equação" r:id="rId3" imgW="2705040" imgH="469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04" y="2571744"/>
                        <a:ext cx="5294048" cy="89853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haveta à esquerda 5"/>
          <p:cNvSpPr/>
          <p:nvPr/>
        </p:nvSpPr>
        <p:spPr bwMode="auto">
          <a:xfrm rot="16200000">
            <a:off x="3500430" y="2428868"/>
            <a:ext cx="285752" cy="214314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286116" y="3500438"/>
            <a:ext cx="785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i="1" dirty="0"/>
              <a:t>g(y)</a:t>
            </a:r>
          </a:p>
        </p:txBody>
      </p:sp>
      <p:sp>
        <p:nvSpPr>
          <p:cNvPr id="8" name="Rectângulo 7"/>
          <p:cNvSpPr/>
          <p:nvPr/>
        </p:nvSpPr>
        <p:spPr>
          <a:xfrm>
            <a:off x="428596" y="4071942"/>
            <a:ext cx="82153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800" dirty="0">
                <a:latin typeface="Calibri" pitchFamily="34" charset="0"/>
              </a:rPr>
              <a:t>A fracção de moléculas à distância </a:t>
            </a:r>
            <a:r>
              <a:rPr lang="pt-PT" sz="1800" i="1" dirty="0" err="1">
                <a:latin typeface="Calibri" pitchFamily="34" charset="0"/>
              </a:rPr>
              <a:t>C</a:t>
            </a:r>
            <a:r>
              <a:rPr lang="pt-PT" sz="1800" i="1" baseline="-25000" dirty="0" err="1">
                <a:latin typeface="Calibri" pitchFamily="34" charset="0"/>
              </a:rPr>
              <a:t>y</a:t>
            </a:r>
            <a:r>
              <a:rPr lang="pt-PT" sz="1800" i="1" dirty="0" err="1">
                <a:latin typeface="Calibri" pitchFamily="34" charset="0"/>
              </a:rPr>
              <a:t>dt</a:t>
            </a:r>
            <a:r>
              <a:rPr lang="pt-PT" sz="1800" dirty="0">
                <a:latin typeface="Calibri" pitchFamily="34" charset="0"/>
              </a:rPr>
              <a:t> da parede é, considerando as moléculas aleatoriamente distribuídas na distância ℓ, dado por </a:t>
            </a:r>
            <a:r>
              <a:rPr lang="pt-PT" sz="1800" i="1" dirty="0" err="1">
                <a:latin typeface="Calibri" pitchFamily="34" charset="0"/>
              </a:rPr>
              <a:t>C</a:t>
            </a:r>
            <a:r>
              <a:rPr lang="pt-PT" sz="1800" i="1" baseline="-25000" dirty="0" err="1">
                <a:latin typeface="Calibri" pitchFamily="34" charset="0"/>
              </a:rPr>
              <a:t>y</a:t>
            </a:r>
            <a:r>
              <a:rPr lang="pt-PT" sz="1800" i="1" dirty="0" err="1">
                <a:latin typeface="Calibri" pitchFamily="34" charset="0"/>
              </a:rPr>
              <a:t>dt</a:t>
            </a:r>
            <a:r>
              <a:rPr lang="pt-PT" sz="1800" i="1" dirty="0">
                <a:latin typeface="Calibri" pitchFamily="34" charset="0"/>
              </a:rPr>
              <a:t>/</a:t>
            </a:r>
            <a:r>
              <a:rPr lang="pt-PT" sz="1800" dirty="0">
                <a:latin typeface="Calibri" pitchFamily="34" charset="0"/>
              </a:rPr>
              <a:t>ℓ</a:t>
            </a:r>
          </a:p>
        </p:txBody>
      </p:sp>
      <p:sp>
        <p:nvSpPr>
          <p:cNvPr id="9" name="Rectângulo 8"/>
          <p:cNvSpPr/>
          <p:nvPr/>
        </p:nvSpPr>
        <p:spPr>
          <a:xfrm>
            <a:off x="357158" y="4714884"/>
            <a:ext cx="84296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800" dirty="0">
                <a:latin typeface="Calibri" pitchFamily="34" charset="0"/>
              </a:rPr>
              <a:t>O produto </a:t>
            </a:r>
            <a:r>
              <a:rPr lang="pt-PT" sz="1800" dirty="0" err="1">
                <a:latin typeface="Calibri" pitchFamily="34" charset="0"/>
              </a:rPr>
              <a:t>dN</a:t>
            </a:r>
            <a:r>
              <a:rPr lang="pt-PT" sz="1800" dirty="0">
                <a:latin typeface="Calibri" pitchFamily="34" charset="0"/>
              </a:rPr>
              <a:t> por </a:t>
            </a:r>
            <a:r>
              <a:rPr lang="pt-PT" sz="1800" dirty="0" err="1">
                <a:latin typeface="Calibri" pitchFamily="34" charset="0"/>
              </a:rPr>
              <a:t>C</a:t>
            </a:r>
            <a:r>
              <a:rPr lang="pt-PT" sz="1800" baseline="-25000" dirty="0" err="1">
                <a:latin typeface="Calibri" pitchFamily="34" charset="0"/>
              </a:rPr>
              <a:t>y</a:t>
            </a:r>
            <a:r>
              <a:rPr lang="pt-PT" sz="1800" dirty="0" err="1">
                <a:latin typeface="Calibri" pitchFamily="34" charset="0"/>
              </a:rPr>
              <a:t>dt</a:t>
            </a:r>
            <a:r>
              <a:rPr lang="pt-PT" sz="1800" dirty="0">
                <a:latin typeface="Calibri" pitchFamily="34" charset="0"/>
              </a:rPr>
              <a:t>/ℓ, dá-nos o número de moléculas que têm velocidades entre </a:t>
            </a:r>
            <a:r>
              <a:rPr lang="pt-PT" sz="1800" dirty="0" err="1">
                <a:latin typeface="Calibri" pitchFamily="34" charset="0"/>
              </a:rPr>
              <a:t>C</a:t>
            </a:r>
            <a:r>
              <a:rPr lang="pt-PT" sz="1800" baseline="-25000" dirty="0" err="1">
                <a:latin typeface="Calibri" pitchFamily="34" charset="0"/>
              </a:rPr>
              <a:t>y</a:t>
            </a:r>
            <a:r>
              <a:rPr lang="pt-PT" sz="1800" dirty="0">
                <a:latin typeface="Calibri" pitchFamily="34" charset="0"/>
              </a:rPr>
              <a:t> e </a:t>
            </a:r>
            <a:r>
              <a:rPr lang="pt-PT" sz="1800" dirty="0" err="1">
                <a:latin typeface="Calibri" pitchFamily="34" charset="0"/>
              </a:rPr>
              <a:t>C</a:t>
            </a:r>
            <a:r>
              <a:rPr lang="pt-PT" sz="1800" baseline="-25000" dirty="0" err="1">
                <a:latin typeface="Calibri" pitchFamily="34" charset="0"/>
              </a:rPr>
              <a:t>y</a:t>
            </a:r>
            <a:r>
              <a:rPr lang="pt-PT" sz="1800" dirty="0">
                <a:latin typeface="Calibri" pitchFamily="34" charset="0"/>
              </a:rPr>
              <a:t> + </a:t>
            </a:r>
            <a:r>
              <a:rPr lang="pt-PT" sz="1800" dirty="0" err="1">
                <a:latin typeface="Calibri" pitchFamily="34" charset="0"/>
              </a:rPr>
              <a:t>dC</a:t>
            </a:r>
            <a:r>
              <a:rPr lang="pt-PT" sz="1800" baseline="-25000" dirty="0" err="1">
                <a:latin typeface="Calibri" pitchFamily="34" charset="0"/>
              </a:rPr>
              <a:t>y</a:t>
            </a:r>
            <a:r>
              <a:rPr lang="pt-PT" sz="1800" baseline="-25000" dirty="0">
                <a:latin typeface="Calibri" pitchFamily="34" charset="0"/>
              </a:rPr>
              <a:t> </a:t>
            </a:r>
            <a:r>
              <a:rPr lang="pt-PT" sz="1800" dirty="0">
                <a:latin typeface="Calibri" pitchFamily="34" charset="0"/>
              </a:rPr>
              <a:t>e que estão simultaneamente à distância </a:t>
            </a:r>
            <a:r>
              <a:rPr lang="pt-PT" sz="1800" dirty="0" err="1">
                <a:latin typeface="Calibri" pitchFamily="34" charset="0"/>
              </a:rPr>
              <a:t>C</a:t>
            </a:r>
            <a:r>
              <a:rPr lang="pt-PT" sz="1800" baseline="-25000" dirty="0" err="1">
                <a:latin typeface="Calibri" pitchFamily="34" charset="0"/>
              </a:rPr>
              <a:t>y</a:t>
            </a:r>
            <a:r>
              <a:rPr lang="pt-PT" sz="1800" dirty="0" err="1">
                <a:latin typeface="Calibri" pitchFamily="34" charset="0"/>
              </a:rPr>
              <a:t>dt</a:t>
            </a:r>
            <a:r>
              <a:rPr lang="pt-PT" sz="1800" dirty="0">
                <a:latin typeface="Calibri" pitchFamily="34" charset="0"/>
              </a:rPr>
              <a:t> da parede. Este número é:</a:t>
            </a:r>
          </a:p>
        </p:txBody>
      </p:sp>
      <p:graphicFrame>
        <p:nvGraphicFramePr>
          <p:cNvPr id="31747" name="Object 3"/>
          <p:cNvGraphicFramePr>
            <a:graphicFrameLocks noChangeAspect="1"/>
          </p:cNvGraphicFramePr>
          <p:nvPr/>
        </p:nvGraphicFramePr>
        <p:xfrm>
          <a:off x="2928926" y="5572140"/>
          <a:ext cx="2280116" cy="861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1" name="Equação" r:id="rId5" imgW="1028520" imgH="393480" progId="Equation.3">
                  <p:embed/>
                </p:oleObj>
              </mc:Choice>
              <mc:Fallback>
                <p:oleObj name="Equação" r:id="rId5" imgW="102852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8926" y="5572140"/>
                        <a:ext cx="2280116" cy="86199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142844" y="214290"/>
            <a:ext cx="8572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800" dirty="0">
                <a:latin typeface="Calibri" pitchFamily="34" charset="0"/>
              </a:rPr>
              <a:t>Dividindo pela área da parede, ℓ</a:t>
            </a:r>
            <a:r>
              <a:rPr lang="pt-PT" sz="1800" baseline="30000" dirty="0">
                <a:latin typeface="Calibri" pitchFamily="34" charset="0"/>
              </a:rPr>
              <a:t>2</a:t>
            </a:r>
            <a:r>
              <a:rPr lang="pt-PT" sz="1800" dirty="0">
                <a:latin typeface="Calibri" pitchFamily="34" charset="0"/>
              </a:rPr>
              <a:t>, obtemos o número de colisões por unidade de área:</a:t>
            </a:r>
          </a:p>
        </p:txBody>
      </p:sp>
      <p:graphicFrame>
        <p:nvGraphicFramePr>
          <p:cNvPr id="32770" name="Object 2"/>
          <p:cNvGraphicFramePr>
            <a:graphicFrameLocks noChangeAspect="1"/>
          </p:cNvGraphicFramePr>
          <p:nvPr/>
        </p:nvGraphicFramePr>
        <p:xfrm>
          <a:off x="3286116" y="785795"/>
          <a:ext cx="2086542" cy="7888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0" name="Equação" r:id="rId3" imgW="1028520" imgH="393480" progId="Equation.3">
                  <p:embed/>
                </p:oleObj>
              </mc:Choice>
              <mc:Fallback>
                <p:oleObj name="Equação" r:id="rId3" imgW="102852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6116" y="785795"/>
                        <a:ext cx="2086542" cy="78881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ângulo 3"/>
          <p:cNvSpPr/>
          <p:nvPr/>
        </p:nvSpPr>
        <p:spPr>
          <a:xfrm>
            <a:off x="214282" y="1714488"/>
            <a:ext cx="85725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800" dirty="0">
                <a:latin typeface="Calibri" pitchFamily="34" charset="0"/>
              </a:rPr>
              <a:t>Para obter o número total de colisões </a:t>
            </a:r>
            <a:r>
              <a:rPr lang="pt-PT" sz="1800" i="1" dirty="0" err="1">
                <a:latin typeface="Calibri" pitchFamily="34" charset="0"/>
              </a:rPr>
              <a:t>dN</a:t>
            </a:r>
            <a:r>
              <a:rPr lang="pt-PT" sz="1800" i="1" baseline="-25000" dirty="0" err="1">
                <a:latin typeface="Calibri" pitchFamily="34" charset="0"/>
              </a:rPr>
              <a:t>p</a:t>
            </a:r>
            <a:r>
              <a:rPr lang="pt-PT" sz="1800" i="1" dirty="0">
                <a:latin typeface="Calibri" pitchFamily="34" charset="0"/>
              </a:rPr>
              <a:t> </a:t>
            </a:r>
            <a:r>
              <a:rPr lang="pt-PT" sz="1800" dirty="0">
                <a:latin typeface="Calibri" pitchFamily="34" charset="0"/>
              </a:rPr>
              <a:t>com a parede no intervalo de tempo </a:t>
            </a:r>
            <a:r>
              <a:rPr lang="pt-PT" sz="1800" i="1" dirty="0" err="1">
                <a:latin typeface="Calibri" pitchFamily="34" charset="0"/>
              </a:rPr>
              <a:t>dt</a:t>
            </a:r>
            <a:r>
              <a:rPr lang="pt-PT" sz="1800" dirty="0">
                <a:latin typeface="Calibri" pitchFamily="34" charset="0"/>
              </a:rPr>
              <a:t>, integramos </a:t>
            </a:r>
            <a:r>
              <a:rPr lang="pt-PT" sz="1800" i="1" dirty="0" err="1">
                <a:latin typeface="Calibri" pitchFamily="34" charset="0"/>
              </a:rPr>
              <a:t>C</a:t>
            </a:r>
            <a:r>
              <a:rPr lang="pt-PT" sz="1800" i="1" baseline="-25000" dirty="0" err="1">
                <a:latin typeface="Calibri" pitchFamily="34" charset="0"/>
              </a:rPr>
              <a:t>y</a:t>
            </a:r>
            <a:r>
              <a:rPr lang="pt-PT" sz="1800" i="1" dirty="0">
                <a:latin typeface="Calibri" pitchFamily="34" charset="0"/>
              </a:rPr>
              <a:t> </a:t>
            </a:r>
            <a:r>
              <a:rPr lang="pt-PT" sz="1800" dirty="0">
                <a:latin typeface="Calibri" pitchFamily="34" charset="0"/>
              </a:rPr>
              <a:t>entre 0 e </a:t>
            </a:r>
            <a:r>
              <a:rPr lang="pt-PT" sz="1800" dirty="0">
                <a:latin typeface="Calibri" pitchFamily="34" charset="0"/>
                <a:sym typeface="Symbol"/>
              </a:rPr>
              <a:t></a:t>
            </a:r>
            <a:r>
              <a:rPr lang="pt-PT" sz="1800" dirty="0">
                <a:latin typeface="Calibri" pitchFamily="34" charset="0"/>
              </a:rPr>
              <a:t> e multiplicamos pela área da parede </a:t>
            </a:r>
            <a:r>
              <a:rPr lang="pt-PT" sz="1800" i="1" dirty="0">
                <a:latin typeface="Calibri" pitchFamily="34" charset="0"/>
              </a:rPr>
              <a:t>S</a:t>
            </a:r>
            <a:r>
              <a:rPr lang="pt-PT" sz="1800" dirty="0">
                <a:latin typeface="Calibri" pitchFamily="34" charset="0"/>
              </a:rPr>
              <a:t>, obtendo </a:t>
            </a:r>
          </a:p>
        </p:txBody>
      </p:sp>
      <p:graphicFrame>
        <p:nvGraphicFramePr>
          <p:cNvPr id="32771" name="Object 3"/>
          <p:cNvGraphicFramePr>
            <a:graphicFrameLocks noChangeAspect="1"/>
          </p:cNvGraphicFramePr>
          <p:nvPr/>
        </p:nvGraphicFramePr>
        <p:xfrm>
          <a:off x="2643174" y="2571744"/>
          <a:ext cx="3456677" cy="714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1" name="Equação" r:id="rId5" imgW="1866600" imgH="393480" progId="Equation.3">
                  <p:embed/>
                </p:oleObj>
              </mc:Choice>
              <mc:Fallback>
                <p:oleObj name="Equação" r:id="rId5" imgW="186660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3174" y="2571744"/>
                        <a:ext cx="3456677" cy="7143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285720" y="3429000"/>
            <a:ext cx="2857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800" dirty="0">
                <a:latin typeface="Calibri" pitchFamily="34" charset="0"/>
              </a:rPr>
              <a:t>A matemática diz-nos que:</a:t>
            </a:r>
          </a:p>
        </p:txBody>
      </p:sp>
      <p:graphicFrame>
        <p:nvGraphicFramePr>
          <p:cNvPr id="32772" name="Object 4"/>
          <p:cNvGraphicFramePr>
            <a:graphicFrameLocks noChangeAspect="1"/>
          </p:cNvGraphicFramePr>
          <p:nvPr/>
        </p:nvGraphicFramePr>
        <p:xfrm>
          <a:off x="2928926" y="3286124"/>
          <a:ext cx="1704402" cy="6365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2" name="Equação" r:id="rId7" imgW="1028520" imgH="393480" progId="Equation.3">
                  <p:embed/>
                </p:oleObj>
              </mc:Choice>
              <mc:Fallback>
                <p:oleObj name="Equação" r:id="rId7" imgW="1028520" imgH="393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8926" y="3286124"/>
                        <a:ext cx="1704402" cy="6365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3" name="Object 5"/>
          <p:cNvGraphicFramePr>
            <a:graphicFrameLocks noChangeAspect="1"/>
          </p:cNvGraphicFramePr>
          <p:nvPr/>
        </p:nvGraphicFramePr>
        <p:xfrm>
          <a:off x="1428728" y="4214818"/>
          <a:ext cx="5473704" cy="6429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3" name="Equação" r:id="rId9" imgW="3873240" imgH="469800" progId="Equation.3">
                  <p:embed/>
                </p:oleObj>
              </mc:Choice>
              <mc:Fallback>
                <p:oleObj name="Equação" r:id="rId9" imgW="3873240" imgH="4698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8728" y="4214818"/>
                        <a:ext cx="5473704" cy="64294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4" name="Object 6"/>
          <p:cNvGraphicFramePr>
            <a:graphicFrameLocks noChangeAspect="1"/>
          </p:cNvGraphicFramePr>
          <p:nvPr/>
        </p:nvGraphicFramePr>
        <p:xfrm>
          <a:off x="3000364" y="5214950"/>
          <a:ext cx="2147989" cy="6794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4" name="Equação" r:id="rId11" imgW="1218960" imgH="393480" progId="Equation.3">
                  <p:embed/>
                </p:oleObj>
              </mc:Choice>
              <mc:Fallback>
                <p:oleObj name="Equação" r:id="rId11" imgW="1218960" imgH="39348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0364" y="5214950"/>
                        <a:ext cx="2147989" cy="6794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357158" y="285728"/>
            <a:ext cx="41434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800" dirty="0">
                <a:latin typeface="Calibri" pitchFamily="34" charset="0"/>
              </a:rPr>
              <a:t>Utilizando a equação dos gases perfeitos:</a:t>
            </a:r>
          </a:p>
        </p:txBody>
      </p:sp>
      <p:graphicFrame>
        <p:nvGraphicFramePr>
          <p:cNvPr id="33794" name="Object 2"/>
          <p:cNvGraphicFramePr>
            <a:graphicFrameLocks noChangeAspect="1"/>
          </p:cNvGraphicFramePr>
          <p:nvPr/>
        </p:nvGraphicFramePr>
        <p:xfrm>
          <a:off x="1714480" y="857232"/>
          <a:ext cx="4541025" cy="9334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8" name="Equação" r:id="rId3" imgW="2234880" imgH="469800" progId="Equation.3">
                  <p:embed/>
                </p:oleObj>
              </mc:Choice>
              <mc:Fallback>
                <p:oleObj name="Equação" r:id="rId3" imgW="2234880" imgH="469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480" y="857232"/>
                        <a:ext cx="4541025" cy="933433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Forma livre 9"/>
          <p:cNvSpPr/>
          <p:nvPr/>
        </p:nvSpPr>
        <p:spPr bwMode="auto">
          <a:xfrm>
            <a:off x="2214546" y="1857364"/>
            <a:ext cx="2143140" cy="1068405"/>
          </a:xfrm>
          <a:custGeom>
            <a:avLst/>
            <a:gdLst>
              <a:gd name="connsiteX0" fmla="*/ 0 w 2773680"/>
              <a:gd name="connsiteY0" fmla="*/ 0 h 1068405"/>
              <a:gd name="connsiteX1" fmla="*/ 712270 w 2773680"/>
              <a:gd name="connsiteY1" fmla="*/ 1068405 h 1068405"/>
              <a:gd name="connsiteX2" fmla="*/ 2435192 w 2773680"/>
              <a:gd name="connsiteY2" fmla="*/ 635268 h 1068405"/>
              <a:gd name="connsiteX3" fmla="*/ 2743200 w 2773680"/>
              <a:gd name="connsiteY3" fmla="*/ 548640 h 1068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73680" h="1068405">
                <a:moveTo>
                  <a:pt x="0" y="0"/>
                </a:moveTo>
                <a:cubicBezTo>
                  <a:pt x="153202" y="481263"/>
                  <a:pt x="306405" y="962527"/>
                  <a:pt x="712270" y="1068405"/>
                </a:cubicBezTo>
                <a:lnTo>
                  <a:pt x="2435192" y="635268"/>
                </a:lnTo>
                <a:cubicBezTo>
                  <a:pt x="2773680" y="548641"/>
                  <a:pt x="2758440" y="548640"/>
                  <a:pt x="2743200" y="54864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4429124" y="2071678"/>
            <a:ext cx="4286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800" dirty="0">
                <a:latin typeface="Calibri" pitchFamily="34" charset="0"/>
              </a:rPr>
              <a:t>Número de colisões na parede por unidade de área e unidade de tempo!</a:t>
            </a:r>
          </a:p>
        </p:txBody>
      </p:sp>
      <p:sp>
        <p:nvSpPr>
          <p:cNvPr id="12" name="Seta para a direita 11"/>
          <p:cNvSpPr/>
          <p:nvPr/>
        </p:nvSpPr>
        <p:spPr bwMode="auto">
          <a:xfrm rot="5400000">
            <a:off x="5464975" y="3036091"/>
            <a:ext cx="928694" cy="428628"/>
          </a:xfrm>
          <a:prstGeom prst="rightArrow">
            <a:avLst>
              <a:gd name="adj1" fmla="val 50000"/>
              <a:gd name="adj2" fmla="val 4755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aphicFrame>
        <p:nvGraphicFramePr>
          <p:cNvPr id="33795" name="Object 3"/>
          <p:cNvGraphicFramePr>
            <a:graphicFrameLocks noChangeAspect="1"/>
          </p:cNvGraphicFramePr>
          <p:nvPr/>
        </p:nvGraphicFramePr>
        <p:xfrm>
          <a:off x="4357686" y="3929066"/>
          <a:ext cx="3119679" cy="12191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9" name="Equação" r:id="rId5" imgW="1066680" imgH="419040" progId="Equation.3">
                  <p:embed/>
                </p:oleObj>
              </mc:Choice>
              <mc:Fallback>
                <p:oleObj name="Equação" r:id="rId5" imgW="1066680" imgH="419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7686" y="3929066"/>
                        <a:ext cx="3119679" cy="1219185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214282" y="214290"/>
            <a:ext cx="85725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800" dirty="0">
                <a:latin typeface="Calibri" pitchFamily="34" charset="0"/>
              </a:rPr>
              <a:t>Se considerarmos agora um pequeno orifício de área </a:t>
            </a:r>
            <a:r>
              <a:rPr lang="pt-PT" sz="1800" i="1" dirty="0">
                <a:latin typeface="Calibri" pitchFamily="34" charset="0"/>
              </a:rPr>
              <a:t>S</a:t>
            </a:r>
            <a:r>
              <a:rPr lang="pt-PT" sz="1800" dirty="0">
                <a:latin typeface="Calibri" pitchFamily="34" charset="0"/>
              </a:rPr>
              <a:t>, tal que </a:t>
            </a:r>
            <a:r>
              <a:rPr lang="pt-PT" sz="1800" i="1" dirty="0">
                <a:latin typeface="Calibri" pitchFamily="34" charset="0"/>
              </a:rPr>
              <a:t>S</a:t>
            </a:r>
            <a:r>
              <a:rPr lang="pt-PT" sz="1800" dirty="0">
                <a:latin typeface="Calibri" pitchFamily="34" charset="0"/>
              </a:rPr>
              <a:t>&lt;&lt;ℓ</a:t>
            </a:r>
            <a:r>
              <a:rPr lang="pt-PT" sz="1800" baseline="30000" dirty="0">
                <a:latin typeface="Calibri" pitchFamily="34" charset="0"/>
              </a:rPr>
              <a:t>2</a:t>
            </a:r>
            <a:r>
              <a:rPr lang="pt-PT" sz="1800" dirty="0">
                <a:latin typeface="Calibri" pitchFamily="34" charset="0"/>
              </a:rPr>
              <a:t>, obtemos agora a taxa de efusão:</a:t>
            </a:r>
          </a:p>
        </p:txBody>
      </p:sp>
      <p:graphicFrame>
        <p:nvGraphicFramePr>
          <p:cNvPr id="34818" name="Object 2"/>
          <p:cNvGraphicFramePr>
            <a:graphicFrameLocks noChangeAspect="1"/>
          </p:cNvGraphicFramePr>
          <p:nvPr/>
        </p:nvGraphicFramePr>
        <p:xfrm>
          <a:off x="1643042" y="1071546"/>
          <a:ext cx="3095667" cy="1114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2" name="Equação" r:id="rId3" imgW="1231560" imgH="444240" progId="Equation.3">
                  <p:embed/>
                </p:oleObj>
              </mc:Choice>
              <mc:Fallback>
                <p:oleObj name="Equação" r:id="rId3" imgW="1231560" imgH="4442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3042" y="1071546"/>
                        <a:ext cx="3095667" cy="1114440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Chamada em forma de nuvem 3"/>
          <p:cNvSpPr/>
          <p:nvPr/>
        </p:nvSpPr>
        <p:spPr bwMode="auto">
          <a:xfrm>
            <a:off x="5357818" y="642918"/>
            <a:ext cx="3357586" cy="1571636"/>
          </a:xfrm>
          <a:prstGeom prst="cloudCallout">
            <a:avLst>
              <a:gd name="adj1" fmla="val -56667"/>
              <a:gd name="adj2" fmla="val 66175"/>
            </a:avLst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5786446" y="1071546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800" dirty="0">
                <a:latin typeface="Calibri" pitchFamily="34" charset="0"/>
              </a:rPr>
              <a:t>Distribuição de equilíbrio não perturbada</a:t>
            </a:r>
          </a:p>
        </p:txBody>
      </p:sp>
      <p:sp>
        <p:nvSpPr>
          <p:cNvPr id="6" name="Rectângulo 5"/>
          <p:cNvSpPr/>
          <p:nvPr/>
        </p:nvSpPr>
        <p:spPr>
          <a:xfrm>
            <a:off x="214282" y="3000372"/>
            <a:ext cx="8715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800" dirty="0">
                <a:latin typeface="Calibri" pitchFamily="34" charset="0"/>
              </a:rPr>
              <a:t>Para dois gases com massa molar diferente à mesma temperatura a razão entre a taxa de efusão de dois gases é dada pela </a:t>
            </a:r>
            <a:r>
              <a:rPr lang="pt-PT" sz="1800" u="sng" dirty="0">
                <a:latin typeface="Calibri" pitchFamily="34" charset="0"/>
              </a:rPr>
              <a:t>Lei de Graham</a:t>
            </a:r>
            <a:r>
              <a:rPr lang="pt-PT" sz="1800" dirty="0">
                <a:latin typeface="Calibri" pitchFamily="34" charset="0"/>
              </a:rPr>
              <a:t>:</a:t>
            </a:r>
          </a:p>
        </p:txBody>
      </p:sp>
      <p:graphicFrame>
        <p:nvGraphicFramePr>
          <p:cNvPr id="34819" name="Object 3"/>
          <p:cNvGraphicFramePr>
            <a:graphicFrameLocks noChangeAspect="1"/>
          </p:cNvGraphicFramePr>
          <p:nvPr/>
        </p:nvGraphicFramePr>
        <p:xfrm>
          <a:off x="2643174" y="3929066"/>
          <a:ext cx="2804718" cy="11287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3" name="Equação" r:id="rId5" imgW="990360" imgH="419040" progId="Equation.3">
                  <p:embed/>
                </p:oleObj>
              </mc:Choice>
              <mc:Fallback>
                <p:oleObj name="Equação" r:id="rId5" imgW="990360" imgH="419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3174" y="3929066"/>
                        <a:ext cx="2804718" cy="1128728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428860" y="500042"/>
            <a:ext cx="3286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u="sng" dirty="0">
                <a:latin typeface="Calibri" pitchFamily="34" charset="0"/>
              </a:rPr>
              <a:t>As Colisões Moleculares</a:t>
            </a:r>
          </a:p>
        </p:txBody>
      </p:sp>
      <p:sp>
        <p:nvSpPr>
          <p:cNvPr id="3" name="Rectângulo 2"/>
          <p:cNvSpPr/>
          <p:nvPr/>
        </p:nvSpPr>
        <p:spPr>
          <a:xfrm>
            <a:off x="214282" y="1071546"/>
            <a:ext cx="864399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>
                <a:latin typeface="Calibri" pitchFamily="34" charset="0"/>
              </a:rPr>
              <a:t>Consideremos uma molécula de diâmetro </a:t>
            </a:r>
            <a:r>
              <a:rPr lang="pt-PT" sz="2000" i="1" dirty="0">
                <a:latin typeface="Calibri" pitchFamily="34" charset="0"/>
              </a:rPr>
              <a:t>d,</a:t>
            </a:r>
            <a:r>
              <a:rPr lang="pt-PT" sz="2000" dirty="0">
                <a:latin typeface="Calibri" pitchFamily="34" charset="0"/>
              </a:rPr>
              <a:t> em trajectória rectilínea, varrendo um tubo cilíndrico de diâmetro </a:t>
            </a:r>
            <a:r>
              <a:rPr lang="pt-PT" sz="2000" i="1" dirty="0">
                <a:latin typeface="Calibri" pitchFamily="34" charset="0"/>
              </a:rPr>
              <a:t>2</a:t>
            </a:r>
            <a:r>
              <a:rPr lang="pt-PT" sz="2000" i="1" dirty="0">
                <a:latin typeface="Calibri" pitchFamily="34" charset="0"/>
                <a:sym typeface="Symbol"/>
              </a:rPr>
              <a:t></a:t>
            </a:r>
            <a:r>
              <a:rPr lang="pt-PT" sz="2000" i="1" dirty="0">
                <a:latin typeface="Calibri" pitchFamily="34" charset="0"/>
              </a:rPr>
              <a:t>d</a:t>
            </a:r>
            <a:r>
              <a:rPr lang="pt-PT" sz="2000" dirty="0">
                <a:latin typeface="Calibri" pitchFamily="34" charset="0"/>
              </a:rPr>
              <a:t>, secção recta </a:t>
            </a:r>
            <a:r>
              <a:rPr lang="pt-PT" sz="2000" i="1" dirty="0">
                <a:latin typeface="Calibri" pitchFamily="34" charset="0"/>
                <a:sym typeface="Symbol"/>
              </a:rPr>
              <a:t></a:t>
            </a:r>
            <a:r>
              <a:rPr lang="pt-PT" sz="2000" i="1" dirty="0">
                <a:latin typeface="Calibri" pitchFamily="34" charset="0"/>
              </a:rPr>
              <a:t>d</a:t>
            </a:r>
            <a:r>
              <a:rPr lang="pt-PT" sz="2000" i="1" baseline="30000" dirty="0">
                <a:latin typeface="Calibri" pitchFamily="34" charset="0"/>
              </a:rPr>
              <a:t>2</a:t>
            </a:r>
            <a:r>
              <a:rPr lang="pt-PT" sz="2000" dirty="0">
                <a:latin typeface="Calibri" pitchFamily="34" charset="0"/>
              </a:rPr>
              <a:t>, geratriz </a:t>
            </a:r>
            <a:r>
              <a:rPr lang="pt-PT" sz="2000" i="1" dirty="0" err="1">
                <a:latin typeface="Calibri" pitchFamily="34" charset="0"/>
              </a:rPr>
              <a:t>Ct</a:t>
            </a:r>
            <a:r>
              <a:rPr lang="pt-PT" sz="2000" dirty="0">
                <a:latin typeface="Calibri" pitchFamily="34" charset="0"/>
              </a:rPr>
              <a:t>, e volume </a:t>
            </a:r>
            <a:r>
              <a:rPr lang="pt-PT" sz="2000" i="1" dirty="0">
                <a:latin typeface="Calibri" pitchFamily="34" charset="0"/>
                <a:sym typeface="Symbol"/>
              </a:rPr>
              <a:t></a:t>
            </a:r>
            <a:r>
              <a:rPr lang="pt-PT" sz="2000" i="1" dirty="0">
                <a:latin typeface="Calibri" pitchFamily="34" charset="0"/>
              </a:rPr>
              <a:t>d</a:t>
            </a:r>
            <a:r>
              <a:rPr lang="pt-PT" sz="2000" i="1" baseline="30000" dirty="0">
                <a:latin typeface="Calibri" pitchFamily="34" charset="0"/>
              </a:rPr>
              <a:t>2</a:t>
            </a:r>
            <a:r>
              <a:rPr lang="pt-PT" sz="2000" i="1" dirty="0">
                <a:latin typeface="Calibri" pitchFamily="34" charset="0"/>
              </a:rPr>
              <a:t>Ct </a:t>
            </a:r>
            <a:r>
              <a:rPr lang="pt-PT" sz="2000" dirty="0">
                <a:latin typeface="Calibri" pitchFamily="34" charset="0"/>
              </a:rPr>
              <a:t>no tempo </a:t>
            </a:r>
            <a:r>
              <a:rPr lang="pt-PT" sz="2000" i="1" dirty="0">
                <a:latin typeface="Calibri" pitchFamily="34" charset="0"/>
              </a:rPr>
              <a:t>t:</a:t>
            </a:r>
            <a:endParaRPr lang="pt-PT" sz="2000" dirty="0">
              <a:latin typeface="Calibri" pitchFamily="34" charset="0"/>
            </a:endParaRPr>
          </a:p>
        </p:txBody>
      </p:sp>
      <p:cxnSp>
        <p:nvCxnSpPr>
          <p:cNvPr id="5" name="Conexão recta 4"/>
          <p:cNvCxnSpPr/>
          <p:nvPr/>
        </p:nvCxnSpPr>
        <p:spPr bwMode="auto">
          <a:xfrm>
            <a:off x="6715140" y="1428736"/>
            <a:ext cx="14287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Conexão recta 7"/>
          <p:cNvCxnSpPr/>
          <p:nvPr/>
        </p:nvCxnSpPr>
        <p:spPr bwMode="auto">
          <a:xfrm>
            <a:off x="8429652" y="1428736"/>
            <a:ext cx="14287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214554"/>
            <a:ext cx="8201025" cy="408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214282" y="142852"/>
            <a:ext cx="86440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800" dirty="0">
                <a:latin typeface="Calibri" pitchFamily="34" charset="0"/>
              </a:rPr>
              <a:t>A secção recta é designada por </a:t>
            </a:r>
            <a:r>
              <a:rPr lang="pt-PT" sz="1800" u="sng" dirty="0">
                <a:latin typeface="Calibri" pitchFamily="34" charset="0"/>
              </a:rPr>
              <a:t>secção recta de colisão</a:t>
            </a:r>
            <a:r>
              <a:rPr lang="pt-PT" sz="1800" dirty="0">
                <a:latin typeface="Calibri" pitchFamily="34" charset="0"/>
              </a:rPr>
              <a:t>, </a:t>
            </a:r>
            <a:r>
              <a:rPr lang="pt-PT" sz="1800" i="1" dirty="0">
                <a:latin typeface="Calibri" pitchFamily="34" charset="0"/>
                <a:sym typeface="Symbol"/>
              </a:rPr>
              <a:t></a:t>
            </a:r>
            <a:r>
              <a:rPr lang="pt-PT" sz="1800" i="1" dirty="0">
                <a:latin typeface="Calibri" pitchFamily="34" charset="0"/>
              </a:rPr>
              <a:t> = </a:t>
            </a:r>
            <a:r>
              <a:rPr lang="pt-PT" sz="1800" i="1" dirty="0">
                <a:latin typeface="Calibri" pitchFamily="34" charset="0"/>
                <a:sym typeface="Symbol"/>
              </a:rPr>
              <a:t></a:t>
            </a:r>
            <a:r>
              <a:rPr lang="pt-PT" sz="1800" i="1" dirty="0">
                <a:latin typeface="Calibri" pitchFamily="34" charset="0"/>
              </a:rPr>
              <a:t>d</a:t>
            </a:r>
            <a:r>
              <a:rPr lang="pt-PT" sz="1800" i="1" baseline="30000" dirty="0">
                <a:latin typeface="Calibri" pitchFamily="34" charset="0"/>
              </a:rPr>
              <a:t>2</a:t>
            </a:r>
            <a:r>
              <a:rPr lang="pt-PT" sz="1800" dirty="0">
                <a:latin typeface="Calibri" pitchFamily="34" charset="0"/>
              </a:rPr>
              <a:t>. Se entrarem moléculas no interior deste cilindro ocorrem colisões. </a:t>
            </a:r>
          </a:p>
        </p:txBody>
      </p:sp>
      <p:sp>
        <p:nvSpPr>
          <p:cNvPr id="3" name="Rectângulo 2"/>
          <p:cNvSpPr/>
          <p:nvPr/>
        </p:nvSpPr>
        <p:spPr>
          <a:xfrm>
            <a:off x="285720" y="857232"/>
            <a:ext cx="8572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800" dirty="0">
                <a:latin typeface="Calibri" pitchFamily="34" charset="0"/>
              </a:rPr>
              <a:t>O número de colisões médio para um gás cuja densidade numérica é </a:t>
            </a:r>
            <a:r>
              <a:rPr lang="pt-PT" sz="1800" b="1" dirty="0">
                <a:latin typeface="Calibri" pitchFamily="34" charset="0"/>
              </a:rPr>
              <a:t>n </a:t>
            </a:r>
            <a:r>
              <a:rPr lang="pt-PT" sz="1800" dirty="0">
                <a:latin typeface="Calibri" pitchFamily="34" charset="0"/>
              </a:rPr>
              <a:t>será dado por:</a:t>
            </a:r>
          </a:p>
        </p:txBody>
      </p:sp>
      <p:graphicFrame>
        <p:nvGraphicFramePr>
          <p:cNvPr id="36866" name="Object 2"/>
          <p:cNvGraphicFramePr>
            <a:graphicFrameLocks noChangeAspect="1"/>
          </p:cNvGraphicFramePr>
          <p:nvPr/>
        </p:nvGraphicFramePr>
        <p:xfrm>
          <a:off x="2500298" y="1214422"/>
          <a:ext cx="2909746" cy="5413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2" name="Equação" r:id="rId3" imgW="1625400" imgH="304560" progId="Equation.3">
                  <p:embed/>
                </p:oleObj>
              </mc:Choice>
              <mc:Fallback>
                <p:oleObj name="Equação" r:id="rId3" imgW="1625400" imgH="3045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0298" y="1214422"/>
                        <a:ext cx="2909746" cy="5413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ângulo 4"/>
          <p:cNvSpPr/>
          <p:nvPr/>
        </p:nvSpPr>
        <p:spPr>
          <a:xfrm>
            <a:off x="285720" y="1928802"/>
            <a:ext cx="8286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800" dirty="0">
                <a:latin typeface="Calibri" pitchFamily="34" charset="0"/>
              </a:rPr>
              <a:t>O livre percurso médio é então dado por:</a:t>
            </a:r>
          </a:p>
        </p:txBody>
      </p:sp>
      <p:graphicFrame>
        <p:nvGraphicFramePr>
          <p:cNvPr id="36867" name="Object 3"/>
          <p:cNvGraphicFramePr>
            <a:graphicFrameLocks noChangeAspect="1"/>
          </p:cNvGraphicFramePr>
          <p:nvPr/>
        </p:nvGraphicFramePr>
        <p:xfrm>
          <a:off x="2928926" y="2428868"/>
          <a:ext cx="2146303" cy="8942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3" name="Equação" r:id="rId5" imgW="1320480" imgH="571320" progId="Equation.3">
                  <p:embed/>
                </p:oleObj>
              </mc:Choice>
              <mc:Fallback>
                <p:oleObj name="Equação" r:id="rId5" imgW="1320480" imgH="57132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8926" y="2428868"/>
                        <a:ext cx="2146303" cy="89429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ângulo 6"/>
          <p:cNvSpPr/>
          <p:nvPr/>
        </p:nvSpPr>
        <p:spPr>
          <a:xfrm>
            <a:off x="357158" y="3488296"/>
            <a:ext cx="84296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800" dirty="0" err="1">
                <a:latin typeface="Calibri" pitchFamily="34" charset="0"/>
              </a:rPr>
              <a:t>Maxwell</a:t>
            </a:r>
            <a:r>
              <a:rPr lang="pt-PT" sz="1800" dirty="0">
                <a:latin typeface="Calibri" pitchFamily="34" charset="0"/>
              </a:rPr>
              <a:t> introduziu uma correcção a esta expressão, obtendo-se finalmente:</a:t>
            </a:r>
            <a:r>
              <a:rPr lang="pt-PT" sz="1800" dirty="0"/>
              <a:t> </a:t>
            </a:r>
            <a:br>
              <a:rPr lang="pt-PT" sz="1800" dirty="0"/>
            </a:br>
            <a:endParaRPr lang="pt-PT" sz="1800" dirty="0">
              <a:latin typeface="Calibri" pitchFamily="34" charset="0"/>
            </a:endParaRPr>
          </a:p>
        </p:txBody>
      </p:sp>
      <p:graphicFrame>
        <p:nvGraphicFramePr>
          <p:cNvPr id="36868" name="Object 4"/>
          <p:cNvGraphicFramePr>
            <a:graphicFrameLocks noChangeAspect="1"/>
          </p:cNvGraphicFramePr>
          <p:nvPr/>
        </p:nvGraphicFramePr>
        <p:xfrm>
          <a:off x="2500298" y="4357694"/>
          <a:ext cx="2936288" cy="9175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4" name="Equação" r:id="rId7" imgW="1396800" imgH="431640" progId="Equation.3">
                  <p:embed/>
                </p:oleObj>
              </mc:Choice>
              <mc:Fallback>
                <p:oleObj name="Equação" r:id="rId7" imgW="1396800" imgH="4316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0298" y="4357694"/>
                        <a:ext cx="2936288" cy="917590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hamada em forma de nuvem 8"/>
          <p:cNvSpPr/>
          <p:nvPr/>
        </p:nvSpPr>
        <p:spPr bwMode="auto">
          <a:xfrm rot="1761414">
            <a:off x="5910015" y="3983444"/>
            <a:ext cx="2195261" cy="1898343"/>
          </a:xfrm>
          <a:prstGeom prst="cloudCallout">
            <a:avLst>
              <a:gd name="adj1" fmla="val -60566"/>
              <a:gd name="adj2" fmla="val 94002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Rectângulo 9"/>
          <p:cNvSpPr/>
          <p:nvPr/>
        </p:nvSpPr>
        <p:spPr>
          <a:xfrm>
            <a:off x="6072198" y="4572008"/>
            <a:ext cx="18573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800" dirty="0">
                <a:latin typeface="Calibri" pitchFamily="34" charset="0"/>
              </a:rPr>
              <a:t>válida quando </a:t>
            </a:r>
            <a:r>
              <a:rPr lang="pt-PT" sz="1800" i="1" dirty="0">
                <a:latin typeface="Calibri" pitchFamily="34" charset="0"/>
                <a:sym typeface="Symbol"/>
              </a:rPr>
              <a:t></a:t>
            </a:r>
            <a:r>
              <a:rPr lang="pt-PT" sz="1800" i="1" dirty="0">
                <a:latin typeface="Calibri" pitchFamily="34" charset="0"/>
              </a:rPr>
              <a:t>/d</a:t>
            </a:r>
            <a:r>
              <a:rPr lang="pt-PT" sz="1800" dirty="0">
                <a:latin typeface="Calibri" pitchFamily="34" charset="0"/>
              </a:rPr>
              <a:t> &gt;100 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285720" y="285728"/>
            <a:ext cx="37862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800" dirty="0">
                <a:latin typeface="Calibri" pitchFamily="34" charset="0"/>
              </a:rPr>
              <a:t>A frequência de colisão vem dada por:</a:t>
            </a:r>
          </a:p>
        </p:txBody>
      </p:sp>
      <p:graphicFrame>
        <p:nvGraphicFramePr>
          <p:cNvPr id="37890" name="Object 2"/>
          <p:cNvGraphicFramePr>
            <a:graphicFrameLocks noChangeAspect="1"/>
          </p:cNvGraphicFramePr>
          <p:nvPr/>
        </p:nvGraphicFramePr>
        <p:xfrm>
          <a:off x="2643174" y="857232"/>
          <a:ext cx="2166039" cy="861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2" name="Equação" r:id="rId3" imgW="1206360" imgH="495000" progId="Equation.3">
                  <p:embed/>
                </p:oleObj>
              </mc:Choice>
              <mc:Fallback>
                <p:oleObj name="Equação" r:id="rId3" imgW="1206360" imgH="4950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3174" y="857232"/>
                        <a:ext cx="2166039" cy="86199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ângulo 3"/>
          <p:cNvSpPr/>
          <p:nvPr/>
        </p:nvSpPr>
        <p:spPr>
          <a:xfrm>
            <a:off x="357158" y="1857364"/>
            <a:ext cx="83582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800" dirty="0">
                <a:latin typeface="Calibri" pitchFamily="34" charset="0"/>
              </a:rPr>
              <a:t>O número total de colisões num gás é </a:t>
            </a:r>
            <a:r>
              <a:rPr lang="pt-PT" sz="1800" i="1" dirty="0">
                <a:latin typeface="Calibri" pitchFamily="34" charset="0"/>
              </a:rPr>
              <a:t>N</a:t>
            </a:r>
            <a:r>
              <a:rPr lang="pt-PT" sz="1800" i="1" dirty="0">
                <a:latin typeface="Calibri" pitchFamily="34" charset="0"/>
                <a:sym typeface="Symbol"/>
              </a:rPr>
              <a:t></a:t>
            </a:r>
            <a:r>
              <a:rPr lang="pt-PT" sz="1800" i="1" dirty="0">
                <a:latin typeface="Calibri" pitchFamily="34" charset="0"/>
              </a:rPr>
              <a:t>/2</a:t>
            </a:r>
            <a:r>
              <a:rPr lang="pt-PT" sz="1800" dirty="0">
                <a:latin typeface="Calibri" pitchFamily="34" charset="0"/>
              </a:rPr>
              <a:t> e por unidade de volume entre duas moléculas do mesmo tipo é:</a:t>
            </a:r>
          </a:p>
        </p:txBody>
      </p:sp>
      <p:graphicFrame>
        <p:nvGraphicFramePr>
          <p:cNvPr id="37891" name="Object 3"/>
          <p:cNvGraphicFramePr>
            <a:graphicFrameLocks noChangeAspect="1"/>
          </p:cNvGraphicFramePr>
          <p:nvPr/>
        </p:nvGraphicFramePr>
        <p:xfrm>
          <a:off x="2000232" y="2643182"/>
          <a:ext cx="3885100" cy="9334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3" name="Equação" r:id="rId5" imgW="1917360" imgH="469800" progId="Equation.3">
                  <p:embed/>
                </p:oleObj>
              </mc:Choice>
              <mc:Fallback>
                <p:oleObj name="Equação" r:id="rId5" imgW="1917360" imgH="469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0232" y="2643182"/>
                        <a:ext cx="3885100" cy="93343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2" name="Object 4"/>
          <p:cNvGraphicFramePr>
            <a:graphicFrameLocks noChangeAspect="1"/>
          </p:cNvGraphicFramePr>
          <p:nvPr/>
        </p:nvGraphicFramePr>
        <p:xfrm>
          <a:off x="1428728" y="4214818"/>
          <a:ext cx="4129875" cy="11937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4" name="Equação" r:id="rId7" imgW="1574640" imgH="469800" progId="Equation.3">
                  <p:embed/>
                </p:oleObj>
              </mc:Choice>
              <mc:Fallback>
                <p:oleObj name="Equação" r:id="rId7" imgW="1574640" imgH="4698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8728" y="4214818"/>
                        <a:ext cx="4129875" cy="1193792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Conexão recta unidireccional 11"/>
          <p:cNvCxnSpPr/>
          <p:nvPr/>
        </p:nvCxnSpPr>
        <p:spPr bwMode="auto">
          <a:xfrm flipV="1">
            <a:off x="5572132" y="4071942"/>
            <a:ext cx="1285884" cy="78581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Conexão recta unidireccional 14"/>
          <p:cNvCxnSpPr/>
          <p:nvPr/>
        </p:nvCxnSpPr>
        <p:spPr bwMode="auto">
          <a:xfrm>
            <a:off x="5572132" y="4857760"/>
            <a:ext cx="1428760" cy="78581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Conexão recta unidireccional 17"/>
          <p:cNvCxnSpPr/>
          <p:nvPr/>
        </p:nvCxnSpPr>
        <p:spPr bwMode="auto">
          <a:xfrm>
            <a:off x="5572132" y="4857760"/>
            <a:ext cx="142876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aphicFrame>
        <p:nvGraphicFramePr>
          <p:cNvPr id="20" name="Objecto 19"/>
          <p:cNvGraphicFramePr>
            <a:graphicFrameLocks noChangeAspect="1"/>
          </p:cNvGraphicFramePr>
          <p:nvPr/>
        </p:nvGraphicFramePr>
        <p:xfrm>
          <a:off x="6929454" y="3857628"/>
          <a:ext cx="1066805" cy="4000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5" name="Equação" r:id="rId9" imgW="609480" imgH="228600" progId="Equation.3">
                  <p:embed/>
                </p:oleObj>
              </mc:Choice>
              <mc:Fallback>
                <p:oleObj name="Equação" r:id="rId9" imgW="609480" imgH="2286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9454" y="3857628"/>
                        <a:ext cx="1066805" cy="4000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4" name="Object 6"/>
          <p:cNvGraphicFramePr>
            <a:graphicFrameLocks noChangeAspect="1"/>
          </p:cNvGraphicFramePr>
          <p:nvPr/>
        </p:nvGraphicFramePr>
        <p:xfrm>
          <a:off x="7072313" y="4598988"/>
          <a:ext cx="1066800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6" name="Equação" r:id="rId11" imgW="609480" imgH="279360" progId="Equation.3">
                  <p:embed/>
                </p:oleObj>
              </mc:Choice>
              <mc:Fallback>
                <p:oleObj name="Equação" r:id="rId11" imgW="609480" imgH="27936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72313" y="4598988"/>
                        <a:ext cx="1066800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5" name="Object 7"/>
          <p:cNvGraphicFramePr>
            <a:graphicFrameLocks noChangeAspect="1"/>
          </p:cNvGraphicFramePr>
          <p:nvPr/>
        </p:nvGraphicFramePr>
        <p:xfrm>
          <a:off x="7116763" y="5473700"/>
          <a:ext cx="977900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7" name="Equação" r:id="rId13" imgW="558720" imgH="228600" progId="Equation.3">
                  <p:embed/>
                </p:oleObj>
              </mc:Choice>
              <mc:Fallback>
                <p:oleObj name="Equação" r:id="rId13" imgW="558720" imgH="2286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6763" y="5473700"/>
                        <a:ext cx="977900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Chamada em forma de nuvem 22"/>
          <p:cNvSpPr/>
          <p:nvPr/>
        </p:nvSpPr>
        <p:spPr bwMode="auto">
          <a:xfrm>
            <a:off x="4786314" y="5572140"/>
            <a:ext cx="2071702" cy="928694"/>
          </a:xfrm>
          <a:prstGeom prst="cloudCallou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4" name="CaixaDeTexto 23"/>
          <p:cNvSpPr txBox="1"/>
          <p:nvPr/>
        </p:nvSpPr>
        <p:spPr>
          <a:xfrm>
            <a:off x="5072066" y="5715016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800" dirty="0">
                <a:latin typeface="Calibri" pitchFamily="34" charset="0"/>
              </a:rPr>
              <a:t>Equação de </a:t>
            </a:r>
            <a:r>
              <a:rPr lang="pt-PT" sz="1800" dirty="0" err="1">
                <a:latin typeface="Calibri" pitchFamily="34" charset="0"/>
              </a:rPr>
              <a:t>van</a:t>
            </a:r>
            <a:r>
              <a:rPr lang="pt-PT" sz="1800" dirty="0">
                <a:latin typeface="Calibri" pitchFamily="34" charset="0"/>
              </a:rPr>
              <a:t> der </a:t>
            </a:r>
            <a:r>
              <a:rPr lang="pt-PT" sz="1800" dirty="0" err="1">
                <a:latin typeface="Calibri" pitchFamily="34" charset="0"/>
              </a:rPr>
              <a:t>Walls</a:t>
            </a:r>
            <a:r>
              <a:rPr lang="pt-PT" sz="1800" dirty="0">
                <a:latin typeface="Calibri" pitchFamily="34" charset="0"/>
              </a:rPr>
              <a:t>!!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214546" y="428604"/>
            <a:ext cx="4071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u="sng" dirty="0">
                <a:latin typeface="Calibri" pitchFamily="34" charset="0"/>
              </a:rPr>
              <a:t>As Propriedades de Transporte</a:t>
            </a:r>
          </a:p>
        </p:txBody>
      </p:sp>
      <p:sp>
        <p:nvSpPr>
          <p:cNvPr id="5" name="Nuvem 4"/>
          <p:cNvSpPr/>
          <p:nvPr/>
        </p:nvSpPr>
        <p:spPr bwMode="auto">
          <a:xfrm>
            <a:off x="928662" y="1142984"/>
            <a:ext cx="2214578" cy="1500198"/>
          </a:xfrm>
          <a:prstGeom prst="cloud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Nuvem 5"/>
          <p:cNvSpPr/>
          <p:nvPr/>
        </p:nvSpPr>
        <p:spPr bwMode="auto">
          <a:xfrm rot="5400000">
            <a:off x="6357950" y="1142984"/>
            <a:ext cx="1285884" cy="1143008"/>
          </a:xfrm>
          <a:prstGeom prst="cloud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1428728" y="1643050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800" dirty="0">
                <a:latin typeface="Calibri" pitchFamily="34" charset="0"/>
              </a:rPr>
              <a:t>Não </a:t>
            </a:r>
            <a:r>
              <a:rPr lang="pt-PT" sz="1800" dirty="0" err="1">
                <a:latin typeface="Calibri" pitchFamily="34" charset="0"/>
              </a:rPr>
              <a:t>eqº</a:t>
            </a:r>
            <a:endParaRPr lang="pt-PT" sz="1800" dirty="0">
              <a:latin typeface="Calibri" pitchFamily="34" charset="0"/>
            </a:endParaRPr>
          </a:p>
        </p:txBody>
      </p:sp>
      <p:sp>
        <p:nvSpPr>
          <p:cNvPr id="8" name="Forma livre 7"/>
          <p:cNvSpPr/>
          <p:nvPr/>
        </p:nvSpPr>
        <p:spPr bwMode="auto">
          <a:xfrm>
            <a:off x="3262964" y="1047551"/>
            <a:ext cx="2952110" cy="595500"/>
          </a:xfrm>
          <a:custGeom>
            <a:avLst/>
            <a:gdLst>
              <a:gd name="connsiteX0" fmla="*/ 0 w 1713297"/>
              <a:gd name="connsiteY0" fmla="*/ 607995 h 607995"/>
              <a:gd name="connsiteX1" fmla="*/ 770021 w 1713297"/>
              <a:gd name="connsiteY1" fmla="*/ 1604 h 607995"/>
              <a:gd name="connsiteX2" fmla="*/ 1713297 w 1713297"/>
              <a:gd name="connsiteY2" fmla="*/ 598370 h 607995"/>
              <a:gd name="connsiteX3" fmla="*/ 1713297 w 1713297"/>
              <a:gd name="connsiteY3" fmla="*/ 598370 h 60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3297" h="607995">
                <a:moveTo>
                  <a:pt x="0" y="607995"/>
                </a:moveTo>
                <a:cubicBezTo>
                  <a:pt x="242236" y="305601"/>
                  <a:pt x="484472" y="3208"/>
                  <a:pt x="770021" y="1604"/>
                </a:cubicBezTo>
                <a:cubicBezTo>
                  <a:pt x="1055570" y="0"/>
                  <a:pt x="1713297" y="598370"/>
                  <a:pt x="1713297" y="598370"/>
                </a:cubicBezTo>
                <a:lnTo>
                  <a:pt x="1713297" y="598370"/>
                </a:lnTo>
              </a:path>
            </a:pathLst>
          </a:cu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6715140" y="1500174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800" dirty="0" err="1">
                <a:latin typeface="Calibri" pitchFamily="34" charset="0"/>
              </a:rPr>
              <a:t>eqº</a:t>
            </a:r>
            <a:endParaRPr lang="pt-PT" sz="1800" dirty="0">
              <a:latin typeface="Calibri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4000496" y="1285860"/>
            <a:ext cx="1285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>
                <a:latin typeface="Calibri" pitchFamily="34" charset="0"/>
              </a:rPr>
              <a:t>Relaxação</a:t>
            </a:r>
          </a:p>
        </p:txBody>
      </p:sp>
      <p:sp>
        <p:nvSpPr>
          <p:cNvPr id="11" name="Seta para baixo 10"/>
          <p:cNvSpPr/>
          <p:nvPr/>
        </p:nvSpPr>
        <p:spPr bwMode="auto">
          <a:xfrm>
            <a:off x="4572000" y="1643050"/>
            <a:ext cx="142876" cy="1214446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3071802" y="2857496"/>
            <a:ext cx="30741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dirty="0">
                <a:latin typeface="Calibri" pitchFamily="34" charset="0"/>
              </a:rPr>
              <a:t>Propriedades de Transporte</a:t>
            </a:r>
            <a:endParaRPr lang="pt-PT" sz="2000" dirty="0"/>
          </a:p>
        </p:txBody>
      </p:sp>
      <p:graphicFrame>
        <p:nvGraphicFramePr>
          <p:cNvPr id="38914" name="Object 2"/>
          <p:cNvGraphicFramePr>
            <a:graphicFrameLocks noChangeAspect="1"/>
          </p:cNvGraphicFramePr>
          <p:nvPr/>
        </p:nvGraphicFramePr>
        <p:xfrm>
          <a:off x="571472" y="3357562"/>
          <a:ext cx="2136227" cy="6429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0" name="Equação" r:id="rId3" imgW="1295280" imgH="393480" progId="Equation.3">
                  <p:embed/>
                </p:oleObj>
              </mc:Choice>
              <mc:Fallback>
                <p:oleObj name="Equação" r:id="rId3" imgW="129528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472" y="3357562"/>
                        <a:ext cx="2136227" cy="64294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5" name="Object 3"/>
          <p:cNvGraphicFramePr>
            <a:graphicFrameLocks noChangeAspect="1"/>
          </p:cNvGraphicFramePr>
          <p:nvPr/>
        </p:nvGraphicFramePr>
        <p:xfrm>
          <a:off x="2857488" y="3357562"/>
          <a:ext cx="2094747" cy="6429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1" name="Equação" r:id="rId5" imgW="1269720" imgH="393480" progId="Equation.3">
                  <p:embed/>
                </p:oleObj>
              </mc:Choice>
              <mc:Fallback>
                <p:oleObj name="Equação" r:id="rId5" imgW="126972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488" y="3357562"/>
                        <a:ext cx="2094747" cy="64294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6" name="Object 4"/>
          <p:cNvGraphicFramePr>
            <a:graphicFrameLocks noChangeAspect="1"/>
          </p:cNvGraphicFramePr>
          <p:nvPr/>
        </p:nvGraphicFramePr>
        <p:xfrm>
          <a:off x="5072066" y="3357562"/>
          <a:ext cx="3875511" cy="62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2" name="Equação" r:id="rId7" imgW="2463480" imgH="393480" progId="Equation.3">
                  <p:embed/>
                </p:oleObj>
              </mc:Choice>
              <mc:Fallback>
                <p:oleObj name="Equação" r:id="rId7" imgW="2463480" imgH="393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2066" y="3357562"/>
                        <a:ext cx="3875511" cy="629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ângulo 15"/>
          <p:cNvSpPr/>
          <p:nvPr/>
        </p:nvSpPr>
        <p:spPr>
          <a:xfrm>
            <a:off x="571472" y="4429132"/>
            <a:ext cx="81439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800" i="1" dirty="0">
                <a:latin typeface="Calibri" pitchFamily="34" charset="0"/>
              </a:rPr>
              <a:t>D</a:t>
            </a:r>
            <a:r>
              <a:rPr lang="pt-PT" sz="1800" dirty="0">
                <a:latin typeface="Calibri" pitchFamily="34" charset="0"/>
              </a:rPr>
              <a:t> é o coeficiente de difusão. As unidades de </a:t>
            </a:r>
            <a:r>
              <a:rPr lang="pt-PT" sz="1800" i="1" dirty="0">
                <a:latin typeface="Calibri" pitchFamily="34" charset="0"/>
              </a:rPr>
              <a:t>D</a:t>
            </a:r>
            <a:r>
              <a:rPr lang="pt-PT" sz="1800" dirty="0">
                <a:latin typeface="Calibri" pitchFamily="34" charset="0"/>
              </a:rPr>
              <a:t> no SI são m</a:t>
            </a:r>
            <a:r>
              <a:rPr lang="pt-PT" sz="1800" baseline="30000" dirty="0">
                <a:latin typeface="Calibri" pitchFamily="34" charset="0"/>
              </a:rPr>
              <a:t>2</a:t>
            </a:r>
            <a:r>
              <a:rPr lang="pt-PT" sz="1800" dirty="0">
                <a:latin typeface="Calibri" pitchFamily="34" charset="0"/>
              </a:rPr>
              <a:t>s</a:t>
            </a:r>
            <a:r>
              <a:rPr lang="pt-PT" sz="1800" baseline="30000" dirty="0">
                <a:latin typeface="Calibri" pitchFamily="34" charset="0"/>
              </a:rPr>
              <a:t>-1</a:t>
            </a:r>
            <a:endParaRPr lang="pt-PT" sz="1800" dirty="0">
              <a:latin typeface="Calibri" pitchFamily="34" charset="0"/>
            </a:endParaRPr>
          </a:p>
        </p:txBody>
      </p:sp>
      <p:sp>
        <p:nvSpPr>
          <p:cNvPr id="17" name="Rectângulo 16"/>
          <p:cNvSpPr/>
          <p:nvPr/>
        </p:nvSpPr>
        <p:spPr>
          <a:xfrm>
            <a:off x="571472" y="4857760"/>
            <a:ext cx="80010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800" dirty="0">
                <a:latin typeface="Calibri" pitchFamily="34" charset="0"/>
                <a:sym typeface="Symbol"/>
              </a:rPr>
              <a:t></a:t>
            </a:r>
            <a:r>
              <a:rPr lang="pt-PT" sz="1800" dirty="0">
                <a:latin typeface="Calibri" pitchFamily="34" charset="0"/>
              </a:rPr>
              <a:t>  é o coeficiente de condutividade térmica. Em unidades SI a condutividade térmica exprime-se em Wm</a:t>
            </a:r>
            <a:r>
              <a:rPr lang="pt-PT" sz="1800" baseline="30000" dirty="0">
                <a:latin typeface="Calibri" pitchFamily="34" charset="0"/>
              </a:rPr>
              <a:t>-1</a:t>
            </a:r>
            <a:r>
              <a:rPr lang="pt-PT" sz="1800" dirty="0">
                <a:latin typeface="Calibri" pitchFamily="34" charset="0"/>
              </a:rPr>
              <a:t>K</a:t>
            </a:r>
            <a:r>
              <a:rPr lang="pt-PT" sz="1800" baseline="30000" dirty="0">
                <a:latin typeface="Calibri" pitchFamily="34" charset="0"/>
              </a:rPr>
              <a:t>-1</a:t>
            </a:r>
            <a:endParaRPr lang="pt-PT" sz="1800" dirty="0">
              <a:latin typeface="Calibri" pitchFamily="34" charset="0"/>
            </a:endParaRPr>
          </a:p>
        </p:txBody>
      </p:sp>
      <p:sp>
        <p:nvSpPr>
          <p:cNvPr id="18" name="Rectângulo 17"/>
          <p:cNvSpPr/>
          <p:nvPr/>
        </p:nvSpPr>
        <p:spPr>
          <a:xfrm>
            <a:off x="571472" y="5572140"/>
            <a:ext cx="49292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800" i="1" dirty="0">
                <a:latin typeface="Calibri" pitchFamily="34" charset="0"/>
                <a:sym typeface="Symbol"/>
              </a:rPr>
              <a:t></a:t>
            </a:r>
            <a:r>
              <a:rPr lang="pt-PT" sz="1800" dirty="0">
                <a:latin typeface="Calibri" pitchFamily="34" charset="0"/>
              </a:rPr>
              <a:t> é a viscosidade, cujas unidades no SI são  </a:t>
            </a:r>
            <a:r>
              <a:rPr lang="pt-PT" sz="1800" dirty="0" err="1">
                <a:latin typeface="Calibri" pitchFamily="34" charset="0"/>
              </a:rPr>
              <a:t>Pa.s</a:t>
            </a:r>
            <a:endParaRPr lang="pt-PT" sz="18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6" grpId="0"/>
      <p:bldP spid="17" grpId="0"/>
      <p:bldP spid="1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357422" y="357166"/>
            <a:ext cx="3286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u="sng" dirty="0">
                <a:latin typeface="Calibri" pitchFamily="34" charset="0"/>
              </a:rPr>
              <a:t>A viscosidade de um gás</a:t>
            </a:r>
          </a:p>
        </p:txBody>
      </p:sp>
      <p:sp>
        <p:nvSpPr>
          <p:cNvPr id="3" name="Rectângulo 2"/>
          <p:cNvSpPr/>
          <p:nvPr/>
        </p:nvSpPr>
        <p:spPr>
          <a:xfrm>
            <a:off x="214282" y="857232"/>
            <a:ext cx="85725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800" dirty="0">
                <a:latin typeface="Calibri" pitchFamily="34" charset="0"/>
              </a:rPr>
              <a:t>Vejamos como podemos obter a viscosidade de um gás a partir da teoria cinética de gases. Para isso consideremos um gás entre dois pratos:</a:t>
            </a:r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500174"/>
            <a:ext cx="6853258" cy="4133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ângulo 4"/>
          <p:cNvSpPr/>
          <p:nvPr/>
        </p:nvSpPr>
        <p:spPr>
          <a:xfrm>
            <a:off x="357158" y="5643578"/>
            <a:ext cx="84296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800" dirty="0">
                <a:latin typeface="Calibri" pitchFamily="34" charset="0"/>
              </a:rPr>
              <a:t>O prato superior move-se com uma velocidade </a:t>
            </a:r>
            <a:r>
              <a:rPr lang="pt-PT" sz="1800" i="1" u="sng" dirty="0">
                <a:latin typeface="Calibri" pitchFamily="34" charset="0"/>
              </a:rPr>
              <a:t>v</a:t>
            </a:r>
            <a:r>
              <a:rPr lang="pt-PT" sz="1800" dirty="0">
                <a:latin typeface="Calibri" pitchFamily="34" charset="0"/>
              </a:rPr>
              <a:t>. na direcção do eixo dos </a:t>
            </a:r>
            <a:r>
              <a:rPr lang="pt-PT" sz="1800" i="1" dirty="0" err="1">
                <a:latin typeface="Calibri" pitchFamily="34" charset="0"/>
              </a:rPr>
              <a:t>xx</a:t>
            </a:r>
            <a:r>
              <a:rPr lang="pt-PT" sz="1800" dirty="0">
                <a:latin typeface="Calibri" pitchFamily="34" charset="0"/>
              </a:rPr>
              <a:t>. O gás junto ao prato inferior não se move, pelo que se cria um gradiente de velocidades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214282" y="285728"/>
            <a:ext cx="83582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800" dirty="0">
                <a:latin typeface="Calibri" pitchFamily="34" charset="0"/>
              </a:rPr>
              <a:t>O gás exerce atrito no prato superior de tal forma que para se manter o movimento é necessário aplicar uma força no prato superior. Newton estabeleceu assim a lei da viscosidade, que define o coeficiente </a:t>
            </a:r>
            <a:r>
              <a:rPr lang="pt-PT" sz="1800" i="1" dirty="0">
                <a:latin typeface="Calibri" pitchFamily="34" charset="0"/>
                <a:sym typeface="Symbol"/>
              </a:rPr>
              <a:t></a:t>
            </a:r>
            <a:r>
              <a:rPr lang="pt-PT" sz="1800" dirty="0">
                <a:latin typeface="Calibri" pitchFamily="34" charset="0"/>
              </a:rPr>
              <a:t> em termos da força viscosa </a:t>
            </a:r>
            <a:r>
              <a:rPr lang="pt-PT" sz="1800" i="1" dirty="0">
                <a:latin typeface="Calibri" pitchFamily="34" charset="0"/>
              </a:rPr>
              <a:t>F</a:t>
            </a:r>
            <a:r>
              <a:rPr lang="pt-PT" sz="1800" dirty="0">
                <a:latin typeface="Calibri" pitchFamily="34" charset="0"/>
              </a:rPr>
              <a:t> exercida no prato de área </a:t>
            </a:r>
            <a:r>
              <a:rPr lang="pt-PT" sz="1800" i="1" dirty="0">
                <a:latin typeface="Calibri" pitchFamily="34" charset="0"/>
              </a:rPr>
              <a:t>A</a:t>
            </a:r>
            <a:r>
              <a:rPr lang="pt-PT" sz="1800" dirty="0">
                <a:latin typeface="Calibri" pitchFamily="34" charset="0"/>
              </a:rPr>
              <a:t> através da equação:</a:t>
            </a:r>
          </a:p>
        </p:txBody>
      </p:sp>
      <p:graphicFrame>
        <p:nvGraphicFramePr>
          <p:cNvPr id="40962" name="Object 2"/>
          <p:cNvGraphicFramePr>
            <a:graphicFrameLocks noChangeAspect="1"/>
          </p:cNvGraphicFramePr>
          <p:nvPr/>
        </p:nvGraphicFramePr>
        <p:xfrm>
          <a:off x="2928926" y="1500174"/>
          <a:ext cx="1836769" cy="933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4" name="Equação" r:id="rId3" imgW="761760" imgH="393480" progId="Equation.3">
                  <p:embed/>
                </p:oleObj>
              </mc:Choice>
              <mc:Fallback>
                <p:oleObj name="Equação" r:id="rId3" imgW="76176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8926" y="1500174"/>
                        <a:ext cx="1836769" cy="9334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2976" y="3000372"/>
            <a:ext cx="6946161" cy="353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ângulo 4"/>
          <p:cNvSpPr/>
          <p:nvPr/>
        </p:nvSpPr>
        <p:spPr>
          <a:xfrm>
            <a:off x="214282" y="2714620"/>
            <a:ext cx="86439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800" dirty="0">
                <a:latin typeface="Calibri" pitchFamily="34" charset="0"/>
              </a:rPr>
              <a:t>Consideremos s transferência de momento entre camadas consecutivas de gás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214282" y="285728"/>
            <a:ext cx="86439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800" dirty="0">
                <a:latin typeface="Calibri" pitchFamily="34" charset="0"/>
              </a:rPr>
              <a:t>A distância ℓ é uma medida do percurso da molécula desde a última colisão e é aproximadamente igual a </a:t>
            </a:r>
            <a:r>
              <a:rPr lang="pt-PT" sz="1800" i="1" dirty="0">
                <a:latin typeface="Calibri" pitchFamily="34" charset="0"/>
              </a:rPr>
              <a:t>2/3</a:t>
            </a:r>
            <a:r>
              <a:rPr lang="pt-PT" sz="1800" dirty="0">
                <a:latin typeface="Calibri" pitchFamily="34" charset="0"/>
              </a:rPr>
              <a:t> de </a:t>
            </a:r>
            <a:r>
              <a:rPr lang="pt-PT" sz="1800" dirty="0">
                <a:latin typeface="Calibri" pitchFamily="34" charset="0"/>
                <a:sym typeface="Symbol"/>
              </a:rPr>
              <a:t></a:t>
            </a:r>
            <a:r>
              <a:rPr lang="pt-PT" sz="1800" dirty="0">
                <a:latin typeface="Calibri" pitchFamily="34" charset="0"/>
              </a:rPr>
              <a:t>.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285720" y="1285860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800" dirty="0">
                <a:latin typeface="Calibri" pitchFamily="34" charset="0"/>
              </a:rPr>
              <a:t>Momento linear das moléculas vindas de C: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285720" y="228599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800" dirty="0">
                <a:latin typeface="Calibri" pitchFamily="34" charset="0"/>
              </a:rPr>
              <a:t>Momento linear das moléculas vindas de A:</a:t>
            </a:r>
          </a:p>
        </p:txBody>
      </p:sp>
      <p:graphicFrame>
        <p:nvGraphicFramePr>
          <p:cNvPr id="41987" name="Object 3"/>
          <p:cNvGraphicFramePr>
            <a:graphicFrameLocks noChangeAspect="1"/>
          </p:cNvGraphicFramePr>
          <p:nvPr/>
        </p:nvGraphicFramePr>
        <p:xfrm>
          <a:off x="4615932" y="2071678"/>
          <a:ext cx="1833575" cy="7858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5" name="Equação" r:id="rId3" imgW="1054080" imgH="457200" progId="Equation.3">
                  <p:embed/>
                </p:oleObj>
              </mc:Choice>
              <mc:Fallback>
                <p:oleObj name="Equação" r:id="rId3" imgW="1054080" imgH="457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5932" y="2071678"/>
                        <a:ext cx="1833575" cy="78581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8" name="Object 4"/>
          <p:cNvGraphicFramePr>
            <a:graphicFrameLocks noChangeAspect="1"/>
          </p:cNvGraphicFramePr>
          <p:nvPr/>
        </p:nvGraphicFramePr>
        <p:xfrm>
          <a:off x="4643438" y="1071546"/>
          <a:ext cx="1789109" cy="7667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6" name="Equação" r:id="rId5" imgW="1066680" imgH="457200" progId="Equation.3">
                  <p:embed/>
                </p:oleObj>
              </mc:Choice>
              <mc:Fallback>
                <p:oleObj name="Equação" r:id="rId5" imgW="1066680" imgH="4572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8" y="1071546"/>
                        <a:ext cx="1789109" cy="76676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ângulo 7"/>
          <p:cNvSpPr/>
          <p:nvPr/>
        </p:nvSpPr>
        <p:spPr>
          <a:xfrm>
            <a:off x="285720" y="2934298"/>
            <a:ext cx="84296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800" dirty="0">
                <a:latin typeface="Calibri" pitchFamily="34" charset="0"/>
              </a:rPr>
              <a:t>O número de moléculas que cruzam o plano de referência por unidade de área e por unidade de tempo equivale ao cálculo do número de colisões com uma parede e é, tal como vimos atrás:</a:t>
            </a:r>
          </a:p>
        </p:txBody>
      </p:sp>
      <p:graphicFrame>
        <p:nvGraphicFramePr>
          <p:cNvPr id="41989" name="Object 5"/>
          <p:cNvGraphicFramePr>
            <a:graphicFrameLocks noChangeAspect="1"/>
          </p:cNvGraphicFramePr>
          <p:nvPr/>
        </p:nvGraphicFramePr>
        <p:xfrm>
          <a:off x="3214678" y="3643314"/>
          <a:ext cx="2090367" cy="8311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7" name="Equação" r:id="rId7" imgW="1028520" imgH="419040" progId="Equation.3">
                  <p:embed/>
                </p:oleObj>
              </mc:Choice>
              <mc:Fallback>
                <p:oleObj name="Equação" r:id="rId7" imgW="1028520" imgH="4190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4678" y="3643314"/>
                        <a:ext cx="2090367" cy="83111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ângulo 9"/>
          <p:cNvSpPr/>
          <p:nvPr/>
        </p:nvSpPr>
        <p:spPr>
          <a:xfrm>
            <a:off x="357158" y="4572008"/>
            <a:ext cx="84296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800" dirty="0">
                <a:latin typeface="Calibri" pitchFamily="34" charset="0"/>
              </a:rPr>
              <a:t>O momento linear transportado por todas as moléculas provenientes de A e C  por unidade de área e de tempo é: </a:t>
            </a:r>
          </a:p>
        </p:txBody>
      </p:sp>
      <p:graphicFrame>
        <p:nvGraphicFramePr>
          <p:cNvPr id="41990" name="Object 6"/>
          <p:cNvGraphicFramePr>
            <a:graphicFrameLocks noChangeAspect="1"/>
          </p:cNvGraphicFramePr>
          <p:nvPr/>
        </p:nvGraphicFramePr>
        <p:xfrm>
          <a:off x="1571604" y="5500702"/>
          <a:ext cx="6126817" cy="7905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8" name="Equação" r:id="rId9" imgW="3517560" imgH="457200" progId="Equation.3">
                  <p:embed/>
                </p:oleObj>
              </mc:Choice>
              <mc:Fallback>
                <p:oleObj name="Equação" r:id="rId9" imgW="3517560" imgH="4572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04" y="5500702"/>
                        <a:ext cx="6126817" cy="79055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285720" y="285728"/>
            <a:ext cx="28167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800" dirty="0">
                <a:latin typeface="Calibri" pitchFamily="34" charset="0"/>
              </a:rPr>
              <a:t>Atendendo à lei de Newton:</a:t>
            </a:r>
          </a:p>
        </p:txBody>
      </p:sp>
      <p:graphicFrame>
        <p:nvGraphicFramePr>
          <p:cNvPr id="43010" name="Object 2"/>
          <p:cNvGraphicFramePr>
            <a:graphicFrameLocks noChangeAspect="1"/>
          </p:cNvGraphicFramePr>
          <p:nvPr/>
        </p:nvGraphicFramePr>
        <p:xfrm>
          <a:off x="1571604" y="928670"/>
          <a:ext cx="5219601" cy="685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8" name="Equação" r:id="rId3" imgW="3441600" imgH="457200" progId="Equation.3">
                  <p:embed/>
                </p:oleObj>
              </mc:Choice>
              <mc:Fallback>
                <p:oleObj name="Equação" r:id="rId3" imgW="3441600" imgH="457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04" y="928670"/>
                        <a:ext cx="5219601" cy="685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1" name="Object 3"/>
          <p:cNvGraphicFramePr>
            <a:graphicFrameLocks noChangeAspect="1"/>
          </p:cNvGraphicFramePr>
          <p:nvPr/>
        </p:nvGraphicFramePr>
        <p:xfrm>
          <a:off x="2500298" y="1857364"/>
          <a:ext cx="2891952" cy="8858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9" name="Equação" r:id="rId5" imgW="1396800" imgH="431640" progId="Equation.3">
                  <p:embed/>
                </p:oleObj>
              </mc:Choice>
              <mc:Fallback>
                <p:oleObj name="Equação" r:id="rId5" imgW="1396800" imgH="431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0298" y="1857364"/>
                        <a:ext cx="2891952" cy="88582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ângulo 4"/>
          <p:cNvSpPr/>
          <p:nvPr/>
        </p:nvSpPr>
        <p:spPr>
          <a:xfrm>
            <a:off x="357158" y="3013502"/>
            <a:ext cx="49292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800" dirty="0">
                <a:latin typeface="Calibri" pitchFamily="34" charset="0"/>
              </a:rPr>
              <a:t>Comparando com a Lei de Newton da viscosidade:</a:t>
            </a:r>
          </a:p>
        </p:txBody>
      </p:sp>
      <p:graphicFrame>
        <p:nvGraphicFramePr>
          <p:cNvPr id="43012" name="Object 4"/>
          <p:cNvGraphicFramePr>
            <a:graphicFrameLocks noChangeAspect="1"/>
          </p:cNvGraphicFramePr>
          <p:nvPr/>
        </p:nvGraphicFramePr>
        <p:xfrm>
          <a:off x="5286380" y="2786058"/>
          <a:ext cx="2012258" cy="8429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0" name="Equação" r:id="rId7" imgW="939600" imgH="393480" progId="Equation.3">
                  <p:embed/>
                </p:oleObj>
              </mc:Choice>
              <mc:Fallback>
                <p:oleObj name="Equação" r:id="rId7" imgW="939600" imgH="393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6380" y="2786058"/>
                        <a:ext cx="2012258" cy="84297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3" name="Object 5"/>
          <p:cNvGraphicFramePr>
            <a:graphicFrameLocks noChangeAspect="1"/>
          </p:cNvGraphicFramePr>
          <p:nvPr/>
        </p:nvGraphicFramePr>
        <p:xfrm>
          <a:off x="2285984" y="3929066"/>
          <a:ext cx="3786214" cy="14294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1" name="Equação" r:id="rId9" imgW="1206360" imgH="469800" progId="Equation.3">
                  <p:embed/>
                </p:oleObj>
              </mc:Choice>
              <mc:Fallback>
                <p:oleObj name="Equação" r:id="rId9" imgW="1206360" imgH="4698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5984" y="3929066"/>
                        <a:ext cx="3786214" cy="1429489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ângulo 7"/>
          <p:cNvSpPr/>
          <p:nvPr/>
        </p:nvSpPr>
        <p:spPr>
          <a:xfrm>
            <a:off x="357158" y="5643578"/>
            <a:ext cx="85725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800" dirty="0">
                <a:latin typeface="Calibri" pitchFamily="34" charset="0"/>
              </a:rPr>
              <a:t>A viscosidade de um gás diluído de esferas rígidas é independente da pressão (comprovado por </a:t>
            </a:r>
            <a:r>
              <a:rPr lang="pt-PT" sz="1800" dirty="0" err="1">
                <a:latin typeface="Calibri" pitchFamily="34" charset="0"/>
              </a:rPr>
              <a:t>Maxwell</a:t>
            </a:r>
            <a:r>
              <a:rPr lang="pt-PT" sz="1800" dirty="0">
                <a:latin typeface="Calibri" pitchFamily="34" charset="0"/>
              </a:rPr>
              <a:t>!) e é proporcional a </a:t>
            </a:r>
            <a:r>
              <a:rPr lang="pt-PT" sz="1800" i="1" dirty="0">
                <a:latin typeface="Calibri" pitchFamily="34" charset="0"/>
              </a:rPr>
              <a:t>T</a:t>
            </a:r>
            <a:r>
              <a:rPr lang="pt-PT" sz="1800" i="1" baseline="30000" dirty="0">
                <a:latin typeface="Calibri" pitchFamily="34" charset="0"/>
              </a:rPr>
              <a:t>1/2</a:t>
            </a:r>
            <a:r>
              <a:rPr lang="pt-PT" sz="1800" dirty="0">
                <a:latin typeface="Calibri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357158" y="714356"/>
            <a:ext cx="850112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A teoria cinética de gases permite, a partir de um modelo simples de esferas rígidas, obter valores quantitativos para as propriedades termodinâmicas e de transporte dos gases. Veremos mais tarde que pode ser igualmente aplicada ao estudo da </a:t>
            </a:r>
            <a:r>
              <a:rPr kumimoji="0" lang="pt-PT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cinética</a:t>
            </a:r>
            <a:r>
              <a:rPr kumimoji="0" lang="pt-PT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de reacções químicas simples.</a:t>
            </a:r>
            <a:r>
              <a:rPr kumimoji="0" lang="pt-PT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</a:p>
        </p:txBody>
      </p:sp>
      <p:sp>
        <p:nvSpPr>
          <p:cNvPr id="3" name="Rectângulo 2"/>
          <p:cNvSpPr/>
          <p:nvPr/>
        </p:nvSpPr>
        <p:spPr>
          <a:xfrm>
            <a:off x="3443792" y="214290"/>
            <a:ext cx="15568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1" hangingPunct="1"/>
            <a:r>
              <a:rPr lang="pt-PT" u="sng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Conclusão </a:t>
            </a:r>
            <a:endParaRPr lang="pt-PT" sz="1400" u="sng" dirty="0"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P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P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C:\Programas\Microsoft Office\Modelos\Estruturas de Apresentação\RETRCONT.POT</Template>
  <TotalTime>353</TotalTime>
  <Words>1611</Words>
  <Application>Microsoft Office PowerPoint</Application>
  <PresentationFormat>Apresentação no Ecrã (4:3)</PresentationFormat>
  <Paragraphs>137</Paragraphs>
  <Slides>31</Slides>
  <Notes>0</Notes>
  <HiddenSlides>0</HiddenSlides>
  <MMClips>0</MMClips>
  <ScaleCrop>false</ScaleCrop>
  <HeadingPairs>
    <vt:vector size="8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Servidores OLE incorporados</vt:lpstr>
      </vt:variant>
      <vt:variant>
        <vt:i4>2</vt:i4>
      </vt:variant>
      <vt:variant>
        <vt:lpstr>Títulos dos diapositivos</vt:lpstr>
      </vt:variant>
      <vt:variant>
        <vt:i4>31</vt:i4>
      </vt:variant>
    </vt:vector>
  </HeadingPairs>
  <TitlesOfParts>
    <vt:vector size="37" baseType="lpstr">
      <vt:lpstr>Arial</vt:lpstr>
      <vt:lpstr>Calibri</vt:lpstr>
      <vt:lpstr>Times New Roman</vt:lpstr>
      <vt:lpstr>Tema do Office</vt:lpstr>
      <vt:lpstr>Equação</vt:lpstr>
      <vt:lpstr>Microsoft Equation 3.0</vt:lpstr>
      <vt:lpstr>Apresentação do PowerPoint</vt:lpstr>
      <vt:lpstr>Química Física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IPT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Química-Física</dc:title>
  <dc:creator>INSTITUTO POLITECNICO TOMAR</dc:creator>
  <cp:lastModifiedBy>Valentim Nunes</cp:lastModifiedBy>
  <cp:revision>52</cp:revision>
  <cp:lastPrinted>2002-10-04T14:41:06Z</cp:lastPrinted>
  <dcterms:created xsi:type="dcterms:W3CDTF">2002-10-04T14:31:13Z</dcterms:created>
  <dcterms:modified xsi:type="dcterms:W3CDTF">2021-11-03T14:53:03Z</dcterms:modified>
</cp:coreProperties>
</file>