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93" r:id="rId1"/>
  </p:sldMasterIdLst>
  <p:sldIdLst>
    <p:sldId id="256" r:id="rId2"/>
    <p:sldId id="260" r:id="rId3"/>
    <p:sldId id="261" r:id="rId4"/>
    <p:sldId id="288" r:id="rId5"/>
    <p:sldId id="289" r:id="rId6"/>
    <p:sldId id="290" r:id="rId7"/>
    <p:sldId id="291" r:id="rId8"/>
    <p:sldId id="292" r:id="rId9"/>
    <p:sldId id="262" r:id="rId10"/>
    <p:sldId id="309" r:id="rId11"/>
    <p:sldId id="263" r:id="rId12"/>
    <p:sldId id="275" r:id="rId13"/>
    <p:sldId id="293" r:id="rId14"/>
    <p:sldId id="283" r:id="rId15"/>
    <p:sldId id="284" r:id="rId16"/>
    <p:sldId id="311" r:id="rId17"/>
    <p:sldId id="312" r:id="rId18"/>
  </p:sldIdLst>
  <p:sldSz cx="9144000" cy="6858000" type="screen4x3"/>
  <p:notesSz cx="6858000" cy="9144000"/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33CC"/>
    <a:srgbClr val="CC3300"/>
    <a:srgbClr val="FFFF00"/>
    <a:srgbClr val="0099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édio 1 - Destaqu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6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ângulo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ângulo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t-PT" smtClean="0"/>
              <a:t>Faça clique para editar o estilo</a:t>
            </a:r>
            <a:endParaRPr lang="en-US"/>
          </a:p>
        </p:txBody>
      </p:sp>
      <p:sp>
        <p:nvSpPr>
          <p:cNvPr id="7" name="Marcador de Posição da Data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" name="Marcador de Posição do Rodapé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1" name="Marcador de Posição do Número do Diapositivo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E16AA20-D62D-4DA7-A67D-4EBD23DFE459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8" name="Marcador de Posição de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A3D2F-1345-4DE6-A3EC-C89F5DD1E1F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ângulo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ângulo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7" name="Marcador de Posição d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Marcador de Posição do Número do Diapositivo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DA1D9AD-020E-4258-A258-0F7D60437C2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sp>
        <p:nvSpPr>
          <p:cNvPr id="9" name="Marcador de Posição do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9" name="Marcador de Posição de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11" name="Marcador de Posição de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5" name="Marcador de Posição da Dat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354450F-3D6B-436B-9CAE-582A62E2C499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sp>
        <p:nvSpPr>
          <p:cNvPr id="7" name="Marcador de Posição do Rodapé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11" name="Marcador de Posição de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13" name="Marcador de Posição de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16" name="Marcador de Posição do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15" name="Marcador de Posição do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7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Marcador de Posição do Número do Diapositivo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E08A19A-E3A5-43E5-938B-36A58679687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sp>
        <p:nvSpPr>
          <p:cNvPr id="9" name="Marcador de Posição do Rodapé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365E8-7C39-4E58-8B18-DCAECD40FE0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4515317-352F-4930-A182-9A8F2D43EEF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9" name="Marcador de Posição de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5" name="Marcador de Posição d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9B3AC-E585-434A-B0AC-73FBBE0E4B9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ângulo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ângulo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ângulo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t-PT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9" name="Marcador de Posição d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" name="Marcador de Posição do Número do Diapositivo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2CDBF545-B4FA-4E6F-87DC-7F8CF681989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sp>
        <p:nvSpPr>
          <p:cNvPr id="11" name="Marcador de Posição do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142E1-D257-4282-A3EC-FAFB2E0964D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ângulo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ângulo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D3CBE3-0D5F-42BE-A5B9-9DDCF4AB18B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7656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0" y="1271588"/>
            <a:ext cx="53340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FC6317A-69EA-41C1-AF61-8A0C5A15D32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cto e 2 objec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quarter" idx="2"/>
          </p:nvPr>
        </p:nvSpPr>
        <p:spPr>
          <a:xfrm>
            <a:off x="4765675" y="1600200"/>
            <a:ext cx="4000500" cy="21859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e Conteúdo 4"/>
          <p:cNvSpPr>
            <a:spLocks noGrp="1"/>
          </p:cNvSpPr>
          <p:nvPr>
            <p:ph sz="quarter" idx="3"/>
          </p:nvPr>
        </p:nvSpPr>
        <p:spPr>
          <a:xfrm>
            <a:off x="4765675" y="3938588"/>
            <a:ext cx="4000500" cy="2187575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a Data 5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Marcador de Posição do Número do Diapositivo 7"/>
          <p:cNvSpPr>
            <a:spLocks noGrp="1"/>
          </p:cNvSpPr>
          <p:nvPr>
            <p:ph type="sldNum" sz="quarter" idx="12"/>
          </p:nvPr>
        </p:nvSpPr>
        <p:spPr>
          <a:xfrm>
            <a:off x="0" y="1271588"/>
            <a:ext cx="53340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9F5CAC-9312-4110-84D0-F3EEB223290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Marcador de Posição do Título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  <a:endParaRPr lang="en-US" smtClean="0"/>
          </a:p>
        </p:txBody>
      </p:sp>
      <p:sp>
        <p:nvSpPr>
          <p:cNvPr id="4099" name="Marcador de Posição do Texto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smtClean="0"/>
          </a:p>
        </p:txBody>
      </p:sp>
      <p:sp>
        <p:nvSpPr>
          <p:cNvPr id="14" name="Marcador de Posição d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ângulo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ângulo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ângulo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Marcador de Posição do Número do Diapositivo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5CAFB90-A3D5-47DB-8A0B-46BCA6DA821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1" r:id="rId2"/>
    <p:sldLayoutId id="2147483855" r:id="rId3"/>
    <p:sldLayoutId id="2147483856" r:id="rId4"/>
    <p:sldLayoutId id="2147483857" r:id="rId5"/>
    <p:sldLayoutId id="2147483850" r:id="rId6"/>
    <p:sldLayoutId id="2147483858" r:id="rId7"/>
    <p:sldLayoutId id="2147483849" r:id="rId8"/>
    <p:sldLayoutId id="2147483859" r:id="rId9"/>
    <p:sldLayoutId id="2147483848" r:id="rId10"/>
    <p:sldLayoutId id="2147483860" r:id="rId11"/>
    <p:sldLayoutId id="2147483852" r:id="rId12"/>
    <p:sldLayoutId id="214748385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5472112" cy="67468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pt-PT" sz="3600" smtClean="0">
                <a:latin typeface="Calibri" pitchFamily="34" charset="0"/>
              </a:rPr>
              <a:t>Equilíbrio de Solubilidade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95288" y="2349500"/>
            <a:ext cx="8135937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2800" dirty="0">
                <a:latin typeface="Calibri" pitchFamily="34" charset="0"/>
              </a:rPr>
              <a:t>Professor Valentim Nunes, </a:t>
            </a:r>
            <a:r>
              <a:rPr lang="pt-PT" sz="2800" dirty="0" smtClean="0">
                <a:latin typeface="Calibri" pitchFamily="34" charset="0"/>
              </a:rPr>
              <a:t>Unidade Departamental </a:t>
            </a:r>
            <a:r>
              <a:rPr lang="pt-PT" sz="2800" dirty="0">
                <a:latin typeface="Calibri" pitchFamily="34" charset="0"/>
              </a:rPr>
              <a:t>de Engenharia </a:t>
            </a:r>
            <a:r>
              <a:rPr lang="pt-PT" sz="2800" dirty="0" smtClean="0">
                <a:latin typeface="Calibri" pitchFamily="34" charset="0"/>
              </a:rPr>
              <a:t>* Secção de Química</a:t>
            </a:r>
            <a:endParaRPr lang="pt-PT" sz="2800" dirty="0">
              <a:latin typeface="Calibri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PT" sz="2800" dirty="0">
                <a:latin typeface="Calibri" pitchFamily="34" charset="0"/>
              </a:rPr>
              <a:t>email: </a:t>
            </a:r>
            <a:r>
              <a:rPr lang="pt-PT" sz="2800" dirty="0" err="1">
                <a:latin typeface="Calibri" pitchFamily="34" charset="0"/>
              </a:rPr>
              <a:t>valentim@ipt.pt</a:t>
            </a:r>
            <a:r>
              <a:rPr lang="pt-PT" sz="2800" dirty="0">
                <a:latin typeface="Calibri" pitchFamily="34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pt-PT" sz="2800" dirty="0">
                <a:latin typeface="Calibri" pitchFamily="34" charset="0"/>
              </a:rPr>
              <a:t>Gabinete: J207 – Campus de Tomar</a:t>
            </a:r>
          </a:p>
          <a:p>
            <a:pPr algn="ctr">
              <a:spcBef>
                <a:spcPct val="50000"/>
              </a:spcBef>
            </a:pPr>
            <a:r>
              <a:rPr lang="pt-PT" sz="2800" dirty="0">
                <a:latin typeface="Calibri" pitchFamily="34" charset="0"/>
              </a:rPr>
              <a:t>Web: http</a:t>
            </a:r>
            <a:r>
              <a:rPr lang="pt-PT" sz="2800" dirty="0" smtClean="0">
                <a:latin typeface="Calibri" pitchFamily="34" charset="0"/>
              </a:rPr>
              <a:t>://www.docentes.ipt.pt/valentim/ensino</a:t>
            </a:r>
            <a:r>
              <a:rPr lang="pt-PT" sz="2800" dirty="0">
                <a:latin typeface="Calibri" pitchFamily="34" charset="0"/>
              </a:rPr>
              <a:t>/</a:t>
            </a:r>
          </a:p>
        </p:txBody>
      </p:sp>
      <p:sp>
        <p:nvSpPr>
          <p:cNvPr id="12292" name="CaixaDeTexto 3"/>
          <p:cNvSpPr txBox="1">
            <a:spLocks noChangeArrowheads="1"/>
          </p:cNvSpPr>
          <p:nvPr/>
        </p:nvSpPr>
        <p:spPr bwMode="auto">
          <a:xfrm>
            <a:off x="2987675" y="5445125"/>
            <a:ext cx="2879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400" dirty="0">
                <a:latin typeface="Calibri" pitchFamily="34" charset="0"/>
              </a:rPr>
              <a:t>Dezembro de </a:t>
            </a:r>
            <a:r>
              <a:rPr lang="pt-PT" sz="2400" dirty="0" smtClean="0">
                <a:latin typeface="Calibri" pitchFamily="34" charset="0"/>
              </a:rPr>
              <a:t>2018</a:t>
            </a:r>
            <a:endParaRPr lang="pt-PT" sz="2400" dirty="0">
              <a:latin typeface="Calibri" pitchFamily="34" charset="0"/>
            </a:endParaRPr>
          </a:p>
        </p:txBody>
      </p:sp>
      <p:pic>
        <p:nvPicPr>
          <p:cNvPr id="12297" name="Picture 9" descr="grotte_0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7763" y="476250"/>
            <a:ext cx="2447925" cy="1684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9"/>
          <p:cNvSpPr>
            <a:spLocks noGrp="1" noChangeArrowheads="1"/>
          </p:cNvSpPr>
          <p:nvPr>
            <p:ph type="title"/>
          </p:nvPr>
        </p:nvSpPr>
        <p:spPr>
          <a:xfrm>
            <a:off x="684213" y="404813"/>
            <a:ext cx="7772400" cy="762000"/>
          </a:xfrm>
          <a:noFill/>
        </p:spPr>
        <p:txBody>
          <a:bodyPr/>
          <a:lstStyle/>
          <a:p>
            <a:pPr eaLnBrk="1" hangingPunct="1"/>
            <a:r>
              <a:rPr lang="pt-PT" sz="3600" smtClean="0">
                <a:latin typeface="Calibri" pitchFamily="34" charset="0"/>
              </a:rPr>
              <a:t>Introdução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539750" y="1916113"/>
            <a:ext cx="5040313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Os equilíbrios ácido - base são exemplos de </a:t>
            </a:r>
            <a:r>
              <a:rPr lang="pt-PT" sz="2400" u="sng">
                <a:latin typeface="Calibri" pitchFamily="34" charset="0"/>
              </a:rPr>
              <a:t>equilíbrio homogéneo</a:t>
            </a:r>
            <a:r>
              <a:rPr lang="pt-PT" sz="2400">
                <a:latin typeface="Calibri" pitchFamily="34" charset="0"/>
              </a:rPr>
              <a:t> (ocorrem numa única fase). O equilíbrio de solubilidade é um exemplo de </a:t>
            </a:r>
            <a:r>
              <a:rPr lang="pt-PT" sz="2400" u="sng">
                <a:latin typeface="Calibri" pitchFamily="34" charset="0"/>
              </a:rPr>
              <a:t>equilíbrio heterogéneo</a:t>
            </a:r>
            <a:r>
              <a:rPr lang="pt-PT" sz="2400">
                <a:latin typeface="Calibri" pitchFamily="34" charset="0"/>
              </a:rPr>
              <a:t>, que envolve a dissolução e precipitação de sais pouco solúveis.</a:t>
            </a:r>
          </a:p>
        </p:txBody>
      </p:sp>
      <p:pic>
        <p:nvPicPr>
          <p:cNvPr id="13328" name="Picture 16" descr="Imagem 021"/>
          <p:cNvPicPr>
            <a:picLocks noChangeAspect="1" noChangeArrowheads="1"/>
          </p:cNvPicPr>
          <p:nvPr/>
        </p:nvPicPr>
        <p:blipFill>
          <a:blip r:embed="rId2" cstate="print">
            <a:lum bright="-30000"/>
          </a:blip>
          <a:srcRect l="7497" t="1945" r="2481" b="5879"/>
          <a:stretch>
            <a:fillRect/>
          </a:stretch>
        </p:blipFill>
        <p:spPr bwMode="auto">
          <a:xfrm>
            <a:off x="5724525" y="1773238"/>
            <a:ext cx="2584450" cy="39592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137525" cy="762000"/>
          </a:xfrm>
        </p:spPr>
        <p:txBody>
          <a:bodyPr/>
          <a:lstStyle/>
          <a:p>
            <a:pPr eaLnBrk="1" hangingPunct="1"/>
            <a:r>
              <a:rPr lang="pt-PT" sz="3600" smtClean="0">
                <a:latin typeface="Calibri" pitchFamily="34" charset="0"/>
              </a:rPr>
              <a:t>Solubilidade e produto de solubilidade</a:t>
            </a:r>
            <a:endParaRPr lang="pt-PT" sz="3600" baseline="-25000" smtClean="0">
              <a:latin typeface="Calibri" pitchFamily="34" charset="0"/>
              <a:sym typeface="Symbol" pitchFamily="18" charset="2"/>
            </a:endParaRPr>
          </a:p>
        </p:txBody>
      </p:sp>
      <p:sp>
        <p:nvSpPr>
          <p:cNvPr id="14358" name="Text Box 22"/>
          <p:cNvSpPr txBox="1">
            <a:spLocks noChangeArrowheads="1"/>
          </p:cNvSpPr>
          <p:nvPr/>
        </p:nvSpPr>
        <p:spPr bwMode="auto">
          <a:xfrm>
            <a:off x="539750" y="1628775"/>
            <a:ext cx="83534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Considere-se uma solução saturada de cloreto de prata em contacto com AgCl(s)</a:t>
            </a:r>
          </a:p>
        </p:txBody>
      </p:sp>
      <p:sp>
        <p:nvSpPr>
          <p:cNvPr id="14359" name="Text Box 23"/>
          <p:cNvSpPr txBox="1">
            <a:spLocks noChangeArrowheads="1"/>
          </p:cNvSpPr>
          <p:nvPr/>
        </p:nvSpPr>
        <p:spPr bwMode="auto">
          <a:xfrm>
            <a:off x="2195513" y="2636838"/>
            <a:ext cx="4032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AgCl(s) </a:t>
            </a:r>
            <a:r>
              <a:rPr lang="pt-PT" sz="2400">
                <a:latin typeface="Calibri" pitchFamily="34" charset="0"/>
                <a:sym typeface="Symbol" pitchFamily="18" charset="2"/>
              </a:rPr>
              <a:t> Ag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+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 + Cl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-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</a:t>
            </a:r>
          </a:p>
        </p:txBody>
      </p:sp>
      <p:sp>
        <p:nvSpPr>
          <p:cNvPr id="14360" name="Line 24"/>
          <p:cNvSpPr>
            <a:spLocks noChangeShapeType="1"/>
          </p:cNvSpPr>
          <p:nvPr/>
        </p:nvSpPr>
        <p:spPr bwMode="auto">
          <a:xfrm flipV="1">
            <a:off x="1619250" y="3141663"/>
            <a:ext cx="792163" cy="10080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14361" name="Text Box 25"/>
          <p:cNvSpPr txBox="1">
            <a:spLocks noChangeArrowheads="1"/>
          </p:cNvSpPr>
          <p:nvPr/>
        </p:nvSpPr>
        <p:spPr bwMode="auto">
          <a:xfrm>
            <a:off x="611188" y="4149725"/>
            <a:ext cx="2663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Fase condensada</a:t>
            </a:r>
          </a:p>
        </p:txBody>
      </p:sp>
      <p:sp>
        <p:nvSpPr>
          <p:cNvPr id="14362" name="AutoShape 26"/>
          <p:cNvSpPr>
            <a:spLocks noChangeArrowheads="1"/>
          </p:cNvSpPr>
          <p:nvPr/>
        </p:nvSpPr>
        <p:spPr bwMode="auto">
          <a:xfrm>
            <a:off x="5076825" y="3284538"/>
            <a:ext cx="574675" cy="1512887"/>
          </a:xfrm>
          <a:prstGeom prst="downArrow">
            <a:avLst>
              <a:gd name="adj1" fmla="val 50000"/>
              <a:gd name="adj2" fmla="val 6581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graphicFrame>
        <p:nvGraphicFramePr>
          <p:cNvPr id="14363" name="Object 27"/>
          <p:cNvGraphicFramePr>
            <a:graphicFrameLocks noChangeAspect="1"/>
          </p:cNvGraphicFramePr>
          <p:nvPr/>
        </p:nvGraphicFramePr>
        <p:xfrm>
          <a:off x="3563938" y="4868863"/>
          <a:ext cx="3257550" cy="793750"/>
        </p:xfrm>
        <a:graphic>
          <a:graphicData uri="http://schemas.openxmlformats.org/presentationml/2006/ole">
            <p:oleObj spid="_x0000_s14363" name="Equação" r:id="rId3" imgW="1041120" imgH="253800" progId="Equation.3">
              <p:embed/>
            </p:oleObj>
          </a:graphicData>
        </a:graphic>
      </p:graphicFrame>
      <p:sp>
        <p:nvSpPr>
          <p:cNvPr id="14364" name="Text Box 28"/>
          <p:cNvSpPr txBox="1">
            <a:spLocks noChangeArrowheads="1"/>
          </p:cNvSpPr>
          <p:nvPr/>
        </p:nvSpPr>
        <p:spPr bwMode="auto">
          <a:xfrm>
            <a:off x="3492500" y="5734050"/>
            <a:ext cx="3529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Produto de solubilidade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8" grpId="0"/>
      <p:bldP spid="14359" grpId="0"/>
      <p:bldP spid="14360" grpId="0" animBg="1"/>
      <p:bldP spid="14361" grpId="0"/>
      <p:bldP spid="14362" grpId="0" animBg="1"/>
      <p:bldP spid="1436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/>
          <p:cNvSpPr>
            <a:spLocks noGrp="1"/>
          </p:cNvSpPr>
          <p:nvPr>
            <p:ph type="title"/>
          </p:nvPr>
        </p:nvSpPr>
        <p:spPr>
          <a:xfrm>
            <a:off x="539750" y="476250"/>
            <a:ext cx="4032250" cy="752475"/>
          </a:xfrm>
        </p:spPr>
        <p:txBody>
          <a:bodyPr/>
          <a:lstStyle/>
          <a:p>
            <a:pPr eaLnBrk="1" hangingPunct="1"/>
            <a:r>
              <a:rPr lang="pt-PT" sz="4000" smtClean="0">
                <a:latin typeface="Calibri" pitchFamily="34" charset="0"/>
              </a:rPr>
              <a:t>Outros exemplos</a:t>
            </a:r>
          </a:p>
        </p:txBody>
      </p:sp>
      <p:sp>
        <p:nvSpPr>
          <p:cNvPr id="15402" name="Text Box 42"/>
          <p:cNvSpPr txBox="1">
            <a:spLocks noChangeArrowheads="1"/>
          </p:cNvSpPr>
          <p:nvPr/>
        </p:nvSpPr>
        <p:spPr bwMode="auto">
          <a:xfrm>
            <a:off x="539750" y="1916113"/>
            <a:ext cx="446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MgF</a:t>
            </a:r>
            <a:r>
              <a:rPr lang="pt-PT" sz="2400" baseline="-25000">
                <a:latin typeface="Calibri" pitchFamily="34" charset="0"/>
              </a:rPr>
              <a:t>2</a:t>
            </a:r>
            <a:r>
              <a:rPr lang="pt-PT" sz="2400">
                <a:latin typeface="Calibri" pitchFamily="34" charset="0"/>
              </a:rPr>
              <a:t>(s) </a:t>
            </a:r>
            <a:r>
              <a:rPr lang="pt-PT" sz="2400">
                <a:latin typeface="Calibri" pitchFamily="34" charset="0"/>
                <a:sym typeface="Symbol" pitchFamily="18" charset="2"/>
              </a:rPr>
              <a:t> Mg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2+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 + 2 F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-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</a:t>
            </a:r>
          </a:p>
        </p:txBody>
      </p:sp>
      <p:graphicFrame>
        <p:nvGraphicFramePr>
          <p:cNvPr id="15403" name="Object 43"/>
          <p:cNvGraphicFramePr>
            <a:graphicFrameLocks noChangeAspect="1"/>
          </p:cNvGraphicFramePr>
          <p:nvPr/>
        </p:nvGraphicFramePr>
        <p:xfrm>
          <a:off x="3708400" y="2781300"/>
          <a:ext cx="3168650" cy="819150"/>
        </p:xfrm>
        <a:graphic>
          <a:graphicData uri="http://schemas.openxmlformats.org/presentationml/2006/ole">
            <p:oleObj spid="_x0000_s15403" name="Equação" r:id="rId3" imgW="1130040" imgH="291960" progId="Equation.3">
              <p:embed/>
            </p:oleObj>
          </a:graphicData>
        </a:graphic>
      </p:graphicFrame>
      <p:sp>
        <p:nvSpPr>
          <p:cNvPr id="15404" name="Text Box 44"/>
          <p:cNvSpPr txBox="1">
            <a:spLocks noChangeArrowheads="1"/>
          </p:cNvSpPr>
          <p:nvPr/>
        </p:nvSpPr>
        <p:spPr bwMode="auto">
          <a:xfrm>
            <a:off x="539750" y="4149725"/>
            <a:ext cx="5832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Ca</a:t>
            </a:r>
            <a:r>
              <a:rPr lang="pt-PT" sz="2400" baseline="-25000">
                <a:latin typeface="Calibri" pitchFamily="34" charset="0"/>
              </a:rPr>
              <a:t>3</a:t>
            </a:r>
            <a:r>
              <a:rPr lang="pt-PT" sz="2400">
                <a:latin typeface="Calibri" pitchFamily="34" charset="0"/>
              </a:rPr>
              <a:t>(PO</a:t>
            </a:r>
            <a:r>
              <a:rPr lang="pt-PT" sz="2400" baseline="-25000">
                <a:latin typeface="Calibri" pitchFamily="34" charset="0"/>
              </a:rPr>
              <a:t>4</a:t>
            </a:r>
            <a:r>
              <a:rPr lang="pt-PT" sz="2400">
                <a:latin typeface="Calibri" pitchFamily="34" charset="0"/>
              </a:rPr>
              <a:t>)</a:t>
            </a:r>
            <a:r>
              <a:rPr lang="pt-PT" sz="2400" baseline="-25000">
                <a:latin typeface="Calibri" pitchFamily="34" charset="0"/>
              </a:rPr>
              <a:t>2</a:t>
            </a:r>
            <a:r>
              <a:rPr lang="pt-PT" sz="2400">
                <a:latin typeface="Calibri" pitchFamily="34" charset="0"/>
              </a:rPr>
              <a:t>(s) </a:t>
            </a:r>
            <a:r>
              <a:rPr lang="pt-PT" sz="2400">
                <a:latin typeface="Calibri" pitchFamily="34" charset="0"/>
                <a:sym typeface="Symbol" pitchFamily="18" charset="2"/>
              </a:rPr>
              <a:t> 3 Ca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2+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 + 2 PO</a:t>
            </a:r>
            <a:r>
              <a:rPr lang="pt-PT" sz="2400" baseline="-25000">
                <a:latin typeface="Calibri" pitchFamily="34" charset="0"/>
                <a:sym typeface="Symbol" pitchFamily="18" charset="2"/>
              </a:rPr>
              <a:t>4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3-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</a:t>
            </a:r>
            <a:r>
              <a:rPr lang="pt-PT" sz="2400">
                <a:latin typeface="Calibri" pitchFamily="34" charset="0"/>
              </a:rPr>
              <a:t> </a:t>
            </a:r>
          </a:p>
        </p:txBody>
      </p:sp>
      <p:graphicFrame>
        <p:nvGraphicFramePr>
          <p:cNvPr id="15405" name="Object 45"/>
          <p:cNvGraphicFramePr>
            <a:graphicFrameLocks noChangeAspect="1"/>
          </p:cNvGraphicFramePr>
          <p:nvPr/>
        </p:nvGraphicFramePr>
        <p:xfrm>
          <a:off x="3708400" y="4941888"/>
          <a:ext cx="3457575" cy="779462"/>
        </p:xfrm>
        <a:graphic>
          <a:graphicData uri="http://schemas.openxmlformats.org/presentationml/2006/ole">
            <p:oleObj spid="_x0000_s15405" name="Equação" r:id="rId4" imgW="1295280" imgH="291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>
          <a:xfrm>
            <a:off x="611188" y="404813"/>
            <a:ext cx="8153400" cy="823912"/>
          </a:xfrm>
        </p:spPr>
        <p:txBody>
          <a:bodyPr/>
          <a:lstStyle/>
          <a:p>
            <a:pPr eaLnBrk="1" hangingPunct="1"/>
            <a:r>
              <a:rPr lang="pt-PT" sz="3600" smtClean="0">
                <a:latin typeface="Calibri" pitchFamily="34" charset="0"/>
              </a:rPr>
              <a:t>Constantes do produto de solubilidade</a:t>
            </a:r>
          </a:p>
        </p:txBody>
      </p:sp>
      <p:pic>
        <p:nvPicPr>
          <p:cNvPr id="16401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916113"/>
            <a:ext cx="8064500" cy="345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402" name="Line 18"/>
          <p:cNvSpPr>
            <a:spLocks noChangeShapeType="1"/>
          </p:cNvSpPr>
          <p:nvPr/>
        </p:nvSpPr>
        <p:spPr bwMode="auto">
          <a:xfrm flipH="1">
            <a:off x="5867400" y="1916113"/>
            <a:ext cx="649288" cy="504825"/>
          </a:xfrm>
          <a:prstGeom prst="line">
            <a:avLst/>
          </a:prstGeom>
          <a:noFill/>
          <a:ln w="3175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>
          <a:xfrm>
            <a:off x="611188" y="549275"/>
            <a:ext cx="3744912" cy="720725"/>
          </a:xfrm>
        </p:spPr>
        <p:txBody>
          <a:bodyPr/>
          <a:lstStyle/>
          <a:p>
            <a:pPr eaLnBrk="1" hangingPunct="1"/>
            <a:r>
              <a:rPr lang="pt-PT" sz="3600" smtClean="0">
                <a:latin typeface="Calibri" pitchFamily="34" charset="0"/>
              </a:rPr>
              <a:t>Produto iónico</a:t>
            </a:r>
          </a:p>
        </p:txBody>
      </p:sp>
      <p:sp>
        <p:nvSpPr>
          <p:cNvPr id="17437" name="Text Box 29"/>
          <p:cNvSpPr txBox="1">
            <a:spLocks noChangeArrowheads="1"/>
          </p:cNvSpPr>
          <p:nvPr/>
        </p:nvSpPr>
        <p:spPr bwMode="auto">
          <a:xfrm>
            <a:off x="468313" y="1700213"/>
            <a:ext cx="8281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Define-se produto iónico a partir das concentrações iniciais:</a:t>
            </a:r>
          </a:p>
        </p:txBody>
      </p:sp>
      <p:graphicFrame>
        <p:nvGraphicFramePr>
          <p:cNvPr id="17438" name="Object 30"/>
          <p:cNvGraphicFramePr>
            <a:graphicFrameLocks noChangeAspect="1"/>
          </p:cNvGraphicFramePr>
          <p:nvPr/>
        </p:nvGraphicFramePr>
        <p:xfrm>
          <a:off x="3132138" y="2420938"/>
          <a:ext cx="3400425" cy="787400"/>
        </p:xfrm>
        <a:graphic>
          <a:graphicData uri="http://schemas.openxmlformats.org/presentationml/2006/ole">
            <p:oleObj spid="_x0000_s17438" name="Equação" r:id="rId3" imgW="1041120" imgH="241200" progId="Equation.3">
              <p:embed/>
            </p:oleObj>
          </a:graphicData>
        </a:graphic>
      </p:graphicFrame>
      <p:graphicFrame>
        <p:nvGraphicFramePr>
          <p:cNvPr id="17538" name="Group 130"/>
          <p:cNvGraphicFramePr>
            <a:graphicFrameLocks noGrp="1"/>
          </p:cNvGraphicFramePr>
          <p:nvPr/>
        </p:nvGraphicFramePr>
        <p:xfrm>
          <a:off x="611188" y="3573463"/>
          <a:ext cx="7993062" cy="1417320"/>
        </p:xfrm>
        <a:graphic>
          <a:graphicData uri="http://schemas.openxmlformats.org/drawingml/2006/table">
            <a:tbl>
              <a:tblPr/>
              <a:tblGrid>
                <a:gridCol w="1439862"/>
                <a:gridCol w="3097213"/>
                <a:gridCol w="3455987"/>
              </a:tblGrid>
              <a:tr h="2317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Q &lt; Kps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Solução insaturada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Não precipita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Q = Kps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Solução saturada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-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Q &gt; Kps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Solução sobresaturada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Formação de precipitado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1"/>
          <p:cNvSpPr>
            <a:spLocks noGrp="1"/>
          </p:cNvSpPr>
          <p:nvPr>
            <p:ph type="title"/>
          </p:nvPr>
        </p:nvSpPr>
        <p:spPr>
          <a:xfrm>
            <a:off x="611188" y="549275"/>
            <a:ext cx="2881312" cy="720725"/>
          </a:xfrm>
        </p:spPr>
        <p:txBody>
          <a:bodyPr/>
          <a:lstStyle/>
          <a:p>
            <a:pPr eaLnBrk="1" hangingPunct="1"/>
            <a:r>
              <a:rPr lang="pt-PT" sz="3600" smtClean="0">
                <a:latin typeface="Calibri" pitchFamily="34" charset="0"/>
              </a:rPr>
              <a:t>Solubilidade</a:t>
            </a:r>
          </a:p>
        </p:txBody>
      </p:sp>
      <p:sp>
        <p:nvSpPr>
          <p:cNvPr id="18462" name="Text Box 30"/>
          <p:cNvSpPr txBox="1">
            <a:spLocks noChangeArrowheads="1"/>
          </p:cNvSpPr>
          <p:nvPr/>
        </p:nvSpPr>
        <p:spPr bwMode="auto">
          <a:xfrm>
            <a:off x="468313" y="1628775"/>
            <a:ext cx="82804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solidFill>
                  <a:srgbClr val="0033CC"/>
                </a:solidFill>
                <a:latin typeface="Calibri" pitchFamily="34" charset="0"/>
              </a:rPr>
              <a:t>Solubilidade molar</a:t>
            </a:r>
            <a:r>
              <a:rPr lang="pt-PT" sz="2400">
                <a:latin typeface="Calibri" pitchFamily="34" charset="0"/>
              </a:rPr>
              <a:t> (mol/L): é o número de moles de soluto dissolvidos em 1 L de uma solução saturada.</a:t>
            </a:r>
          </a:p>
          <a:p>
            <a:pPr>
              <a:spcBef>
                <a:spcPct val="50000"/>
              </a:spcBef>
            </a:pPr>
            <a:r>
              <a:rPr lang="pt-PT" sz="2400">
                <a:solidFill>
                  <a:srgbClr val="0033CC"/>
                </a:solidFill>
                <a:latin typeface="Calibri" pitchFamily="34" charset="0"/>
              </a:rPr>
              <a:t>Solubilidade</a:t>
            </a:r>
            <a:r>
              <a:rPr lang="pt-PT" sz="2400">
                <a:latin typeface="Calibri" pitchFamily="34" charset="0"/>
              </a:rPr>
              <a:t> (g/L): é o número de gramas de soluto dissolvidos em 1 L de uma solução saturada</a:t>
            </a:r>
          </a:p>
        </p:txBody>
      </p:sp>
      <p:pic>
        <p:nvPicPr>
          <p:cNvPr id="18464" name="Picture 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3500438"/>
            <a:ext cx="7705725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ítulo 1"/>
          <p:cNvSpPr>
            <a:spLocks noGrp="1"/>
          </p:cNvSpPr>
          <p:nvPr>
            <p:ph type="title"/>
          </p:nvPr>
        </p:nvSpPr>
        <p:spPr>
          <a:xfrm>
            <a:off x="501650" y="692150"/>
            <a:ext cx="2341563" cy="576263"/>
          </a:xfrm>
        </p:spPr>
        <p:txBody>
          <a:bodyPr/>
          <a:lstStyle/>
          <a:p>
            <a:pPr eaLnBrk="1" hangingPunct="1"/>
            <a:r>
              <a:rPr lang="pt-PT" sz="3200" smtClean="0">
                <a:latin typeface="Calibri" pitchFamily="34" charset="0"/>
              </a:rPr>
              <a:t>Exemplo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468313" y="1628775"/>
            <a:ext cx="82819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A solubilidade molar do sulfato de prata é 1.5</a:t>
            </a:r>
            <a:r>
              <a:rPr lang="en-US" sz="2400">
                <a:latin typeface="Calibri" pitchFamily="34" charset="0"/>
                <a:cs typeface="Times New Roman" pitchFamily="18" charset="0"/>
              </a:rPr>
              <a:t>×10</a:t>
            </a:r>
            <a:r>
              <a:rPr lang="en-US" sz="2400" baseline="30000">
                <a:latin typeface="Calibri" pitchFamily="34" charset="0"/>
                <a:cs typeface="Times New Roman" pitchFamily="18" charset="0"/>
              </a:rPr>
              <a:t>-2</a:t>
            </a:r>
            <a:r>
              <a:rPr lang="en-US" sz="2400">
                <a:latin typeface="Calibri" pitchFamily="34" charset="0"/>
                <a:cs typeface="Times New Roman" pitchFamily="18" charset="0"/>
              </a:rPr>
              <a:t> mol/L. Calcular o produto de solubilidade. </a:t>
            </a:r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1979613" y="2852738"/>
            <a:ext cx="5400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Ag</a:t>
            </a:r>
            <a:r>
              <a:rPr lang="pt-PT" sz="2400" baseline="-25000">
                <a:latin typeface="Calibri" pitchFamily="34" charset="0"/>
              </a:rPr>
              <a:t>2</a:t>
            </a:r>
            <a:r>
              <a:rPr lang="pt-PT" sz="2400">
                <a:latin typeface="Calibri" pitchFamily="34" charset="0"/>
              </a:rPr>
              <a:t>SO</a:t>
            </a:r>
            <a:r>
              <a:rPr lang="pt-PT" sz="2400" baseline="-25000">
                <a:latin typeface="Calibri" pitchFamily="34" charset="0"/>
              </a:rPr>
              <a:t>4</a:t>
            </a:r>
            <a:r>
              <a:rPr lang="pt-PT" sz="2400">
                <a:latin typeface="Calibri" pitchFamily="34" charset="0"/>
              </a:rPr>
              <a:t>(s) </a:t>
            </a:r>
            <a:r>
              <a:rPr lang="pt-PT" sz="2400">
                <a:latin typeface="Calibri" pitchFamily="34" charset="0"/>
                <a:sym typeface="Symbol" pitchFamily="18" charset="2"/>
              </a:rPr>
              <a:t> 2 Ag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+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 + SO</a:t>
            </a:r>
            <a:r>
              <a:rPr lang="pt-PT" sz="2400" baseline="-25000">
                <a:latin typeface="Calibri" pitchFamily="34" charset="0"/>
                <a:sym typeface="Symbol" pitchFamily="18" charset="2"/>
              </a:rPr>
              <a:t>4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2-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</a:t>
            </a:r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4284663" y="2492375"/>
            <a:ext cx="720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solidFill>
                  <a:srgbClr val="CC3300"/>
                </a:solidFill>
                <a:latin typeface="Calibri" pitchFamily="34" charset="0"/>
              </a:rPr>
              <a:t>2s</a:t>
            </a:r>
          </a:p>
        </p:txBody>
      </p:sp>
      <p:sp>
        <p:nvSpPr>
          <p:cNvPr id="19472" name="Text Box 16"/>
          <p:cNvSpPr txBox="1">
            <a:spLocks noChangeArrowheads="1"/>
          </p:cNvSpPr>
          <p:nvPr/>
        </p:nvSpPr>
        <p:spPr bwMode="auto">
          <a:xfrm>
            <a:off x="5724525" y="2492375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solidFill>
                  <a:srgbClr val="CC3300"/>
                </a:solidFill>
                <a:latin typeface="Calibri" pitchFamily="34" charset="0"/>
              </a:rPr>
              <a:t>s</a:t>
            </a:r>
          </a:p>
        </p:txBody>
      </p:sp>
      <p:graphicFrame>
        <p:nvGraphicFramePr>
          <p:cNvPr id="19474" name="Object 18"/>
          <p:cNvGraphicFramePr>
            <a:graphicFrameLocks noChangeAspect="1"/>
          </p:cNvGraphicFramePr>
          <p:nvPr/>
        </p:nvGraphicFramePr>
        <p:xfrm>
          <a:off x="2195513" y="3644900"/>
          <a:ext cx="4248150" cy="1009650"/>
        </p:xfrm>
        <a:graphic>
          <a:graphicData uri="http://schemas.openxmlformats.org/presentationml/2006/ole">
            <p:oleObj spid="_x0000_s19474" name="Equação" r:id="rId3" imgW="2031840" imgH="482400" progId="Equation.3">
              <p:embed/>
            </p:oleObj>
          </a:graphicData>
        </a:graphic>
      </p:graphicFrame>
      <p:graphicFrame>
        <p:nvGraphicFramePr>
          <p:cNvPr id="19475" name="Object 19"/>
          <p:cNvGraphicFramePr>
            <a:graphicFrameLocks noChangeAspect="1"/>
          </p:cNvGraphicFramePr>
          <p:nvPr/>
        </p:nvGraphicFramePr>
        <p:xfrm>
          <a:off x="2195513" y="4868863"/>
          <a:ext cx="5616575" cy="1204912"/>
        </p:xfrm>
        <a:graphic>
          <a:graphicData uri="http://schemas.openxmlformats.org/presentationml/2006/ole">
            <p:oleObj spid="_x0000_s19475" name="Equação" r:id="rId4" imgW="2603160" imgH="5587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9" grpId="0"/>
      <p:bldP spid="19470" grpId="0"/>
      <p:bldP spid="19471" grpId="0"/>
      <p:bldP spid="1947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ítulo 1"/>
          <p:cNvSpPr>
            <a:spLocks noGrp="1"/>
          </p:cNvSpPr>
          <p:nvPr>
            <p:ph type="title"/>
          </p:nvPr>
        </p:nvSpPr>
        <p:spPr>
          <a:xfrm>
            <a:off x="611188" y="476250"/>
            <a:ext cx="4248150" cy="792163"/>
          </a:xfrm>
        </p:spPr>
        <p:txBody>
          <a:bodyPr/>
          <a:lstStyle/>
          <a:p>
            <a:pPr eaLnBrk="1" hangingPunct="1"/>
            <a:r>
              <a:rPr lang="pt-PT" sz="3200" smtClean="0">
                <a:latin typeface="Calibri" pitchFamily="34" charset="0"/>
              </a:rPr>
              <a:t>Outro exemplo</a:t>
            </a:r>
            <a:r>
              <a:rPr lang="pt-PT" sz="4000" smtClean="0">
                <a:latin typeface="Calibri" pitchFamily="34" charset="0"/>
              </a:rPr>
              <a:t> </a:t>
            </a:r>
          </a:p>
        </p:txBody>
      </p:sp>
      <p:sp>
        <p:nvSpPr>
          <p:cNvPr id="20531" name="Text Box 51"/>
          <p:cNvSpPr txBox="1">
            <a:spLocks noChangeArrowheads="1"/>
          </p:cNvSpPr>
          <p:nvPr/>
        </p:nvSpPr>
        <p:spPr bwMode="auto">
          <a:xfrm>
            <a:off x="539750" y="1773238"/>
            <a:ext cx="8064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PT"/>
          </a:p>
        </p:txBody>
      </p:sp>
      <p:sp>
        <p:nvSpPr>
          <p:cNvPr id="20544" name="Text Box 64"/>
          <p:cNvSpPr txBox="1">
            <a:spLocks noChangeArrowheads="1"/>
          </p:cNvSpPr>
          <p:nvPr/>
        </p:nvSpPr>
        <p:spPr bwMode="auto">
          <a:xfrm>
            <a:off x="611188" y="1773238"/>
            <a:ext cx="7705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PT"/>
          </a:p>
        </p:txBody>
      </p:sp>
      <p:sp>
        <p:nvSpPr>
          <p:cNvPr id="20545" name="Text Box 65"/>
          <p:cNvSpPr txBox="1">
            <a:spLocks noChangeArrowheads="1"/>
          </p:cNvSpPr>
          <p:nvPr/>
        </p:nvSpPr>
        <p:spPr bwMode="auto">
          <a:xfrm>
            <a:off x="468313" y="1484313"/>
            <a:ext cx="83518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O produto de solubilidade do hidróxido de cobre é            K</a:t>
            </a:r>
            <a:r>
              <a:rPr lang="pt-PT" sz="2400" baseline="-25000">
                <a:latin typeface="Calibri" pitchFamily="34" charset="0"/>
              </a:rPr>
              <a:t>ps</a:t>
            </a:r>
            <a:r>
              <a:rPr lang="pt-PT" sz="2400">
                <a:latin typeface="Calibri" pitchFamily="34" charset="0"/>
              </a:rPr>
              <a:t> = 2.2</a:t>
            </a:r>
            <a:r>
              <a:rPr lang="en-US" sz="2400">
                <a:latin typeface="Calibri" pitchFamily="34" charset="0"/>
                <a:cs typeface="Times New Roman" pitchFamily="18" charset="0"/>
              </a:rPr>
              <a:t>×10</a:t>
            </a:r>
            <a:r>
              <a:rPr lang="en-US" sz="2400" baseline="30000">
                <a:latin typeface="Calibri" pitchFamily="34" charset="0"/>
                <a:cs typeface="Times New Roman" pitchFamily="18" charset="0"/>
              </a:rPr>
              <a:t>-20</a:t>
            </a:r>
            <a:r>
              <a:rPr lang="en-US" sz="2400">
                <a:latin typeface="Calibri" pitchFamily="34" charset="0"/>
                <a:cs typeface="Times New Roman" pitchFamily="18" charset="0"/>
              </a:rPr>
              <a:t>. Calcular a sua solubilidade.</a:t>
            </a:r>
          </a:p>
        </p:txBody>
      </p:sp>
      <p:sp>
        <p:nvSpPr>
          <p:cNvPr id="20546" name="Text Box 66"/>
          <p:cNvSpPr txBox="1">
            <a:spLocks noChangeArrowheads="1"/>
          </p:cNvSpPr>
          <p:nvPr/>
        </p:nvSpPr>
        <p:spPr bwMode="auto">
          <a:xfrm>
            <a:off x="1692275" y="2420938"/>
            <a:ext cx="5400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Cu(OH)</a:t>
            </a:r>
            <a:r>
              <a:rPr lang="pt-PT" sz="2400" baseline="-25000">
                <a:latin typeface="Calibri" pitchFamily="34" charset="0"/>
              </a:rPr>
              <a:t>2</a:t>
            </a:r>
            <a:r>
              <a:rPr lang="pt-PT" sz="2400">
                <a:latin typeface="Calibri" pitchFamily="34" charset="0"/>
              </a:rPr>
              <a:t> (s) </a:t>
            </a:r>
            <a:r>
              <a:rPr lang="pt-PT" sz="2400">
                <a:latin typeface="Calibri" pitchFamily="34" charset="0"/>
                <a:sym typeface="Symbol" pitchFamily="18" charset="2"/>
              </a:rPr>
              <a:t> Cu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2+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 + 2 OH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-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</a:t>
            </a:r>
          </a:p>
        </p:txBody>
      </p:sp>
      <p:graphicFrame>
        <p:nvGraphicFramePr>
          <p:cNvPr id="20547" name="Object 67"/>
          <p:cNvGraphicFramePr>
            <a:graphicFrameLocks noChangeAspect="1"/>
          </p:cNvGraphicFramePr>
          <p:nvPr/>
        </p:nvGraphicFramePr>
        <p:xfrm>
          <a:off x="684213" y="3141663"/>
          <a:ext cx="4464050" cy="696912"/>
        </p:xfrm>
        <a:graphic>
          <a:graphicData uri="http://schemas.openxmlformats.org/presentationml/2006/ole">
            <p:oleObj spid="_x0000_s20547" name="Equação" r:id="rId3" imgW="1866600" imgH="291960" progId="Equation.3">
              <p:embed/>
            </p:oleObj>
          </a:graphicData>
        </a:graphic>
      </p:graphicFrame>
      <p:graphicFrame>
        <p:nvGraphicFramePr>
          <p:cNvPr id="20548" name="Object 68"/>
          <p:cNvGraphicFramePr>
            <a:graphicFrameLocks noChangeAspect="1"/>
          </p:cNvGraphicFramePr>
          <p:nvPr/>
        </p:nvGraphicFramePr>
        <p:xfrm>
          <a:off x="5795963" y="3573463"/>
          <a:ext cx="1966912" cy="803275"/>
        </p:xfrm>
        <a:graphic>
          <a:graphicData uri="http://schemas.openxmlformats.org/presentationml/2006/ole">
            <p:oleObj spid="_x0000_s20548" name="Equação" r:id="rId4" imgW="622080" imgH="253800" progId="Equation.3">
              <p:embed/>
            </p:oleObj>
          </a:graphicData>
        </a:graphic>
      </p:graphicFrame>
      <p:graphicFrame>
        <p:nvGraphicFramePr>
          <p:cNvPr id="20549" name="Object 69"/>
          <p:cNvGraphicFramePr>
            <a:graphicFrameLocks noChangeAspect="1"/>
          </p:cNvGraphicFramePr>
          <p:nvPr/>
        </p:nvGraphicFramePr>
        <p:xfrm>
          <a:off x="755650" y="4076700"/>
          <a:ext cx="3168650" cy="992188"/>
        </p:xfrm>
        <a:graphic>
          <a:graphicData uri="http://schemas.openxmlformats.org/presentationml/2006/ole">
            <p:oleObj spid="_x0000_s20549" name="Equação" r:id="rId5" imgW="1625400" imgH="507960" progId="Equation.3">
              <p:embed/>
            </p:oleObj>
          </a:graphicData>
        </a:graphic>
      </p:graphicFrame>
      <p:graphicFrame>
        <p:nvGraphicFramePr>
          <p:cNvPr id="20551" name="Object 71"/>
          <p:cNvGraphicFramePr>
            <a:graphicFrameLocks noChangeAspect="1"/>
          </p:cNvGraphicFramePr>
          <p:nvPr/>
        </p:nvGraphicFramePr>
        <p:xfrm>
          <a:off x="755650" y="5157788"/>
          <a:ext cx="7416800" cy="842962"/>
        </p:xfrm>
        <a:graphic>
          <a:graphicData uri="http://schemas.openxmlformats.org/presentationml/2006/ole">
            <p:oleObj spid="_x0000_s20551" name="Equação" r:id="rId6" imgW="3466800" imgH="393480" progId="Equation.3">
              <p:embed/>
            </p:oleObj>
          </a:graphicData>
        </a:graphic>
      </p:graphicFrame>
      <p:sp>
        <p:nvSpPr>
          <p:cNvPr id="20552" name="Line 72"/>
          <p:cNvSpPr>
            <a:spLocks noChangeShapeType="1"/>
          </p:cNvSpPr>
          <p:nvPr/>
        </p:nvSpPr>
        <p:spPr bwMode="auto">
          <a:xfrm flipH="1">
            <a:off x="3924300" y="5084763"/>
            <a:ext cx="576263" cy="504825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20553" name="Line 73"/>
          <p:cNvSpPr>
            <a:spLocks noChangeShapeType="1"/>
          </p:cNvSpPr>
          <p:nvPr/>
        </p:nvSpPr>
        <p:spPr bwMode="auto">
          <a:xfrm flipH="1">
            <a:off x="5435600" y="5589588"/>
            <a:ext cx="576263" cy="504825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5" grpId="0"/>
      <p:bldP spid="20546" grpId="0"/>
      <p:bldP spid="20552" grpId="0" animBg="1"/>
      <p:bldP spid="2055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6" name="Título 1"/>
          <p:cNvSpPr>
            <a:spLocks/>
          </p:cNvSpPr>
          <p:nvPr/>
        </p:nvSpPr>
        <p:spPr bwMode="auto">
          <a:xfrm>
            <a:off x="611188" y="549275"/>
            <a:ext cx="81534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pt-PT" sz="3200">
                <a:solidFill>
                  <a:schemeClr val="tx2"/>
                </a:solidFill>
                <a:latin typeface="Calibri" pitchFamily="34" charset="0"/>
              </a:rPr>
              <a:t>Relação entre K</a:t>
            </a:r>
            <a:r>
              <a:rPr lang="pt-PT" sz="3200" baseline="-25000">
                <a:solidFill>
                  <a:schemeClr val="tx2"/>
                </a:solidFill>
                <a:latin typeface="Calibri" pitchFamily="34" charset="0"/>
              </a:rPr>
              <a:t>ps</a:t>
            </a:r>
            <a:r>
              <a:rPr lang="pt-PT" sz="3200">
                <a:solidFill>
                  <a:schemeClr val="tx2"/>
                </a:solidFill>
                <a:latin typeface="Calibri" pitchFamily="34" charset="0"/>
              </a:rPr>
              <a:t> e solubilidade molar</a:t>
            </a:r>
          </a:p>
        </p:txBody>
      </p:sp>
      <p:pic>
        <p:nvPicPr>
          <p:cNvPr id="61458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844675"/>
            <a:ext cx="7632700" cy="353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6" name="Título 1"/>
          <p:cNvSpPr>
            <a:spLocks/>
          </p:cNvSpPr>
          <p:nvPr/>
        </p:nvSpPr>
        <p:spPr bwMode="auto">
          <a:xfrm>
            <a:off x="539750" y="620713"/>
            <a:ext cx="81534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pt-PT" sz="3600">
                <a:solidFill>
                  <a:schemeClr val="tx2"/>
                </a:solidFill>
                <a:latin typeface="Calibri" pitchFamily="34" charset="0"/>
              </a:rPr>
              <a:t>Efeito do ião comum </a:t>
            </a:r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539750" y="1557338"/>
            <a:ext cx="8208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A presença de um ião comum vai diminuir a solubilidade molar de um sal</a:t>
            </a:r>
          </a:p>
        </p:txBody>
      </p:sp>
      <p:grpSp>
        <p:nvGrpSpPr>
          <p:cNvPr id="21532" name="Group 28"/>
          <p:cNvGrpSpPr>
            <a:grpSpLocks/>
          </p:cNvGrpSpPr>
          <p:nvPr/>
        </p:nvGrpSpPr>
        <p:grpSpPr bwMode="auto">
          <a:xfrm>
            <a:off x="1403350" y="2565400"/>
            <a:ext cx="6769100" cy="3273425"/>
            <a:chOff x="1156" y="1842"/>
            <a:chExt cx="3811" cy="1839"/>
          </a:xfrm>
        </p:grpSpPr>
        <p:pic>
          <p:nvPicPr>
            <p:cNvPr id="21519" name="Picture 15" descr="Imagem 025"/>
            <p:cNvPicPr>
              <a:picLocks noChangeAspect="1" noChangeArrowheads="1"/>
            </p:cNvPicPr>
            <p:nvPr/>
          </p:nvPicPr>
          <p:blipFill>
            <a:blip r:embed="rId2" cstate="print"/>
            <a:srcRect l="26361" t="10902" r="26137" b="1804"/>
            <a:stretch>
              <a:fillRect/>
            </a:stretch>
          </p:blipFill>
          <p:spPr bwMode="auto">
            <a:xfrm>
              <a:off x="2426" y="1842"/>
              <a:ext cx="670" cy="1524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</p:pic>
        <p:sp>
          <p:nvSpPr>
            <p:cNvPr id="21520" name="Rectangle 16"/>
            <p:cNvSpPr>
              <a:spLocks noChangeArrowheads="1"/>
            </p:cNvSpPr>
            <p:nvPr/>
          </p:nvSpPr>
          <p:spPr bwMode="auto">
            <a:xfrm>
              <a:off x="2426" y="3430"/>
              <a:ext cx="597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</a:pPr>
              <a:r>
                <a:rPr lang="pt-PT" sz="1800" b="1">
                  <a:solidFill>
                    <a:srgbClr val="000066"/>
                  </a:solidFill>
                  <a:latin typeface="Arial" charset="0"/>
                </a:rPr>
                <a:t>AgCl (s)</a:t>
              </a:r>
            </a:p>
          </p:txBody>
        </p:sp>
        <p:sp>
          <p:nvSpPr>
            <p:cNvPr id="21521" name="Rectangle 17"/>
            <p:cNvSpPr>
              <a:spLocks noChangeArrowheads="1"/>
            </p:cNvSpPr>
            <p:nvPr/>
          </p:nvSpPr>
          <p:spPr bwMode="auto">
            <a:xfrm>
              <a:off x="1156" y="3475"/>
              <a:ext cx="669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pt-PT" sz="1800" b="1">
                  <a:solidFill>
                    <a:srgbClr val="000066"/>
                  </a:solidFill>
                  <a:latin typeface="Arial" charset="0"/>
                </a:rPr>
                <a:t>NaCl (aq)</a:t>
              </a:r>
            </a:p>
          </p:txBody>
        </p:sp>
        <p:pic>
          <p:nvPicPr>
            <p:cNvPr id="21522" name="Picture 18" descr="Imagem 024"/>
            <p:cNvPicPr>
              <a:picLocks noChangeAspect="1" noChangeArrowheads="1"/>
            </p:cNvPicPr>
            <p:nvPr/>
          </p:nvPicPr>
          <p:blipFill>
            <a:blip r:embed="rId3" cstate="print"/>
            <a:srcRect l="26009" t="9265" r="25159" b="1837"/>
            <a:stretch>
              <a:fillRect/>
            </a:stretch>
          </p:blipFill>
          <p:spPr bwMode="auto">
            <a:xfrm>
              <a:off x="3739" y="1869"/>
              <a:ext cx="682" cy="1551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</p:pic>
        <p:pic>
          <p:nvPicPr>
            <p:cNvPr id="21523" name="Picture 19" descr="Imagem 026"/>
            <p:cNvPicPr>
              <a:picLocks noChangeAspect="1" noChangeArrowheads="1"/>
            </p:cNvPicPr>
            <p:nvPr/>
          </p:nvPicPr>
          <p:blipFill>
            <a:blip r:embed="rId4" cstate="print"/>
            <a:srcRect l="26340" t="9099" r="16748" b="3647"/>
            <a:stretch>
              <a:fillRect/>
            </a:stretch>
          </p:blipFill>
          <p:spPr bwMode="auto">
            <a:xfrm>
              <a:off x="1193" y="1869"/>
              <a:ext cx="670" cy="1524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</p:pic>
        <p:sp>
          <p:nvSpPr>
            <p:cNvPr id="21524" name="Rectangle 20"/>
            <p:cNvSpPr>
              <a:spLocks noChangeArrowheads="1"/>
            </p:cNvSpPr>
            <p:nvPr/>
          </p:nvSpPr>
          <p:spPr bwMode="auto">
            <a:xfrm>
              <a:off x="3424" y="3475"/>
              <a:ext cx="1543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</a:pPr>
              <a:r>
                <a:rPr lang="pt-PT" sz="1800" b="1">
                  <a:solidFill>
                    <a:srgbClr val="000066"/>
                  </a:solidFill>
                  <a:latin typeface="Arial" charset="0"/>
                </a:rPr>
                <a:t>NaCl (aq) + AgCl (s)</a:t>
              </a:r>
            </a:p>
          </p:txBody>
        </p:sp>
        <p:sp>
          <p:nvSpPr>
            <p:cNvPr id="21525" name="Rectangle 21"/>
            <p:cNvSpPr>
              <a:spLocks noChangeArrowheads="1"/>
            </p:cNvSpPr>
            <p:nvPr/>
          </p:nvSpPr>
          <p:spPr bwMode="auto">
            <a:xfrm>
              <a:off x="2565" y="2478"/>
              <a:ext cx="1146" cy="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</a:pPr>
              <a:r>
                <a:rPr lang="pt-PT" sz="4000">
                  <a:latin typeface="Arial" charset="0"/>
                </a:rPr>
                <a:t>        </a:t>
              </a:r>
              <a:r>
                <a:rPr lang="pt-PT" sz="6600" b="1">
                  <a:latin typeface="Arial" charset="0"/>
                </a:rPr>
                <a:t> </a:t>
              </a:r>
              <a:r>
                <a:rPr lang="pt-PT" sz="6600" b="1">
                  <a:solidFill>
                    <a:srgbClr val="000066"/>
                  </a:solidFill>
                  <a:latin typeface="Arial" charset="0"/>
                </a:rPr>
                <a:t>=</a:t>
              </a:r>
            </a:p>
          </p:txBody>
        </p:sp>
        <p:sp>
          <p:nvSpPr>
            <p:cNvPr id="21526" name="Rectangle 22"/>
            <p:cNvSpPr>
              <a:spLocks noChangeArrowheads="1"/>
            </p:cNvSpPr>
            <p:nvPr/>
          </p:nvSpPr>
          <p:spPr bwMode="auto">
            <a:xfrm>
              <a:off x="1831" y="2478"/>
              <a:ext cx="617" cy="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</a:pPr>
              <a:r>
                <a:rPr lang="pt-PT" sz="6600" b="1">
                  <a:latin typeface="Arial" charset="0"/>
                </a:rPr>
                <a:t> </a:t>
              </a:r>
              <a:r>
                <a:rPr lang="pt-PT" sz="6600" b="1">
                  <a:solidFill>
                    <a:srgbClr val="000066"/>
                  </a:solidFill>
                  <a:latin typeface="Arial" charset="0"/>
                </a:rPr>
                <a:t>+</a:t>
              </a:r>
              <a:r>
                <a:rPr lang="pt-PT" sz="1800">
                  <a:solidFill>
                    <a:srgbClr val="000066"/>
                  </a:solidFill>
                  <a:latin typeface="Arial" charset="0"/>
                </a:rPr>
                <a:t> </a:t>
              </a:r>
              <a:r>
                <a:rPr lang="pt-PT" sz="1800">
                  <a:solidFill>
                    <a:srgbClr val="FFFFCC"/>
                  </a:solidFill>
                  <a:latin typeface="Arial" charset="0"/>
                </a:rPr>
                <a:t> 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3"/>
          <p:cNvSpPr>
            <a:spLocks noGrp="1" noChangeArrowheads="1"/>
          </p:cNvSpPr>
          <p:nvPr>
            <p:ph type="title"/>
          </p:nvPr>
        </p:nvSpPr>
        <p:spPr>
          <a:xfrm>
            <a:off x="539750" y="549275"/>
            <a:ext cx="2160588" cy="720725"/>
          </a:xfrm>
          <a:noFill/>
        </p:spPr>
        <p:txBody>
          <a:bodyPr/>
          <a:lstStyle/>
          <a:p>
            <a:pPr eaLnBrk="1" hangingPunct="1"/>
            <a:r>
              <a:rPr lang="pt-PT" sz="3600" smtClean="0">
                <a:latin typeface="Calibri" pitchFamily="34" charset="0"/>
              </a:rPr>
              <a:t>Exemplo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468313" y="1557338"/>
            <a:ext cx="84248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Calcular a solubilidade do AgCl numa numa solução contendo AgNO</a:t>
            </a:r>
            <a:r>
              <a:rPr lang="pt-PT" sz="2400" baseline="-25000">
                <a:latin typeface="Calibri" pitchFamily="34" charset="0"/>
              </a:rPr>
              <a:t>3</a:t>
            </a:r>
            <a:r>
              <a:rPr lang="pt-PT" sz="2400">
                <a:latin typeface="Calibri" pitchFamily="34" charset="0"/>
              </a:rPr>
              <a:t> com concentração 6.5</a:t>
            </a:r>
            <a:r>
              <a:rPr lang="pt-PT" sz="2400">
                <a:latin typeface="Calibri" pitchFamily="34" charset="0"/>
                <a:sym typeface="Symbol" pitchFamily="18" charset="2"/>
              </a:rPr>
              <a:t>10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-3</a:t>
            </a:r>
            <a:r>
              <a:rPr lang="pt-PT" sz="2400">
                <a:latin typeface="Calibri" pitchFamily="34" charset="0"/>
                <a:sym typeface="Symbol" pitchFamily="18" charset="2"/>
              </a:rPr>
              <a:t> M.</a:t>
            </a:r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539750" y="2420938"/>
            <a:ext cx="8064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Calibri" pitchFamily="34" charset="0"/>
                <a:cs typeface="Times New Roman" pitchFamily="18" charset="0"/>
              </a:rPr>
              <a:t>[AgNO</a:t>
            </a:r>
            <a:r>
              <a:rPr lang="en-US" sz="2400" baseline="-25000">
                <a:latin typeface="Calibri" pitchFamily="34" charset="0"/>
                <a:cs typeface="Times New Roman" pitchFamily="18" charset="0"/>
              </a:rPr>
              <a:t>3</a:t>
            </a:r>
            <a:r>
              <a:rPr lang="en-US" sz="2400">
                <a:latin typeface="Calibri" pitchFamily="34" charset="0"/>
                <a:cs typeface="Times New Roman" pitchFamily="18" charset="0"/>
              </a:rPr>
              <a:t>] = 6.5</a:t>
            </a:r>
            <a:r>
              <a:rPr lang="en-US" sz="2400">
                <a:latin typeface="Calibri" pitchFamily="34" charset="0"/>
                <a:cs typeface="Times New Roman" pitchFamily="18" charset="0"/>
                <a:sym typeface="Symbol" pitchFamily="18" charset="2"/>
              </a:rPr>
              <a:t>10</a:t>
            </a:r>
            <a:r>
              <a:rPr lang="en-US" sz="2400" baseline="30000">
                <a:latin typeface="Calibri" pitchFamily="34" charset="0"/>
                <a:cs typeface="Times New Roman" pitchFamily="18" charset="0"/>
                <a:sym typeface="Symbol" pitchFamily="18" charset="2"/>
              </a:rPr>
              <a:t>-3</a:t>
            </a:r>
            <a:r>
              <a:rPr lang="en-US" sz="2400">
                <a:latin typeface="Calibri" pitchFamily="34" charset="0"/>
                <a:cs typeface="Times New Roman" pitchFamily="18" charset="0"/>
                <a:sym typeface="Symbol" pitchFamily="18" charset="2"/>
              </a:rPr>
              <a:t> M  </a:t>
            </a:r>
            <a:r>
              <a:rPr lang="en-US" sz="2400">
                <a:latin typeface="Calibri" pitchFamily="34" charset="0"/>
              </a:rPr>
              <a:t>[Ag</a:t>
            </a:r>
            <a:r>
              <a:rPr lang="en-US" sz="2400" baseline="30000">
                <a:latin typeface="Calibri" pitchFamily="34" charset="0"/>
              </a:rPr>
              <a:t>+</a:t>
            </a:r>
            <a:r>
              <a:rPr lang="en-US" sz="2400">
                <a:latin typeface="Calibri" pitchFamily="34" charset="0"/>
              </a:rPr>
              <a:t>] = 6.5</a:t>
            </a:r>
            <a:r>
              <a:rPr lang="en-US" sz="2400">
                <a:latin typeface="Calibri" pitchFamily="34" charset="0"/>
                <a:sym typeface="Symbol" pitchFamily="18" charset="2"/>
              </a:rPr>
              <a:t>10</a:t>
            </a:r>
            <a:r>
              <a:rPr lang="en-US" sz="2400" baseline="30000">
                <a:latin typeface="Calibri" pitchFamily="34" charset="0"/>
                <a:sym typeface="Symbol" pitchFamily="18" charset="2"/>
              </a:rPr>
              <a:t>-3</a:t>
            </a:r>
            <a:r>
              <a:rPr lang="en-US" sz="2400">
                <a:latin typeface="Calibri" pitchFamily="34" charset="0"/>
                <a:sym typeface="Symbol" pitchFamily="18" charset="2"/>
              </a:rPr>
              <a:t> M </a:t>
            </a:r>
          </a:p>
        </p:txBody>
      </p:sp>
      <p:graphicFrame>
        <p:nvGraphicFramePr>
          <p:cNvPr id="22600" name="Group 72"/>
          <p:cNvGraphicFramePr>
            <a:graphicFrameLocks noGrp="1"/>
          </p:cNvGraphicFramePr>
          <p:nvPr/>
        </p:nvGraphicFramePr>
        <p:xfrm>
          <a:off x="684213" y="3068638"/>
          <a:ext cx="4537075" cy="1584960"/>
        </p:xfrm>
        <a:graphic>
          <a:graphicData uri="http://schemas.openxmlformats.org/drawingml/2006/table">
            <a:tbl>
              <a:tblPr/>
              <a:tblGrid>
                <a:gridCol w="1943100"/>
                <a:gridCol w="1873250"/>
                <a:gridCol w="720725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Solubilidade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Ag</a:t>
                      </a:r>
                      <a:r>
                        <a:rPr kumimoji="0" lang="pt-PT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+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Cl</a:t>
                      </a:r>
                      <a:r>
                        <a:rPr kumimoji="0" lang="pt-PT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inicial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6.5</a:t>
                      </a: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sym typeface="Symbol" pitchFamily="18" charset="2"/>
                        </a:rPr>
                        <a:t>10</a:t>
                      </a:r>
                      <a:r>
                        <a:rPr kumimoji="0" lang="pt-PT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sym typeface="Symbol" pitchFamily="18" charset="2"/>
                        </a:rPr>
                        <a:t>-3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variação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+s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+s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equilíbrio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6.5</a:t>
                      </a: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sym typeface="Symbol" pitchFamily="18" charset="2"/>
                        </a:rPr>
                        <a:t>10</a:t>
                      </a:r>
                      <a:r>
                        <a:rPr kumimoji="0" lang="pt-PT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sym typeface="Symbol" pitchFamily="18" charset="2"/>
                        </a:rPr>
                        <a:t>-3</a:t>
                      </a: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sym typeface="Symbol" pitchFamily="18" charset="2"/>
                        </a:rPr>
                        <a:t> + 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2599" name="Object 71"/>
          <p:cNvGraphicFramePr>
            <a:graphicFrameLocks noChangeAspect="1"/>
          </p:cNvGraphicFramePr>
          <p:nvPr/>
        </p:nvGraphicFramePr>
        <p:xfrm>
          <a:off x="5543550" y="3213100"/>
          <a:ext cx="3600450" cy="1419225"/>
        </p:xfrm>
        <a:graphic>
          <a:graphicData uri="http://schemas.openxmlformats.org/presentationml/2006/ole">
            <p:oleObj spid="_x0000_s22599" name="Equação" r:id="rId3" imgW="1803240" imgH="711000" progId="Equation.3">
              <p:embed/>
            </p:oleObj>
          </a:graphicData>
        </a:graphic>
      </p:graphicFrame>
      <p:sp>
        <p:nvSpPr>
          <p:cNvPr id="22601" name="Text Box 73"/>
          <p:cNvSpPr txBox="1">
            <a:spLocks noChangeArrowheads="1"/>
          </p:cNvSpPr>
          <p:nvPr/>
        </p:nvSpPr>
        <p:spPr bwMode="auto">
          <a:xfrm>
            <a:off x="539750" y="5084763"/>
            <a:ext cx="8280400" cy="8223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Solubilidade do AgCl vai ser s </a:t>
            </a:r>
            <a:r>
              <a:rPr lang="pt-PT" sz="2400">
                <a:latin typeface="Calibri" pitchFamily="34" charset="0"/>
                <a:sym typeface="Symbol" pitchFamily="18" charset="2"/>
              </a:rPr>
              <a:t> 2.5</a:t>
            </a:r>
            <a:r>
              <a:rPr lang="en-US" sz="2400">
                <a:latin typeface="Calibri" pitchFamily="34" charset="0"/>
                <a:cs typeface="Times New Roman" pitchFamily="18" charset="0"/>
                <a:sym typeface="Symbol" pitchFamily="18" charset="2"/>
              </a:rPr>
              <a:t>×10</a:t>
            </a:r>
            <a:r>
              <a:rPr lang="en-US" sz="2400" baseline="30000">
                <a:latin typeface="Calibri" pitchFamily="34" charset="0"/>
                <a:cs typeface="Times New Roman" pitchFamily="18" charset="0"/>
                <a:sym typeface="Symbol" pitchFamily="18" charset="2"/>
              </a:rPr>
              <a:t>-8 </a:t>
            </a:r>
            <a:r>
              <a:rPr lang="en-US" sz="2400">
                <a:latin typeface="Calibri" pitchFamily="34" charset="0"/>
                <a:cs typeface="Times New Roman" pitchFamily="18" charset="0"/>
                <a:sym typeface="Symbol" pitchFamily="18" charset="2"/>
              </a:rPr>
              <a:t>M &lt;&lt;  solubilidade em água pura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9" grpId="0"/>
      <p:bldP spid="22540" grpId="0"/>
      <p:bldP spid="2260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ítulo 1"/>
          <p:cNvSpPr>
            <a:spLocks noGrp="1"/>
          </p:cNvSpPr>
          <p:nvPr>
            <p:ph type="title"/>
          </p:nvPr>
        </p:nvSpPr>
        <p:spPr>
          <a:xfrm>
            <a:off x="395288" y="620713"/>
            <a:ext cx="2881312" cy="649287"/>
          </a:xfrm>
        </p:spPr>
        <p:txBody>
          <a:bodyPr/>
          <a:lstStyle/>
          <a:p>
            <a:pPr eaLnBrk="1" hangingPunct="1"/>
            <a:r>
              <a:rPr lang="pt-PT" sz="3600" smtClean="0">
                <a:latin typeface="Calibri" pitchFamily="34" charset="0"/>
              </a:rPr>
              <a:t>Efeito do pH</a:t>
            </a:r>
          </a:p>
        </p:txBody>
      </p:sp>
      <p:sp>
        <p:nvSpPr>
          <p:cNvPr id="23597" name="Text Box 45"/>
          <p:cNvSpPr txBox="1">
            <a:spLocks noChangeArrowheads="1"/>
          </p:cNvSpPr>
          <p:nvPr/>
        </p:nvSpPr>
        <p:spPr bwMode="auto">
          <a:xfrm>
            <a:off x="539750" y="1557338"/>
            <a:ext cx="81375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Em muitos casos, a solubilidade é também função do pH do meio. Calcule-se, por exemplo, o pH de uma solução saturada de Mg(OH)</a:t>
            </a:r>
            <a:r>
              <a:rPr lang="pt-PT" sz="2400" baseline="-25000">
                <a:latin typeface="Calibri" pitchFamily="34" charset="0"/>
              </a:rPr>
              <a:t>2</a:t>
            </a:r>
          </a:p>
        </p:txBody>
      </p:sp>
      <p:sp>
        <p:nvSpPr>
          <p:cNvPr id="23598" name="Text Box 46"/>
          <p:cNvSpPr txBox="1">
            <a:spLocks noChangeArrowheads="1"/>
          </p:cNvSpPr>
          <p:nvPr/>
        </p:nvSpPr>
        <p:spPr bwMode="auto">
          <a:xfrm>
            <a:off x="1908175" y="2997200"/>
            <a:ext cx="5329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Mg(OH)</a:t>
            </a:r>
            <a:r>
              <a:rPr lang="pt-PT" sz="2400" baseline="-25000">
                <a:latin typeface="Calibri" pitchFamily="34" charset="0"/>
              </a:rPr>
              <a:t>2</a:t>
            </a:r>
            <a:r>
              <a:rPr lang="pt-PT" sz="2400">
                <a:latin typeface="Calibri" pitchFamily="34" charset="0"/>
              </a:rPr>
              <a:t> (s) </a:t>
            </a:r>
            <a:r>
              <a:rPr lang="pt-PT" sz="2400">
                <a:latin typeface="Calibri" pitchFamily="34" charset="0"/>
                <a:sym typeface="Symbol" pitchFamily="18" charset="2"/>
              </a:rPr>
              <a:t> Mg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2+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 + 2 OH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-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</a:t>
            </a:r>
          </a:p>
        </p:txBody>
      </p:sp>
      <p:graphicFrame>
        <p:nvGraphicFramePr>
          <p:cNvPr id="23599" name="Object 47"/>
          <p:cNvGraphicFramePr>
            <a:graphicFrameLocks noChangeAspect="1"/>
          </p:cNvGraphicFramePr>
          <p:nvPr/>
        </p:nvGraphicFramePr>
        <p:xfrm>
          <a:off x="755650" y="3789363"/>
          <a:ext cx="3835400" cy="2179637"/>
        </p:xfrm>
        <a:graphic>
          <a:graphicData uri="http://schemas.openxmlformats.org/presentationml/2006/ole">
            <p:oleObj spid="_x0000_s23599" name="Equação" r:id="rId3" imgW="1765080" imgH="1002960" progId="Equation.3">
              <p:embed/>
            </p:oleObj>
          </a:graphicData>
        </a:graphic>
      </p:graphicFrame>
      <p:sp>
        <p:nvSpPr>
          <p:cNvPr id="23600" name="AutoShape 48"/>
          <p:cNvSpPr>
            <a:spLocks noChangeArrowheads="1"/>
          </p:cNvSpPr>
          <p:nvPr/>
        </p:nvSpPr>
        <p:spPr bwMode="auto">
          <a:xfrm>
            <a:off x="4643438" y="4941888"/>
            <a:ext cx="576262" cy="215900"/>
          </a:xfrm>
          <a:prstGeom prst="rightArrow">
            <a:avLst>
              <a:gd name="adj1" fmla="val 50000"/>
              <a:gd name="adj2" fmla="val 66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graphicFrame>
        <p:nvGraphicFramePr>
          <p:cNvPr id="23601" name="Object 49"/>
          <p:cNvGraphicFramePr>
            <a:graphicFrameLocks noChangeAspect="1"/>
          </p:cNvGraphicFramePr>
          <p:nvPr/>
        </p:nvGraphicFramePr>
        <p:xfrm>
          <a:off x="5580063" y="4005263"/>
          <a:ext cx="3079750" cy="2300287"/>
        </p:xfrm>
        <a:graphic>
          <a:graphicData uri="http://schemas.openxmlformats.org/presentationml/2006/ole">
            <p:oleObj spid="_x0000_s23601" name="Equação" r:id="rId4" imgW="1257120" imgH="939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97" grpId="0"/>
      <p:bldP spid="23598" grpId="0"/>
      <p:bldP spid="2360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5" name="Rectangle 9"/>
          <p:cNvSpPr>
            <a:spLocks/>
          </p:cNvSpPr>
          <p:nvPr/>
        </p:nvSpPr>
        <p:spPr bwMode="auto">
          <a:xfrm>
            <a:off x="468313" y="620713"/>
            <a:ext cx="2808287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PT" sz="3600">
                <a:solidFill>
                  <a:schemeClr val="tx2"/>
                </a:solidFill>
                <a:latin typeface="Tw Cen MT" pitchFamily="34" charset="0"/>
              </a:rPr>
              <a:t>Consequência</a:t>
            </a:r>
          </a:p>
        </p:txBody>
      </p:sp>
      <p:sp>
        <p:nvSpPr>
          <p:cNvPr id="24619" name="Text Box 43"/>
          <p:cNvSpPr txBox="1">
            <a:spLocks noChangeArrowheads="1"/>
          </p:cNvSpPr>
          <p:nvPr/>
        </p:nvSpPr>
        <p:spPr bwMode="auto">
          <a:xfrm>
            <a:off x="539750" y="1557338"/>
            <a:ext cx="7993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A solubilidade será superior em meios com pH &lt; 10.45</a:t>
            </a:r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1258888" y="2133600"/>
            <a:ext cx="648176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Mg(OH)</a:t>
            </a:r>
            <a:r>
              <a:rPr lang="pt-PT" sz="2400" baseline="-25000">
                <a:latin typeface="Calibri" pitchFamily="34" charset="0"/>
              </a:rPr>
              <a:t>2</a:t>
            </a:r>
            <a:r>
              <a:rPr lang="pt-PT" sz="2400">
                <a:latin typeface="Calibri" pitchFamily="34" charset="0"/>
              </a:rPr>
              <a:t> (s) </a:t>
            </a:r>
            <a:r>
              <a:rPr lang="pt-PT" sz="2400">
                <a:latin typeface="Calibri" pitchFamily="34" charset="0"/>
                <a:sym typeface="Symbol" pitchFamily="18" charset="2"/>
              </a:rPr>
              <a:t> Mg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2+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 + 2 OH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-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</a:t>
            </a:r>
          </a:p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  <a:sym typeface="Symbol" pitchFamily="18" charset="2"/>
              </a:rPr>
              <a:t>2 H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+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 +2 OH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-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   2 H</a:t>
            </a:r>
            <a:r>
              <a:rPr lang="pt-PT" sz="2400" baseline="-25000">
                <a:latin typeface="Calibri" pitchFamily="34" charset="0"/>
                <a:sym typeface="Symbol" pitchFamily="18" charset="2"/>
              </a:rPr>
              <a:t>2</a:t>
            </a:r>
            <a:r>
              <a:rPr lang="pt-PT" sz="2400">
                <a:latin typeface="Calibri" pitchFamily="34" charset="0"/>
                <a:sym typeface="Symbol" pitchFamily="18" charset="2"/>
              </a:rPr>
              <a:t>O(l)</a:t>
            </a:r>
          </a:p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  <a:sym typeface="Symbol" pitchFamily="18" charset="2"/>
              </a:rPr>
              <a:t>Mg(OH)</a:t>
            </a:r>
            <a:r>
              <a:rPr lang="pt-PT" sz="2400" baseline="-25000">
                <a:latin typeface="Calibri" pitchFamily="34" charset="0"/>
                <a:sym typeface="Symbol" pitchFamily="18" charset="2"/>
              </a:rPr>
              <a:t>2</a:t>
            </a:r>
            <a:r>
              <a:rPr lang="pt-PT" sz="2400">
                <a:latin typeface="Calibri" pitchFamily="34" charset="0"/>
                <a:sym typeface="Symbol" pitchFamily="18" charset="2"/>
              </a:rPr>
              <a:t> + 2 H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+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  Mg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2+</a:t>
            </a:r>
            <a:r>
              <a:rPr lang="pt-PT" sz="2400">
                <a:latin typeface="Calibri" pitchFamily="34" charset="0"/>
                <a:sym typeface="Symbol" pitchFamily="18" charset="2"/>
              </a:rPr>
              <a:t> (aq) + 2 H</a:t>
            </a:r>
            <a:r>
              <a:rPr lang="pt-PT" sz="2400" baseline="-25000">
                <a:latin typeface="Calibri" pitchFamily="34" charset="0"/>
                <a:sym typeface="Symbol" pitchFamily="18" charset="2"/>
              </a:rPr>
              <a:t>2</a:t>
            </a:r>
            <a:r>
              <a:rPr lang="pt-PT" sz="2400">
                <a:latin typeface="Calibri" pitchFamily="34" charset="0"/>
                <a:sym typeface="Symbol" pitchFamily="18" charset="2"/>
              </a:rPr>
              <a:t>O(l)</a:t>
            </a:r>
          </a:p>
        </p:txBody>
      </p:sp>
      <p:sp>
        <p:nvSpPr>
          <p:cNvPr id="24621" name="Line 45"/>
          <p:cNvSpPr>
            <a:spLocks noChangeShapeType="1"/>
          </p:cNvSpPr>
          <p:nvPr/>
        </p:nvSpPr>
        <p:spPr bwMode="auto">
          <a:xfrm>
            <a:off x="1331913" y="3141663"/>
            <a:ext cx="5832475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24622" name="Line 46"/>
          <p:cNvSpPr>
            <a:spLocks noChangeShapeType="1"/>
          </p:cNvSpPr>
          <p:nvPr/>
        </p:nvSpPr>
        <p:spPr bwMode="auto">
          <a:xfrm flipH="1">
            <a:off x="5003800" y="2060575"/>
            <a:ext cx="1081088" cy="576263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24623" name="Line 47"/>
          <p:cNvSpPr>
            <a:spLocks noChangeShapeType="1"/>
          </p:cNvSpPr>
          <p:nvPr/>
        </p:nvSpPr>
        <p:spPr bwMode="auto">
          <a:xfrm flipH="1">
            <a:off x="2555875" y="2636838"/>
            <a:ext cx="1081088" cy="576262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24625" name="Line 49"/>
          <p:cNvSpPr>
            <a:spLocks noChangeShapeType="1"/>
          </p:cNvSpPr>
          <p:nvPr/>
        </p:nvSpPr>
        <p:spPr bwMode="auto">
          <a:xfrm flipV="1">
            <a:off x="2627313" y="3716338"/>
            <a:ext cx="504825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24626" name="Text Box 50"/>
          <p:cNvSpPr txBox="1">
            <a:spLocks noChangeArrowheads="1"/>
          </p:cNvSpPr>
          <p:nvPr/>
        </p:nvSpPr>
        <p:spPr bwMode="auto">
          <a:xfrm>
            <a:off x="1116013" y="4365625"/>
            <a:ext cx="28813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Lei de Le Chatelier</a:t>
            </a:r>
          </a:p>
        </p:txBody>
      </p:sp>
      <p:pic>
        <p:nvPicPr>
          <p:cNvPr id="24628" name="Picture 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613" y="5300663"/>
            <a:ext cx="6551612" cy="1004887"/>
          </a:xfrm>
          <a:prstGeom prst="rect">
            <a:avLst/>
          </a:prstGeom>
          <a:solidFill>
            <a:srgbClr val="0033CC"/>
          </a:solidFill>
          <a:ln w="31750">
            <a:solidFill>
              <a:srgbClr val="0033CC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20" grpId="0"/>
      <p:bldP spid="24622" grpId="0" animBg="1"/>
      <p:bldP spid="24623" grpId="0" animBg="1"/>
      <p:bldP spid="24625" grpId="0" animBg="1"/>
      <p:bldP spid="246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3"/>
          <p:cNvSpPr>
            <a:spLocks noGrp="1" noChangeArrowheads="1"/>
          </p:cNvSpPr>
          <p:nvPr>
            <p:ph type="title"/>
          </p:nvPr>
        </p:nvSpPr>
        <p:spPr>
          <a:xfrm>
            <a:off x="611188" y="620713"/>
            <a:ext cx="2376487" cy="649287"/>
          </a:xfrm>
          <a:noFill/>
        </p:spPr>
        <p:txBody>
          <a:bodyPr/>
          <a:lstStyle/>
          <a:p>
            <a:pPr eaLnBrk="1" hangingPunct="1"/>
            <a:r>
              <a:rPr lang="pt-PT" sz="3600" smtClean="0">
                <a:latin typeface="Calibri" pitchFamily="34" charset="0"/>
              </a:rPr>
              <a:t>Exemplo</a:t>
            </a:r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468313" y="1557338"/>
            <a:ext cx="8280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Calcular a solubilidade do Mg(OH)</a:t>
            </a:r>
            <a:r>
              <a:rPr lang="pt-PT" sz="2400" baseline="-25000">
                <a:latin typeface="Calibri" pitchFamily="34" charset="0"/>
              </a:rPr>
              <a:t>2</a:t>
            </a:r>
            <a:r>
              <a:rPr lang="pt-PT" sz="2400">
                <a:latin typeface="Calibri" pitchFamily="34" charset="0"/>
              </a:rPr>
              <a:t> a 25 ºC se o pH do meio for 9.0 (solução tampão)</a:t>
            </a:r>
          </a:p>
        </p:txBody>
      </p:sp>
      <p:graphicFrame>
        <p:nvGraphicFramePr>
          <p:cNvPr id="25615" name="Object 15"/>
          <p:cNvGraphicFramePr>
            <a:graphicFrameLocks noChangeAspect="1"/>
          </p:cNvGraphicFramePr>
          <p:nvPr/>
        </p:nvGraphicFramePr>
        <p:xfrm>
          <a:off x="2195513" y="2708275"/>
          <a:ext cx="4351337" cy="2284413"/>
        </p:xfrm>
        <a:graphic>
          <a:graphicData uri="http://schemas.openxmlformats.org/presentationml/2006/ole">
            <p:oleObj spid="_x0000_s25615" name="Equação" r:id="rId3" imgW="1790640" imgH="939600" progId="Equation.3">
              <p:embed/>
            </p:oleObj>
          </a:graphicData>
        </a:graphic>
      </p:graphicFrame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611188" y="5157788"/>
            <a:ext cx="81359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A solubilidade molar será 0.12 M &gt;&gt; solubilidade em água pura.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4" grpId="0"/>
      <p:bldP spid="256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23"/>
          <p:cNvSpPr>
            <a:spLocks noChangeArrowheads="1"/>
          </p:cNvSpPr>
          <p:nvPr/>
        </p:nvSpPr>
        <p:spPr bwMode="auto">
          <a:xfrm>
            <a:off x="611188" y="620713"/>
            <a:ext cx="7772400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pt-PT" sz="3600">
                <a:solidFill>
                  <a:schemeClr val="tx2"/>
                </a:solidFill>
                <a:latin typeface="Calibri" pitchFamily="34" charset="0"/>
              </a:rPr>
              <a:t>Complexação</a:t>
            </a:r>
          </a:p>
        </p:txBody>
      </p:sp>
      <p:sp>
        <p:nvSpPr>
          <p:cNvPr id="63516" name="Text Box 28"/>
          <p:cNvSpPr txBox="1">
            <a:spLocks noChangeArrowheads="1"/>
          </p:cNvSpPr>
          <p:nvPr/>
        </p:nvSpPr>
        <p:spPr bwMode="auto">
          <a:xfrm>
            <a:off x="468313" y="1484313"/>
            <a:ext cx="79930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A formação de iões complexos também faz aumentar a solubilidade</a:t>
            </a:r>
          </a:p>
        </p:txBody>
      </p:sp>
      <p:sp>
        <p:nvSpPr>
          <p:cNvPr id="63517" name="Rectangle 29"/>
          <p:cNvSpPr>
            <a:spLocks noChangeArrowheads="1"/>
          </p:cNvSpPr>
          <p:nvPr/>
        </p:nvSpPr>
        <p:spPr bwMode="auto">
          <a:xfrm>
            <a:off x="1042988" y="2420938"/>
            <a:ext cx="6697662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None/>
            </a:pPr>
            <a:r>
              <a:rPr lang="pt-PT">
                <a:solidFill>
                  <a:schemeClr val="folHlink"/>
                </a:solidFill>
                <a:latin typeface="Calibri" pitchFamily="34" charset="0"/>
              </a:rPr>
              <a:t>    AgCl (s)   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</a:t>
            </a:r>
            <a:r>
              <a:rPr lang="pt-PT">
                <a:solidFill>
                  <a:schemeClr val="folHlink"/>
                </a:solidFill>
                <a:latin typeface="Calibri" pitchFamily="34" charset="0"/>
              </a:rPr>
              <a:t>  Ag </a:t>
            </a:r>
            <a:r>
              <a:rPr lang="pt-PT" baseline="30000">
                <a:solidFill>
                  <a:schemeClr val="folHlink"/>
                </a:solidFill>
                <a:latin typeface="Calibri" pitchFamily="34" charset="0"/>
              </a:rPr>
              <a:t>+</a:t>
            </a:r>
            <a:r>
              <a:rPr lang="pt-PT">
                <a:solidFill>
                  <a:schemeClr val="folHlink"/>
                </a:solidFill>
                <a:latin typeface="Calibri" pitchFamily="34" charset="0"/>
              </a:rPr>
              <a:t>(aq) + Cl</a:t>
            </a:r>
            <a:r>
              <a:rPr lang="pt-PT" baseline="30000">
                <a:solidFill>
                  <a:schemeClr val="folHlink"/>
                </a:solidFill>
                <a:latin typeface="Calibri" pitchFamily="34" charset="0"/>
              </a:rPr>
              <a:t>-</a:t>
            </a:r>
            <a:r>
              <a:rPr lang="pt-PT">
                <a:solidFill>
                  <a:schemeClr val="folHlink"/>
                </a:solidFill>
                <a:latin typeface="Calibri" pitchFamily="34" charset="0"/>
              </a:rPr>
              <a:t>(aq)</a:t>
            </a:r>
            <a:br>
              <a:rPr lang="pt-PT">
                <a:solidFill>
                  <a:schemeClr val="folHlink"/>
                </a:solidFill>
                <a:latin typeface="Calibri" pitchFamily="34" charset="0"/>
              </a:rPr>
            </a:br>
            <a:r>
              <a:rPr lang="pt-PT">
                <a:solidFill>
                  <a:schemeClr val="folHlink"/>
                </a:solidFill>
                <a:latin typeface="Calibri" pitchFamily="34" charset="0"/>
              </a:rPr>
              <a:t>Ag </a:t>
            </a:r>
            <a:r>
              <a:rPr lang="pt-PT" baseline="30000">
                <a:solidFill>
                  <a:schemeClr val="folHlink"/>
                </a:solidFill>
                <a:latin typeface="Calibri" pitchFamily="34" charset="0"/>
              </a:rPr>
              <a:t>+</a:t>
            </a:r>
            <a:r>
              <a:rPr lang="pt-PT">
                <a:solidFill>
                  <a:schemeClr val="folHlink"/>
                </a:solidFill>
                <a:latin typeface="Calibri" pitchFamily="34" charset="0"/>
              </a:rPr>
              <a:t>(aq) + 2 NH</a:t>
            </a:r>
            <a:r>
              <a:rPr lang="pt-PT" baseline="-25000">
                <a:solidFill>
                  <a:schemeClr val="folHlink"/>
                </a:solidFill>
                <a:latin typeface="Calibri" pitchFamily="34" charset="0"/>
              </a:rPr>
              <a:t>3</a:t>
            </a:r>
            <a:r>
              <a:rPr lang="pt-PT">
                <a:solidFill>
                  <a:schemeClr val="folHlink"/>
                </a:solidFill>
                <a:latin typeface="Calibri" pitchFamily="34" charset="0"/>
              </a:rPr>
              <a:t> (aq) 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</a:t>
            </a:r>
            <a:r>
              <a:rPr lang="pt-PT">
                <a:solidFill>
                  <a:schemeClr val="folHlink"/>
                </a:solidFill>
                <a:latin typeface="Calibri" pitchFamily="34" charset="0"/>
              </a:rPr>
              <a:t> 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 Ag(NH</a:t>
            </a:r>
            <a:r>
              <a:rPr lang="pt-PT" baseline="-25000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3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)</a:t>
            </a:r>
            <a:r>
              <a:rPr lang="pt-PT" baseline="-25000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2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  </a:t>
            </a:r>
            <a:r>
              <a:rPr lang="pt-PT" baseline="30000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+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(aq) </a:t>
            </a:r>
          </a:p>
          <a:p>
            <a:pPr marL="319088" indent="-319088" algn="ctr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None/>
            </a:pPr>
            <a:r>
              <a:rPr lang="pt-PT" b="1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  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AgCl (s) + 2 NH</a:t>
            </a:r>
            <a:r>
              <a:rPr lang="pt-PT" baseline="-25000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3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 (aq)   Ag(NH</a:t>
            </a:r>
            <a:r>
              <a:rPr lang="pt-PT" baseline="-25000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3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)</a:t>
            </a:r>
            <a:r>
              <a:rPr lang="pt-PT" baseline="-25000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2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 </a:t>
            </a:r>
            <a:r>
              <a:rPr lang="pt-PT" baseline="30000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+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 (aq) + Cl </a:t>
            </a:r>
            <a:r>
              <a:rPr lang="pt-PT" baseline="30000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–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 (aq)</a:t>
            </a:r>
          </a:p>
        </p:txBody>
      </p:sp>
      <p:sp>
        <p:nvSpPr>
          <p:cNvPr id="63519" name="Line 31"/>
          <p:cNvSpPr>
            <a:spLocks noChangeShapeType="1"/>
          </p:cNvSpPr>
          <p:nvPr/>
        </p:nvSpPr>
        <p:spPr bwMode="auto">
          <a:xfrm>
            <a:off x="1403350" y="3141663"/>
            <a:ext cx="5689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63520" name="Line 32"/>
          <p:cNvSpPr>
            <a:spLocks noChangeShapeType="1"/>
          </p:cNvSpPr>
          <p:nvPr/>
        </p:nvSpPr>
        <p:spPr bwMode="auto">
          <a:xfrm flipH="1">
            <a:off x="1692275" y="2781300"/>
            <a:ext cx="431800" cy="360363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63521" name="Line 33"/>
          <p:cNvSpPr>
            <a:spLocks noChangeShapeType="1"/>
          </p:cNvSpPr>
          <p:nvPr/>
        </p:nvSpPr>
        <p:spPr bwMode="auto">
          <a:xfrm flipH="1">
            <a:off x="2987675" y="2492375"/>
            <a:ext cx="431800" cy="360363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PT"/>
          </a:p>
        </p:txBody>
      </p:sp>
      <p:pic>
        <p:nvPicPr>
          <p:cNvPr id="63522" name="Picture 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3644900"/>
            <a:ext cx="465772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9" name="Rectangle 13"/>
          <p:cNvSpPr>
            <a:spLocks noGrp="1"/>
          </p:cNvSpPr>
          <p:nvPr>
            <p:ph type="title"/>
          </p:nvPr>
        </p:nvSpPr>
        <p:spPr>
          <a:xfrm>
            <a:off x="684213" y="476250"/>
            <a:ext cx="8153400" cy="823913"/>
          </a:xfrm>
        </p:spPr>
        <p:txBody>
          <a:bodyPr/>
          <a:lstStyle/>
          <a:p>
            <a:r>
              <a:rPr lang="pt-PT" sz="3200" smtClean="0">
                <a:latin typeface="Calibri" pitchFamily="34" charset="0"/>
              </a:rPr>
              <a:t>Utilização em análise qualitativa</a:t>
            </a:r>
          </a:p>
        </p:txBody>
      </p:sp>
      <p:pic>
        <p:nvPicPr>
          <p:cNvPr id="65551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613" y="1843088"/>
            <a:ext cx="5329237" cy="440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o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3000</TotalTime>
  <Words>570</Words>
  <Application>Microsoft Office PowerPoint</Application>
  <PresentationFormat>Apresentação no Ecrã (4:3)</PresentationFormat>
  <Paragraphs>80</Paragraphs>
  <Slides>17</Slides>
  <Notes>0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17</vt:i4>
      </vt:variant>
    </vt:vector>
  </HeadingPairs>
  <TitlesOfParts>
    <vt:vector size="26" baseType="lpstr">
      <vt:lpstr>Times New Roman</vt:lpstr>
      <vt:lpstr>Arial</vt:lpstr>
      <vt:lpstr>Tw Cen MT</vt:lpstr>
      <vt:lpstr>Wingdings</vt:lpstr>
      <vt:lpstr>Wingdings 2</vt:lpstr>
      <vt:lpstr>Calibri</vt:lpstr>
      <vt:lpstr>Symbol</vt:lpstr>
      <vt:lpstr>Mediano</vt:lpstr>
      <vt:lpstr>Microsoft Editor de Equações 3.0</vt:lpstr>
      <vt:lpstr>Equilíbrio de Solubilidade</vt:lpstr>
      <vt:lpstr>Introdução</vt:lpstr>
      <vt:lpstr>Solubilidade e produto de solubilidade</vt:lpstr>
      <vt:lpstr>Outros exemplos</vt:lpstr>
      <vt:lpstr>Constantes do produto de solubilidade</vt:lpstr>
      <vt:lpstr>Produto iónico</vt:lpstr>
      <vt:lpstr>Solubilidade</vt:lpstr>
      <vt:lpstr>Exemplo</vt:lpstr>
      <vt:lpstr>Outro exemplo </vt:lpstr>
      <vt:lpstr>Diapositivo 10</vt:lpstr>
      <vt:lpstr>Diapositivo 11</vt:lpstr>
      <vt:lpstr>Exemplo</vt:lpstr>
      <vt:lpstr>Efeito do pH</vt:lpstr>
      <vt:lpstr>Diapositivo 14</vt:lpstr>
      <vt:lpstr>Exemplo</vt:lpstr>
      <vt:lpstr>Diapositivo 16</vt:lpstr>
      <vt:lpstr>Utilização em análise qualitativa</vt:lpstr>
    </vt:vector>
  </TitlesOfParts>
  <Company>IPT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Química Geral - 2008/2009</dc:title>
  <dc:creator>INSTITUTO POLITECNICO TOMAR</dc:creator>
  <cp:lastModifiedBy>Valentim</cp:lastModifiedBy>
  <cp:revision>111</cp:revision>
  <dcterms:created xsi:type="dcterms:W3CDTF">2008-09-23T08:31:51Z</dcterms:created>
  <dcterms:modified xsi:type="dcterms:W3CDTF">2019-10-08T08:57:37Z</dcterms:modified>
</cp:coreProperties>
</file>