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2" r:id="rId1"/>
  </p:sldMasterIdLst>
  <p:notesMasterIdLst>
    <p:notesMasterId r:id="rId29"/>
  </p:notesMasterIdLst>
  <p:sldIdLst>
    <p:sldId id="256" r:id="rId2"/>
    <p:sldId id="263" r:id="rId3"/>
    <p:sldId id="260" r:id="rId4"/>
    <p:sldId id="259" r:id="rId5"/>
    <p:sldId id="257" r:id="rId6"/>
    <p:sldId id="264" r:id="rId7"/>
    <p:sldId id="265" r:id="rId8"/>
    <p:sldId id="266" r:id="rId9"/>
    <p:sldId id="267" r:id="rId10"/>
    <p:sldId id="258" r:id="rId11"/>
    <p:sldId id="261" r:id="rId12"/>
    <p:sldId id="278" r:id="rId13"/>
    <p:sldId id="262" r:id="rId14"/>
    <p:sldId id="268" r:id="rId15"/>
    <p:sldId id="269" r:id="rId16"/>
    <p:sldId id="270" r:id="rId17"/>
    <p:sldId id="271" r:id="rId18"/>
    <p:sldId id="272" r:id="rId19"/>
    <p:sldId id="279" r:id="rId20"/>
    <p:sldId id="280" r:id="rId21"/>
    <p:sldId id="281" r:id="rId22"/>
    <p:sldId id="282" r:id="rId23"/>
    <p:sldId id="283" r:id="rId24"/>
    <p:sldId id="284" r:id="rId25"/>
    <p:sldId id="285" r:id="rId26"/>
    <p:sldId id="286" r:id="rId27"/>
    <p:sldId id="287" r:id="rId28"/>
  </p:sldIdLst>
  <p:sldSz cx="9144000" cy="6858000" type="screen4x3"/>
  <p:notesSz cx="6858000" cy="9144000"/>
  <p:defaultTextStyle>
    <a:defPPr>
      <a:defRPr lang="pt-PT"/>
    </a:defPPr>
    <a:lvl1pPr algn="l" rtl="0" fontAlgn="base">
      <a:spcBef>
        <a:spcPct val="0"/>
      </a:spcBef>
      <a:spcAft>
        <a:spcPct val="0"/>
      </a:spcAft>
      <a:defRPr b="1" kern="1200">
        <a:solidFill>
          <a:schemeClr val="tx1"/>
        </a:solidFill>
        <a:latin typeface="Comic Sans MS" pitchFamily="66" charset="0"/>
        <a:ea typeface="+mn-ea"/>
        <a:cs typeface="+mn-cs"/>
      </a:defRPr>
    </a:lvl1pPr>
    <a:lvl2pPr marL="457200" algn="l" rtl="0" fontAlgn="base">
      <a:spcBef>
        <a:spcPct val="0"/>
      </a:spcBef>
      <a:spcAft>
        <a:spcPct val="0"/>
      </a:spcAft>
      <a:defRPr b="1" kern="1200">
        <a:solidFill>
          <a:schemeClr val="tx1"/>
        </a:solidFill>
        <a:latin typeface="Comic Sans MS" pitchFamily="66" charset="0"/>
        <a:ea typeface="+mn-ea"/>
        <a:cs typeface="+mn-cs"/>
      </a:defRPr>
    </a:lvl2pPr>
    <a:lvl3pPr marL="914400" algn="l" rtl="0" fontAlgn="base">
      <a:spcBef>
        <a:spcPct val="0"/>
      </a:spcBef>
      <a:spcAft>
        <a:spcPct val="0"/>
      </a:spcAft>
      <a:defRPr b="1" kern="1200">
        <a:solidFill>
          <a:schemeClr val="tx1"/>
        </a:solidFill>
        <a:latin typeface="Comic Sans MS" pitchFamily="66" charset="0"/>
        <a:ea typeface="+mn-ea"/>
        <a:cs typeface="+mn-cs"/>
      </a:defRPr>
    </a:lvl3pPr>
    <a:lvl4pPr marL="1371600" algn="l" rtl="0" fontAlgn="base">
      <a:spcBef>
        <a:spcPct val="0"/>
      </a:spcBef>
      <a:spcAft>
        <a:spcPct val="0"/>
      </a:spcAft>
      <a:defRPr b="1" kern="1200">
        <a:solidFill>
          <a:schemeClr val="tx1"/>
        </a:solidFill>
        <a:latin typeface="Comic Sans MS" pitchFamily="66" charset="0"/>
        <a:ea typeface="+mn-ea"/>
        <a:cs typeface="+mn-cs"/>
      </a:defRPr>
    </a:lvl4pPr>
    <a:lvl5pPr marL="1828800" algn="l" rtl="0" fontAlgn="base">
      <a:spcBef>
        <a:spcPct val="0"/>
      </a:spcBef>
      <a:spcAft>
        <a:spcPct val="0"/>
      </a:spcAft>
      <a:defRPr b="1" kern="1200">
        <a:solidFill>
          <a:schemeClr val="tx1"/>
        </a:solidFill>
        <a:latin typeface="Comic Sans MS" pitchFamily="66" charset="0"/>
        <a:ea typeface="+mn-ea"/>
        <a:cs typeface="+mn-cs"/>
      </a:defRPr>
    </a:lvl5pPr>
    <a:lvl6pPr marL="2286000" algn="l" defTabSz="914400" rtl="0" eaLnBrk="1" latinLnBrk="0" hangingPunct="1">
      <a:defRPr b="1" kern="1200">
        <a:solidFill>
          <a:schemeClr val="tx1"/>
        </a:solidFill>
        <a:latin typeface="Comic Sans MS" pitchFamily="66" charset="0"/>
        <a:ea typeface="+mn-ea"/>
        <a:cs typeface="+mn-cs"/>
      </a:defRPr>
    </a:lvl6pPr>
    <a:lvl7pPr marL="2743200" algn="l" defTabSz="914400" rtl="0" eaLnBrk="1" latinLnBrk="0" hangingPunct="1">
      <a:defRPr b="1" kern="1200">
        <a:solidFill>
          <a:schemeClr val="tx1"/>
        </a:solidFill>
        <a:latin typeface="Comic Sans MS" pitchFamily="66" charset="0"/>
        <a:ea typeface="+mn-ea"/>
        <a:cs typeface="+mn-cs"/>
      </a:defRPr>
    </a:lvl7pPr>
    <a:lvl8pPr marL="3200400" algn="l" defTabSz="914400" rtl="0" eaLnBrk="1" latinLnBrk="0" hangingPunct="1">
      <a:defRPr b="1" kern="1200">
        <a:solidFill>
          <a:schemeClr val="tx1"/>
        </a:solidFill>
        <a:latin typeface="Comic Sans MS" pitchFamily="66" charset="0"/>
        <a:ea typeface="+mn-ea"/>
        <a:cs typeface="+mn-cs"/>
      </a:defRPr>
    </a:lvl8pPr>
    <a:lvl9pPr marL="3657600" algn="l" defTabSz="914400" rtl="0" eaLnBrk="1" latinLnBrk="0" hangingPunct="1">
      <a:defRPr b="1" kern="1200">
        <a:solidFill>
          <a:schemeClr val="tx1"/>
        </a:solidFill>
        <a:latin typeface="Comic Sans MS" pitchFamily="66"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FFFF99"/>
    <a:srgbClr val="FFFF00"/>
    <a:srgbClr val="FF6600"/>
    <a:srgbClr val="FF9900"/>
    <a:srgbClr val="FFCC00"/>
    <a:srgbClr val="003300"/>
    <a:srgbClr val="FFCC99"/>
    <a:srgbClr val="006600"/>
  </p:clrMru>
</p:presentationPr>
</file>

<file path=ppt/tableStyles.xml><?xml version="1.0" encoding="utf-8"?>
<a:tblStyleLst xmlns:a="http://schemas.openxmlformats.org/drawingml/2006/main" def="{5C22544A-7EE6-4342-B048-85BDC9FD1C3A}">
  <a:tblStyle styleId="{5C22544A-7EE6-4342-B048-85BDC9FD1C3A}" styleName="Estilo Médio 2 - Destaqu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37" autoAdjust="0"/>
    <p:restoredTop sz="94670" autoAdjust="0"/>
  </p:normalViewPr>
  <p:slideViewPr>
    <p:cSldViewPr>
      <p:cViewPr>
        <p:scale>
          <a:sx n="117" d="100"/>
          <a:sy n="117" d="100"/>
        </p:scale>
        <p:origin x="-330" y="3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48"/>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 Id="rId6" Type="http://schemas.openxmlformats.org/officeDocument/2006/relationships/image" Target="../media/image14.wmf"/><Relationship Id="rId5" Type="http://schemas.openxmlformats.org/officeDocument/2006/relationships/image" Target="../media/image13.wmf"/><Relationship Id="rId4"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wmf"/><Relationship Id="rId1" Type="http://schemas.openxmlformats.org/officeDocument/2006/relationships/image" Target="../media/image26.wmf"/><Relationship Id="rId4" Type="http://schemas.openxmlformats.org/officeDocument/2006/relationships/image" Target="../media/image29.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image" Target="../media/image32.wmf"/><Relationship Id="rId1" Type="http://schemas.openxmlformats.org/officeDocument/2006/relationships/image" Target="../media/image31.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35.wmf"/><Relationship Id="rId1" Type="http://schemas.openxmlformats.org/officeDocument/2006/relationships/image" Target="../media/image34.wmf"/><Relationship Id="rId4" Type="http://schemas.openxmlformats.org/officeDocument/2006/relationships/image" Target="../media/image37.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image" Target="../media/image39.wmf"/><Relationship Id="rId1" Type="http://schemas.openxmlformats.org/officeDocument/2006/relationships/image" Target="../media/image38.wmf"/><Relationship Id="rId5" Type="http://schemas.openxmlformats.org/officeDocument/2006/relationships/image" Target="../media/image42.wmf"/><Relationship Id="rId4" Type="http://schemas.openxmlformats.org/officeDocument/2006/relationships/image" Target="../media/image41.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image" Target="../media/image46.wmf"/><Relationship Id="rId1" Type="http://schemas.openxmlformats.org/officeDocument/2006/relationships/image" Target="../media/image45.wmf"/><Relationship Id="rId4" Type="http://schemas.openxmlformats.org/officeDocument/2006/relationships/image" Target="../media/image48.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image" Target="../media/image50.wmf"/><Relationship Id="rId1" Type="http://schemas.openxmlformats.org/officeDocument/2006/relationships/image" Target="../media/image49.wmf"/><Relationship Id="rId5" Type="http://schemas.openxmlformats.org/officeDocument/2006/relationships/image" Target="../media/image53.wmf"/><Relationship Id="rId4" Type="http://schemas.openxmlformats.org/officeDocument/2006/relationships/image" Target="../media/image52.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56.wmf"/><Relationship Id="rId2" Type="http://schemas.openxmlformats.org/officeDocument/2006/relationships/image" Target="../media/image55.wmf"/><Relationship Id="rId1" Type="http://schemas.openxmlformats.org/officeDocument/2006/relationships/image" Target="../media/image54.wmf"/><Relationship Id="rId4" Type="http://schemas.openxmlformats.org/officeDocument/2006/relationships/image" Target="../media/image57.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60.wmf"/><Relationship Id="rId2" Type="http://schemas.openxmlformats.org/officeDocument/2006/relationships/image" Target="../media/image59.wmf"/><Relationship Id="rId1" Type="http://schemas.openxmlformats.org/officeDocument/2006/relationships/image" Target="../media/image58.wmf"/><Relationship Id="rId4" Type="http://schemas.openxmlformats.org/officeDocument/2006/relationships/image" Target="../media/image61.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63.wmf"/><Relationship Id="rId1" Type="http://schemas.openxmlformats.org/officeDocument/2006/relationships/image" Target="../media/image62.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64.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66.wmf"/><Relationship Id="rId1" Type="http://schemas.openxmlformats.org/officeDocument/2006/relationships/image" Target="../media/image65.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67.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6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Marcador de Posição d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11475782-70EF-4E1C-A6CE-C983C1BBBC6A}" type="datetimeFigureOut">
              <a:rPr lang="pt-PT"/>
              <a:pPr>
                <a:defRPr/>
              </a:pPr>
              <a:t>30-08-2018</a:t>
            </a:fld>
            <a:endParaRPr lang="en-US"/>
          </a:p>
        </p:txBody>
      </p:sp>
      <p:sp>
        <p:nvSpPr>
          <p:cNvPr id="4" name="Marcador de Posição da Imagem do Diapositivo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Marcador de Posição de Nota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t-PT" noProof="0" smtClean="0"/>
              <a:t>Clique para editar os estilos</a:t>
            </a:r>
          </a:p>
          <a:p>
            <a:pPr lvl="1"/>
            <a:r>
              <a:rPr lang="pt-PT" noProof="0" smtClean="0"/>
              <a:t>Segundo nível</a:t>
            </a:r>
          </a:p>
          <a:p>
            <a:pPr lvl="2"/>
            <a:r>
              <a:rPr lang="pt-PT" noProof="0" smtClean="0"/>
              <a:t>Terceiro nível</a:t>
            </a:r>
          </a:p>
          <a:p>
            <a:pPr lvl="3"/>
            <a:r>
              <a:rPr lang="pt-PT" noProof="0" smtClean="0"/>
              <a:t>Quarto nível</a:t>
            </a:r>
          </a:p>
          <a:p>
            <a:pPr lvl="4"/>
            <a:r>
              <a:rPr lang="pt-PT" noProof="0" smtClean="0"/>
              <a:t>Quinto nível</a:t>
            </a:r>
            <a:endParaRPr lang="en-US" noProof="0" smtClean="0"/>
          </a:p>
        </p:txBody>
      </p:sp>
      <p:sp>
        <p:nvSpPr>
          <p:cNvPr id="6" name="Marcador de Posição do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Marcador de Posição do Número do Diapositivo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B064437A-331E-49A3-9E3E-FFAD274E22D4}" type="slidenum">
              <a:rPr lang="en-US"/>
              <a:pPr>
                <a:defRPr/>
              </a:pPr>
              <a:t>‹nº›</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o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PT" smtClean="0"/>
              <a:t>Clique para editar o estilo</a:t>
            </a:r>
            <a:endParaRPr lang="en-U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PT" smtClean="0"/>
              <a:t>Faça clique para editar o estilo</a:t>
            </a:r>
            <a:endParaRPr lang="en-US"/>
          </a:p>
        </p:txBody>
      </p:sp>
      <p:sp>
        <p:nvSpPr>
          <p:cNvPr id="4" name="Marcador de Posição da Data 3"/>
          <p:cNvSpPr>
            <a:spLocks noGrp="1"/>
          </p:cNvSpPr>
          <p:nvPr>
            <p:ph type="dt" sz="half" idx="10"/>
          </p:nvPr>
        </p:nvSpPr>
        <p:spPr/>
        <p:txBody>
          <a:bodyPr/>
          <a:lstStyle>
            <a:lvl1pPr>
              <a:defRPr/>
            </a:lvl1pPr>
          </a:lstStyle>
          <a:p>
            <a:pPr>
              <a:defRPr/>
            </a:pPr>
            <a:endParaRPr lang="pt-PT"/>
          </a:p>
        </p:txBody>
      </p:sp>
      <p:sp>
        <p:nvSpPr>
          <p:cNvPr id="5" name="Marcador de Posição do Rodapé 4"/>
          <p:cNvSpPr>
            <a:spLocks noGrp="1"/>
          </p:cNvSpPr>
          <p:nvPr>
            <p:ph type="ftr" sz="quarter" idx="11"/>
          </p:nvPr>
        </p:nvSpPr>
        <p:spPr/>
        <p:txBody>
          <a:bodyPr/>
          <a:lstStyle>
            <a:lvl1pPr>
              <a:defRPr/>
            </a:lvl1pPr>
          </a:lstStyle>
          <a:p>
            <a:pPr>
              <a:defRPr/>
            </a:pPr>
            <a:endParaRPr lang="pt-PT"/>
          </a:p>
        </p:txBody>
      </p:sp>
      <p:sp>
        <p:nvSpPr>
          <p:cNvPr id="6" name="Marcador de Posição do Número do Diapositivo 5"/>
          <p:cNvSpPr>
            <a:spLocks noGrp="1"/>
          </p:cNvSpPr>
          <p:nvPr>
            <p:ph type="sldNum" sz="quarter" idx="12"/>
          </p:nvPr>
        </p:nvSpPr>
        <p:spPr/>
        <p:txBody>
          <a:bodyPr/>
          <a:lstStyle>
            <a:lvl1pPr>
              <a:defRPr/>
            </a:lvl1pPr>
          </a:lstStyle>
          <a:p>
            <a:pPr>
              <a:defRPr/>
            </a:pPr>
            <a:fld id="{5E35C95B-8450-4975-BE6A-AFBE861541CC}" type="slidenum">
              <a:rPr lang="pt-PT"/>
              <a:pPr>
                <a:defRPr/>
              </a:pPr>
              <a:t>‹nº›</a:t>
            </a:fld>
            <a:endParaRPr lang="pt-P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en-US"/>
          </a:p>
        </p:txBody>
      </p:sp>
      <p:sp>
        <p:nvSpPr>
          <p:cNvPr id="3" name="Marcador de Posição de Conteúdo 2"/>
          <p:cNvSpPr>
            <a:spLocks noGrp="1"/>
          </p:cNvSpPr>
          <p:nvPr>
            <p:ph idx="1"/>
          </p:nvPr>
        </p:nvSpPr>
        <p:spPr/>
        <p:txBody>
          <a:body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a:p>
        </p:txBody>
      </p:sp>
      <p:sp>
        <p:nvSpPr>
          <p:cNvPr id="4" name="Marcador de Posição da Data 3"/>
          <p:cNvSpPr>
            <a:spLocks noGrp="1"/>
          </p:cNvSpPr>
          <p:nvPr>
            <p:ph type="dt" sz="half" idx="10"/>
          </p:nvPr>
        </p:nvSpPr>
        <p:spPr/>
        <p:txBody>
          <a:bodyPr/>
          <a:lstStyle>
            <a:lvl1pPr>
              <a:defRPr/>
            </a:lvl1pPr>
          </a:lstStyle>
          <a:p>
            <a:pPr>
              <a:defRPr/>
            </a:pPr>
            <a:endParaRPr lang="pt-PT"/>
          </a:p>
        </p:txBody>
      </p:sp>
      <p:sp>
        <p:nvSpPr>
          <p:cNvPr id="5" name="Marcador de Posição do Rodapé 4"/>
          <p:cNvSpPr>
            <a:spLocks noGrp="1"/>
          </p:cNvSpPr>
          <p:nvPr>
            <p:ph type="ftr" sz="quarter" idx="11"/>
          </p:nvPr>
        </p:nvSpPr>
        <p:spPr/>
        <p:txBody>
          <a:bodyPr/>
          <a:lstStyle>
            <a:lvl1pPr>
              <a:defRPr/>
            </a:lvl1pPr>
          </a:lstStyle>
          <a:p>
            <a:pPr>
              <a:defRPr/>
            </a:pPr>
            <a:endParaRPr lang="pt-PT"/>
          </a:p>
        </p:txBody>
      </p:sp>
      <p:sp>
        <p:nvSpPr>
          <p:cNvPr id="6" name="Marcador de Posição do Número do Diapositivo 5"/>
          <p:cNvSpPr>
            <a:spLocks noGrp="1"/>
          </p:cNvSpPr>
          <p:nvPr>
            <p:ph type="sldNum" sz="quarter" idx="12"/>
          </p:nvPr>
        </p:nvSpPr>
        <p:spPr/>
        <p:txBody>
          <a:bodyPr/>
          <a:lstStyle>
            <a:lvl1pPr>
              <a:defRPr/>
            </a:lvl1pPr>
          </a:lstStyle>
          <a:p>
            <a:pPr>
              <a:defRPr/>
            </a:pPr>
            <a:fld id="{BCB260BE-9FF8-45BC-8232-A5EEEC4B0639}" type="slidenum">
              <a:rPr lang="pt-PT"/>
              <a:pPr>
                <a:defRPr/>
              </a:pPr>
              <a:t>‹nº›</a:t>
            </a:fld>
            <a:endParaRPr lang="pt-P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PT" smtClean="0"/>
              <a:t>Clique para editar o estilo</a:t>
            </a:r>
            <a:endParaRPr lang="en-US"/>
          </a:p>
        </p:txBody>
      </p:sp>
      <p:sp>
        <p:nvSpPr>
          <p:cNvPr id="3" name="Marcador de Posição do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PT" smtClean="0"/>
              <a:t>Clique para editar os estilos</a:t>
            </a:r>
          </a:p>
        </p:txBody>
      </p:sp>
      <p:sp>
        <p:nvSpPr>
          <p:cNvPr id="4" name="Marcador de Posição da Data 3"/>
          <p:cNvSpPr>
            <a:spLocks noGrp="1"/>
          </p:cNvSpPr>
          <p:nvPr>
            <p:ph type="dt" sz="half" idx="10"/>
          </p:nvPr>
        </p:nvSpPr>
        <p:spPr/>
        <p:txBody>
          <a:bodyPr/>
          <a:lstStyle>
            <a:lvl1pPr>
              <a:defRPr/>
            </a:lvl1pPr>
          </a:lstStyle>
          <a:p>
            <a:pPr>
              <a:defRPr/>
            </a:pPr>
            <a:endParaRPr lang="pt-PT"/>
          </a:p>
        </p:txBody>
      </p:sp>
      <p:sp>
        <p:nvSpPr>
          <p:cNvPr id="5" name="Marcador de Posição do Rodapé 4"/>
          <p:cNvSpPr>
            <a:spLocks noGrp="1"/>
          </p:cNvSpPr>
          <p:nvPr>
            <p:ph type="ftr" sz="quarter" idx="11"/>
          </p:nvPr>
        </p:nvSpPr>
        <p:spPr/>
        <p:txBody>
          <a:bodyPr/>
          <a:lstStyle>
            <a:lvl1pPr>
              <a:defRPr/>
            </a:lvl1pPr>
          </a:lstStyle>
          <a:p>
            <a:pPr>
              <a:defRPr/>
            </a:pPr>
            <a:endParaRPr lang="pt-PT"/>
          </a:p>
        </p:txBody>
      </p:sp>
      <p:sp>
        <p:nvSpPr>
          <p:cNvPr id="6" name="Marcador de Posição do Número do Diapositivo 5"/>
          <p:cNvSpPr>
            <a:spLocks noGrp="1"/>
          </p:cNvSpPr>
          <p:nvPr>
            <p:ph type="sldNum" sz="quarter" idx="12"/>
          </p:nvPr>
        </p:nvSpPr>
        <p:spPr/>
        <p:txBody>
          <a:bodyPr/>
          <a:lstStyle>
            <a:lvl1pPr>
              <a:defRPr/>
            </a:lvl1pPr>
          </a:lstStyle>
          <a:p>
            <a:pPr>
              <a:defRPr/>
            </a:pPr>
            <a:fld id="{B726187E-482E-4E74-81EE-9EC924DC2216}" type="slidenum">
              <a:rPr lang="pt-PT"/>
              <a:pPr>
                <a:defRPr/>
              </a:pPr>
              <a:t>‹nº›</a:t>
            </a:fld>
            <a:endParaRPr lang="pt-P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en-US"/>
          </a:p>
        </p:txBody>
      </p:sp>
      <p:sp>
        <p:nvSpPr>
          <p:cNvPr id="3" name="Marcador de Posição de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a:p>
        </p:txBody>
      </p:sp>
      <p:sp>
        <p:nvSpPr>
          <p:cNvPr id="4" name="Marcador de Posição de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a:p>
        </p:txBody>
      </p:sp>
      <p:sp>
        <p:nvSpPr>
          <p:cNvPr id="5" name="Marcador de Posição da Data 3"/>
          <p:cNvSpPr>
            <a:spLocks noGrp="1"/>
          </p:cNvSpPr>
          <p:nvPr>
            <p:ph type="dt" sz="half" idx="10"/>
          </p:nvPr>
        </p:nvSpPr>
        <p:spPr/>
        <p:txBody>
          <a:bodyPr/>
          <a:lstStyle>
            <a:lvl1pPr>
              <a:defRPr/>
            </a:lvl1pPr>
          </a:lstStyle>
          <a:p>
            <a:pPr>
              <a:defRPr/>
            </a:pPr>
            <a:endParaRPr lang="pt-PT"/>
          </a:p>
        </p:txBody>
      </p:sp>
      <p:sp>
        <p:nvSpPr>
          <p:cNvPr id="6" name="Marcador de Posição do Rodapé 4"/>
          <p:cNvSpPr>
            <a:spLocks noGrp="1"/>
          </p:cNvSpPr>
          <p:nvPr>
            <p:ph type="ftr" sz="quarter" idx="11"/>
          </p:nvPr>
        </p:nvSpPr>
        <p:spPr/>
        <p:txBody>
          <a:bodyPr/>
          <a:lstStyle>
            <a:lvl1pPr>
              <a:defRPr/>
            </a:lvl1pPr>
          </a:lstStyle>
          <a:p>
            <a:pPr>
              <a:defRPr/>
            </a:pPr>
            <a:endParaRPr lang="pt-PT"/>
          </a:p>
        </p:txBody>
      </p:sp>
      <p:sp>
        <p:nvSpPr>
          <p:cNvPr id="7" name="Marcador de Posição do Número do Diapositivo 5"/>
          <p:cNvSpPr>
            <a:spLocks noGrp="1"/>
          </p:cNvSpPr>
          <p:nvPr>
            <p:ph type="sldNum" sz="quarter" idx="12"/>
          </p:nvPr>
        </p:nvSpPr>
        <p:spPr/>
        <p:txBody>
          <a:bodyPr/>
          <a:lstStyle>
            <a:lvl1pPr>
              <a:defRPr/>
            </a:lvl1pPr>
          </a:lstStyle>
          <a:p>
            <a:pPr>
              <a:defRPr/>
            </a:pPr>
            <a:fld id="{22F1EE48-3BD2-479C-A6B2-2B9A71DC3C30}" type="slidenum">
              <a:rPr lang="pt-PT"/>
              <a:pPr>
                <a:defRPr/>
              </a:pPr>
              <a:t>‹nº›</a:t>
            </a:fld>
            <a:endParaRPr lang="pt-P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PT" smtClean="0"/>
              <a:t>Clique para editar o estilo</a:t>
            </a:r>
            <a:endParaRPr lang="en-US"/>
          </a:p>
        </p:txBody>
      </p:sp>
      <p:sp>
        <p:nvSpPr>
          <p:cNvPr id="3" name="Marcador de Posição do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smtClean="0"/>
              <a:t>Clique para editar os estilos</a:t>
            </a:r>
          </a:p>
        </p:txBody>
      </p:sp>
      <p:sp>
        <p:nvSpPr>
          <p:cNvPr id="4" name="Marcador de Posição de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a:p>
        </p:txBody>
      </p:sp>
      <p:sp>
        <p:nvSpPr>
          <p:cNvPr id="5" name="Marcador de Posição do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smtClean="0"/>
              <a:t>Clique para editar os estilos</a:t>
            </a:r>
          </a:p>
        </p:txBody>
      </p:sp>
      <p:sp>
        <p:nvSpPr>
          <p:cNvPr id="6" name="Marcador de Posição de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a:p>
        </p:txBody>
      </p:sp>
      <p:sp>
        <p:nvSpPr>
          <p:cNvPr id="7" name="Marcador de Posição da Data 3"/>
          <p:cNvSpPr>
            <a:spLocks noGrp="1"/>
          </p:cNvSpPr>
          <p:nvPr>
            <p:ph type="dt" sz="half" idx="10"/>
          </p:nvPr>
        </p:nvSpPr>
        <p:spPr/>
        <p:txBody>
          <a:bodyPr/>
          <a:lstStyle>
            <a:lvl1pPr>
              <a:defRPr/>
            </a:lvl1pPr>
          </a:lstStyle>
          <a:p>
            <a:pPr>
              <a:defRPr/>
            </a:pPr>
            <a:endParaRPr lang="pt-PT"/>
          </a:p>
        </p:txBody>
      </p:sp>
      <p:sp>
        <p:nvSpPr>
          <p:cNvPr id="8" name="Marcador de Posição do Rodapé 4"/>
          <p:cNvSpPr>
            <a:spLocks noGrp="1"/>
          </p:cNvSpPr>
          <p:nvPr>
            <p:ph type="ftr" sz="quarter" idx="11"/>
          </p:nvPr>
        </p:nvSpPr>
        <p:spPr/>
        <p:txBody>
          <a:bodyPr/>
          <a:lstStyle>
            <a:lvl1pPr>
              <a:defRPr/>
            </a:lvl1pPr>
          </a:lstStyle>
          <a:p>
            <a:pPr>
              <a:defRPr/>
            </a:pPr>
            <a:endParaRPr lang="pt-PT"/>
          </a:p>
        </p:txBody>
      </p:sp>
      <p:sp>
        <p:nvSpPr>
          <p:cNvPr id="9" name="Marcador de Posição do Número do Diapositivo 5"/>
          <p:cNvSpPr>
            <a:spLocks noGrp="1"/>
          </p:cNvSpPr>
          <p:nvPr>
            <p:ph type="sldNum" sz="quarter" idx="12"/>
          </p:nvPr>
        </p:nvSpPr>
        <p:spPr/>
        <p:txBody>
          <a:bodyPr/>
          <a:lstStyle>
            <a:lvl1pPr>
              <a:defRPr/>
            </a:lvl1pPr>
          </a:lstStyle>
          <a:p>
            <a:pPr>
              <a:defRPr/>
            </a:pPr>
            <a:fld id="{71935538-CB17-4554-94BB-162439FD3C11}" type="slidenum">
              <a:rPr lang="pt-PT"/>
              <a:pPr>
                <a:defRPr/>
              </a:pPr>
              <a:t>‹nº›</a:t>
            </a:fld>
            <a:endParaRPr lang="pt-P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en-US"/>
          </a:p>
        </p:txBody>
      </p:sp>
      <p:sp>
        <p:nvSpPr>
          <p:cNvPr id="3" name="Marcador de Posição da Data 3"/>
          <p:cNvSpPr>
            <a:spLocks noGrp="1"/>
          </p:cNvSpPr>
          <p:nvPr>
            <p:ph type="dt" sz="half" idx="10"/>
          </p:nvPr>
        </p:nvSpPr>
        <p:spPr/>
        <p:txBody>
          <a:bodyPr/>
          <a:lstStyle>
            <a:lvl1pPr>
              <a:defRPr/>
            </a:lvl1pPr>
          </a:lstStyle>
          <a:p>
            <a:pPr>
              <a:defRPr/>
            </a:pPr>
            <a:endParaRPr lang="pt-PT"/>
          </a:p>
        </p:txBody>
      </p:sp>
      <p:sp>
        <p:nvSpPr>
          <p:cNvPr id="4" name="Marcador de Posição do Rodapé 4"/>
          <p:cNvSpPr>
            <a:spLocks noGrp="1"/>
          </p:cNvSpPr>
          <p:nvPr>
            <p:ph type="ftr" sz="quarter" idx="11"/>
          </p:nvPr>
        </p:nvSpPr>
        <p:spPr/>
        <p:txBody>
          <a:bodyPr/>
          <a:lstStyle>
            <a:lvl1pPr>
              <a:defRPr/>
            </a:lvl1pPr>
          </a:lstStyle>
          <a:p>
            <a:pPr>
              <a:defRPr/>
            </a:pPr>
            <a:endParaRPr lang="pt-PT"/>
          </a:p>
        </p:txBody>
      </p:sp>
      <p:sp>
        <p:nvSpPr>
          <p:cNvPr id="5" name="Marcador de Posição do Número do Diapositivo 5"/>
          <p:cNvSpPr>
            <a:spLocks noGrp="1"/>
          </p:cNvSpPr>
          <p:nvPr>
            <p:ph type="sldNum" sz="quarter" idx="12"/>
          </p:nvPr>
        </p:nvSpPr>
        <p:spPr/>
        <p:txBody>
          <a:bodyPr/>
          <a:lstStyle>
            <a:lvl1pPr>
              <a:defRPr/>
            </a:lvl1pPr>
          </a:lstStyle>
          <a:p>
            <a:pPr>
              <a:defRPr/>
            </a:pPr>
            <a:fld id="{0571B3C0-18A1-4733-9AF4-B6FAF1E33738}" type="slidenum">
              <a:rPr lang="pt-PT"/>
              <a:pPr>
                <a:defRPr/>
              </a:pPr>
              <a:t>‹nº›</a:t>
            </a:fld>
            <a:endParaRPr lang="pt-P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Marcador de Posição da Data 3"/>
          <p:cNvSpPr>
            <a:spLocks noGrp="1"/>
          </p:cNvSpPr>
          <p:nvPr>
            <p:ph type="dt" sz="half" idx="10"/>
          </p:nvPr>
        </p:nvSpPr>
        <p:spPr/>
        <p:txBody>
          <a:bodyPr/>
          <a:lstStyle>
            <a:lvl1pPr>
              <a:defRPr/>
            </a:lvl1pPr>
          </a:lstStyle>
          <a:p>
            <a:pPr>
              <a:defRPr/>
            </a:pPr>
            <a:endParaRPr lang="pt-PT"/>
          </a:p>
        </p:txBody>
      </p:sp>
      <p:sp>
        <p:nvSpPr>
          <p:cNvPr id="3" name="Marcador de Posição do Rodapé 4"/>
          <p:cNvSpPr>
            <a:spLocks noGrp="1"/>
          </p:cNvSpPr>
          <p:nvPr>
            <p:ph type="ftr" sz="quarter" idx="11"/>
          </p:nvPr>
        </p:nvSpPr>
        <p:spPr/>
        <p:txBody>
          <a:bodyPr/>
          <a:lstStyle>
            <a:lvl1pPr>
              <a:defRPr/>
            </a:lvl1pPr>
          </a:lstStyle>
          <a:p>
            <a:pPr>
              <a:defRPr/>
            </a:pPr>
            <a:endParaRPr lang="pt-PT"/>
          </a:p>
        </p:txBody>
      </p:sp>
      <p:sp>
        <p:nvSpPr>
          <p:cNvPr id="4" name="Marcador de Posição do Número do Diapositivo 5"/>
          <p:cNvSpPr>
            <a:spLocks noGrp="1"/>
          </p:cNvSpPr>
          <p:nvPr>
            <p:ph type="sldNum" sz="quarter" idx="12"/>
          </p:nvPr>
        </p:nvSpPr>
        <p:spPr/>
        <p:txBody>
          <a:bodyPr/>
          <a:lstStyle>
            <a:lvl1pPr>
              <a:defRPr/>
            </a:lvl1pPr>
          </a:lstStyle>
          <a:p>
            <a:pPr>
              <a:defRPr/>
            </a:pPr>
            <a:fld id="{C64C0918-D7F7-4580-9460-3D1150267A36}" type="slidenum">
              <a:rPr lang="pt-PT"/>
              <a:pPr>
                <a:defRPr/>
              </a:pPr>
              <a:t>‹nº›</a:t>
            </a:fld>
            <a:endParaRPr lang="pt-P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PT" smtClean="0"/>
              <a:t>Clique para editar o estilo</a:t>
            </a:r>
            <a:endParaRPr lang="en-US"/>
          </a:p>
        </p:txBody>
      </p:sp>
      <p:sp>
        <p:nvSpPr>
          <p:cNvPr id="3" name="Marcador de Posição de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a:p>
        </p:txBody>
      </p:sp>
      <p:sp>
        <p:nvSpPr>
          <p:cNvPr id="4" name="Marcador de Posição do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smtClean="0"/>
              <a:t>Clique para editar os estilos</a:t>
            </a:r>
          </a:p>
        </p:txBody>
      </p:sp>
      <p:sp>
        <p:nvSpPr>
          <p:cNvPr id="5" name="Marcador de Posição da Data 3"/>
          <p:cNvSpPr>
            <a:spLocks noGrp="1"/>
          </p:cNvSpPr>
          <p:nvPr>
            <p:ph type="dt" sz="half" idx="10"/>
          </p:nvPr>
        </p:nvSpPr>
        <p:spPr/>
        <p:txBody>
          <a:bodyPr/>
          <a:lstStyle>
            <a:lvl1pPr>
              <a:defRPr/>
            </a:lvl1pPr>
          </a:lstStyle>
          <a:p>
            <a:pPr>
              <a:defRPr/>
            </a:pPr>
            <a:endParaRPr lang="pt-PT"/>
          </a:p>
        </p:txBody>
      </p:sp>
      <p:sp>
        <p:nvSpPr>
          <p:cNvPr id="6" name="Marcador de Posição do Rodapé 4"/>
          <p:cNvSpPr>
            <a:spLocks noGrp="1"/>
          </p:cNvSpPr>
          <p:nvPr>
            <p:ph type="ftr" sz="quarter" idx="11"/>
          </p:nvPr>
        </p:nvSpPr>
        <p:spPr/>
        <p:txBody>
          <a:bodyPr/>
          <a:lstStyle>
            <a:lvl1pPr>
              <a:defRPr/>
            </a:lvl1pPr>
          </a:lstStyle>
          <a:p>
            <a:pPr>
              <a:defRPr/>
            </a:pPr>
            <a:endParaRPr lang="pt-PT"/>
          </a:p>
        </p:txBody>
      </p:sp>
      <p:sp>
        <p:nvSpPr>
          <p:cNvPr id="7" name="Marcador de Posição do Número do Diapositivo 5"/>
          <p:cNvSpPr>
            <a:spLocks noGrp="1"/>
          </p:cNvSpPr>
          <p:nvPr>
            <p:ph type="sldNum" sz="quarter" idx="12"/>
          </p:nvPr>
        </p:nvSpPr>
        <p:spPr/>
        <p:txBody>
          <a:bodyPr/>
          <a:lstStyle>
            <a:lvl1pPr>
              <a:defRPr/>
            </a:lvl1pPr>
          </a:lstStyle>
          <a:p>
            <a:pPr>
              <a:defRPr/>
            </a:pPr>
            <a:fld id="{0B3F58CB-1A55-4B0F-A55A-CD7CC5302252}" type="slidenum">
              <a:rPr lang="pt-PT"/>
              <a:pPr>
                <a:defRPr/>
              </a:pPr>
              <a:t>‹nº›</a:t>
            </a:fld>
            <a:endParaRPr lang="pt-P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PT" smtClean="0"/>
              <a:t>Clique para editar o estilo</a:t>
            </a:r>
            <a:endParaRPr lang="en-US"/>
          </a:p>
        </p:txBody>
      </p:sp>
      <p:sp>
        <p:nvSpPr>
          <p:cNvPr id="3" name="Marcador de Posição da Imagem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Marcador de Posição do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smtClean="0"/>
              <a:t>Clique para editar os estilos</a:t>
            </a:r>
          </a:p>
        </p:txBody>
      </p:sp>
      <p:sp>
        <p:nvSpPr>
          <p:cNvPr id="5" name="Marcador de Posição da Data 3"/>
          <p:cNvSpPr>
            <a:spLocks noGrp="1"/>
          </p:cNvSpPr>
          <p:nvPr>
            <p:ph type="dt" sz="half" idx="10"/>
          </p:nvPr>
        </p:nvSpPr>
        <p:spPr/>
        <p:txBody>
          <a:bodyPr/>
          <a:lstStyle>
            <a:lvl1pPr>
              <a:defRPr/>
            </a:lvl1pPr>
          </a:lstStyle>
          <a:p>
            <a:pPr>
              <a:defRPr/>
            </a:pPr>
            <a:endParaRPr lang="pt-PT"/>
          </a:p>
        </p:txBody>
      </p:sp>
      <p:sp>
        <p:nvSpPr>
          <p:cNvPr id="6" name="Marcador de Posição do Rodapé 4"/>
          <p:cNvSpPr>
            <a:spLocks noGrp="1"/>
          </p:cNvSpPr>
          <p:nvPr>
            <p:ph type="ftr" sz="quarter" idx="11"/>
          </p:nvPr>
        </p:nvSpPr>
        <p:spPr/>
        <p:txBody>
          <a:bodyPr/>
          <a:lstStyle>
            <a:lvl1pPr>
              <a:defRPr/>
            </a:lvl1pPr>
          </a:lstStyle>
          <a:p>
            <a:pPr>
              <a:defRPr/>
            </a:pPr>
            <a:endParaRPr lang="pt-PT"/>
          </a:p>
        </p:txBody>
      </p:sp>
      <p:sp>
        <p:nvSpPr>
          <p:cNvPr id="7" name="Marcador de Posição do Número do Diapositivo 5"/>
          <p:cNvSpPr>
            <a:spLocks noGrp="1"/>
          </p:cNvSpPr>
          <p:nvPr>
            <p:ph type="sldNum" sz="quarter" idx="12"/>
          </p:nvPr>
        </p:nvSpPr>
        <p:spPr/>
        <p:txBody>
          <a:bodyPr/>
          <a:lstStyle>
            <a:lvl1pPr>
              <a:defRPr/>
            </a:lvl1pPr>
          </a:lstStyle>
          <a:p>
            <a:pPr>
              <a:defRPr/>
            </a:pPr>
            <a:fld id="{FCDAB56E-9E52-4423-9264-7A650DF31714}" type="slidenum">
              <a:rPr lang="pt-PT"/>
              <a:pPr>
                <a:defRPr/>
              </a:pPr>
              <a:t>‹nº›</a:t>
            </a:fld>
            <a:endParaRPr lang="pt-P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en-US"/>
          </a:p>
        </p:txBody>
      </p:sp>
      <p:sp>
        <p:nvSpPr>
          <p:cNvPr id="3" name="Marcador de Posição de Texto Vertical 2"/>
          <p:cNvSpPr>
            <a:spLocks noGrp="1"/>
          </p:cNvSpPr>
          <p:nvPr>
            <p:ph type="body" orient="vert" idx="1"/>
          </p:nvPr>
        </p:nvSpPr>
        <p:spPr/>
        <p:txBody>
          <a:bodyPr vert="eaVert"/>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a:p>
        </p:txBody>
      </p:sp>
      <p:sp>
        <p:nvSpPr>
          <p:cNvPr id="4" name="Marcador de Posição da Data 3"/>
          <p:cNvSpPr>
            <a:spLocks noGrp="1"/>
          </p:cNvSpPr>
          <p:nvPr>
            <p:ph type="dt" sz="half" idx="10"/>
          </p:nvPr>
        </p:nvSpPr>
        <p:spPr/>
        <p:txBody>
          <a:bodyPr/>
          <a:lstStyle>
            <a:lvl1pPr>
              <a:defRPr/>
            </a:lvl1pPr>
          </a:lstStyle>
          <a:p>
            <a:pPr>
              <a:defRPr/>
            </a:pPr>
            <a:endParaRPr lang="pt-PT"/>
          </a:p>
        </p:txBody>
      </p:sp>
      <p:sp>
        <p:nvSpPr>
          <p:cNvPr id="5" name="Marcador de Posição do Rodapé 4"/>
          <p:cNvSpPr>
            <a:spLocks noGrp="1"/>
          </p:cNvSpPr>
          <p:nvPr>
            <p:ph type="ftr" sz="quarter" idx="11"/>
          </p:nvPr>
        </p:nvSpPr>
        <p:spPr/>
        <p:txBody>
          <a:bodyPr/>
          <a:lstStyle>
            <a:lvl1pPr>
              <a:defRPr/>
            </a:lvl1pPr>
          </a:lstStyle>
          <a:p>
            <a:pPr>
              <a:defRPr/>
            </a:pPr>
            <a:endParaRPr lang="pt-PT"/>
          </a:p>
        </p:txBody>
      </p:sp>
      <p:sp>
        <p:nvSpPr>
          <p:cNvPr id="6" name="Marcador de Posição do Número do Diapositivo 5"/>
          <p:cNvSpPr>
            <a:spLocks noGrp="1"/>
          </p:cNvSpPr>
          <p:nvPr>
            <p:ph type="sldNum" sz="quarter" idx="12"/>
          </p:nvPr>
        </p:nvSpPr>
        <p:spPr/>
        <p:txBody>
          <a:bodyPr/>
          <a:lstStyle>
            <a:lvl1pPr>
              <a:defRPr/>
            </a:lvl1pPr>
          </a:lstStyle>
          <a:p>
            <a:pPr>
              <a:defRPr/>
            </a:pPr>
            <a:fld id="{08C0BFE5-18D2-4CD3-AE47-82A5D76CD6FD}" type="slidenum">
              <a:rPr lang="pt-PT"/>
              <a:pPr>
                <a:defRPr/>
              </a:pPr>
              <a:t>‹nº›</a:t>
            </a:fld>
            <a:endParaRPr lang="pt-P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PT" smtClean="0"/>
              <a:t>Clique para editar o estilo</a:t>
            </a:r>
            <a:endParaRPr lang="en-US"/>
          </a:p>
        </p:txBody>
      </p:sp>
      <p:sp>
        <p:nvSpPr>
          <p:cNvPr id="3" name="Marcador de Posição de Texto Vertical 2"/>
          <p:cNvSpPr>
            <a:spLocks noGrp="1"/>
          </p:cNvSpPr>
          <p:nvPr>
            <p:ph type="body" orient="vert" idx="1"/>
          </p:nvPr>
        </p:nvSpPr>
        <p:spPr>
          <a:xfrm>
            <a:off x="457200" y="274638"/>
            <a:ext cx="6019800" cy="5851525"/>
          </a:xfrm>
        </p:spPr>
        <p:txBody>
          <a:bodyPr vert="eaVert"/>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a:p>
        </p:txBody>
      </p:sp>
      <p:sp>
        <p:nvSpPr>
          <p:cNvPr id="4" name="Marcador de Posição da Data 3"/>
          <p:cNvSpPr>
            <a:spLocks noGrp="1"/>
          </p:cNvSpPr>
          <p:nvPr>
            <p:ph type="dt" sz="half" idx="10"/>
          </p:nvPr>
        </p:nvSpPr>
        <p:spPr/>
        <p:txBody>
          <a:bodyPr/>
          <a:lstStyle>
            <a:lvl1pPr>
              <a:defRPr/>
            </a:lvl1pPr>
          </a:lstStyle>
          <a:p>
            <a:pPr>
              <a:defRPr/>
            </a:pPr>
            <a:endParaRPr lang="pt-PT"/>
          </a:p>
        </p:txBody>
      </p:sp>
      <p:sp>
        <p:nvSpPr>
          <p:cNvPr id="5" name="Marcador de Posição do Rodapé 4"/>
          <p:cNvSpPr>
            <a:spLocks noGrp="1"/>
          </p:cNvSpPr>
          <p:nvPr>
            <p:ph type="ftr" sz="quarter" idx="11"/>
          </p:nvPr>
        </p:nvSpPr>
        <p:spPr/>
        <p:txBody>
          <a:bodyPr/>
          <a:lstStyle>
            <a:lvl1pPr>
              <a:defRPr/>
            </a:lvl1pPr>
          </a:lstStyle>
          <a:p>
            <a:pPr>
              <a:defRPr/>
            </a:pPr>
            <a:endParaRPr lang="pt-PT"/>
          </a:p>
        </p:txBody>
      </p:sp>
      <p:sp>
        <p:nvSpPr>
          <p:cNvPr id="6" name="Marcador de Posição do Número do Diapositivo 5"/>
          <p:cNvSpPr>
            <a:spLocks noGrp="1"/>
          </p:cNvSpPr>
          <p:nvPr>
            <p:ph type="sldNum" sz="quarter" idx="12"/>
          </p:nvPr>
        </p:nvSpPr>
        <p:spPr/>
        <p:txBody>
          <a:bodyPr/>
          <a:lstStyle>
            <a:lvl1pPr>
              <a:defRPr/>
            </a:lvl1pPr>
          </a:lstStyle>
          <a:p>
            <a:pPr>
              <a:defRPr/>
            </a:pPr>
            <a:fld id="{ABEFF1E9-BE2A-40E0-A02E-401FAF78C321}" type="slidenum">
              <a:rPr lang="pt-PT"/>
              <a:pPr>
                <a:defRPr/>
              </a:pPr>
              <a:t>‹nº›</a:t>
            </a:fld>
            <a:endParaRPr lang="pt-P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8434" name="Marcador de Posição do Título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pt-PT" smtClean="0"/>
              <a:t>Clique para editar o estilo</a:t>
            </a:r>
            <a:endParaRPr lang="en-US" smtClean="0"/>
          </a:p>
        </p:txBody>
      </p:sp>
      <p:sp>
        <p:nvSpPr>
          <p:cNvPr id="18435" name="Marcador de Posição do Texto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smtClean="0"/>
          </a:p>
        </p:txBody>
      </p:sp>
      <p:sp>
        <p:nvSpPr>
          <p:cNvPr id="4" name="Marcador de Posição d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pt-PT"/>
          </a:p>
        </p:txBody>
      </p:sp>
      <p:sp>
        <p:nvSpPr>
          <p:cNvPr id="5" name="Marcador de Posição do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pt-PT"/>
          </a:p>
        </p:txBody>
      </p:sp>
      <p:sp>
        <p:nvSpPr>
          <p:cNvPr id="6" name="Marcador de Posição do Número do Diapositivo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AF4501F-85ED-4B20-8ED6-AD42B29F9571}" type="slidenum">
              <a:rPr lang="pt-PT"/>
              <a:pPr>
                <a:defRPr/>
              </a:pPr>
              <a:t>‹nº›</a:t>
            </a:fld>
            <a:endParaRPr lang="pt-PT"/>
          </a:p>
        </p:txBody>
      </p:sp>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oleObject" Target="../embeddings/oleObject1.bin"/><Relationship Id="rId7"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21.wmf"/><Relationship Id="rId5" Type="http://schemas.openxmlformats.org/officeDocument/2006/relationships/oleObject" Target="../embeddings/oleObject9.bin"/><Relationship Id="rId4" Type="http://schemas.openxmlformats.org/officeDocument/2006/relationships/oleObject" Target="../embeddings/oleObject8.bin"/></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w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0.wmf"/><Relationship Id="rId7"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13.bin"/><Relationship Id="rId5" Type="http://schemas.openxmlformats.org/officeDocument/2006/relationships/oleObject" Target="../embeddings/oleObject12.bin"/><Relationship Id="rId4" Type="http://schemas.openxmlformats.org/officeDocument/2006/relationships/oleObject" Target="../embeddings/oleObject11.bin"/></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oleObject" Target="../embeddings/oleObject17.bin"/><Relationship Id="rId4" Type="http://schemas.openxmlformats.org/officeDocument/2006/relationships/oleObject" Target="../embeddings/oleObject16.bin"/></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21.bin"/><Relationship Id="rId5" Type="http://schemas.openxmlformats.org/officeDocument/2006/relationships/oleObject" Target="../embeddings/oleObject20.bin"/><Relationship Id="rId4" Type="http://schemas.openxmlformats.org/officeDocument/2006/relationships/oleObject" Target="../embeddings/oleObject19.bin"/></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26.bin"/><Relationship Id="rId3" Type="http://schemas.openxmlformats.org/officeDocument/2006/relationships/image" Target="../media/image43.png"/><Relationship Id="rId7" Type="http://schemas.openxmlformats.org/officeDocument/2006/relationships/oleObject" Target="../embeddings/oleObject25.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24.bin"/><Relationship Id="rId5" Type="http://schemas.openxmlformats.org/officeDocument/2006/relationships/oleObject" Target="../embeddings/oleObject23.bin"/><Relationship Id="rId4" Type="http://schemas.openxmlformats.org/officeDocument/2006/relationships/oleObject" Target="../embeddings/oleObject22.bin"/></Relationships>
</file>

<file path=ppt/slides/_rels/slide1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30.bin"/><Relationship Id="rId5" Type="http://schemas.openxmlformats.org/officeDocument/2006/relationships/oleObject" Target="../embeddings/oleObject29.bin"/><Relationship Id="rId4" Type="http://schemas.openxmlformats.org/officeDocument/2006/relationships/oleObject" Target="../embeddings/oleObject28.bin"/></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31.bin"/><Relationship Id="rId7" Type="http://schemas.openxmlformats.org/officeDocument/2006/relationships/oleObject" Target="../embeddings/oleObject35.bin"/><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oleObject" Target="../embeddings/oleObject34.bin"/><Relationship Id="rId5" Type="http://schemas.openxmlformats.org/officeDocument/2006/relationships/oleObject" Target="../embeddings/oleObject33.bin"/><Relationship Id="rId4" Type="http://schemas.openxmlformats.org/officeDocument/2006/relationships/oleObject" Target="../embeddings/oleObject32.bin"/></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oleObject" Target="../embeddings/oleObject39.bin"/><Relationship Id="rId5" Type="http://schemas.openxmlformats.org/officeDocument/2006/relationships/oleObject" Target="../embeddings/oleObject38.bin"/><Relationship Id="rId4" Type="http://schemas.openxmlformats.org/officeDocument/2006/relationships/oleObject" Target="../embeddings/oleObject37.bin"/></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oleObject" Target="../embeddings/oleObject43.bin"/><Relationship Id="rId5" Type="http://schemas.openxmlformats.org/officeDocument/2006/relationships/oleObject" Target="../embeddings/oleObject42.bin"/><Relationship Id="rId4" Type="http://schemas.openxmlformats.org/officeDocument/2006/relationships/oleObject" Target="../embeddings/oleObject41.bin"/></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oleObject" Target="../embeddings/oleObject45.bin"/></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46.bin"/><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oleObject" Target="../embeddings/oleObject48.bin"/></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49.bin"/><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50.bin"/><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7.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Thermo2007_logos-RSC-EFCE-IACT.jpg"/>
          <p:cNvPicPr>
            <a:picLocks noChangeAspect="1"/>
          </p:cNvPicPr>
          <p:nvPr/>
        </p:nvPicPr>
        <p:blipFill>
          <a:blip r:embed="rId2" cstate="print"/>
          <a:srcRect b="27558"/>
          <a:stretch>
            <a:fillRect/>
          </a:stretch>
        </p:blipFill>
        <p:spPr>
          <a:xfrm>
            <a:off x="2786063" y="1714500"/>
            <a:ext cx="3656012" cy="3000375"/>
          </a:xfrm>
          <a:prstGeom prst="rect">
            <a:avLst/>
          </a:prstGeom>
          <a:effectLst>
            <a:outerShdw blurRad="393700" dist="50800" dir="5400000" algn="ctr" rotWithShape="0">
              <a:srgbClr val="000000">
                <a:alpha val="43137"/>
              </a:srgbClr>
            </a:outerShdw>
          </a:effectLst>
        </p:spPr>
      </p:pic>
      <p:sp>
        <p:nvSpPr>
          <p:cNvPr id="3077" name="CaixaDeTexto 5"/>
          <p:cNvSpPr txBox="1">
            <a:spLocks noChangeArrowheads="1"/>
          </p:cNvSpPr>
          <p:nvPr/>
        </p:nvSpPr>
        <p:spPr bwMode="auto">
          <a:xfrm>
            <a:off x="428596" y="571480"/>
            <a:ext cx="8280400" cy="646113"/>
          </a:xfrm>
          <a:prstGeom prst="rect">
            <a:avLst/>
          </a:prstGeom>
          <a:noFill/>
          <a:ln w="9525">
            <a:noFill/>
            <a:miter lim="800000"/>
            <a:headEnd/>
            <a:tailEnd/>
          </a:ln>
        </p:spPr>
        <p:txBody>
          <a:bodyPr>
            <a:spAutoFit/>
          </a:bodyPr>
          <a:lstStyle/>
          <a:p>
            <a:pPr algn="ctr"/>
            <a:r>
              <a:rPr lang="en-US" dirty="0" smtClean="0"/>
              <a:t>The </a:t>
            </a:r>
            <a:r>
              <a:rPr lang="en-US" dirty="0"/>
              <a:t>Second Law of Thermodynamics</a:t>
            </a:r>
          </a:p>
          <a:p>
            <a:pPr algn="ctr"/>
            <a:r>
              <a:rPr lang="en-US" dirty="0"/>
              <a:t>Valentim M B Nunes, </a:t>
            </a:r>
            <a:r>
              <a:rPr lang="en-US" dirty="0" smtClean="0"/>
              <a:t>Engineering Unit – </a:t>
            </a:r>
            <a:r>
              <a:rPr lang="en-US" dirty="0" err="1" smtClean="0"/>
              <a:t>IPTomar</a:t>
            </a:r>
            <a:r>
              <a:rPr lang="en-US" dirty="0" smtClean="0"/>
              <a:t> - Portugal</a:t>
            </a:r>
            <a:endParaRPr lang="en-US" dirty="0"/>
          </a:p>
        </p:txBody>
      </p:sp>
    </p:spTree>
  </p:cSld>
  <p:clrMapOvr>
    <a:masterClrMapping/>
  </p:clrMapOvr>
  <p:transition spd="med" advTm="10000">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077">
                                            <p:txEl>
                                              <p:pRg st="0" end="0"/>
                                            </p:txEl>
                                          </p:spTgt>
                                        </p:tgtEl>
                                        <p:attrNameLst>
                                          <p:attrName>style.visibility</p:attrName>
                                        </p:attrNameLst>
                                      </p:cBhvr>
                                      <p:to>
                                        <p:strVal val="visible"/>
                                      </p:to>
                                    </p:set>
                                    <p:anim calcmode="lin" valueType="num">
                                      <p:cBhvr additive="base">
                                        <p:cTn id="13" dur="500" fill="hold"/>
                                        <p:tgtEl>
                                          <p:spTgt spid="307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077">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077">
                                            <p:txEl>
                                              <p:pRg st="1" end="1"/>
                                            </p:txEl>
                                          </p:spTgt>
                                        </p:tgtEl>
                                        <p:attrNameLst>
                                          <p:attrName>style.visibility</p:attrName>
                                        </p:attrNameLst>
                                      </p:cBhvr>
                                      <p:to>
                                        <p:strVal val="visible"/>
                                      </p:to>
                                    </p:set>
                                    <p:anim calcmode="lin" valueType="num">
                                      <p:cBhvr additive="base">
                                        <p:cTn id="17" dur="500" fill="hold"/>
                                        <p:tgtEl>
                                          <p:spTgt spid="3077">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07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7" grpId="0"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osição do Número do Diapositivo 3"/>
          <p:cNvSpPr>
            <a:spLocks noGrp="1"/>
          </p:cNvSpPr>
          <p:nvPr>
            <p:ph type="sldNum" sz="quarter" idx="12"/>
          </p:nvPr>
        </p:nvSpPr>
        <p:spPr/>
        <p:txBody>
          <a:bodyPr/>
          <a:lstStyle/>
          <a:p>
            <a:pPr>
              <a:defRPr/>
            </a:pPr>
            <a:fld id="{E1E1EE41-B995-42F9-A6B3-3F7ACD3BBC33}" type="slidenum">
              <a:rPr lang="pt-PT" smtClean="0"/>
              <a:pPr>
                <a:defRPr/>
              </a:pPr>
              <a:t>2</a:t>
            </a:fld>
            <a:endParaRPr lang="pt-PT"/>
          </a:p>
        </p:txBody>
      </p:sp>
      <p:sp>
        <p:nvSpPr>
          <p:cNvPr id="5" name="CaixaDeTexto 4"/>
          <p:cNvSpPr txBox="1"/>
          <p:nvPr/>
        </p:nvSpPr>
        <p:spPr>
          <a:xfrm>
            <a:off x="360363" y="357188"/>
            <a:ext cx="4997450" cy="369887"/>
          </a:xfrm>
          <a:prstGeom prst="rect">
            <a:avLst/>
          </a:prstGeom>
          <a:noFill/>
        </p:spPr>
        <p:txBody>
          <a:bodyPr>
            <a:spAutoFit/>
          </a:bodyPr>
          <a:lstStyle/>
          <a:p>
            <a:pPr>
              <a:defRPr/>
            </a:pPr>
            <a:r>
              <a:rPr lang="en-US" dirty="0">
                <a:solidFill>
                  <a:srgbClr val="FF9900"/>
                </a:solidFill>
                <a:effectLst>
                  <a:outerShdw blurRad="38100" dist="38100" dir="2700000" algn="tl">
                    <a:srgbClr val="000000">
                      <a:alpha val="43137"/>
                    </a:srgbClr>
                  </a:outerShdw>
                </a:effectLst>
              </a:rPr>
              <a:t>What </a:t>
            </a:r>
            <a:r>
              <a:rPr lang="en-US" dirty="0" smtClean="0">
                <a:solidFill>
                  <a:srgbClr val="FF9900"/>
                </a:solidFill>
                <a:effectLst>
                  <a:outerShdw blurRad="38100" dist="38100" dir="2700000" algn="tl">
                    <a:srgbClr val="000000">
                      <a:alpha val="43137"/>
                    </a:srgbClr>
                  </a:outerShdw>
                </a:effectLst>
              </a:rPr>
              <a:t>we learn from </a:t>
            </a:r>
            <a:r>
              <a:rPr lang="en-US" dirty="0">
                <a:solidFill>
                  <a:srgbClr val="FF9900"/>
                </a:solidFill>
                <a:effectLst>
                  <a:outerShdw blurRad="38100" dist="38100" dir="2700000" algn="tl">
                    <a:srgbClr val="000000">
                      <a:alpha val="43137"/>
                    </a:srgbClr>
                  </a:outerShdw>
                </a:effectLst>
              </a:rPr>
              <a:t>the 1</a:t>
            </a:r>
            <a:r>
              <a:rPr lang="en-US" baseline="30000" dirty="0">
                <a:solidFill>
                  <a:srgbClr val="FF9900"/>
                </a:solidFill>
                <a:effectLst>
                  <a:outerShdw blurRad="38100" dist="38100" dir="2700000" algn="tl">
                    <a:srgbClr val="000000">
                      <a:alpha val="43137"/>
                    </a:srgbClr>
                  </a:outerShdw>
                </a:effectLst>
              </a:rPr>
              <a:t>st</a:t>
            </a:r>
            <a:r>
              <a:rPr lang="en-US" dirty="0">
                <a:solidFill>
                  <a:srgbClr val="FF9900"/>
                </a:solidFill>
                <a:effectLst>
                  <a:outerShdw blurRad="38100" dist="38100" dir="2700000" algn="tl">
                    <a:srgbClr val="000000">
                      <a:alpha val="43137"/>
                    </a:srgbClr>
                  </a:outerShdw>
                </a:effectLst>
              </a:rPr>
              <a:t> law?</a:t>
            </a:r>
          </a:p>
        </p:txBody>
      </p:sp>
      <p:sp>
        <p:nvSpPr>
          <p:cNvPr id="20484" name="CaixaDeTexto 5"/>
          <p:cNvSpPr txBox="1">
            <a:spLocks noChangeArrowheads="1"/>
          </p:cNvSpPr>
          <p:nvPr/>
        </p:nvSpPr>
        <p:spPr bwMode="auto">
          <a:xfrm>
            <a:off x="360363" y="857250"/>
            <a:ext cx="8212137" cy="1200150"/>
          </a:xfrm>
          <a:prstGeom prst="rect">
            <a:avLst/>
          </a:prstGeom>
          <a:noFill/>
          <a:ln w="9525">
            <a:noFill/>
            <a:miter lim="800000"/>
            <a:headEnd/>
            <a:tailEnd/>
          </a:ln>
        </p:spPr>
        <p:txBody>
          <a:bodyPr>
            <a:spAutoFit/>
          </a:bodyPr>
          <a:lstStyle/>
          <a:p>
            <a:r>
              <a:rPr lang="en-US" dirty="0"/>
              <a:t>The 1</a:t>
            </a:r>
            <a:r>
              <a:rPr lang="en-US" baseline="30000" dirty="0"/>
              <a:t>st</a:t>
            </a:r>
            <a:r>
              <a:rPr lang="en-US" dirty="0"/>
              <a:t> Law </a:t>
            </a:r>
            <a:r>
              <a:rPr lang="en-US" dirty="0" smtClean="0"/>
              <a:t>shows </a:t>
            </a:r>
            <a:r>
              <a:rPr lang="en-US" dirty="0"/>
              <a:t>the equivalence between work and heat and told us that the internal energy of an isolated system (Universe!) is constant. However, the 1</a:t>
            </a:r>
            <a:r>
              <a:rPr lang="en-US" baseline="30000" dirty="0"/>
              <a:t>st</a:t>
            </a:r>
            <a:r>
              <a:rPr lang="en-US" dirty="0"/>
              <a:t> Law tell us nothing about the spontaneous direction of an event or change!</a:t>
            </a:r>
          </a:p>
        </p:txBody>
      </p:sp>
      <p:sp>
        <p:nvSpPr>
          <p:cNvPr id="3077" name="CaixaDeTexto 6"/>
          <p:cNvSpPr txBox="1">
            <a:spLocks noChangeArrowheads="1"/>
          </p:cNvSpPr>
          <p:nvPr/>
        </p:nvSpPr>
        <p:spPr bwMode="auto">
          <a:xfrm>
            <a:off x="360363" y="2214563"/>
            <a:ext cx="8140700" cy="646112"/>
          </a:xfrm>
          <a:prstGeom prst="rect">
            <a:avLst/>
          </a:prstGeom>
          <a:noFill/>
          <a:ln w="9525">
            <a:noFill/>
            <a:miter lim="800000"/>
            <a:headEnd/>
            <a:tailEnd/>
          </a:ln>
        </p:spPr>
        <p:txBody>
          <a:bodyPr>
            <a:spAutoFit/>
          </a:bodyPr>
          <a:lstStyle/>
          <a:p>
            <a:r>
              <a:rPr lang="en-US"/>
              <a:t>By analogy with mechanical systems, we could think that systems evolves spontaneously to minimum energy</a:t>
            </a:r>
          </a:p>
        </p:txBody>
      </p:sp>
      <p:grpSp>
        <p:nvGrpSpPr>
          <p:cNvPr id="2" name="Grupo 10"/>
          <p:cNvGrpSpPr>
            <a:grpSpLocks/>
          </p:cNvGrpSpPr>
          <p:nvPr/>
        </p:nvGrpSpPr>
        <p:grpSpPr bwMode="auto">
          <a:xfrm>
            <a:off x="714375" y="3429000"/>
            <a:ext cx="2714625" cy="1500188"/>
            <a:chOff x="714375" y="3429000"/>
            <a:chExt cx="3363913" cy="2389188"/>
          </a:xfrm>
        </p:grpSpPr>
        <p:sp>
          <p:nvSpPr>
            <p:cNvPr id="8" name="Forma livre 7"/>
            <p:cNvSpPr/>
            <p:nvPr/>
          </p:nvSpPr>
          <p:spPr>
            <a:xfrm>
              <a:off x="714375" y="3429000"/>
              <a:ext cx="3363913" cy="2389188"/>
            </a:xfrm>
            <a:custGeom>
              <a:avLst/>
              <a:gdLst>
                <a:gd name="connsiteX0" fmla="*/ 0 w 3706586"/>
                <a:gd name="connsiteY0" fmla="*/ 114300 h 2585357"/>
                <a:gd name="connsiteX1" fmla="*/ 514350 w 3706586"/>
                <a:gd name="connsiteY1" fmla="*/ 1894114 h 2585357"/>
                <a:gd name="connsiteX2" fmla="*/ 1869621 w 3706586"/>
                <a:gd name="connsiteY2" fmla="*/ 2579914 h 2585357"/>
                <a:gd name="connsiteX3" fmla="*/ 3208564 w 3706586"/>
                <a:gd name="connsiteY3" fmla="*/ 1861457 h 2585357"/>
                <a:gd name="connsiteX4" fmla="*/ 3706586 w 3706586"/>
                <a:gd name="connsiteY4" fmla="*/ 0 h 2585357"/>
                <a:gd name="connsiteX5" fmla="*/ 3706586 w 3706586"/>
                <a:gd name="connsiteY5" fmla="*/ 0 h 2585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6586" h="2585357">
                  <a:moveTo>
                    <a:pt x="0" y="114300"/>
                  </a:moveTo>
                  <a:cubicBezTo>
                    <a:pt x="101373" y="798739"/>
                    <a:pt x="202747" y="1483178"/>
                    <a:pt x="514350" y="1894114"/>
                  </a:cubicBezTo>
                  <a:cubicBezTo>
                    <a:pt x="825953" y="2305050"/>
                    <a:pt x="1420585" y="2585357"/>
                    <a:pt x="1869621" y="2579914"/>
                  </a:cubicBezTo>
                  <a:cubicBezTo>
                    <a:pt x="2318657" y="2574471"/>
                    <a:pt x="2902403" y="2291443"/>
                    <a:pt x="3208564" y="1861457"/>
                  </a:cubicBezTo>
                  <a:cubicBezTo>
                    <a:pt x="3514725" y="1431471"/>
                    <a:pt x="3706586" y="0"/>
                    <a:pt x="3706586" y="0"/>
                  </a:cubicBezTo>
                  <a:lnTo>
                    <a:pt x="3706586" y="0"/>
                  </a:lnTo>
                </a:path>
              </a:pathLst>
            </a:custGeom>
            <a:ln w="28575"/>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9" name="Oval 8"/>
            <p:cNvSpPr/>
            <p:nvPr/>
          </p:nvSpPr>
          <p:spPr>
            <a:xfrm>
              <a:off x="2071743" y="5143147"/>
              <a:ext cx="643275" cy="6421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Arco 17"/>
            <p:cNvSpPr/>
            <p:nvPr/>
          </p:nvSpPr>
          <p:spPr>
            <a:xfrm rot="4172664">
              <a:off x="2483578" y="4441155"/>
              <a:ext cx="632060" cy="1318024"/>
            </a:xfrm>
            <a:prstGeom prst="arc">
              <a:avLst/>
            </a:prstGeom>
            <a:ln w="25400">
              <a:tailEnd type="triangl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21" name="Forma livre 20"/>
            <p:cNvSpPr/>
            <p:nvPr/>
          </p:nvSpPr>
          <p:spPr>
            <a:xfrm>
              <a:off x="1286831" y="4857457"/>
              <a:ext cx="641307" cy="571382"/>
            </a:xfrm>
            <a:custGeom>
              <a:avLst/>
              <a:gdLst>
                <a:gd name="connsiteX0" fmla="*/ 0 w 586468"/>
                <a:gd name="connsiteY0" fmla="*/ 0 h 737508"/>
                <a:gd name="connsiteX1" fmla="*/ 171450 w 586468"/>
                <a:gd name="connsiteY1" fmla="*/ 449036 h 737508"/>
                <a:gd name="connsiteX2" fmla="*/ 522514 w 586468"/>
                <a:gd name="connsiteY2" fmla="*/ 693965 h 737508"/>
                <a:gd name="connsiteX3" fmla="*/ 555171 w 586468"/>
                <a:gd name="connsiteY3" fmla="*/ 710293 h 737508"/>
              </a:gdLst>
              <a:ahLst/>
              <a:cxnLst>
                <a:cxn ang="0">
                  <a:pos x="connsiteX0" y="connsiteY0"/>
                </a:cxn>
                <a:cxn ang="0">
                  <a:pos x="connsiteX1" y="connsiteY1"/>
                </a:cxn>
                <a:cxn ang="0">
                  <a:pos x="connsiteX2" y="connsiteY2"/>
                </a:cxn>
                <a:cxn ang="0">
                  <a:pos x="connsiteX3" y="connsiteY3"/>
                </a:cxn>
              </a:cxnLst>
              <a:rect l="l" t="t" r="r" b="b"/>
              <a:pathLst>
                <a:path w="586468" h="737508">
                  <a:moveTo>
                    <a:pt x="0" y="0"/>
                  </a:moveTo>
                  <a:cubicBezTo>
                    <a:pt x="42182" y="166687"/>
                    <a:pt x="84364" y="333375"/>
                    <a:pt x="171450" y="449036"/>
                  </a:cubicBezTo>
                  <a:cubicBezTo>
                    <a:pt x="258536" y="564697"/>
                    <a:pt x="458561" y="650422"/>
                    <a:pt x="522514" y="693965"/>
                  </a:cubicBezTo>
                  <a:cubicBezTo>
                    <a:pt x="586468" y="737508"/>
                    <a:pt x="570819" y="723900"/>
                    <a:pt x="555171" y="710293"/>
                  </a:cubicBezTo>
                </a:path>
              </a:pathLst>
            </a:custGeom>
            <a:ln w="25400">
              <a:tailEnd type="triangl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grpSp>
      <p:sp>
        <p:nvSpPr>
          <p:cNvPr id="20487" name="AutoShape 5" descr="data:image/jpeg;base64,/9j/4AAQSkZJRgABAQAAAQABAAD/2wBDAAkGBwgHBgkIBwgKCgkLDRYPDQwMDRsUFRAWIB0iIiAdHx8kKDQsJCYxJx8fLT0tMTU3Ojo6Iys/RD84QzQ5Ojf/2wBDAQoKCg0MDRoPDxo3JR8lNzc3Nzc3Nzc3Nzc3Nzc3Nzc3Nzc3Nzc3Nzc3Nzc3Nzc3Nzc3Nzc3Nzc3Nzc3Nzc3Nzf/wAARCACkAOQDASIAAhEBAxEB/8QAHAAAAQUBAQEAAAAAAAAAAAAABAABAgMFBgcI/8QAOhAAAgEDAwIFAgQFAgUFAAAAAQIDAAQREiExBUETIlFhcQaBFDKh0RUjQlKRBzQWFyTw8SUzkrHB/8QAGAEAAwEBAAAAAAAAAAAAAAAAAAECAwT/xAAgEQEBAQEAAwEBAQADAAAAAAAAARECAxIhMRNBBFFh/9oADAMBAAIRAxEAPwC7rn1pPazsPMADWdH/AKgu2AshyfXNcR9UXsqXsqGRtJOMfeudWV1mMeosRwaA9ei+vpWUMGYjONiRVp+vnJxrbY15bbO64AbK/PeiA0njEEHekl6Wv13IWA1Nmix9btjd2rzHzEggnI96uDPjBY5+aVqnpsX1mzjIYkVaPrF9Q1E4JxzXmkLshADnHpmiI7iQ6sb+lToejf8AGUqsSMgDuavj+uQSAwLH3zXmRnYHU2rT3qMkrSMdMpBA44o+h6/a/XyhArIG2O5BzW9ZfV/S7oohkeN251oQK8CiuJkwSzYUYG9WRdTkjYhZWzz+b9KNsD6KuutWNo8iTSgNEMsCDt/2KKnuFjhaTOyqTXz1B9Sz6nSVzKr8htx+9bh+t+plVAuSytH4ehsMNzk70Tqm9lkmxcRr2Zmx/iimbAB7ZrxlP9SerROwkjic7lSy8VfD/qT1CVi0xtkRZFIAi3Ye9P3D16SaOJdUjaRkDPycf/Zoa36pZ3MkkcE4d486gAdsbGvL+t/X8nVbL8Na2xRi4bMUhJYqc4Ht3oXotxdw+HdJNo0qGkcPnIK+YZqO/LIMewQXCTx61yBnv3qzUNt+a8Yj+uLyzvn8Il0bcxSSYB+/atX/AJi3LTIirHEmAMImrH+SMiq58mh6kSM470t65n6d+poeouRLPb7KGEhkVC2SRjwycgjHr6V0niJqxqGcZx7Vc60ksjuaYkY5NC3l/a2i67mZY14yexrl/qTrztbI3T53hCamYsNJkHYAenNT15OeZtEdVHeQSPMiSqzwHEg/t+axb/6u6fawiaPXNGc5Zdgu5GN+TkGvKIbrqbpM0F7JbtI7KzAnxGTggeprE6h1Xxy0VybmJEj0qn5S+M4J9yaj+uz4ePcbP606Pd3ltaxTP4tzjRmMjBIyAftW293FHJ4TyBX4xg183w9QWN4zFriMXmWTRlh2Cj1NbvRpZ7aR5JLiaRpXA/mThu2++dvilPL9yjHtq3rSZZCNOdtqVYfR3cWKanBJ34pVfuMfPP1VE7X0yKfMpLgewNYMNu8mJ9XJ3rtuoMsvV3tZsL4hJ1YG+O1Yt5BF0+e7hU7MBn2bb960pBYE33XjvmjVOUIIz70NE2kAA5zuc0UjbjGCp71IhKNxV3htqAGKYINYxmrCPOQCc+lTQQcDYKdWdqtOCvBHqoqx4R4QkzhsVXIykZHPG1IIamK/m8ucYxxVZJjLHYjPpUFkQkKxIJ2qchAAJ8ygYOKoISOY3Ei40scVIyhZCAuxHbvUrd00lWXxFJzj0qqdfCmaFmHlIII75pA2pjk4JA3OKQuVRsgEH5pmbCkDV9uCKqkTPlBBHY0T9CwXhkGCxOrbii1j/EEKHCscdsCs5YzHjJUAelKS4Oc6sA5Ap2f9B33TYrQdN0wxxKY4Gld1UhsntnPv+lYnUpDaXYhskVHI8jMTpI75HH/ms22vbpvBhhDCIsusLsZMdv0qzr10Z+sSqsb6XOxA/N7Adqxnjvt9PQl3cSPIHdvNq8xAzn1q8XZRg4Z9PGDzjFCGQFMODGy5Gl9jn/FHW9lJLAj7JHINSsdwcbHetshK5eoTKA6P5cf28Nt+1aVt9S34aKQSOzhdGcnUR6ZBz3rJuLOSLGiRZIc427fNav03af8AXRTzjyW/nwO54pdZgb8F9ciS4EwClV062kOTtt9t6oteoXlzJLZi8/msNKOQGwPk9qyPqa4CyB1OHHlJOcYrFtb6SNtcTvvtlRWP8vaB2fW+oSrclbKJSUGlmkjGO+MEfPpXIydQklvYkDxISSC+nv8AJqi66vetFMGkIeQBWOwOB/4qnpd54Vwskk0awqcYKaiV+B2z3onF5h1svGlpZrLHAZJGzocx4V2yB67HBrY+mp/HWPxI1UIxIXA1E55NYiXcFwiyvqZ9RZhr0lztjYb9v1rc+nobPVbpDKofWHEZckKR2x81OZ9pz8eudK/2a7DnbcUqXS42NmuZDnvmlWswniF3FBc9eQvrysh2JoH6igWG7upGALTMCQe3rTdf8ReqmRHICnV981d1SWC7KFJUeRUBORjGa2tTGJFGkm2rSQdh60VHpUFdGCGwMUK0ZhYtqDA8Yq6N9QyDuNzSMWDpc+g9amSfEDJgk9/Smij8UYPBH5vSrbaDW4JUODk7bUqFqzERGNjyOMULuoLDIC8itKRFC63TKqMGh/w5MErADScbNz60oAAKs2kjzHvTzq0MeEOSfSqI5gY8jI3Oc/NWRSak053XtTCMT6XQMvyaruCZJ2Z3CsTnJ74p9BLENnGc5IqM0QcMUJyo57VP+ni6GdSGGc5GAf7fcVC5KKxKjtnAoeQNENShtxgjtmnmkaIompT5AGHpTz6MUyO2PzaftQ8khcKpXYc1eWUnDNlvSqmSMPntkY3PrV4nHQ9CZbW0Uy7s39w3C+lNf3bzXYlchGiUaJByc1X0hFksvHuZCXOygjhSeaUStPczqzatCAhAOcmkZunCOXqcbXUgmiY6jqY+atfq0gtxFbqwYZ1KqK3fisWFY7XLTyHU3AGxA+/FXxXb3LBS5ZGGNjuV7DNSE7Q3U/iMlvK8aHEukZCn5/WtOyl8OJHg1PIAUCqckj1xVlx1VYOnx2VvF4VuAQwQ7HPOfU1jdPuhZNpSQlVJC4JB00v0F1S5edGEqkkDPmGDmsq2djHJrQAKcIST/mjbiQEEt+U7b84oBo42j8rgBWwCT+ark+BXcqy6XUeJj224p1jWCIHS2WGCFG4p4pZGRl30qCdu5pIFeUO7qAAM7ZOaVMTCrRxnQAScaiUGa3Pp+eOK6UrAdWsDOc8b5oGXp6LZB2gbWfMTxjPFFfT38q5SOJWVi2TgDmss2/Te79G8L+HRZck43JpUP0Qk9OiLFwT29P0pVeQnhH1KWjvW0JqBOKyn17MoIOcOPTFaPX5DD1Txc5wxDDtjFZjusUWoSEsx3yNq0qNOjNp0vkb5PtV4GEOgk7VWkgdgVwQRRkcckiDw1zg70laikrLpAzk7Vr2rqkevUNQjwQKyvBkXJdQMcYo6zKhQZF3HftQF10XK+U/yyu3zTQqWtGaTJOrIH2P70RrRkLFDsNlI2oNHLJdkNoOnEa+pNIMR4GcFkJJJzpqS50q6jS4O5Ioswyfh3nEY0IQrHOCDQci6kBQk+ozuaL+BfKRr1BjgqQRmmZ9DOoP5lwPmoo38vLqAx2PtQs7sZTp4xsTSkXMXPIs38wlgS6rt7Y3qmeRTcTeIQdJ2J7+9Pa65ZI0zl0OUGnO+alf2rvK53fBzJ5NgTwKuFQkjq8KxqqjEgJbO5+9QlDZCZ06d2Y8CneGUAAIVYc5Xiq/GZpxG4JZ9i2aonVWkaQ28fiq48ONQQPjIFaHTIkittTlfEkfzMTvyDis21vw2p2Aw+kLtz5apju3VZY2ZSkjasEbp7g1IxLrqQG4cuQGI496GsGaF/OufdRsB2qpiLl2LsVwTqLLqJp1DwQkOwDfPalSFX1ys5XW2lVGFxsKz5PFJ8jDSODVbTbjO+KjrkZWbfQNiQeKeTCWxTh1IZm29qruQqjSo5HJ7/FURs6qDlwGGQcUelnI0DMSvlGSdO9NQVNWyoGVBuXohAruqjWVBw2BsajFb4QyTdjsDxRfT4grRxW4OdWFDLnUaiiPQhaxz9Lg0Wx1mIbAHf0rEtIrqG/RSrrGTyo3zXrf0zYG26Lb3N8QJlT8pxhRzXnl6P/XHjEgb+YSQG7nvU03onQi46bFz9+9Kjejx6OnxL5cAbUqYx86/VhENw5dRjxDuDyM1jCVZomVcZHGN66X6otw95IJOM8YrLtbaNpQAmH9QMCtMZ2B7K1clJCN8V0nTrXMeSQDnuM9qjD0vxSoMmn2FbKWPgoiq5wPWnh6zLiJyyDQM5+MCoWkTRE+Jx3GM10TW8ZiyCNR5oSWGNAMebPpReS1kXcpQMwPY7YrODmVZMkhQoBIHBrf6pDGLJnBUMuMg1gRS4sZ3hw2ZMMpHtUXlUvzBdgsT9Mv4p0fzAFXC5xisB1aB0cMWHoaNF1JFbSqwPGDntQnisJCHAK9iRRYEW1SOGRcfenitJLooIlZnfnHYVF2KqBnOWyDnFanQZZLaUYYaSfM2KqQaDSzv7MSMilPVttsHmiIvF0h3clJZAXA5PJz+tdhBEl5aOI0XnJ1d6zp+jsNMqSGOJCA4Bxmq9f8AQxJ7MyRylJVChcsuc/rWXB09pr2MRDxRkHPFdXFJbqXQR8jHm7ihoLaGz63FPjAPCg7cUgi0B8aO3BXxgABt6CpQ9BubqRI0VUByWc8V07izd0uWiIkjGNsd6J6dOjOwiOFO2DTnMGuP6n0VunWJXIeTOXZawpMraosjLjOcDYk/eut+qXYy6BrwP6gKxFQTsitGCq5yWGCai/AxQgeRFC7ttjFG24SOOa2YgltyBxn5rU/B2is1xGrRylSp0/07cisy/gWK1QFy4V27b77UtBruAMluEYadPwKMs4Zpp5AxwNgCNxWUJfH8jFwQvDc7eldL0eOR1XzYRNtl7+9VAibSzRBbYDyueNP/AHiuw+mPpe2uL61kIAVCCedzWMIQ8qsFBI710fT7l7YI2oqRwBSsOfr0DryG36FOkX5yoVTjvXk8at+PLOWDmQaX571qdX65fXi+FHdMqAbgCsHpHUGW+CzK7NqIHoN+9T2p7N0oj8BDzkrvSqPSy34KPxfDL43wdhSqSeI/Vxh/FOCMMTziue1mGPSjDPqa1fq+cS9UKkjCmsCRi5IB9q2S1unyuTrmbYcDPNaYvHfSQp34FZdpat4ADHfHJrUt1EVsCo1MNqErobgoS0jYHGCanbSsbghBlG/qrOeGWWQRhQcnfA4rdsLcQxFWjG/cVcmkE6hatdo6qSNQxkViX0C2lk0cjMzsdSkLttXYtCHXCHA9qzrvpwmBjcnfileaNcSAGQgsSSdwasePWwjdCPTauhPQVTHkyw7k4qu96cyW5cbFdxvU+mK1hSdOcsisMRnk4q+C0kMgYqwQbA4wKnE87+FrLNnc4Fb9orzReZSMDuKJC1b0lXgtRG26Z796u6vHIlmHhBOltxUooW8Hwy2xOBWjHB4lt4YOrbGa2/YWuJmjNyGmjZ/Ej5THNARpO18spDeGGGc/0+mfvXbWvTzDcBWUYfnHao9Y6QVwYsBWI1ADk5G9Z+g1mwNKLafctucAiiehu6HzLhmHFWTWMiaew5/zU7S2cIkhwXUnVg0ssprZlYyYkGAfWsvqFsAylAGJ5xWzIkjKxkz5eAODWLeJLK5jjDjHBYHH+aLimNfXbBCnhFW1Abb5/wAUJIoeV2RcxA5Lj1xWoPp+fwnnLFpedGa07XoM9zahM6VYAfFRgczY2L3N8EDDOe/J+K7G1sZEtzGiHIO9FdM+lls2ErO5k7nO32rdSyaOLKHnkVcgc1MUsIl8RhknPyfSrkvDpIYgYpuvWsrx6VXL9iexoaKxkFuonkXYblTvUX9CKMAsi+UlznOassYoW6vbZI43i/8A3NSi6f51kzsOBQ/TI5o/qMGVMwMdtJ4qbDj2npQU2MeyDbjFKq+my4tFA4pVOB4l9TWh/FyOqElufasGy6dOZ8vEQnrXd9YgDXDA5xk0IsKoNia6pEWstbNggKkA8AGjYLbSNLkYI7VeyBjjFWxqARtT9Uargt+QCQ1akagxBTnPr61VAoDZIolDhsYrTnkXo6wFVzinigywJAz3opVyAKuWMAZAqvVNrPuIgMkgcetZNzbfiWAIUL3FdHJb69/agXtTqIAovMo9mHF05YmIjxkcelGrbMqc7dwBWlHbYAAXejLe2ypBTilOJB7Mu1shjOSTyK1LWBFAGP1oiGIKuy1dHAASWqpIPYP+GBfUF496U1osh3JwPWj1j9KTpkYAOaj4NZE1opUod8jY5qlbBY4zgHB962BbksWI3qRgOfMPtR1Ifu57wJGDLjHpUY+mOcMScnn0rpBb5GdOKt0BVHlFReYf9HPt09pF0h1UYwdq0bDpvhIoVxpFXyxJJyNOPSirSIBSD22peshzvSNlkciq5rbTEQD2rSAGKHnUFSCaD1yNyP5pL74PA70yWalhJ4YIxnBrda2iD50imlijyCAKV5VOoyVtQyk6dPtmoWHTlF74jL3281assUZBxt8VXaLGs4Ctk1F5XLHXdPiAtVGaVWWZAgXalU4PjzfrKgTsQO5rLwTR3WLpDMwbZs1nmUD8u4rolc/Vxcig7VNY8Gqo5txtiiAwK5B3qkatVTtxzV+nLAkgfFBqXOd81YjFgA22O9VKGnHIojxncVYlwNJO1ZykjYb55ooKoiJ4zTtTohrqNRyM49aoFzGDnTk/NBhM5CDJq9YP5YcgZA3FTpaKhmVsnABB4q5JyuQds1mhcZIIGo4x9qkuUfGeR33p+w1oG5YA4PBq1LkyY349KztajyHck9qeNsOdBqbRrWW5CfmJpLOzA6W3FAR62LFmGBVyBUDHcj0pDRImkYAhhsdxUhJJJKCWIHtQQIK5UYoiJ9JBJ2oo0eVyuATVYZtWG7VK3kEgOKkVXxNzvRKrVEiEyLijIxpwKGM6Ick5x6Uxvc/lWi/Tlg8uAORigLy40DcVXPOWj1Dv2oCVjcjBYgjY0sP2M12Sck496qM7spwwP3qNwoVAg7HNMFXQO1OlpCdxnUavsJAZ11Bc/FASHstXWGfGXJqKudO/s2U267UqhY/7VOOKVZqeWdbhQ3LNpyc81mpqU8jHpmuj6vDC1y50sGJ/uH7VmfhAc4cfeqnULri0FHJ5t6LibJGMe9MbIniRfutTSyPd0+wqr1Gd8fQhdOcDP2qWCCcITTLbuq4DDPtVscEirnWCT6053B6dJRvgbripi4XBVlyKYQyaeFx7VExHgDen7FeOodFOS0ZwPmjbcBo8MfMT61VbwknzDaiEUK642xT0XmyIywRQpnCnuNqo8VSoGnSy/wBR3o+VdSnI25obACHC5o1OBfEWTIKZPYg1cpRUBJwe4AqHOdgpHoKg58u4xRpCI3RmxrxmrWZk4AZfUUFbLqkrSjQeG2rYZoBIdUfGKnG2skY3AppHQKuMAgVXBN52x5iaNA+zbQpL43prq4VXwTkY9KEWV9WGGBUJGB3LfajDWsiBTICd6ZWUYJO2OCagzfyQpOD2oc62wACcDmlfh/opmyNj+tVI6D2PrVDQykZUtVJhlB3LDbNHtDnHV/Fl3MCchh/ihWmcgYbbHpVjRBl/90Z9hTCGMDdmJ9zUXuLni6DMW/u3+KI6az+OMvmoyNEo8xA+TVnT2Tx9gKn3i54enf8AT/8AaJSpdPIFqm9Kp9lfz/8AXE9VjbxyVTOOSATWYrpuSyjHI2z8Vs3ysJ8gZycHKZoHw9asViBY8ELU7W8wMHixkq2BzlcYqwBT+VdqMWydkzKmBnbNMtsTnQpxnAwKWj4p8vdRUlVW2wR96I/BzKBiIv8AHanMDkFQpH24o0fAxTTw7Gpq2BtsaJSywuW1e2xp1gJHkzp9+aftT9YHSRs7mpRsfEyeKJ/CMWzvx6UvwzjYKTTnX0rxLDscJnsahG6p3/SrRaMPzBqdbMt2PxmrneML4A8nmYFFGDzVU4wh2BPajWs2HAYfPeo/hmO2Kf8ASIv/AB7/AIAUMw0q2G+KKjDacStkDmrTZsHDvnI9KRtwG8xCL3ZuBTnUqL4eoGmcZOwI7YquE78EZ9q0BaW87RxQO7yE+c6dKgeuTRadNsAMNLLn00nf70r3Dnh6rJLNnDN8VEkaQWGN8b1rx2KhseGroTtq3x+tXSWkZO4jU/2qoAo/pFTwViBxkZBz22q+FNbjLhQQcZGxI7UZJAA4GM+/FVSQjBG+KjrvWvHinP0OoDThfEQIdi/OKhdW8aZ8GcyA77pjeiQmMFYV27ioOGPCL/8AGob/ABl+EeSw29BURCmlm1nBNHPEQDqwPXaq3sbhzlYCU7NxQWgDBETqwNuKKsY4/HXAOTzRDdKDBRKxDeirV1j06EXQwZSBgD3NBWutsFU2qUqusodNug0t96VBfDv0y2lYalPPaot0a0xnz/GR+1KlVIiX8GtAGwG59R6fFQj6RanbzjfsR+1KlSNevSLQD8rcetI9MtiAdJGTwDSpUEivTLcBvzfp+1N/DbcsQQcD4pUqDJ+mW5P9XB70/wDDrffZh8YpUqAcWMAIGDwTvUv4dbsG1KT/AIpUqDIdMttxhsD4pm6ZbY4b9KVKhNqP8Mtwdg36U56Zbkbhv0/alSoVPxU3SbXIJUnfvj9qsXpVqFChTj7UqVBSnHToU2UuPuKZumwbNl8/NKlQZv4bbk5Or9KQ6VbNnZv0/alSoBfwi1wPz/5H7Uz9JtccN/kftSpUElb9JtYj4gUlhxqwcVb+Cik3YttjjFKlQEB0u3JLZfPyP2pCwhV9iwOec0qVAGLGqKAP1pUqVMn/2Q=="/>
          <p:cNvSpPr>
            <a:spLocks noChangeAspect="1" noChangeArrowheads="1"/>
          </p:cNvSpPr>
          <p:nvPr/>
        </p:nvSpPr>
        <p:spPr bwMode="auto">
          <a:xfrm>
            <a:off x="0" y="-144463"/>
            <a:ext cx="304800" cy="304801"/>
          </a:xfrm>
          <a:prstGeom prst="rect">
            <a:avLst/>
          </a:prstGeom>
          <a:noFill/>
          <a:ln w="9525">
            <a:noFill/>
            <a:miter lim="800000"/>
            <a:headEnd/>
            <a:tailEnd/>
          </a:ln>
        </p:spPr>
        <p:txBody>
          <a:bodyPr/>
          <a:lstStyle/>
          <a:p>
            <a:endParaRPr lang="en-US"/>
          </a:p>
        </p:txBody>
      </p:sp>
      <p:sp>
        <p:nvSpPr>
          <p:cNvPr id="12" name="CaixaDeTexto 11"/>
          <p:cNvSpPr txBox="1">
            <a:spLocks noChangeArrowheads="1"/>
          </p:cNvSpPr>
          <p:nvPr/>
        </p:nvSpPr>
        <p:spPr bwMode="auto">
          <a:xfrm>
            <a:off x="4071938" y="3286125"/>
            <a:ext cx="4000500" cy="369888"/>
          </a:xfrm>
          <a:prstGeom prst="rect">
            <a:avLst/>
          </a:prstGeom>
          <a:noFill/>
          <a:ln w="9525">
            <a:noFill/>
            <a:miter lim="800000"/>
            <a:headEnd/>
            <a:tailEnd/>
          </a:ln>
        </p:spPr>
        <p:txBody>
          <a:bodyPr>
            <a:spAutoFit/>
          </a:bodyPr>
          <a:lstStyle/>
          <a:p>
            <a:r>
              <a:rPr lang="en-US"/>
              <a:t>But this is not true!</a:t>
            </a:r>
          </a:p>
        </p:txBody>
      </p:sp>
      <p:pic>
        <p:nvPicPr>
          <p:cNvPr id="3086" name="Picture 14" descr="http://classconnection.s3.amazonaws.com/359/flashcards/551359/jpg/vaporization1314299317244.jpg"/>
          <p:cNvPicPr>
            <a:picLocks noChangeAspect="1" noChangeArrowheads="1"/>
          </p:cNvPicPr>
          <p:nvPr/>
        </p:nvPicPr>
        <p:blipFill>
          <a:blip r:embed="rId2" cstate="print"/>
          <a:srcRect/>
          <a:stretch>
            <a:fillRect/>
          </a:stretch>
        </p:blipFill>
        <p:spPr bwMode="auto">
          <a:xfrm>
            <a:off x="3792538" y="3929063"/>
            <a:ext cx="2198687" cy="2386012"/>
          </a:xfrm>
          <a:prstGeom prst="rect">
            <a:avLst/>
          </a:prstGeom>
          <a:noFill/>
          <a:ln w="9525">
            <a:noFill/>
            <a:miter lim="800000"/>
            <a:headEnd/>
            <a:tailEnd/>
          </a:ln>
        </p:spPr>
      </p:pic>
      <p:pic>
        <p:nvPicPr>
          <p:cNvPr id="3088" name="Picture 16" descr="http://wikis.lawrence.edu/download/attachments/298215/aqueoussolution.JPG"/>
          <p:cNvPicPr>
            <a:picLocks noChangeAspect="1" noChangeArrowheads="1"/>
          </p:cNvPicPr>
          <p:nvPr/>
        </p:nvPicPr>
        <p:blipFill>
          <a:blip r:embed="rId3" cstate="print"/>
          <a:srcRect/>
          <a:stretch>
            <a:fillRect/>
          </a:stretch>
        </p:blipFill>
        <p:spPr bwMode="auto">
          <a:xfrm>
            <a:off x="6429375" y="4214813"/>
            <a:ext cx="1841500" cy="1981200"/>
          </a:xfrm>
          <a:prstGeom prst="rect">
            <a:avLst/>
          </a:prstGeom>
          <a:noFill/>
          <a:ln w="9525">
            <a:noFill/>
            <a:miter lim="800000"/>
            <a:headEnd/>
            <a:tailEnd/>
          </a:ln>
        </p:spPr>
      </p:pic>
      <p:sp>
        <p:nvSpPr>
          <p:cNvPr id="16" name="CaixaDeTexto 15"/>
          <p:cNvSpPr txBox="1">
            <a:spLocks noChangeArrowheads="1"/>
          </p:cNvSpPr>
          <p:nvPr/>
        </p:nvSpPr>
        <p:spPr bwMode="auto">
          <a:xfrm>
            <a:off x="5572125" y="5072063"/>
            <a:ext cx="857250" cy="369887"/>
          </a:xfrm>
          <a:prstGeom prst="rect">
            <a:avLst/>
          </a:prstGeom>
          <a:noFill/>
          <a:ln w="9525">
            <a:noFill/>
            <a:miter lim="800000"/>
            <a:headEnd/>
            <a:tailEnd/>
          </a:ln>
        </p:spPr>
        <p:txBody>
          <a:bodyPr>
            <a:spAutoFit/>
          </a:bodyPr>
          <a:lstStyle/>
          <a:p>
            <a:r>
              <a:rPr lang="el-GR"/>
              <a:t>Δ</a:t>
            </a:r>
            <a:r>
              <a:rPr lang="pt-PT"/>
              <a:t>U&gt;0</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77">
                                            <p:txEl>
                                              <p:pRg st="0" end="0"/>
                                            </p:txEl>
                                          </p:spTgt>
                                        </p:tgtEl>
                                        <p:attrNameLst>
                                          <p:attrName>style.visibility</p:attrName>
                                        </p:attrNameLst>
                                      </p:cBhvr>
                                      <p:to>
                                        <p:strVal val="visible"/>
                                      </p:to>
                                    </p:set>
                                    <p:anim calcmode="lin" valueType="num">
                                      <p:cBhvr additive="base">
                                        <p:cTn id="7" dur="500" fill="hold"/>
                                        <p:tgtEl>
                                          <p:spTgt spid="307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07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086"/>
                                        </p:tgtEl>
                                        <p:attrNameLst>
                                          <p:attrName>style.visibility</p:attrName>
                                        </p:attrNameLst>
                                      </p:cBhvr>
                                      <p:to>
                                        <p:strVal val="visible"/>
                                      </p:to>
                                    </p:set>
                                    <p:anim calcmode="lin" valueType="num">
                                      <p:cBhvr additive="base">
                                        <p:cTn id="23" dur="500" fill="hold"/>
                                        <p:tgtEl>
                                          <p:spTgt spid="3086"/>
                                        </p:tgtEl>
                                        <p:attrNameLst>
                                          <p:attrName>ppt_x</p:attrName>
                                        </p:attrNameLst>
                                      </p:cBhvr>
                                      <p:tavLst>
                                        <p:tav tm="0">
                                          <p:val>
                                            <p:strVal val="#ppt_x"/>
                                          </p:val>
                                        </p:tav>
                                        <p:tav tm="100000">
                                          <p:val>
                                            <p:strVal val="#ppt_x"/>
                                          </p:val>
                                        </p:tav>
                                      </p:tavLst>
                                    </p:anim>
                                    <p:anim calcmode="lin" valueType="num">
                                      <p:cBhvr additive="base">
                                        <p:cTn id="24" dur="500" fill="hold"/>
                                        <p:tgtEl>
                                          <p:spTgt spid="3086"/>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088"/>
                                        </p:tgtEl>
                                        <p:attrNameLst>
                                          <p:attrName>style.visibility</p:attrName>
                                        </p:attrNameLst>
                                      </p:cBhvr>
                                      <p:to>
                                        <p:strVal val="visible"/>
                                      </p:to>
                                    </p:set>
                                    <p:anim calcmode="lin" valueType="num">
                                      <p:cBhvr additive="base">
                                        <p:cTn id="27" dur="500" fill="hold"/>
                                        <p:tgtEl>
                                          <p:spTgt spid="3088"/>
                                        </p:tgtEl>
                                        <p:attrNameLst>
                                          <p:attrName>ppt_x</p:attrName>
                                        </p:attrNameLst>
                                      </p:cBhvr>
                                      <p:tavLst>
                                        <p:tav tm="0">
                                          <p:val>
                                            <p:strVal val="#ppt_x"/>
                                          </p:val>
                                        </p:tav>
                                        <p:tav tm="100000">
                                          <p:val>
                                            <p:strVal val="#ppt_x"/>
                                          </p:val>
                                        </p:tav>
                                      </p:tavLst>
                                    </p:anim>
                                    <p:anim calcmode="lin" valueType="num">
                                      <p:cBhvr additive="base">
                                        <p:cTn id="28" dur="500" fill="hold"/>
                                        <p:tgtEl>
                                          <p:spTgt spid="3088"/>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6">
                                            <p:txEl>
                                              <p:pRg st="0" end="0"/>
                                            </p:txEl>
                                          </p:spTgt>
                                        </p:tgtEl>
                                        <p:attrNameLst>
                                          <p:attrName>style.visibility</p:attrName>
                                        </p:attrNameLst>
                                      </p:cBhvr>
                                      <p:to>
                                        <p:strVal val="visible"/>
                                      </p:to>
                                    </p:set>
                                    <p:anim calcmode="lin" valueType="num">
                                      <p:cBhvr additive="base">
                                        <p:cTn id="33"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7" grpId="0" build="allAtOnce"/>
      <p:bldP spid="12" grpId="0"/>
      <p:bldP spid="16" grpId="0"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osição do Número do Diapositivo 3"/>
          <p:cNvSpPr>
            <a:spLocks noGrp="1"/>
          </p:cNvSpPr>
          <p:nvPr>
            <p:ph type="sldNum" sz="quarter" idx="12"/>
          </p:nvPr>
        </p:nvSpPr>
        <p:spPr/>
        <p:txBody>
          <a:bodyPr/>
          <a:lstStyle/>
          <a:p>
            <a:pPr>
              <a:defRPr/>
            </a:pPr>
            <a:fld id="{C90C57CE-6945-4687-9A52-323E79DF335F}" type="slidenum">
              <a:rPr lang="pt-PT" smtClean="0"/>
              <a:pPr>
                <a:defRPr/>
              </a:pPr>
              <a:t>3</a:t>
            </a:fld>
            <a:endParaRPr lang="pt-PT"/>
          </a:p>
        </p:txBody>
      </p:sp>
      <p:sp>
        <p:nvSpPr>
          <p:cNvPr id="6" name="CaixaDeTexto 5"/>
          <p:cNvSpPr txBox="1"/>
          <p:nvPr/>
        </p:nvSpPr>
        <p:spPr>
          <a:xfrm>
            <a:off x="360363" y="357188"/>
            <a:ext cx="3282950" cy="369887"/>
          </a:xfrm>
          <a:prstGeom prst="rect">
            <a:avLst/>
          </a:prstGeom>
          <a:noFill/>
        </p:spPr>
        <p:txBody>
          <a:bodyPr>
            <a:spAutoFit/>
          </a:bodyPr>
          <a:lstStyle/>
          <a:p>
            <a:pPr>
              <a:defRPr/>
            </a:pPr>
            <a:r>
              <a:rPr lang="en-US" dirty="0">
                <a:solidFill>
                  <a:srgbClr val="FF6600"/>
                </a:solidFill>
                <a:effectLst>
                  <a:outerShdw blurRad="38100" dist="38100" dir="2700000" algn="tl">
                    <a:srgbClr val="000000">
                      <a:alpha val="43137"/>
                    </a:srgbClr>
                  </a:outerShdw>
                </a:effectLst>
              </a:rPr>
              <a:t>What tell us the 2</a:t>
            </a:r>
            <a:r>
              <a:rPr lang="en-US" baseline="30000" dirty="0">
                <a:solidFill>
                  <a:srgbClr val="FF6600"/>
                </a:solidFill>
                <a:effectLst>
                  <a:outerShdw blurRad="38100" dist="38100" dir="2700000" algn="tl">
                    <a:srgbClr val="000000">
                      <a:alpha val="43137"/>
                    </a:srgbClr>
                  </a:outerShdw>
                </a:effectLst>
              </a:rPr>
              <a:t>nd</a:t>
            </a:r>
            <a:r>
              <a:rPr lang="en-US" dirty="0">
                <a:solidFill>
                  <a:srgbClr val="FF6600"/>
                </a:solidFill>
                <a:effectLst>
                  <a:outerShdw blurRad="38100" dist="38100" dir="2700000" algn="tl">
                    <a:srgbClr val="000000">
                      <a:alpha val="43137"/>
                    </a:srgbClr>
                  </a:outerShdw>
                </a:effectLst>
              </a:rPr>
              <a:t> Law</a:t>
            </a:r>
          </a:p>
        </p:txBody>
      </p:sp>
      <p:sp>
        <p:nvSpPr>
          <p:cNvPr id="21508" name="CaixaDeTexto 4"/>
          <p:cNvSpPr txBox="1">
            <a:spLocks noChangeArrowheads="1"/>
          </p:cNvSpPr>
          <p:nvPr/>
        </p:nvSpPr>
        <p:spPr bwMode="auto">
          <a:xfrm>
            <a:off x="360363" y="928688"/>
            <a:ext cx="8215312" cy="923925"/>
          </a:xfrm>
          <a:prstGeom prst="rect">
            <a:avLst/>
          </a:prstGeom>
          <a:noFill/>
          <a:ln w="9525">
            <a:noFill/>
            <a:miter lim="800000"/>
            <a:headEnd/>
            <a:tailEnd/>
          </a:ln>
        </p:spPr>
        <p:txBody>
          <a:bodyPr>
            <a:spAutoFit/>
          </a:bodyPr>
          <a:lstStyle/>
          <a:p>
            <a:r>
              <a:rPr lang="en-US"/>
              <a:t>There are several asymmetry's in Nature. For instance, hot objects cool down spontaneously, but cold objects don’t’ get hotter spontaneously! </a:t>
            </a:r>
          </a:p>
        </p:txBody>
      </p:sp>
      <p:pic>
        <p:nvPicPr>
          <p:cNvPr id="21509" name="Imagem 6" descr="http://www.fkm.utm.my/~nazrikh/smj3403/Intro_2c.gif"/>
          <p:cNvPicPr>
            <a:picLocks noChangeAspect="1" noChangeArrowheads="1"/>
          </p:cNvPicPr>
          <p:nvPr/>
        </p:nvPicPr>
        <p:blipFill>
          <a:blip r:embed="rId2" cstate="print"/>
          <a:srcRect/>
          <a:stretch>
            <a:fillRect/>
          </a:stretch>
        </p:blipFill>
        <p:spPr bwMode="auto">
          <a:xfrm>
            <a:off x="2000250" y="1857375"/>
            <a:ext cx="3306763" cy="2840038"/>
          </a:xfrm>
          <a:prstGeom prst="rect">
            <a:avLst/>
          </a:prstGeom>
          <a:noFill/>
          <a:ln w="9525">
            <a:noFill/>
            <a:miter lim="800000"/>
            <a:headEnd/>
            <a:tailEnd/>
          </a:ln>
        </p:spPr>
      </p:pic>
      <p:sp>
        <p:nvSpPr>
          <p:cNvPr id="21510" name="CaixaDeTexto 7"/>
          <p:cNvSpPr txBox="1">
            <a:spLocks noChangeArrowheads="1"/>
          </p:cNvSpPr>
          <p:nvPr/>
        </p:nvSpPr>
        <p:spPr bwMode="auto">
          <a:xfrm>
            <a:off x="5357813" y="1857375"/>
            <a:ext cx="3000375" cy="2586038"/>
          </a:xfrm>
          <a:prstGeom prst="rect">
            <a:avLst/>
          </a:prstGeom>
          <a:noFill/>
          <a:ln w="9525">
            <a:noFill/>
            <a:miter lim="800000"/>
            <a:headEnd/>
            <a:tailEnd/>
          </a:ln>
        </p:spPr>
        <p:txBody>
          <a:bodyPr>
            <a:spAutoFit/>
          </a:bodyPr>
          <a:lstStyle/>
          <a:p>
            <a:r>
              <a:rPr lang="en-US"/>
              <a:t>A cup of hot coffee does not  get hotter and hotter in a cold room!</a:t>
            </a:r>
          </a:p>
          <a:p>
            <a:endParaRPr lang="en-US"/>
          </a:p>
          <a:p>
            <a:r>
              <a:rPr lang="en-US"/>
              <a:t>There must be other factors, besides U or H, that determine the spontaneous direction of any change.</a:t>
            </a:r>
          </a:p>
        </p:txBody>
      </p:sp>
      <p:sp>
        <p:nvSpPr>
          <p:cNvPr id="9" name="CaixaDeTexto 8"/>
          <p:cNvSpPr txBox="1"/>
          <p:nvPr/>
        </p:nvSpPr>
        <p:spPr>
          <a:xfrm>
            <a:off x="360363" y="5143500"/>
            <a:ext cx="8212137" cy="923925"/>
          </a:xfrm>
          <a:prstGeom prst="rect">
            <a:avLst/>
          </a:prstGeom>
          <a:noFill/>
        </p:spPr>
        <p:txBody>
          <a:bodyPr>
            <a:spAutoFit/>
          </a:bodyPr>
          <a:lstStyle/>
          <a:p>
            <a:pPr>
              <a:defRPr/>
            </a:pPr>
            <a:r>
              <a:rPr lang="en-US" dirty="0"/>
              <a:t>The </a:t>
            </a:r>
            <a:r>
              <a:rPr lang="en-US" dirty="0">
                <a:effectLst>
                  <a:outerShdw blurRad="38100" dist="38100" dir="2700000" algn="tl">
                    <a:srgbClr val="000000">
                      <a:alpha val="43137"/>
                    </a:srgbClr>
                  </a:outerShdw>
                </a:effectLst>
              </a:rPr>
              <a:t>Second Law </a:t>
            </a:r>
            <a:r>
              <a:rPr lang="en-US" dirty="0"/>
              <a:t>provides a set of principles for determining the </a:t>
            </a:r>
            <a:r>
              <a:rPr lang="en-US" u="sng" dirty="0"/>
              <a:t>direction of spontaneous change </a:t>
            </a:r>
            <a:r>
              <a:rPr lang="en-US" dirty="0"/>
              <a:t>and for determining </a:t>
            </a:r>
            <a:r>
              <a:rPr lang="en-US" u="sng" dirty="0"/>
              <a:t>equilibrium state of a system</a:t>
            </a:r>
            <a:r>
              <a:rPr lang="en-US" dirty="0"/>
              <a: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p:cNvSpPr txBox="1">
            <a:spLocks noChangeArrowheads="1"/>
          </p:cNvSpPr>
          <p:nvPr/>
        </p:nvSpPr>
        <p:spPr bwMode="auto">
          <a:xfrm>
            <a:off x="360363" y="357188"/>
            <a:ext cx="3640137" cy="369887"/>
          </a:xfrm>
          <a:prstGeom prst="rect">
            <a:avLst/>
          </a:prstGeom>
          <a:noFill/>
          <a:ln w="9525">
            <a:noFill/>
            <a:miter lim="800000"/>
            <a:headEnd/>
            <a:tailEnd/>
          </a:ln>
        </p:spPr>
        <p:txBody>
          <a:bodyPr>
            <a:spAutoFit/>
          </a:bodyPr>
          <a:lstStyle/>
          <a:p>
            <a:pPr>
              <a:defRPr/>
            </a:pPr>
            <a:r>
              <a:rPr lang="en-US" dirty="0">
                <a:solidFill>
                  <a:srgbClr val="FF6600"/>
                </a:solidFill>
                <a:effectLst>
                  <a:outerShdw blurRad="38100" dist="38100" dir="2700000" algn="tl">
                    <a:srgbClr val="000000">
                      <a:alpha val="43137"/>
                    </a:srgbClr>
                  </a:outerShdw>
                </a:effectLst>
              </a:rPr>
              <a:t>Spontaneous change; Examples</a:t>
            </a:r>
          </a:p>
        </p:txBody>
      </p:sp>
      <p:sp>
        <p:nvSpPr>
          <p:cNvPr id="13" name="Marcador de Posição do Número do Diapositivo 12"/>
          <p:cNvSpPr>
            <a:spLocks noGrp="1"/>
          </p:cNvSpPr>
          <p:nvPr>
            <p:ph type="sldNum" sz="quarter" idx="12"/>
          </p:nvPr>
        </p:nvSpPr>
        <p:spPr/>
        <p:txBody>
          <a:bodyPr/>
          <a:lstStyle/>
          <a:p>
            <a:pPr>
              <a:defRPr/>
            </a:pPr>
            <a:fld id="{0AC5ACA5-C1EE-41DF-8EFC-7D117F876235}" type="slidenum">
              <a:rPr lang="pt-PT" smtClean="0"/>
              <a:pPr>
                <a:defRPr/>
              </a:pPr>
              <a:t>4</a:t>
            </a:fld>
            <a:endParaRPr lang="pt-PT"/>
          </a:p>
        </p:txBody>
      </p:sp>
      <p:sp>
        <p:nvSpPr>
          <p:cNvPr id="22532" name="CaixaDeTexto 3"/>
          <p:cNvSpPr txBox="1">
            <a:spLocks noChangeArrowheads="1"/>
          </p:cNvSpPr>
          <p:nvPr/>
        </p:nvSpPr>
        <p:spPr bwMode="auto">
          <a:xfrm>
            <a:off x="360363" y="928688"/>
            <a:ext cx="8358187" cy="646112"/>
          </a:xfrm>
          <a:prstGeom prst="rect">
            <a:avLst/>
          </a:prstGeom>
          <a:noFill/>
          <a:ln w="9525">
            <a:noFill/>
            <a:miter lim="800000"/>
            <a:headEnd/>
            <a:tailEnd/>
          </a:ln>
        </p:spPr>
        <p:txBody>
          <a:bodyPr>
            <a:spAutoFit/>
          </a:bodyPr>
          <a:lstStyle/>
          <a:p>
            <a:r>
              <a:rPr lang="en-US"/>
              <a:t>In our everyday life we are observers of many processes that are </a:t>
            </a:r>
            <a:r>
              <a:rPr lang="en-US" u="sng"/>
              <a:t>spontaneous</a:t>
            </a:r>
            <a:r>
              <a:rPr lang="en-US"/>
              <a:t> in one direction ant not in the opposite direction.</a:t>
            </a:r>
          </a:p>
        </p:txBody>
      </p:sp>
      <p:pic>
        <p:nvPicPr>
          <p:cNvPr id="5125" name="Picture 5" descr="http://fotos.sapo.pt/OqOznvUMcir4gpu6Yej1/"/>
          <p:cNvPicPr>
            <a:picLocks noChangeAspect="1" noChangeArrowheads="1"/>
          </p:cNvPicPr>
          <p:nvPr/>
        </p:nvPicPr>
        <p:blipFill>
          <a:blip r:embed="rId2" cstate="print"/>
          <a:srcRect/>
          <a:stretch>
            <a:fillRect/>
          </a:stretch>
        </p:blipFill>
        <p:spPr bwMode="auto">
          <a:xfrm>
            <a:off x="360363" y="1714500"/>
            <a:ext cx="3643312" cy="1455738"/>
          </a:xfrm>
          <a:prstGeom prst="rect">
            <a:avLst/>
          </a:prstGeom>
          <a:noFill/>
          <a:ln w="9525">
            <a:noFill/>
            <a:miter lim="800000"/>
            <a:headEnd/>
            <a:tailEnd/>
          </a:ln>
        </p:spPr>
      </p:pic>
      <p:sp>
        <p:nvSpPr>
          <p:cNvPr id="6" name="CaixaDeTexto 5"/>
          <p:cNvSpPr txBox="1">
            <a:spLocks noChangeArrowheads="1"/>
          </p:cNvSpPr>
          <p:nvPr/>
        </p:nvSpPr>
        <p:spPr bwMode="auto">
          <a:xfrm>
            <a:off x="4176713" y="1714500"/>
            <a:ext cx="4500562" cy="1477963"/>
          </a:xfrm>
          <a:prstGeom prst="rect">
            <a:avLst/>
          </a:prstGeom>
          <a:noFill/>
          <a:ln w="9525">
            <a:noFill/>
            <a:miter lim="800000"/>
            <a:headEnd/>
            <a:tailEnd/>
          </a:ln>
        </p:spPr>
        <p:txBody>
          <a:bodyPr>
            <a:spAutoFit/>
          </a:bodyPr>
          <a:lstStyle/>
          <a:p>
            <a:r>
              <a:rPr lang="en-US"/>
              <a:t>If we stop biting the ball with will immobilize in soil. Nobody ever seen one basket ball spontaneously get higher and higher absorbing energy from the soil!</a:t>
            </a:r>
          </a:p>
        </p:txBody>
      </p:sp>
      <p:pic>
        <p:nvPicPr>
          <p:cNvPr id="5127" name="Picture 7" descr="http://1.bp.blogspot.com/-82PviPrs-sw/TyhR60N3gLI/AAAAAAAAAnE/xddFfaSpQu4/s400/cubos%2Bde%2Bgelo.jpg"/>
          <p:cNvPicPr>
            <a:picLocks noChangeAspect="1" noChangeArrowheads="1"/>
          </p:cNvPicPr>
          <p:nvPr/>
        </p:nvPicPr>
        <p:blipFill>
          <a:blip r:embed="rId3" cstate="print"/>
          <a:srcRect/>
          <a:stretch>
            <a:fillRect/>
          </a:stretch>
        </p:blipFill>
        <p:spPr bwMode="auto">
          <a:xfrm>
            <a:off x="360363" y="3429000"/>
            <a:ext cx="3714750" cy="1001713"/>
          </a:xfrm>
          <a:prstGeom prst="rect">
            <a:avLst/>
          </a:prstGeom>
          <a:noFill/>
          <a:ln w="9525">
            <a:noFill/>
            <a:miter lim="800000"/>
            <a:headEnd/>
            <a:tailEnd/>
          </a:ln>
        </p:spPr>
      </p:pic>
      <p:sp>
        <p:nvSpPr>
          <p:cNvPr id="9" name="CaixaDeTexto 8"/>
          <p:cNvSpPr txBox="1">
            <a:spLocks noChangeArrowheads="1"/>
          </p:cNvSpPr>
          <p:nvPr/>
        </p:nvSpPr>
        <p:spPr bwMode="auto">
          <a:xfrm>
            <a:off x="4176713" y="3429000"/>
            <a:ext cx="4286250" cy="923925"/>
          </a:xfrm>
          <a:prstGeom prst="rect">
            <a:avLst/>
          </a:prstGeom>
          <a:noFill/>
          <a:ln w="9525">
            <a:noFill/>
            <a:miter lim="800000"/>
            <a:headEnd/>
            <a:tailEnd/>
          </a:ln>
        </p:spPr>
        <p:txBody>
          <a:bodyPr>
            <a:spAutoFit/>
          </a:bodyPr>
          <a:lstStyle/>
          <a:p>
            <a:r>
              <a:rPr lang="en-US"/>
              <a:t>Water freezes spontaneously below 0 °C, at p = 1 atm, not the contrary!</a:t>
            </a:r>
          </a:p>
        </p:txBody>
      </p:sp>
      <p:pic>
        <p:nvPicPr>
          <p:cNvPr id="5129" name="Picture 9" descr="http://www.antonine-education.co.uk/Image_library/GCSE/heat_flow_1.JPG"/>
          <p:cNvPicPr>
            <a:picLocks noChangeAspect="1" noChangeArrowheads="1"/>
          </p:cNvPicPr>
          <p:nvPr/>
        </p:nvPicPr>
        <p:blipFill>
          <a:blip r:embed="rId4" cstate="print"/>
          <a:srcRect/>
          <a:stretch>
            <a:fillRect/>
          </a:stretch>
        </p:blipFill>
        <p:spPr bwMode="auto">
          <a:xfrm>
            <a:off x="360363" y="4786313"/>
            <a:ext cx="3711575" cy="944562"/>
          </a:xfrm>
          <a:prstGeom prst="rect">
            <a:avLst/>
          </a:prstGeom>
          <a:noFill/>
          <a:ln w="9525">
            <a:noFill/>
            <a:miter lim="800000"/>
            <a:headEnd/>
            <a:tailEnd/>
          </a:ln>
        </p:spPr>
      </p:pic>
      <p:sp>
        <p:nvSpPr>
          <p:cNvPr id="10" name="CaixaDeTexto 9"/>
          <p:cNvSpPr txBox="1">
            <a:spLocks noChangeArrowheads="1"/>
          </p:cNvSpPr>
          <p:nvPr/>
        </p:nvSpPr>
        <p:spPr bwMode="auto">
          <a:xfrm>
            <a:off x="4176713" y="4857750"/>
            <a:ext cx="4071937" cy="923925"/>
          </a:xfrm>
          <a:prstGeom prst="rect">
            <a:avLst/>
          </a:prstGeom>
          <a:noFill/>
          <a:ln w="9525">
            <a:noFill/>
            <a:miter lim="800000"/>
            <a:headEnd/>
            <a:tailEnd/>
          </a:ln>
        </p:spPr>
        <p:txBody>
          <a:bodyPr>
            <a:spAutoFit/>
          </a:bodyPr>
          <a:lstStyle/>
          <a:p>
            <a:r>
              <a:rPr lang="en-US"/>
              <a:t>Heat flow’s spontaneously from hot bodies to cold bodies, never the contrary!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125"/>
                                        </p:tgtEl>
                                        <p:attrNameLst>
                                          <p:attrName>style.visibility</p:attrName>
                                        </p:attrNameLst>
                                      </p:cBhvr>
                                      <p:to>
                                        <p:strVal val="visible"/>
                                      </p:to>
                                    </p:set>
                                    <p:anim calcmode="lin" valueType="num">
                                      <p:cBhvr additive="base">
                                        <p:cTn id="7" dur="500" fill="hold"/>
                                        <p:tgtEl>
                                          <p:spTgt spid="5125"/>
                                        </p:tgtEl>
                                        <p:attrNameLst>
                                          <p:attrName>ppt_x</p:attrName>
                                        </p:attrNameLst>
                                      </p:cBhvr>
                                      <p:tavLst>
                                        <p:tav tm="0">
                                          <p:val>
                                            <p:strVal val="#ppt_x"/>
                                          </p:val>
                                        </p:tav>
                                        <p:tav tm="100000">
                                          <p:val>
                                            <p:strVal val="#ppt_x"/>
                                          </p:val>
                                        </p:tav>
                                      </p:tavLst>
                                    </p:anim>
                                    <p:anim calcmode="lin" valueType="num">
                                      <p:cBhvr additive="base">
                                        <p:cTn id="8" dur="500" fill="hold"/>
                                        <p:tgtEl>
                                          <p:spTgt spid="512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127"/>
                                        </p:tgtEl>
                                        <p:attrNameLst>
                                          <p:attrName>style.visibility</p:attrName>
                                        </p:attrNameLst>
                                      </p:cBhvr>
                                      <p:to>
                                        <p:strVal val="visible"/>
                                      </p:to>
                                    </p:set>
                                    <p:anim calcmode="lin" valueType="num">
                                      <p:cBhvr additive="base">
                                        <p:cTn id="19" dur="500" fill="hold"/>
                                        <p:tgtEl>
                                          <p:spTgt spid="5127"/>
                                        </p:tgtEl>
                                        <p:attrNameLst>
                                          <p:attrName>ppt_x</p:attrName>
                                        </p:attrNameLst>
                                      </p:cBhvr>
                                      <p:tavLst>
                                        <p:tav tm="0">
                                          <p:val>
                                            <p:strVal val="#ppt_x"/>
                                          </p:val>
                                        </p:tav>
                                        <p:tav tm="100000">
                                          <p:val>
                                            <p:strVal val="#ppt_x"/>
                                          </p:val>
                                        </p:tav>
                                      </p:tavLst>
                                    </p:anim>
                                    <p:anim calcmode="lin" valueType="num">
                                      <p:cBhvr additive="base">
                                        <p:cTn id="20" dur="500" fill="hold"/>
                                        <p:tgtEl>
                                          <p:spTgt spid="5127"/>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xEl>
                                              <p:pRg st="0" end="0"/>
                                            </p:txEl>
                                          </p:spTgt>
                                        </p:tgtEl>
                                        <p:attrNameLst>
                                          <p:attrName>style.visibility</p:attrName>
                                        </p:attrNameLst>
                                      </p:cBhvr>
                                      <p:to>
                                        <p:strVal val="visible"/>
                                      </p:to>
                                    </p:set>
                                    <p:anim calcmode="lin" valueType="num">
                                      <p:cBhvr additive="base">
                                        <p:cTn id="25"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5129"/>
                                        </p:tgtEl>
                                        <p:attrNameLst>
                                          <p:attrName>style.visibility</p:attrName>
                                        </p:attrNameLst>
                                      </p:cBhvr>
                                      <p:to>
                                        <p:strVal val="visible"/>
                                      </p:to>
                                    </p:set>
                                    <p:anim calcmode="lin" valueType="num">
                                      <p:cBhvr additive="base">
                                        <p:cTn id="31" dur="500" fill="hold"/>
                                        <p:tgtEl>
                                          <p:spTgt spid="5129"/>
                                        </p:tgtEl>
                                        <p:attrNameLst>
                                          <p:attrName>ppt_x</p:attrName>
                                        </p:attrNameLst>
                                      </p:cBhvr>
                                      <p:tavLst>
                                        <p:tav tm="0">
                                          <p:val>
                                            <p:strVal val="#ppt_x"/>
                                          </p:val>
                                        </p:tav>
                                        <p:tav tm="100000">
                                          <p:val>
                                            <p:strVal val="#ppt_x"/>
                                          </p:val>
                                        </p:tav>
                                      </p:tavLst>
                                    </p:anim>
                                    <p:anim calcmode="lin" valueType="num">
                                      <p:cBhvr additive="base">
                                        <p:cTn id="32" dur="500" fill="hold"/>
                                        <p:tgtEl>
                                          <p:spTgt spid="5129"/>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
                                            <p:txEl>
                                              <p:pRg st="0" end="0"/>
                                            </p:txEl>
                                          </p:spTgt>
                                        </p:tgtEl>
                                        <p:attrNameLst>
                                          <p:attrName>style.visibility</p:attrName>
                                        </p:attrNameLst>
                                      </p:cBhvr>
                                      <p:to>
                                        <p:strVal val="visible"/>
                                      </p:to>
                                    </p:set>
                                    <p:anim calcmode="lin" valueType="num">
                                      <p:cBhvr additive="base">
                                        <p:cTn id="37"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p:bldP spid="9" grpId="0" build="allAtOnce"/>
      <p:bldP spid="10" grpId="0"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p:cNvSpPr txBox="1">
            <a:spLocks noChangeArrowheads="1"/>
          </p:cNvSpPr>
          <p:nvPr/>
        </p:nvSpPr>
        <p:spPr bwMode="auto">
          <a:xfrm>
            <a:off x="360363" y="357188"/>
            <a:ext cx="6140450" cy="369887"/>
          </a:xfrm>
          <a:prstGeom prst="rect">
            <a:avLst/>
          </a:prstGeom>
          <a:noFill/>
          <a:ln w="9525">
            <a:noFill/>
            <a:miter lim="800000"/>
            <a:headEnd/>
            <a:tailEnd/>
          </a:ln>
        </p:spPr>
        <p:txBody>
          <a:bodyPr>
            <a:spAutoFit/>
          </a:bodyPr>
          <a:lstStyle/>
          <a:p>
            <a:pPr>
              <a:defRPr/>
            </a:pPr>
            <a:r>
              <a:rPr lang="en-US" dirty="0">
                <a:solidFill>
                  <a:srgbClr val="FF6600"/>
                </a:solidFill>
                <a:effectLst>
                  <a:outerShdw blurRad="38100" dist="38100" dir="2700000" algn="tl">
                    <a:srgbClr val="000000">
                      <a:alpha val="43137"/>
                    </a:srgbClr>
                  </a:outerShdw>
                </a:effectLst>
              </a:rPr>
              <a:t>Expansion of a gas  </a:t>
            </a:r>
          </a:p>
        </p:txBody>
      </p:sp>
      <p:sp>
        <p:nvSpPr>
          <p:cNvPr id="11" name="Marcador de Posição do Número do Diapositivo 10"/>
          <p:cNvSpPr>
            <a:spLocks noGrp="1"/>
          </p:cNvSpPr>
          <p:nvPr>
            <p:ph type="sldNum" sz="quarter" idx="12"/>
          </p:nvPr>
        </p:nvSpPr>
        <p:spPr/>
        <p:txBody>
          <a:bodyPr/>
          <a:lstStyle/>
          <a:p>
            <a:pPr>
              <a:defRPr/>
            </a:pPr>
            <a:fld id="{DC215DDD-92F0-4C80-B3BC-EA035A9EE840}" type="slidenum">
              <a:rPr lang="pt-PT" smtClean="0"/>
              <a:pPr>
                <a:defRPr/>
              </a:pPr>
              <a:t>5</a:t>
            </a:fld>
            <a:endParaRPr lang="pt-PT"/>
          </a:p>
        </p:txBody>
      </p:sp>
      <p:pic>
        <p:nvPicPr>
          <p:cNvPr id="23556" name="Picture 5" descr="http://www.ch.ntu.edu.tw/~jtchen/course/genchem/2002/Entropy%20&amp;%20Free%20Energy.files/image002.jpg"/>
          <p:cNvPicPr>
            <a:picLocks noChangeAspect="1" noChangeArrowheads="1"/>
          </p:cNvPicPr>
          <p:nvPr/>
        </p:nvPicPr>
        <p:blipFill>
          <a:blip r:embed="rId2" cstate="print"/>
          <a:srcRect/>
          <a:stretch>
            <a:fillRect/>
          </a:stretch>
        </p:blipFill>
        <p:spPr bwMode="auto">
          <a:xfrm>
            <a:off x="2857500" y="1000125"/>
            <a:ext cx="3124200" cy="2771775"/>
          </a:xfrm>
          <a:prstGeom prst="rect">
            <a:avLst/>
          </a:prstGeom>
          <a:noFill/>
          <a:ln w="9525">
            <a:noFill/>
            <a:miter lim="800000"/>
            <a:headEnd/>
            <a:tailEnd/>
          </a:ln>
        </p:spPr>
      </p:pic>
      <p:grpSp>
        <p:nvGrpSpPr>
          <p:cNvPr id="23557" name="Grupo 7"/>
          <p:cNvGrpSpPr>
            <a:grpSpLocks/>
          </p:cNvGrpSpPr>
          <p:nvPr/>
        </p:nvGrpSpPr>
        <p:grpSpPr bwMode="auto">
          <a:xfrm rot="5400000">
            <a:off x="1107282" y="2035969"/>
            <a:ext cx="2214562" cy="857250"/>
            <a:chOff x="1107257" y="2035959"/>
            <a:chExt cx="2214578" cy="857256"/>
          </a:xfrm>
        </p:grpSpPr>
        <p:sp>
          <p:nvSpPr>
            <p:cNvPr id="5" name="Seta para baixo 4"/>
            <p:cNvSpPr/>
            <p:nvPr/>
          </p:nvSpPr>
          <p:spPr>
            <a:xfrm rot="16200000">
              <a:off x="1785918" y="1357298"/>
              <a:ext cx="857256" cy="2214578"/>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564" name="CaixaDeTexto 6"/>
            <p:cNvSpPr txBox="1">
              <a:spLocks noChangeArrowheads="1"/>
            </p:cNvSpPr>
            <p:nvPr/>
          </p:nvSpPr>
          <p:spPr bwMode="auto">
            <a:xfrm>
              <a:off x="1214414" y="2285992"/>
              <a:ext cx="1571636" cy="369332"/>
            </a:xfrm>
            <a:prstGeom prst="rect">
              <a:avLst/>
            </a:prstGeom>
            <a:noFill/>
            <a:ln w="9525">
              <a:noFill/>
              <a:miter lim="800000"/>
              <a:headEnd/>
              <a:tailEnd/>
            </a:ln>
          </p:spPr>
          <p:txBody>
            <a:bodyPr>
              <a:spAutoFit/>
            </a:bodyPr>
            <a:lstStyle/>
            <a:p>
              <a:r>
                <a:rPr lang="en-US"/>
                <a:t>spontaneous</a:t>
              </a:r>
            </a:p>
          </p:txBody>
        </p:sp>
      </p:grpSp>
      <p:grpSp>
        <p:nvGrpSpPr>
          <p:cNvPr id="23558" name="Grupo 8"/>
          <p:cNvGrpSpPr>
            <a:grpSpLocks/>
          </p:cNvGrpSpPr>
          <p:nvPr/>
        </p:nvGrpSpPr>
        <p:grpSpPr bwMode="auto">
          <a:xfrm rot="-5400000">
            <a:off x="5393532" y="2035969"/>
            <a:ext cx="2214562" cy="857250"/>
            <a:chOff x="1107257" y="2035959"/>
            <a:chExt cx="2214578" cy="857256"/>
          </a:xfrm>
        </p:grpSpPr>
        <p:sp>
          <p:nvSpPr>
            <p:cNvPr id="10" name="Seta para baixo 9"/>
            <p:cNvSpPr/>
            <p:nvPr/>
          </p:nvSpPr>
          <p:spPr>
            <a:xfrm rot="16200000">
              <a:off x="1785918" y="1357298"/>
              <a:ext cx="857256" cy="2214578"/>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562" name="CaixaDeTexto 11"/>
            <p:cNvSpPr txBox="1">
              <a:spLocks noChangeArrowheads="1"/>
            </p:cNvSpPr>
            <p:nvPr/>
          </p:nvSpPr>
          <p:spPr bwMode="auto">
            <a:xfrm>
              <a:off x="1142974" y="2265663"/>
              <a:ext cx="1964547" cy="338554"/>
            </a:xfrm>
            <a:prstGeom prst="rect">
              <a:avLst/>
            </a:prstGeom>
            <a:noFill/>
            <a:ln w="9525">
              <a:noFill/>
              <a:miter lim="800000"/>
              <a:headEnd/>
              <a:tailEnd/>
            </a:ln>
          </p:spPr>
          <p:txBody>
            <a:bodyPr>
              <a:spAutoFit/>
            </a:bodyPr>
            <a:lstStyle/>
            <a:p>
              <a:r>
                <a:rPr lang="en-US" sz="1600"/>
                <a:t>Not spontaneous</a:t>
              </a:r>
            </a:p>
          </p:txBody>
        </p:sp>
      </p:grpSp>
      <p:sp>
        <p:nvSpPr>
          <p:cNvPr id="23559" name="CaixaDeTexto 12"/>
          <p:cNvSpPr txBox="1">
            <a:spLocks noChangeArrowheads="1"/>
          </p:cNvSpPr>
          <p:nvPr/>
        </p:nvSpPr>
        <p:spPr bwMode="auto">
          <a:xfrm>
            <a:off x="360363" y="4000500"/>
            <a:ext cx="8140700" cy="923925"/>
          </a:xfrm>
          <a:prstGeom prst="rect">
            <a:avLst/>
          </a:prstGeom>
          <a:noFill/>
          <a:ln w="9525">
            <a:noFill/>
            <a:miter lim="800000"/>
            <a:headEnd/>
            <a:tailEnd/>
          </a:ln>
        </p:spPr>
        <p:txBody>
          <a:bodyPr>
            <a:spAutoFit/>
          </a:bodyPr>
          <a:lstStyle/>
          <a:p>
            <a:r>
              <a:rPr lang="en-US"/>
              <a:t>For an ideal gas at constant T, ΔU = 0; anyway there were some kind of “force” that took the gas to expand and occupy uniformly both balloons.</a:t>
            </a:r>
          </a:p>
        </p:txBody>
      </p:sp>
      <p:sp>
        <p:nvSpPr>
          <p:cNvPr id="23560" name="CaixaDeTexto 13"/>
          <p:cNvSpPr txBox="1">
            <a:spLocks noChangeArrowheads="1"/>
          </p:cNvSpPr>
          <p:nvPr/>
        </p:nvSpPr>
        <p:spPr bwMode="auto">
          <a:xfrm>
            <a:off x="4929188" y="1643063"/>
            <a:ext cx="785812" cy="369887"/>
          </a:xfrm>
          <a:prstGeom prst="rect">
            <a:avLst/>
          </a:prstGeom>
          <a:noFill/>
          <a:ln w="9525">
            <a:noFill/>
            <a:miter lim="800000"/>
            <a:headEnd/>
            <a:tailEnd/>
          </a:ln>
        </p:spPr>
        <p:txBody>
          <a:bodyPr>
            <a:spAutoFit/>
          </a:bodyPr>
          <a:lstStyle/>
          <a:p>
            <a:r>
              <a:rPr lang="en-US"/>
              <a:t>p = 0</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Posição do Número do Diapositivo 5"/>
          <p:cNvSpPr>
            <a:spLocks noGrp="1"/>
          </p:cNvSpPr>
          <p:nvPr>
            <p:ph type="sldNum" sz="quarter" idx="12"/>
          </p:nvPr>
        </p:nvSpPr>
        <p:spPr/>
        <p:txBody>
          <a:bodyPr/>
          <a:lstStyle/>
          <a:p>
            <a:pPr>
              <a:defRPr/>
            </a:pPr>
            <a:fld id="{86E5B708-3AE6-4B06-9E9E-3899011688F2}" type="slidenum">
              <a:rPr lang="pt-PT" smtClean="0"/>
              <a:pPr>
                <a:defRPr/>
              </a:pPr>
              <a:t>6</a:t>
            </a:fld>
            <a:endParaRPr lang="pt-PT"/>
          </a:p>
        </p:txBody>
      </p:sp>
      <p:sp>
        <p:nvSpPr>
          <p:cNvPr id="9" name="Rectângulo 8"/>
          <p:cNvSpPr/>
          <p:nvPr/>
        </p:nvSpPr>
        <p:spPr>
          <a:xfrm>
            <a:off x="360363" y="428625"/>
            <a:ext cx="3140075" cy="369888"/>
          </a:xfrm>
          <a:prstGeom prst="rect">
            <a:avLst/>
          </a:prstGeom>
        </p:spPr>
        <p:txBody>
          <a:bodyPr>
            <a:spAutoFit/>
          </a:bodyPr>
          <a:lstStyle/>
          <a:p>
            <a:pPr>
              <a:defRPr/>
            </a:pPr>
            <a:r>
              <a:rPr lang="en-US" dirty="0">
                <a:solidFill>
                  <a:srgbClr val="FF6600"/>
                </a:solidFill>
                <a:effectLst>
                  <a:outerShdw blurRad="38100" dist="38100" dir="2700000" algn="tl">
                    <a:srgbClr val="000000">
                      <a:alpha val="43137"/>
                    </a:srgbClr>
                  </a:outerShdw>
                </a:effectLst>
              </a:rPr>
              <a:t>Mathematical statement </a:t>
            </a:r>
          </a:p>
        </p:txBody>
      </p:sp>
      <p:sp>
        <p:nvSpPr>
          <p:cNvPr id="1034" name="CaixaDeTexto 3"/>
          <p:cNvSpPr txBox="1">
            <a:spLocks noChangeArrowheads="1"/>
          </p:cNvSpPr>
          <p:nvPr/>
        </p:nvSpPr>
        <p:spPr bwMode="auto">
          <a:xfrm>
            <a:off x="360363" y="1000125"/>
            <a:ext cx="4714875" cy="369888"/>
          </a:xfrm>
          <a:prstGeom prst="rect">
            <a:avLst/>
          </a:prstGeom>
          <a:noFill/>
          <a:ln w="9525">
            <a:noFill/>
            <a:miter lim="800000"/>
            <a:headEnd/>
            <a:tailEnd/>
          </a:ln>
        </p:spPr>
        <p:txBody>
          <a:bodyPr>
            <a:spAutoFit/>
          </a:bodyPr>
          <a:lstStyle/>
          <a:p>
            <a:r>
              <a:rPr lang="en-US"/>
              <a:t>We saw before, from the 1</a:t>
            </a:r>
            <a:r>
              <a:rPr lang="en-US" baseline="30000"/>
              <a:t>st</a:t>
            </a:r>
            <a:r>
              <a:rPr lang="en-US"/>
              <a:t> Law, that</a:t>
            </a:r>
          </a:p>
        </p:txBody>
      </p:sp>
      <p:graphicFrame>
        <p:nvGraphicFramePr>
          <p:cNvPr id="1026" name="Object 4"/>
          <p:cNvGraphicFramePr>
            <a:graphicFrameLocks noChangeAspect="1"/>
          </p:cNvGraphicFramePr>
          <p:nvPr/>
        </p:nvGraphicFramePr>
        <p:xfrm>
          <a:off x="5143500" y="928688"/>
          <a:ext cx="1493838" cy="471487"/>
        </p:xfrm>
        <a:graphic>
          <a:graphicData uri="http://schemas.openxmlformats.org/presentationml/2006/ole">
            <p:oleObj spid="_x0000_s1026" name="Equação" r:id="rId3" imgW="723586" imgH="228501" progId="Equation.3">
              <p:embed/>
            </p:oleObj>
          </a:graphicData>
        </a:graphic>
      </p:graphicFrame>
      <p:sp>
        <p:nvSpPr>
          <p:cNvPr id="7" name="Oval 6"/>
          <p:cNvSpPr/>
          <p:nvPr/>
        </p:nvSpPr>
        <p:spPr>
          <a:xfrm>
            <a:off x="7929563" y="428625"/>
            <a:ext cx="142875" cy="1428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Oval 7"/>
          <p:cNvSpPr/>
          <p:nvPr/>
        </p:nvSpPr>
        <p:spPr>
          <a:xfrm>
            <a:off x="7143750" y="1571625"/>
            <a:ext cx="142875" cy="1428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Forma livre 9"/>
          <p:cNvSpPr/>
          <p:nvPr/>
        </p:nvSpPr>
        <p:spPr>
          <a:xfrm>
            <a:off x="7104063" y="428625"/>
            <a:ext cx="825500" cy="1163638"/>
          </a:xfrm>
          <a:custGeom>
            <a:avLst/>
            <a:gdLst>
              <a:gd name="connsiteX0" fmla="*/ 63977 w 862089"/>
              <a:gd name="connsiteY0" fmla="*/ 1191812 h 1191812"/>
              <a:gd name="connsiteX1" fmla="*/ 55813 w 862089"/>
              <a:gd name="connsiteY1" fmla="*/ 1028526 h 1191812"/>
              <a:gd name="connsiteX2" fmla="*/ 47648 w 862089"/>
              <a:gd name="connsiteY2" fmla="*/ 987705 h 1191812"/>
              <a:gd name="connsiteX3" fmla="*/ 39484 w 862089"/>
              <a:gd name="connsiteY3" fmla="*/ 922390 h 1191812"/>
              <a:gd name="connsiteX4" fmla="*/ 14991 w 862089"/>
              <a:gd name="connsiteY4" fmla="*/ 832583 h 1191812"/>
              <a:gd name="connsiteX5" fmla="*/ 39484 w 862089"/>
              <a:gd name="connsiteY5" fmla="*/ 473355 h 1191812"/>
              <a:gd name="connsiteX6" fmla="*/ 55813 w 862089"/>
              <a:gd name="connsiteY6" fmla="*/ 424369 h 1191812"/>
              <a:gd name="connsiteX7" fmla="*/ 104798 w 862089"/>
              <a:gd name="connsiteY7" fmla="*/ 359055 h 1191812"/>
              <a:gd name="connsiteX8" fmla="*/ 145620 w 862089"/>
              <a:gd name="connsiteY8" fmla="*/ 310069 h 1191812"/>
              <a:gd name="connsiteX9" fmla="*/ 178277 w 862089"/>
              <a:gd name="connsiteY9" fmla="*/ 261083 h 1191812"/>
              <a:gd name="connsiteX10" fmla="*/ 259920 w 862089"/>
              <a:gd name="connsiteY10" fmla="*/ 212097 h 1191812"/>
              <a:gd name="connsiteX11" fmla="*/ 292577 w 862089"/>
              <a:gd name="connsiteY11" fmla="*/ 187605 h 1191812"/>
              <a:gd name="connsiteX12" fmla="*/ 325234 w 862089"/>
              <a:gd name="connsiteY12" fmla="*/ 171276 h 1191812"/>
              <a:gd name="connsiteX13" fmla="*/ 349727 w 862089"/>
              <a:gd name="connsiteY13" fmla="*/ 154947 h 1191812"/>
              <a:gd name="connsiteX14" fmla="*/ 374220 w 862089"/>
              <a:gd name="connsiteY14" fmla="*/ 146783 h 1191812"/>
              <a:gd name="connsiteX15" fmla="*/ 406877 w 862089"/>
              <a:gd name="connsiteY15" fmla="*/ 130455 h 1191812"/>
              <a:gd name="connsiteX16" fmla="*/ 431370 w 862089"/>
              <a:gd name="connsiteY16" fmla="*/ 122290 h 1191812"/>
              <a:gd name="connsiteX17" fmla="*/ 496684 w 862089"/>
              <a:gd name="connsiteY17" fmla="*/ 89633 h 1191812"/>
              <a:gd name="connsiteX18" fmla="*/ 586491 w 862089"/>
              <a:gd name="connsiteY18" fmla="*/ 65140 h 1191812"/>
              <a:gd name="connsiteX19" fmla="*/ 823255 w 862089"/>
              <a:gd name="connsiteY19" fmla="*/ 73305 h 1191812"/>
              <a:gd name="connsiteX20" fmla="*/ 831420 w 862089"/>
              <a:gd name="connsiteY20" fmla="*/ 7990 h 1191812"/>
              <a:gd name="connsiteX21" fmla="*/ 839584 w 862089"/>
              <a:gd name="connsiteY21" fmla="*/ 32483 h 1191812"/>
              <a:gd name="connsiteX22" fmla="*/ 847748 w 862089"/>
              <a:gd name="connsiteY22" fmla="*/ 81469 h 1191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62089" h="1191812">
                <a:moveTo>
                  <a:pt x="63977" y="1191812"/>
                </a:moveTo>
                <a:cubicBezTo>
                  <a:pt x="61256" y="1137383"/>
                  <a:pt x="60159" y="1082849"/>
                  <a:pt x="55813" y="1028526"/>
                </a:cubicBezTo>
                <a:cubicBezTo>
                  <a:pt x="54706" y="1014694"/>
                  <a:pt x="49758" y="1001420"/>
                  <a:pt x="47648" y="987705"/>
                </a:cubicBezTo>
                <a:cubicBezTo>
                  <a:pt x="44312" y="966019"/>
                  <a:pt x="43528" y="943955"/>
                  <a:pt x="39484" y="922390"/>
                </a:cubicBezTo>
                <a:cubicBezTo>
                  <a:pt x="31593" y="880304"/>
                  <a:pt x="26215" y="866257"/>
                  <a:pt x="14991" y="832583"/>
                </a:cubicBezTo>
                <a:cubicBezTo>
                  <a:pt x="21084" y="613226"/>
                  <a:pt x="0" y="611544"/>
                  <a:pt x="39484" y="473355"/>
                </a:cubicBezTo>
                <a:cubicBezTo>
                  <a:pt x="44213" y="456805"/>
                  <a:pt x="45486" y="438139"/>
                  <a:pt x="55813" y="424369"/>
                </a:cubicBezTo>
                <a:cubicBezTo>
                  <a:pt x="72141" y="402598"/>
                  <a:pt x="87985" y="380454"/>
                  <a:pt x="104798" y="359055"/>
                </a:cubicBezTo>
                <a:cubicBezTo>
                  <a:pt x="117930" y="342342"/>
                  <a:pt x="132867" y="327073"/>
                  <a:pt x="145620" y="310069"/>
                </a:cubicBezTo>
                <a:cubicBezTo>
                  <a:pt x="157395" y="294369"/>
                  <a:pt x="164400" y="274960"/>
                  <a:pt x="178277" y="261083"/>
                </a:cubicBezTo>
                <a:cubicBezTo>
                  <a:pt x="211827" y="227533"/>
                  <a:pt x="225564" y="233570"/>
                  <a:pt x="259920" y="212097"/>
                </a:cubicBezTo>
                <a:cubicBezTo>
                  <a:pt x="271459" y="204885"/>
                  <a:pt x="281038" y="194817"/>
                  <a:pt x="292577" y="187605"/>
                </a:cubicBezTo>
                <a:cubicBezTo>
                  <a:pt x="302898" y="181155"/>
                  <a:pt x="314667" y="177314"/>
                  <a:pt x="325234" y="171276"/>
                </a:cubicBezTo>
                <a:cubicBezTo>
                  <a:pt x="333753" y="166408"/>
                  <a:pt x="340951" y="159335"/>
                  <a:pt x="349727" y="154947"/>
                </a:cubicBezTo>
                <a:cubicBezTo>
                  <a:pt x="357424" y="151098"/>
                  <a:pt x="366310" y="150173"/>
                  <a:pt x="374220" y="146783"/>
                </a:cubicBezTo>
                <a:cubicBezTo>
                  <a:pt x="385406" y="141989"/>
                  <a:pt x="395691" y="135249"/>
                  <a:pt x="406877" y="130455"/>
                </a:cubicBezTo>
                <a:cubicBezTo>
                  <a:pt x="414787" y="127065"/>
                  <a:pt x="423535" y="125851"/>
                  <a:pt x="431370" y="122290"/>
                </a:cubicBezTo>
                <a:cubicBezTo>
                  <a:pt x="453529" y="112217"/>
                  <a:pt x="473070" y="95536"/>
                  <a:pt x="496684" y="89633"/>
                </a:cubicBezTo>
                <a:cubicBezTo>
                  <a:pt x="548562" y="76664"/>
                  <a:pt x="518552" y="84552"/>
                  <a:pt x="586491" y="65140"/>
                </a:cubicBezTo>
                <a:cubicBezTo>
                  <a:pt x="665412" y="67862"/>
                  <a:pt x="746352" y="91249"/>
                  <a:pt x="823255" y="73305"/>
                </a:cubicBezTo>
                <a:cubicBezTo>
                  <a:pt x="844622" y="68319"/>
                  <a:pt x="823271" y="28362"/>
                  <a:pt x="831420" y="7990"/>
                </a:cubicBezTo>
                <a:cubicBezTo>
                  <a:pt x="834616" y="0"/>
                  <a:pt x="836194" y="24573"/>
                  <a:pt x="839584" y="32483"/>
                </a:cubicBezTo>
                <a:cubicBezTo>
                  <a:pt x="857169" y="73514"/>
                  <a:pt x="862089" y="52789"/>
                  <a:pt x="847748" y="81469"/>
                </a:cubicBezTo>
              </a:path>
            </a:pathLst>
          </a:custGeom>
          <a:ln w="25400">
            <a:tailEnd type="triangl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1" name="Forma livre 10"/>
          <p:cNvSpPr/>
          <p:nvPr/>
        </p:nvSpPr>
        <p:spPr>
          <a:xfrm>
            <a:off x="7291388" y="628650"/>
            <a:ext cx="752475" cy="1020763"/>
          </a:xfrm>
          <a:custGeom>
            <a:avLst/>
            <a:gdLst>
              <a:gd name="connsiteX0" fmla="*/ 0 w 753201"/>
              <a:gd name="connsiteY0" fmla="*/ 1020536 h 1020536"/>
              <a:gd name="connsiteX1" fmla="*/ 138793 w 753201"/>
              <a:gd name="connsiteY1" fmla="*/ 1004207 h 1020536"/>
              <a:gd name="connsiteX2" fmla="*/ 204107 w 753201"/>
              <a:gd name="connsiteY2" fmla="*/ 963386 h 1020536"/>
              <a:gd name="connsiteX3" fmla="*/ 310243 w 753201"/>
              <a:gd name="connsiteY3" fmla="*/ 947057 h 1020536"/>
              <a:gd name="connsiteX4" fmla="*/ 342900 w 753201"/>
              <a:gd name="connsiteY4" fmla="*/ 930729 h 1020536"/>
              <a:gd name="connsiteX5" fmla="*/ 457200 w 753201"/>
              <a:gd name="connsiteY5" fmla="*/ 914400 h 1020536"/>
              <a:gd name="connsiteX6" fmla="*/ 498022 w 753201"/>
              <a:gd name="connsiteY6" fmla="*/ 898071 h 1020536"/>
              <a:gd name="connsiteX7" fmla="*/ 563336 w 753201"/>
              <a:gd name="connsiteY7" fmla="*/ 849086 h 1020536"/>
              <a:gd name="connsiteX8" fmla="*/ 604157 w 753201"/>
              <a:gd name="connsiteY8" fmla="*/ 816429 h 1020536"/>
              <a:gd name="connsiteX9" fmla="*/ 628650 w 753201"/>
              <a:gd name="connsiteY9" fmla="*/ 783771 h 1020536"/>
              <a:gd name="connsiteX10" fmla="*/ 653143 w 753201"/>
              <a:gd name="connsiteY10" fmla="*/ 759279 h 1020536"/>
              <a:gd name="connsiteX11" fmla="*/ 685800 w 753201"/>
              <a:gd name="connsiteY11" fmla="*/ 685800 h 1020536"/>
              <a:gd name="connsiteX12" fmla="*/ 710293 w 753201"/>
              <a:gd name="connsiteY12" fmla="*/ 604157 h 1020536"/>
              <a:gd name="connsiteX13" fmla="*/ 734786 w 753201"/>
              <a:gd name="connsiteY13" fmla="*/ 334736 h 1020536"/>
              <a:gd name="connsiteX14" fmla="*/ 742950 w 753201"/>
              <a:gd name="connsiteY14" fmla="*/ 106136 h 1020536"/>
              <a:gd name="connsiteX15" fmla="*/ 751114 w 753201"/>
              <a:gd name="connsiteY15" fmla="*/ 81643 h 1020536"/>
              <a:gd name="connsiteX16" fmla="*/ 751114 w 753201"/>
              <a:gd name="connsiteY16" fmla="*/ 0 h 1020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53201" h="1020536">
                <a:moveTo>
                  <a:pt x="0" y="1020536"/>
                </a:moveTo>
                <a:cubicBezTo>
                  <a:pt x="46264" y="1015093"/>
                  <a:pt x="93368" y="1014531"/>
                  <a:pt x="138793" y="1004207"/>
                </a:cubicBezTo>
                <a:cubicBezTo>
                  <a:pt x="157988" y="999844"/>
                  <a:pt x="184986" y="972947"/>
                  <a:pt x="204107" y="963386"/>
                </a:cubicBezTo>
                <a:cubicBezTo>
                  <a:pt x="233534" y="948673"/>
                  <a:pt x="286815" y="949400"/>
                  <a:pt x="310243" y="947057"/>
                </a:cubicBezTo>
                <a:cubicBezTo>
                  <a:pt x="321129" y="941614"/>
                  <a:pt x="331354" y="934578"/>
                  <a:pt x="342900" y="930729"/>
                </a:cubicBezTo>
                <a:cubicBezTo>
                  <a:pt x="368900" y="922062"/>
                  <a:pt x="439166" y="916404"/>
                  <a:pt x="457200" y="914400"/>
                </a:cubicBezTo>
                <a:cubicBezTo>
                  <a:pt x="470807" y="908957"/>
                  <a:pt x="485540" y="905752"/>
                  <a:pt x="498022" y="898071"/>
                </a:cubicBezTo>
                <a:cubicBezTo>
                  <a:pt x="521199" y="883808"/>
                  <a:pt x="563336" y="849086"/>
                  <a:pt x="563336" y="849086"/>
                </a:cubicBezTo>
                <a:cubicBezTo>
                  <a:pt x="613341" y="774075"/>
                  <a:pt x="545005" y="865723"/>
                  <a:pt x="604157" y="816429"/>
                </a:cubicBezTo>
                <a:cubicBezTo>
                  <a:pt x="614610" y="807718"/>
                  <a:pt x="619794" y="794102"/>
                  <a:pt x="628650" y="783771"/>
                </a:cubicBezTo>
                <a:cubicBezTo>
                  <a:pt x="636164" y="775005"/>
                  <a:pt x="644979" y="767443"/>
                  <a:pt x="653143" y="759279"/>
                </a:cubicBezTo>
                <a:cubicBezTo>
                  <a:pt x="671412" y="667928"/>
                  <a:pt x="645689" y="766022"/>
                  <a:pt x="685800" y="685800"/>
                </a:cubicBezTo>
                <a:cubicBezTo>
                  <a:pt x="695740" y="665921"/>
                  <a:pt x="704433" y="627598"/>
                  <a:pt x="710293" y="604157"/>
                </a:cubicBezTo>
                <a:cubicBezTo>
                  <a:pt x="721272" y="505341"/>
                  <a:pt x="728172" y="449383"/>
                  <a:pt x="734786" y="334736"/>
                </a:cubicBezTo>
                <a:cubicBezTo>
                  <a:pt x="739178" y="258614"/>
                  <a:pt x="738041" y="182226"/>
                  <a:pt x="742950" y="106136"/>
                </a:cubicBezTo>
                <a:cubicBezTo>
                  <a:pt x="743504" y="97548"/>
                  <a:pt x="750454" y="90224"/>
                  <a:pt x="751114" y="81643"/>
                </a:cubicBezTo>
                <a:cubicBezTo>
                  <a:pt x="753201" y="54509"/>
                  <a:pt x="751114" y="27214"/>
                  <a:pt x="751114" y="0"/>
                </a:cubicBezTo>
              </a:path>
            </a:pathLst>
          </a:custGeom>
          <a:ln w="25400">
            <a:prstDash val="sysDash"/>
            <a:tailEnd type="triangl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039" name="CaixaDeTexto 11"/>
          <p:cNvSpPr txBox="1">
            <a:spLocks noChangeArrowheads="1"/>
          </p:cNvSpPr>
          <p:nvPr/>
        </p:nvSpPr>
        <p:spPr bwMode="auto">
          <a:xfrm>
            <a:off x="6715125" y="571500"/>
            <a:ext cx="714375" cy="369888"/>
          </a:xfrm>
          <a:prstGeom prst="rect">
            <a:avLst/>
          </a:prstGeom>
          <a:noFill/>
          <a:ln w="9525">
            <a:noFill/>
            <a:miter lim="800000"/>
            <a:headEnd/>
            <a:tailEnd/>
          </a:ln>
        </p:spPr>
        <p:txBody>
          <a:bodyPr>
            <a:spAutoFit/>
          </a:bodyPr>
          <a:lstStyle/>
          <a:p>
            <a:r>
              <a:rPr lang="en-US"/>
              <a:t>rev</a:t>
            </a:r>
          </a:p>
        </p:txBody>
      </p:sp>
      <p:sp>
        <p:nvSpPr>
          <p:cNvPr id="1040" name="CaixaDeTexto 12"/>
          <p:cNvSpPr txBox="1">
            <a:spLocks noChangeArrowheads="1"/>
          </p:cNvSpPr>
          <p:nvPr/>
        </p:nvSpPr>
        <p:spPr bwMode="auto">
          <a:xfrm>
            <a:off x="7858125" y="1357313"/>
            <a:ext cx="928688" cy="369887"/>
          </a:xfrm>
          <a:prstGeom prst="rect">
            <a:avLst/>
          </a:prstGeom>
          <a:noFill/>
          <a:ln w="9525">
            <a:noFill/>
            <a:miter lim="800000"/>
            <a:headEnd/>
            <a:tailEnd/>
          </a:ln>
        </p:spPr>
        <p:txBody>
          <a:bodyPr>
            <a:spAutoFit/>
          </a:bodyPr>
          <a:lstStyle/>
          <a:p>
            <a:r>
              <a:rPr lang="en-US"/>
              <a:t>irrev.</a:t>
            </a:r>
          </a:p>
        </p:txBody>
      </p:sp>
      <p:sp>
        <p:nvSpPr>
          <p:cNvPr id="1041" name="CaixaDeTexto 11"/>
          <p:cNvSpPr txBox="1">
            <a:spLocks noChangeArrowheads="1"/>
          </p:cNvSpPr>
          <p:nvPr/>
        </p:nvSpPr>
        <p:spPr bwMode="auto">
          <a:xfrm>
            <a:off x="360363" y="1714500"/>
            <a:ext cx="6215062" cy="369888"/>
          </a:xfrm>
          <a:prstGeom prst="rect">
            <a:avLst/>
          </a:prstGeom>
          <a:noFill/>
          <a:ln w="9525">
            <a:noFill/>
            <a:miter lim="800000"/>
            <a:headEnd/>
            <a:tailEnd/>
          </a:ln>
        </p:spPr>
        <p:txBody>
          <a:bodyPr>
            <a:spAutoFit/>
          </a:bodyPr>
          <a:lstStyle/>
          <a:p>
            <a:r>
              <a:rPr lang="en-US"/>
              <a:t>As a consequence, being </a:t>
            </a:r>
            <a:r>
              <a:rPr lang="el-GR"/>
              <a:t>Δ</a:t>
            </a:r>
            <a:r>
              <a:rPr lang="pt-PT"/>
              <a:t>U equal in both processes, </a:t>
            </a:r>
            <a:endParaRPr lang="en-US"/>
          </a:p>
        </p:txBody>
      </p:sp>
      <p:graphicFrame>
        <p:nvGraphicFramePr>
          <p:cNvPr id="1027" name="Object 12"/>
          <p:cNvGraphicFramePr>
            <a:graphicFrameLocks noChangeAspect="1"/>
          </p:cNvGraphicFramePr>
          <p:nvPr/>
        </p:nvGraphicFramePr>
        <p:xfrm>
          <a:off x="6572250" y="1714500"/>
          <a:ext cx="1244600" cy="400050"/>
        </p:xfrm>
        <a:graphic>
          <a:graphicData uri="http://schemas.openxmlformats.org/presentationml/2006/ole">
            <p:oleObj spid="_x0000_s1027" name="Equação" r:id="rId4" imgW="711200" imgH="228600" progId="Equation.3">
              <p:embed/>
            </p:oleObj>
          </a:graphicData>
        </a:graphic>
      </p:graphicFrame>
      <p:sp>
        <p:nvSpPr>
          <p:cNvPr id="14" name="CaixaDeTexto 13"/>
          <p:cNvSpPr txBox="1"/>
          <p:nvPr/>
        </p:nvSpPr>
        <p:spPr>
          <a:xfrm>
            <a:off x="360363" y="2357438"/>
            <a:ext cx="7786687" cy="369887"/>
          </a:xfrm>
          <a:prstGeom prst="rect">
            <a:avLst/>
          </a:prstGeom>
          <a:noFill/>
        </p:spPr>
        <p:txBody>
          <a:bodyPr>
            <a:spAutoFit/>
          </a:bodyPr>
          <a:lstStyle/>
          <a:p>
            <a:pPr>
              <a:defRPr/>
            </a:pPr>
            <a:r>
              <a:rPr lang="en-US" dirty="0"/>
              <a:t>We now define a new state function, called </a:t>
            </a:r>
            <a:r>
              <a:rPr lang="en-US" dirty="0">
                <a:effectLst>
                  <a:outerShdw blurRad="38100" dist="38100" dir="2700000" algn="tl">
                    <a:srgbClr val="000000">
                      <a:alpha val="43137"/>
                    </a:srgbClr>
                  </a:outerShdw>
                </a:effectLst>
              </a:rPr>
              <a:t>ENTROPY, S, </a:t>
            </a:r>
            <a:r>
              <a:rPr lang="en-US" dirty="0"/>
              <a:t>as</a:t>
            </a:r>
            <a:endParaRPr lang="en-US" dirty="0">
              <a:effectLst>
                <a:outerShdw blurRad="38100" dist="38100" dir="2700000" algn="tl">
                  <a:srgbClr val="000000">
                    <a:alpha val="43137"/>
                  </a:srgbClr>
                </a:outerShdw>
              </a:effectLst>
            </a:endParaRPr>
          </a:p>
        </p:txBody>
      </p:sp>
      <p:graphicFrame>
        <p:nvGraphicFramePr>
          <p:cNvPr id="1028" name="Object 13"/>
          <p:cNvGraphicFramePr>
            <a:graphicFrameLocks noChangeAspect="1"/>
          </p:cNvGraphicFramePr>
          <p:nvPr/>
        </p:nvGraphicFramePr>
        <p:xfrm>
          <a:off x="2214563" y="3143250"/>
          <a:ext cx="1387475" cy="768350"/>
        </p:xfrm>
        <a:graphic>
          <a:graphicData uri="http://schemas.openxmlformats.org/presentationml/2006/ole">
            <p:oleObj spid="_x0000_s1028" name="Equação" r:id="rId5" imgW="710891" imgH="393529" progId="Equation.3">
              <p:embed/>
            </p:oleObj>
          </a:graphicData>
        </a:graphic>
      </p:graphicFrame>
      <p:sp>
        <p:nvSpPr>
          <p:cNvPr id="1043" name="CaixaDeTexto 15"/>
          <p:cNvSpPr txBox="1">
            <a:spLocks noChangeArrowheads="1"/>
          </p:cNvSpPr>
          <p:nvPr/>
        </p:nvSpPr>
        <p:spPr bwMode="auto">
          <a:xfrm>
            <a:off x="360363" y="4071938"/>
            <a:ext cx="7572375" cy="369887"/>
          </a:xfrm>
          <a:prstGeom prst="rect">
            <a:avLst/>
          </a:prstGeom>
          <a:noFill/>
          <a:ln w="9525">
            <a:noFill/>
            <a:miter lim="800000"/>
            <a:headEnd/>
            <a:tailEnd/>
          </a:ln>
        </p:spPr>
        <p:txBody>
          <a:bodyPr>
            <a:spAutoFit/>
          </a:bodyPr>
          <a:lstStyle/>
          <a:p>
            <a:r>
              <a:rPr lang="en-US"/>
              <a:t>For an irreversible process, and since S is a state function </a:t>
            </a:r>
          </a:p>
        </p:txBody>
      </p:sp>
      <p:sp>
        <p:nvSpPr>
          <p:cNvPr id="1044" name="CaixaDeTexto 16"/>
          <p:cNvSpPr txBox="1">
            <a:spLocks noChangeArrowheads="1"/>
          </p:cNvSpPr>
          <p:nvPr/>
        </p:nvSpPr>
        <p:spPr bwMode="auto">
          <a:xfrm>
            <a:off x="4071938" y="3429000"/>
            <a:ext cx="428625" cy="369888"/>
          </a:xfrm>
          <a:prstGeom prst="rect">
            <a:avLst/>
          </a:prstGeom>
          <a:noFill/>
          <a:ln w="9525">
            <a:noFill/>
            <a:miter lim="800000"/>
            <a:headEnd/>
            <a:tailEnd/>
          </a:ln>
        </p:spPr>
        <p:txBody>
          <a:bodyPr>
            <a:spAutoFit/>
          </a:bodyPr>
          <a:lstStyle/>
          <a:p>
            <a:r>
              <a:rPr lang="en-US"/>
              <a:t>or</a:t>
            </a:r>
          </a:p>
        </p:txBody>
      </p:sp>
      <p:graphicFrame>
        <p:nvGraphicFramePr>
          <p:cNvPr id="1029" name="Object 14"/>
          <p:cNvGraphicFramePr>
            <a:graphicFrameLocks noChangeAspect="1"/>
          </p:cNvGraphicFramePr>
          <p:nvPr/>
        </p:nvGraphicFramePr>
        <p:xfrm>
          <a:off x="4714875" y="3214688"/>
          <a:ext cx="1252538" cy="762000"/>
        </p:xfrm>
        <a:graphic>
          <a:graphicData uri="http://schemas.openxmlformats.org/presentationml/2006/ole">
            <p:oleObj spid="_x0000_s1029" name="Equação" r:id="rId6" imgW="647419" imgH="393529" progId="Equation.3">
              <p:embed/>
            </p:oleObj>
          </a:graphicData>
        </a:graphic>
      </p:graphicFrame>
      <p:graphicFrame>
        <p:nvGraphicFramePr>
          <p:cNvPr id="1030" name="Object 15"/>
          <p:cNvGraphicFramePr>
            <a:graphicFrameLocks noChangeAspect="1"/>
          </p:cNvGraphicFramePr>
          <p:nvPr/>
        </p:nvGraphicFramePr>
        <p:xfrm>
          <a:off x="7286625" y="3929063"/>
          <a:ext cx="1146175" cy="696912"/>
        </p:xfrm>
        <a:graphic>
          <a:graphicData uri="http://schemas.openxmlformats.org/presentationml/2006/ole">
            <p:oleObj spid="_x0000_s1030" name="Equação" r:id="rId7" imgW="647419" imgH="393529" progId="Equation.3">
              <p:embed/>
            </p:oleObj>
          </a:graphicData>
        </a:graphic>
      </p:graphicFrame>
      <p:sp>
        <p:nvSpPr>
          <p:cNvPr id="1045" name="CaixaDeTexto 19"/>
          <p:cNvSpPr txBox="1">
            <a:spLocks noChangeArrowheads="1"/>
          </p:cNvSpPr>
          <p:nvPr/>
        </p:nvSpPr>
        <p:spPr bwMode="auto">
          <a:xfrm>
            <a:off x="360363" y="4786313"/>
            <a:ext cx="7997825" cy="646112"/>
          </a:xfrm>
          <a:prstGeom prst="rect">
            <a:avLst/>
          </a:prstGeom>
          <a:noFill/>
          <a:ln w="9525">
            <a:noFill/>
            <a:miter lim="800000"/>
            <a:headEnd/>
            <a:tailEnd/>
          </a:ln>
        </p:spPr>
        <p:txBody>
          <a:bodyPr>
            <a:spAutoFit/>
          </a:bodyPr>
          <a:lstStyle/>
          <a:p>
            <a:r>
              <a:rPr lang="en-US"/>
              <a:t>For an </a:t>
            </a:r>
            <a:r>
              <a:rPr lang="en-US" u="sng"/>
              <a:t>isolated system</a:t>
            </a:r>
            <a:r>
              <a:rPr lang="en-US"/>
              <a:t>, Q = 0, so for any process reversible or irreversible we obtain </a:t>
            </a:r>
          </a:p>
        </p:txBody>
      </p:sp>
      <p:graphicFrame>
        <p:nvGraphicFramePr>
          <p:cNvPr id="1031" name="Object 16"/>
          <p:cNvGraphicFramePr>
            <a:graphicFrameLocks noChangeAspect="1"/>
          </p:cNvGraphicFramePr>
          <p:nvPr/>
        </p:nvGraphicFramePr>
        <p:xfrm>
          <a:off x="3500438" y="5572125"/>
          <a:ext cx="2020887" cy="785813"/>
        </p:xfrm>
        <a:graphic>
          <a:graphicData uri="http://schemas.openxmlformats.org/presentationml/2006/ole">
            <p:oleObj spid="_x0000_s1031" name="Equação" r:id="rId8" imgW="457002" imgH="177723" progId="Equation.3">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Marcador de Posição do Número do Diapositivo 9"/>
          <p:cNvSpPr>
            <a:spLocks noGrp="1"/>
          </p:cNvSpPr>
          <p:nvPr>
            <p:ph type="sldNum" sz="quarter" idx="12"/>
          </p:nvPr>
        </p:nvSpPr>
        <p:spPr/>
        <p:txBody>
          <a:bodyPr/>
          <a:lstStyle/>
          <a:p>
            <a:pPr>
              <a:defRPr/>
            </a:pPr>
            <a:fld id="{3667C72C-7AF2-4D21-8BC6-48B26043D2A4}" type="slidenum">
              <a:rPr lang="pt-PT" smtClean="0"/>
              <a:pPr>
                <a:defRPr/>
              </a:pPr>
              <a:t>7</a:t>
            </a:fld>
            <a:endParaRPr lang="pt-PT"/>
          </a:p>
        </p:txBody>
      </p:sp>
      <p:sp>
        <p:nvSpPr>
          <p:cNvPr id="4" name="Rectângulo 3"/>
          <p:cNvSpPr/>
          <p:nvPr/>
        </p:nvSpPr>
        <p:spPr>
          <a:xfrm>
            <a:off x="360363" y="428625"/>
            <a:ext cx="4605337" cy="369888"/>
          </a:xfrm>
          <a:prstGeom prst="rect">
            <a:avLst/>
          </a:prstGeom>
        </p:spPr>
        <p:txBody>
          <a:bodyPr>
            <a:spAutoFit/>
          </a:bodyPr>
          <a:lstStyle/>
          <a:p>
            <a:pPr>
              <a:defRPr/>
            </a:pPr>
            <a:r>
              <a:rPr lang="en-US" dirty="0">
                <a:solidFill>
                  <a:srgbClr val="FF6600"/>
                </a:solidFill>
                <a:effectLst>
                  <a:outerShdw blurRad="38100" dist="38100" dir="2700000" algn="tl">
                    <a:srgbClr val="000000">
                      <a:alpha val="43137"/>
                    </a:srgbClr>
                  </a:outerShdw>
                </a:effectLst>
              </a:rPr>
              <a:t>Some statements of the Second Law </a:t>
            </a:r>
          </a:p>
        </p:txBody>
      </p:sp>
      <p:sp>
        <p:nvSpPr>
          <p:cNvPr id="2053" name="CaixaDeTexto 4"/>
          <p:cNvSpPr txBox="1">
            <a:spLocks noChangeArrowheads="1"/>
          </p:cNvSpPr>
          <p:nvPr/>
        </p:nvSpPr>
        <p:spPr bwMode="auto">
          <a:xfrm>
            <a:off x="360363" y="1000125"/>
            <a:ext cx="8355012" cy="923925"/>
          </a:xfrm>
          <a:prstGeom prst="rect">
            <a:avLst/>
          </a:prstGeom>
          <a:noFill/>
          <a:ln w="9525">
            <a:noFill/>
            <a:miter lim="800000"/>
            <a:headEnd/>
            <a:tailEnd/>
          </a:ln>
        </p:spPr>
        <p:txBody>
          <a:bodyPr>
            <a:spAutoFit/>
          </a:bodyPr>
          <a:lstStyle/>
          <a:p>
            <a:r>
              <a:rPr lang="en-US"/>
              <a:t>Spontaneous transformations are those that can be used to produce work. When they are executed reversibly they produce maximum work. In natural or irreversible processes we never obtain maximum work.</a:t>
            </a:r>
          </a:p>
        </p:txBody>
      </p:sp>
      <p:sp>
        <p:nvSpPr>
          <p:cNvPr id="6" name="CaixaDeTexto 5"/>
          <p:cNvSpPr txBox="1"/>
          <p:nvPr/>
        </p:nvSpPr>
        <p:spPr>
          <a:xfrm>
            <a:off x="360363" y="2286000"/>
            <a:ext cx="8072437" cy="646113"/>
          </a:xfrm>
          <a:prstGeom prst="rect">
            <a:avLst/>
          </a:prstGeom>
          <a:noFill/>
        </p:spPr>
        <p:txBody>
          <a:bodyPr>
            <a:spAutoFit/>
          </a:bodyPr>
          <a:lstStyle/>
          <a:p>
            <a:pPr>
              <a:defRPr/>
            </a:pPr>
            <a:r>
              <a:rPr lang="en-US" dirty="0">
                <a:effectLst>
                  <a:outerShdw blurRad="38100" dist="38100" dir="2700000" algn="tl">
                    <a:srgbClr val="000000">
                      <a:alpha val="43137"/>
                    </a:srgbClr>
                  </a:outerShdw>
                </a:effectLst>
              </a:rPr>
              <a:t>Any spontaneous transformation produces states of higher entropy in the Universe </a:t>
            </a:r>
            <a:r>
              <a:rPr lang="en-US" dirty="0"/>
              <a:t>(an isolated system!) </a:t>
            </a:r>
          </a:p>
        </p:txBody>
      </p:sp>
      <p:graphicFrame>
        <p:nvGraphicFramePr>
          <p:cNvPr id="2050" name="Object 4"/>
          <p:cNvGraphicFramePr>
            <a:graphicFrameLocks noChangeAspect="1"/>
          </p:cNvGraphicFramePr>
          <p:nvPr/>
        </p:nvGraphicFramePr>
        <p:xfrm>
          <a:off x="2071688" y="3429000"/>
          <a:ext cx="4589462" cy="692150"/>
        </p:xfrm>
        <a:graphic>
          <a:graphicData uri="http://schemas.openxmlformats.org/presentationml/2006/ole">
            <p:oleObj spid="_x0000_s2050" name="Equação" r:id="rId3" imgW="1600200" imgH="241300" progId="Equation.3">
              <p:embed/>
            </p:oleObj>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Marcador de Posição do Número do Diapositivo 11"/>
          <p:cNvSpPr>
            <a:spLocks noGrp="1"/>
          </p:cNvSpPr>
          <p:nvPr>
            <p:ph type="sldNum" sz="quarter" idx="12"/>
          </p:nvPr>
        </p:nvSpPr>
        <p:spPr/>
        <p:txBody>
          <a:bodyPr/>
          <a:lstStyle/>
          <a:p>
            <a:pPr>
              <a:defRPr/>
            </a:pPr>
            <a:fld id="{2670FCC7-C1BB-4EFF-A962-DA2EB24B783E}" type="slidenum">
              <a:rPr lang="pt-PT" smtClean="0"/>
              <a:pPr>
                <a:defRPr/>
              </a:pPr>
              <a:t>8</a:t>
            </a:fld>
            <a:endParaRPr lang="pt-PT" dirty="0"/>
          </a:p>
        </p:txBody>
      </p:sp>
      <p:sp>
        <p:nvSpPr>
          <p:cNvPr id="14" name="CaixaDeTexto 13"/>
          <p:cNvSpPr txBox="1"/>
          <p:nvPr/>
        </p:nvSpPr>
        <p:spPr>
          <a:xfrm>
            <a:off x="360363" y="357188"/>
            <a:ext cx="4640262" cy="369887"/>
          </a:xfrm>
          <a:prstGeom prst="rect">
            <a:avLst/>
          </a:prstGeom>
          <a:noFill/>
        </p:spPr>
        <p:txBody>
          <a:bodyPr>
            <a:spAutoFit/>
          </a:bodyPr>
          <a:lstStyle/>
          <a:p>
            <a:pPr>
              <a:defRPr/>
            </a:pPr>
            <a:r>
              <a:rPr lang="en-US" dirty="0">
                <a:solidFill>
                  <a:srgbClr val="FF6600"/>
                </a:solidFill>
                <a:effectLst>
                  <a:outerShdw blurRad="38100" dist="38100" dir="2700000" algn="tl">
                    <a:srgbClr val="000000">
                      <a:alpha val="43137"/>
                    </a:srgbClr>
                  </a:outerShdw>
                </a:effectLst>
              </a:rPr>
              <a:t>General considerations about entropy</a:t>
            </a:r>
          </a:p>
        </p:txBody>
      </p:sp>
      <p:sp>
        <p:nvSpPr>
          <p:cNvPr id="5" name="CaixaDeTexto 4"/>
          <p:cNvSpPr txBox="1"/>
          <p:nvPr/>
        </p:nvSpPr>
        <p:spPr>
          <a:xfrm>
            <a:off x="360363" y="928688"/>
            <a:ext cx="8358187" cy="923925"/>
          </a:xfrm>
          <a:prstGeom prst="rect">
            <a:avLst/>
          </a:prstGeom>
          <a:noFill/>
        </p:spPr>
        <p:txBody>
          <a:bodyPr>
            <a:spAutoFit/>
          </a:bodyPr>
          <a:lstStyle/>
          <a:p>
            <a:pPr>
              <a:defRPr/>
            </a:pPr>
            <a:r>
              <a:rPr lang="en-US" dirty="0"/>
              <a:t>The entropy always increase until a maximum in an isolated system. So the entropy is the direction of an event, or the “</a:t>
            </a:r>
            <a:r>
              <a:rPr lang="en-US" dirty="0">
                <a:effectLst>
                  <a:outerShdw blurRad="38100" dist="38100" dir="2700000" algn="tl">
                    <a:srgbClr val="000000">
                      <a:alpha val="43137"/>
                    </a:srgbClr>
                  </a:outerShdw>
                </a:effectLst>
              </a:rPr>
              <a:t>arrow of time</a:t>
            </a:r>
            <a:r>
              <a:rPr lang="en-US" dirty="0"/>
              <a:t>”; it could be the physical basis of </a:t>
            </a:r>
            <a:r>
              <a:rPr lang="en-US" u="sng" dirty="0"/>
              <a:t>Time</a:t>
            </a:r>
            <a:r>
              <a:rPr lang="en-US" dirty="0"/>
              <a:t>!</a:t>
            </a:r>
          </a:p>
        </p:txBody>
      </p:sp>
      <p:pic>
        <p:nvPicPr>
          <p:cNvPr id="24581" name="Imagem 5" descr="C:\Users\utilizador\Desktop\001.jpg"/>
          <p:cNvPicPr>
            <a:picLocks noChangeAspect="1" noChangeArrowheads="1"/>
          </p:cNvPicPr>
          <p:nvPr/>
        </p:nvPicPr>
        <p:blipFill>
          <a:blip r:embed="rId2" cstate="print"/>
          <a:srcRect l="16690" t="31664" r="21568" b="35197"/>
          <a:stretch>
            <a:fillRect/>
          </a:stretch>
        </p:blipFill>
        <p:spPr bwMode="auto">
          <a:xfrm>
            <a:off x="500063" y="1928813"/>
            <a:ext cx="7858125" cy="3143250"/>
          </a:xfrm>
          <a:prstGeom prst="rect">
            <a:avLst/>
          </a:prstGeom>
          <a:noFill/>
          <a:ln w="9525">
            <a:noFill/>
            <a:miter lim="800000"/>
            <a:headEnd/>
            <a:tailEnd/>
          </a:ln>
        </p:spPr>
      </p:pic>
      <p:sp>
        <p:nvSpPr>
          <p:cNvPr id="24582" name="CaixaDeTexto 6"/>
          <p:cNvSpPr txBox="1">
            <a:spLocks noChangeArrowheads="1"/>
          </p:cNvSpPr>
          <p:nvPr/>
        </p:nvSpPr>
        <p:spPr bwMode="auto">
          <a:xfrm>
            <a:off x="360363" y="5143500"/>
            <a:ext cx="8215312" cy="923925"/>
          </a:xfrm>
          <a:prstGeom prst="rect">
            <a:avLst/>
          </a:prstGeom>
          <a:noFill/>
          <a:ln w="9525">
            <a:noFill/>
            <a:miter lim="800000"/>
            <a:headEnd/>
            <a:tailEnd/>
          </a:ln>
        </p:spPr>
        <p:txBody>
          <a:bodyPr>
            <a:spAutoFit/>
          </a:bodyPr>
          <a:lstStyle/>
          <a:p>
            <a:r>
              <a:rPr lang="en-US"/>
              <a:t>In real world, we don’t expect to find reversible systems. Current processes are irreversible. A) will happens before B); and we will never observe an inversion of time B) before A) (except in movies!)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Marcador de Posição do Número do Diapositivo 9"/>
          <p:cNvSpPr>
            <a:spLocks noGrp="1"/>
          </p:cNvSpPr>
          <p:nvPr>
            <p:ph type="sldNum" sz="quarter" idx="12"/>
          </p:nvPr>
        </p:nvSpPr>
        <p:spPr/>
        <p:txBody>
          <a:bodyPr/>
          <a:lstStyle/>
          <a:p>
            <a:pPr>
              <a:defRPr/>
            </a:pPr>
            <a:fld id="{38064385-E3FB-47E0-9013-9CE5DE995C86}" type="slidenum">
              <a:rPr lang="pt-PT" smtClean="0"/>
              <a:pPr>
                <a:defRPr/>
              </a:pPr>
              <a:t>9</a:t>
            </a:fld>
            <a:endParaRPr lang="pt-PT"/>
          </a:p>
        </p:txBody>
      </p:sp>
      <p:sp>
        <p:nvSpPr>
          <p:cNvPr id="12" name="CaixaDeTexto 11"/>
          <p:cNvSpPr txBox="1"/>
          <p:nvPr/>
        </p:nvSpPr>
        <p:spPr>
          <a:xfrm>
            <a:off x="360363" y="285750"/>
            <a:ext cx="4854575" cy="369888"/>
          </a:xfrm>
          <a:prstGeom prst="rect">
            <a:avLst/>
          </a:prstGeom>
          <a:noFill/>
        </p:spPr>
        <p:txBody>
          <a:bodyPr>
            <a:spAutoFit/>
          </a:bodyPr>
          <a:lstStyle/>
          <a:p>
            <a:pPr>
              <a:defRPr/>
            </a:pPr>
            <a:r>
              <a:rPr lang="en-US" dirty="0">
                <a:solidFill>
                  <a:srgbClr val="FF6600"/>
                </a:solidFill>
                <a:effectLst>
                  <a:outerShdw blurRad="38100" dist="38100" dir="2700000" algn="tl">
                    <a:srgbClr val="000000">
                      <a:alpha val="43137"/>
                    </a:srgbClr>
                  </a:outerShdw>
                </a:effectLst>
              </a:rPr>
              <a:t>Entropy and disorder</a:t>
            </a:r>
          </a:p>
        </p:txBody>
      </p:sp>
      <p:sp>
        <p:nvSpPr>
          <p:cNvPr id="25604" name="CaixaDeTexto 3"/>
          <p:cNvSpPr txBox="1">
            <a:spLocks noChangeArrowheads="1"/>
          </p:cNvSpPr>
          <p:nvPr/>
        </p:nvSpPr>
        <p:spPr bwMode="auto">
          <a:xfrm>
            <a:off x="360363" y="928688"/>
            <a:ext cx="8358187" cy="923925"/>
          </a:xfrm>
          <a:prstGeom prst="rect">
            <a:avLst/>
          </a:prstGeom>
          <a:noFill/>
          <a:ln w="9525">
            <a:noFill/>
            <a:miter lim="800000"/>
            <a:headEnd/>
            <a:tailEnd/>
          </a:ln>
        </p:spPr>
        <p:txBody>
          <a:bodyPr>
            <a:spAutoFit/>
          </a:bodyPr>
          <a:lstStyle/>
          <a:p>
            <a:r>
              <a:rPr lang="en-US"/>
              <a:t>Entropy is associated with the measure of the </a:t>
            </a:r>
            <a:r>
              <a:rPr lang="en-US" u="sng"/>
              <a:t>disorder</a:t>
            </a:r>
            <a:r>
              <a:rPr lang="en-US"/>
              <a:t> of a system. A gas spreads spontaneously in a room! Chalk break spontaneously and no one expects that small pieces come united again spontaneously! </a:t>
            </a:r>
          </a:p>
        </p:txBody>
      </p:sp>
      <p:pic>
        <p:nvPicPr>
          <p:cNvPr id="25605" name="Imagem 3" descr="http://bassethound.files.wordpress.com/2007/04/sharris-deptofentropy.gif"/>
          <p:cNvPicPr>
            <a:picLocks noChangeAspect="1" noChangeArrowheads="1"/>
          </p:cNvPicPr>
          <p:nvPr/>
        </p:nvPicPr>
        <p:blipFill>
          <a:blip r:embed="rId2" cstate="print"/>
          <a:srcRect/>
          <a:stretch>
            <a:fillRect/>
          </a:stretch>
        </p:blipFill>
        <p:spPr bwMode="auto">
          <a:xfrm>
            <a:off x="3000375" y="1928813"/>
            <a:ext cx="3286125" cy="4514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CaixaDeTexto 3"/>
          <p:cNvSpPr txBox="1">
            <a:spLocks noChangeArrowheads="1"/>
          </p:cNvSpPr>
          <p:nvPr/>
        </p:nvSpPr>
        <p:spPr bwMode="auto">
          <a:xfrm>
            <a:off x="360363" y="387350"/>
            <a:ext cx="3354387" cy="368300"/>
          </a:xfrm>
          <a:prstGeom prst="rect">
            <a:avLst/>
          </a:prstGeom>
          <a:noFill/>
          <a:ln w="9525">
            <a:noFill/>
            <a:miter lim="800000"/>
            <a:headEnd/>
            <a:tailEnd/>
          </a:ln>
        </p:spPr>
        <p:txBody>
          <a:bodyPr>
            <a:spAutoFit/>
          </a:bodyPr>
          <a:lstStyle/>
          <a:p>
            <a:pPr>
              <a:defRPr/>
            </a:pPr>
            <a:r>
              <a:rPr lang="en-US" dirty="0">
                <a:solidFill>
                  <a:srgbClr val="FF6600"/>
                </a:solidFill>
                <a:effectLst>
                  <a:outerShdw blurRad="38100" dist="38100" dir="2700000" algn="tl">
                    <a:srgbClr val="000000">
                      <a:alpha val="43137"/>
                    </a:srgbClr>
                  </a:outerShdw>
                </a:effectLst>
              </a:rPr>
              <a:t>A simple game</a:t>
            </a:r>
          </a:p>
        </p:txBody>
      </p:sp>
      <p:sp>
        <p:nvSpPr>
          <p:cNvPr id="4" name="Marcador de Posição do Número do Diapositivo 3"/>
          <p:cNvSpPr>
            <a:spLocks noGrp="1"/>
          </p:cNvSpPr>
          <p:nvPr>
            <p:ph type="sldNum" sz="quarter" idx="12"/>
          </p:nvPr>
        </p:nvSpPr>
        <p:spPr/>
        <p:txBody>
          <a:bodyPr/>
          <a:lstStyle/>
          <a:p>
            <a:pPr>
              <a:defRPr/>
            </a:pPr>
            <a:fld id="{C5BE68B3-EF5B-44EF-9FEA-DF4F68D89016}" type="slidenum">
              <a:rPr lang="pt-PT" smtClean="0"/>
              <a:pPr>
                <a:defRPr/>
              </a:pPr>
              <a:t>10</a:t>
            </a:fld>
            <a:endParaRPr lang="pt-PT" dirty="0"/>
          </a:p>
        </p:txBody>
      </p:sp>
      <p:pic>
        <p:nvPicPr>
          <p:cNvPr id="3078" name="Picture 2" descr="http://2.bp.blogspot.com/_zEC6h6B8OVM/Sgt0Z1Ydt1I/AAAAAAAAAW0/uPQpp7lqOhw/s400/moeda.gif"/>
          <p:cNvPicPr>
            <a:picLocks noChangeAspect="1" noChangeArrowheads="1"/>
          </p:cNvPicPr>
          <p:nvPr/>
        </p:nvPicPr>
        <p:blipFill>
          <a:blip r:embed="rId3" cstate="print"/>
          <a:srcRect/>
          <a:stretch>
            <a:fillRect/>
          </a:stretch>
        </p:blipFill>
        <p:spPr bwMode="auto">
          <a:xfrm>
            <a:off x="5072063" y="642938"/>
            <a:ext cx="2847975" cy="2857500"/>
          </a:xfrm>
          <a:prstGeom prst="rect">
            <a:avLst/>
          </a:prstGeom>
          <a:noFill/>
          <a:ln w="9525">
            <a:noFill/>
            <a:miter lim="800000"/>
            <a:headEnd/>
            <a:tailEnd/>
          </a:ln>
        </p:spPr>
      </p:pic>
      <p:sp>
        <p:nvSpPr>
          <p:cNvPr id="3079" name="CaixaDeTexto 5"/>
          <p:cNvSpPr txBox="1">
            <a:spLocks noChangeArrowheads="1"/>
          </p:cNvSpPr>
          <p:nvPr/>
        </p:nvSpPr>
        <p:spPr bwMode="auto">
          <a:xfrm>
            <a:off x="360363" y="1071563"/>
            <a:ext cx="4711700" cy="369887"/>
          </a:xfrm>
          <a:prstGeom prst="rect">
            <a:avLst/>
          </a:prstGeom>
          <a:noFill/>
          <a:ln w="9525">
            <a:noFill/>
            <a:miter lim="800000"/>
            <a:headEnd/>
            <a:tailEnd/>
          </a:ln>
        </p:spPr>
        <p:txBody>
          <a:bodyPr>
            <a:spAutoFit/>
          </a:bodyPr>
          <a:lstStyle/>
          <a:p>
            <a:r>
              <a:rPr lang="en-US"/>
              <a:t>Probability for one face of the coin = ½</a:t>
            </a:r>
          </a:p>
        </p:txBody>
      </p:sp>
      <p:sp>
        <p:nvSpPr>
          <p:cNvPr id="7" name="CaixaDeTexto 6"/>
          <p:cNvSpPr txBox="1">
            <a:spLocks noChangeArrowheads="1"/>
          </p:cNvSpPr>
          <p:nvPr/>
        </p:nvSpPr>
        <p:spPr bwMode="auto">
          <a:xfrm>
            <a:off x="360363" y="1643063"/>
            <a:ext cx="2571750" cy="369887"/>
          </a:xfrm>
          <a:prstGeom prst="rect">
            <a:avLst/>
          </a:prstGeom>
          <a:noFill/>
          <a:ln w="9525">
            <a:noFill/>
            <a:miter lim="800000"/>
            <a:headEnd/>
            <a:tailEnd/>
          </a:ln>
        </p:spPr>
        <p:txBody>
          <a:bodyPr>
            <a:spAutoFit/>
          </a:bodyPr>
          <a:lstStyle/>
          <a:p>
            <a:r>
              <a:rPr lang="en-US"/>
              <a:t>With two coins</a:t>
            </a:r>
            <a:r>
              <a:rPr lang="pt-PT"/>
              <a:t>: </a:t>
            </a:r>
          </a:p>
        </p:txBody>
      </p:sp>
      <p:graphicFrame>
        <p:nvGraphicFramePr>
          <p:cNvPr id="8" name="Object 3"/>
          <p:cNvGraphicFramePr>
            <a:graphicFrameLocks noChangeAspect="1"/>
          </p:cNvGraphicFramePr>
          <p:nvPr/>
        </p:nvGraphicFramePr>
        <p:xfrm>
          <a:off x="2286000" y="1500188"/>
          <a:ext cx="1127125" cy="641350"/>
        </p:xfrm>
        <a:graphic>
          <a:graphicData uri="http://schemas.openxmlformats.org/presentationml/2006/ole">
            <p:oleObj spid="_x0000_s3074" name="Equação" r:id="rId4" imgW="825500" imgH="469900" progId="Equation.3">
              <p:embed/>
            </p:oleObj>
          </a:graphicData>
        </a:graphic>
      </p:graphicFrame>
      <p:sp>
        <p:nvSpPr>
          <p:cNvPr id="9" name="CaixaDeTexto 8"/>
          <p:cNvSpPr txBox="1">
            <a:spLocks noChangeArrowheads="1"/>
          </p:cNvSpPr>
          <p:nvPr/>
        </p:nvSpPr>
        <p:spPr bwMode="auto">
          <a:xfrm>
            <a:off x="360363" y="2357438"/>
            <a:ext cx="2643187" cy="369887"/>
          </a:xfrm>
          <a:prstGeom prst="rect">
            <a:avLst/>
          </a:prstGeom>
          <a:noFill/>
          <a:ln w="9525">
            <a:noFill/>
            <a:miter lim="800000"/>
            <a:headEnd/>
            <a:tailEnd/>
          </a:ln>
        </p:spPr>
        <p:txBody>
          <a:bodyPr>
            <a:spAutoFit/>
          </a:bodyPr>
          <a:lstStyle/>
          <a:p>
            <a:r>
              <a:rPr lang="en-US"/>
              <a:t>With N coins</a:t>
            </a:r>
            <a:r>
              <a:rPr lang="pt-PT"/>
              <a:t>: </a:t>
            </a:r>
          </a:p>
        </p:txBody>
      </p:sp>
      <p:graphicFrame>
        <p:nvGraphicFramePr>
          <p:cNvPr id="10" name="Object 4"/>
          <p:cNvGraphicFramePr>
            <a:graphicFrameLocks noChangeAspect="1"/>
          </p:cNvGraphicFramePr>
          <p:nvPr/>
        </p:nvGraphicFramePr>
        <p:xfrm>
          <a:off x="2143125" y="2214563"/>
          <a:ext cx="631825" cy="806450"/>
        </p:xfrm>
        <a:graphic>
          <a:graphicData uri="http://schemas.openxmlformats.org/presentationml/2006/ole">
            <p:oleObj spid="_x0000_s3075" name="Equação" r:id="rId5" imgW="368300" imgH="469900" progId="Equation.3">
              <p:embed/>
            </p:oleObj>
          </a:graphicData>
        </a:graphic>
      </p:graphicFrame>
      <p:sp>
        <p:nvSpPr>
          <p:cNvPr id="11" name="CaixaDeTexto 10"/>
          <p:cNvSpPr txBox="1">
            <a:spLocks noChangeArrowheads="1"/>
          </p:cNvSpPr>
          <p:nvPr/>
        </p:nvSpPr>
        <p:spPr bwMode="auto">
          <a:xfrm>
            <a:off x="360363" y="3071813"/>
            <a:ext cx="4071937" cy="369887"/>
          </a:xfrm>
          <a:prstGeom prst="rect">
            <a:avLst/>
          </a:prstGeom>
          <a:noFill/>
          <a:ln w="9525">
            <a:noFill/>
            <a:miter lim="800000"/>
            <a:headEnd/>
            <a:tailEnd/>
          </a:ln>
        </p:spPr>
        <p:txBody>
          <a:bodyPr>
            <a:spAutoFit/>
          </a:bodyPr>
          <a:lstStyle/>
          <a:p>
            <a:r>
              <a:rPr lang="en-US"/>
              <a:t>If N = 100, P = 8x10</a:t>
            </a:r>
            <a:r>
              <a:rPr lang="en-US" baseline="30000"/>
              <a:t>-31</a:t>
            </a:r>
            <a:r>
              <a:rPr lang="en-US"/>
              <a:t> ~ 0</a:t>
            </a:r>
          </a:p>
        </p:txBody>
      </p:sp>
      <p:grpSp>
        <p:nvGrpSpPr>
          <p:cNvPr id="2" name="Grupo 17"/>
          <p:cNvGrpSpPr>
            <a:grpSpLocks/>
          </p:cNvGrpSpPr>
          <p:nvPr/>
        </p:nvGrpSpPr>
        <p:grpSpPr bwMode="auto">
          <a:xfrm>
            <a:off x="5357813" y="3643313"/>
            <a:ext cx="2665412" cy="2168525"/>
            <a:chOff x="5715008" y="3929066"/>
            <a:chExt cx="2665413" cy="2168883"/>
          </a:xfrm>
        </p:grpSpPr>
        <p:pic>
          <p:nvPicPr>
            <p:cNvPr id="3086" name="Picture 2"/>
            <p:cNvPicPr>
              <a:picLocks noChangeAspect="1"/>
            </p:cNvPicPr>
            <p:nvPr/>
          </p:nvPicPr>
          <p:blipFill>
            <a:blip r:embed="rId6" cstate="print"/>
            <a:srcRect/>
            <a:stretch>
              <a:fillRect/>
            </a:stretch>
          </p:blipFill>
          <p:spPr bwMode="auto">
            <a:xfrm>
              <a:off x="5715008" y="3929066"/>
              <a:ext cx="2665413" cy="2168883"/>
            </a:xfrm>
            <a:prstGeom prst="rect">
              <a:avLst/>
            </a:prstGeom>
            <a:noFill/>
            <a:ln w="88900" cap="sq">
              <a:noFill/>
              <a:miter lim="800000"/>
              <a:headEnd/>
              <a:tailEnd/>
            </a:ln>
          </p:spPr>
        </p:pic>
        <p:cxnSp>
          <p:nvCxnSpPr>
            <p:cNvPr id="15" name="Conexão recta 14"/>
            <p:cNvCxnSpPr/>
            <p:nvPr/>
          </p:nvCxnSpPr>
          <p:spPr>
            <a:xfrm rot="5400000">
              <a:off x="7358054" y="5429507"/>
              <a:ext cx="214347" cy="71437"/>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Conexão recta 15"/>
            <p:cNvCxnSpPr/>
            <p:nvPr/>
          </p:nvCxnSpPr>
          <p:spPr>
            <a:xfrm rot="10800000">
              <a:off x="7286634" y="5429501"/>
              <a:ext cx="366712" cy="80976"/>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7" name="Seta para cima 16"/>
          <p:cNvSpPr/>
          <p:nvPr/>
        </p:nvSpPr>
        <p:spPr>
          <a:xfrm>
            <a:off x="2214563" y="3643313"/>
            <a:ext cx="357187" cy="85725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CaixaDeTexto 17"/>
          <p:cNvSpPr txBox="1">
            <a:spLocks noChangeArrowheads="1"/>
          </p:cNvSpPr>
          <p:nvPr/>
        </p:nvSpPr>
        <p:spPr bwMode="auto">
          <a:xfrm>
            <a:off x="360363" y="4643438"/>
            <a:ext cx="4857750" cy="923925"/>
          </a:xfrm>
          <a:prstGeom prst="rect">
            <a:avLst/>
          </a:prstGeom>
          <a:noFill/>
          <a:ln w="9525">
            <a:noFill/>
            <a:miter lim="800000"/>
            <a:headEnd/>
            <a:tailEnd/>
          </a:ln>
        </p:spPr>
        <p:txBody>
          <a:bodyPr>
            <a:spAutoFit/>
          </a:bodyPr>
          <a:lstStyle/>
          <a:p>
            <a:r>
              <a:rPr lang="en-US"/>
              <a:t>The same probability of having 100 molecules of gas in one of the balloons in slide 5!</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00"/>
                                        <p:tgtEl>
                                          <p:spTgt spid="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9">
                                            <p:txEl>
                                              <p:pRg st="0" end="0"/>
                                            </p:txEl>
                                          </p:spTgt>
                                        </p:tgtEl>
                                        <p:attrNameLst>
                                          <p:attrName>style.visibility</p:attrName>
                                        </p:attrNameLst>
                                      </p:cBhvr>
                                      <p:to>
                                        <p:strVal val="visible"/>
                                      </p:to>
                                    </p:set>
                                    <p:anim calcmode="lin" valueType="num">
                                      <p:cBhvr additive="base">
                                        <p:cTn id="18"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1">
                                            <p:txEl>
                                              <p:pRg st="0" end="0"/>
                                            </p:txEl>
                                          </p:spTgt>
                                        </p:tgtEl>
                                        <p:attrNameLst>
                                          <p:attrName>style.visibility</p:attrName>
                                        </p:attrNameLst>
                                      </p:cBhvr>
                                      <p:to>
                                        <p:strVal val="visible"/>
                                      </p:to>
                                    </p:set>
                                    <p:anim calcmode="lin" valueType="num">
                                      <p:cBhvr additive="base">
                                        <p:cTn id="30"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4" fill="hold" nodeType="clickEffect">
                                  <p:stCondLst>
                                    <p:cond delay="0"/>
                                  </p:stCondLst>
                                  <p:childTnLst>
                                    <p:set>
                                      <p:cBhvr>
                                        <p:cTn id="35" dur="1" fill="hold">
                                          <p:stCondLst>
                                            <p:cond delay="0"/>
                                          </p:stCondLst>
                                        </p:cTn>
                                        <p:tgtEl>
                                          <p:spTgt spid="2"/>
                                        </p:tgtEl>
                                        <p:attrNameLst>
                                          <p:attrName>style.visibility</p:attrName>
                                        </p:attrNameLst>
                                      </p:cBhvr>
                                      <p:to>
                                        <p:strVal val="visible"/>
                                      </p:to>
                                    </p:set>
                                    <p:anim calcmode="lin" valueType="num">
                                      <p:cBhvr additive="base">
                                        <p:cTn id="36" dur="500" fill="hold"/>
                                        <p:tgtEl>
                                          <p:spTgt spid="2"/>
                                        </p:tgtEl>
                                        <p:attrNameLst>
                                          <p:attrName>ppt_x</p:attrName>
                                        </p:attrNameLst>
                                      </p:cBhvr>
                                      <p:tavLst>
                                        <p:tav tm="0">
                                          <p:val>
                                            <p:strVal val="#ppt_x"/>
                                          </p:val>
                                        </p:tav>
                                        <p:tav tm="100000">
                                          <p:val>
                                            <p:strVal val="#ppt_x"/>
                                          </p:val>
                                        </p:tav>
                                      </p:tavLst>
                                    </p:anim>
                                    <p:anim calcmode="lin" valueType="num">
                                      <p:cBhvr additive="base">
                                        <p:cTn id="37"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additive="base">
                                        <p:cTn id="42" dur="500" fill="hold"/>
                                        <p:tgtEl>
                                          <p:spTgt spid="17"/>
                                        </p:tgtEl>
                                        <p:attrNameLst>
                                          <p:attrName>ppt_x</p:attrName>
                                        </p:attrNameLst>
                                      </p:cBhvr>
                                      <p:tavLst>
                                        <p:tav tm="0">
                                          <p:val>
                                            <p:strVal val="#ppt_x"/>
                                          </p:val>
                                        </p:tav>
                                        <p:tav tm="100000">
                                          <p:val>
                                            <p:strVal val="#ppt_x"/>
                                          </p:val>
                                        </p:tav>
                                      </p:tavLst>
                                    </p:anim>
                                    <p:anim calcmode="lin" valueType="num">
                                      <p:cBhvr additive="base">
                                        <p:cTn id="43"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18">
                                            <p:txEl>
                                              <p:pRg st="0" end="0"/>
                                            </p:txEl>
                                          </p:spTgt>
                                        </p:tgtEl>
                                        <p:attrNameLst>
                                          <p:attrName>style.visibility</p:attrName>
                                        </p:attrNameLst>
                                      </p:cBhvr>
                                      <p:to>
                                        <p:strVal val="visible"/>
                                      </p:to>
                                    </p:set>
                                    <p:anim calcmode="lin" valueType="num">
                                      <p:cBhvr additive="base">
                                        <p:cTn id="48" dur="50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1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p:bldP spid="9" grpId="0" build="allAtOnce"/>
      <p:bldP spid="11" grpId="0" build="allAtOnce"/>
      <p:bldP spid="17" grpId="0" animBg="1"/>
      <p:bldP spid="18" grpId="0" build="allAtOnce"/>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osição do Número do Diapositivo 3"/>
          <p:cNvSpPr>
            <a:spLocks noGrp="1"/>
          </p:cNvSpPr>
          <p:nvPr>
            <p:ph type="sldNum" sz="quarter" idx="12"/>
          </p:nvPr>
        </p:nvSpPr>
        <p:spPr/>
        <p:txBody>
          <a:bodyPr/>
          <a:lstStyle/>
          <a:p>
            <a:pPr>
              <a:defRPr/>
            </a:pPr>
            <a:fld id="{A9737CEF-F489-4952-8E25-F2E245B1C246}" type="slidenum">
              <a:rPr lang="pt-PT" smtClean="0"/>
              <a:pPr>
                <a:defRPr/>
              </a:pPr>
              <a:t>11</a:t>
            </a:fld>
            <a:endParaRPr lang="pt-PT"/>
          </a:p>
        </p:txBody>
      </p:sp>
      <p:sp>
        <p:nvSpPr>
          <p:cNvPr id="6" name="CaixaDeTexto 3"/>
          <p:cNvSpPr txBox="1">
            <a:spLocks noChangeArrowheads="1"/>
          </p:cNvSpPr>
          <p:nvPr/>
        </p:nvSpPr>
        <p:spPr bwMode="auto">
          <a:xfrm>
            <a:off x="360363" y="571500"/>
            <a:ext cx="3635375" cy="369888"/>
          </a:xfrm>
          <a:prstGeom prst="rect">
            <a:avLst/>
          </a:prstGeom>
          <a:noFill/>
          <a:ln w="9525">
            <a:noFill/>
            <a:miter lim="800000"/>
            <a:headEnd/>
            <a:tailEnd/>
          </a:ln>
        </p:spPr>
        <p:txBody>
          <a:bodyPr>
            <a:spAutoFit/>
          </a:bodyPr>
          <a:lstStyle/>
          <a:p>
            <a:pPr>
              <a:defRPr/>
            </a:pPr>
            <a:endParaRPr lang="en-US" dirty="0">
              <a:solidFill>
                <a:srgbClr val="FF6600"/>
              </a:solidFill>
              <a:effectLst>
                <a:outerShdw blurRad="38100" dist="38100" dir="2700000" algn="tl">
                  <a:srgbClr val="000000">
                    <a:alpha val="43137"/>
                  </a:srgbClr>
                </a:outerShdw>
              </a:effectLst>
            </a:endParaRPr>
          </a:p>
        </p:txBody>
      </p:sp>
      <p:sp>
        <p:nvSpPr>
          <p:cNvPr id="5" name="CaixaDeTexto 3"/>
          <p:cNvSpPr txBox="1">
            <a:spLocks noChangeArrowheads="1"/>
          </p:cNvSpPr>
          <p:nvPr/>
        </p:nvSpPr>
        <p:spPr bwMode="auto">
          <a:xfrm>
            <a:off x="360363" y="387350"/>
            <a:ext cx="4284662" cy="368300"/>
          </a:xfrm>
          <a:prstGeom prst="rect">
            <a:avLst/>
          </a:prstGeom>
          <a:noFill/>
          <a:ln w="9525">
            <a:noFill/>
            <a:miter lim="800000"/>
            <a:headEnd/>
            <a:tailEnd/>
          </a:ln>
        </p:spPr>
        <p:txBody>
          <a:bodyPr>
            <a:spAutoFit/>
          </a:bodyPr>
          <a:lstStyle/>
          <a:p>
            <a:pPr>
              <a:defRPr/>
            </a:pPr>
            <a:r>
              <a:rPr lang="en-US" dirty="0">
                <a:solidFill>
                  <a:srgbClr val="FF6600"/>
                </a:solidFill>
                <a:effectLst>
                  <a:outerShdw blurRad="38100" dist="38100" dir="2700000" algn="tl">
                    <a:srgbClr val="000000">
                      <a:alpha val="43137"/>
                    </a:srgbClr>
                  </a:outerShdw>
                </a:effectLst>
              </a:rPr>
              <a:t>The spread of energy</a:t>
            </a:r>
          </a:p>
        </p:txBody>
      </p:sp>
      <p:sp>
        <p:nvSpPr>
          <p:cNvPr id="4102" name="CaixaDeTexto 6"/>
          <p:cNvSpPr txBox="1">
            <a:spLocks noChangeArrowheads="1"/>
          </p:cNvSpPr>
          <p:nvPr/>
        </p:nvSpPr>
        <p:spPr bwMode="auto">
          <a:xfrm>
            <a:off x="360363" y="928688"/>
            <a:ext cx="8358187" cy="1477962"/>
          </a:xfrm>
          <a:prstGeom prst="rect">
            <a:avLst/>
          </a:prstGeom>
          <a:noFill/>
          <a:ln w="9525">
            <a:noFill/>
            <a:miter lim="800000"/>
            <a:headEnd/>
            <a:tailEnd/>
          </a:ln>
        </p:spPr>
        <p:txBody>
          <a:bodyPr>
            <a:spAutoFit/>
          </a:bodyPr>
          <a:lstStyle/>
          <a:p>
            <a:r>
              <a:rPr lang="en-US"/>
              <a:t>The direction of spontaneous transformations is related with the </a:t>
            </a:r>
            <a:r>
              <a:rPr lang="en-US" u="sng"/>
              <a:t>spread of energy</a:t>
            </a:r>
            <a:r>
              <a:rPr lang="en-US"/>
              <a:t>. Why a cup of coffee cannot go to ebullition by transfer of heat from a cold room? The 1</a:t>
            </a:r>
            <a:r>
              <a:rPr lang="en-US" baseline="30000"/>
              <a:t>st </a:t>
            </a:r>
            <a:r>
              <a:rPr lang="en-US"/>
              <a:t>law will not be violated! Let us suppose that heat is transferred from a cold body, at temperature T</a:t>
            </a:r>
            <a:r>
              <a:rPr lang="en-US" baseline="-25000"/>
              <a:t>C</a:t>
            </a:r>
            <a:r>
              <a:rPr lang="en-US"/>
              <a:t> to a hot body at temperature T</a:t>
            </a:r>
            <a:r>
              <a:rPr lang="en-US" baseline="-25000"/>
              <a:t>H</a:t>
            </a:r>
            <a:r>
              <a:rPr lang="en-US"/>
              <a:t>. Then</a:t>
            </a:r>
          </a:p>
        </p:txBody>
      </p:sp>
      <p:graphicFrame>
        <p:nvGraphicFramePr>
          <p:cNvPr id="4098" name="Object 5"/>
          <p:cNvGraphicFramePr>
            <a:graphicFrameLocks noChangeAspect="1"/>
          </p:cNvGraphicFramePr>
          <p:nvPr/>
        </p:nvGraphicFramePr>
        <p:xfrm>
          <a:off x="3143250" y="2500313"/>
          <a:ext cx="1800225" cy="644525"/>
        </p:xfrm>
        <a:graphic>
          <a:graphicData uri="http://schemas.openxmlformats.org/presentationml/2006/ole">
            <p:oleObj spid="_x0000_s4098" name="Equação" r:id="rId3" imgW="1206500" imgH="431800" progId="Equation.3">
              <p:embed/>
            </p:oleObj>
          </a:graphicData>
        </a:graphic>
      </p:graphicFrame>
      <p:sp>
        <p:nvSpPr>
          <p:cNvPr id="4103" name="CaixaDeTexto 8"/>
          <p:cNvSpPr txBox="1">
            <a:spLocks noChangeArrowheads="1"/>
          </p:cNvSpPr>
          <p:nvPr/>
        </p:nvSpPr>
        <p:spPr bwMode="auto">
          <a:xfrm>
            <a:off x="360363" y="3286125"/>
            <a:ext cx="8212137" cy="646113"/>
          </a:xfrm>
          <a:prstGeom prst="rect">
            <a:avLst/>
          </a:prstGeom>
          <a:noFill/>
          <a:ln w="9525">
            <a:noFill/>
            <a:miter lim="800000"/>
            <a:headEnd/>
            <a:tailEnd/>
          </a:ln>
        </p:spPr>
        <p:txBody>
          <a:bodyPr>
            <a:spAutoFit/>
          </a:bodyPr>
          <a:lstStyle/>
          <a:p>
            <a:r>
              <a:rPr lang="en-US"/>
              <a:t>And that is against the 2</a:t>
            </a:r>
            <a:r>
              <a:rPr lang="en-US" baseline="30000"/>
              <a:t>nd</a:t>
            </a:r>
            <a:r>
              <a:rPr lang="en-US"/>
              <a:t> Law!! In fact the spontaneous process is precisely the opposite.</a:t>
            </a:r>
          </a:p>
        </p:txBody>
      </p:sp>
      <p:pic>
        <p:nvPicPr>
          <p:cNvPr id="4104" name="Imagem 9" descr="C:\Users\utilizador\Desktop\001.jpg"/>
          <p:cNvPicPr>
            <a:picLocks noChangeAspect="1" noChangeArrowheads="1"/>
          </p:cNvPicPr>
          <p:nvPr/>
        </p:nvPicPr>
        <p:blipFill>
          <a:blip r:embed="rId4" cstate="print"/>
          <a:srcRect l="7231" t="12010" r="14644" b="64673"/>
          <a:stretch>
            <a:fillRect/>
          </a:stretch>
        </p:blipFill>
        <p:spPr bwMode="auto">
          <a:xfrm>
            <a:off x="1500188" y="4071938"/>
            <a:ext cx="6072187" cy="22145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osição do Número do Diapositivo 3"/>
          <p:cNvSpPr>
            <a:spLocks noGrp="1"/>
          </p:cNvSpPr>
          <p:nvPr>
            <p:ph type="sldNum" sz="quarter" idx="12"/>
          </p:nvPr>
        </p:nvSpPr>
        <p:spPr/>
        <p:txBody>
          <a:bodyPr/>
          <a:lstStyle/>
          <a:p>
            <a:pPr>
              <a:defRPr/>
            </a:pPr>
            <a:fld id="{C4B7C1EE-1320-4040-B066-67754FCF9B95}" type="slidenum">
              <a:rPr lang="pt-PT" smtClean="0"/>
              <a:pPr>
                <a:defRPr/>
              </a:pPr>
              <a:t>12</a:t>
            </a:fld>
            <a:endParaRPr lang="pt-PT"/>
          </a:p>
        </p:txBody>
      </p:sp>
      <p:sp>
        <p:nvSpPr>
          <p:cNvPr id="5" name="CaixaDeTexto 3"/>
          <p:cNvSpPr txBox="1">
            <a:spLocks noChangeArrowheads="1"/>
          </p:cNvSpPr>
          <p:nvPr/>
        </p:nvSpPr>
        <p:spPr bwMode="auto">
          <a:xfrm>
            <a:off x="360363" y="539750"/>
            <a:ext cx="4497387" cy="369888"/>
          </a:xfrm>
          <a:prstGeom prst="rect">
            <a:avLst/>
          </a:prstGeom>
          <a:noFill/>
          <a:ln w="9525">
            <a:noFill/>
            <a:miter lim="800000"/>
            <a:headEnd/>
            <a:tailEnd/>
          </a:ln>
        </p:spPr>
        <p:txBody>
          <a:bodyPr>
            <a:spAutoFit/>
          </a:bodyPr>
          <a:lstStyle/>
          <a:p>
            <a:pPr>
              <a:defRPr/>
            </a:pPr>
            <a:r>
              <a:rPr lang="en-US" dirty="0">
                <a:solidFill>
                  <a:srgbClr val="FF6600"/>
                </a:solidFill>
                <a:effectLst>
                  <a:outerShdw blurRad="38100" dist="38100" dir="2700000" algn="tl">
                    <a:srgbClr val="000000">
                      <a:alpha val="43137"/>
                    </a:srgbClr>
                  </a:outerShdw>
                </a:effectLst>
              </a:rPr>
              <a:t>Other statements of the Second Law</a:t>
            </a:r>
          </a:p>
        </p:txBody>
      </p:sp>
      <p:sp>
        <p:nvSpPr>
          <p:cNvPr id="26628" name="CaixaDeTexto 5"/>
          <p:cNvSpPr txBox="1">
            <a:spLocks noChangeArrowheads="1"/>
          </p:cNvSpPr>
          <p:nvPr/>
        </p:nvSpPr>
        <p:spPr bwMode="auto">
          <a:xfrm>
            <a:off x="360363" y="1143000"/>
            <a:ext cx="8358187" cy="1200150"/>
          </a:xfrm>
          <a:prstGeom prst="rect">
            <a:avLst/>
          </a:prstGeom>
          <a:noFill/>
          <a:ln w="9525">
            <a:noFill/>
            <a:miter lim="800000"/>
            <a:headEnd/>
            <a:tailEnd/>
          </a:ln>
        </p:spPr>
        <p:txBody>
          <a:bodyPr>
            <a:spAutoFit/>
          </a:bodyPr>
          <a:lstStyle/>
          <a:p>
            <a:r>
              <a:rPr lang="en-US"/>
              <a:t>The second law tell us that in the transformation of heat in work is obligatory to transfer part of the heat to a cold reservoir. That is, Nature demands a contribution when heat is converted in work, but not in the conversion of work in heat! </a:t>
            </a:r>
          </a:p>
        </p:txBody>
      </p:sp>
      <p:pic>
        <p:nvPicPr>
          <p:cNvPr id="7" name="Picture 2"/>
          <p:cNvPicPr>
            <a:picLocks noChangeAspect="1"/>
          </p:cNvPicPr>
          <p:nvPr/>
        </p:nvPicPr>
        <p:blipFill>
          <a:blip r:embed="rId2" cstate="print"/>
          <a:srcRect l="7545" t="11568" r="7558" b="5685"/>
          <a:stretch>
            <a:fillRect/>
          </a:stretch>
        </p:blipFill>
        <p:spPr bwMode="auto">
          <a:xfrm>
            <a:off x="5643563" y="2214563"/>
            <a:ext cx="2282825" cy="2357437"/>
          </a:xfrm>
          <a:prstGeom prst="rect">
            <a:avLst/>
          </a:prstGeom>
          <a:noFill/>
          <a:ln w="9525">
            <a:noFill/>
            <a:miter lim="800000"/>
            <a:headEnd/>
            <a:tailEnd/>
          </a:ln>
        </p:spPr>
      </p:pic>
      <p:pic>
        <p:nvPicPr>
          <p:cNvPr id="8" name="Picture 2" descr="http://lucsa1.be/images/fjr_brack-clr_red.gif"/>
          <p:cNvPicPr>
            <a:picLocks noChangeAspect="1" noChangeArrowheads="1"/>
          </p:cNvPicPr>
          <p:nvPr/>
        </p:nvPicPr>
        <p:blipFill>
          <a:blip r:embed="rId3" cstate="print"/>
          <a:srcRect/>
          <a:stretch>
            <a:fillRect/>
          </a:stretch>
        </p:blipFill>
        <p:spPr bwMode="auto">
          <a:xfrm>
            <a:off x="1857375" y="2786063"/>
            <a:ext cx="1857375" cy="1287462"/>
          </a:xfrm>
          <a:prstGeom prst="rect">
            <a:avLst/>
          </a:prstGeom>
          <a:noFill/>
          <a:ln w="9525">
            <a:noFill/>
            <a:miter lim="800000"/>
            <a:headEnd/>
            <a:tailEnd/>
          </a:ln>
        </p:spPr>
      </p:pic>
      <p:cxnSp>
        <p:nvCxnSpPr>
          <p:cNvPr id="9" name="Conexão recta 8"/>
          <p:cNvCxnSpPr/>
          <p:nvPr/>
        </p:nvCxnSpPr>
        <p:spPr>
          <a:xfrm rot="10800000" flipV="1">
            <a:off x="5786438" y="2643188"/>
            <a:ext cx="1643062" cy="157162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Conexão recta 9"/>
          <p:cNvCxnSpPr/>
          <p:nvPr/>
        </p:nvCxnSpPr>
        <p:spPr>
          <a:xfrm>
            <a:off x="5786438" y="2571750"/>
            <a:ext cx="1571625" cy="150018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CaixaDeTexto 10"/>
          <p:cNvSpPr txBox="1"/>
          <p:nvPr/>
        </p:nvSpPr>
        <p:spPr>
          <a:xfrm>
            <a:off x="360363" y="5000625"/>
            <a:ext cx="8283575" cy="923925"/>
          </a:xfrm>
          <a:prstGeom prst="rect">
            <a:avLst/>
          </a:prstGeom>
          <a:noFill/>
        </p:spPr>
        <p:txBody>
          <a:bodyPr>
            <a:spAutoFit/>
          </a:bodyPr>
          <a:lstStyle/>
          <a:p>
            <a:pPr>
              <a:defRPr/>
            </a:pPr>
            <a:r>
              <a:rPr lang="en-US" u="sng" dirty="0">
                <a:effectLst>
                  <a:outerShdw blurRad="38100" dist="38100" dir="2700000" algn="tl">
                    <a:srgbClr val="000000">
                      <a:alpha val="43137"/>
                    </a:srgbClr>
                  </a:outerShdw>
                </a:effectLst>
              </a:rPr>
              <a:t>Kelvin</a:t>
            </a:r>
            <a:r>
              <a:rPr lang="en-US" dirty="0"/>
              <a:t> statement: It is impossible for any system to operate in a </a:t>
            </a:r>
            <a:r>
              <a:rPr lang="en-US" u="sng" dirty="0"/>
              <a:t>cycle</a:t>
            </a:r>
            <a:r>
              <a:rPr lang="en-US" dirty="0"/>
              <a:t> that takes heat from a hot reservoir and converts it completely to work</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osição do Número do Diapositivo 3"/>
          <p:cNvSpPr>
            <a:spLocks noGrp="1"/>
          </p:cNvSpPr>
          <p:nvPr>
            <p:ph type="sldNum" sz="quarter" idx="12"/>
          </p:nvPr>
        </p:nvSpPr>
        <p:spPr/>
        <p:txBody>
          <a:bodyPr/>
          <a:lstStyle/>
          <a:p>
            <a:pPr>
              <a:defRPr/>
            </a:pPr>
            <a:fld id="{E28AB70E-B824-4F76-857E-C45A432A774A}" type="slidenum">
              <a:rPr lang="pt-PT" smtClean="0"/>
              <a:pPr>
                <a:defRPr/>
              </a:pPr>
              <a:t>13</a:t>
            </a:fld>
            <a:endParaRPr lang="pt-PT" dirty="0"/>
          </a:p>
        </p:txBody>
      </p:sp>
      <p:sp>
        <p:nvSpPr>
          <p:cNvPr id="6" name="CaixaDeTexto 3"/>
          <p:cNvSpPr txBox="1">
            <a:spLocks noChangeArrowheads="1"/>
          </p:cNvSpPr>
          <p:nvPr/>
        </p:nvSpPr>
        <p:spPr bwMode="auto">
          <a:xfrm>
            <a:off x="360363" y="539750"/>
            <a:ext cx="1782762" cy="369888"/>
          </a:xfrm>
          <a:prstGeom prst="rect">
            <a:avLst/>
          </a:prstGeom>
          <a:noFill/>
          <a:ln w="9525">
            <a:noFill/>
            <a:miter lim="800000"/>
            <a:headEnd/>
            <a:tailEnd/>
          </a:ln>
        </p:spPr>
        <p:txBody>
          <a:bodyPr>
            <a:spAutoFit/>
          </a:bodyPr>
          <a:lstStyle/>
          <a:p>
            <a:pPr>
              <a:defRPr/>
            </a:pPr>
            <a:r>
              <a:rPr lang="en-US" dirty="0">
                <a:solidFill>
                  <a:srgbClr val="FF6600"/>
                </a:solidFill>
                <a:effectLst>
                  <a:outerShdw blurRad="38100" dist="38100" dir="2700000" algn="tl">
                    <a:srgbClr val="000000">
                      <a:alpha val="43137"/>
                    </a:srgbClr>
                  </a:outerShdw>
                </a:effectLst>
              </a:rPr>
              <a:t>Heat Engines</a:t>
            </a:r>
          </a:p>
        </p:txBody>
      </p:sp>
      <p:sp>
        <p:nvSpPr>
          <p:cNvPr id="5128" name="CaixaDeTexto 4"/>
          <p:cNvSpPr txBox="1">
            <a:spLocks noChangeArrowheads="1"/>
          </p:cNvSpPr>
          <p:nvPr/>
        </p:nvSpPr>
        <p:spPr bwMode="auto">
          <a:xfrm>
            <a:off x="357188" y="928688"/>
            <a:ext cx="8501062" cy="1200150"/>
          </a:xfrm>
          <a:prstGeom prst="rect">
            <a:avLst/>
          </a:prstGeom>
          <a:noFill/>
          <a:ln w="9525">
            <a:noFill/>
            <a:miter lim="800000"/>
            <a:headEnd/>
            <a:tailEnd/>
          </a:ln>
        </p:spPr>
        <p:txBody>
          <a:bodyPr>
            <a:spAutoFit/>
          </a:bodyPr>
          <a:lstStyle/>
          <a:p>
            <a:r>
              <a:rPr lang="en-US"/>
              <a:t>Let´s assume that a certain quantity of heat is transferred from a heat reservoir at temperature T</a:t>
            </a:r>
            <a:r>
              <a:rPr lang="en-US" baseline="-25000"/>
              <a:t>H</a:t>
            </a:r>
            <a:r>
              <a:rPr lang="en-US"/>
              <a:t> and furnished to a heat engine to do work. Part of the heat must be transferred to a cold reservoir, at temperature T</a:t>
            </a:r>
            <a:r>
              <a:rPr lang="en-US" baseline="-25000"/>
              <a:t>C</a:t>
            </a:r>
          </a:p>
        </p:txBody>
      </p:sp>
      <p:pic>
        <p:nvPicPr>
          <p:cNvPr id="5129" name="Picture 2"/>
          <p:cNvPicPr>
            <a:picLocks noChangeAspect="1"/>
          </p:cNvPicPr>
          <p:nvPr/>
        </p:nvPicPr>
        <p:blipFill>
          <a:blip r:embed="rId3" cstate="print"/>
          <a:srcRect l="18347" t="8705" r="7692" b="5392"/>
          <a:stretch>
            <a:fillRect/>
          </a:stretch>
        </p:blipFill>
        <p:spPr bwMode="auto">
          <a:xfrm>
            <a:off x="5857875" y="1785938"/>
            <a:ext cx="2974975" cy="3309937"/>
          </a:xfrm>
          <a:prstGeom prst="rect">
            <a:avLst/>
          </a:prstGeom>
          <a:noFill/>
          <a:ln w="9525">
            <a:noFill/>
            <a:miter lim="800000"/>
            <a:headEnd/>
            <a:tailEnd/>
          </a:ln>
        </p:spPr>
      </p:pic>
      <p:graphicFrame>
        <p:nvGraphicFramePr>
          <p:cNvPr id="5122" name="Object 2"/>
          <p:cNvGraphicFramePr>
            <a:graphicFrameLocks noChangeAspect="1"/>
          </p:cNvGraphicFramePr>
          <p:nvPr/>
        </p:nvGraphicFramePr>
        <p:xfrm>
          <a:off x="1357313" y="1785938"/>
          <a:ext cx="3543300" cy="642937"/>
        </p:xfrm>
        <a:graphic>
          <a:graphicData uri="http://schemas.openxmlformats.org/presentationml/2006/ole">
            <p:oleObj spid="_x0000_s5122" name="Equação" r:id="rId4" imgW="1943100" imgH="431800" progId="Equation.3">
              <p:embed/>
            </p:oleObj>
          </a:graphicData>
        </a:graphic>
      </p:graphicFrame>
      <p:sp>
        <p:nvSpPr>
          <p:cNvPr id="5130" name="CaixaDeTexto 8"/>
          <p:cNvSpPr txBox="1">
            <a:spLocks noChangeArrowheads="1"/>
          </p:cNvSpPr>
          <p:nvPr/>
        </p:nvSpPr>
        <p:spPr bwMode="auto">
          <a:xfrm>
            <a:off x="360363" y="2357438"/>
            <a:ext cx="2997200" cy="369887"/>
          </a:xfrm>
          <a:prstGeom prst="rect">
            <a:avLst/>
          </a:prstGeom>
          <a:noFill/>
          <a:ln w="9525">
            <a:noFill/>
            <a:miter lim="800000"/>
            <a:headEnd/>
            <a:tailEnd/>
          </a:ln>
        </p:spPr>
        <p:txBody>
          <a:bodyPr>
            <a:spAutoFit/>
          </a:bodyPr>
          <a:lstStyle/>
          <a:p>
            <a:r>
              <a:rPr lang="pt-PT">
                <a:sym typeface="Symbol" pitchFamily="18" charset="2"/>
              </a:rPr>
              <a:t>S</a:t>
            </a:r>
            <a:r>
              <a:rPr lang="pt-PT" baseline="-25000">
                <a:sym typeface="Symbol" pitchFamily="18" charset="2"/>
              </a:rPr>
              <a:t>total </a:t>
            </a:r>
            <a:r>
              <a:rPr lang="pt-PT">
                <a:sym typeface="Symbol" pitchFamily="18" charset="2"/>
              </a:rPr>
              <a:t>&gt; 0, as T</a:t>
            </a:r>
            <a:r>
              <a:rPr lang="pt-PT" baseline="-25000">
                <a:sym typeface="Symbol" pitchFamily="18" charset="2"/>
              </a:rPr>
              <a:t>H</a:t>
            </a:r>
            <a:r>
              <a:rPr lang="pt-PT">
                <a:sym typeface="Symbol" pitchFamily="18" charset="2"/>
              </a:rPr>
              <a:t> &gt; T</a:t>
            </a:r>
            <a:r>
              <a:rPr lang="pt-PT" baseline="-25000">
                <a:sym typeface="Symbol" pitchFamily="18" charset="2"/>
              </a:rPr>
              <a:t>C</a:t>
            </a:r>
            <a:r>
              <a:rPr lang="pt-PT">
                <a:sym typeface="Symbol" pitchFamily="18" charset="2"/>
              </a:rPr>
              <a:t>.</a:t>
            </a:r>
            <a:endParaRPr lang="pt-PT"/>
          </a:p>
        </p:txBody>
      </p:sp>
      <p:sp>
        <p:nvSpPr>
          <p:cNvPr id="5131" name="CaixaDeTexto 9"/>
          <p:cNvSpPr txBox="1">
            <a:spLocks noChangeArrowheads="1"/>
          </p:cNvSpPr>
          <p:nvPr/>
        </p:nvSpPr>
        <p:spPr bwMode="auto">
          <a:xfrm>
            <a:off x="360363" y="2857500"/>
            <a:ext cx="5426075" cy="1200150"/>
          </a:xfrm>
          <a:prstGeom prst="rect">
            <a:avLst/>
          </a:prstGeom>
          <a:noFill/>
          <a:ln w="9525">
            <a:noFill/>
            <a:miter lim="800000"/>
            <a:headEnd/>
            <a:tailEnd/>
          </a:ln>
        </p:spPr>
        <p:txBody>
          <a:bodyPr>
            <a:spAutoFit/>
          </a:bodyPr>
          <a:lstStyle/>
          <a:p>
            <a:r>
              <a:rPr lang="en-US"/>
              <a:t>The heat engine works cyclically and without losses. Global change of entropy cannot be negative. So the minimum amount of heat that must be transferred to de cold sink is:</a:t>
            </a:r>
          </a:p>
        </p:txBody>
      </p:sp>
      <p:graphicFrame>
        <p:nvGraphicFramePr>
          <p:cNvPr id="5123" name="Object 3"/>
          <p:cNvGraphicFramePr>
            <a:graphicFrameLocks noChangeAspect="1"/>
          </p:cNvGraphicFramePr>
          <p:nvPr/>
        </p:nvGraphicFramePr>
        <p:xfrm>
          <a:off x="2928938" y="4071938"/>
          <a:ext cx="1304925" cy="715962"/>
        </p:xfrm>
        <a:graphic>
          <a:graphicData uri="http://schemas.openxmlformats.org/presentationml/2006/ole">
            <p:oleObj spid="_x0000_s5123" name="Equação" r:id="rId5" imgW="787400" imgH="431800" progId="Equation.3">
              <p:embed/>
            </p:oleObj>
          </a:graphicData>
        </a:graphic>
      </p:graphicFrame>
      <p:sp>
        <p:nvSpPr>
          <p:cNvPr id="5132" name="CaixaDeTexto 11"/>
          <p:cNvSpPr txBox="1">
            <a:spLocks noChangeArrowheads="1"/>
          </p:cNvSpPr>
          <p:nvPr/>
        </p:nvSpPr>
        <p:spPr bwMode="auto">
          <a:xfrm>
            <a:off x="428625" y="5000625"/>
            <a:ext cx="8212138" cy="646113"/>
          </a:xfrm>
          <a:prstGeom prst="rect">
            <a:avLst/>
          </a:prstGeom>
          <a:noFill/>
          <a:ln w="9525">
            <a:noFill/>
            <a:miter lim="800000"/>
            <a:headEnd/>
            <a:tailEnd/>
          </a:ln>
        </p:spPr>
        <p:txBody>
          <a:bodyPr>
            <a:spAutoFit/>
          </a:bodyPr>
          <a:lstStyle/>
          <a:p>
            <a:r>
              <a:rPr lang="en-US"/>
              <a:t>The work done by the engine when completes a cycle (</a:t>
            </a:r>
            <a:r>
              <a:rPr lang="en-US">
                <a:sym typeface="Symbol" pitchFamily="18" charset="2"/>
              </a:rPr>
              <a:t>U = 0) its equal (in modulus) to the sum of heat imputed and heat rejected:</a:t>
            </a:r>
            <a:endParaRPr lang="en-US"/>
          </a:p>
        </p:txBody>
      </p:sp>
      <p:graphicFrame>
        <p:nvGraphicFramePr>
          <p:cNvPr id="5124" name="Object 4"/>
          <p:cNvGraphicFramePr>
            <a:graphicFrameLocks noChangeAspect="1"/>
          </p:cNvGraphicFramePr>
          <p:nvPr/>
        </p:nvGraphicFramePr>
        <p:xfrm>
          <a:off x="785813" y="5715000"/>
          <a:ext cx="3683000" cy="428625"/>
        </p:xfrm>
        <a:graphic>
          <a:graphicData uri="http://schemas.openxmlformats.org/presentationml/2006/ole">
            <p:oleObj spid="_x0000_s5124" name="Equação" r:id="rId6" imgW="1968500" imgH="228600" progId="Equation.3">
              <p:embed/>
            </p:oleObj>
          </a:graphicData>
        </a:graphic>
      </p:graphicFrame>
      <p:graphicFrame>
        <p:nvGraphicFramePr>
          <p:cNvPr id="5125" name="Object 5"/>
          <p:cNvGraphicFramePr>
            <a:graphicFrameLocks noChangeAspect="1"/>
          </p:cNvGraphicFramePr>
          <p:nvPr/>
        </p:nvGraphicFramePr>
        <p:xfrm>
          <a:off x="5214938" y="5643563"/>
          <a:ext cx="2714625" cy="650875"/>
        </p:xfrm>
        <a:graphic>
          <a:graphicData uri="http://schemas.openxmlformats.org/presentationml/2006/ole">
            <p:oleObj spid="_x0000_s5125" name="Equação" r:id="rId7" imgW="952087" imgH="228501" progId="Equation.3">
              <p:embed/>
            </p:oleObj>
          </a:graphicData>
        </a:graphic>
      </p:graphicFrame>
      <p:sp>
        <p:nvSpPr>
          <p:cNvPr id="15" name="Seta para a direita 14"/>
          <p:cNvSpPr/>
          <p:nvPr/>
        </p:nvSpPr>
        <p:spPr>
          <a:xfrm>
            <a:off x="4643438" y="5786438"/>
            <a:ext cx="357187" cy="3571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PT"/>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osição do Número do Diapositivo 3"/>
          <p:cNvSpPr>
            <a:spLocks noGrp="1"/>
          </p:cNvSpPr>
          <p:nvPr>
            <p:ph type="sldNum" sz="quarter" idx="12"/>
          </p:nvPr>
        </p:nvSpPr>
        <p:spPr/>
        <p:txBody>
          <a:bodyPr/>
          <a:lstStyle/>
          <a:p>
            <a:pPr>
              <a:defRPr/>
            </a:pPr>
            <a:fld id="{88865CCB-684E-4579-A826-A14E7DE252A0}" type="slidenum">
              <a:rPr lang="pt-PT" smtClean="0"/>
              <a:pPr>
                <a:defRPr/>
              </a:pPr>
              <a:t>14</a:t>
            </a:fld>
            <a:endParaRPr lang="pt-PT" dirty="0"/>
          </a:p>
        </p:txBody>
      </p:sp>
      <p:sp>
        <p:nvSpPr>
          <p:cNvPr id="11" name="CaixaDeTexto 3"/>
          <p:cNvSpPr txBox="1">
            <a:spLocks noChangeArrowheads="1"/>
          </p:cNvSpPr>
          <p:nvPr/>
        </p:nvSpPr>
        <p:spPr bwMode="auto">
          <a:xfrm>
            <a:off x="360363" y="571500"/>
            <a:ext cx="5068887" cy="369888"/>
          </a:xfrm>
          <a:prstGeom prst="rect">
            <a:avLst/>
          </a:prstGeom>
          <a:noFill/>
          <a:ln w="9525">
            <a:noFill/>
            <a:miter lim="800000"/>
            <a:headEnd/>
            <a:tailEnd/>
          </a:ln>
        </p:spPr>
        <p:txBody>
          <a:bodyPr>
            <a:spAutoFit/>
          </a:bodyPr>
          <a:lstStyle/>
          <a:p>
            <a:pPr>
              <a:defRPr/>
            </a:pPr>
            <a:r>
              <a:rPr lang="en-US" dirty="0">
                <a:solidFill>
                  <a:srgbClr val="FF6600"/>
                </a:solidFill>
                <a:effectLst>
                  <a:outerShdw blurRad="38100" dist="38100" dir="2700000" algn="tl">
                    <a:srgbClr val="000000">
                      <a:alpha val="43137"/>
                    </a:srgbClr>
                  </a:outerShdw>
                </a:effectLst>
              </a:rPr>
              <a:t>Efficiency</a:t>
            </a:r>
          </a:p>
        </p:txBody>
      </p:sp>
      <p:sp>
        <p:nvSpPr>
          <p:cNvPr id="6151" name="CaixaDeTexto 4"/>
          <p:cNvSpPr txBox="1">
            <a:spLocks noChangeArrowheads="1"/>
          </p:cNvSpPr>
          <p:nvPr/>
        </p:nvSpPr>
        <p:spPr bwMode="auto">
          <a:xfrm>
            <a:off x="428625" y="928688"/>
            <a:ext cx="8143875" cy="923925"/>
          </a:xfrm>
          <a:prstGeom prst="rect">
            <a:avLst/>
          </a:prstGeom>
          <a:noFill/>
          <a:ln w="9525">
            <a:noFill/>
            <a:miter lim="800000"/>
            <a:headEnd/>
            <a:tailEnd/>
          </a:ln>
        </p:spPr>
        <p:txBody>
          <a:bodyPr>
            <a:spAutoFit/>
          </a:bodyPr>
          <a:lstStyle/>
          <a:p>
            <a:r>
              <a:rPr lang="en-US"/>
              <a:t>The thermal efficiency (or thermodynamic) of an heat engine, </a:t>
            </a:r>
            <a:r>
              <a:rPr lang="en-US">
                <a:sym typeface="Symbol" pitchFamily="18" charset="2"/>
              </a:rPr>
              <a:t>, its the fraction between the work output to the surroundings, W, and the heat, Q</a:t>
            </a:r>
            <a:r>
              <a:rPr lang="en-US" baseline="-25000">
                <a:sym typeface="Symbol" pitchFamily="18" charset="2"/>
              </a:rPr>
              <a:t>H </a:t>
            </a:r>
            <a:r>
              <a:rPr lang="en-US">
                <a:sym typeface="Symbol" pitchFamily="18" charset="2"/>
              </a:rPr>
              <a:t> received from the hot source</a:t>
            </a:r>
            <a:endParaRPr lang="en-US"/>
          </a:p>
        </p:txBody>
      </p:sp>
      <p:graphicFrame>
        <p:nvGraphicFramePr>
          <p:cNvPr id="6146" name="Object 2"/>
          <p:cNvGraphicFramePr>
            <a:graphicFrameLocks noChangeAspect="1"/>
          </p:cNvGraphicFramePr>
          <p:nvPr/>
        </p:nvGraphicFramePr>
        <p:xfrm>
          <a:off x="1214438" y="1928813"/>
          <a:ext cx="4624387" cy="714375"/>
        </p:xfrm>
        <a:graphic>
          <a:graphicData uri="http://schemas.openxmlformats.org/presentationml/2006/ole">
            <p:oleObj spid="_x0000_s6146" name="Equação" r:id="rId3" imgW="2793960" imgH="431640" progId="Equation.3">
              <p:embed/>
            </p:oleObj>
          </a:graphicData>
        </a:graphic>
      </p:graphicFrame>
      <p:sp>
        <p:nvSpPr>
          <p:cNvPr id="6152" name="CaixaDeTexto 6"/>
          <p:cNvSpPr txBox="1">
            <a:spLocks noChangeArrowheads="1"/>
          </p:cNvSpPr>
          <p:nvPr/>
        </p:nvSpPr>
        <p:spPr bwMode="auto">
          <a:xfrm>
            <a:off x="6143625" y="2000250"/>
            <a:ext cx="2286000" cy="646113"/>
          </a:xfrm>
          <a:prstGeom prst="rect">
            <a:avLst/>
          </a:prstGeom>
          <a:noFill/>
          <a:ln w="9525">
            <a:noFill/>
            <a:miter lim="800000"/>
            <a:headEnd/>
            <a:tailEnd/>
          </a:ln>
        </p:spPr>
        <p:txBody>
          <a:bodyPr>
            <a:spAutoFit/>
          </a:bodyPr>
          <a:lstStyle/>
          <a:p>
            <a:r>
              <a:rPr lang="en-US"/>
              <a:t>Q</a:t>
            </a:r>
            <a:r>
              <a:rPr lang="en-US" baseline="-25000"/>
              <a:t>C</a:t>
            </a:r>
            <a:r>
              <a:rPr lang="en-US"/>
              <a:t> is negative and Q</a:t>
            </a:r>
            <a:r>
              <a:rPr lang="en-US" baseline="-25000"/>
              <a:t>H</a:t>
            </a:r>
            <a:r>
              <a:rPr lang="en-US"/>
              <a:t> is positive!</a:t>
            </a:r>
          </a:p>
        </p:txBody>
      </p:sp>
      <p:sp>
        <p:nvSpPr>
          <p:cNvPr id="8" name="CaixaDeTexto 7"/>
          <p:cNvSpPr txBox="1"/>
          <p:nvPr/>
        </p:nvSpPr>
        <p:spPr>
          <a:xfrm>
            <a:off x="571500" y="2786063"/>
            <a:ext cx="7929563" cy="369887"/>
          </a:xfrm>
          <a:prstGeom prst="rect">
            <a:avLst/>
          </a:prstGeom>
          <a:noFill/>
        </p:spPr>
        <p:txBody>
          <a:bodyPr>
            <a:spAutoFit/>
          </a:bodyPr>
          <a:lstStyle/>
          <a:p>
            <a:pPr>
              <a:defRPr/>
            </a:pPr>
            <a:r>
              <a:rPr lang="en-US" dirty="0"/>
              <a:t>Since the engine works cyclically </a:t>
            </a:r>
            <a:r>
              <a:rPr lang="pt-PT" dirty="0">
                <a:latin typeface="+mn-lt"/>
              </a:rPr>
              <a:t>:  </a:t>
            </a:r>
          </a:p>
        </p:txBody>
      </p:sp>
      <p:graphicFrame>
        <p:nvGraphicFramePr>
          <p:cNvPr id="6147" name="Object 3"/>
          <p:cNvGraphicFramePr>
            <a:graphicFrameLocks noChangeAspect="1"/>
          </p:cNvGraphicFramePr>
          <p:nvPr/>
        </p:nvGraphicFramePr>
        <p:xfrm>
          <a:off x="2928938" y="3286125"/>
          <a:ext cx="2336800" cy="715963"/>
        </p:xfrm>
        <a:graphic>
          <a:graphicData uri="http://schemas.openxmlformats.org/presentationml/2006/ole">
            <p:oleObj spid="_x0000_s6147" name="Equação" r:id="rId4" imgW="1409088" imgH="431613" progId="Equation.3">
              <p:embed/>
            </p:oleObj>
          </a:graphicData>
        </a:graphic>
      </p:graphicFrame>
      <p:sp>
        <p:nvSpPr>
          <p:cNvPr id="6154" name="CaixaDeTexto 9"/>
          <p:cNvSpPr txBox="1">
            <a:spLocks noChangeArrowheads="1"/>
          </p:cNvSpPr>
          <p:nvPr/>
        </p:nvSpPr>
        <p:spPr bwMode="auto">
          <a:xfrm>
            <a:off x="642938" y="4214813"/>
            <a:ext cx="6143625" cy="369887"/>
          </a:xfrm>
          <a:prstGeom prst="rect">
            <a:avLst/>
          </a:prstGeom>
          <a:noFill/>
          <a:ln w="9525">
            <a:noFill/>
            <a:miter lim="800000"/>
            <a:headEnd/>
            <a:tailEnd/>
          </a:ln>
        </p:spPr>
        <p:txBody>
          <a:bodyPr>
            <a:spAutoFit/>
          </a:bodyPr>
          <a:lstStyle/>
          <a:p>
            <a:r>
              <a:rPr lang="en-US"/>
              <a:t>Then the thermal efficiency of the heat engine is:</a:t>
            </a:r>
          </a:p>
        </p:txBody>
      </p:sp>
      <p:graphicFrame>
        <p:nvGraphicFramePr>
          <p:cNvPr id="6148" name="Object 4"/>
          <p:cNvGraphicFramePr>
            <a:graphicFrameLocks noChangeAspect="1"/>
          </p:cNvGraphicFramePr>
          <p:nvPr/>
        </p:nvGraphicFramePr>
        <p:xfrm>
          <a:off x="3429000" y="4857750"/>
          <a:ext cx="1785938" cy="1168400"/>
        </p:xfrm>
        <a:graphic>
          <a:graphicData uri="http://schemas.openxmlformats.org/presentationml/2006/ole">
            <p:oleObj spid="_x0000_s6148" name="Equação" r:id="rId5" imgW="660113" imgH="431613" progId="Equation.3">
              <p:embed/>
            </p:oleObj>
          </a:graphicData>
        </a:graphic>
      </p:graphicFrame>
      <p:sp>
        <p:nvSpPr>
          <p:cNvPr id="6155" name="CaixaDeTexto 11"/>
          <p:cNvSpPr txBox="1">
            <a:spLocks noChangeArrowheads="1"/>
          </p:cNvSpPr>
          <p:nvPr/>
        </p:nvSpPr>
        <p:spPr bwMode="auto">
          <a:xfrm>
            <a:off x="5500688" y="5643563"/>
            <a:ext cx="1785937" cy="369887"/>
          </a:xfrm>
          <a:prstGeom prst="rect">
            <a:avLst/>
          </a:prstGeom>
          <a:noFill/>
          <a:ln w="9525">
            <a:noFill/>
            <a:miter lim="800000"/>
            <a:headEnd/>
            <a:tailEnd/>
          </a:ln>
        </p:spPr>
        <p:txBody>
          <a:bodyPr>
            <a:spAutoFit/>
          </a:bodyPr>
          <a:lstStyle/>
          <a:p>
            <a:r>
              <a:rPr lang="el-GR"/>
              <a:t>η</a:t>
            </a:r>
            <a:r>
              <a:rPr lang="en-US"/>
              <a:t>&lt; 1 (&lt;100%)</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osição do Número do Diapositivo 3"/>
          <p:cNvSpPr>
            <a:spLocks noGrp="1"/>
          </p:cNvSpPr>
          <p:nvPr>
            <p:ph type="sldNum" sz="quarter" idx="12"/>
          </p:nvPr>
        </p:nvSpPr>
        <p:spPr/>
        <p:txBody>
          <a:bodyPr/>
          <a:lstStyle/>
          <a:p>
            <a:pPr>
              <a:defRPr/>
            </a:pPr>
            <a:fld id="{83636765-3604-4815-8516-226D7323B6AA}" type="slidenum">
              <a:rPr lang="pt-PT" smtClean="0"/>
              <a:pPr>
                <a:defRPr/>
              </a:pPr>
              <a:t>15</a:t>
            </a:fld>
            <a:endParaRPr lang="pt-PT"/>
          </a:p>
        </p:txBody>
      </p:sp>
      <p:sp>
        <p:nvSpPr>
          <p:cNvPr id="9" name="CaixaDeTexto 3"/>
          <p:cNvSpPr txBox="1">
            <a:spLocks noChangeArrowheads="1"/>
          </p:cNvSpPr>
          <p:nvPr/>
        </p:nvSpPr>
        <p:spPr bwMode="auto">
          <a:xfrm>
            <a:off x="357188" y="428625"/>
            <a:ext cx="5068887" cy="369888"/>
          </a:xfrm>
          <a:prstGeom prst="rect">
            <a:avLst/>
          </a:prstGeom>
          <a:noFill/>
          <a:ln w="9525">
            <a:noFill/>
            <a:miter lim="800000"/>
            <a:headEnd/>
            <a:tailEnd/>
          </a:ln>
        </p:spPr>
        <p:txBody>
          <a:bodyPr>
            <a:spAutoFit/>
          </a:bodyPr>
          <a:lstStyle/>
          <a:p>
            <a:pPr>
              <a:defRPr/>
            </a:pPr>
            <a:r>
              <a:rPr lang="en-US" dirty="0">
                <a:solidFill>
                  <a:srgbClr val="FF6600"/>
                </a:solidFill>
                <a:effectLst>
                  <a:outerShdw blurRad="38100" dist="38100" dir="2700000" algn="tl">
                    <a:srgbClr val="000000">
                      <a:alpha val="43137"/>
                    </a:srgbClr>
                  </a:outerShdw>
                </a:effectLst>
              </a:rPr>
              <a:t>Carnot´s Cycle</a:t>
            </a:r>
          </a:p>
        </p:txBody>
      </p:sp>
      <p:sp>
        <p:nvSpPr>
          <p:cNvPr id="5" name="CaixaDeTexto 4"/>
          <p:cNvSpPr txBox="1">
            <a:spLocks noChangeArrowheads="1"/>
          </p:cNvSpPr>
          <p:nvPr/>
        </p:nvSpPr>
        <p:spPr bwMode="auto">
          <a:xfrm>
            <a:off x="360363" y="857250"/>
            <a:ext cx="8355012" cy="923925"/>
          </a:xfrm>
          <a:prstGeom prst="rect">
            <a:avLst/>
          </a:prstGeom>
          <a:noFill/>
          <a:ln w="9525">
            <a:noFill/>
            <a:miter lim="800000"/>
            <a:headEnd/>
            <a:tailEnd/>
          </a:ln>
        </p:spPr>
        <p:txBody>
          <a:bodyPr>
            <a:spAutoFit/>
          </a:bodyPr>
          <a:lstStyle/>
          <a:p>
            <a:r>
              <a:rPr lang="en-US"/>
              <a:t>Consider an heat engine that works cyclically and without losses, doing work to the surroundings without increasing the entropy of the exterior. Working fluid is an ideal gas, and all the stages are reversible:</a:t>
            </a:r>
          </a:p>
        </p:txBody>
      </p:sp>
      <p:grpSp>
        <p:nvGrpSpPr>
          <p:cNvPr id="2" name="Grupo 168"/>
          <p:cNvGrpSpPr>
            <a:grpSpLocks/>
          </p:cNvGrpSpPr>
          <p:nvPr/>
        </p:nvGrpSpPr>
        <p:grpSpPr bwMode="auto">
          <a:xfrm>
            <a:off x="571500" y="2000250"/>
            <a:ext cx="2852738" cy="2501900"/>
            <a:chOff x="1409701" y="2390775"/>
            <a:chExt cx="2852738" cy="2501900"/>
          </a:xfrm>
        </p:grpSpPr>
        <p:sp>
          <p:nvSpPr>
            <p:cNvPr id="7182" name="Freeform 5"/>
            <p:cNvSpPr>
              <a:spLocks/>
            </p:cNvSpPr>
            <p:nvPr/>
          </p:nvSpPr>
          <p:spPr bwMode="auto">
            <a:xfrm>
              <a:off x="1603376" y="2390775"/>
              <a:ext cx="2659063" cy="2311400"/>
            </a:xfrm>
            <a:custGeom>
              <a:avLst/>
              <a:gdLst>
                <a:gd name="T0" fmla="*/ 0 w 6702"/>
                <a:gd name="T1" fmla="*/ 0 h 5825"/>
                <a:gd name="T2" fmla="*/ 0 w 6702"/>
                <a:gd name="T3" fmla="*/ 2147483647 h 5825"/>
                <a:gd name="T4" fmla="*/ 2147483647 w 6702"/>
                <a:gd name="T5" fmla="*/ 2147483647 h 5825"/>
                <a:gd name="T6" fmla="*/ 0 60000 65536"/>
                <a:gd name="T7" fmla="*/ 0 60000 65536"/>
                <a:gd name="T8" fmla="*/ 0 60000 65536"/>
                <a:gd name="T9" fmla="*/ 0 w 6702"/>
                <a:gd name="T10" fmla="*/ 0 h 5825"/>
                <a:gd name="T11" fmla="*/ 6702 w 6702"/>
                <a:gd name="T12" fmla="*/ 5825 h 5825"/>
              </a:gdLst>
              <a:ahLst/>
              <a:cxnLst>
                <a:cxn ang="T6">
                  <a:pos x="T0" y="T1"/>
                </a:cxn>
                <a:cxn ang="T7">
                  <a:pos x="T2" y="T3"/>
                </a:cxn>
                <a:cxn ang="T8">
                  <a:pos x="T4" y="T5"/>
                </a:cxn>
              </a:cxnLst>
              <a:rect l="T9" t="T10" r="T11" b="T12"/>
              <a:pathLst>
                <a:path w="6702" h="5825">
                  <a:moveTo>
                    <a:pt x="0" y="0"/>
                  </a:moveTo>
                  <a:lnTo>
                    <a:pt x="0" y="5825"/>
                  </a:lnTo>
                  <a:lnTo>
                    <a:pt x="6702" y="5823"/>
                  </a:lnTo>
                </a:path>
              </a:pathLst>
            </a:custGeom>
            <a:noFill/>
            <a:ln w="5">
              <a:solidFill>
                <a:srgbClr val="38332B"/>
              </a:solidFill>
              <a:prstDash val="solid"/>
              <a:round/>
              <a:headEnd/>
              <a:tailEnd/>
            </a:ln>
          </p:spPr>
          <p:txBody>
            <a:bodyPr/>
            <a:lstStyle/>
            <a:p>
              <a:endParaRPr lang="pt-PT"/>
            </a:p>
          </p:txBody>
        </p:sp>
        <p:sp>
          <p:nvSpPr>
            <p:cNvPr id="7183" name="Freeform 6"/>
            <p:cNvSpPr>
              <a:spLocks noEditPoints="1"/>
            </p:cNvSpPr>
            <p:nvPr/>
          </p:nvSpPr>
          <p:spPr bwMode="auto">
            <a:xfrm>
              <a:off x="1409701" y="2482850"/>
              <a:ext cx="85725" cy="114300"/>
            </a:xfrm>
            <a:custGeom>
              <a:avLst/>
              <a:gdLst>
                <a:gd name="T0" fmla="*/ 2147483647 w 215"/>
                <a:gd name="T1" fmla="*/ 2147483647 h 288"/>
                <a:gd name="T2" fmla="*/ 2147483647 w 215"/>
                <a:gd name="T3" fmla="*/ 2147483647 h 288"/>
                <a:gd name="T4" fmla="*/ 2147483647 w 215"/>
                <a:gd name="T5" fmla="*/ 2147483647 h 288"/>
                <a:gd name="T6" fmla="*/ 2147483647 w 215"/>
                <a:gd name="T7" fmla="*/ 2147483647 h 288"/>
                <a:gd name="T8" fmla="*/ 2147483647 w 215"/>
                <a:gd name="T9" fmla="*/ 2147483647 h 288"/>
                <a:gd name="T10" fmla="*/ 2147483647 w 215"/>
                <a:gd name="T11" fmla="*/ 0 h 288"/>
                <a:gd name="T12" fmla="*/ 2147483647 w 215"/>
                <a:gd name="T13" fmla="*/ 2147483647 h 288"/>
                <a:gd name="T14" fmla="*/ 2147483647 w 215"/>
                <a:gd name="T15" fmla="*/ 2147483647 h 288"/>
                <a:gd name="T16" fmla="*/ 2147483647 w 215"/>
                <a:gd name="T17" fmla="*/ 2147483647 h 288"/>
                <a:gd name="T18" fmla="*/ 2147483647 w 215"/>
                <a:gd name="T19" fmla="*/ 2147483647 h 288"/>
                <a:gd name="T20" fmla="*/ 2147483647 w 215"/>
                <a:gd name="T21" fmla="*/ 2147483647 h 288"/>
                <a:gd name="T22" fmla="*/ 2147483647 w 215"/>
                <a:gd name="T23" fmla="*/ 2147483647 h 288"/>
                <a:gd name="T24" fmla="*/ 2147483647 w 215"/>
                <a:gd name="T25" fmla="*/ 2147483647 h 288"/>
                <a:gd name="T26" fmla="*/ 2147483647 w 215"/>
                <a:gd name="T27" fmla="*/ 2147483647 h 288"/>
                <a:gd name="T28" fmla="*/ 2147483647 w 215"/>
                <a:gd name="T29" fmla="*/ 2147483647 h 288"/>
                <a:gd name="T30" fmla="*/ 2147483647 w 215"/>
                <a:gd name="T31" fmla="*/ 2147483647 h 288"/>
                <a:gd name="T32" fmla="*/ 2147483647 w 215"/>
                <a:gd name="T33" fmla="*/ 2147483647 h 288"/>
                <a:gd name="T34" fmla="*/ 2147483647 w 215"/>
                <a:gd name="T35" fmla="*/ 2147483647 h 288"/>
                <a:gd name="T36" fmla="*/ 2147483647 w 215"/>
                <a:gd name="T37" fmla="*/ 2147483647 h 288"/>
                <a:gd name="T38" fmla="*/ 2147483647 w 215"/>
                <a:gd name="T39" fmla="*/ 2147483647 h 288"/>
                <a:gd name="T40" fmla="*/ 2147483647 w 215"/>
                <a:gd name="T41" fmla="*/ 2147483647 h 288"/>
                <a:gd name="T42" fmla="*/ 2147483647 w 215"/>
                <a:gd name="T43" fmla="*/ 2147483647 h 288"/>
                <a:gd name="T44" fmla="*/ 2147483647 w 215"/>
                <a:gd name="T45" fmla="*/ 2147483647 h 288"/>
                <a:gd name="T46" fmla="*/ 2147483647 w 215"/>
                <a:gd name="T47" fmla="*/ 2147483647 h 288"/>
                <a:gd name="T48" fmla="*/ 2147483647 w 215"/>
                <a:gd name="T49" fmla="*/ 2147483647 h 288"/>
                <a:gd name="T50" fmla="*/ 2147483647 w 215"/>
                <a:gd name="T51" fmla="*/ 2147483647 h 288"/>
                <a:gd name="T52" fmla="*/ 0 w 215"/>
                <a:gd name="T53" fmla="*/ 2147483647 h 288"/>
                <a:gd name="T54" fmla="*/ 2147483647 w 215"/>
                <a:gd name="T55" fmla="*/ 2147483647 h 288"/>
                <a:gd name="T56" fmla="*/ 2147483647 w 215"/>
                <a:gd name="T57" fmla="*/ 2147483647 h 288"/>
                <a:gd name="T58" fmla="*/ 2147483647 w 215"/>
                <a:gd name="T59" fmla="*/ 2147483647 h 288"/>
                <a:gd name="T60" fmla="*/ 2147483647 w 215"/>
                <a:gd name="T61" fmla="*/ 2147483647 h 288"/>
                <a:gd name="T62" fmla="*/ 2147483647 w 215"/>
                <a:gd name="T63" fmla="*/ 2147483647 h 288"/>
                <a:gd name="T64" fmla="*/ 2147483647 w 215"/>
                <a:gd name="T65" fmla="*/ 2147483647 h 288"/>
                <a:gd name="T66" fmla="*/ 2147483647 w 215"/>
                <a:gd name="T67" fmla="*/ 2147483647 h 288"/>
                <a:gd name="T68" fmla="*/ 2147483647 w 215"/>
                <a:gd name="T69" fmla="*/ 2147483647 h 288"/>
                <a:gd name="T70" fmla="*/ 2147483647 w 215"/>
                <a:gd name="T71" fmla="*/ 2147483647 h 288"/>
                <a:gd name="T72" fmla="*/ 2147483647 w 215"/>
                <a:gd name="T73" fmla="*/ 2147483647 h 288"/>
                <a:gd name="T74" fmla="*/ 2147483647 w 215"/>
                <a:gd name="T75" fmla="*/ 2147483647 h 288"/>
                <a:gd name="T76" fmla="*/ 2147483647 w 215"/>
                <a:gd name="T77" fmla="*/ 2147483647 h 288"/>
                <a:gd name="T78" fmla="*/ 2147483647 w 215"/>
                <a:gd name="T79" fmla="*/ 2147483647 h 288"/>
                <a:gd name="T80" fmla="*/ 2147483647 w 215"/>
                <a:gd name="T81" fmla="*/ 2147483647 h 288"/>
                <a:gd name="T82" fmla="*/ 2147483647 w 215"/>
                <a:gd name="T83" fmla="*/ 2147483647 h 288"/>
                <a:gd name="T84" fmla="*/ 2147483647 w 215"/>
                <a:gd name="T85" fmla="*/ 2147483647 h 288"/>
                <a:gd name="T86" fmla="*/ 2147483647 w 215"/>
                <a:gd name="T87" fmla="*/ 2147483647 h 288"/>
                <a:gd name="T88" fmla="*/ 2147483647 w 215"/>
                <a:gd name="T89" fmla="*/ 2147483647 h 288"/>
                <a:gd name="T90" fmla="*/ 2147483647 w 215"/>
                <a:gd name="T91" fmla="*/ 2147483647 h 288"/>
                <a:gd name="T92" fmla="*/ 2147483647 w 215"/>
                <a:gd name="T93" fmla="*/ 2147483647 h 288"/>
                <a:gd name="T94" fmla="*/ 2147483647 w 215"/>
                <a:gd name="T95" fmla="*/ 2147483647 h 288"/>
                <a:gd name="T96" fmla="*/ 2147483647 w 215"/>
                <a:gd name="T97" fmla="*/ 2147483647 h 288"/>
                <a:gd name="T98" fmla="*/ 2147483647 w 215"/>
                <a:gd name="T99" fmla="*/ 2147483647 h 288"/>
                <a:gd name="T100" fmla="*/ 2147483647 w 215"/>
                <a:gd name="T101" fmla="*/ 2147483647 h 288"/>
                <a:gd name="T102" fmla="*/ 2147483647 w 215"/>
                <a:gd name="T103" fmla="*/ 2147483647 h 288"/>
                <a:gd name="T104" fmla="*/ 2147483647 w 215"/>
                <a:gd name="T105" fmla="*/ 2147483647 h 28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15"/>
                <a:gd name="T160" fmla="*/ 0 h 288"/>
                <a:gd name="T161" fmla="*/ 215 w 215"/>
                <a:gd name="T162" fmla="*/ 288 h 28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15" h="288">
                  <a:moveTo>
                    <a:pt x="0" y="288"/>
                  </a:moveTo>
                  <a:lnTo>
                    <a:pt x="59" y="6"/>
                  </a:lnTo>
                  <a:lnTo>
                    <a:pt x="91" y="6"/>
                  </a:lnTo>
                  <a:lnTo>
                    <a:pt x="85" y="34"/>
                  </a:lnTo>
                  <a:lnTo>
                    <a:pt x="94" y="25"/>
                  </a:lnTo>
                  <a:lnTo>
                    <a:pt x="102" y="17"/>
                  </a:lnTo>
                  <a:lnTo>
                    <a:pt x="110" y="12"/>
                  </a:lnTo>
                  <a:lnTo>
                    <a:pt x="117" y="8"/>
                  </a:lnTo>
                  <a:lnTo>
                    <a:pt x="125" y="4"/>
                  </a:lnTo>
                  <a:lnTo>
                    <a:pt x="131" y="2"/>
                  </a:lnTo>
                  <a:lnTo>
                    <a:pt x="139" y="1"/>
                  </a:lnTo>
                  <a:lnTo>
                    <a:pt x="148" y="0"/>
                  </a:lnTo>
                  <a:lnTo>
                    <a:pt x="154" y="1"/>
                  </a:lnTo>
                  <a:lnTo>
                    <a:pt x="162" y="1"/>
                  </a:lnTo>
                  <a:lnTo>
                    <a:pt x="168" y="3"/>
                  </a:lnTo>
                  <a:lnTo>
                    <a:pt x="174" y="6"/>
                  </a:lnTo>
                  <a:lnTo>
                    <a:pt x="180" y="9"/>
                  </a:lnTo>
                  <a:lnTo>
                    <a:pt x="186" y="12"/>
                  </a:lnTo>
                  <a:lnTo>
                    <a:pt x="191" y="16"/>
                  </a:lnTo>
                  <a:lnTo>
                    <a:pt x="195" y="22"/>
                  </a:lnTo>
                  <a:lnTo>
                    <a:pt x="201" y="27"/>
                  </a:lnTo>
                  <a:lnTo>
                    <a:pt x="204" y="34"/>
                  </a:lnTo>
                  <a:lnTo>
                    <a:pt x="207" y="40"/>
                  </a:lnTo>
                  <a:lnTo>
                    <a:pt x="210" y="48"/>
                  </a:lnTo>
                  <a:lnTo>
                    <a:pt x="213" y="55"/>
                  </a:lnTo>
                  <a:lnTo>
                    <a:pt x="214" y="64"/>
                  </a:lnTo>
                  <a:lnTo>
                    <a:pt x="215" y="73"/>
                  </a:lnTo>
                  <a:lnTo>
                    <a:pt x="215" y="82"/>
                  </a:lnTo>
                  <a:lnTo>
                    <a:pt x="215" y="99"/>
                  </a:lnTo>
                  <a:lnTo>
                    <a:pt x="213" y="114"/>
                  </a:lnTo>
                  <a:lnTo>
                    <a:pt x="209" y="128"/>
                  </a:lnTo>
                  <a:lnTo>
                    <a:pt x="204" y="141"/>
                  </a:lnTo>
                  <a:lnTo>
                    <a:pt x="199" y="154"/>
                  </a:lnTo>
                  <a:lnTo>
                    <a:pt x="193" y="165"/>
                  </a:lnTo>
                  <a:lnTo>
                    <a:pt x="186" y="174"/>
                  </a:lnTo>
                  <a:lnTo>
                    <a:pt x="178" y="183"/>
                  </a:lnTo>
                  <a:lnTo>
                    <a:pt x="170" y="190"/>
                  </a:lnTo>
                  <a:lnTo>
                    <a:pt x="163" y="197"/>
                  </a:lnTo>
                  <a:lnTo>
                    <a:pt x="155" y="202"/>
                  </a:lnTo>
                  <a:lnTo>
                    <a:pt x="148" y="207"/>
                  </a:lnTo>
                  <a:lnTo>
                    <a:pt x="139" y="210"/>
                  </a:lnTo>
                  <a:lnTo>
                    <a:pt x="131" y="212"/>
                  </a:lnTo>
                  <a:lnTo>
                    <a:pt x="123" y="213"/>
                  </a:lnTo>
                  <a:lnTo>
                    <a:pt x="115" y="214"/>
                  </a:lnTo>
                  <a:lnTo>
                    <a:pt x="105" y="213"/>
                  </a:lnTo>
                  <a:lnTo>
                    <a:pt x="98" y="212"/>
                  </a:lnTo>
                  <a:lnTo>
                    <a:pt x="89" y="209"/>
                  </a:lnTo>
                  <a:lnTo>
                    <a:pt x="83" y="205"/>
                  </a:lnTo>
                  <a:lnTo>
                    <a:pt x="75" y="199"/>
                  </a:lnTo>
                  <a:lnTo>
                    <a:pt x="69" y="193"/>
                  </a:lnTo>
                  <a:lnTo>
                    <a:pt x="63" y="185"/>
                  </a:lnTo>
                  <a:lnTo>
                    <a:pt x="58" y="176"/>
                  </a:lnTo>
                  <a:lnTo>
                    <a:pt x="35" y="288"/>
                  </a:lnTo>
                  <a:lnTo>
                    <a:pt x="0" y="288"/>
                  </a:lnTo>
                  <a:close/>
                  <a:moveTo>
                    <a:pt x="69" y="126"/>
                  </a:moveTo>
                  <a:lnTo>
                    <a:pt x="69" y="136"/>
                  </a:lnTo>
                  <a:lnTo>
                    <a:pt x="70" y="145"/>
                  </a:lnTo>
                  <a:lnTo>
                    <a:pt x="71" y="153"/>
                  </a:lnTo>
                  <a:lnTo>
                    <a:pt x="72" y="158"/>
                  </a:lnTo>
                  <a:lnTo>
                    <a:pt x="75" y="163"/>
                  </a:lnTo>
                  <a:lnTo>
                    <a:pt x="78" y="169"/>
                  </a:lnTo>
                  <a:lnTo>
                    <a:pt x="83" y="174"/>
                  </a:lnTo>
                  <a:lnTo>
                    <a:pt x="88" y="177"/>
                  </a:lnTo>
                  <a:lnTo>
                    <a:pt x="94" y="182"/>
                  </a:lnTo>
                  <a:lnTo>
                    <a:pt x="100" y="184"/>
                  </a:lnTo>
                  <a:lnTo>
                    <a:pt x="107" y="185"/>
                  </a:lnTo>
                  <a:lnTo>
                    <a:pt x="113" y="186"/>
                  </a:lnTo>
                  <a:lnTo>
                    <a:pt x="121" y="185"/>
                  </a:lnTo>
                  <a:lnTo>
                    <a:pt x="127" y="184"/>
                  </a:lnTo>
                  <a:lnTo>
                    <a:pt x="135" y="181"/>
                  </a:lnTo>
                  <a:lnTo>
                    <a:pt x="140" y="177"/>
                  </a:lnTo>
                  <a:lnTo>
                    <a:pt x="147" y="172"/>
                  </a:lnTo>
                  <a:lnTo>
                    <a:pt x="152" y="167"/>
                  </a:lnTo>
                  <a:lnTo>
                    <a:pt x="157" y="160"/>
                  </a:lnTo>
                  <a:lnTo>
                    <a:pt x="162" y="152"/>
                  </a:lnTo>
                  <a:lnTo>
                    <a:pt x="166" y="143"/>
                  </a:lnTo>
                  <a:lnTo>
                    <a:pt x="170" y="135"/>
                  </a:lnTo>
                  <a:lnTo>
                    <a:pt x="174" y="127"/>
                  </a:lnTo>
                  <a:lnTo>
                    <a:pt x="176" y="118"/>
                  </a:lnTo>
                  <a:lnTo>
                    <a:pt x="178" y="109"/>
                  </a:lnTo>
                  <a:lnTo>
                    <a:pt x="179" y="101"/>
                  </a:lnTo>
                  <a:lnTo>
                    <a:pt x="180" y="92"/>
                  </a:lnTo>
                  <a:lnTo>
                    <a:pt x="180" y="82"/>
                  </a:lnTo>
                  <a:lnTo>
                    <a:pt x="180" y="70"/>
                  </a:lnTo>
                  <a:lnTo>
                    <a:pt x="177" y="60"/>
                  </a:lnTo>
                  <a:lnTo>
                    <a:pt x="174" y="51"/>
                  </a:lnTo>
                  <a:lnTo>
                    <a:pt x="168" y="42"/>
                  </a:lnTo>
                  <a:lnTo>
                    <a:pt x="162" y="37"/>
                  </a:lnTo>
                  <a:lnTo>
                    <a:pt x="154" y="33"/>
                  </a:lnTo>
                  <a:lnTo>
                    <a:pt x="146" y="29"/>
                  </a:lnTo>
                  <a:lnTo>
                    <a:pt x="137" y="28"/>
                  </a:lnTo>
                  <a:lnTo>
                    <a:pt x="130" y="29"/>
                  </a:lnTo>
                  <a:lnTo>
                    <a:pt x="124" y="30"/>
                  </a:lnTo>
                  <a:lnTo>
                    <a:pt x="118" y="33"/>
                  </a:lnTo>
                  <a:lnTo>
                    <a:pt x="112" y="36"/>
                  </a:lnTo>
                  <a:lnTo>
                    <a:pt x="107" y="39"/>
                  </a:lnTo>
                  <a:lnTo>
                    <a:pt x="101" y="44"/>
                  </a:lnTo>
                  <a:lnTo>
                    <a:pt x="96" y="50"/>
                  </a:lnTo>
                  <a:lnTo>
                    <a:pt x="91" y="56"/>
                  </a:lnTo>
                  <a:lnTo>
                    <a:pt x="87" y="64"/>
                  </a:lnTo>
                  <a:lnTo>
                    <a:pt x="83" y="73"/>
                  </a:lnTo>
                  <a:lnTo>
                    <a:pt x="78" y="81"/>
                  </a:lnTo>
                  <a:lnTo>
                    <a:pt x="75" y="91"/>
                  </a:lnTo>
                  <a:lnTo>
                    <a:pt x="72" y="101"/>
                  </a:lnTo>
                  <a:lnTo>
                    <a:pt x="71" y="109"/>
                  </a:lnTo>
                  <a:lnTo>
                    <a:pt x="70" y="118"/>
                  </a:lnTo>
                  <a:lnTo>
                    <a:pt x="69" y="126"/>
                  </a:lnTo>
                  <a:close/>
                </a:path>
              </a:pathLst>
            </a:custGeom>
            <a:solidFill>
              <a:srgbClr val="2B2A29"/>
            </a:solidFill>
            <a:ln w="9525">
              <a:noFill/>
              <a:round/>
              <a:headEnd/>
              <a:tailEnd/>
            </a:ln>
          </p:spPr>
          <p:txBody>
            <a:bodyPr/>
            <a:lstStyle/>
            <a:p>
              <a:endParaRPr lang="pt-PT"/>
            </a:p>
          </p:txBody>
        </p:sp>
        <p:sp>
          <p:nvSpPr>
            <p:cNvPr id="7184" name="Freeform 7"/>
            <p:cNvSpPr>
              <a:spLocks/>
            </p:cNvSpPr>
            <p:nvPr/>
          </p:nvSpPr>
          <p:spPr bwMode="auto">
            <a:xfrm>
              <a:off x="3983038" y="4781550"/>
              <a:ext cx="100013" cy="111125"/>
            </a:xfrm>
            <a:custGeom>
              <a:avLst/>
              <a:gdLst>
                <a:gd name="T0" fmla="*/ 2147483647 w 250"/>
                <a:gd name="T1" fmla="*/ 2147483647 h 282"/>
                <a:gd name="T2" fmla="*/ 0 w 250"/>
                <a:gd name="T3" fmla="*/ 0 h 282"/>
                <a:gd name="T4" fmla="*/ 2147483647 w 250"/>
                <a:gd name="T5" fmla="*/ 0 h 282"/>
                <a:gd name="T6" fmla="*/ 2147483647 w 250"/>
                <a:gd name="T7" fmla="*/ 2147483647 h 282"/>
                <a:gd name="T8" fmla="*/ 2147483647 w 250"/>
                <a:gd name="T9" fmla="*/ 2147483647 h 282"/>
                <a:gd name="T10" fmla="*/ 2147483647 w 250"/>
                <a:gd name="T11" fmla="*/ 2147483647 h 282"/>
                <a:gd name="T12" fmla="*/ 2147483647 w 250"/>
                <a:gd name="T13" fmla="*/ 2147483647 h 282"/>
                <a:gd name="T14" fmla="*/ 2147483647 w 250"/>
                <a:gd name="T15" fmla="*/ 2147483647 h 282"/>
                <a:gd name="T16" fmla="*/ 2147483647 w 250"/>
                <a:gd name="T17" fmla="*/ 2147483647 h 282"/>
                <a:gd name="T18" fmla="*/ 2147483647 w 250"/>
                <a:gd name="T19" fmla="*/ 2147483647 h 282"/>
                <a:gd name="T20" fmla="*/ 2147483647 w 250"/>
                <a:gd name="T21" fmla="*/ 2147483647 h 282"/>
                <a:gd name="T22" fmla="*/ 2147483647 w 250"/>
                <a:gd name="T23" fmla="*/ 2147483647 h 282"/>
                <a:gd name="T24" fmla="*/ 2147483647 w 250"/>
                <a:gd name="T25" fmla="*/ 0 h 282"/>
                <a:gd name="T26" fmla="*/ 2147483647 w 250"/>
                <a:gd name="T27" fmla="*/ 0 h 282"/>
                <a:gd name="T28" fmla="*/ 2147483647 w 250"/>
                <a:gd name="T29" fmla="*/ 2147483647 h 282"/>
                <a:gd name="T30" fmla="*/ 2147483647 w 250"/>
                <a:gd name="T31" fmla="*/ 2147483647 h 28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50"/>
                <a:gd name="T49" fmla="*/ 0 h 282"/>
                <a:gd name="T50" fmla="*/ 250 w 250"/>
                <a:gd name="T51" fmla="*/ 282 h 28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50" h="282">
                  <a:moveTo>
                    <a:pt x="54" y="282"/>
                  </a:moveTo>
                  <a:lnTo>
                    <a:pt x="0" y="0"/>
                  </a:lnTo>
                  <a:lnTo>
                    <a:pt x="37" y="0"/>
                  </a:lnTo>
                  <a:lnTo>
                    <a:pt x="69" y="169"/>
                  </a:lnTo>
                  <a:lnTo>
                    <a:pt x="74" y="190"/>
                  </a:lnTo>
                  <a:lnTo>
                    <a:pt x="77" y="210"/>
                  </a:lnTo>
                  <a:lnTo>
                    <a:pt x="79" y="227"/>
                  </a:lnTo>
                  <a:lnTo>
                    <a:pt x="81" y="242"/>
                  </a:lnTo>
                  <a:lnTo>
                    <a:pt x="90" y="225"/>
                  </a:lnTo>
                  <a:lnTo>
                    <a:pt x="97" y="210"/>
                  </a:lnTo>
                  <a:lnTo>
                    <a:pt x="104" y="197"/>
                  </a:lnTo>
                  <a:lnTo>
                    <a:pt x="110" y="185"/>
                  </a:lnTo>
                  <a:lnTo>
                    <a:pt x="211" y="0"/>
                  </a:lnTo>
                  <a:lnTo>
                    <a:pt x="250" y="0"/>
                  </a:lnTo>
                  <a:lnTo>
                    <a:pt x="95" y="282"/>
                  </a:lnTo>
                  <a:lnTo>
                    <a:pt x="54" y="282"/>
                  </a:lnTo>
                  <a:close/>
                </a:path>
              </a:pathLst>
            </a:custGeom>
            <a:solidFill>
              <a:srgbClr val="2B2A29"/>
            </a:solidFill>
            <a:ln w="9525">
              <a:noFill/>
              <a:round/>
              <a:headEnd/>
              <a:tailEnd/>
            </a:ln>
          </p:spPr>
          <p:txBody>
            <a:bodyPr/>
            <a:lstStyle/>
            <a:p>
              <a:endParaRPr lang="pt-PT"/>
            </a:p>
          </p:txBody>
        </p:sp>
        <p:sp>
          <p:nvSpPr>
            <p:cNvPr id="7185" name="Freeform 8"/>
            <p:cNvSpPr>
              <a:spLocks noEditPoints="1"/>
            </p:cNvSpPr>
            <p:nvPr/>
          </p:nvSpPr>
          <p:spPr bwMode="auto">
            <a:xfrm>
              <a:off x="2017713" y="2706688"/>
              <a:ext cx="88900" cy="100013"/>
            </a:xfrm>
            <a:custGeom>
              <a:avLst/>
              <a:gdLst>
                <a:gd name="T0" fmla="*/ 2147483647 w 224"/>
                <a:gd name="T1" fmla="*/ 2147483647 h 252"/>
                <a:gd name="T2" fmla="*/ 2147483647 w 224"/>
                <a:gd name="T3" fmla="*/ 2147483647 h 252"/>
                <a:gd name="T4" fmla="*/ 2147483647 w 224"/>
                <a:gd name="T5" fmla="*/ 2147483647 h 252"/>
                <a:gd name="T6" fmla="*/ 2147483647 w 224"/>
                <a:gd name="T7" fmla="*/ 2147483647 h 252"/>
                <a:gd name="T8" fmla="*/ 2147483647 w 224"/>
                <a:gd name="T9" fmla="*/ 0 h 252"/>
                <a:gd name="T10" fmla="*/ 2147483647 w 224"/>
                <a:gd name="T11" fmla="*/ 0 h 252"/>
                <a:gd name="T12" fmla="*/ 2147483647 w 224"/>
                <a:gd name="T13" fmla="*/ 2147483647 h 252"/>
                <a:gd name="T14" fmla="*/ 2147483647 w 224"/>
                <a:gd name="T15" fmla="*/ 2147483647 h 252"/>
                <a:gd name="T16" fmla="*/ 2147483647 w 224"/>
                <a:gd name="T17" fmla="*/ 2147483647 h 252"/>
                <a:gd name="T18" fmla="*/ 2147483647 w 224"/>
                <a:gd name="T19" fmla="*/ 2147483647 h 252"/>
                <a:gd name="T20" fmla="*/ 2147483647 w 224"/>
                <a:gd name="T21" fmla="*/ 2147483647 h 252"/>
                <a:gd name="T22" fmla="*/ 0 w 224"/>
                <a:gd name="T23" fmla="*/ 2147483647 h 252"/>
                <a:gd name="T24" fmla="*/ 2147483647 w 224"/>
                <a:gd name="T25" fmla="*/ 0 h 25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4"/>
                <a:gd name="T40" fmla="*/ 0 h 252"/>
                <a:gd name="T41" fmla="*/ 224 w 224"/>
                <a:gd name="T42" fmla="*/ 252 h 25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4" h="252">
                  <a:moveTo>
                    <a:pt x="150" y="148"/>
                  </a:moveTo>
                  <a:lnTo>
                    <a:pt x="112" y="37"/>
                  </a:lnTo>
                  <a:lnTo>
                    <a:pt x="71" y="148"/>
                  </a:lnTo>
                  <a:lnTo>
                    <a:pt x="150" y="148"/>
                  </a:lnTo>
                  <a:close/>
                  <a:moveTo>
                    <a:pt x="94" y="0"/>
                  </a:moveTo>
                  <a:lnTo>
                    <a:pt x="133" y="0"/>
                  </a:lnTo>
                  <a:lnTo>
                    <a:pt x="224" y="252"/>
                  </a:lnTo>
                  <a:lnTo>
                    <a:pt x="186" y="252"/>
                  </a:lnTo>
                  <a:lnTo>
                    <a:pt x="160" y="176"/>
                  </a:lnTo>
                  <a:lnTo>
                    <a:pt x="61" y="176"/>
                  </a:lnTo>
                  <a:lnTo>
                    <a:pt x="34" y="252"/>
                  </a:lnTo>
                  <a:lnTo>
                    <a:pt x="0" y="252"/>
                  </a:lnTo>
                  <a:lnTo>
                    <a:pt x="94" y="0"/>
                  </a:lnTo>
                  <a:close/>
                </a:path>
              </a:pathLst>
            </a:custGeom>
            <a:solidFill>
              <a:srgbClr val="2B2A29"/>
            </a:solidFill>
            <a:ln w="9525">
              <a:noFill/>
              <a:round/>
              <a:headEnd/>
              <a:tailEnd/>
            </a:ln>
          </p:spPr>
          <p:txBody>
            <a:bodyPr/>
            <a:lstStyle/>
            <a:p>
              <a:endParaRPr lang="pt-PT"/>
            </a:p>
          </p:txBody>
        </p:sp>
        <p:sp>
          <p:nvSpPr>
            <p:cNvPr id="7186" name="Freeform 9"/>
            <p:cNvSpPr>
              <a:spLocks/>
            </p:cNvSpPr>
            <p:nvPr/>
          </p:nvSpPr>
          <p:spPr bwMode="auto">
            <a:xfrm>
              <a:off x="3513138" y="4159250"/>
              <a:ext cx="87313" cy="106363"/>
            </a:xfrm>
            <a:custGeom>
              <a:avLst/>
              <a:gdLst>
                <a:gd name="T0" fmla="*/ 2147483647 w 219"/>
                <a:gd name="T1" fmla="*/ 2147483647 h 265"/>
                <a:gd name="T2" fmla="*/ 2147483647 w 219"/>
                <a:gd name="T3" fmla="*/ 2147483647 h 265"/>
                <a:gd name="T4" fmla="*/ 2147483647 w 219"/>
                <a:gd name="T5" fmla="*/ 2147483647 h 265"/>
                <a:gd name="T6" fmla="*/ 2147483647 w 219"/>
                <a:gd name="T7" fmla="*/ 2147483647 h 265"/>
                <a:gd name="T8" fmla="*/ 2147483647 w 219"/>
                <a:gd name="T9" fmla="*/ 2147483647 h 265"/>
                <a:gd name="T10" fmla="*/ 2147483647 w 219"/>
                <a:gd name="T11" fmla="*/ 2147483647 h 265"/>
                <a:gd name="T12" fmla="*/ 2147483647 w 219"/>
                <a:gd name="T13" fmla="*/ 2147483647 h 265"/>
                <a:gd name="T14" fmla="*/ 2147483647 w 219"/>
                <a:gd name="T15" fmla="*/ 2147483647 h 265"/>
                <a:gd name="T16" fmla="*/ 2147483647 w 219"/>
                <a:gd name="T17" fmla="*/ 2147483647 h 265"/>
                <a:gd name="T18" fmla="*/ 2147483647 w 219"/>
                <a:gd name="T19" fmla="*/ 2147483647 h 265"/>
                <a:gd name="T20" fmla="*/ 2147483647 w 219"/>
                <a:gd name="T21" fmla="*/ 2147483647 h 265"/>
                <a:gd name="T22" fmla="*/ 2147483647 w 219"/>
                <a:gd name="T23" fmla="*/ 2147483647 h 265"/>
                <a:gd name="T24" fmla="*/ 2147483647 w 219"/>
                <a:gd name="T25" fmla="*/ 2147483647 h 265"/>
                <a:gd name="T26" fmla="*/ 2147483647 w 219"/>
                <a:gd name="T27" fmla="*/ 2147483647 h 265"/>
                <a:gd name="T28" fmla="*/ 2147483647 w 219"/>
                <a:gd name="T29" fmla="*/ 2147483647 h 265"/>
                <a:gd name="T30" fmla="*/ 2147483647 w 219"/>
                <a:gd name="T31" fmla="*/ 2147483647 h 265"/>
                <a:gd name="T32" fmla="*/ 2147483647 w 219"/>
                <a:gd name="T33" fmla="*/ 2147483647 h 265"/>
                <a:gd name="T34" fmla="*/ 2147483647 w 219"/>
                <a:gd name="T35" fmla="*/ 2147483647 h 265"/>
                <a:gd name="T36" fmla="*/ 2147483647 w 219"/>
                <a:gd name="T37" fmla="*/ 2147483647 h 265"/>
                <a:gd name="T38" fmla="*/ 2147483647 w 219"/>
                <a:gd name="T39" fmla="*/ 2147483647 h 265"/>
                <a:gd name="T40" fmla="*/ 2147483647 w 219"/>
                <a:gd name="T41" fmla="*/ 2147483647 h 265"/>
                <a:gd name="T42" fmla="*/ 2147483647 w 219"/>
                <a:gd name="T43" fmla="*/ 2147483647 h 265"/>
                <a:gd name="T44" fmla="*/ 2147483647 w 219"/>
                <a:gd name="T45" fmla="*/ 2147483647 h 265"/>
                <a:gd name="T46" fmla="*/ 2147483647 w 219"/>
                <a:gd name="T47" fmla="*/ 2147483647 h 265"/>
                <a:gd name="T48" fmla="*/ 2147483647 w 219"/>
                <a:gd name="T49" fmla="*/ 2147483647 h 265"/>
                <a:gd name="T50" fmla="*/ 2147483647 w 219"/>
                <a:gd name="T51" fmla="*/ 2147483647 h 265"/>
                <a:gd name="T52" fmla="*/ 2147483647 w 219"/>
                <a:gd name="T53" fmla="*/ 2147483647 h 265"/>
                <a:gd name="T54" fmla="*/ 2147483647 w 219"/>
                <a:gd name="T55" fmla="*/ 2147483647 h 265"/>
                <a:gd name="T56" fmla="*/ 2147483647 w 219"/>
                <a:gd name="T57" fmla="*/ 2147483647 h 265"/>
                <a:gd name="T58" fmla="*/ 2147483647 w 219"/>
                <a:gd name="T59" fmla="*/ 2147483647 h 265"/>
                <a:gd name="T60" fmla="*/ 2147483647 w 219"/>
                <a:gd name="T61" fmla="*/ 2147483647 h 265"/>
                <a:gd name="T62" fmla="*/ 2147483647 w 219"/>
                <a:gd name="T63" fmla="*/ 2147483647 h 265"/>
                <a:gd name="T64" fmla="*/ 2147483647 w 219"/>
                <a:gd name="T65" fmla="*/ 2147483647 h 265"/>
                <a:gd name="T66" fmla="*/ 2147483647 w 219"/>
                <a:gd name="T67" fmla="*/ 2147483647 h 265"/>
                <a:gd name="T68" fmla="*/ 2147483647 w 219"/>
                <a:gd name="T69" fmla="*/ 2147483647 h 265"/>
                <a:gd name="T70" fmla="*/ 2147483647 w 219"/>
                <a:gd name="T71" fmla="*/ 2147483647 h 265"/>
                <a:gd name="T72" fmla="*/ 2147483647 w 219"/>
                <a:gd name="T73" fmla="*/ 2147483647 h 265"/>
                <a:gd name="T74" fmla="*/ 2147483647 w 219"/>
                <a:gd name="T75" fmla="*/ 2147483647 h 265"/>
                <a:gd name="T76" fmla="*/ 2147483647 w 219"/>
                <a:gd name="T77" fmla="*/ 2147483647 h 265"/>
                <a:gd name="T78" fmla="*/ 2147483647 w 219"/>
                <a:gd name="T79" fmla="*/ 2147483647 h 265"/>
                <a:gd name="T80" fmla="*/ 2147483647 w 219"/>
                <a:gd name="T81" fmla="*/ 2147483647 h 265"/>
                <a:gd name="T82" fmla="*/ 2147483647 w 219"/>
                <a:gd name="T83" fmla="*/ 2147483647 h 265"/>
                <a:gd name="T84" fmla="*/ 2147483647 w 219"/>
                <a:gd name="T85" fmla="*/ 2147483647 h 265"/>
                <a:gd name="T86" fmla="*/ 2147483647 w 219"/>
                <a:gd name="T87" fmla="*/ 2147483647 h 265"/>
                <a:gd name="T88" fmla="*/ 2147483647 w 219"/>
                <a:gd name="T89" fmla="*/ 2147483647 h 265"/>
                <a:gd name="T90" fmla="*/ 2147483647 w 219"/>
                <a:gd name="T91" fmla="*/ 2147483647 h 265"/>
                <a:gd name="T92" fmla="*/ 2147483647 w 219"/>
                <a:gd name="T93" fmla="*/ 2147483647 h 265"/>
                <a:gd name="T94" fmla="*/ 2147483647 w 219"/>
                <a:gd name="T95" fmla="*/ 2147483647 h 265"/>
                <a:gd name="T96" fmla="*/ 2147483647 w 219"/>
                <a:gd name="T97" fmla="*/ 2147483647 h 265"/>
                <a:gd name="T98" fmla="*/ 2147483647 w 219"/>
                <a:gd name="T99" fmla="*/ 2147483647 h 265"/>
                <a:gd name="T100" fmla="*/ 2147483647 w 219"/>
                <a:gd name="T101" fmla="*/ 2147483647 h 265"/>
                <a:gd name="T102" fmla="*/ 0 w 219"/>
                <a:gd name="T103" fmla="*/ 2147483647 h 265"/>
                <a:gd name="T104" fmla="*/ 0 w 219"/>
                <a:gd name="T105" fmla="*/ 2147483647 h 265"/>
                <a:gd name="T106" fmla="*/ 2147483647 w 219"/>
                <a:gd name="T107" fmla="*/ 2147483647 h 265"/>
                <a:gd name="T108" fmla="*/ 2147483647 w 219"/>
                <a:gd name="T109" fmla="*/ 2147483647 h 265"/>
                <a:gd name="T110" fmla="*/ 2147483647 w 219"/>
                <a:gd name="T111" fmla="*/ 2147483647 h 265"/>
                <a:gd name="T112" fmla="*/ 2147483647 w 219"/>
                <a:gd name="T113" fmla="*/ 2147483647 h 265"/>
                <a:gd name="T114" fmla="*/ 2147483647 w 219"/>
                <a:gd name="T115" fmla="*/ 2147483647 h 265"/>
                <a:gd name="T116" fmla="*/ 2147483647 w 219"/>
                <a:gd name="T117" fmla="*/ 2147483647 h 265"/>
                <a:gd name="T118" fmla="*/ 2147483647 w 219"/>
                <a:gd name="T119" fmla="*/ 2147483647 h 26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19"/>
                <a:gd name="T181" fmla="*/ 0 h 265"/>
                <a:gd name="T182" fmla="*/ 219 w 219"/>
                <a:gd name="T183" fmla="*/ 265 h 26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19" h="265">
                  <a:moveTo>
                    <a:pt x="116" y="0"/>
                  </a:moveTo>
                  <a:lnTo>
                    <a:pt x="126" y="1"/>
                  </a:lnTo>
                  <a:lnTo>
                    <a:pt x="137" y="2"/>
                  </a:lnTo>
                  <a:lnTo>
                    <a:pt x="148" y="3"/>
                  </a:lnTo>
                  <a:lnTo>
                    <a:pt x="158" y="7"/>
                  </a:lnTo>
                  <a:lnTo>
                    <a:pt x="166" y="10"/>
                  </a:lnTo>
                  <a:lnTo>
                    <a:pt x="174" y="14"/>
                  </a:lnTo>
                  <a:lnTo>
                    <a:pt x="182" y="20"/>
                  </a:lnTo>
                  <a:lnTo>
                    <a:pt x="189" y="25"/>
                  </a:lnTo>
                  <a:lnTo>
                    <a:pt x="195" y="32"/>
                  </a:lnTo>
                  <a:lnTo>
                    <a:pt x="200" y="38"/>
                  </a:lnTo>
                  <a:lnTo>
                    <a:pt x="205" y="46"/>
                  </a:lnTo>
                  <a:lnTo>
                    <a:pt x="209" y="52"/>
                  </a:lnTo>
                  <a:lnTo>
                    <a:pt x="212" y="60"/>
                  </a:lnTo>
                  <a:lnTo>
                    <a:pt x="215" y="67"/>
                  </a:lnTo>
                  <a:lnTo>
                    <a:pt x="216" y="75"/>
                  </a:lnTo>
                  <a:lnTo>
                    <a:pt x="217" y="82"/>
                  </a:lnTo>
                  <a:lnTo>
                    <a:pt x="185" y="82"/>
                  </a:lnTo>
                  <a:lnTo>
                    <a:pt x="180" y="72"/>
                  </a:lnTo>
                  <a:lnTo>
                    <a:pt x="176" y="61"/>
                  </a:lnTo>
                  <a:lnTo>
                    <a:pt x="170" y="52"/>
                  </a:lnTo>
                  <a:lnTo>
                    <a:pt x="162" y="45"/>
                  </a:lnTo>
                  <a:lnTo>
                    <a:pt x="158" y="41"/>
                  </a:lnTo>
                  <a:lnTo>
                    <a:pt x="153" y="38"/>
                  </a:lnTo>
                  <a:lnTo>
                    <a:pt x="148" y="36"/>
                  </a:lnTo>
                  <a:lnTo>
                    <a:pt x="143" y="34"/>
                  </a:lnTo>
                  <a:lnTo>
                    <a:pt x="130" y="31"/>
                  </a:lnTo>
                  <a:lnTo>
                    <a:pt x="116" y="31"/>
                  </a:lnTo>
                  <a:lnTo>
                    <a:pt x="107" y="31"/>
                  </a:lnTo>
                  <a:lnTo>
                    <a:pt x="98" y="32"/>
                  </a:lnTo>
                  <a:lnTo>
                    <a:pt x="91" y="34"/>
                  </a:lnTo>
                  <a:lnTo>
                    <a:pt x="83" y="37"/>
                  </a:lnTo>
                  <a:lnTo>
                    <a:pt x="76" y="40"/>
                  </a:lnTo>
                  <a:lnTo>
                    <a:pt x="69" y="45"/>
                  </a:lnTo>
                  <a:lnTo>
                    <a:pt x="63" y="50"/>
                  </a:lnTo>
                  <a:lnTo>
                    <a:pt x="57" y="56"/>
                  </a:lnTo>
                  <a:lnTo>
                    <a:pt x="52" y="63"/>
                  </a:lnTo>
                  <a:lnTo>
                    <a:pt x="47" y="71"/>
                  </a:lnTo>
                  <a:lnTo>
                    <a:pt x="43" y="79"/>
                  </a:lnTo>
                  <a:lnTo>
                    <a:pt x="40" y="89"/>
                  </a:lnTo>
                  <a:lnTo>
                    <a:pt x="38" y="100"/>
                  </a:lnTo>
                  <a:lnTo>
                    <a:pt x="36" y="111"/>
                  </a:lnTo>
                  <a:lnTo>
                    <a:pt x="34" y="124"/>
                  </a:lnTo>
                  <a:lnTo>
                    <a:pt x="34" y="136"/>
                  </a:lnTo>
                  <a:lnTo>
                    <a:pt x="34" y="147"/>
                  </a:lnTo>
                  <a:lnTo>
                    <a:pt x="36" y="157"/>
                  </a:lnTo>
                  <a:lnTo>
                    <a:pt x="37" y="167"/>
                  </a:lnTo>
                  <a:lnTo>
                    <a:pt x="40" y="176"/>
                  </a:lnTo>
                  <a:lnTo>
                    <a:pt x="42" y="185"/>
                  </a:lnTo>
                  <a:lnTo>
                    <a:pt x="45" y="193"/>
                  </a:lnTo>
                  <a:lnTo>
                    <a:pt x="50" y="200"/>
                  </a:lnTo>
                  <a:lnTo>
                    <a:pt x="55" y="208"/>
                  </a:lnTo>
                  <a:lnTo>
                    <a:pt x="60" y="214"/>
                  </a:lnTo>
                  <a:lnTo>
                    <a:pt x="66" y="220"/>
                  </a:lnTo>
                  <a:lnTo>
                    <a:pt x="72" y="224"/>
                  </a:lnTo>
                  <a:lnTo>
                    <a:pt x="80" y="228"/>
                  </a:lnTo>
                  <a:lnTo>
                    <a:pt x="87" y="232"/>
                  </a:lnTo>
                  <a:lnTo>
                    <a:pt x="96" y="234"/>
                  </a:lnTo>
                  <a:lnTo>
                    <a:pt x="106" y="235"/>
                  </a:lnTo>
                  <a:lnTo>
                    <a:pt x="116" y="235"/>
                  </a:lnTo>
                  <a:lnTo>
                    <a:pt x="124" y="235"/>
                  </a:lnTo>
                  <a:lnTo>
                    <a:pt x="133" y="234"/>
                  </a:lnTo>
                  <a:lnTo>
                    <a:pt x="140" y="231"/>
                  </a:lnTo>
                  <a:lnTo>
                    <a:pt x="148" y="227"/>
                  </a:lnTo>
                  <a:lnTo>
                    <a:pt x="155" y="224"/>
                  </a:lnTo>
                  <a:lnTo>
                    <a:pt x="161" y="219"/>
                  </a:lnTo>
                  <a:lnTo>
                    <a:pt x="166" y="213"/>
                  </a:lnTo>
                  <a:lnTo>
                    <a:pt x="172" y="206"/>
                  </a:lnTo>
                  <a:lnTo>
                    <a:pt x="176" y="198"/>
                  </a:lnTo>
                  <a:lnTo>
                    <a:pt x="180" y="188"/>
                  </a:lnTo>
                  <a:lnTo>
                    <a:pt x="184" y="178"/>
                  </a:lnTo>
                  <a:lnTo>
                    <a:pt x="187" y="166"/>
                  </a:lnTo>
                  <a:lnTo>
                    <a:pt x="219" y="166"/>
                  </a:lnTo>
                  <a:lnTo>
                    <a:pt x="218" y="175"/>
                  </a:lnTo>
                  <a:lnTo>
                    <a:pt x="216" y="185"/>
                  </a:lnTo>
                  <a:lnTo>
                    <a:pt x="214" y="194"/>
                  </a:lnTo>
                  <a:lnTo>
                    <a:pt x="211" y="202"/>
                  </a:lnTo>
                  <a:lnTo>
                    <a:pt x="206" y="211"/>
                  </a:lnTo>
                  <a:lnTo>
                    <a:pt x="202" y="219"/>
                  </a:lnTo>
                  <a:lnTo>
                    <a:pt x="197" y="226"/>
                  </a:lnTo>
                  <a:lnTo>
                    <a:pt x="191" y="233"/>
                  </a:lnTo>
                  <a:lnTo>
                    <a:pt x="183" y="240"/>
                  </a:lnTo>
                  <a:lnTo>
                    <a:pt x="175" y="247"/>
                  </a:lnTo>
                  <a:lnTo>
                    <a:pt x="165" y="252"/>
                  </a:lnTo>
                  <a:lnTo>
                    <a:pt x="156" y="257"/>
                  </a:lnTo>
                  <a:lnTo>
                    <a:pt x="146" y="261"/>
                  </a:lnTo>
                  <a:lnTo>
                    <a:pt x="135" y="263"/>
                  </a:lnTo>
                  <a:lnTo>
                    <a:pt x="123" y="264"/>
                  </a:lnTo>
                  <a:lnTo>
                    <a:pt x="111" y="265"/>
                  </a:lnTo>
                  <a:lnTo>
                    <a:pt x="100" y="265"/>
                  </a:lnTo>
                  <a:lnTo>
                    <a:pt x="91" y="263"/>
                  </a:lnTo>
                  <a:lnTo>
                    <a:pt x="81" y="261"/>
                  </a:lnTo>
                  <a:lnTo>
                    <a:pt x="71" y="259"/>
                  </a:lnTo>
                  <a:lnTo>
                    <a:pt x="63" y="254"/>
                  </a:lnTo>
                  <a:lnTo>
                    <a:pt x="54" y="250"/>
                  </a:lnTo>
                  <a:lnTo>
                    <a:pt x="46" y="245"/>
                  </a:lnTo>
                  <a:lnTo>
                    <a:pt x="39" y="238"/>
                  </a:lnTo>
                  <a:lnTo>
                    <a:pt x="29" y="229"/>
                  </a:lnTo>
                  <a:lnTo>
                    <a:pt x="21" y="219"/>
                  </a:lnTo>
                  <a:lnTo>
                    <a:pt x="15" y="207"/>
                  </a:lnTo>
                  <a:lnTo>
                    <a:pt x="10" y="194"/>
                  </a:lnTo>
                  <a:lnTo>
                    <a:pt x="5" y="180"/>
                  </a:lnTo>
                  <a:lnTo>
                    <a:pt x="2" y="165"/>
                  </a:lnTo>
                  <a:lnTo>
                    <a:pt x="0" y="148"/>
                  </a:lnTo>
                  <a:lnTo>
                    <a:pt x="0" y="130"/>
                  </a:lnTo>
                  <a:lnTo>
                    <a:pt x="0" y="117"/>
                  </a:lnTo>
                  <a:lnTo>
                    <a:pt x="1" y="104"/>
                  </a:lnTo>
                  <a:lnTo>
                    <a:pt x="4" y="91"/>
                  </a:lnTo>
                  <a:lnTo>
                    <a:pt x="6" y="79"/>
                  </a:lnTo>
                  <a:lnTo>
                    <a:pt x="11" y="68"/>
                  </a:lnTo>
                  <a:lnTo>
                    <a:pt x="16" y="59"/>
                  </a:lnTo>
                  <a:lnTo>
                    <a:pt x="21" y="48"/>
                  </a:lnTo>
                  <a:lnTo>
                    <a:pt x="29" y="39"/>
                  </a:lnTo>
                  <a:lnTo>
                    <a:pt x="37" y="31"/>
                  </a:lnTo>
                  <a:lnTo>
                    <a:pt x="46" y="22"/>
                  </a:lnTo>
                  <a:lnTo>
                    <a:pt x="56" y="15"/>
                  </a:lnTo>
                  <a:lnTo>
                    <a:pt x="66" y="10"/>
                  </a:lnTo>
                  <a:lnTo>
                    <a:pt x="78" y="6"/>
                  </a:lnTo>
                  <a:lnTo>
                    <a:pt x="90" y="2"/>
                  </a:lnTo>
                  <a:lnTo>
                    <a:pt x="102" y="1"/>
                  </a:lnTo>
                  <a:lnTo>
                    <a:pt x="116" y="0"/>
                  </a:lnTo>
                  <a:close/>
                </a:path>
              </a:pathLst>
            </a:custGeom>
            <a:solidFill>
              <a:srgbClr val="2B2A29"/>
            </a:solidFill>
            <a:ln w="9525">
              <a:noFill/>
              <a:round/>
              <a:headEnd/>
              <a:tailEnd/>
            </a:ln>
          </p:spPr>
          <p:txBody>
            <a:bodyPr/>
            <a:lstStyle/>
            <a:p>
              <a:endParaRPr lang="pt-PT"/>
            </a:p>
          </p:txBody>
        </p:sp>
        <p:sp>
          <p:nvSpPr>
            <p:cNvPr id="7187" name="Freeform 10"/>
            <p:cNvSpPr>
              <a:spLocks/>
            </p:cNvSpPr>
            <p:nvPr/>
          </p:nvSpPr>
          <p:spPr bwMode="auto">
            <a:xfrm>
              <a:off x="2841626" y="4124325"/>
              <a:ext cx="46038" cy="239713"/>
            </a:xfrm>
            <a:custGeom>
              <a:avLst/>
              <a:gdLst>
                <a:gd name="T0" fmla="*/ 2147483647 w 117"/>
                <a:gd name="T1" fmla="*/ 2147483647 h 601"/>
                <a:gd name="T2" fmla="*/ 2147483647 w 117"/>
                <a:gd name="T3" fmla="*/ 2147483647 h 601"/>
                <a:gd name="T4" fmla="*/ 2147483647 w 117"/>
                <a:gd name="T5" fmla="*/ 2147483647 h 601"/>
                <a:gd name="T6" fmla="*/ 2147483647 w 117"/>
                <a:gd name="T7" fmla="*/ 2147483647 h 601"/>
                <a:gd name="T8" fmla="*/ 2147483647 w 117"/>
                <a:gd name="T9" fmla="*/ 2147483647 h 601"/>
                <a:gd name="T10" fmla="*/ 2147483647 w 117"/>
                <a:gd name="T11" fmla="*/ 2147483647 h 601"/>
                <a:gd name="T12" fmla="*/ 2147483647 w 117"/>
                <a:gd name="T13" fmla="*/ 2147483647 h 601"/>
                <a:gd name="T14" fmla="*/ 2147483647 w 117"/>
                <a:gd name="T15" fmla="*/ 2147483647 h 601"/>
                <a:gd name="T16" fmla="*/ 2147483647 w 117"/>
                <a:gd name="T17" fmla="*/ 2147483647 h 601"/>
                <a:gd name="T18" fmla="*/ 2147483647 w 117"/>
                <a:gd name="T19" fmla="*/ 2147483647 h 601"/>
                <a:gd name="T20" fmla="*/ 2147483647 w 117"/>
                <a:gd name="T21" fmla="*/ 2147483647 h 601"/>
                <a:gd name="T22" fmla="*/ 2147483647 w 117"/>
                <a:gd name="T23" fmla="*/ 2147483647 h 601"/>
                <a:gd name="T24" fmla="*/ 2147483647 w 117"/>
                <a:gd name="T25" fmla="*/ 2147483647 h 601"/>
                <a:gd name="T26" fmla="*/ 2147483647 w 117"/>
                <a:gd name="T27" fmla="*/ 2147483647 h 601"/>
                <a:gd name="T28" fmla="*/ 2147483647 w 117"/>
                <a:gd name="T29" fmla="*/ 2147483647 h 601"/>
                <a:gd name="T30" fmla="*/ 2147483647 w 117"/>
                <a:gd name="T31" fmla="*/ 2147483647 h 601"/>
                <a:gd name="T32" fmla="*/ 2147483647 w 117"/>
                <a:gd name="T33" fmla="*/ 2147483647 h 601"/>
                <a:gd name="T34" fmla="*/ 2147483647 w 117"/>
                <a:gd name="T35" fmla="*/ 2147483647 h 601"/>
                <a:gd name="T36" fmla="*/ 2147483647 w 117"/>
                <a:gd name="T37" fmla="*/ 2147483647 h 601"/>
                <a:gd name="T38" fmla="*/ 2147483647 w 117"/>
                <a:gd name="T39" fmla="*/ 2147483647 h 601"/>
                <a:gd name="T40" fmla="*/ 2147483647 w 117"/>
                <a:gd name="T41" fmla="*/ 2147483647 h 601"/>
                <a:gd name="T42" fmla="*/ 2147483647 w 117"/>
                <a:gd name="T43" fmla="*/ 2147483647 h 601"/>
                <a:gd name="T44" fmla="*/ 2147483647 w 117"/>
                <a:gd name="T45" fmla="*/ 2147483647 h 601"/>
                <a:gd name="T46" fmla="*/ 2147483647 w 117"/>
                <a:gd name="T47" fmla="*/ 2147483647 h 601"/>
                <a:gd name="T48" fmla="*/ 2147483647 w 117"/>
                <a:gd name="T49" fmla="*/ 2147483647 h 601"/>
                <a:gd name="T50" fmla="*/ 2147483647 w 117"/>
                <a:gd name="T51" fmla="*/ 2147483647 h 601"/>
                <a:gd name="T52" fmla="*/ 2147483647 w 117"/>
                <a:gd name="T53" fmla="*/ 2147483647 h 601"/>
                <a:gd name="T54" fmla="*/ 0 w 117"/>
                <a:gd name="T55" fmla="*/ 2147483647 h 601"/>
                <a:gd name="T56" fmla="*/ 2147483647 w 117"/>
                <a:gd name="T57" fmla="*/ 2147483647 h 601"/>
                <a:gd name="T58" fmla="*/ 2147483647 w 117"/>
                <a:gd name="T59" fmla="*/ 2147483647 h 601"/>
                <a:gd name="T60" fmla="*/ 2147483647 w 117"/>
                <a:gd name="T61" fmla="*/ 2147483647 h 601"/>
                <a:gd name="T62" fmla="*/ 2147483647 w 117"/>
                <a:gd name="T63" fmla="*/ 2147483647 h 601"/>
                <a:gd name="T64" fmla="*/ 2147483647 w 117"/>
                <a:gd name="T65" fmla="*/ 2147483647 h 601"/>
                <a:gd name="T66" fmla="*/ 2147483647 w 117"/>
                <a:gd name="T67" fmla="*/ 2147483647 h 601"/>
                <a:gd name="T68" fmla="*/ 2147483647 w 117"/>
                <a:gd name="T69" fmla="*/ 2147483647 h 601"/>
                <a:gd name="T70" fmla="*/ 2147483647 w 117"/>
                <a:gd name="T71" fmla="*/ 2147483647 h 601"/>
                <a:gd name="T72" fmla="*/ 2147483647 w 117"/>
                <a:gd name="T73" fmla="*/ 2147483647 h 601"/>
                <a:gd name="T74" fmla="*/ 2147483647 w 117"/>
                <a:gd name="T75" fmla="*/ 2147483647 h 601"/>
                <a:gd name="T76" fmla="*/ 2147483647 w 117"/>
                <a:gd name="T77" fmla="*/ 2147483647 h 601"/>
                <a:gd name="T78" fmla="*/ 2147483647 w 117"/>
                <a:gd name="T79" fmla="*/ 2147483647 h 601"/>
                <a:gd name="T80" fmla="*/ 2147483647 w 117"/>
                <a:gd name="T81" fmla="*/ 2147483647 h 601"/>
                <a:gd name="T82" fmla="*/ 2147483647 w 117"/>
                <a:gd name="T83" fmla="*/ 2147483647 h 601"/>
                <a:gd name="T84" fmla="*/ 2147483647 w 117"/>
                <a:gd name="T85" fmla="*/ 2147483647 h 601"/>
                <a:gd name="T86" fmla="*/ 2147483647 w 117"/>
                <a:gd name="T87" fmla="*/ 2147483647 h 601"/>
                <a:gd name="T88" fmla="*/ 2147483647 w 117"/>
                <a:gd name="T89" fmla="*/ 2147483647 h 601"/>
                <a:gd name="T90" fmla="*/ 2147483647 w 117"/>
                <a:gd name="T91" fmla="*/ 2147483647 h 601"/>
                <a:gd name="T92" fmla="*/ 2147483647 w 117"/>
                <a:gd name="T93" fmla="*/ 2147483647 h 601"/>
                <a:gd name="T94" fmla="*/ 2147483647 w 117"/>
                <a:gd name="T95" fmla="*/ 2147483647 h 601"/>
                <a:gd name="T96" fmla="*/ 2147483647 w 117"/>
                <a:gd name="T97" fmla="*/ 2147483647 h 601"/>
                <a:gd name="T98" fmla="*/ 2147483647 w 117"/>
                <a:gd name="T99" fmla="*/ 2147483647 h 601"/>
                <a:gd name="T100" fmla="*/ 2147483647 w 117"/>
                <a:gd name="T101" fmla="*/ 2147483647 h 601"/>
                <a:gd name="T102" fmla="*/ 2147483647 w 117"/>
                <a:gd name="T103" fmla="*/ 2147483647 h 601"/>
                <a:gd name="T104" fmla="*/ 2147483647 w 117"/>
                <a:gd name="T105" fmla="*/ 2147483647 h 601"/>
                <a:gd name="T106" fmla="*/ 2147483647 w 117"/>
                <a:gd name="T107" fmla="*/ 2147483647 h 601"/>
                <a:gd name="T108" fmla="*/ 2147483647 w 117"/>
                <a:gd name="T109" fmla="*/ 2147483647 h 60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7"/>
                <a:gd name="T166" fmla="*/ 0 h 601"/>
                <a:gd name="T167" fmla="*/ 117 w 117"/>
                <a:gd name="T168" fmla="*/ 601 h 60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7" h="601">
                  <a:moveTo>
                    <a:pt x="57" y="591"/>
                  </a:moveTo>
                  <a:lnTo>
                    <a:pt x="56" y="586"/>
                  </a:lnTo>
                  <a:lnTo>
                    <a:pt x="54" y="579"/>
                  </a:lnTo>
                  <a:lnTo>
                    <a:pt x="53" y="574"/>
                  </a:lnTo>
                  <a:lnTo>
                    <a:pt x="52" y="568"/>
                  </a:lnTo>
                  <a:lnTo>
                    <a:pt x="50" y="562"/>
                  </a:lnTo>
                  <a:lnTo>
                    <a:pt x="49" y="557"/>
                  </a:lnTo>
                  <a:lnTo>
                    <a:pt x="49" y="551"/>
                  </a:lnTo>
                  <a:lnTo>
                    <a:pt x="48" y="546"/>
                  </a:lnTo>
                  <a:lnTo>
                    <a:pt x="47" y="540"/>
                  </a:lnTo>
                  <a:lnTo>
                    <a:pt x="46" y="535"/>
                  </a:lnTo>
                  <a:lnTo>
                    <a:pt x="46" y="530"/>
                  </a:lnTo>
                  <a:lnTo>
                    <a:pt x="44" y="525"/>
                  </a:lnTo>
                  <a:lnTo>
                    <a:pt x="44" y="520"/>
                  </a:lnTo>
                  <a:lnTo>
                    <a:pt x="44" y="514"/>
                  </a:lnTo>
                  <a:lnTo>
                    <a:pt x="43" y="510"/>
                  </a:lnTo>
                  <a:lnTo>
                    <a:pt x="43" y="505"/>
                  </a:lnTo>
                  <a:lnTo>
                    <a:pt x="43" y="495"/>
                  </a:lnTo>
                  <a:lnTo>
                    <a:pt x="43" y="486"/>
                  </a:lnTo>
                  <a:lnTo>
                    <a:pt x="44" y="477"/>
                  </a:lnTo>
                  <a:lnTo>
                    <a:pt x="46" y="468"/>
                  </a:lnTo>
                  <a:lnTo>
                    <a:pt x="47" y="459"/>
                  </a:lnTo>
                  <a:lnTo>
                    <a:pt x="48" y="451"/>
                  </a:lnTo>
                  <a:lnTo>
                    <a:pt x="49" y="443"/>
                  </a:lnTo>
                  <a:lnTo>
                    <a:pt x="51" y="434"/>
                  </a:lnTo>
                  <a:lnTo>
                    <a:pt x="53" y="427"/>
                  </a:lnTo>
                  <a:lnTo>
                    <a:pt x="55" y="419"/>
                  </a:lnTo>
                  <a:lnTo>
                    <a:pt x="57" y="411"/>
                  </a:lnTo>
                  <a:lnTo>
                    <a:pt x="60" y="403"/>
                  </a:lnTo>
                  <a:lnTo>
                    <a:pt x="63" y="395"/>
                  </a:lnTo>
                  <a:lnTo>
                    <a:pt x="65" y="388"/>
                  </a:lnTo>
                  <a:lnTo>
                    <a:pt x="68" y="381"/>
                  </a:lnTo>
                  <a:lnTo>
                    <a:pt x="72" y="374"/>
                  </a:lnTo>
                  <a:lnTo>
                    <a:pt x="83" y="345"/>
                  </a:lnTo>
                  <a:lnTo>
                    <a:pt x="95" y="315"/>
                  </a:lnTo>
                  <a:lnTo>
                    <a:pt x="99" y="308"/>
                  </a:lnTo>
                  <a:lnTo>
                    <a:pt x="101" y="300"/>
                  </a:lnTo>
                  <a:lnTo>
                    <a:pt x="103" y="293"/>
                  </a:lnTo>
                  <a:lnTo>
                    <a:pt x="106" y="285"/>
                  </a:lnTo>
                  <a:lnTo>
                    <a:pt x="108" y="276"/>
                  </a:lnTo>
                  <a:lnTo>
                    <a:pt x="110" y="269"/>
                  </a:lnTo>
                  <a:lnTo>
                    <a:pt x="112" y="261"/>
                  </a:lnTo>
                  <a:lnTo>
                    <a:pt x="114" y="253"/>
                  </a:lnTo>
                  <a:lnTo>
                    <a:pt x="115" y="244"/>
                  </a:lnTo>
                  <a:lnTo>
                    <a:pt x="116" y="236"/>
                  </a:lnTo>
                  <a:lnTo>
                    <a:pt x="117" y="228"/>
                  </a:lnTo>
                  <a:lnTo>
                    <a:pt x="117" y="218"/>
                  </a:lnTo>
                  <a:lnTo>
                    <a:pt x="117" y="209"/>
                  </a:lnTo>
                  <a:lnTo>
                    <a:pt x="117" y="201"/>
                  </a:lnTo>
                  <a:lnTo>
                    <a:pt x="116" y="196"/>
                  </a:lnTo>
                  <a:lnTo>
                    <a:pt x="116" y="191"/>
                  </a:lnTo>
                  <a:lnTo>
                    <a:pt x="115" y="187"/>
                  </a:lnTo>
                  <a:lnTo>
                    <a:pt x="115" y="181"/>
                  </a:lnTo>
                  <a:lnTo>
                    <a:pt x="114" y="177"/>
                  </a:lnTo>
                  <a:lnTo>
                    <a:pt x="113" y="173"/>
                  </a:lnTo>
                  <a:lnTo>
                    <a:pt x="113" y="167"/>
                  </a:lnTo>
                  <a:lnTo>
                    <a:pt x="112" y="162"/>
                  </a:lnTo>
                  <a:lnTo>
                    <a:pt x="109" y="158"/>
                  </a:lnTo>
                  <a:lnTo>
                    <a:pt x="108" y="152"/>
                  </a:lnTo>
                  <a:lnTo>
                    <a:pt x="107" y="148"/>
                  </a:lnTo>
                  <a:lnTo>
                    <a:pt x="105" y="142"/>
                  </a:lnTo>
                  <a:lnTo>
                    <a:pt x="104" y="137"/>
                  </a:lnTo>
                  <a:lnTo>
                    <a:pt x="102" y="132"/>
                  </a:lnTo>
                  <a:lnTo>
                    <a:pt x="100" y="126"/>
                  </a:lnTo>
                  <a:lnTo>
                    <a:pt x="97" y="121"/>
                  </a:lnTo>
                  <a:lnTo>
                    <a:pt x="95" y="115"/>
                  </a:lnTo>
                  <a:lnTo>
                    <a:pt x="93" y="110"/>
                  </a:lnTo>
                  <a:lnTo>
                    <a:pt x="91" y="105"/>
                  </a:lnTo>
                  <a:lnTo>
                    <a:pt x="89" y="99"/>
                  </a:lnTo>
                  <a:lnTo>
                    <a:pt x="86" y="94"/>
                  </a:lnTo>
                  <a:lnTo>
                    <a:pt x="82" y="87"/>
                  </a:lnTo>
                  <a:lnTo>
                    <a:pt x="79" y="82"/>
                  </a:lnTo>
                  <a:lnTo>
                    <a:pt x="77" y="76"/>
                  </a:lnTo>
                  <a:lnTo>
                    <a:pt x="73" y="70"/>
                  </a:lnTo>
                  <a:lnTo>
                    <a:pt x="69" y="65"/>
                  </a:lnTo>
                  <a:lnTo>
                    <a:pt x="66" y="58"/>
                  </a:lnTo>
                  <a:lnTo>
                    <a:pt x="62" y="52"/>
                  </a:lnTo>
                  <a:lnTo>
                    <a:pt x="59" y="46"/>
                  </a:lnTo>
                  <a:lnTo>
                    <a:pt x="54" y="40"/>
                  </a:lnTo>
                  <a:lnTo>
                    <a:pt x="50" y="33"/>
                  </a:lnTo>
                  <a:lnTo>
                    <a:pt x="46" y="27"/>
                  </a:lnTo>
                  <a:lnTo>
                    <a:pt x="36" y="14"/>
                  </a:lnTo>
                  <a:lnTo>
                    <a:pt x="26" y="0"/>
                  </a:lnTo>
                  <a:lnTo>
                    <a:pt x="0" y="20"/>
                  </a:lnTo>
                  <a:lnTo>
                    <a:pt x="10" y="33"/>
                  </a:lnTo>
                  <a:lnTo>
                    <a:pt x="19" y="45"/>
                  </a:lnTo>
                  <a:lnTo>
                    <a:pt x="23" y="52"/>
                  </a:lnTo>
                  <a:lnTo>
                    <a:pt x="27" y="58"/>
                  </a:lnTo>
                  <a:lnTo>
                    <a:pt x="30" y="63"/>
                  </a:lnTo>
                  <a:lnTo>
                    <a:pt x="35" y="70"/>
                  </a:lnTo>
                  <a:lnTo>
                    <a:pt x="38" y="75"/>
                  </a:lnTo>
                  <a:lnTo>
                    <a:pt x="41" y="81"/>
                  </a:lnTo>
                  <a:lnTo>
                    <a:pt x="44" y="86"/>
                  </a:lnTo>
                  <a:lnTo>
                    <a:pt x="48" y="92"/>
                  </a:lnTo>
                  <a:lnTo>
                    <a:pt x="51" y="97"/>
                  </a:lnTo>
                  <a:lnTo>
                    <a:pt x="53" y="102"/>
                  </a:lnTo>
                  <a:lnTo>
                    <a:pt x="56" y="108"/>
                  </a:lnTo>
                  <a:lnTo>
                    <a:pt x="59" y="113"/>
                  </a:lnTo>
                  <a:lnTo>
                    <a:pt x="61" y="119"/>
                  </a:lnTo>
                  <a:lnTo>
                    <a:pt x="63" y="123"/>
                  </a:lnTo>
                  <a:lnTo>
                    <a:pt x="65" y="128"/>
                  </a:lnTo>
                  <a:lnTo>
                    <a:pt x="67" y="134"/>
                  </a:lnTo>
                  <a:lnTo>
                    <a:pt x="69" y="138"/>
                  </a:lnTo>
                  <a:lnTo>
                    <a:pt x="72" y="142"/>
                  </a:lnTo>
                  <a:lnTo>
                    <a:pt x="73" y="148"/>
                  </a:lnTo>
                  <a:lnTo>
                    <a:pt x="74" y="152"/>
                  </a:lnTo>
                  <a:lnTo>
                    <a:pt x="76" y="156"/>
                  </a:lnTo>
                  <a:lnTo>
                    <a:pt x="77" y="161"/>
                  </a:lnTo>
                  <a:lnTo>
                    <a:pt x="78" y="165"/>
                  </a:lnTo>
                  <a:lnTo>
                    <a:pt x="79" y="169"/>
                  </a:lnTo>
                  <a:lnTo>
                    <a:pt x="80" y="174"/>
                  </a:lnTo>
                  <a:lnTo>
                    <a:pt x="81" y="178"/>
                  </a:lnTo>
                  <a:lnTo>
                    <a:pt x="81" y="182"/>
                  </a:lnTo>
                  <a:lnTo>
                    <a:pt x="82" y="187"/>
                  </a:lnTo>
                  <a:lnTo>
                    <a:pt x="82" y="191"/>
                  </a:lnTo>
                  <a:lnTo>
                    <a:pt x="83" y="194"/>
                  </a:lnTo>
                  <a:lnTo>
                    <a:pt x="83" y="199"/>
                  </a:lnTo>
                  <a:lnTo>
                    <a:pt x="83" y="202"/>
                  </a:lnTo>
                  <a:lnTo>
                    <a:pt x="85" y="211"/>
                  </a:lnTo>
                  <a:lnTo>
                    <a:pt x="85" y="218"/>
                  </a:lnTo>
                  <a:lnTo>
                    <a:pt x="83" y="226"/>
                  </a:lnTo>
                  <a:lnTo>
                    <a:pt x="83" y="232"/>
                  </a:lnTo>
                  <a:lnTo>
                    <a:pt x="82" y="240"/>
                  </a:lnTo>
                  <a:lnTo>
                    <a:pt x="81" y="247"/>
                  </a:lnTo>
                  <a:lnTo>
                    <a:pt x="80" y="254"/>
                  </a:lnTo>
                  <a:lnTo>
                    <a:pt x="78" y="261"/>
                  </a:lnTo>
                  <a:lnTo>
                    <a:pt x="76" y="268"/>
                  </a:lnTo>
                  <a:lnTo>
                    <a:pt x="75" y="275"/>
                  </a:lnTo>
                  <a:lnTo>
                    <a:pt x="73" y="282"/>
                  </a:lnTo>
                  <a:lnTo>
                    <a:pt x="69" y="289"/>
                  </a:lnTo>
                  <a:lnTo>
                    <a:pt x="67" y="296"/>
                  </a:lnTo>
                  <a:lnTo>
                    <a:pt x="65" y="302"/>
                  </a:lnTo>
                  <a:lnTo>
                    <a:pt x="53" y="332"/>
                  </a:lnTo>
                  <a:lnTo>
                    <a:pt x="41" y="361"/>
                  </a:lnTo>
                  <a:lnTo>
                    <a:pt x="38" y="369"/>
                  </a:lnTo>
                  <a:lnTo>
                    <a:pt x="35" y="377"/>
                  </a:lnTo>
                  <a:lnTo>
                    <a:pt x="32" y="385"/>
                  </a:lnTo>
                  <a:lnTo>
                    <a:pt x="29" y="393"/>
                  </a:lnTo>
                  <a:lnTo>
                    <a:pt x="26" y="401"/>
                  </a:lnTo>
                  <a:lnTo>
                    <a:pt x="24" y="409"/>
                  </a:lnTo>
                  <a:lnTo>
                    <a:pt x="22" y="418"/>
                  </a:lnTo>
                  <a:lnTo>
                    <a:pt x="20" y="427"/>
                  </a:lnTo>
                  <a:lnTo>
                    <a:pt x="17" y="437"/>
                  </a:lnTo>
                  <a:lnTo>
                    <a:pt x="15" y="445"/>
                  </a:lnTo>
                  <a:lnTo>
                    <a:pt x="14" y="455"/>
                  </a:lnTo>
                  <a:lnTo>
                    <a:pt x="13" y="465"/>
                  </a:lnTo>
                  <a:lnTo>
                    <a:pt x="12" y="474"/>
                  </a:lnTo>
                  <a:lnTo>
                    <a:pt x="11" y="484"/>
                  </a:lnTo>
                  <a:lnTo>
                    <a:pt x="11" y="495"/>
                  </a:lnTo>
                  <a:lnTo>
                    <a:pt x="11" y="506"/>
                  </a:lnTo>
                  <a:lnTo>
                    <a:pt x="11" y="511"/>
                  </a:lnTo>
                  <a:lnTo>
                    <a:pt x="11" y="517"/>
                  </a:lnTo>
                  <a:lnTo>
                    <a:pt x="12" y="522"/>
                  </a:lnTo>
                  <a:lnTo>
                    <a:pt x="12" y="527"/>
                  </a:lnTo>
                  <a:lnTo>
                    <a:pt x="13" y="534"/>
                  </a:lnTo>
                  <a:lnTo>
                    <a:pt x="13" y="539"/>
                  </a:lnTo>
                  <a:lnTo>
                    <a:pt x="14" y="545"/>
                  </a:lnTo>
                  <a:lnTo>
                    <a:pt x="15" y="551"/>
                  </a:lnTo>
                  <a:lnTo>
                    <a:pt x="16" y="557"/>
                  </a:lnTo>
                  <a:lnTo>
                    <a:pt x="17" y="563"/>
                  </a:lnTo>
                  <a:lnTo>
                    <a:pt x="19" y="570"/>
                  </a:lnTo>
                  <a:lnTo>
                    <a:pt x="20" y="575"/>
                  </a:lnTo>
                  <a:lnTo>
                    <a:pt x="21" y="581"/>
                  </a:lnTo>
                  <a:lnTo>
                    <a:pt x="23" y="588"/>
                  </a:lnTo>
                  <a:lnTo>
                    <a:pt x="24" y="594"/>
                  </a:lnTo>
                  <a:lnTo>
                    <a:pt x="26" y="601"/>
                  </a:lnTo>
                  <a:lnTo>
                    <a:pt x="57" y="591"/>
                  </a:lnTo>
                  <a:close/>
                </a:path>
              </a:pathLst>
            </a:custGeom>
            <a:solidFill>
              <a:srgbClr val="2B2A29"/>
            </a:solidFill>
            <a:ln w="9525">
              <a:noFill/>
              <a:round/>
              <a:headEnd/>
              <a:tailEnd/>
            </a:ln>
          </p:spPr>
          <p:txBody>
            <a:bodyPr/>
            <a:lstStyle/>
            <a:p>
              <a:endParaRPr lang="pt-PT"/>
            </a:p>
          </p:txBody>
        </p:sp>
        <p:sp>
          <p:nvSpPr>
            <p:cNvPr id="7188" name="Freeform 11"/>
            <p:cNvSpPr>
              <a:spLocks/>
            </p:cNvSpPr>
            <p:nvPr/>
          </p:nvSpPr>
          <p:spPr bwMode="auto">
            <a:xfrm>
              <a:off x="2790826" y="4287838"/>
              <a:ext cx="100013" cy="133350"/>
            </a:xfrm>
            <a:custGeom>
              <a:avLst/>
              <a:gdLst>
                <a:gd name="T0" fmla="*/ 2147483647 w 254"/>
                <a:gd name="T1" fmla="*/ 2147483647 h 334"/>
                <a:gd name="T2" fmla="*/ 2147483647 w 254"/>
                <a:gd name="T3" fmla="*/ 2147483647 h 334"/>
                <a:gd name="T4" fmla="*/ 2147483647 w 254"/>
                <a:gd name="T5" fmla="*/ 2147483647 h 334"/>
                <a:gd name="T6" fmla="*/ 2147483647 w 254"/>
                <a:gd name="T7" fmla="*/ 2147483647 h 334"/>
                <a:gd name="T8" fmla="*/ 2147483647 w 254"/>
                <a:gd name="T9" fmla="*/ 2147483647 h 334"/>
                <a:gd name="T10" fmla="*/ 2147483647 w 254"/>
                <a:gd name="T11" fmla="*/ 2147483647 h 334"/>
                <a:gd name="T12" fmla="*/ 2147483647 w 254"/>
                <a:gd name="T13" fmla="*/ 2147483647 h 334"/>
                <a:gd name="T14" fmla="*/ 2147483647 w 254"/>
                <a:gd name="T15" fmla="*/ 2147483647 h 334"/>
                <a:gd name="T16" fmla="*/ 2147483647 w 254"/>
                <a:gd name="T17" fmla="*/ 2147483647 h 334"/>
                <a:gd name="T18" fmla="*/ 2147483647 w 254"/>
                <a:gd name="T19" fmla="*/ 2147483647 h 334"/>
                <a:gd name="T20" fmla="*/ 2147483647 w 254"/>
                <a:gd name="T21" fmla="*/ 2147483647 h 334"/>
                <a:gd name="T22" fmla="*/ 2147483647 w 254"/>
                <a:gd name="T23" fmla="*/ 2147483647 h 334"/>
                <a:gd name="T24" fmla="*/ 2147483647 w 254"/>
                <a:gd name="T25" fmla="*/ 2147483647 h 334"/>
                <a:gd name="T26" fmla="*/ 2147483647 w 254"/>
                <a:gd name="T27" fmla="*/ 2147483647 h 334"/>
                <a:gd name="T28" fmla="*/ 2147483647 w 254"/>
                <a:gd name="T29" fmla="*/ 2147483647 h 334"/>
                <a:gd name="T30" fmla="*/ 2147483647 w 254"/>
                <a:gd name="T31" fmla="*/ 2147483647 h 334"/>
                <a:gd name="T32" fmla="*/ 2147483647 w 254"/>
                <a:gd name="T33" fmla="*/ 2147483647 h 334"/>
                <a:gd name="T34" fmla="*/ 2147483647 w 254"/>
                <a:gd name="T35" fmla="*/ 2147483647 h 334"/>
                <a:gd name="T36" fmla="*/ 2147483647 w 254"/>
                <a:gd name="T37" fmla="*/ 2147483647 h 334"/>
                <a:gd name="T38" fmla="*/ 2147483647 w 254"/>
                <a:gd name="T39" fmla="*/ 2147483647 h 334"/>
                <a:gd name="T40" fmla="*/ 2147483647 w 254"/>
                <a:gd name="T41" fmla="*/ 2147483647 h 334"/>
                <a:gd name="T42" fmla="*/ 2147483647 w 254"/>
                <a:gd name="T43" fmla="*/ 2147483647 h 334"/>
                <a:gd name="T44" fmla="*/ 2147483647 w 254"/>
                <a:gd name="T45" fmla="*/ 2147483647 h 334"/>
                <a:gd name="T46" fmla="*/ 2147483647 w 254"/>
                <a:gd name="T47" fmla="*/ 2147483647 h 334"/>
                <a:gd name="T48" fmla="*/ 2147483647 w 254"/>
                <a:gd name="T49" fmla="*/ 2147483647 h 334"/>
                <a:gd name="T50" fmla="*/ 2147483647 w 254"/>
                <a:gd name="T51" fmla="*/ 2147483647 h 334"/>
                <a:gd name="T52" fmla="*/ 2147483647 w 254"/>
                <a:gd name="T53" fmla="*/ 2147483647 h 334"/>
                <a:gd name="T54" fmla="*/ 2147483647 w 254"/>
                <a:gd name="T55" fmla="*/ 2147483647 h 334"/>
                <a:gd name="T56" fmla="*/ 2147483647 w 254"/>
                <a:gd name="T57" fmla="*/ 2147483647 h 334"/>
                <a:gd name="T58" fmla="*/ 2147483647 w 254"/>
                <a:gd name="T59" fmla="*/ 2147483647 h 334"/>
                <a:gd name="T60" fmla="*/ 2147483647 w 254"/>
                <a:gd name="T61" fmla="*/ 2147483647 h 334"/>
                <a:gd name="T62" fmla="*/ 2147483647 w 254"/>
                <a:gd name="T63" fmla="*/ 2147483647 h 334"/>
                <a:gd name="T64" fmla="*/ 2147483647 w 254"/>
                <a:gd name="T65" fmla="*/ 2147483647 h 334"/>
                <a:gd name="T66" fmla="*/ 2147483647 w 254"/>
                <a:gd name="T67" fmla="*/ 2147483647 h 334"/>
                <a:gd name="T68" fmla="*/ 2147483647 w 254"/>
                <a:gd name="T69" fmla="*/ 2147483647 h 334"/>
                <a:gd name="T70" fmla="*/ 2147483647 w 254"/>
                <a:gd name="T71" fmla="*/ 2147483647 h 334"/>
                <a:gd name="T72" fmla="*/ 2147483647 w 254"/>
                <a:gd name="T73" fmla="*/ 2147483647 h 334"/>
                <a:gd name="T74" fmla="*/ 2147483647 w 254"/>
                <a:gd name="T75" fmla="*/ 2147483647 h 334"/>
                <a:gd name="T76" fmla="*/ 2147483647 w 254"/>
                <a:gd name="T77" fmla="*/ 2147483647 h 334"/>
                <a:gd name="T78" fmla="*/ 2147483647 w 254"/>
                <a:gd name="T79" fmla="*/ 2147483647 h 334"/>
                <a:gd name="T80" fmla="*/ 2147483647 w 254"/>
                <a:gd name="T81" fmla="*/ 2147483647 h 334"/>
                <a:gd name="T82" fmla="*/ 2147483647 w 254"/>
                <a:gd name="T83" fmla="*/ 2147483647 h 334"/>
                <a:gd name="T84" fmla="*/ 2147483647 w 254"/>
                <a:gd name="T85" fmla="*/ 2147483647 h 334"/>
                <a:gd name="T86" fmla="*/ 2147483647 w 254"/>
                <a:gd name="T87" fmla="*/ 2147483647 h 334"/>
                <a:gd name="T88" fmla="*/ 2147483647 w 254"/>
                <a:gd name="T89" fmla="*/ 2147483647 h 334"/>
                <a:gd name="T90" fmla="*/ 2147483647 w 254"/>
                <a:gd name="T91" fmla="*/ 2147483647 h 334"/>
                <a:gd name="T92" fmla="*/ 2147483647 w 254"/>
                <a:gd name="T93" fmla="*/ 2147483647 h 334"/>
                <a:gd name="T94" fmla="*/ 2147483647 w 254"/>
                <a:gd name="T95" fmla="*/ 2147483647 h 334"/>
                <a:gd name="T96" fmla="*/ 2147483647 w 254"/>
                <a:gd name="T97" fmla="*/ 2147483647 h 334"/>
                <a:gd name="T98" fmla="*/ 2147483647 w 254"/>
                <a:gd name="T99" fmla="*/ 2147483647 h 334"/>
                <a:gd name="T100" fmla="*/ 2147483647 w 254"/>
                <a:gd name="T101" fmla="*/ 2147483647 h 334"/>
                <a:gd name="T102" fmla="*/ 2147483647 w 254"/>
                <a:gd name="T103" fmla="*/ 2147483647 h 33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54"/>
                <a:gd name="T157" fmla="*/ 0 h 334"/>
                <a:gd name="T158" fmla="*/ 254 w 254"/>
                <a:gd name="T159" fmla="*/ 334 h 33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54" h="334">
                  <a:moveTo>
                    <a:pt x="212" y="334"/>
                  </a:moveTo>
                  <a:lnTo>
                    <a:pt x="254" y="0"/>
                  </a:lnTo>
                  <a:lnTo>
                    <a:pt x="253" y="1"/>
                  </a:lnTo>
                  <a:lnTo>
                    <a:pt x="252" y="2"/>
                  </a:lnTo>
                  <a:lnTo>
                    <a:pt x="250" y="3"/>
                  </a:lnTo>
                  <a:lnTo>
                    <a:pt x="249" y="4"/>
                  </a:lnTo>
                  <a:lnTo>
                    <a:pt x="248" y="4"/>
                  </a:lnTo>
                  <a:lnTo>
                    <a:pt x="247" y="5"/>
                  </a:lnTo>
                  <a:lnTo>
                    <a:pt x="247" y="6"/>
                  </a:lnTo>
                  <a:lnTo>
                    <a:pt x="246" y="7"/>
                  </a:lnTo>
                  <a:lnTo>
                    <a:pt x="245" y="7"/>
                  </a:lnTo>
                  <a:lnTo>
                    <a:pt x="244" y="8"/>
                  </a:lnTo>
                  <a:lnTo>
                    <a:pt x="243" y="9"/>
                  </a:lnTo>
                  <a:lnTo>
                    <a:pt x="242" y="10"/>
                  </a:lnTo>
                  <a:lnTo>
                    <a:pt x="241" y="12"/>
                  </a:lnTo>
                  <a:lnTo>
                    <a:pt x="240" y="12"/>
                  </a:lnTo>
                  <a:lnTo>
                    <a:pt x="239" y="13"/>
                  </a:lnTo>
                  <a:lnTo>
                    <a:pt x="239" y="14"/>
                  </a:lnTo>
                  <a:lnTo>
                    <a:pt x="237" y="14"/>
                  </a:lnTo>
                  <a:lnTo>
                    <a:pt x="236" y="15"/>
                  </a:lnTo>
                  <a:lnTo>
                    <a:pt x="235" y="16"/>
                  </a:lnTo>
                  <a:lnTo>
                    <a:pt x="234" y="16"/>
                  </a:lnTo>
                  <a:lnTo>
                    <a:pt x="234" y="17"/>
                  </a:lnTo>
                  <a:lnTo>
                    <a:pt x="233" y="18"/>
                  </a:lnTo>
                  <a:lnTo>
                    <a:pt x="232" y="18"/>
                  </a:lnTo>
                  <a:lnTo>
                    <a:pt x="231" y="19"/>
                  </a:lnTo>
                  <a:lnTo>
                    <a:pt x="230" y="19"/>
                  </a:lnTo>
                  <a:lnTo>
                    <a:pt x="229" y="20"/>
                  </a:lnTo>
                  <a:lnTo>
                    <a:pt x="229" y="21"/>
                  </a:lnTo>
                  <a:lnTo>
                    <a:pt x="228" y="21"/>
                  </a:lnTo>
                  <a:lnTo>
                    <a:pt x="227" y="22"/>
                  </a:lnTo>
                  <a:lnTo>
                    <a:pt x="226" y="23"/>
                  </a:lnTo>
                  <a:lnTo>
                    <a:pt x="224" y="23"/>
                  </a:lnTo>
                  <a:lnTo>
                    <a:pt x="224" y="25"/>
                  </a:lnTo>
                  <a:lnTo>
                    <a:pt x="223" y="25"/>
                  </a:lnTo>
                  <a:lnTo>
                    <a:pt x="222" y="26"/>
                  </a:lnTo>
                  <a:lnTo>
                    <a:pt x="221" y="27"/>
                  </a:lnTo>
                  <a:lnTo>
                    <a:pt x="220" y="27"/>
                  </a:lnTo>
                  <a:lnTo>
                    <a:pt x="219" y="28"/>
                  </a:lnTo>
                  <a:lnTo>
                    <a:pt x="218" y="29"/>
                  </a:lnTo>
                  <a:lnTo>
                    <a:pt x="217" y="29"/>
                  </a:lnTo>
                  <a:lnTo>
                    <a:pt x="216" y="30"/>
                  </a:lnTo>
                  <a:lnTo>
                    <a:pt x="215" y="31"/>
                  </a:lnTo>
                  <a:lnTo>
                    <a:pt x="214" y="31"/>
                  </a:lnTo>
                  <a:lnTo>
                    <a:pt x="214" y="32"/>
                  </a:lnTo>
                  <a:lnTo>
                    <a:pt x="213" y="32"/>
                  </a:lnTo>
                  <a:lnTo>
                    <a:pt x="212" y="33"/>
                  </a:lnTo>
                  <a:lnTo>
                    <a:pt x="210" y="33"/>
                  </a:lnTo>
                  <a:lnTo>
                    <a:pt x="209" y="34"/>
                  </a:lnTo>
                  <a:lnTo>
                    <a:pt x="208" y="34"/>
                  </a:lnTo>
                  <a:lnTo>
                    <a:pt x="208" y="35"/>
                  </a:lnTo>
                  <a:lnTo>
                    <a:pt x="207" y="36"/>
                  </a:lnTo>
                  <a:lnTo>
                    <a:pt x="206" y="36"/>
                  </a:lnTo>
                  <a:lnTo>
                    <a:pt x="205" y="38"/>
                  </a:lnTo>
                  <a:lnTo>
                    <a:pt x="204" y="38"/>
                  </a:lnTo>
                  <a:lnTo>
                    <a:pt x="203" y="39"/>
                  </a:lnTo>
                  <a:lnTo>
                    <a:pt x="202" y="40"/>
                  </a:lnTo>
                  <a:lnTo>
                    <a:pt x="201" y="40"/>
                  </a:lnTo>
                  <a:lnTo>
                    <a:pt x="200" y="41"/>
                  </a:lnTo>
                  <a:lnTo>
                    <a:pt x="199" y="41"/>
                  </a:lnTo>
                  <a:lnTo>
                    <a:pt x="197" y="42"/>
                  </a:lnTo>
                  <a:lnTo>
                    <a:pt x="196" y="42"/>
                  </a:lnTo>
                  <a:lnTo>
                    <a:pt x="196" y="43"/>
                  </a:lnTo>
                  <a:lnTo>
                    <a:pt x="195" y="43"/>
                  </a:lnTo>
                  <a:lnTo>
                    <a:pt x="194" y="44"/>
                  </a:lnTo>
                  <a:lnTo>
                    <a:pt x="193" y="44"/>
                  </a:lnTo>
                  <a:lnTo>
                    <a:pt x="192" y="45"/>
                  </a:lnTo>
                  <a:lnTo>
                    <a:pt x="191" y="45"/>
                  </a:lnTo>
                  <a:lnTo>
                    <a:pt x="190" y="46"/>
                  </a:lnTo>
                  <a:lnTo>
                    <a:pt x="189" y="47"/>
                  </a:lnTo>
                  <a:lnTo>
                    <a:pt x="188" y="47"/>
                  </a:lnTo>
                  <a:lnTo>
                    <a:pt x="187" y="47"/>
                  </a:lnTo>
                  <a:lnTo>
                    <a:pt x="186" y="48"/>
                  </a:lnTo>
                  <a:lnTo>
                    <a:pt x="184" y="48"/>
                  </a:lnTo>
                  <a:lnTo>
                    <a:pt x="183" y="49"/>
                  </a:lnTo>
                  <a:lnTo>
                    <a:pt x="182" y="50"/>
                  </a:lnTo>
                  <a:lnTo>
                    <a:pt x="181" y="50"/>
                  </a:lnTo>
                  <a:lnTo>
                    <a:pt x="180" y="52"/>
                  </a:lnTo>
                  <a:lnTo>
                    <a:pt x="179" y="52"/>
                  </a:lnTo>
                  <a:lnTo>
                    <a:pt x="178" y="52"/>
                  </a:lnTo>
                  <a:lnTo>
                    <a:pt x="177" y="53"/>
                  </a:lnTo>
                  <a:lnTo>
                    <a:pt x="176" y="53"/>
                  </a:lnTo>
                  <a:lnTo>
                    <a:pt x="176" y="54"/>
                  </a:lnTo>
                  <a:lnTo>
                    <a:pt x="175" y="54"/>
                  </a:lnTo>
                  <a:lnTo>
                    <a:pt x="174" y="54"/>
                  </a:lnTo>
                  <a:lnTo>
                    <a:pt x="173" y="55"/>
                  </a:lnTo>
                  <a:lnTo>
                    <a:pt x="171" y="55"/>
                  </a:lnTo>
                  <a:lnTo>
                    <a:pt x="170" y="56"/>
                  </a:lnTo>
                  <a:lnTo>
                    <a:pt x="169" y="56"/>
                  </a:lnTo>
                  <a:lnTo>
                    <a:pt x="168" y="56"/>
                  </a:lnTo>
                  <a:lnTo>
                    <a:pt x="167" y="57"/>
                  </a:lnTo>
                  <a:lnTo>
                    <a:pt x="166" y="58"/>
                  </a:lnTo>
                  <a:lnTo>
                    <a:pt x="165" y="58"/>
                  </a:lnTo>
                  <a:lnTo>
                    <a:pt x="164" y="58"/>
                  </a:lnTo>
                  <a:lnTo>
                    <a:pt x="163" y="59"/>
                  </a:lnTo>
                  <a:lnTo>
                    <a:pt x="162" y="59"/>
                  </a:lnTo>
                  <a:lnTo>
                    <a:pt x="161" y="59"/>
                  </a:lnTo>
                  <a:lnTo>
                    <a:pt x="160" y="60"/>
                  </a:lnTo>
                  <a:lnTo>
                    <a:pt x="159" y="60"/>
                  </a:lnTo>
                  <a:lnTo>
                    <a:pt x="157" y="61"/>
                  </a:lnTo>
                  <a:lnTo>
                    <a:pt x="156" y="61"/>
                  </a:lnTo>
                  <a:lnTo>
                    <a:pt x="155" y="62"/>
                  </a:lnTo>
                  <a:lnTo>
                    <a:pt x="154" y="62"/>
                  </a:lnTo>
                  <a:lnTo>
                    <a:pt x="153" y="62"/>
                  </a:lnTo>
                  <a:lnTo>
                    <a:pt x="152" y="63"/>
                  </a:lnTo>
                  <a:lnTo>
                    <a:pt x="151" y="63"/>
                  </a:lnTo>
                  <a:lnTo>
                    <a:pt x="150" y="63"/>
                  </a:lnTo>
                  <a:lnTo>
                    <a:pt x="149" y="63"/>
                  </a:lnTo>
                  <a:lnTo>
                    <a:pt x="149" y="65"/>
                  </a:lnTo>
                  <a:lnTo>
                    <a:pt x="148" y="65"/>
                  </a:lnTo>
                  <a:lnTo>
                    <a:pt x="147" y="65"/>
                  </a:lnTo>
                  <a:lnTo>
                    <a:pt x="146" y="66"/>
                  </a:lnTo>
                  <a:lnTo>
                    <a:pt x="144" y="66"/>
                  </a:lnTo>
                  <a:lnTo>
                    <a:pt x="143" y="66"/>
                  </a:lnTo>
                  <a:lnTo>
                    <a:pt x="142" y="67"/>
                  </a:lnTo>
                  <a:lnTo>
                    <a:pt x="141" y="67"/>
                  </a:lnTo>
                  <a:lnTo>
                    <a:pt x="140" y="67"/>
                  </a:lnTo>
                  <a:lnTo>
                    <a:pt x="139" y="67"/>
                  </a:lnTo>
                  <a:lnTo>
                    <a:pt x="138" y="68"/>
                  </a:lnTo>
                  <a:lnTo>
                    <a:pt x="137" y="68"/>
                  </a:lnTo>
                  <a:lnTo>
                    <a:pt x="136" y="69"/>
                  </a:lnTo>
                  <a:lnTo>
                    <a:pt x="135" y="69"/>
                  </a:lnTo>
                  <a:lnTo>
                    <a:pt x="134" y="69"/>
                  </a:lnTo>
                  <a:lnTo>
                    <a:pt x="133" y="69"/>
                  </a:lnTo>
                  <a:lnTo>
                    <a:pt x="131" y="70"/>
                  </a:lnTo>
                  <a:lnTo>
                    <a:pt x="130" y="70"/>
                  </a:lnTo>
                  <a:lnTo>
                    <a:pt x="129" y="70"/>
                  </a:lnTo>
                  <a:lnTo>
                    <a:pt x="128" y="70"/>
                  </a:lnTo>
                  <a:lnTo>
                    <a:pt x="127" y="71"/>
                  </a:lnTo>
                  <a:lnTo>
                    <a:pt x="126" y="71"/>
                  </a:lnTo>
                  <a:lnTo>
                    <a:pt x="125" y="71"/>
                  </a:lnTo>
                  <a:lnTo>
                    <a:pt x="124" y="71"/>
                  </a:lnTo>
                  <a:lnTo>
                    <a:pt x="123" y="72"/>
                  </a:lnTo>
                  <a:lnTo>
                    <a:pt x="122" y="72"/>
                  </a:lnTo>
                  <a:lnTo>
                    <a:pt x="121" y="72"/>
                  </a:lnTo>
                  <a:lnTo>
                    <a:pt x="120" y="72"/>
                  </a:lnTo>
                  <a:lnTo>
                    <a:pt x="118" y="73"/>
                  </a:lnTo>
                  <a:lnTo>
                    <a:pt x="117" y="73"/>
                  </a:lnTo>
                  <a:lnTo>
                    <a:pt x="116" y="73"/>
                  </a:lnTo>
                  <a:lnTo>
                    <a:pt x="115" y="73"/>
                  </a:lnTo>
                  <a:lnTo>
                    <a:pt x="114" y="73"/>
                  </a:lnTo>
                  <a:lnTo>
                    <a:pt x="113" y="73"/>
                  </a:lnTo>
                  <a:lnTo>
                    <a:pt x="112" y="74"/>
                  </a:lnTo>
                  <a:lnTo>
                    <a:pt x="111" y="74"/>
                  </a:lnTo>
                  <a:lnTo>
                    <a:pt x="110" y="74"/>
                  </a:lnTo>
                  <a:lnTo>
                    <a:pt x="109" y="74"/>
                  </a:lnTo>
                  <a:lnTo>
                    <a:pt x="108" y="75"/>
                  </a:lnTo>
                  <a:lnTo>
                    <a:pt x="107" y="75"/>
                  </a:lnTo>
                  <a:lnTo>
                    <a:pt x="106" y="75"/>
                  </a:lnTo>
                  <a:lnTo>
                    <a:pt x="104" y="75"/>
                  </a:lnTo>
                  <a:lnTo>
                    <a:pt x="103" y="75"/>
                  </a:lnTo>
                  <a:lnTo>
                    <a:pt x="102" y="75"/>
                  </a:lnTo>
                  <a:lnTo>
                    <a:pt x="101" y="75"/>
                  </a:lnTo>
                  <a:lnTo>
                    <a:pt x="100" y="76"/>
                  </a:lnTo>
                  <a:lnTo>
                    <a:pt x="99" y="76"/>
                  </a:lnTo>
                  <a:lnTo>
                    <a:pt x="98" y="76"/>
                  </a:lnTo>
                  <a:lnTo>
                    <a:pt x="97" y="76"/>
                  </a:lnTo>
                  <a:lnTo>
                    <a:pt x="96" y="76"/>
                  </a:lnTo>
                  <a:lnTo>
                    <a:pt x="95" y="76"/>
                  </a:lnTo>
                  <a:lnTo>
                    <a:pt x="94" y="76"/>
                  </a:lnTo>
                  <a:lnTo>
                    <a:pt x="93" y="78"/>
                  </a:lnTo>
                  <a:lnTo>
                    <a:pt x="91" y="78"/>
                  </a:lnTo>
                  <a:lnTo>
                    <a:pt x="90" y="78"/>
                  </a:lnTo>
                  <a:lnTo>
                    <a:pt x="89" y="78"/>
                  </a:lnTo>
                  <a:lnTo>
                    <a:pt x="88" y="78"/>
                  </a:lnTo>
                  <a:lnTo>
                    <a:pt x="87" y="78"/>
                  </a:lnTo>
                  <a:lnTo>
                    <a:pt x="86" y="78"/>
                  </a:lnTo>
                  <a:lnTo>
                    <a:pt x="85" y="78"/>
                  </a:lnTo>
                  <a:lnTo>
                    <a:pt x="84" y="78"/>
                  </a:lnTo>
                  <a:lnTo>
                    <a:pt x="83" y="78"/>
                  </a:lnTo>
                  <a:lnTo>
                    <a:pt x="82" y="79"/>
                  </a:lnTo>
                  <a:lnTo>
                    <a:pt x="81" y="79"/>
                  </a:lnTo>
                  <a:lnTo>
                    <a:pt x="80" y="79"/>
                  </a:lnTo>
                  <a:lnTo>
                    <a:pt x="78" y="79"/>
                  </a:lnTo>
                  <a:lnTo>
                    <a:pt x="77" y="79"/>
                  </a:lnTo>
                  <a:lnTo>
                    <a:pt x="76" y="79"/>
                  </a:lnTo>
                  <a:lnTo>
                    <a:pt x="75" y="79"/>
                  </a:lnTo>
                  <a:lnTo>
                    <a:pt x="74" y="79"/>
                  </a:lnTo>
                  <a:lnTo>
                    <a:pt x="73" y="79"/>
                  </a:lnTo>
                  <a:lnTo>
                    <a:pt x="72" y="79"/>
                  </a:lnTo>
                  <a:lnTo>
                    <a:pt x="71" y="79"/>
                  </a:lnTo>
                  <a:lnTo>
                    <a:pt x="70" y="79"/>
                  </a:lnTo>
                  <a:lnTo>
                    <a:pt x="69" y="79"/>
                  </a:lnTo>
                  <a:lnTo>
                    <a:pt x="68" y="79"/>
                  </a:lnTo>
                  <a:lnTo>
                    <a:pt x="67" y="79"/>
                  </a:lnTo>
                  <a:lnTo>
                    <a:pt x="65" y="79"/>
                  </a:lnTo>
                  <a:lnTo>
                    <a:pt x="64" y="79"/>
                  </a:lnTo>
                  <a:lnTo>
                    <a:pt x="63" y="79"/>
                  </a:lnTo>
                  <a:lnTo>
                    <a:pt x="62" y="79"/>
                  </a:lnTo>
                  <a:lnTo>
                    <a:pt x="61" y="79"/>
                  </a:lnTo>
                  <a:lnTo>
                    <a:pt x="60" y="79"/>
                  </a:lnTo>
                  <a:lnTo>
                    <a:pt x="59" y="79"/>
                  </a:lnTo>
                  <a:lnTo>
                    <a:pt x="58" y="79"/>
                  </a:lnTo>
                  <a:lnTo>
                    <a:pt x="57" y="79"/>
                  </a:lnTo>
                  <a:lnTo>
                    <a:pt x="56" y="79"/>
                  </a:lnTo>
                  <a:lnTo>
                    <a:pt x="55" y="79"/>
                  </a:lnTo>
                  <a:lnTo>
                    <a:pt x="54" y="79"/>
                  </a:lnTo>
                  <a:lnTo>
                    <a:pt x="53" y="79"/>
                  </a:lnTo>
                  <a:lnTo>
                    <a:pt x="51" y="79"/>
                  </a:lnTo>
                  <a:lnTo>
                    <a:pt x="50" y="79"/>
                  </a:lnTo>
                  <a:lnTo>
                    <a:pt x="49" y="79"/>
                  </a:lnTo>
                  <a:lnTo>
                    <a:pt x="48" y="79"/>
                  </a:lnTo>
                  <a:lnTo>
                    <a:pt x="47" y="79"/>
                  </a:lnTo>
                  <a:lnTo>
                    <a:pt x="46" y="79"/>
                  </a:lnTo>
                  <a:lnTo>
                    <a:pt x="45" y="79"/>
                  </a:lnTo>
                  <a:lnTo>
                    <a:pt x="44" y="79"/>
                  </a:lnTo>
                  <a:lnTo>
                    <a:pt x="43" y="79"/>
                  </a:lnTo>
                  <a:lnTo>
                    <a:pt x="42" y="79"/>
                  </a:lnTo>
                  <a:lnTo>
                    <a:pt x="41" y="79"/>
                  </a:lnTo>
                  <a:lnTo>
                    <a:pt x="40" y="79"/>
                  </a:lnTo>
                  <a:lnTo>
                    <a:pt x="38" y="79"/>
                  </a:lnTo>
                  <a:lnTo>
                    <a:pt x="37" y="79"/>
                  </a:lnTo>
                  <a:lnTo>
                    <a:pt x="36" y="79"/>
                  </a:lnTo>
                  <a:lnTo>
                    <a:pt x="35" y="78"/>
                  </a:lnTo>
                  <a:lnTo>
                    <a:pt x="34" y="78"/>
                  </a:lnTo>
                  <a:lnTo>
                    <a:pt x="33" y="78"/>
                  </a:lnTo>
                  <a:lnTo>
                    <a:pt x="32" y="78"/>
                  </a:lnTo>
                  <a:lnTo>
                    <a:pt x="31" y="78"/>
                  </a:lnTo>
                  <a:lnTo>
                    <a:pt x="30" y="78"/>
                  </a:lnTo>
                  <a:lnTo>
                    <a:pt x="29" y="78"/>
                  </a:lnTo>
                  <a:lnTo>
                    <a:pt x="28" y="78"/>
                  </a:lnTo>
                  <a:lnTo>
                    <a:pt x="27" y="78"/>
                  </a:lnTo>
                  <a:lnTo>
                    <a:pt x="24" y="78"/>
                  </a:lnTo>
                  <a:lnTo>
                    <a:pt x="23" y="76"/>
                  </a:lnTo>
                  <a:lnTo>
                    <a:pt x="22" y="76"/>
                  </a:lnTo>
                  <a:lnTo>
                    <a:pt x="21" y="76"/>
                  </a:lnTo>
                  <a:lnTo>
                    <a:pt x="20" y="76"/>
                  </a:lnTo>
                  <a:lnTo>
                    <a:pt x="19" y="76"/>
                  </a:lnTo>
                  <a:lnTo>
                    <a:pt x="18" y="76"/>
                  </a:lnTo>
                  <a:lnTo>
                    <a:pt x="17" y="76"/>
                  </a:lnTo>
                  <a:lnTo>
                    <a:pt x="16" y="76"/>
                  </a:lnTo>
                  <a:lnTo>
                    <a:pt x="15" y="75"/>
                  </a:lnTo>
                  <a:lnTo>
                    <a:pt x="14" y="75"/>
                  </a:lnTo>
                  <a:lnTo>
                    <a:pt x="13" y="75"/>
                  </a:lnTo>
                  <a:lnTo>
                    <a:pt x="11" y="75"/>
                  </a:lnTo>
                  <a:lnTo>
                    <a:pt x="10" y="75"/>
                  </a:lnTo>
                  <a:lnTo>
                    <a:pt x="9" y="75"/>
                  </a:lnTo>
                  <a:lnTo>
                    <a:pt x="8" y="75"/>
                  </a:lnTo>
                  <a:lnTo>
                    <a:pt x="7" y="74"/>
                  </a:lnTo>
                  <a:lnTo>
                    <a:pt x="6" y="74"/>
                  </a:lnTo>
                  <a:lnTo>
                    <a:pt x="5" y="74"/>
                  </a:lnTo>
                  <a:lnTo>
                    <a:pt x="4" y="74"/>
                  </a:lnTo>
                  <a:lnTo>
                    <a:pt x="3" y="74"/>
                  </a:lnTo>
                  <a:lnTo>
                    <a:pt x="2" y="73"/>
                  </a:lnTo>
                  <a:lnTo>
                    <a:pt x="1" y="73"/>
                  </a:lnTo>
                  <a:lnTo>
                    <a:pt x="0" y="73"/>
                  </a:lnTo>
                  <a:lnTo>
                    <a:pt x="212" y="334"/>
                  </a:lnTo>
                  <a:close/>
                </a:path>
              </a:pathLst>
            </a:custGeom>
            <a:solidFill>
              <a:srgbClr val="2B2A29"/>
            </a:solidFill>
            <a:ln w="9525">
              <a:noFill/>
              <a:round/>
              <a:headEnd/>
              <a:tailEnd/>
            </a:ln>
          </p:spPr>
          <p:txBody>
            <a:bodyPr/>
            <a:lstStyle/>
            <a:p>
              <a:endParaRPr lang="pt-PT"/>
            </a:p>
          </p:txBody>
        </p:sp>
        <p:sp>
          <p:nvSpPr>
            <p:cNvPr id="7189" name="Freeform 12"/>
            <p:cNvSpPr>
              <a:spLocks/>
            </p:cNvSpPr>
            <p:nvPr/>
          </p:nvSpPr>
          <p:spPr bwMode="auto">
            <a:xfrm>
              <a:off x="3778251" y="4276725"/>
              <a:ext cx="80963" cy="100013"/>
            </a:xfrm>
            <a:custGeom>
              <a:avLst/>
              <a:gdLst>
                <a:gd name="T0" fmla="*/ 2147483647 w 203"/>
                <a:gd name="T1" fmla="*/ 2147483647 h 251"/>
                <a:gd name="T2" fmla="*/ 2147483647 w 203"/>
                <a:gd name="T3" fmla="*/ 2147483647 h 251"/>
                <a:gd name="T4" fmla="*/ 0 w 203"/>
                <a:gd name="T5" fmla="*/ 2147483647 h 251"/>
                <a:gd name="T6" fmla="*/ 2147483647 w 203"/>
                <a:gd name="T7" fmla="*/ 0 h 251"/>
                <a:gd name="T8" fmla="*/ 2147483647 w 203"/>
                <a:gd name="T9" fmla="*/ 0 h 251"/>
                <a:gd name="T10" fmla="*/ 2147483647 w 203"/>
                <a:gd name="T11" fmla="*/ 2147483647 h 251"/>
                <a:gd name="T12" fmla="*/ 2147483647 w 203"/>
                <a:gd name="T13" fmla="*/ 2147483647 h 251"/>
                <a:gd name="T14" fmla="*/ 2147483647 w 203"/>
                <a:gd name="T15" fmla="*/ 2147483647 h 251"/>
                <a:gd name="T16" fmla="*/ 2147483647 w 203"/>
                <a:gd name="T17" fmla="*/ 2147483647 h 25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3"/>
                <a:gd name="T28" fmla="*/ 0 h 251"/>
                <a:gd name="T29" fmla="*/ 203 w 203"/>
                <a:gd name="T30" fmla="*/ 251 h 25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3" h="251">
                  <a:moveTo>
                    <a:pt x="37" y="251"/>
                  </a:moveTo>
                  <a:lnTo>
                    <a:pt x="82" y="30"/>
                  </a:lnTo>
                  <a:lnTo>
                    <a:pt x="0" y="30"/>
                  </a:lnTo>
                  <a:lnTo>
                    <a:pt x="7" y="0"/>
                  </a:lnTo>
                  <a:lnTo>
                    <a:pt x="203" y="0"/>
                  </a:lnTo>
                  <a:lnTo>
                    <a:pt x="198" y="30"/>
                  </a:lnTo>
                  <a:lnTo>
                    <a:pt x="116" y="30"/>
                  </a:lnTo>
                  <a:lnTo>
                    <a:pt x="70" y="251"/>
                  </a:lnTo>
                  <a:lnTo>
                    <a:pt x="37" y="251"/>
                  </a:lnTo>
                  <a:close/>
                </a:path>
              </a:pathLst>
            </a:custGeom>
            <a:solidFill>
              <a:srgbClr val="2B2A29"/>
            </a:solidFill>
            <a:ln w="9525">
              <a:noFill/>
              <a:round/>
              <a:headEnd/>
              <a:tailEnd/>
            </a:ln>
          </p:spPr>
          <p:txBody>
            <a:bodyPr/>
            <a:lstStyle/>
            <a:p>
              <a:endParaRPr lang="pt-PT"/>
            </a:p>
          </p:txBody>
        </p:sp>
        <p:sp>
          <p:nvSpPr>
            <p:cNvPr id="7190" name="Freeform 13"/>
            <p:cNvSpPr>
              <a:spLocks/>
            </p:cNvSpPr>
            <p:nvPr/>
          </p:nvSpPr>
          <p:spPr bwMode="auto">
            <a:xfrm>
              <a:off x="3860801" y="4333875"/>
              <a:ext cx="65088" cy="77788"/>
            </a:xfrm>
            <a:custGeom>
              <a:avLst/>
              <a:gdLst>
                <a:gd name="T0" fmla="*/ 2147483647 w 164"/>
                <a:gd name="T1" fmla="*/ 0 h 199"/>
                <a:gd name="T2" fmla="*/ 2147483647 w 164"/>
                <a:gd name="T3" fmla="*/ 2147483647 h 199"/>
                <a:gd name="T4" fmla="*/ 2147483647 w 164"/>
                <a:gd name="T5" fmla="*/ 2147483647 h 199"/>
                <a:gd name="T6" fmla="*/ 2147483647 w 164"/>
                <a:gd name="T7" fmla="*/ 2147483647 h 199"/>
                <a:gd name="T8" fmla="*/ 2147483647 w 164"/>
                <a:gd name="T9" fmla="*/ 2147483647 h 199"/>
                <a:gd name="T10" fmla="*/ 2147483647 w 164"/>
                <a:gd name="T11" fmla="*/ 2147483647 h 199"/>
                <a:gd name="T12" fmla="*/ 2147483647 w 164"/>
                <a:gd name="T13" fmla="*/ 2147483647 h 199"/>
                <a:gd name="T14" fmla="*/ 2147483647 w 164"/>
                <a:gd name="T15" fmla="*/ 2147483647 h 199"/>
                <a:gd name="T16" fmla="*/ 2147483647 w 164"/>
                <a:gd name="T17" fmla="*/ 2147483647 h 199"/>
                <a:gd name="T18" fmla="*/ 2147483647 w 164"/>
                <a:gd name="T19" fmla="*/ 2147483647 h 199"/>
                <a:gd name="T20" fmla="*/ 2147483647 w 164"/>
                <a:gd name="T21" fmla="*/ 2147483647 h 199"/>
                <a:gd name="T22" fmla="*/ 2147483647 w 164"/>
                <a:gd name="T23" fmla="*/ 2147483647 h 199"/>
                <a:gd name="T24" fmla="*/ 2147483647 w 164"/>
                <a:gd name="T25" fmla="*/ 2147483647 h 199"/>
                <a:gd name="T26" fmla="*/ 2147483647 w 164"/>
                <a:gd name="T27" fmla="*/ 2147483647 h 199"/>
                <a:gd name="T28" fmla="*/ 2147483647 w 164"/>
                <a:gd name="T29" fmla="*/ 2147483647 h 199"/>
                <a:gd name="T30" fmla="*/ 2147483647 w 164"/>
                <a:gd name="T31" fmla="*/ 2147483647 h 199"/>
                <a:gd name="T32" fmla="*/ 2147483647 w 164"/>
                <a:gd name="T33" fmla="*/ 2147483647 h 199"/>
                <a:gd name="T34" fmla="*/ 2147483647 w 164"/>
                <a:gd name="T35" fmla="*/ 2147483647 h 199"/>
                <a:gd name="T36" fmla="*/ 2147483647 w 164"/>
                <a:gd name="T37" fmla="*/ 2147483647 h 199"/>
                <a:gd name="T38" fmla="*/ 2147483647 w 164"/>
                <a:gd name="T39" fmla="*/ 2147483647 h 199"/>
                <a:gd name="T40" fmla="*/ 2147483647 w 164"/>
                <a:gd name="T41" fmla="*/ 2147483647 h 199"/>
                <a:gd name="T42" fmla="*/ 2147483647 w 164"/>
                <a:gd name="T43" fmla="*/ 2147483647 h 199"/>
                <a:gd name="T44" fmla="*/ 2147483647 w 164"/>
                <a:gd name="T45" fmla="*/ 2147483647 h 199"/>
                <a:gd name="T46" fmla="*/ 2147483647 w 164"/>
                <a:gd name="T47" fmla="*/ 2147483647 h 199"/>
                <a:gd name="T48" fmla="*/ 2147483647 w 164"/>
                <a:gd name="T49" fmla="*/ 2147483647 h 199"/>
                <a:gd name="T50" fmla="*/ 2147483647 w 164"/>
                <a:gd name="T51" fmla="*/ 2147483647 h 199"/>
                <a:gd name="T52" fmla="*/ 2147483647 w 164"/>
                <a:gd name="T53" fmla="*/ 2147483647 h 199"/>
                <a:gd name="T54" fmla="*/ 2147483647 w 164"/>
                <a:gd name="T55" fmla="*/ 2147483647 h 199"/>
                <a:gd name="T56" fmla="*/ 2147483647 w 164"/>
                <a:gd name="T57" fmla="*/ 2147483647 h 199"/>
                <a:gd name="T58" fmla="*/ 2147483647 w 164"/>
                <a:gd name="T59" fmla="*/ 2147483647 h 199"/>
                <a:gd name="T60" fmla="*/ 2147483647 w 164"/>
                <a:gd name="T61" fmla="*/ 2147483647 h 199"/>
                <a:gd name="T62" fmla="*/ 2147483647 w 164"/>
                <a:gd name="T63" fmla="*/ 2147483647 h 199"/>
                <a:gd name="T64" fmla="*/ 2147483647 w 164"/>
                <a:gd name="T65" fmla="*/ 2147483647 h 199"/>
                <a:gd name="T66" fmla="*/ 2147483647 w 164"/>
                <a:gd name="T67" fmla="*/ 2147483647 h 199"/>
                <a:gd name="T68" fmla="*/ 2147483647 w 164"/>
                <a:gd name="T69" fmla="*/ 2147483647 h 199"/>
                <a:gd name="T70" fmla="*/ 2147483647 w 164"/>
                <a:gd name="T71" fmla="*/ 2147483647 h 199"/>
                <a:gd name="T72" fmla="*/ 2147483647 w 164"/>
                <a:gd name="T73" fmla="*/ 2147483647 h 199"/>
                <a:gd name="T74" fmla="*/ 2147483647 w 164"/>
                <a:gd name="T75" fmla="*/ 2147483647 h 199"/>
                <a:gd name="T76" fmla="*/ 2147483647 w 164"/>
                <a:gd name="T77" fmla="*/ 2147483647 h 199"/>
                <a:gd name="T78" fmla="*/ 2147483647 w 164"/>
                <a:gd name="T79" fmla="*/ 2147483647 h 199"/>
                <a:gd name="T80" fmla="*/ 2147483647 w 164"/>
                <a:gd name="T81" fmla="*/ 2147483647 h 199"/>
                <a:gd name="T82" fmla="*/ 2147483647 w 164"/>
                <a:gd name="T83" fmla="*/ 2147483647 h 199"/>
                <a:gd name="T84" fmla="*/ 2147483647 w 164"/>
                <a:gd name="T85" fmla="*/ 2147483647 h 199"/>
                <a:gd name="T86" fmla="*/ 2147483647 w 164"/>
                <a:gd name="T87" fmla="*/ 2147483647 h 199"/>
                <a:gd name="T88" fmla="*/ 2147483647 w 164"/>
                <a:gd name="T89" fmla="*/ 2147483647 h 199"/>
                <a:gd name="T90" fmla="*/ 2147483647 w 164"/>
                <a:gd name="T91" fmla="*/ 2147483647 h 199"/>
                <a:gd name="T92" fmla="*/ 2147483647 w 164"/>
                <a:gd name="T93" fmla="*/ 2147483647 h 199"/>
                <a:gd name="T94" fmla="*/ 0 w 164"/>
                <a:gd name="T95" fmla="*/ 2147483647 h 199"/>
                <a:gd name="T96" fmla="*/ 0 w 164"/>
                <a:gd name="T97" fmla="*/ 2147483647 h 199"/>
                <a:gd name="T98" fmla="*/ 2147483647 w 164"/>
                <a:gd name="T99" fmla="*/ 2147483647 h 199"/>
                <a:gd name="T100" fmla="*/ 2147483647 w 164"/>
                <a:gd name="T101" fmla="*/ 2147483647 h 199"/>
                <a:gd name="T102" fmla="*/ 2147483647 w 164"/>
                <a:gd name="T103" fmla="*/ 2147483647 h 199"/>
                <a:gd name="T104" fmla="*/ 2147483647 w 164"/>
                <a:gd name="T105" fmla="*/ 2147483647 h 199"/>
                <a:gd name="T106" fmla="*/ 2147483647 w 164"/>
                <a:gd name="T107" fmla="*/ 2147483647 h 199"/>
                <a:gd name="T108" fmla="*/ 2147483647 w 164"/>
                <a:gd name="T109" fmla="*/ 2147483647 h 199"/>
                <a:gd name="T110" fmla="*/ 2147483647 w 164"/>
                <a:gd name="T111" fmla="*/ 0 h 19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64"/>
                <a:gd name="T169" fmla="*/ 0 h 199"/>
                <a:gd name="T170" fmla="*/ 164 w 164"/>
                <a:gd name="T171" fmla="*/ 199 h 19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64" h="199">
                  <a:moveTo>
                    <a:pt x="86" y="0"/>
                  </a:moveTo>
                  <a:lnTo>
                    <a:pt x="95" y="0"/>
                  </a:lnTo>
                  <a:lnTo>
                    <a:pt x="103" y="1"/>
                  </a:lnTo>
                  <a:lnTo>
                    <a:pt x="110" y="2"/>
                  </a:lnTo>
                  <a:lnTo>
                    <a:pt x="118" y="4"/>
                  </a:lnTo>
                  <a:lnTo>
                    <a:pt x="124" y="8"/>
                  </a:lnTo>
                  <a:lnTo>
                    <a:pt x="131" y="11"/>
                  </a:lnTo>
                  <a:lnTo>
                    <a:pt x="136" y="14"/>
                  </a:lnTo>
                  <a:lnTo>
                    <a:pt x="142" y="19"/>
                  </a:lnTo>
                  <a:lnTo>
                    <a:pt x="150" y="28"/>
                  </a:lnTo>
                  <a:lnTo>
                    <a:pt x="157" y="39"/>
                  </a:lnTo>
                  <a:lnTo>
                    <a:pt x="159" y="44"/>
                  </a:lnTo>
                  <a:lnTo>
                    <a:pt x="161" y="50"/>
                  </a:lnTo>
                  <a:lnTo>
                    <a:pt x="162" y="56"/>
                  </a:lnTo>
                  <a:lnTo>
                    <a:pt x="163" y="62"/>
                  </a:lnTo>
                  <a:lnTo>
                    <a:pt x="138" y="62"/>
                  </a:lnTo>
                  <a:lnTo>
                    <a:pt x="135" y="53"/>
                  </a:lnTo>
                  <a:lnTo>
                    <a:pt x="132" y="46"/>
                  </a:lnTo>
                  <a:lnTo>
                    <a:pt x="127" y="39"/>
                  </a:lnTo>
                  <a:lnTo>
                    <a:pt x="121" y="33"/>
                  </a:lnTo>
                  <a:lnTo>
                    <a:pt x="115" y="28"/>
                  </a:lnTo>
                  <a:lnTo>
                    <a:pt x="107" y="25"/>
                  </a:lnTo>
                  <a:lnTo>
                    <a:pt x="97" y="23"/>
                  </a:lnTo>
                  <a:lnTo>
                    <a:pt x="86" y="22"/>
                  </a:lnTo>
                  <a:lnTo>
                    <a:pt x="80" y="23"/>
                  </a:lnTo>
                  <a:lnTo>
                    <a:pt x="73" y="24"/>
                  </a:lnTo>
                  <a:lnTo>
                    <a:pt x="68" y="25"/>
                  </a:lnTo>
                  <a:lnTo>
                    <a:pt x="62" y="27"/>
                  </a:lnTo>
                  <a:lnTo>
                    <a:pt x="56" y="30"/>
                  </a:lnTo>
                  <a:lnTo>
                    <a:pt x="52" y="34"/>
                  </a:lnTo>
                  <a:lnTo>
                    <a:pt x="46" y="37"/>
                  </a:lnTo>
                  <a:lnTo>
                    <a:pt x="42" y="42"/>
                  </a:lnTo>
                  <a:lnTo>
                    <a:pt x="39" y="47"/>
                  </a:lnTo>
                  <a:lnTo>
                    <a:pt x="34" y="53"/>
                  </a:lnTo>
                  <a:lnTo>
                    <a:pt x="32" y="60"/>
                  </a:lnTo>
                  <a:lnTo>
                    <a:pt x="30" y="66"/>
                  </a:lnTo>
                  <a:lnTo>
                    <a:pt x="28" y="75"/>
                  </a:lnTo>
                  <a:lnTo>
                    <a:pt x="27" y="83"/>
                  </a:lnTo>
                  <a:lnTo>
                    <a:pt x="26" y="92"/>
                  </a:lnTo>
                  <a:lnTo>
                    <a:pt x="26" y="102"/>
                  </a:lnTo>
                  <a:lnTo>
                    <a:pt x="27" y="118"/>
                  </a:lnTo>
                  <a:lnTo>
                    <a:pt x="29" y="132"/>
                  </a:lnTo>
                  <a:lnTo>
                    <a:pt x="31" y="139"/>
                  </a:lnTo>
                  <a:lnTo>
                    <a:pt x="34" y="144"/>
                  </a:lnTo>
                  <a:lnTo>
                    <a:pt x="37" y="150"/>
                  </a:lnTo>
                  <a:lnTo>
                    <a:pt x="41" y="156"/>
                  </a:lnTo>
                  <a:lnTo>
                    <a:pt x="45" y="160"/>
                  </a:lnTo>
                  <a:lnTo>
                    <a:pt x="50" y="165"/>
                  </a:lnTo>
                  <a:lnTo>
                    <a:pt x="54" y="168"/>
                  </a:lnTo>
                  <a:lnTo>
                    <a:pt x="59" y="171"/>
                  </a:lnTo>
                  <a:lnTo>
                    <a:pt x="66" y="173"/>
                  </a:lnTo>
                  <a:lnTo>
                    <a:pt x="72" y="175"/>
                  </a:lnTo>
                  <a:lnTo>
                    <a:pt x="79" y="175"/>
                  </a:lnTo>
                  <a:lnTo>
                    <a:pt x="86" y="176"/>
                  </a:lnTo>
                  <a:lnTo>
                    <a:pt x="93" y="175"/>
                  </a:lnTo>
                  <a:lnTo>
                    <a:pt x="99" y="174"/>
                  </a:lnTo>
                  <a:lnTo>
                    <a:pt x="105" y="173"/>
                  </a:lnTo>
                  <a:lnTo>
                    <a:pt x="110" y="171"/>
                  </a:lnTo>
                  <a:lnTo>
                    <a:pt x="116" y="168"/>
                  </a:lnTo>
                  <a:lnTo>
                    <a:pt x="120" y="163"/>
                  </a:lnTo>
                  <a:lnTo>
                    <a:pt x="124" y="159"/>
                  </a:lnTo>
                  <a:lnTo>
                    <a:pt x="129" y="155"/>
                  </a:lnTo>
                  <a:lnTo>
                    <a:pt x="132" y="148"/>
                  </a:lnTo>
                  <a:lnTo>
                    <a:pt x="135" y="141"/>
                  </a:lnTo>
                  <a:lnTo>
                    <a:pt x="137" y="133"/>
                  </a:lnTo>
                  <a:lnTo>
                    <a:pt x="139" y="124"/>
                  </a:lnTo>
                  <a:lnTo>
                    <a:pt x="164" y="124"/>
                  </a:lnTo>
                  <a:lnTo>
                    <a:pt x="162" y="139"/>
                  </a:lnTo>
                  <a:lnTo>
                    <a:pt x="158" y="152"/>
                  </a:lnTo>
                  <a:lnTo>
                    <a:pt x="155" y="158"/>
                  </a:lnTo>
                  <a:lnTo>
                    <a:pt x="151" y="163"/>
                  </a:lnTo>
                  <a:lnTo>
                    <a:pt x="147" y="169"/>
                  </a:lnTo>
                  <a:lnTo>
                    <a:pt x="143" y="174"/>
                  </a:lnTo>
                  <a:lnTo>
                    <a:pt x="137" y="180"/>
                  </a:lnTo>
                  <a:lnTo>
                    <a:pt x="131" y="185"/>
                  </a:lnTo>
                  <a:lnTo>
                    <a:pt x="124" y="189"/>
                  </a:lnTo>
                  <a:lnTo>
                    <a:pt x="117" y="193"/>
                  </a:lnTo>
                  <a:lnTo>
                    <a:pt x="109" y="195"/>
                  </a:lnTo>
                  <a:lnTo>
                    <a:pt x="100" y="197"/>
                  </a:lnTo>
                  <a:lnTo>
                    <a:pt x="92" y="198"/>
                  </a:lnTo>
                  <a:lnTo>
                    <a:pt x="83" y="199"/>
                  </a:lnTo>
                  <a:lnTo>
                    <a:pt x="76" y="198"/>
                  </a:lnTo>
                  <a:lnTo>
                    <a:pt x="67" y="197"/>
                  </a:lnTo>
                  <a:lnTo>
                    <a:pt x="60" y="196"/>
                  </a:lnTo>
                  <a:lnTo>
                    <a:pt x="53" y="194"/>
                  </a:lnTo>
                  <a:lnTo>
                    <a:pt x="46" y="190"/>
                  </a:lnTo>
                  <a:lnTo>
                    <a:pt x="40" y="187"/>
                  </a:lnTo>
                  <a:lnTo>
                    <a:pt x="34" y="183"/>
                  </a:lnTo>
                  <a:lnTo>
                    <a:pt x="28" y="179"/>
                  </a:lnTo>
                  <a:lnTo>
                    <a:pt x="22" y="172"/>
                  </a:lnTo>
                  <a:lnTo>
                    <a:pt x="16" y="163"/>
                  </a:lnTo>
                  <a:lnTo>
                    <a:pt x="11" y="155"/>
                  </a:lnTo>
                  <a:lnTo>
                    <a:pt x="6" y="145"/>
                  </a:lnTo>
                  <a:lnTo>
                    <a:pt x="3" y="134"/>
                  </a:lnTo>
                  <a:lnTo>
                    <a:pt x="1" y="123"/>
                  </a:lnTo>
                  <a:lnTo>
                    <a:pt x="0" y="110"/>
                  </a:lnTo>
                  <a:lnTo>
                    <a:pt x="0" y="97"/>
                  </a:lnTo>
                  <a:lnTo>
                    <a:pt x="0" y="88"/>
                  </a:lnTo>
                  <a:lnTo>
                    <a:pt x="1" y="78"/>
                  </a:lnTo>
                  <a:lnTo>
                    <a:pt x="2" y="68"/>
                  </a:lnTo>
                  <a:lnTo>
                    <a:pt x="5" y="60"/>
                  </a:lnTo>
                  <a:lnTo>
                    <a:pt x="9" y="51"/>
                  </a:lnTo>
                  <a:lnTo>
                    <a:pt x="12" y="43"/>
                  </a:lnTo>
                  <a:lnTo>
                    <a:pt x="16" y="36"/>
                  </a:lnTo>
                  <a:lnTo>
                    <a:pt x="22" y="29"/>
                  </a:lnTo>
                  <a:lnTo>
                    <a:pt x="28" y="22"/>
                  </a:lnTo>
                  <a:lnTo>
                    <a:pt x="34" y="16"/>
                  </a:lnTo>
                  <a:lnTo>
                    <a:pt x="41" y="11"/>
                  </a:lnTo>
                  <a:lnTo>
                    <a:pt x="50" y="8"/>
                  </a:lnTo>
                  <a:lnTo>
                    <a:pt x="58" y="4"/>
                  </a:lnTo>
                  <a:lnTo>
                    <a:pt x="67" y="2"/>
                  </a:lnTo>
                  <a:lnTo>
                    <a:pt x="77" y="0"/>
                  </a:lnTo>
                  <a:lnTo>
                    <a:pt x="86" y="0"/>
                  </a:lnTo>
                  <a:close/>
                </a:path>
              </a:pathLst>
            </a:custGeom>
            <a:solidFill>
              <a:srgbClr val="2B2A29"/>
            </a:solidFill>
            <a:ln w="9525">
              <a:noFill/>
              <a:round/>
              <a:headEnd/>
              <a:tailEnd/>
            </a:ln>
          </p:spPr>
          <p:txBody>
            <a:bodyPr/>
            <a:lstStyle/>
            <a:p>
              <a:endParaRPr lang="pt-PT"/>
            </a:p>
          </p:txBody>
        </p:sp>
        <p:sp>
          <p:nvSpPr>
            <p:cNvPr id="7191" name="Freeform 14"/>
            <p:cNvSpPr>
              <a:spLocks/>
            </p:cNvSpPr>
            <p:nvPr/>
          </p:nvSpPr>
          <p:spPr bwMode="auto">
            <a:xfrm>
              <a:off x="3763963" y="3475038"/>
              <a:ext cx="79375" cy="98425"/>
            </a:xfrm>
            <a:custGeom>
              <a:avLst/>
              <a:gdLst>
                <a:gd name="T0" fmla="*/ 2147483647 w 204"/>
                <a:gd name="T1" fmla="*/ 2147483647 h 251"/>
                <a:gd name="T2" fmla="*/ 2147483647 w 204"/>
                <a:gd name="T3" fmla="*/ 2147483647 h 251"/>
                <a:gd name="T4" fmla="*/ 0 w 204"/>
                <a:gd name="T5" fmla="*/ 2147483647 h 251"/>
                <a:gd name="T6" fmla="*/ 2147483647 w 204"/>
                <a:gd name="T7" fmla="*/ 0 h 251"/>
                <a:gd name="T8" fmla="*/ 2147483647 w 204"/>
                <a:gd name="T9" fmla="*/ 0 h 251"/>
                <a:gd name="T10" fmla="*/ 2147483647 w 204"/>
                <a:gd name="T11" fmla="*/ 2147483647 h 251"/>
                <a:gd name="T12" fmla="*/ 2147483647 w 204"/>
                <a:gd name="T13" fmla="*/ 2147483647 h 251"/>
                <a:gd name="T14" fmla="*/ 2147483647 w 204"/>
                <a:gd name="T15" fmla="*/ 2147483647 h 251"/>
                <a:gd name="T16" fmla="*/ 2147483647 w 204"/>
                <a:gd name="T17" fmla="*/ 2147483647 h 25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4"/>
                <a:gd name="T28" fmla="*/ 0 h 251"/>
                <a:gd name="T29" fmla="*/ 204 w 204"/>
                <a:gd name="T30" fmla="*/ 251 h 25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4" h="251">
                  <a:moveTo>
                    <a:pt x="36" y="251"/>
                  </a:moveTo>
                  <a:lnTo>
                    <a:pt x="82" y="28"/>
                  </a:lnTo>
                  <a:lnTo>
                    <a:pt x="0" y="28"/>
                  </a:lnTo>
                  <a:lnTo>
                    <a:pt x="7" y="0"/>
                  </a:lnTo>
                  <a:lnTo>
                    <a:pt x="204" y="0"/>
                  </a:lnTo>
                  <a:lnTo>
                    <a:pt x="198" y="28"/>
                  </a:lnTo>
                  <a:lnTo>
                    <a:pt x="116" y="28"/>
                  </a:lnTo>
                  <a:lnTo>
                    <a:pt x="70" y="251"/>
                  </a:lnTo>
                  <a:lnTo>
                    <a:pt x="36" y="251"/>
                  </a:lnTo>
                  <a:close/>
                </a:path>
              </a:pathLst>
            </a:custGeom>
            <a:solidFill>
              <a:srgbClr val="2B2A29"/>
            </a:solidFill>
            <a:ln w="9525">
              <a:noFill/>
              <a:round/>
              <a:headEnd/>
              <a:tailEnd/>
            </a:ln>
          </p:spPr>
          <p:txBody>
            <a:bodyPr/>
            <a:lstStyle/>
            <a:p>
              <a:endParaRPr lang="pt-PT"/>
            </a:p>
          </p:txBody>
        </p:sp>
        <p:sp>
          <p:nvSpPr>
            <p:cNvPr id="7192" name="Freeform 15"/>
            <p:cNvSpPr>
              <a:spLocks/>
            </p:cNvSpPr>
            <p:nvPr/>
          </p:nvSpPr>
          <p:spPr bwMode="auto">
            <a:xfrm>
              <a:off x="3849688" y="3532188"/>
              <a:ext cx="58738" cy="74613"/>
            </a:xfrm>
            <a:custGeom>
              <a:avLst/>
              <a:gdLst>
                <a:gd name="T0" fmla="*/ 0 w 148"/>
                <a:gd name="T1" fmla="*/ 0 h 188"/>
                <a:gd name="T2" fmla="*/ 2147483647 w 148"/>
                <a:gd name="T3" fmla="*/ 0 h 188"/>
                <a:gd name="T4" fmla="*/ 2147483647 w 148"/>
                <a:gd name="T5" fmla="*/ 2147483647 h 188"/>
                <a:gd name="T6" fmla="*/ 2147483647 w 148"/>
                <a:gd name="T7" fmla="*/ 2147483647 h 188"/>
                <a:gd name="T8" fmla="*/ 2147483647 w 148"/>
                <a:gd name="T9" fmla="*/ 0 h 188"/>
                <a:gd name="T10" fmla="*/ 2147483647 w 148"/>
                <a:gd name="T11" fmla="*/ 0 h 188"/>
                <a:gd name="T12" fmla="*/ 2147483647 w 148"/>
                <a:gd name="T13" fmla="*/ 2147483647 h 188"/>
                <a:gd name="T14" fmla="*/ 2147483647 w 148"/>
                <a:gd name="T15" fmla="*/ 2147483647 h 188"/>
                <a:gd name="T16" fmla="*/ 2147483647 w 148"/>
                <a:gd name="T17" fmla="*/ 2147483647 h 188"/>
                <a:gd name="T18" fmla="*/ 2147483647 w 148"/>
                <a:gd name="T19" fmla="*/ 2147483647 h 188"/>
                <a:gd name="T20" fmla="*/ 2147483647 w 148"/>
                <a:gd name="T21" fmla="*/ 2147483647 h 188"/>
                <a:gd name="T22" fmla="*/ 0 w 148"/>
                <a:gd name="T23" fmla="*/ 2147483647 h 188"/>
                <a:gd name="T24" fmla="*/ 0 w 148"/>
                <a:gd name="T25" fmla="*/ 0 h 18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8"/>
                <a:gd name="T40" fmla="*/ 0 h 188"/>
                <a:gd name="T41" fmla="*/ 148 w 148"/>
                <a:gd name="T42" fmla="*/ 188 h 18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8" h="188">
                  <a:moveTo>
                    <a:pt x="0" y="0"/>
                  </a:moveTo>
                  <a:lnTo>
                    <a:pt x="26" y="0"/>
                  </a:lnTo>
                  <a:lnTo>
                    <a:pt x="26" y="78"/>
                  </a:lnTo>
                  <a:lnTo>
                    <a:pt x="122" y="78"/>
                  </a:lnTo>
                  <a:lnTo>
                    <a:pt x="122" y="0"/>
                  </a:lnTo>
                  <a:lnTo>
                    <a:pt x="148" y="0"/>
                  </a:lnTo>
                  <a:lnTo>
                    <a:pt x="148" y="188"/>
                  </a:lnTo>
                  <a:lnTo>
                    <a:pt x="122" y="188"/>
                  </a:lnTo>
                  <a:lnTo>
                    <a:pt x="122" y="101"/>
                  </a:lnTo>
                  <a:lnTo>
                    <a:pt x="26" y="101"/>
                  </a:lnTo>
                  <a:lnTo>
                    <a:pt x="26" y="188"/>
                  </a:lnTo>
                  <a:lnTo>
                    <a:pt x="0" y="188"/>
                  </a:lnTo>
                  <a:lnTo>
                    <a:pt x="0" y="0"/>
                  </a:lnTo>
                  <a:close/>
                </a:path>
              </a:pathLst>
            </a:custGeom>
            <a:solidFill>
              <a:srgbClr val="2B2A29"/>
            </a:solidFill>
            <a:ln w="9525">
              <a:noFill/>
              <a:round/>
              <a:headEnd/>
              <a:tailEnd/>
            </a:ln>
          </p:spPr>
          <p:txBody>
            <a:bodyPr/>
            <a:lstStyle/>
            <a:p>
              <a:endParaRPr lang="pt-PT"/>
            </a:p>
          </p:txBody>
        </p:sp>
        <p:sp>
          <p:nvSpPr>
            <p:cNvPr id="7193" name="Freeform 16"/>
            <p:cNvSpPr>
              <a:spLocks noEditPoints="1"/>
            </p:cNvSpPr>
            <p:nvPr/>
          </p:nvSpPr>
          <p:spPr bwMode="auto">
            <a:xfrm>
              <a:off x="2933701" y="4302125"/>
              <a:ext cx="95250" cy="112713"/>
            </a:xfrm>
            <a:custGeom>
              <a:avLst/>
              <a:gdLst>
                <a:gd name="T0" fmla="*/ 2147483647 w 239"/>
                <a:gd name="T1" fmla="*/ 2147483647 h 284"/>
                <a:gd name="T2" fmla="*/ 2147483647 w 239"/>
                <a:gd name="T3" fmla="*/ 2147483647 h 284"/>
                <a:gd name="T4" fmla="*/ 2147483647 w 239"/>
                <a:gd name="T5" fmla="*/ 2147483647 h 284"/>
                <a:gd name="T6" fmla="*/ 2147483647 w 239"/>
                <a:gd name="T7" fmla="*/ 2147483647 h 284"/>
                <a:gd name="T8" fmla="*/ 2147483647 w 239"/>
                <a:gd name="T9" fmla="*/ 2147483647 h 284"/>
                <a:gd name="T10" fmla="*/ 2147483647 w 239"/>
                <a:gd name="T11" fmla="*/ 2147483647 h 284"/>
                <a:gd name="T12" fmla="*/ 2147483647 w 239"/>
                <a:gd name="T13" fmla="*/ 2147483647 h 284"/>
                <a:gd name="T14" fmla="*/ 2147483647 w 239"/>
                <a:gd name="T15" fmla="*/ 2147483647 h 284"/>
                <a:gd name="T16" fmla="*/ 2147483647 w 239"/>
                <a:gd name="T17" fmla="*/ 2147483647 h 284"/>
                <a:gd name="T18" fmla="*/ 0 w 239"/>
                <a:gd name="T19" fmla="*/ 2147483647 h 284"/>
                <a:gd name="T20" fmla="*/ 2147483647 w 239"/>
                <a:gd name="T21" fmla="*/ 2147483647 h 284"/>
                <a:gd name="T22" fmla="*/ 2147483647 w 239"/>
                <a:gd name="T23" fmla="*/ 2147483647 h 284"/>
                <a:gd name="T24" fmla="*/ 2147483647 w 239"/>
                <a:gd name="T25" fmla="*/ 2147483647 h 284"/>
                <a:gd name="T26" fmla="*/ 2147483647 w 239"/>
                <a:gd name="T27" fmla="*/ 2147483647 h 284"/>
                <a:gd name="T28" fmla="*/ 2147483647 w 239"/>
                <a:gd name="T29" fmla="*/ 2147483647 h 284"/>
                <a:gd name="T30" fmla="*/ 2147483647 w 239"/>
                <a:gd name="T31" fmla="*/ 2147483647 h 284"/>
                <a:gd name="T32" fmla="*/ 2147483647 w 239"/>
                <a:gd name="T33" fmla="*/ 2147483647 h 284"/>
                <a:gd name="T34" fmla="*/ 2147483647 w 239"/>
                <a:gd name="T35" fmla="*/ 2147483647 h 284"/>
                <a:gd name="T36" fmla="*/ 2147483647 w 239"/>
                <a:gd name="T37" fmla="*/ 2147483647 h 284"/>
                <a:gd name="T38" fmla="*/ 2147483647 w 239"/>
                <a:gd name="T39" fmla="*/ 2147483647 h 284"/>
                <a:gd name="T40" fmla="*/ 2147483647 w 239"/>
                <a:gd name="T41" fmla="*/ 2147483647 h 284"/>
                <a:gd name="T42" fmla="*/ 2147483647 w 239"/>
                <a:gd name="T43" fmla="*/ 2147483647 h 284"/>
                <a:gd name="T44" fmla="*/ 2147483647 w 239"/>
                <a:gd name="T45" fmla="*/ 2147483647 h 284"/>
                <a:gd name="T46" fmla="*/ 2147483647 w 239"/>
                <a:gd name="T47" fmla="*/ 2147483647 h 284"/>
                <a:gd name="T48" fmla="*/ 2147483647 w 239"/>
                <a:gd name="T49" fmla="*/ 2147483647 h 284"/>
                <a:gd name="T50" fmla="*/ 2147483647 w 239"/>
                <a:gd name="T51" fmla="*/ 2147483647 h 284"/>
                <a:gd name="T52" fmla="*/ 2147483647 w 239"/>
                <a:gd name="T53" fmla="*/ 2147483647 h 284"/>
                <a:gd name="T54" fmla="*/ 2147483647 w 239"/>
                <a:gd name="T55" fmla="*/ 2147483647 h 284"/>
                <a:gd name="T56" fmla="*/ 2147483647 w 239"/>
                <a:gd name="T57" fmla="*/ 2147483647 h 284"/>
                <a:gd name="T58" fmla="*/ 2147483647 w 239"/>
                <a:gd name="T59" fmla="*/ 2147483647 h 284"/>
                <a:gd name="T60" fmla="*/ 2147483647 w 239"/>
                <a:gd name="T61" fmla="*/ 2147483647 h 284"/>
                <a:gd name="T62" fmla="*/ 2147483647 w 239"/>
                <a:gd name="T63" fmla="*/ 2147483647 h 284"/>
                <a:gd name="T64" fmla="*/ 2147483647 w 239"/>
                <a:gd name="T65" fmla="*/ 2147483647 h 284"/>
                <a:gd name="T66" fmla="*/ 2147483647 w 239"/>
                <a:gd name="T67" fmla="*/ 2147483647 h 284"/>
                <a:gd name="T68" fmla="*/ 2147483647 w 239"/>
                <a:gd name="T69" fmla="*/ 2147483647 h 284"/>
                <a:gd name="T70" fmla="*/ 2147483647 w 239"/>
                <a:gd name="T71" fmla="*/ 2147483647 h 284"/>
                <a:gd name="T72" fmla="*/ 2147483647 w 239"/>
                <a:gd name="T73" fmla="*/ 2147483647 h 284"/>
                <a:gd name="T74" fmla="*/ 2147483647 w 239"/>
                <a:gd name="T75" fmla="*/ 2147483647 h 284"/>
                <a:gd name="T76" fmla="*/ 2147483647 w 239"/>
                <a:gd name="T77" fmla="*/ 2147483647 h 284"/>
                <a:gd name="T78" fmla="*/ 2147483647 w 239"/>
                <a:gd name="T79" fmla="*/ 2147483647 h 284"/>
                <a:gd name="T80" fmla="*/ 2147483647 w 239"/>
                <a:gd name="T81" fmla="*/ 2147483647 h 284"/>
                <a:gd name="T82" fmla="*/ 2147483647 w 239"/>
                <a:gd name="T83" fmla="*/ 2147483647 h 284"/>
                <a:gd name="T84" fmla="*/ 2147483647 w 239"/>
                <a:gd name="T85" fmla="*/ 2147483647 h 284"/>
                <a:gd name="T86" fmla="*/ 2147483647 w 239"/>
                <a:gd name="T87" fmla="*/ 2147483647 h 28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39"/>
                <a:gd name="T133" fmla="*/ 0 h 284"/>
                <a:gd name="T134" fmla="*/ 239 w 239"/>
                <a:gd name="T135" fmla="*/ 284 h 28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39" h="284">
                  <a:moveTo>
                    <a:pt x="179" y="235"/>
                  </a:moveTo>
                  <a:lnTo>
                    <a:pt x="186" y="242"/>
                  </a:lnTo>
                  <a:lnTo>
                    <a:pt x="194" y="250"/>
                  </a:lnTo>
                  <a:lnTo>
                    <a:pt x="203" y="256"/>
                  </a:lnTo>
                  <a:lnTo>
                    <a:pt x="213" y="264"/>
                  </a:lnTo>
                  <a:lnTo>
                    <a:pt x="199" y="284"/>
                  </a:lnTo>
                  <a:lnTo>
                    <a:pt x="187" y="276"/>
                  </a:lnTo>
                  <a:lnTo>
                    <a:pt x="177" y="267"/>
                  </a:lnTo>
                  <a:lnTo>
                    <a:pt x="167" y="258"/>
                  </a:lnTo>
                  <a:lnTo>
                    <a:pt x="158" y="248"/>
                  </a:lnTo>
                  <a:lnTo>
                    <a:pt x="145" y="253"/>
                  </a:lnTo>
                  <a:lnTo>
                    <a:pt x="133" y="256"/>
                  </a:lnTo>
                  <a:lnTo>
                    <a:pt x="121" y="259"/>
                  </a:lnTo>
                  <a:lnTo>
                    <a:pt x="109" y="260"/>
                  </a:lnTo>
                  <a:lnTo>
                    <a:pt x="99" y="260"/>
                  </a:lnTo>
                  <a:lnTo>
                    <a:pt x="90" y="258"/>
                  </a:lnTo>
                  <a:lnTo>
                    <a:pt x="79" y="255"/>
                  </a:lnTo>
                  <a:lnTo>
                    <a:pt x="68" y="253"/>
                  </a:lnTo>
                  <a:lnTo>
                    <a:pt x="58" y="249"/>
                  </a:lnTo>
                  <a:lnTo>
                    <a:pt x="48" y="244"/>
                  </a:lnTo>
                  <a:lnTo>
                    <a:pt x="40" y="238"/>
                  </a:lnTo>
                  <a:lnTo>
                    <a:pt x="31" y="232"/>
                  </a:lnTo>
                  <a:lnTo>
                    <a:pt x="25" y="224"/>
                  </a:lnTo>
                  <a:lnTo>
                    <a:pt x="18" y="215"/>
                  </a:lnTo>
                  <a:lnTo>
                    <a:pt x="13" y="206"/>
                  </a:lnTo>
                  <a:lnTo>
                    <a:pt x="8" y="195"/>
                  </a:lnTo>
                  <a:lnTo>
                    <a:pt x="4" y="184"/>
                  </a:lnTo>
                  <a:lnTo>
                    <a:pt x="2" y="171"/>
                  </a:lnTo>
                  <a:lnTo>
                    <a:pt x="0" y="159"/>
                  </a:lnTo>
                  <a:lnTo>
                    <a:pt x="0" y="145"/>
                  </a:lnTo>
                  <a:lnTo>
                    <a:pt x="1" y="130"/>
                  </a:lnTo>
                  <a:lnTo>
                    <a:pt x="3" y="114"/>
                  </a:lnTo>
                  <a:lnTo>
                    <a:pt x="6" y="99"/>
                  </a:lnTo>
                  <a:lnTo>
                    <a:pt x="12" y="83"/>
                  </a:lnTo>
                  <a:lnTo>
                    <a:pt x="18" y="72"/>
                  </a:lnTo>
                  <a:lnTo>
                    <a:pt x="25" y="60"/>
                  </a:lnTo>
                  <a:lnTo>
                    <a:pt x="31" y="50"/>
                  </a:lnTo>
                  <a:lnTo>
                    <a:pt x="40" y="40"/>
                  </a:lnTo>
                  <a:lnTo>
                    <a:pt x="47" y="32"/>
                  </a:lnTo>
                  <a:lnTo>
                    <a:pt x="57" y="25"/>
                  </a:lnTo>
                  <a:lnTo>
                    <a:pt x="66" y="19"/>
                  </a:lnTo>
                  <a:lnTo>
                    <a:pt x="75" y="13"/>
                  </a:lnTo>
                  <a:lnTo>
                    <a:pt x="90" y="8"/>
                  </a:lnTo>
                  <a:lnTo>
                    <a:pt x="102" y="3"/>
                  </a:lnTo>
                  <a:lnTo>
                    <a:pt x="118" y="1"/>
                  </a:lnTo>
                  <a:lnTo>
                    <a:pt x="133" y="0"/>
                  </a:lnTo>
                  <a:lnTo>
                    <a:pt x="144" y="0"/>
                  </a:lnTo>
                  <a:lnTo>
                    <a:pt x="154" y="2"/>
                  </a:lnTo>
                  <a:lnTo>
                    <a:pt x="165" y="5"/>
                  </a:lnTo>
                  <a:lnTo>
                    <a:pt x="175" y="8"/>
                  </a:lnTo>
                  <a:lnTo>
                    <a:pt x="185" y="12"/>
                  </a:lnTo>
                  <a:lnTo>
                    <a:pt x="193" y="17"/>
                  </a:lnTo>
                  <a:lnTo>
                    <a:pt x="201" y="23"/>
                  </a:lnTo>
                  <a:lnTo>
                    <a:pt x="208" y="30"/>
                  </a:lnTo>
                  <a:lnTo>
                    <a:pt x="216" y="38"/>
                  </a:lnTo>
                  <a:lnTo>
                    <a:pt x="221" y="47"/>
                  </a:lnTo>
                  <a:lnTo>
                    <a:pt x="227" y="56"/>
                  </a:lnTo>
                  <a:lnTo>
                    <a:pt x="231" y="66"/>
                  </a:lnTo>
                  <a:lnTo>
                    <a:pt x="234" y="77"/>
                  </a:lnTo>
                  <a:lnTo>
                    <a:pt x="237" y="88"/>
                  </a:lnTo>
                  <a:lnTo>
                    <a:pt x="238" y="100"/>
                  </a:lnTo>
                  <a:lnTo>
                    <a:pt x="239" y="113"/>
                  </a:lnTo>
                  <a:lnTo>
                    <a:pt x="238" y="131"/>
                  </a:lnTo>
                  <a:lnTo>
                    <a:pt x="234" y="148"/>
                  </a:lnTo>
                  <a:lnTo>
                    <a:pt x="229" y="166"/>
                  </a:lnTo>
                  <a:lnTo>
                    <a:pt x="223" y="182"/>
                  </a:lnTo>
                  <a:lnTo>
                    <a:pt x="214" y="197"/>
                  </a:lnTo>
                  <a:lnTo>
                    <a:pt x="204" y="211"/>
                  </a:lnTo>
                  <a:lnTo>
                    <a:pt x="192" y="224"/>
                  </a:lnTo>
                  <a:lnTo>
                    <a:pt x="179" y="235"/>
                  </a:lnTo>
                  <a:close/>
                  <a:moveTo>
                    <a:pt x="159" y="213"/>
                  </a:moveTo>
                  <a:lnTo>
                    <a:pt x="168" y="205"/>
                  </a:lnTo>
                  <a:lnTo>
                    <a:pt x="177" y="194"/>
                  </a:lnTo>
                  <a:lnTo>
                    <a:pt x="185" y="183"/>
                  </a:lnTo>
                  <a:lnTo>
                    <a:pt x="192" y="169"/>
                  </a:lnTo>
                  <a:lnTo>
                    <a:pt x="198" y="155"/>
                  </a:lnTo>
                  <a:lnTo>
                    <a:pt x="202" y="141"/>
                  </a:lnTo>
                  <a:lnTo>
                    <a:pt x="204" y="126"/>
                  </a:lnTo>
                  <a:lnTo>
                    <a:pt x="205" y="110"/>
                  </a:lnTo>
                  <a:lnTo>
                    <a:pt x="204" y="101"/>
                  </a:lnTo>
                  <a:lnTo>
                    <a:pt x="203" y="92"/>
                  </a:lnTo>
                  <a:lnTo>
                    <a:pt x="202" y="85"/>
                  </a:lnTo>
                  <a:lnTo>
                    <a:pt x="200" y="77"/>
                  </a:lnTo>
                  <a:lnTo>
                    <a:pt x="197" y="69"/>
                  </a:lnTo>
                  <a:lnTo>
                    <a:pt x="193" y="63"/>
                  </a:lnTo>
                  <a:lnTo>
                    <a:pt x="189" y="56"/>
                  </a:lnTo>
                  <a:lnTo>
                    <a:pt x="184" y="50"/>
                  </a:lnTo>
                  <a:lnTo>
                    <a:pt x="178" y="45"/>
                  </a:lnTo>
                  <a:lnTo>
                    <a:pt x="173" y="40"/>
                  </a:lnTo>
                  <a:lnTo>
                    <a:pt x="167" y="37"/>
                  </a:lnTo>
                  <a:lnTo>
                    <a:pt x="161" y="34"/>
                  </a:lnTo>
                  <a:lnTo>
                    <a:pt x="154" y="32"/>
                  </a:lnTo>
                  <a:lnTo>
                    <a:pt x="148" y="29"/>
                  </a:lnTo>
                  <a:lnTo>
                    <a:pt x="140" y="28"/>
                  </a:lnTo>
                  <a:lnTo>
                    <a:pt x="133" y="28"/>
                  </a:lnTo>
                  <a:lnTo>
                    <a:pt x="121" y="28"/>
                  </a:lnTo>
                  <a:lnTo>
                    <a:pt x="108" y="32"/>
                  </a:lnTo>
                  <a:lnTo>
                    <a:pt x="96" y="36"/>
                  </a:lnTo>
                  <a:lnTo>
                    <a:pt x="84" y="42"/>
                  </a:lnTo>
                  <a:lnTo>
                    <a:pt x="73" y="51"/>
                  </a:lnTo>
                  <a:lnTo>
                    <a:pt x="64" y="61"/>
                  </a:lnTo>
                  <a:lnTo>
                    <a:pt x="54" y="73"/>
                  </a:lnTo>
                  <a:lnTo>
                    <a:pt x="46" y="86"/>
                  </a:lnTo>
                  <a:lnTo>
                    <a:pt x="41" y="101"/>
                  </a:lnTo>
                  <a:lnTo>
                    <a:pt x="37" y="116"/>
                  </a:lnTo>
                  <a:lnTo>
                    <a:pt x="33" y="132"/>
                  </a:lnTo>
                  <a:lnTo>
                    <a:pt x="32" y="148"/>
                  </a:lnTo>
                  <a:lnTo>
                    <a:pt x="33" y="159"/>
                  </a:lnTo>
                  <a:lnTo>
                    <a:pt x="34" y="168"/>
                  </a:lnTo>
                  <a:lnTo>
                    <a:pt x="37" y="178"/>
                  </a:lnTo>
                  <a:lnTo>
                    <a:pt x="40" y="186"/>
                  </a:lnTo>
                  <a:lnTo>
                    <a:pt x="43" y="194"/>
                  </a:lnTo>
                  <a:lnTo>
                    <a:pt x="47" y="201"/>
                  </a:lnTo>
                  <a:lnTo>
                    <a:pt x="53" y="208"/>
                  </a:lnTo>
                  <a:lnTo>
                    <a:pt x="59" y="213"/>
                  </a:lnTo>
                  <a:lnTo>
                    <a:pt x="69" y="222"/>
                  </a:lnTo>
                  <a:lnTo>
                    <a:pt x="80" y="227"/>
                  </a:lnTo>
                  <a:lnTo>
                    <a:pt x="86" y="229"/>
                  </a:lnTo>
                  <a:lnTo>
                    <a:pt x="92" y="231"/>
                  </a:lnTo>
                  <a:lnTo>
                    <a:pt x="97" y="232"/>
                  </a:lnTo>
                  <a:lnTo>
                    <a:pt x="102" y="232"/>
                  </a:lnTo>
                  <a:lnTo>
                    <a:pt x="112" y="232"/>
                  </a:lnTo>
                  <a:lnTo>
                    <a:pt x="121" y="231"/>
                  </a:lnTo>
                  <a:lnTo>
                    <a:pt x="128" y="228"/>
                  </a:lnTo>
                  <a:lnTo>
                    <a:pt x="136" y="226"/>
                  </a:lnTo>
                  <a:lnTo>
                    <a:pt x="128" y="219"/>
                  </a:lnTo>
                  <a:lnTo>
                    <a:pt x="121" y="213"/>
                  </a:lnTo>
                  <a:lnTo>
                    <a:pt x="112" y="208"/>
                  </a:lnTo>
                  <a:lnTo>
                    <a:pt x="105" y="203"/>
                  </a:lnTo>
                  <a:lnTo>
                    <a:pt x="117" y="182"/>
                  </a:lnTo>
                  <a:lnTo>
                    <a:pt x="127" y="187"/>
                  </a:lnTo>
                  <a:lnTo>
                    <a:pt x="137" y="194"/>
                  </a:lnTo>
                  <a:lnTo>
                    <a:pt x="147" y="201"/>
                  </a:lnTo>
                  <a:lnTo>
                    <a:pt x="159" y="213"/>
                  </a:lnTo>
                  <a:close/>
                </a:path>
              </a:pathLst>
            </a:custGeom>
            <a:solidFill>
              <a:srgbClr val="2B2A29"/>
            </a:solidFill>
            <a:ln w="9525">
              <a:noFill/>
              <a:round/>
              <a:headEnd/>
              <a:tailEnd/>
            </a:ln>
          </p:spPr>
          <p:txBody>
            <a:bodyPr/>
            <a:lstStyle/>
            <a:p>
              <a:endParaRPr lang="pt-PT"/>
            </a:p>
          </p:txBody>
        </p:sp>
        <p:sp>
          <p:nvSpPr>
            <p:cNvPr id="7194" name="Freeform 17"/>
            <p:cNvSpPr>
              <a:spLocks/>
            </p:cNvSpPr>
            <p:nvPr/>
          </p:nvSpPr>
          <p:spPr bwMode="auto">
            <a:xfrm>
              <a:off x="3049588" y="4376738"/>
              <a:ext cx="65088" cy="79375"/>
            </a:xfrm>
            <a:custGeom>
              <a:avLst/>
              <a:gdLst>
                <a:gd name="T0" fmla="*/ 2147483647 w 165"/>
                <a:gd name="T1" fmla="*/ 0 h 198"/>
                <a:gd name="T2" fmla="*/ 2147483647 w 165"/>
                <a:gd name="T3" fmla="*/ 2147483647 h 198"/>
                <a:gd name="T4" fmla="*/ 2147483647 w 165"/>
                <a:gd name="T5" fmla="*/ 2147483647 h 198"/>
                <a:gd name="T6" fmla="*/ 2147483647 w 165"/>
                <a:gd name="T7" fmla="*/ 2147483647 h 198"/>
                <a:gd name="T8" fmla="*/ 2147483647 w 165"/>
                <a:gd name="T9" fmla="*/ 2147483647 h 198"/>
                <a:gd name="T10" fmla="*/ 2147483647 w 165"/>
                <a:gd name="T11" fmla="*/ 2147483647 h 198"/>
                <a:gd name="T12" fmla="*/ 2147483647 w 165"/>
                <a:gd name="T13" fmla="*/ 2147483647 h 198"/>
                <a:gd name="T14" fmla="*/ 2147483647 w 165"/>
                <a:gd name="T15" fmla="*/ 2147483647 h 198"/>
                <a:gd name="T16" fmla="*/ 2147483647 w 165"/>
                <a:gd name="T17" fmla="*/ 2147483647 h 198"/>
                <a:gd name="T18" fmla="*/ 2147483647 w 165"/>
                <a:gd name="T19" fmla="*/ 2147483647 h 198"/>
                <a:gd name="T20" fmla="*/ 2147483647 w 165"/>
                <a:gd name="T21" fmla="*/ 2147483647 h 198"/>
                <a:gd name="T22" fmla="*/ 2147483647 w 165"/>
                <a:gd name="T23" fmla="*/ 2147483647 h 198"/>
                <a:gd name="T24" fmla="*/ 2147483647 w 165"/>
                <a:gd name="T25" fmla="*/ 2147483647 h 198"/>
                <a:gd name="T26" fmla="*/ 2147483647 w 165"/>
                <a:gd name="T27" fmla="*/ 2147483647 h 198"/>
                <a:gd name="T28" fmla="*/ 2147483647 w 165"/>
                <a:gd name="T29" fmla="*/ 2147483647 h 198"/>
                <a:gd name="T30" fmla="*/ 2147483647 w 165"/>
                <a:gd name="T31" fmla="*/ 2147483647 h 198"/>
                <a:gd name="T32" fmla="*/ 2147483647 w 165"/>
                <a:gd name="T33" fmla="*/ 2147483647 h 198"/>
                <a:gd name="T34" fmla="*/ 2147483647 w 165"/>
                <a:gd name="T35" fmla="*/ 2147483647 h 198"/>
                <a:gd name="T36" fmla="*/ 2147483647 w 165"/>
                <a:gd name="T37" fmla="*/ 2147483647 h 198"/>
                <a:gd name="T38" fmla="*/ 2147483647 w 165"/>
                <a:gd name="T39" fmla="*/ 2147483647 h 198"/>
                <a:gd name="T40" fmla="*/ 2147483647 w 165"/>
                <a:gd name="T41" fmla="*/ 2147483647 h 198"/>
                <a:gd name="T42" fmla="*/ 2147483647 w 165"/>
                <a:gd name="T43" fmla="*/ 2147483647 h 198"/>
                <a:gd name="T44" fmla="*/ 2147483647 w 165"/>
                <a:gd name="T45" fmla="*/ 2147483647 h 198"/>
                <a:gd name="T46" fmla="*/ 2147483647 w 165"/>
                <a:gd name="T47" fmla="*/ 2147483647 h 198"/>
                <a:gd name="T48" fmla="*/ 2147483647 w 165"/>
                <a:gd name="T49" fmla="*/ 2147483647 h 198"/>
                <a:gd name="T50" fmla="*/ 2147483647 w 165"/>
                <a:gd name="T51" fmla="*/ 2147483647 h 198"/>
                <a:gd name="T52" fmla="*/ 2147483647 w 165"/>
                <a:gd name="T53" fmla="*/ 2147483647 h 198"/>
                <a:gd name="T54" fmla="*/ 2147483647 w 165"/>
                <a:gd name="T55" fmla="*/ 2147483647 h 198"/>
                <a:gd name="T56" fmla="*/ 2147483647 w 165"/>
                <a:gd name="T57" fmla="*/ 2147483647 h 198"/>
                <a:gd name="T58" fmla="*/ 2147483647 w 165"/>
                <a:gd name="T59" fmla="*/ 2147483647 h 198"/>
                <a:gd name="T60" fmla="*/ 2147483647 w 165"/>
                <a:gd name="T61" fmla="*/ 2147483647 h 198"/>
                <a:gd name="T62" fmla="*/ 2147483647 w 165"/>
                <a:gd name="T63" fmla="*/ 2147483647 h 198"/>
                <a:gd name="T64" fmla="*/ 2147483647 w 165"/>
                <a:gd name="T65" fmla="*/ 2147483647 h 198"/>
                <a:gd name="T66" fmla="*/ 2147483647 w 165"/>
                <a:gd name="T67" fmla="*/ 2147483647 h 198"/>
                <a:gd name="T68" fmla="*/ 2147483647 w 165"/>
                <a:gd name="T69" fmla="*/ 2147483647 h 198"/>
                <a:gd name="T70" fmla="*/ 2147483647 w 165"/>
                <a:gd name="T71" fmla="*/ 2147483647 h 198"/>
                <a:gd name="T72" fmla="*/ 2147483647 w 165"/>
                <a:gd name="T73" fmla="*/ 2147483647 h 198"/>
                <a:gd name="T74" fmla="*/ 2147483647 w 165"/>
                <a:gd name="T75" fmla="*/ 2147483647 h 198"/>
                <a:gd name="T76" fmla="*/ 2147483647 w 165"/>
                <a:gd name="T77" fmla="*/ 2147483647 h 198"/>
                <a:gd name="T78" fmla="*/ 2147483647 w 165"/>
                <a:gd name="T79" fmla="*/ 2147483647 h 198"/>
                <a:gd name="T80" fmla="*/ 2147483647 w 165"/>
                <a:gd name="T81" fmla="*/ 2147483647 h 198"/>
                <a:gd name="T82" fmla="*/ 2147483647 w 165"/>
                <a:gd name="T83" fmla="*/ 2147483647 h 198"/>
                <a:gd name="T84" fmla="*/ 2147483647 w 165"/>
                <a:gd name="T85" fmla="*/ 2147483647 h 198"/>
                <a:gd name="T86" fmla="*/ 2147483647 w 165"/>
                <a:gd name="T87" fmla="*/ 2147483647 h 198"/>
                <a:gd name="T88" fmla="*/ 2147483647 w 165"/>
                <a:gd name="T89" fmla="*/ 2147483647 h 198"/>
                <a:gd name="T90" fmla="*/ 2147483647 w 165"/>
                <a:gd name="T91" fmla="*/ 2147483647 h 198"/>
                <a:gd name="T92" fmla="*/ 2147483647 w 165"/>
                <a:gd name="T93" fmla="*/ 2147483647 h 198"/>
                <a:gd name="T94" fmla="*/ 2147483647 w 165"/>
                <a:gd name="T95" fmla="*/ 2147483647 h 198"/>
                <a:gd name="T96" fmla="*/ 0 w 165"/>
                <a:gd name="T97" fmla="*/ 2147483647 h 198"/>
                <a:gd name="T98" fmla="*/ 2147483647 w 165"/>
                <a:gd name="T99" fmla="*/ 2147483647 h 198"/>
                <a:gd name="T100" fmla="*/ 2147483647 w 165"/>
                <a:gd name="T101" fmla="*/ 2147483647 h 198"/>
                <a:gd name="T102" fmla="*/ 2147483647 w 165"/>
                <a:gd name="T103" fmla="*/ 2147483647 h 198"/>
                <a:gd name="T104" fmla="*/ 2147483647 w 165"/>
                <a:gd name="T105" fmla="*/ 2147483647 h 198"/>
                <a:gd name="T106" fmla="*/ 2147483647 w 165"/>
                <a:gd name="T107" fmla="*/ 2147483647 h 198"/>
                <a:gd name="T108" fmla="*/ 2147483647 w 165"/>
                <a:gd name="T109" fmla="*/ 2147483647 h 198"/>
                <a:gd name="T110" fmla="*/ 2147483647 w 165"/>
                <a:gd name="T111" fmla="*/ 0 h 19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65"/>
                <a:gd name="T169" fmla="*/ 0 h 198"/>
                <a:gd name="T170" fmla="*/ 165 w 165"/>
                <a:gd name="T171" fmla="*/ 198 h 19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65" h="198">
                  <a:moveTo>
                    <a:pt x="86" y="0"/>
                  </a:moveTo>
                  <a:lnTo>
                    <a:pt x="95" y="0"/>
                  </a:lnTo>
                  <a:lnTo>
                    <a:pt x="103" y="2"/>
                  </a:lnTo>
                  <a:lnTo>
                    <a:pt x="111" y="3"/>
                  </a:lnTo>
                  <a:lnTo>
                    <a:pt x="118" y="5"/>
                  </a:lnTo>
                  <a:lnTo>
                    <a:pt x="125" y="8"/>
                  </a:lnTo>
                  <a:lnTo>
                    <a:pt x="131" y="11"/>
                  </a:lnTo>
                  <a:lnTo>
                    <a:pt x="136" y="14"/>
                  </a:lnTo>
                  <a:lnTo>
                    <a:pt x="141" y="19"/>
                  </a:lnTo>
                  <a:lnTo>
                    <a:pt x="150" y="29"/>
                  </a:lnTo>
                  <a:lnTo>
                    <a:pt x="156" y="39"/>
                  </a:lnTo>
                  <a:lnTo>
                    <a:pt x="159" y="45"/>
                  </a:lnTo>
                  <a:lnTo>
                    <a:pt x="161" y="50"/>
                  </a:lnTo>
                  <a:lnTo>
                    <a:pt x="162" y="56"/>
                  </a:lnTo>
                  <a:lnTo>
                    <a:pt x="163" y="62"/>
                  </a:lnTo>
                  <a:lnTo>
                    <a:pt x="138" y="62"/>
                  </a:lnTo>
                  <a:lnTo>
                    <a:pt x="136" y="53"/>
                  </a:lnTo>
                  <a:lnTo>
                    <a:pt x="132" y="46"/>
                  </a:lnTo>
                  <a:lnTo>
                    <a:pt x="127" y="38"/>
                  </a:lnTo>
                  <a:lnTo>
                    <a:pt x="122" y="33"/>
                  </a:lnTo>
                  <a:lnTo>
                    <a:pt x="115" y="29"/>
                  </a:lnTo>
                  <a:lnTo>
                    <a:pt x="107" y="25"/>
                  </a:lnTo>
                  <a:lnTo>
                    <a:pt x="97" y="23"/>
                  </a:lnTo>
                  <a:lnTo>
                    <a:pt x="87" y="22"/>
                  </a:lnTo>
                  <a:lnTo>
                    <a:pt x="80" y="23"/>
                  </a:lnTo>
                  <a:lnTo>
                    <a:pt x="74" y="23"/>
                  </a:lnTo>
                  <a:lnTo>
                    <a:pt x="68" y="25"/>
                  </a:lnTo>
                  <a:lnTo>
                    <a:pt x="62" y="27"/>
                  </a:lnTo>
                  <a:lnTo>
                    <a:pt x="57" y="30"/>
                  </a:lnTo>
                  <a:lnTo>
                    <a:pt x="52" y="33"/>
                  </a:lnTo>
                  <a:lnTo>
                    <a:pt x="47" y="37"/>
                  </a:lnTo>
                  <a:lnTo>
                    <a:pt x="43" y="42"/>
                  </a:lnTo>
                  <a:lnTo>
                    <a:pt x="39" y="47"/>
                  </a:lnTo>
                  <a:lnTo>
                    <a:pt x="35" y="53"/>
                  </a:lnTo>
                  <a:lnTo>
                    <a:pt x="32" y="60"/>
                  </a:lnTo>
                  <a:lnTo>
                    <a:pt x="30" y="66"/>
                  </a:lnTo>
                  <a:lnTo>
                    <a:pt x="28" y="74"/>
                  </a:lnTo>
                  <a:lnTo>
                    <a:pt x="27" y="83"/>
                  </a:lnTo>
                  <a:lnTo>
                    <a:pt x="26" y="92"/>
                  </a:lnTo>
                  <a:lnTo>
                    <a:pt x="26" y="102"/>
                  </a:lnTo>
                  <a:lnTo>
                    <a:pt x="27" y="117"/>
                  </a:lnTo>
                  <a:lnTo>
                    <a:pt x="30" y="131"/>
                  </a:lnTo>
                  <a:lnTo>
                    <a:pt x="32" y="138"/>
                  </a:lnTo>
                  <a:lnTo>
                    <a:pt x="34" y="144"/>
                  </a:lnTo>
                  <a:lnTo>
                    <a:pt x="38" y="150"/>
                  </a:lnTo>
                  <a:lnTo>
                    <a:pt x="41" y="155"/>
                  </a:lnTo>
                  <a:lnTo>
                    <a:pt x="45" y="160"/>
                  </a:lnTo>
                  <a:lnTo>
                    <a:pt x="49" y="165"/>
                  </a:lnTo>
                  <a:lnTo>
                    <a:pt x="55" y="168"/>
                  </a:lnTo>
                  <a:lnTo>
                    <a:pt x="60" y="171"/>
                  </a:lnTo>
                  <a:lnTo>
                    <a:pt x="66" y="173"/>
                  </a:lnTo>
                  <a:lnTo>
                    <a:pt x="72" y="175"/>
                  </a:lnTo>
                  <a:lnTo>
                    <a:pt x="79" y="176"/>
                  </a:lnTo>
                  <a:lnTo>
                    <a:pt x="86" y="176"/>
                  </a:lnTo>
                  <a:lnTo>
                    <a:pt x="93" y="176"/>
                  </a:lnTo>
                  <a:lnTo>
                    <a:pt x="99" y="175"/>
                  </a:lnTo>
                  <a:lnTo>
                    <a:pt x="106" y="173"/>
                  </a:lnTo>
                  <a:lnTo>
                    <a:pt x="111" y="170"/>
                  </a:lnTo>
                  <a:lnTo>
                    <a:pt x="115" y="168"/>
                  </a:lnTo>
                  <a:lnTo>
                    <a:pt x="121" y="164"/>
                  </a:lnTo>
                  <a:lnTo>
                    <a:pt x="125" y="159"/>
                  </a:lnTo>
                  <a:lnTo>
                    <a:pt x="128" y="154"/>
                  </a:lnTo>
                  <a:lnTo>
                    <a:pt x="133" y="149"/>
                  </a:lnTo>
                  <a:lnTo>
                    <a:pt x="135" y="141"/>
                  </a:lnTo>
                  <a:lnTo>
                    <a:pt x="138" y="133"/>
                  </a:lnTo>
                  <a:lnTo>
                    <a:pt x="140" y="125"/>
                  </a:lnTo>
                  <a:lnTo>
                    <a:pt x="165" y="125"/>
                  </a:lnTo>
                  <a:lnTo>
                    <a:pt x="162" y="139"/>
                  </a:lnTo>
                  <a:lnTo>
                    <a:pt x="158" y="152"/>
                  </a:lnTo>
                  <a:lnTo>
                    <a:pt x="155" y="158"/>
                  </a:lnTo>
                  <a:lnTo>
                    <a:pt x="151" y="164"/>
                  </a:lnTo>
                  <a:lnTo>
                    <a:pt x="148" y="169"/>
                  </a:lnTo>
                  <a:lnTo>
                    <a:pt x="144" y="175"/>
                  </a:lnTo>
                  <a:lnTo>
                    <a:pt x="137" y="180"/>
                  </a:lnTo>
                  <a:lnTo>
                    <a:pt x="132" y="185"/>
                  </a:lnTo>
                  <a:lnTo>
                    <a:pt x="124" y="189"/>
                  </a:lnTo>
                  <a:lnTo>
                    <a:pt x="118" y="193"/>
                  </a:lnTo>
                  <a:lnTo>
                    <a:pt x="109" y="195"/>
                  </a:lnTo>
                  <a:lnTo>
                    <a:pt x="101" y="197"/>
                  </a:lnTo>
                  <a:lnTo>
                    <a:pt x="93" y="198"/>
                  </a:lnTo>
                  <a:lnTo>
                    <a:pt x="83" y="198"/>
                  </a:lnTo>
                  <a:lnTo>
                    <a:pt x="75" y="198"/>
                  </a:lnTo>
                  <a:lnTo>
                    <a:pt x="68" y="197"/>
                  </a:lnTo>
                  <a:lnTo>
                    <a:pt x="60" y="196"/>
                  </a:lnTo>
                  <a:lnTo>
                    <a:pt x="54" y="194"/>
                  </a:lnTo>
                  <a:lnTo>
                    <a:pt x="47" y="191"/>
                  </a:lnTo>
                  <a:lnTo>
                    <a:pt x="41" y="188"/>
                  </a:lnTo>
                  <a:lnTo>
                    <a:pt x="34" y="183"/>
                  </a:lnTo>
                  <a:lnTo>
                    <a:pt x="29" y="179"/>
                  </a:lnTo>
                  <a:lnTo>
                    <a:pt x="22" y="171"/>
                  </a:lnTo>
                  <a:lnTo>
                    <a:pt x="16" y="164"/>
                  </a:lnTo>
                  <a:lnTo>
                    <a:pt x="12" y="155"/>
                  </a:lnTo>
                  <a:lnTo>
                    <a:pt x="7" y="145"/>
                  </a:lnTo>
                  <a:lnTo>
                    <a:pt x="4" y="135"/>
                  </a:lnTo>
                  <a:lnTo>
                    <a:pt x="2" y="123"/>
                  </a:lnTo>
                  <a:lnTo>
                    <a:pt x="1" y="111"/>
                  </a:lnTo>
                  <a:lnTo>
                    <a:pt x="0" y="98"/>
                  </a:lnTo>
                  <a:lnTo>
                    <a:pt x="0" y="87"/>
                  </a:lnTo>
                  <a:lnTo>
                    <a:pt x="1" y="77"/>
                  </a:lnTo>
                  <a:lnTo>
                    <a:pt x="3" y="69"/>
                  </a:lnTo>
                  <a:lnTo>
                    <a:pt x="5" y="60"/>
                  </a:lnTo>
                  <a:lnTo>
                    <a:pt x="8" y="51"/>
                  </a:lnTo>
                  <a:lnTo>
                    <a:pt x="12" y="44"/>
                  </a:lnTo>
                  <a:lnTo>
                    <a:pt x="17" y="36"/>
                  </a:lnTo>
                  <a:lnTo>
                    <a:pt x="21" y="29"/>
                  </a:lnTo>
                  <a:lnTo>
                    <a:pt x="28" y="22"/>
                  </a:lnTo>
                  <a:lnTo>
                    <a:pt x="34" y="17"/>
                  </a:lnTo>
                  <a:lnTo>
                    <a:pt x="42" y="11"/>
                  </a:lnTo>
                  <a:lnTo>
                    <a:pt x="49" y="7"/>
                  </a:lnTo>
                  <a:lnTo>
                    <a:pt x="58" y="4"/>
                  </a:lnTo>
                  <a:lnTo>
                    <a:pt x="67" y="2"/>
                  </a:lnTo>
                  <a:lnTo>
                    <a:pt x="76" y="0"/>
                  </a:lnTo>
                  <a:lnTo>
                    <a:pt x="86" y="0"/>
                  </a:lnTo>
                  <a:close/>
                </a:path>
              </a:pathLst>
            </a:custGeom>
            <a:solidFill>
              <a:srgbClr val="2B2A29"/>
            </a:solidFill>
            <a:ln w="9525">
              <a:noFill/>
              <a:round/>
              <a:headEnd/>
              <a:tailEnd/>
            </a:ln>
          </p:spPr>
          <p:txBody>
            <a:bodyPr/>
            <a:lstStyle/>
            <a:p>
              <a:endParaRPr lang="pt-PT"/>
            </a:p>
          </p:txBody>
        </p:sp>
        <p:sp>
          <p:nvSpPr>
            <p:cNvPr id="7195" name="Freeform 61"/>
            <p:cNvSpPr>
              <a:spLocks/>
            </p:cNvSpPr>
            <p:nvPr/>
          </p:nvSpPr>
          <p:spPr bwMode="auto">
            <a:xfrm>
              <a:off x="1976438" y="2808288"/>
              <a:ext cx="1525588" cy="1493838"/>
            </a:xfrm>
            <a:custGeom>
              <a:avLst/>
              <a:gdLst>
                <a:gd name="T0" fmla="*/ 0 w 3845"/>
                <a:gd name="T1" fmla="*/ 0 h 3761"/>
                <a:gd name="T2" fmla="*/ 2147483647 w 3845"/>
                <a:gd name="T3" fmla="*/ 2147483647 h 3761"/>
                <a:gd name="T4" fmla="*/ 2147483647 w 3845"/>
                <a:gd name="T5" fmla="*/ 2147483647 h 3761"/>
                <a:gd name="T6" fmla="*/ 2147483647 w 3845"/>
                <a:gd name="T7" fmla="*/ 2147483647 h 3761"/>
                <a:gd name="T8" fmla="*/ 2147483647 w 3845"/>
                <a:gd name="T9" fmla="*/ 2147483647 h 3761"/>
                <a:gd name="T10" fmla="*/ 2147483647 w 3845"/>
                <a:gd name="T11" fmla="*/ 2147483647 h 3761"/>
                <a:gd name="T12" fmla="*/ 2147483647 w 3845"/>
                <a:gd name="T13" fmla="*/ 2147483647 h 3761"/>
                <a:gd name="T14" fmla="*/ 2147483647 w 3845"/>
                <a:gd name="T15" fmla="*/ 2147483647 h 3761"/>
                <a:gd name="T16" fmla="*/ 2147483647 w 3845"/>
                <a:gd name="T17" fmla="*/ 2147483647 h 3761"/>
                <a:gd name="T18" fmla="*/ 2147483647 w 3845"/>
                <a:gd name="T19" fmla="*/ 2147483647 h 3761"/>
                <a:gd name="T20" fmla="*/ 2147483647 w 3845"/>
                <a:gd name="T21" fmla="*/ 2147483647 h 3761"/>
                <a:gd name="T22" fmla="*/ 2147483647 w 3845"/>
                <a:gd name="T23" fmla="*/ 2147483647 h 3761"/>
                <a:gd name="T24" fmla="*/ 2147483647 w 3845"/>
                <a:gd name="T25" fmla="*/ 2147483647 h 3761"/>
                <a:gd name="T26" fmla="*/ 2147483647 w 3845"/>
                <a:gd name="T27" fmla="*/ 2147483647 h 3761"/>
                <a:gd name="T28" fmla="*/ 2147483647 w 3845"/>
                <a:gd name="T29" fmla="*/ 2147483647 h 3761"/>
                <a:gd name="T30" fmla="*/ 2147483647 w 3845"/>
                <a:gd name="T31" fmla="*/ 2147483647 h 3761"/>
                <a:gd name="T32" fmla="*/ 2147483647 w 3845"/>
                <a:gd name="T33" fmla="*/ 2147483647 h 3761"/>
                <a:gd name="T34" fmla="*/ 2147483647 w 3845"/>
                <a:gd name="T35" fmla="*/ 2147483647 h 3761"/>
                <a:gd name="T36" fmla="*/ 2147483647 w 3845"/>
                <a:gd name="T37" fmla="*/ 2147483647 h 3761"/>
                <a:gd name="T38" fmla="*/ 2147483647 w 3845"/>
                <a:gd name="T39" fmla="*/ 2147483647 h 3761"/>
                <a:gd name="T40" fmla="*/ 2147483647 w 3845"/>
                <a:gd name="T41" fmla="*/ 2147483647 h 3761"/>
                <a:gd name="T42" fmla="*/ 2147483647 w 3845"/>
                <a:gd name="T43" fmla="*/ 2147483647 h 3761"/>
                <a:gd name="T44" fmla="*/ 2147483647 w 3845"/>
                <a:gd name="T45" fmla="*/ 2147483647 h 3761"/>
                <a:gd name="T46" fmla="*/ 2147483647 w 3845"/>
                <a:gd name="T47" fmla="*/ 2147483647 h 3761"/>
                <a:gd name="T48" fmla="*/ 2147483647 w 3845"/>
                <a:gd name="T49" fmla="*/ 2147483647 h 3761"/>
                <a:gd name="T50" fmla="*/ 2147483647 w 3845"/>
                <a:gd name="T51" fmla="*/ 2147483647 h 3761"/>
                <a:gd name="T52" fmla="*/ 2147483647 w 3845"/>
                <a:gd name="T53" fmla="*/ 2147483647 h 3761"/>
                <a:gd name="T54" fmla="*/ 0 w 3845"/>
                <a:gd name="T55" fmla="*/ 0 h 376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845"/>
                <a:gd name="T85" fmla="*/ 0 h 3761"/>
                <a:gd name="T86" fmla="*/ 3845 w 3845"/>
                <a:gd name="T87" fmla="*/ 3761 h 376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845" h="3761">
                  <a:moveTo>
                    <a:pt x="0" y="0"/>
                  </a:moveTo>
                  <a:lnTo>
                    <a:pt x="493" y="455"/>
                  </a:lnTo>
                  <a:lnTo>
                    <a:pt x="792" y="675"/>
                  </a:lnTo>
                  <a:lnTo>
                    <a:pt x="1077" y="855"/>
                  </a:lnTo>
                  <a:lnTo>
                    <a:pt x="1358" y="1012"/>
                  </a:lnTo>
                  <a:lnTo>
                    <a:pt x="1760" y="1202"/>
                  </a:lnTo>
                  <a:lnTo>
                    <a:pt x="2054" y="1323"/>
                  </a:lnTo>
                  <a:lnTo>
                    <a:pt x="2306" y="1412"/>
                  </a:lnTo>
                  <a:lnTo>
                    <a:pt x="2533" y="1486"/>
                  </a:lnTo>
                  <a:lnTo>
                    <a:pt x="2732" y="1543"/>
                  </a:lnTo>
                  <a:lnTo>
                    <a:pt x="2895" y="1586"/>
                  </a:lnTo>
                  <a:lnTo>
                    <a:pt x="3115" y="2249"/>
                  </a:lnTo>
                  <a:lnTo>
                    <a:pt x="3345" y="2797"/>
                  </a:lnTo>
                  <a:lnTo>
                    <a:pt x="3558" y="3230"/>
                  </a:lnTo>
                  <a:lnTo>
                    <a:pt x="3845" y="3761"/>
                  </a:lnTo>
                  <a:lnTo>
                    <a:pt x="3029" y="3581"/>
                  </a:lnTo>
                  <a:lnTo>
                    <a:pt x="2546" y="3444"/>
                  </a:lnTo>
                  <a:lnTo>
                    <a:pt x="2082" y="3290"/>
                  </a:lnTo>
                  <a:lnTo>
                    <a:pt x="1678" y="3132"/>
                  </a:lnTo>
                  <a:lnTo>
                    <a:pt x="1261" y="2939"/>
                  </a:lnTo>
                  <a:lnTo>
                    <a:pt x="970" y="2785"/>
                  </a:lnTo>
                  <a:lnTo>
                    <a:pt x="758" y="2659"/>
                  </a:lnTo>
                  <a:lnTo>
                    <a:pt x="597" y="2270"/>
                  </a:lnTo>
                  <a:lnTo>
                    <a:pt x="435" y="1826"/>
                  </a:lnTo>
                  <a:lnTo>
                    <a:pt x="297" y="1390"/>
                  </a:lnTo>
                  <a:lnTo>
                    <a:pt x="149" y="814"/>
                  </a:lnTo>
                  <a:lnTo>
                    <a:pt x="56" y="355"/>
                  </a:lnTo>
                  <a:lnTo>
                    <a:pt x="0" y="0"/>
                  </a:lnTo>
                  <a:close/>
                </a:path>
              </a:pathLst>
            </a:custGeom>
            <a:solidFill>
              <a:srgbClr val="EBECEC"/>
            </a:solidFill>
            <a:ln w="9525">
              <a:noFill/>
              <a:round/>
              <a:headEnd/>
              <a:tailEnd/>
            </a:ln>
          </p:spPr>
          <p:txBody>
            <a:bodyPr/>
            <a:lstStyle/>
            <a:p>
              <a:endParaRPr lang="pt-PT"/>
            </a:p>
          </p:txBody>
        </p:sp>
        <p:sp>
          <p:nvSpPr>
            <p:cNvPr id="7196" name="Freeform 62"/>
            <p:cNvSpPr>
              <a:spLocks/>
            </p:cNvSpPr>
            <p:nvPr/>
          </p:nvSpPr>
          <p:spPr bwMode="auto">
            <a:xfrm>
              <a:off x="2536826" y="3097213"/>
              <a:ext cx="65088" cy="320675"/>
            </a:xfrm>
            <a:custGeom>
              <a:avLst/>
              <a:gdLst>
                <a:gd name="T0" fmla="*/ 2147483647 w 166"/>
                <a:gd name="T1" fmla="*/ 2147483647 h 810"/>
                <a:gd name="T2" fmla="*/ 2147483647 w 166"/>
                <a:gd name="T3" fmla="*/ 2147483647 h 810"/>
                <a:gd name="T4" fmla="*/ 2147483647 w 166"/>
                <a:gd name="T5" fmla="*/ 2147483647 h 810"/>
                <a:gd name="T6" fmla="*/ 2147483647 w 166"/>
                <a:gd name="T7" fmla="*/ 2147483647 h 810"/>
                <a:gd name="T8" fmla="*/ 2147483647 w 166"/>
                <a:gd name="T9" fmla="*/ 2147483647 h 810"/>
                <a:gd name="T10" fmla="*/ 2147483647 w 166"/>
                <a:gd name="T11" fmla="*/ 2147483647 h 810"/>
                <a:gd name="T12" fmla="*/ 2147483647 w 166"/>
                <a:gd name="T13" fmla="*/ 2147483647 h 810"/>
                <a:gd name="T14" fmla="*/ 2147483647 w 166"/>
                <a:gd name="T15" fmla="*/ 2147483647 h 810"/>
                <a:gd name="T16" fmla="*/ 2147483647 w 166"/>
                <a:gd name="T17" fmla="*/ 2147483647 h 810"/>
                <a:gd name="T18" fmla="*/ 2147483647 w 166"/>
                <a:gd name="T19" fmla="*/ 2147483647 h 810"/>
                <a:gd name="T20" fmla="*/ 2147483647 w 166"/>
                <a:gd name="T21" fmla="*/ 2147483647 h 810"/>
                <a:gd name="T22" fmla="*/ 2147483647 w 166"/>
                <a:gd name="T23" fmla="*/ 2147483647 h 810"/>
                <a:gd name="T24" fmla="*/ 2147483647 w 166"/>
                <a:gd name="T25" fmla="*/ 2147483647 h 810"/>
                <a:gd name="T26" fmla="*/ 2147483647 w 166"/>
                <a:gd name="T27" fmla="*/ 2147483647 h 810"/>
                <a:gd name="T28" fmla="*/ 2147483647 w 166"/>
                <a:gd name="T29" fmla="*/ 2147483647 h 810"/>
                <a:gd name="T30" fmla="*/ 2147483647 w 166"/>
                <a:gd name="T31" fmla="*/ 2147483647 h 810"/>
                <a:gd name="T32" fmla="*/ 2147483647 w 166"/>
                <a:gd name="T33" fmla="*/ 2147483647 h 810"/>
                <a:gd name="T34" fmla="*/ 2147483647 w 166"/>
                <a:gd name="T35" fmla="*/ 2147483647 h 810"/>
                <a:gd name="T36" fmla="*/ 2147483647 w 166"/>
                <a:gd name="T37" fmla="*/ 2147483647 h 810"/>
                <a:gd name="T38" fmla="*/ 2147483647 w 166"/>
                <a:gd name="T39" fmla="*/ 2147483647 h 810"/>
                <a:gd name="T40" fmla="*/ 2147483647 w 166"/>
                <a:gd name="T41" fmla="*/ 2147483647 h 810"/>
                <a:gd name="T42" fmla="*/ 2147483647 w 166"/>
                <a:gd name="T43" fmla="*/ 2147483647 h 810"/>
                <a:gd name="T44" fmla="*/ 2147483647 w 166"/>
                <a:gd name="T45" fmla="*/ 2147483647 h 810"/>
                <a:gd name="T46" fmla="*/ 2147483647 w 166"/>
                <a:gd name="T47" fmla="*/ 2147483647 h 810"/>
                <a:gd name="T48" fmla="*/ 2147483647 w 166"/>
                <a:gd name="T49" fmla="*/ 2147483647 h 810"/>
                <a:gd name="T50" fmla="*/ 2147483647 w 166"/>
                <a:gd name="T51" fmla="*/ 2147483647 h 810"/>
                <a:gd name="T52" fmla="*/ 2147483647 w 166"/>
                <a:gd name="T53" fmla="*/ 2147483647 h 810"/>
                <a:gd name="T54" fmla="*/ 2147483647 w 166"/>
                <a:gd name="T55" fmla="*/ 2147483647 h 810"/>
                <a:gd name="T56" fmla="*/ 2147483647 w 166"/>
                <a:gd name="T57" fmla="*/ 2147483647 h 810"/>
                <a:gd name="T58" fmla="*/ 2147483647 w 166"/>
                <a:gd name="T59" fmla="*/ 2147483647 h 810"/>
                <a:gd name="T60" fmla="*/ 2147483647 w 166"/>
                <a:gd name="T61" fmla="*/ 2147483647 h 810"/>
                <a:gd name="T62" fmla="*/ 2147483647 w 166"/>
                <a:gd name="T63" fmla="*/ 2147483647 h 810"/>
                <a:gd name="T64" fmla="*/ 2147483647 w 166"/>
                <a:gd name="T65" fmla="*/ 2147483647 h 810"/>
                <a:gd name="T66" fmla="*/ 2147483647 w 166"/>
                <a:gd name="T67" fmla="*/ 2147483647 h 810"/>
                <a:gd name="T68" fmla="*/ 2147483647 w 166"/>
                <a:gd name="T69" fmla="*/ 2147483647 h 810"/>
                <a:gd name="T70" fmla="*/ 2147483647 w 166"/>
                <a:gd name="T71" fmla="*/ 2147483647 h 810"/>
                <a:gd name="T72" fmla="*/ 2147483647 w 166"/>
                <a:gd name="T73" fmla="*/ 2147483647 h 810"/>
                <a:gd name="T74" fmla="*/ 2147483647 w 166"/>
                <a:gd name="T75" fmla="*/ 2147483647 h 810"/>
                <a:gd name="T76" fmla="*/ 2147483647 w 166"/>
                <a:gd name="T77" fmla="*/ 2147483647 h 810"/>
                <a:gd name="T78" fmla="*/ 2147483647 w 166"/>
                <a:gd name="T79" fmla="*/ 2147483647 h 810"/>
                <a:gd name="T80" fmla="*/ 2147483647 w 166"/>
                <a:gd name="T81" fmla="*/ 2147483647 h 810"/>
                <a:gd name="T82" fmla="*/ 2147483647 w 166"/>
                <a:gd name="T83" fmla="*/ 2147483647 h 810"/>
                <a:gd name="T84" fmla="*/ 2147483647 w 166"/>
                <a:gd name="T85" fmla="*/ 2147483647 h 810"/>
                <a:gd name="T86" fmla="*/ 2147483647 w 166"/>
                <a:gd name="T87" fmla="*/ 2147483647 h 810"/>
                <a:gd name="T88" fmla="*/ 2147483647 w 166"/>
                <a:gd name="T89" fmla="*/ 2147483647 h 810"/>
                <a:gd name="T90" fmla="*/ 0 w 166"/>
                <a:gd name="T91" fmla="*/ 2147483647 h 810"/>
                <a:gd name="T92" fmla="*/ 2147483647 w 166"/>
                <a:gd name="T93" fmla="*/ 2147483647 h 810"/>
                <a:gd name="T94" fmla="*/ 2147483647 w 166"/>
                <a:gd name="T95" fmla="*/ 2147483647 h 810"/>
                <a:gd name="T96" fmla="*/ 2147483647 w 166"/>
                <a:gd name="T97" fmla="*/ 2147483647 h 810"/>
                <a:gd name="T98" fmla="*/ 2147483647 w 166"/>
                <a:gd name="T99" fmla="*/ 2147483647 h 810"/>
                <a:gd name="T100" fmla="*/ 2147483647 w 166"/>
                <a:gd name="T101" fmla="*/ 2147483647 h 810"/>
                <a:gd name="T102" fmla="*/ 2147483647 w 166"/>
                <a:gd name="T103" fmla="*/ 2147483647 h 81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66"/>
                <a:gd name="T157" fmla="*/ 0 h 810"/>
                <a:gd name="T158" fmla="*/ 166 w 166"/>
                <a:gd name="T159" fmla="*/ 810 h 81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66" h="810">
                  <a:moveTo>
                    <a:pt x="90" y="791"/>
                  </a:moveTo>
                  <a:lnTo>
                    <a:pt x="85" y="785"/>
                  </a:lnTo>
                  <a:lnTo>
                    <a:pt x="80" y="777"/>
                  </a:lnTo>
                  <a:lnTo>
                    <a:pt x="76" y="771"/>
                  </a:lnTo>
                  <a:lnTo>
                    <a:pt x="73" y="764"/>
                  </a:lnTo>
                  <a:lnTo>
                    <a:pt x="69" y="757"/>
                  </a:lnTo>
                  <a:lnTo>
                    <a:pt x="65" y="750"/>
                  </a:lnTo>
                  <a:lnTo>
                    <a:pt x="62" y="744"/>
                  </a:lnTo>
                  <a:lnTo>
                    <a:pt x="59" y="737"/>
                  </a:lnTo>
                  <a:lnTo>
                    <a:pt x="56" y="731"/>
                  </a:lnTo>
                  <a:lnTo>
                    <a:pt x="52" y="724"/>
                  </a:lnTo>
                  <a:lnTo>
                    <a:pt x="50" y="719"/>
                  </a:lnTo>
                  <a:lnTo>
                    <a:pt x="48" y="712"/>
                  </a:lnTo>
                  <a:lnTo>
                    <a:pt x="46" y="706"/>
                  </a:lnTo>
                  <a:lnTo>
                    <a:pt x="44" y="699"/>
                  </a:lnTo>
                  <a:lnTo>
                    <a:pt x="43" y="694"/>
                  </a:lnTo>
                  <a:lnTo>
                    <a:pt x="40" y="687"/>
                  </a:lnTo>
                  <a:lnTo>
                    <a:pt x="39" y="682"/>
                  </a:lnTo>
                  <a:lnTo>
                    <a:pt x="38" y="675"/>
                  </a:lnTo>
                  <a:lnTo>
                    <a:pt x="37" y="670"/>
                  </a:lnTo>
                  <a:lnTo>
                    <a:pt x="36" y="665"/>
                  </a:lnTo>
                  <a:lnTo>
                    <a:pt x="35" y="658"/>
                  </a:lnTo>
                  <a:lnTo>
                    <a:pt x="35" y="653"/>
                  </a:lnTo>
                  <a:lnTo>
                    <a:pt x="34" y="647"/>
                  </a:lnTo>
                  <a:lnTo>
                    <a:pt x="34" y="642"/>
                  </a:lnTo>
                  <a:lnTo>
                    <a:pt x="34" y="635"/>
                  </a:lnTo>
                  <a:lnTo>
                    <a:pt x="34" y="630"/>
                  </a:lnTo>
                  <a:lnTo>
                    <a:pt x="34" y="625"/>
                  </a:lnTo>
                  <a:lnTo>
                    <a:pt x="34" y="619"/>
                  </a:lnTo>
                  <a:lnTo>
                    <a:pt x="34" y="614"/>
                  </a:lnTo>
                  <a:lnTo>
                    <a:pt x="35" y="608"/>
                  </a:lnTo>
                  <a:lnTo>
                    <a:pt x="35" y="603"/>
                  </a:lnTo>
                  <a:lnTo>
                    <a:pt x="36" y="598"/>
                  </a:lnTo>
                  <a:lnTo>
                    <a:pt x="37" y="592"/>
                  </a:lnTo>
                  <a:lnTo>
                    <a:pt x="38" y="587"/>
                  </a:lnTo>
                  <a:lnTo>
                    <a:pt x="39" y="581"/>
                  </a:lnTo>
                  <a:lnTo>
                    <a:pt x="40" y="576"/>
                  </a:lnTo>
                  <a:lnTo>
                    <a:pt x="42" y="571"/>
                  </a:lnTo>
                  <a:lnTo>
                    <a:pt x="43" y="565"/>
                  </a:lnTo>
                  <a:lnTo>
                    <a:pt x="44" y="560"/>
                  </a:lnTo>
                  <a:lnTo>
                    <a:pt x="46" y="554"/>
                  </a:lnTo>
                  <a:lnTo>
                    <a:pt x="49" y="544"/>
                  </a:lnTo>
                  <a:lnTo>
                    <a:pt x="52" y="534"/>
                  </a:lnTo>
                  <a:lnTo>
                    <a:pt x="57" y="523"/>
                  </a:lnTo>
                  <a:lnTo>
                    <a:pt x="61" y="512"/>
                  </a:lnTo>
                  <a:lnTo>
                    <a:pt x="65" y="501"/>
                  </a:lnTo>
                  <a:lnTo>
                    <a:pt x="70" y="492"/>
                  </a:lnTo>
                  <a:lnTo>
                    <a:pt x="75" y="481"/>
                  </a:lnTo>
                  <a:lnTo>
                    <a:pt x="80" y="470"/>
                  </a:lnTo>
                  <a:lnTo>
                    <a:pt x="90" y="448"/>
                  </a:lnTo>
                  <a:lnTo>
                    <a:pt x="101" y="427"/>
                  </a:lnTo>
                  <a:lnTo>
                    <a:pt x="106" y="416"/>
                  </a:lnTo>
                  <a:lnTo>
                    <a:pt x="112" y="405"/>
                  </a:lnTo>
                  <a:lnTo>
                    <a:pt x="117" y="394"/>
                  </a:lnTo>
                  <a:lnTo>
                    <a:pt x="123" y="383"/>
                  </a:lnTo>
                  <a:lnTo>
                    <a:pt x="127" y="372"/>
                  </a:lnTo>
                  <a:lnTo>
                    <a:pt x="132" y="361"/>
                  </a:lnTo>
                  <a:lnTo>
                    <a:pt x="137" y="349"/>
                  </a:lnTo>
                  <a:lnTo>
                    <a:pt x="141" y="337"/>
                  </a:lnTo>
                  <a:lnTo>
                    <a:pt x="145" y="325"/>
                  </a:lnTo>
                  <a:lnTo>
                    <a:pt x="150" y="314"/>
                  </a:lnTo>
                  <a:lnTo>
                    <a:pt x="152" y="308"/>
                  </a:lnTo>
                  <a:lnTo>
                    <a:pt x="153" y="301"/>
                  </a:lnTo>
                  <a:lnTo>
                    <a:pt x="155" y="296"/>
                  </a:lnTo>
                  <a:lnTo>
                    <a:pt x="156" y="289"/>
                  </a:lnTo>
                  <a:lnTo>
                    <a:pt x="157" y="283"/>
                  </a:lnTo>
                  <a:lnTo>
                    <a:pt x="159" y="276"/>
                  </a:lnTo>
                  <a:lnTo>
                    <a:pt x="161" y="271"/>
                  </a:lnTo>
                  <a:lnTo>
                    <a:pt x="162" y="265"/>
                  </a:lnTo>
                  <a:lnTo>
                    <a:pt x="163" y="258"/>
                  </a:lnTo>
                  <a:lnTo>
                    <a:pt x="164" y="252"/>
                  </a:lnTo>
                  <a:lnTo>
                    <a:pt x="164" y="245"/>
                  </a:lnTo>
                  <a:lnTo>
                    <a:pt x="165" y="239"/>
                  </a:lnTo>
                  <a:lnTo>
                    <a:pt x="165" y="232"/>
                  </a:lnTo>
                  <a:lnTo>
                    <a:pt x="166" y="226"/>
                  </a:lnTo>
                  <a:lnTo>
                    <a:pt x="166" y="218"/>
                  </a:lnTo>
                  <a:lnTo>
                    <a:pt x="166" y="212"/>
                  </a:lnTo>
                  <a:lnTo>
                    <a:pt x="166" y="205"/>
                  </a:lnTo>
                  <a:lnTo>
                    <a:pt x="165" y="197"/>
                  </a:lnTo>
                  <a:lnTo>
                    <a:pt x="165" y="191"/>
                  </a:lnTo>
                  <a:lnTo>
                    <a:pt x="164" y="185"/>
                  </a:lnTo>
                  <a:lnTo>
                    <a:pt x="164" y="177"/>
                  </a:lnTo>
                  <a:lnTo>
                    <a:pt x="163" y="170"/>
                  </a:lnTo>
                  <a:lnTo>
                    <a:pt x="162" y="163"/>
                  </a:lnTo>
                  <a:lnTo>
                    <a:pt x="161" y="155"/>
                  </a:lnTo>
                  <a:lnTo>
                    <a:pt x="158" y="149"/>
                  </a:lnTo>
                  <a:lnTo>
                    <a:pt x="157" y="141"/>
                  </a:lnTo>
                  <a:lnTo>
                    <a:pt x="155" y="134"/>
                  </a:lnTo>
                  <a:lnTo>
                    <a:pt x="153" y="126"/>
                  </a:lnTo>
                  <a:lnTo>
                    <a:pt x="151" y="119"/>
                  </a:lnTo>
                  <a:lnTo>
                    <a:pt x="148" y="111"/>
                  </a:lnTo>
                  <a:lnTo>
                    <a:pt x="145" y="103"/>
                  </a:lnTo>
                  <a:lnTo>
                    <a:pt x="142" y="96"/>
                  </a:lnTo>
                  <a:lnTo>
                    <a:pt x="139" y="88"/>
                  </a:lnTo>
                  <a:lnTo>
                    <a:pt x="136" y="81"/>
                  </a:lnTo>
                  <a:lnTo>
                    <a:pt x="132" y="73"/>
                  </a:lnTo>
                  <a:lnTo>
                    <a:pt x="129" y="66"/>
                  </a:lnTo>
                  <a:lnTo>
                    <a:pt x="125" y="57"/>
                  </a:lnTo>
                  <a:lnTo>
                    <a:pt x="120" y="49"/>
                  </a:lnTo>
                  <a:lnTo>
                    <a:pt x="116" y="41"/>
                  </a:lnTo>
                  <a:lnTo>
                    <a:pt x="111" y="33"/>
                  </a:lnTo>
                  <a:lnTo>
                    <a:pt x="106" y="24"/>
                  </a:lnTo>
                  <a:lnTo>
                    <a:pt x="101" y="17"/>
                  </a:lnTo>
                  <a:lnTo>
                    <a:pt x="96" y="8"/>
                  </a:lnTo>
                  <a:lnTo>
                    <a:pt x="90" y="0"/>
                  </a:lnTo>
                  <a:lnTo>
                    <a:pt x="63" y="18"/>
                  </a:lnTo>
                  <a:lnTo>
                    <a:pt x="69" y="27"/>
                  </a:lnTo>
                  <a:lnTo>
                    <a:pt x="73" y="34"/>
                  </a:lnTo>
                  <a:lnTo>
                    <a:pt x="78" y="42"/>
                  </a:lnTo>
                  <a:lnTo>
                    <a:pt x="83" y="49"/>
                  </a:lnTo>
                  <a:lnTo>
                    <a:pt x="87" y="57"/>
                  </a:lnTo>
                  <a:lnTo>
                    <a:pt x="91" y="64"/>
                  </a:lnTo>
                  <a:lnTo>
                    <a:pt x="96" y="72"/>
                  </a:lnTo>
                  <a:lnTo>
                    <a:pt x="99" y="80"/>
                  </a:lnTo>
                  <a:lnTo>
                    <a:pt x="103" y="87"/>
                  </a:lnTo>
                  <a:lnTo>
                    <a:pt x="106" y="94"/>
                  </a:lnTo>
                  <a:lnTo>
                    <a:pt x="109" y="101"/>
                  </a:lnTo>
                  <a:lnTo>
                    <a:pt x="112" y="108"/>
                  </a:lnTo>
                  <a:lnTo>
                    <a:pt x="114" y="115"/>
                  </a:lnTo>
                  <a:lnTo>
                    <a:pt x="117" y="122"/>
                  </a:lnTo>
                  <a:lnTo>
                    <a:pt x="119" y="129"/>
                  </a:lnTo>
                  <a:lnTo>
                    <a:pt x="122" y="136"/>
                  </a:lnTo>
                  <a:lnTo>
                    <a:pt x="123" y="142"/>
                  </a:lnTo>
                  <a:lnTo>
                    <a:pt x="125" y="149"/>
                  </a:lnTo>
                  <a:lnTo>
                    <a:pt x="126" y="155"/>
                  </a:lnTo>
                  <a:lnTo>
                    <a:pt x="128" y="162"/>
                  </a:lnTo>
                  <a:lnTo>
                    <a:pt x="129" y="168"/>
                  </a:lnTo>
                  <a:lnTo>
                    <a:pt x="130" y="175"/>
                  </a:lnTo>
                  <a:lnTo>
                    <a:pt x="131" y="181"/>
                  </a:lnTo>
                  <a:lnTo>
                    <a:pt x="131" y="188"/>
                  </a:lnTo>
                  <a:lnTo>
                    <a:pt x="132" y="193"/>
                  </a:lnTo>
                  <a:lnTo>
                    <a:pt x="132" y="200"/>
                  </a:lnTo>
                  <a:lnTo>
                    <a:pt x="132" y="206"/>
                  </a:lnTo>
                  <a:lnTo>
                    <a:pt x="132" y="212"/>
                  </a:lnTo>
                  <a:lnTo>
                    <a:pt x="132" y="218"/>
                  </a:lnTo>
                  <a:lnTo>
                    <a:pt x="132" y="223"/>
                  </a:lnTo>
                  <a:lnTo>
                    <a:pt x="132" y="230"/>
                  </a:lnTo>
                  <a:lnTo>
                    <a:pt x="132" y="235"/>
                  </a:lnTo>
                  <a:lnTo>
                    <a:pt x="131" y="242"/>
                  </a:lnTo>
                  <a:lnTo>
                    <a:pt x="130" y="247"/>
                  </a:lnTo>
                  <a:lnTo>
                    <a:pt x="130" y="253"/>
                  </a:lnTo>
                  <a:lnTo>
                    <a:pt x="129" y="259"/>
                  </a:lnTo>
                  <a:lnTo>
                    <a:pt x="128" y="265"/>
                  </a:lnTo>
                  <a:lnTo>
                    <a:pt x="127" y="270"/>
                  </a:lnTo>
                  <a:lnTo>
                    <a:pt x="126" y="276"/>
                  </a:lnTo>
                  <a:lnTo>
                    <a:pt x="125" y="282"/>
                  </a:lnTo>
                  <a:lnTo>
                    <a:pt x="123" y="287"/>
                  </a:lnTo>
                  <a:lnTo>
                    <a:pt x="122" y="293"/>
                  </a:lnTo>
                  <a:lnTo>
                    <a:pt x="119" y="298"/>
                  </a:lnTo>
                  <a:lnTo>
                    <a:pt x="118" y="303"/>
                  </a:lnTo>
                  <a:lnTo>
                    <a:pt x="115" y="315"/>
                  </a:lnTo>
                  <a:lnTo>
                    <a:pt x="111" y="326"/>
                  </a:lnTo>
                  <a:lnTo>
                    <a:pt x="106" y="337"/>
                  </a:lnTo>
                  <a:lnTo>
                    <a:pt x="102" y="348"/>
                  </a:lnTo>
                  <a:lnTo>
                    <a:pt x="98" y="359"/>
                  </a:lnTo>
                  <a:lnTo>
                    <a:pt x="92" y="369"/>
                  </a:lnTo>
                  <a:lnTo>
                    <a:pt x="88" y="380"/>
                  </a:lnTo>
                  <a:lnTo>
                    <a:pt x="83" y="391"/>
                  </a:lnTo>
                  <a:lnTo>
                    <a:pt x="77" y="402"/>
                  </a:lnTo>
                  <a:lnTo>
                    <a:pt x="72" y="413"/>
                  </a:lnTo>
                  <a:lnTo>
                    <a:pt x="61" y="434"/>
                  </a:lnTo>
                  <a:lnTo>
                    <a:pt x="50" y="456"/>
                  </a:lnTo>
                  <a:lnTo>
                    <a:pt x="45" y="467"/>
                  </a:lnTo>
                  <a:lnTo>
                    <a:pt x="40" y="478"/>
                  </a:lnTo>
                  <a:lnTo>
                    <a:pt x="35" y="488"/>
                  </a:lnTo>
                  <a:lnTo>
                    <a:pt x="31" y="499"/>
                  </a:lnTo>
                  <a:lnTo>
                    <a:pt x="26" y="511"/>
                  </a:lnTo>
                  <a:lnTo>
                    <a:pt x="22" y="522"/>
                  </a:lnTo>
                  <a:lnTo>
                    <a:pt x="18" y="534"/>
                  </a:lnTo>
                  <a:lnTo>
                    <a:pt x="15" y="545"/>
                  </a:lnTo>
                  <a:lnTo>
                    <a:pt x="12" y="551"/>
                  </a:lnTo>
                  <a:lnTo>
                    <a:pt x="11" y="557"/>
                  </a:lnTo>
                  <a:lnTo>
                    <a:pt x="9" y="563"/>
                  </a:lnTo>
                  <a:lnTo>
                    <a:pt x="8" y="568"/>
                  </a:lnTo>
                  <a:lnTo>
                    <a:pt x="7" y="575"/>
                  </a:lnTo>
                  <a:lnTo>
                    <a:pt x="6" y="580"/>
                  </a:lnTo>
                  <a:lnTo>
                    <a:pt x="5" y="587"/>
                  </a:lnTo>
                  <a:lnTo>
                    <a:pt x="4" y="593"/>
                  </a:lnTo>
                  <a:lnTo>
                    <a:pt x="3" y="599"/>
                  </a:lnTo>
                  <a:lnTo>
                    <a:pt x="2" y="605"/>
                  </a:lnTo>
                  <a:lnTo>
                    <a:pt x="2" y="612"/>
                  </a:lnTo>
                  <a:lnTo>
                    <a:pt x="2" y="617"/>
                  </a:lnTo>
                  <a:lnTo>
                    <a:pt x="0" y="624"/>
                  </a:lnTo>
                  <a:lnTo>
                    <a:pt x="0" y="630"/>
                  </a:lnTo>
                  <a:lnTo>
                    <a:pt x="0" y="637"/>
                  </a:lnTo>
                  <a:lnTo>
                    <a:pt x="0" y="643"/>
                  </a:lnTo>
                  <a:lnTo>
                    <a:pt x="2" y="650"/>
                  </a:lnTo>
                  <a:lnTo>
                    <a:pt x="2" y="656"/>
                  </a:lnTo>
                  <a:lnTo>
                    <a:pt x="3" y="663"/>
                  </a:lnTo>
                  <a:lnTo>
                    <a:pt x="4" y="669"/>
                  </a:lnTo>
                  <a:lnTo>
                    <a:pt x="5" y="675"/>
                  </a:lnTo>
                  <a:lnTo>
                    <a:pt x="6" y="682"/>
                  </a:lnTo>
                  <a:lnTo>
                    <a:pt x="7" y="688"/>
                  </a:lnTo>
                  <a:lnTo>
                    <a:pt x="9" y="696"/>
                  </a:lnTo>
                  <a:lnTo>
                    <a:pt x="10" y="703"/>
                  </a:lnTo>
                  <a:lnTo>
                    <a:pt x="12" y="709"/>
                  </a:lnTo>
                  <a:lnTo>
                    <a:pt x="15" y="717"/>
                  </a:lnTo>
                  <a:lnTo>
                    <a:pt x="17" y="723"/>
                  </a:lnTo>
                  <a:lnTo>
                    <a:pt x="20" y="731"/>
                  </a:lnTo>
                  <a:lnTo>
                    <a:pt x="22" y="737"/>
                  </a:lnTo>
                  <a:lnTo>
                    <a:pt x="25" y="745"/>
                  </a:lnTo>
                  <a:lnTo>
                    <a:pt x="29" y="751"/>
                  </a:lnTo>
                  <a:lnTo>
                    <a:pt x="32" y="759"/>
                  </a:lnTo>
                  <a:lnTo>
                    <a:pt x="36" y="765"/>
                  </a:lnTo>
                  <a:lnTo>
                    <a:pt x="39" y="773"/>
                  </a:lnTo>
                  <a:lnTo>
                    <a:pt x="44" y="780"/>
                  </a:lnTo>
                  <a:lnTo>
                    <a:pt x="48" y="788"/>
                  </a:lnTo>
                  <a:lnTo>
                    <a:pt x="53" y="794"/>
                  </a:lnTo>
                  <a:lnTo>
                    <a:pt x="58" y="802"/>
                  </a:lnTo>
                  <a:lnTo>
                    <a:pt x="63" y="810"/>
                  </a:lnTo>
                  <a:lnTo>
                    <a:pt x="90" y="791"/>
                  </a:lnTo>
                  <a:close/>
                </a:path>
              </a:pathLst>
            </a:custGeom>
            <a:solidFill>
              <a:srgbClr val="2B2A29"/>
            </a:solidFill>
            <a:ln w="9525">
              <a:noFill/>
              <a:round/>
              <a:headEnd/>
              <a:tailEnd/>
            </a:ln>
          </p:spPr>
          <p:txBody>
            <a:bodyPr/>
            <a:lstStyle/>
            <a:p>
              <a:endParaRPr lang="pt-PT"/>
            </a:p>
          </p:txBody>
        </p:sp>
        <p:sp>
          <p:nvSpPr>
            <p:cNvPr id="7197" name="Freeform 63"/>
            <p:cNvSpPr>
              <a:spLocks/>
            </p:cNvSpPr>
            <p:nvPr/>
          </p:nvSpPr>
          <p:spPr bwMode="auto">
            <a:xfrm>
              <a:off x="2489201" y="3335338"/>
              <a:ext cx="112713" cy="130175"/>
            </a:xfrm>
            <a:custGeom>
              <a:avLst/>
              <a:gdLst>
                <a:gd name="T0" fmla="*/ 2147483647 w 285"/>
                <a:gd name="T1" fmla="*/ 2147483647 h 330"/>
                <a:gd name="T2" fmla="*/ 2147483647 w 285"/>
                <a:gd name="T3" fmla="*/ 2147483647 h 330"/>
                <a:gd name="T4" fmla="*/ 2147483647 w 285"/>
                <a:gd name="T5" fmla="*/ 2147483647 h 330"/>
                <a:gd name="T6" fmla="*/ 2147483647 w 285"/>
                <a:gd name="T7" fmla="*/ 2147483647 h 330"/>
                <a:gd name="T8" fmla="*/ 2147483647 w 285"/>
                <a:gd name="T9" fmla="*/ 2147483647 h 330"/>
                <a:gd name="T10" fmla="*/ 2147483647 w 285"/>
                <a:gd name="T11" fmla="*/ 2147483647 h 330"/>
                <a:gd name="T12" fmla="*/ 2147483647 w 285"/>
                <a:gd name="T13" fmla="*/ 2147483647 h 330"/>
                <a:gd name="T14" fmla="*/ 2147483647 w 285"/>
                <a:gd name="T15" fmla="*/ 2147483647 h 330"/>
                <a:gd name="T16" fmla="*/ 2147483647 w 285"/>
                <a:gd name="T17" fmla="*/ 2147483647 h 330"/>
                <a:gd name="T18" fmla="*/ 2147483647 w 285"/>
                <a:gd name="T19" fmla="*/ 2147483647 h 330"/>
                <a:gd name="T20" fmla="*/ 2147483647 w 285"/>
                <a:gd name="T21" fmla="*/ 2147483647 h 330"/>
                <a:gd name="T22" fmla="*/ 2147483647 w 285"/>
                <a:gd name="T23" fmla="*/ 2147483647 h 330"/>
                <a:gd name="T24" fmla="*/ 2147483647 w 285"/>
                <a:gd name="T25" fmla="*/ 2147483647 h 330"/>
                <a:gd name="T26" fmla="*/ 2147483647 w 285"/>
                <a:gd name="T27" fmla="*/ 2147483647 h 330"/>
                <a:gd name="T28" fmla="*/ 2147483647 w 285"/>
                <a:gd name="T29" fmla="*/ 2147483647 h 330"/>
                <a:gd name="T30" fmla="*/ 2147483647 w 285"/>
                <a:gd name="T31" fmla="*/ 2147483647 h 330"/>
                <a:gd name="T32" fmla="*/ 2147483647 w 285"/>
                <a:gd name="T33" fmla="*/ 2147483647 h 330"/>
                <a:gd name="T34" fmla="*/ 2147483647 w 285"/>
                <a:gd name="T35" fmla="*/ 2147483647 h 330"/>
                <a:gd name="T36" fmla="*/ 2147483647 w 285"/>
                <a:gd name="T37" fmla="*/ 2147483647 h 330"/>
                <a:gd name="T38" fmla="*/ 2147483647 w 285"/>
                <a:gd name="T39" fmla="*/ 2147483647 h 330"/>
                <a:gd name="T40" fmla="*/ 2147483647 w 285"/>
                <a:gd name="T41" fmla="*/ 2147483647 h 330"/>
                <a:gd name="T42" fmla="*/ 2147483647 w 285"/>
                <a:gd name="T43" fmla="*/ 2147483647 h 330"/>
                <a:gd name="T44" fmla="*/ 2147483647 w 285"/>
                <a:gd name="T45" fmla="*/ 2147483647 h 330"/>
                <a:gd name="T46" fmla="*/ 2147483647 w 285"/>
                <a:gd name="T47" fmla="*/ 2147483647 h 330"/>
                <a:gd name="T48" fmla="*/ 2147483647 w 285"/>
                <a:gd name="T49" fmla="*/ 2147483647 h 330"/>
                <a:gd name="T50" fmla="*/ 2147483647 w 285"/>
                <a:gd name="T51" fmla="*/ 2147483647 h 330"/>
                <a:gd name="T52" fmla="*/ 2147483647 w 285"/>
                <a:gd name="T53" fmla="*/ 2147483647 h 330"/>
                <a:gd name="T54" fmla="*/ 2147483647 w 285"/>
                <a:gd name="T55" fmla="*/ 2147483647 h 330"/>
                <a:gd name="T56" fmla="*/ 2147483647 w 285"/>
                <a:gd name="T57" fmla="*/ 2147483647 h 330"/>
                <a:gd name="T58" fmla="*/ 2147483647 w 285"/>
                <a:gd name="T59" fmla="*/ 2147483647 h 330"/>
                <a:gd name="T60" fmla="*/ 2147483647 w 285"/>
                <a:gd name="T61" fmla="*/ 2147483647 h 330"/>
                <a:gd name="T62" fmla="*/ 2147483647 w 285"/>
                <a:gd name="T63" fmla="*/ 2147483647 h 330"/>
                <a:gd name="T64" fmla="*/ 2147483647 w 285"/>
                <a:gd name="T65" fmla="*/ 2147483647 h 330"/>
                <a:gd name="T66" fmla="*/ 2147483647 w 285"/>
                <a:gd name="T67" fmla="*/ 2147483647 h 330"/>
                <a:gd name="T68" fmla="*/ 2147483647 w 285"/>
                <a:gd name="T69" fmla="*/ 2147483647 h 330"/>
                <a:gd name="T70" fmla="*/ 2147483647 w 285"/>
                <a:gd name="T71" fmla="*/ 2147483647 h 330"/>
                <a:gd name="T72" fmla="*/ 2147483647 w 285"/>
                <a:gd name="T73" fmla="*/ 2147483647 h 330"/>
                <a:gd name="T74" fmla="*/ 2147483647 w 285"/>
                <a:gd name="T75" fmla="*/ 2147483647 h 330"/>
                <a:gd name="T76" fmla="*/ 2147483647 w 285"/>
                <a:gd name="T77" fmla="*/ 2147483647 h 330"/>
                <a:gd name="T78" fmla="*/ 2147483647 w 285"/>
                <a:gd name="T79" fmla="*/ 2147483647 h 330"/>
                <a:gd name="T80" fmla="*/ 2147483647 w 285"/>
                <a:gd name="T81" fmla="*/ 2147483647 h 330"/>
                <a:gd name="T82" fmla="*/ 2147483647 w 285"/>
                <a:gd name="T83" fmla="*/ 2147483647 h 330"/>
                <a:gd name="T84" fmla="*/ 2147483647 w 285"/>
                <a:gd name="T85" fmla="*/ 2147483647 h 330"/>
                <a:gd name="T86" fmla="*/ 2147483647 w 285"/>
                <a:gd name="T87" fmla="*/ 2147483647 h 330"/>
                <a:gd name="T88" fmla="*/ 2147483647 w 285"/>
                <a:gd name="T89" fmla="*/ 2147483647 h 330"/>
                <a:gd name="T90" fmla="*/ 2147483647 w 285"/>
                <a:gd name="T91" fmla="*/ 2147483647 h 330"/>
                <a:gd name="T92" fmla="*/ 2147483647 w 285"/>
                <a:gd name="T93" fmla="*/ 2147483647 h 330"/>
                <a:gd name="T94" fmla="*/ 2147483647 w 285"/>
                <a:gd name="T95" fmla="*/ 2147483647 h 330"/>
                <a:gd name="T96" fmla="*/ 2147483647 w 285"/>
                <a:gd name="T97" fmla="*/ 2147483647 h 330"/>
                <a:gd name="T98" fmla="*/ 2147483647 w 285"/>
                <a:gd name="T99" fmla="*/ 2147483647 h 330"/>
                <a:gd name="T100" fmla="*/ 2147483647 w 285"/>
                <a:gd name="T101" fmla="*/ 2147483647 h 330"/>
                <a:gd name="T102" fmla="*/ 2147483647 w 285"/>
                <a:gd name="T103" fmla="*/ 2147483647 h 33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85"/>
                <a:gd name="T157" fmla="*/ 0 h 330"/>
                <a:gd name="T158" fmla="*/ 285 w 285"/>
                <a:gd name="T159" fmla="*/ 330 h 33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85" h="330">
                  <a:moveTo>
                    <a:pt x="285" y="330"/>
                  </a:moveTo>
                  <a:lnTo>
                    <a:pt x="218" y="0"/>
                  </a:lnTo>
                  <a:lnTo>
                    <a:pt x="218" y="1"/>
                  </a:lnTo>
                  <a:lnTo>
                    <a:pt x="217" y="2"/>
                  </a:lnTo>
                  <a:lnTo>
                    <a:pt x="217" y="3"/>
                  </a:lnTo>
                  <a:lnTo>
                    <a:pt x="216" y="4"/>
                  </a:lnTo>
                  <a:lnTo>
                    <a:pt x="216" y="5"/>
                  </a:lnTo>
                  <a:lnTo>
                    <a:pt x="215" y="6"/>
                  </a:lnTo>
                  <a:lnTo>
                    <a:pt x="213" y="7"/>
                  </a:lnTo>
                  <a:lnTo>
                    <a:pt x="212" y="8"/>
                  </a:lnTo>
                  <a:lnTo>
                    <a:pt x="212" y="9"/>
                  </a:lnTo>
                  <a:lnTo>
                    <a:pt x="211" y="11"/>
                  </a:lnTo>
                  <a:lnTo>
                    <a:pt x="211" y="12"/>
                  </a:lnTo>
                  <a:lnTo>
                    <a:pt x="210" y="13"/>
                  </a:lnTo>
                  <a:lnTo>
                    <a:pt x="210" y="14"/>
                  </a:lnTo>
                  <a:lnTo>
                    <a:pt x="209" y="15"/>
                  </a:lnTo>
                  <a:lnTo>
                    <a:pt x="209" y="16"/>
                  </a:lnTo>
                  <a:lnTo>
                    <a:pt x="208" y="17"/>
                  </a:lnTo>
                  <a:lnTo>
                    <a:pt x="207" y="18"/>
                  </a:lnTo>
                  <a:lnTo>
                    <a:pt x="206" y="19"/>
                  </a:lnTo>
                  <a:lnTo>
                    <a:pt x="206" y="20"/>
                  </a:lnTo>
                  <a:lnTo>
                    <a:pt x="205" y="21"/>
                  </a:lnTo>
                  <a:lnTo>
                    <a:pt x="205" y="22"/>
                  </a:lnTo>
                  <a:lnTo>
                    <a:pt x="204" y="23"/>
                  </a:lnTo>
                  <a:lnTo>
                    <a:pt x="204" y="25"/>
                  </a:lnTo>
                  <a:lnTo>
                    <a:pt x="203" y="25"/>
                  </a:lnTo>
                  <a:lnTo>
                    <a:pt x="202" y="26"/>
                  </a:lnTo>
                  <a:lnTo>
                    <a:pt x="202" y="27"/>
                  </a:lnTo>
                  <a:lnTo>
                    <a:pt x="200" y="28"/>
                  </a:lnTo>
                  <a:lnTo>
                    <a:pt x="200" y="29"/>
                  </a:lnTo>
                  <a:lnTo>
                    <a:pt x="199" y="30"/>
                  </a:lnTo>
                  <a:lnTo>
                    <a:pt x="198" y="31"/>
                  </a:lnTo>
                  <a:lnTo>
                    <a:pt x="197" y="32"/>
                  </a:lnTo>
                  <a:lnTo>
                    <a:pt x="197" y="33"/>
                  </a:lnTo>
                  <a:lnTo>
                    <a:pt x="196" y="34"/>
                  </a:lnTo>
                  <a:lnTo>
                    <a:pt x="196" y="35"/>
                  </a:lnTo>
                  <a:lnTo>
                    <a:pt x="195" y="35"/>
                  </a:lnTo>
                  <a:lnTo>
                    <a:pt x="194" y="36"/>
                  </a:lnTo>
                  <a:lnTo>
                    <a:pt x="194" y="38"/>
                  </a:lnTo>
                  <a:lnTo>
                    <a:pt x="193" y="39"/>
                  </a:lnTo>
                  <a:lnTo>
                    <a:pt x="193" y="40"/>
                  </a:lnTo>
                  <a:lnTo>
                    <a:pt x="192" y="41"/>
                  </a:lnTo>
                  <a:lnTo>
                    <a:pt x="191" y="41"/>
                  </a:lnTo>
                  <a:lnTo>
                    <a:pt x="191" y="42"/>
                  </a:lnTo>
                  <a:lnTo>
                    <a:pt x="190" y="43"/>
                  </a:lnTo>
                  <a:lnTo>
                    <a:pt x="190" y="44"/>
                  </a:lnTo>
                  <a:lnTo>
                    <a:pt x="189" y="45"/>
                  </a:lnTo>
                  <a:lnTo>
                    <a:pt x="187" y="45"/>
                  </a:lnTo>
                  <a:lnTo>
                    <a:pt x="187" y="46"/>
                  </a:lnTo>
                  <a:lnTo>
                    <a:pt x="186" y="47"/>
                  </a:lnTo>
                  <a:lnTo>
                    <a:pt x="185" y="48"/>
                  </a:lnTo>
                  <a:lnTo>
                    <a:pt x="184" y="49"/>
                  </a:lnTo>
                  <a:lnTo>
                    <a:pt x="184" y="51"/>
                  </a:lnTo>
                  <a:lnTo>
                    <a:pt x="183" y="52"/>
                  </a:lnTo>
                  <a:lnTo>
                    <a:pt x="182" y="52"/>
                  </a:lnTo>
                  <a:lnTo>
                    <a:pt x="182" y="53"/>
                  </a:lnTo>
                  <a:lnTo>
                    <a:pt x="181" y="54"/>
                  </a:lnTo>
                  <a:lnTo>
                    <a:pt x="180" y="55"/>
                  </a:lnTo>
                  <a:lnTo>
                    <a:pt x="180" y="56"/>
                  </a:lnTo>
                  <a:lnTo>
                    <a:pt x="179" y="56"/>
                  </a:lnTo>
                  <a:lnTo>
                    <a:pt x="178" y="57"/>
                  </a:lnTo>
                  <a:lnTo>
                    <a:pt x="178" y="58"/>
                  </a:lnTo>
                  <a:lnTo>
                    <a:pt x="177" y="59"/>
                  </a:lnTo>
                  <a:lnTo>
                    <a:pt x="176" y="60"/>
                  </a:lnTo>
                  <a:lnTo>
                    <a:pt x="175" y="61"/>
                  </a:lnTo>
                  <a:lnTo>
                    <a:pt x="173" y="62"/>
                  </a:lnTo>
                  <a:lnTo>
                    <a:pt x="172" y="64"/>
                  </a:lnTo>
                  <a:lnTo>
                    <a:pt x="172" y="65"/>
                  </a:lnTo>
                  <a:lnTo>
                    <a:pt x="171" y="65"/>
                  </a:lnTo>
                  <a:lnTo>
                    <a:pt x="170" y="66"/>
                  </a:lnTo>
                  <a:lnTo>
                    <a:pt x="170" y="67"/>
                  </a:lnTo>
                  <a:lnTo>
                    <a:pt x="169" y="67"/>
                  </a:lnTo>
                  <a:lnTo>
                    <a:pt x="168" y="68"/>
                  </a:lnTo>
                  <a:lnTo>
                    <a:pt x="168" y="69"/>
                  </a:lnTo>
                  <a:lnTo>
                    <a:pt x="167" y="70"/>
                  </a:lnTo>
                  <a:lnTo>
                    <a:pt x="166" y="70"/>
                  </a:lnTo>
                  <a:lnTo>
                    <a:pt x="165" y="71"/>
                  </a:lnTo>
                  <a:lnTo>
                    <a:pt x="165" y="72"/>
                  </a:lnTo>
                  <a:lnTo>
                    <a:pt x="164" y="72"/>
                  </a:lnTo>
                  <a:lnTo>
                    <a:pt x="163" y="73"/>
                  </a:lnTo>
                  <a:lnTo>
                    <a:pt x="163" y="74"/>
                  </a:lnTo>
                  <a:lnTo>
                    <a:pt x="162" y="74"/>
                  </a:lnTo>
                  <a:lnTo>
                    <a:pt x="160" y="75"/>
                  </a:lnTo>
                  <a:lnTo>
                    <a:pt x="160" y="76"/>
                  </a:lnTo>
                  <a:lnTo>
                    <a:pt x="159" y="76"/>
                  </a:lnTo>
                  <a:lnTo>
                    <a:pt x="158" y="78"/>
                  </a:lnTo>
                  <a:lnTo>
                    <a:pt x="157" y="79"/>
                  </a:lnTo>
                  <a:lnTo>
                    <a:pt x="156" y="80"/>
                  </a:lnTo>
                  <a:lnTo>
                    <a:pt x="155" y="81"/>
                  </a:lnTo>
                  <a:lnTo>
                    <a:pt x="154" y="82"/>
                  </a:lnTo>
                  <a:lnTo>
                    <a:pt x="153" y="83"/>
                  </a:lnTo>
                  <a:lnTo>
                    <a:pt x="152" y="83"/>
                  </a:lnTo>
                  <a:lnTo>
                    <a:pt x="152" y="84"/>
                  </a:lnTo>
                  <a:lnTo>
                    <a:pt x="151" y="84"/>
                  </a:lnTo>
                  <a:lnTo>
                    <a:pt x="150" y="85"/>
                  </a:lnTo>
                  <a:lnTo>
                    <a:pt x="150" y="86"/>
                  </a:lnTo>
                  <a:lnTo>
                    <a:pt x="149" y="86"/>
                  </a:lnTo>
                  <a:lnTo>
                    <a:pt x="147" y="87"/>
                  </a:lnTo>
                  <a:lnTo>
                    <a:pt x="146" y="88"/>
                  </a:lnTo>
                  <a:lnTo>
                    <a:pt x="145" y="89"/>
                  </a:lnTo>
                  <a:lnTo>
                    <a:pt x="144" y="89"/>
                  </a:lnTo>
                  <a:lnTo>
                    <a:pt x="143" y="91"/>
                  </a:lnTo>
                  <a:lnTo>
                    <a:pt x="143" y="92"/>
                  </a:lnTo>
                  <a:lnTo>
                    <a:pt x="142" y="92"/>
                  </a:lnTo>
                  <a:lnTo>
                    <a:pt x="141" y="93"/>
                  </a:lnTo>
                  <a:lnTo>
                    <a:pt x="140" y="93"/>
                  </a:lnTo>
                  <a:lnTo>
                    <a:pt x="140" y="94"/>
                  </a:lnTo>
                  <a:lnTo>
                    <a:pt x="139" y="95"/>
                  </a:lnTo>
                  <a:lnTo>
                    <a:pt x="138" y="95"/>
                  </a:lnTo>
                  <a:lnTo>
                    <a:pt x="137" y="96"/>
                  </a:lnTo>
                  <a:lnTo>
                    <a:pt x="136" y="97"/>
                  </a:lnTo>
                  <a:lnTo>
                    <a:pt x="135" y="97"/>
                  </a:lnTo>
                  <a:lnTo>
                    <a:pt x="133" y="98"/>
                  </a:lnTo>
                  <a:lnTo>
                    <a:pt x="133" y="99"/>
                  </a:lnTo>
                  <a:lnTo>
                    <a:pt x="132" y="99"/>
                  </a:lnTo>
                  <a:lnTo>
                    <a:pt x="131" y="100"/>
                  </a:lnTo>
                  <a:lnTo>
                    <a:pt x="130" y="100"/>
                  </a:lnTo>
                  <a:lnTo>
                    <a:pt x="129" y="101"/>
                  </a:lnTo>
                  <a:lnTo>
                    <a:pt x="128" y="102"/>
                  </a:lnTo>
                  <a:lnTo>
                    <a:pt x="127" y="102"/>
                  </a:lnTo>
                  <a:lnTo>
                    <a:pt x="126" y="104"/>
                  </a:lnTo>
                  <a:lnTo>
                    <a:pt x="125" y="105"/>
                  </a:lnTo>
                  <a:lnTo>
                    <a:pt x="124" y="106"/>
                  </a:lnTo>
                  <a:lnTo>
                    <a:pt x="123" y="106"/>
                  </a:lnTo>
                  <a:lnTo>
                    <a:pt x="122" y="107"/>
                  </a:lnTo>
                  <a:lnTo>
                    <a:pt x="120" y="107"/>
                  </a:lnTo>
                  <a:lnTo>
                    <a:pt x="120" y="108"/>
                  </a:lnTo>
                  <a:lnTo>
                    <a:pt x="119" y="108"/>
                  </a:lnTo>
                  <a:lnTo>
                    <a:pt x="118" y="109"/>
                  </a:lnTo>
                  <a:lnTo>
                    <a:pt x="117" y="109"/>
                  </a:lnTo>
                  <a:lnTo>
                    <a:pt x="116" y="110"/>
                  </a:lnTo>
                  <a:lnTo>
                    <a:pt x="115" y="111"/>
                  </a:lnTo>
                  <a:lnTo>
                    <a:pt x="114" y="111"/>
                  </a:lnTo>
                  <a:lnTo>
                    <a:pt x="113" y="112"/>
                  </a:lnTo>
                  <a:lnTo>
                    <a:pt x="112" y="112"/>
                  </a:lnTo>
                  <a:lnTo>
                    <a:pt x="111" y="113"/>
                  </a:lnTo>
                  <a:lnTo>
                    <a:pt x="110" y="114"/>
                  </a:lnTo>
                  <a:lnTo>
                    <a:pt x="109" y="114"/>
                  </a:lnTo>
                  <a:lnTo>
                    <a:pt x="107" y="115"/>
                  </a:lnTo>
                  <a:lnTo>
                    <a:pt x="106" y="115"/>
                  </a:lnTo>
                  <a:lnTo>
                    <a:pt x="105" y="116"/>
                  </a:lnTo>
                  <a:lnTo>
                    <a:pt x="104" y="116"/>
                  </a:lnTo>
                  <a:lnTo>
                    <a:pt x="103" y="118"/>
                  </a:lnTo>
                  <a:lnTo>
                    <a:pt x="102" y="118"/>
                  </a:lnTo>
                  <a:lnTo>
                    <a:pt x="101" y="119"/>
                  </a:lnTo>
                  <a:lnTo>
                    <a:pt x="100" y="119"/>
                  </a:lnTo>
                  <a:lnTo>
                    <a:pt x="100" y="120"/>
                  </a:lnTo>
                  <a:lnTo>
                    <a:pt x="99" y="120"/>
                  </a:lnTo>
                  <a:lnTo>
                    <a:pt x="98" y="121"/>
                  </a:lnTo>
                  <a:lnTo>
                    <a:pt x="97" y="121"/>
                  </a:lnTo>
                  <a:lnTo>
                    <a:pt x="96" y="121"/>
                  </a:lnTo>
                  <a:lnTo>
                    <a:pt x="94" y="122"/>
                  </a:lnTo>
                  <a:lnTo>
                    <a:pt x="93" y="122"/>
                  </a:lnTo>
                  <a:lnTo>
                    <a:pt x="93" y="123"/>
                  </a:lnTo>
                  <a:lnTo>
                    <a:pt x="92" y="123"/>
                  </a:lnTo>
                  <a:lnTo>
                    <a:pt x="91" y="124"/>
                  </a:lnTo>
                  <a:lnTo>
                    <a:pt x="90" y="124"/>
                  </a:lnTo>
                  <a:lnTo>
                    <a:pt x="89" y="124"/>
                  </a:lnTo>
                  <a:lnTo>
                    <a:pt x="88" y="125"/>
                  </a:lnTo>
                  <a:lnTo>
                    <a:pt x="87" y="125"/>
                  </a:lnTo>
                  <a:lnTo>
                    <a:pt x="86" y="126"/>
                  </a:lnTo>
                  <a:lnTo>
                    <a:pt x="85" y="126"/>
                  </a:lnTo>
                  <a:lnTo>
                    <a:pt x="84" y="127"/>
                  </a:lnTo>
                  <a:lnTo>
                    <a:pt x="83" y="127"/>
                  </a:lnTo>
                  <a:lnTo>
                    <a:pt x="82" y="128"/>
                  </a:lnTo>
                  <a:lnTo>
                    <a:pt x="80" y="128"/>
                  </a:lnTo>
                  <a:lnTo>
                    <a:pt x="79" y="128"/>
                  </a:lnTo>
                  <a:lnTo>
                    <a:pt x="78" y="129"/>
                  </a:lnTo>
                  <a:lnTo>
                    <a:pt x="77" y="129"/>
                  </a:lnTo>
                  <a:lnTo>
                    <a:pt x="76" y="131"/>
                  </a:lnTo>
                  <a:lnTo>
                    <a:pt x="75" y="131"/>
                  </a:lnTo>
                  <a:lnTo>
                    <a:pt x="74" y="132"/>
                  </a:lnTo>
                  <a:lnTo>
                    <a:pt x="73" y="132"/>
                  </a:lnTo>
                  <a:lnTo>
                    <a:pt x="72" y="132"/>
                  </a:lnTo>
                  <a:lnTo>
                    <a:pt x="71" y="133"/>
                  </a:lnTo>
                  <a:lnTo>
                    <a:pt x="70" y="133"/>
                  </a:lnTo>
                  <a:lnTo>
                    <a:pt x="69" y="133"/>
                  </a:lnTo>
                  <a:lnTo>
                    <a:pt x="67" y="134"/>
                  </a:lnTo>
                  <a:lnTo>
                    <a:pt x="66" y="134"/>
                  </a:lnTo>
                  <a:lnTo>
                    <a:pt x="65" y="134"/>
                  </a:lnTo>
                  <a:lnTo>
                    <a:pt x="64" y="135"/>
                  </a:lnTo>
                  <a:lnTo>
                    <a:pt x="63" y="135"/>
                  </a:lnTo>
                  <a:lnTo>
                    <a:pt x="62" y="136"/>
                  </a:lnTo>
                  <a:lnTo>
                    <a:pt x="61" y="136"/>
                  </a:lnTo>
                  <a:lnTo>
                    <a:pt x="60" y="136"/>
                  </a:lnTo>
                  <a:lnTo>
                    <a:pt x="59" y="137"/>
                  </a:lnTo>
                  <a:lnTo>
                    <a:pt x="58" y="137"/>
                  </a:lnTo>
                  <a:lnTo>
                    <a:pt x="57" y="137"/>
                  </a:lnTo>
                  <a:lnTo>
                    <a:pt x="56" y="138"/>
                  </a:lnTo>
                  <a:lnTo>
                    <a:pt x="54" y="138"/>
                  </a:lnTo>
                  <a:lnTo>
                    <a:pt x="53" y="138"/>
                  </a:lnTo>
                  <a:lnTo>
                    <a:pt x="52" y="139"/>
                  </a:lnTo>
                  <a:lnTo>
                    <a:pt x="51" y="139"/>
                  </a:lnTo>
                  <a:lnTo>
                    <a:pt x="50" y="139"/>
                  </a:lnTo>
                  <a:lnTo>
                    <a:pt x="49" y="139"/>
                  </a:lnTo>
                  <a:lnTo>
                    <a:pt x="48" y="140"/>
                  </a:lnTo>
                  <a:lnTo>
                    <a:pt x="47" y="140"/>
                  </a:lnTo>
                  <a:lnTo>
                    <a:pt x="46" y="140"/>
                  </a:lnTo>
                  <a:lnTo>
                    <a:pt x="45" y="141"/>
                  </a:lnTo>
                  <a:lnTo>
                    <a:pt x="44" y="141"/>
                  </a:lnTo>
                  <a:lnTo>
                    <a:pt x="43" y="141"/>
                  </a:lnTo>
                  <a:lnTo>
                    <a:pt x="41" y="141"/>
                  </a:lnTo>
                  <a:lnTo>
                    <a:pt x="40" y="142"/>
                  </a:lnTo>
                  <a:lnTo>
                    <a:pt x="39" y="142"/>
                  </a:lnTo>
                  <a:lnTo>
                    <a:pt x="38" y="142"/>
                  </a:lnTo>
                  <a:lnTo>
                    <a:pt x="37" y="142"/>
                  </a:lnTo>
                  <a:lnTo>
                    <a:pt x="36" y="144"/>
                  </a:lnTo>
                  <a:lnTo>
                    <a:pt x="35" y="144"/>
                  </a:lnTo>
                  <a:lnTo>
                    <a:pt x="34" y="144"/>
                  </a:lnTo>
                  <a:lnTo>
                    <a:pt x="33" y="145"/>
                  </a:lnTo>
                  <a:lnTo>
                    <a:pt x="32" y="145"/>
                  </a:lnTo>
                  <a:lnTo>
                    <a:pt x="31" y="145"/>
                  </a:lnTo>
                  <a:lnTo>
                    <a:pt x="30" y="145"/>
                  </a:lnTo>
                  <a:lnTo>
                    <a:pt x="27" y="146"/>
                  </a:lnTo>
                  <a:lnTo>
                    <a:pt x="26" y="146"/>
                  </a:lnTo>
                  <a:lnTo>
                    <a:pt x="25" y="146"/>
                  </a:lnTo>
                  <a:lnTo>
                    <a:pt x="24" y="146"/>
                  </a:lnTo>
                  <a:lnTo>
                    <a:pt x="23" y="147"/>
                  </a:lnTo>
                  <a:lnTo>
                    <a:pt x="22" y="147"/>
                  </a:lnTo>
                  <a:lnTo>
                    <a:pt x="21" y="147"/>
                  </a:lnTo>
                  <a:lnTo>
                    <a:pt x="20" y="147"/>
                  </a:lnTo>
                  <a:lnTo>
                    <a:pt x="19" y="147"/>
                  </a:lnTo>
                  <a:lnTo>
                    <a:pt x="18" y="148"/>
                  </a:lnTo>
                  <a:lnTo>
                    <a:pt x="17" y="148"/>
                  </a:lnTo>
                  <a:lnTo>
                    <a:pt x="16" y="148"/>
                  </a:lnTo>
                  <a:lnTo>
                    <a:pt x="14" y="148"/>
                  </a:lnTo>
                  <a:lnTo>
                    <a:pt x="13" y="148"/>
                  </a:lnTo>
                  <a:lnTo>
                    <a:pt x="12" y="149"/>
                  </a:lnTo>
                  <a:lnTo>
                    <a:pt x="11" y="149"/>
                  </a:lnTo>
                  <a:lnTo>
                    <a:pt x="10" y="149"/>
                  </a:lnTo>
                  <a:lnTo>
                    <a:pt x="9" y="149"/>
                  </a:lnTo>
                  <a:lnTo>
                    <a:pt x="8" y="149"/>
                  </a:lnTo>
                  <a:lnTo>
                    <a:pt x="7" y="149"/>
                  </a:lnTo>
                  <a:lnTo>
                    <a:pt x="6" y="150"/>
                  </a:lnTo>
                  <a:lnTo>
                    <a:pt x="5" y="150"/>
                  </a:lnTo>
                  <a:lnTo>
                    <a:pt x="4" y="150"/>
                  </a:lnTo>
                  <a:lnTo>
                    <a:pt x="3" y="150"/>
                  </a:lnTo>
                  <a:lnTo>
                    <a:pt x="1" y="150"/>
                  </a:lnTo>
                  <a:lnTo>
                    <a:pt x="0" y="150"/>
                  </a:lnTo>
                  <a:lnTo>
                    <a:pt x="285" y="330"/>
                  </a:lnTo>
                  <a:close/>
                </a:path>
              </a:pathLst>
            </a:custGeom>
            <a:solidFill>
              <a:srgbClr val="2B2A29"/>
            </a:solidFill>
            <a:ln w="9525">
              <a:noFill/>
              <a:round/>
              <a:headEnd/>
              <a:tailEnd/>
            </a:ln>
          </p:spPr>
          <p:txBody>
            <a:bodyPr/>
            <a:lstStyle/>
            <a:p>
              <a:endParaRPr lang="pt-PT"/>
            </a:p>
          </p:txBody>
        </p:sp>
        <p:sp>
          <p:nvSpPr>
            <p:cNvPr id="7198" name="Freeform 64"/>
            <p:cNvSpPr>
              <a:spLocks noEditPoints="1"/>
            </p:cNvSpPr>
            <p:nvPr/>
          </p:nvSpPr>
          <p:spPr bwMode="auto">
            <a:xfrm>
              <a:off x="2616201" y="2982913"/>
              <a:ext cx="95250" cy="112713"/>
            </a:xfrm>
            <a:custGeom>
              <a:avLst/>
              <a:gdLst>
                <a:gd name="T0" fmla="*/ 2147483647 w 237"/>
                <a:gd name="T1" fmla="*/ 2147483647 h 284"/>
                <a:gd name="T2" fmla="*/ 2147483647 w 237"/>
                <a:gd name="T3" fmla="*/ 2147483647 h 284"/>
                <a:gd name="T4" fmla="*/ 2147483647 w 237"/>
                <a:gd name="T5" fmla="*/ 2147483647 h 284"/>
                <a:gd name="T6" fmla="*/ 2147483647 w 237"/>
                <a:gd name="T7" fmla="*/ 2147483647 h 284"/>
                <a:gd name="T8" fmla="*/ 2147483647 w 237"/>
                <a:gd name="T9" fmla="*/ 2147483647 h 284"/>
                <a:gd name="T10" fmla="*/ 2147483647 w 237"/>
                <a:gd name="T11" fmla="*/ 2147483647 h 284"/>
                <a:gd name="T12" fmla="*/ 2147483647 w 237"/>
                <a:gd name="T13" fmla="*/ 2147483647 h 284"/>
                <a:gd name="T14" fmla="*/ 2147483647 w 237"/>
                <a:gd name="T15" fmla="*/ 2147483647 h 284"/>
                <a:gd name="T16" fmla="*/ 2147483647 w 237"/>
                <a:gd name="T17" fmla="*/ 2147483647 h 284"/>
                <a:gd name="T18" fmla="*/ 0 w 237"/>
                <a:gd name="T19" fmla="*/ 2147483647 h 284"/>
                <a:gd name="T20" fmla="*/ 2147483647 w 237"/>
                <a:gd name="T21" fmla="*/ 2147483647 h 284"/>
                <a:gd name="T22" fmla="*/ 2147483647 w 237"/>
                <a:gd name="T23" fmla="*/ 2147483647 h 284"/>
                <a:gd name="T24" fmla="*/ 2147483647 w 237"/>
                <a:gd name="T25" fmla="*/ 2147483647 h 284"/>
                <a:gd name="T26" fmla="*/ 2147483647 w 237"/>
                <a:gd name="T27" fmla="*/ 2147483647 h 284"/>
                <a:gd name="T28" fmla="*/ 2147483647 w 237"/>
                <a:gd name="T29" fmla="*/ 2147483647 h 284"/>
                <a:gd name="T30" fmla="*/ 2147483647 w 237"/>
                <a:gd name="T31" fmla="*/ 2147483647 h 284"/>
                <a:gd name="T32" fmla="*/ 2147483647 w 237"/>
                <a:gd name="T33" fmla="*/ 2147483647 h 284"/>
                <a:gd name="T34" fmla="*/ 2147483647 w 237"/>
                <a:gd name="T35" fmla="*/ 2147483647 h 284"/>
                <a:gd name="T36" fmla="*/ 2147483647 w 237"/>
                <a:gd name="T37" fmla="*/ 2147483647 h 284"/>
                <a:gd name="T38" fmla="*/ 2147483647 w 237"/>
                <a:gd name="T39" fmla="*/ 2147483647 h 284"/>
                <a:gd name="T40" fmla="*/ 2147483647 w 237"/>
                <a:gd name="T41" fmla="*/ 2147483647 h 284"/>
                <a:gd name="T42" fmla="*/ 2147483647 w 237"/>
                <a:gd name="T43" fmla="*/ 2147483647 h 284"/>
                <a:gd name="T44" fmla="*/ 2147483647 w 237"/>
                <a:gd name="T45" fmla="*/ 2147483647 h 284"/>
                <a:gd name="T46" fmla="*/ 2147483647 w 237"/>
                <a:gd name="T47" fmla="*/ 2147483647 h 284"/>
                <a:gd name="T48" fmla="*/ 2147483647 w 237"/>
                <a:gd name="T49" fmla="*/ 2147483647 h 284"/>
                <a:gd name="T50" fmla="*/ 2147483647 w 237"/>
                <a:gd name="T51" fmla="*/ 2147483647 h 284"/>
                <a:gd name="T52" fmla="*/ 2147483647 w 237"/>
                <a:gd name="T53" fmla="*/ 2147483647 h 284"/>
                <a:gd name="T54" fmla="*/ 2147483647 w 237"/>
                <a:gd name="T55" fmla="*/ 2147483647 h 284"/>
                <a:gd name="T56" fmla="*/ 2147483647 w 237"/>
                <a:gd name="T57" fmla="*/ 2147483647 h 284"/>
                <a:gd name="T58" fmla="*/ 2147483647 w 237"/>
                <a:gd name="T59" fmla="*/ 2147483647 h 284"/>
                <a:gd name="T60" fmla="*/ 2147483647 w 237"/>
                <a:gd name="T61" fmla="*/ 2147483647 h 284"/>
                <a:gd name="T62" fmla="*/ 2147483647 w 237"/>
                <a:gd name="T63" fmla="*/ 2147483647 h 284"/>
                <a:gd name="T64" fmla="*/ 2147483647 w 237"/>
                <a:gd name="T65" fmla="*/ 2147483647 h 284"/>
                <a:gd name="T66" fmla="*/ 2147483647 w 237"/>
                <a:gd name="T67" fmla="*/ 2147483647 h 284"/>
                <a:gd name="T68" fmla="*/ 2147483647 w 237"/>
                <a:gd name="T69" fmla="*/ 2147483647 h 284"/>
                <a:gd name="T70" fmla="*/ 2147483647 w 237"/>
                <a:gd name="T71" fmla="*/ 2147483647 h 284"/>
                <a:gd name="T72" fmla="*/ 2147483647 w 237"/>
                <a:gd name="T73" fmla="*/ 2147483647 h 284"/>
                <a:gd name="T74" fmla="*/ 2147483647 w 237"/>
                <a:gd name="T75" fmla="*/ 2147483647 h 284"/>
                <a:gd name="T76" fmla="*/ 2147483647 w 237"/>
                <a:gd name="T77" fmla="*/ 2147483647 h 284"/>
                <a:gd name="T78" fmla="*/ 2147483647 w 237"/>
                <a:gd name="T79" fmla="*/ 2147483647 h 284"/>
                <a:gd name="T80" fmla="*/ 2147483647 w 237"/>
                <a:gd name="T81" fmla="*/ 2147483647 h 284"/>
                <a:gd name="T82" fmla="*/ 2147483647 w 237"/>
                <a:gd name="T83" fmla="*/ 2147483647 h 284"/>
                <a:gd name="T84" fmla="*/ 2147483647 w 237"/>
                <a:gd name="T85" fmla="*/ 2147483647 h 284"/>
                <a:gd name="T86" fmla="*/ 2147483647 w 237"/>
                <a:gd name="T87" fmla="*/ 2147483647 h 28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37"/>
                <a:gd name="T133" fmla="*/ 0 h 284"/>
                <a:gd name="T134" fmla="*/ 237 w 237"/>
                <a:gd name="T135" fmla="*/ 284 h 28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37" h="284">
                  <a:moveTo>
                    <a:pt x="179" y="236"/>
                  </a:moveTo>
                  <a:lnTo>
                    <a:pt x="186" y="242"/>
                  </a:lnTo>
                  <a:lnTo>
                    <a:pt x="193" y="250"/>
                  </a:lnTo>
                  <a:lnTo>
                    <a:pt x="203" y="257"/>
                  </a:lnTo>
                  <a:lnTo>
                    <a:pt x="213" y="264"/>
                  </a:lnTo>
                  <a:lnTo>
                    <a:pt x="197" y="284"/>
                  </a:lnTo>
                  <a:lnTo>
                    <a:pt x="187" y="277"/>
                  </a:lnTo>
                  <a:lnTo>
                    <a:pt x="176" y="268"/>
                  </a:lnTo>
                  <a:lnTo>
                    <a:pt x="166" y="258"/>
                  </a:lnTo>
                  <a:lnTo>
                    <a:pt x="157" y="248"/>
                  </a:lnTo>
                  <a:lnTo>
                    <a:pt x="144" y="253"/>
                  </a:lnTo>
                  <a:lnTo>
                    <a:pt x="133" y="257"/>
                  </a:lnTo>
                  <a:lnTo>
                    <a:pt x="120" y="259"/>
                  </a:lnTo>
                  <a:lnTo>
                    <a:pt x="109" y="261"/>
                  </a:lnTo>
                  <a:lnTo>
                    <a:pt x="99" y="259"/>
                  </a:lnTo>
                  <a:lnTo>
                    <a:pt x="89" y="258"/>
                  </a:lnTo>
                  <a:lnTo>
                    <a:pt x="78" y="256"/>
                  </a:lnTo>
                  <a:lnTo>
                    <a:pt x="68" y="253"/>
                  </a:lnTo>
                  <a:lnTo>
                    <a:pt x="57" y="249"/>
                  </a:lnTo>
                  <a:lnTo>
                    <a:pt x="47" y="244"/>
                  </a:lnTo>
                  <a:lnTo>
                    <a:pt x="38" y="239"/>
                  </a:lnTo>
                  <a:lnTo>
                    <a:pt x="31" y="231"/>
                  </a:lnTo>
                  <a:lnTo>
                    <a:pt x="23" y="224"/>
                  </a:lnTo>
                  <a:lnTo>
                    <a:pt x="18" y="215"/>
                  </a:lnTo>
                  <a:lnTo>
                    <a:pt x="12" y="206"/>
                  </a:lnTo>
                  <a:lnTo>
                    <a:pt x="7" y="196"/>
                  </a:lnTo>
                  <a:lnTo>
                    <a:pt x="4" y="184"/>
                  </a:lnTo>
                  <a:lnTo>
                    <a:pt x="2" y="172"/>
                  </a:lnTo>
                  <a:lnTo>
                    <a:pt x="0" y="159"/>
                  </a:lnTo>
                  <a:lnTo>
                    <a:pt x="0" y="146"/>
                  </a:lnTo>
                  <a:lnTo>
                    <a:pt x="0" y="130"/>
                  </a:lnTo>
                  <a:lnTo>
                    <a:pt x="2" y="113"/>
                  </a:lnTo>
                  <a:lnTo>
                    <a:pt x="6" y="98"/>
                  </a:lnTo>
                  <a:lnTo>
                    <a:pt x="11" y="83"/>
                  </a:lnTo>
                  <a:lnTo>
                    <a:pt x="17" y="71"/>
                  </a:lnTo>
                  <a:lnTo>
                    <a:pt x="23" y="60"/>
                  </a:lnTo>
                  <a:lnTo>
                    <a:pt x="31" y="50"/>
                  </a:lnTo>
                  <a:lnTo>
                    <a:pt x="38" y="41"/>
                  </a:lnTo>
                  <a:lnTo>
                    <a:pt x="47" y="32"/>
                  </a:lnTo>
                  <a:lnTo>
                    <a:pt x="56" y="25"/>
                  </a:lnTo>
                  <a:lnTo>
                    <a:pt x="65" y="18"/>
                  </a:lnTo>
                  <a:lnTo>
                    <a:pt x="75" y="13"/>
                  </a:lnTo>
                  <a:lnTo>
                    <a:pt x="88" y="7"/>
                  </a:lnTo>
                  <a:lnTo>
                    <a:pt x="102" y="3"/>
                  </a:lnTo>
                  <a:lnTo>
                    <a:pt x="116" y="1"/>
                  </a:lnTo>
                  <a:lnTo>
                    <a:pt x="131" y="0"/>
                  </a:lnTo>
                  <a:lnTo>
                    <a:pt x="143" y="1"/>
                  </a:lnTo>
                  <a:lnTo>
                    <a:pt x="154" y="2"/>
                  </a:lnTo>
                  <a:lnTo>
                    <a:pt x="165" y="4"/>
                  </a:lnTo>
                  <a:lnTo>
                    <a:pt x="175" y="7"/>
                  </a:lnTo>
                  <a:lnTo>
                    <a:pt x="183" y="12"/>
                  </a:lnTo>
                  <a:lnTo>
                    <a:pt x="192" y="17"/>
                  </a:lnTo>
                  <a:lnTo>
                    <a:pt x="201" y="24"/>
                  </a:lnTo>
                  <a:lnTo>
                    <a:pt x="208" y="31"/>
                  </a:lnTo>
                  <a:lnTo>
                    <a:pt x="215" y="39"/>
                  </a:lnTo>
                  <a:lnTo>
                    <a:pt x="221" y="48"/>
                  </a:lnTo>
                  <a:lnTo>
                    <a:pt x="227" y="56"/>
                  </a:lnTo>
                  <a:lnTo>
                    <a:pt x="230" y="67"/>
                  </a:lnTo>
                  <a:lnTo>
                    <a:pt x="233" y="77"/>
                  </a:lnTo>
                  <a:lnTo>
                    <a:pt x="236" y="89"/>
                  </a:lnTo>
                  <a:lnTo>
                    <a:pt x="237" y="100"/>
                  </a:lnTo>
                  <a:lnTo>
                    <a:pt x="237" y="112"/>
                  </a:lnTo>
                  <a:lnTo>
                    <a:pt x="236" y="131"/>
                  </a:lnTo>
                  <a:lnTo>
                    <a:pt x="234" y="149"/>
                  </a:lnTo>
                  <a:lnTo>
                    <a:pt x="229" y="166"/>
                  </a:lnTo>
                  <a:lnTo>
                    <a:pt x="222" y="183"/>
                  </a:lnTo>
                  <a:lnTo>
                    <a:pt x="214" y="198"/>
                  </a:lnTo>
                  <a:lnTo>
                    <a:pt x="203" y="212"/>
                  </a:lnTo>
                  <a:lnTo>
                    <a:pt x="192" y="224"/>
                  </a:lnTo>
                  <a:lnTo>
                    <a:pt x="179" y="236"/>
                  </a:lnTo>
                  <a:close/>
                  <a:moveTo>
                    <a:pt x="159" y="214"/>
                  </a:moveTo>
                  <a:lnTo>
                    <a:pt x="168" y="205"/>
                  </a:lnTo>
                  <a:lnTo>
                    <a:pt x="177" y="195"/>
                  </a:lnTo>
                  <a:lnTo>
                    <a:pt x="184" y="183"/>
                  </a:lnTo>
                  <a:lnTo>
                    <a:pt x="192" y="170"/>
                  </a:lnTo>
                  <a:lnTo>
                    <a:pt x="197" y="156"/>
                  </a:lnTo>
                  <a:lnTo>
                    <a:pt x="201" y="141"/>
                  </a:lnTo>
                  <a:lnTo>
                    <a:pt x="204" y="126"/>
                  </a:lnTo>
                  <a:lnTo>
                    <a:pt x="204" y="111"/>
                  </a:lnTo>
                  <a:lnTo>
                    <a:pt x="204" y="102"/>
                  </a:lnTo>
                  <a:lnTo>
                    <a:pt x="203" y="93"/>
                  </a:lnTo>
                  <a:lnTo>
                    <a:pt x="202" y="84"/>
                  </a:lnTo>
                  <a:lnTo>
                    <a:pt x="200" y="77"/>
                  </a:lnTo>
                  <a:lnTo>
                    <a:pt x="196" y="69"/>
                  </a:lnTo>
                  <a:lnTo>
                    <a:pt x="193" y="63"/>
                  </a:lnTo>
                  <a:lnTo>
                    <a:pt x="189" y="56"/>
                  </a:lnTo>
                  <a:lnTo>
                    <a:pt x="183" y="51"/>
                  </a:lnTo>
                  <a:lnTo>
                    <a:pt x="178" y="45"/>
                  </a:lnTo>
                  <a:lnTo>
                    <a:pt x="173" y="41"/>
                  </a:lnTo>
                  <a:lnTo>
                    <a:pt x="166" y="37"/>
                  </a:lnTo>
                  <a:lnTo>
                    <a:pt x="161" y="33"/>
                  </a:lnTo>
                  <a:lnTo>
                    <a:pt x="154" y="31"/>
                  </a:lnTo>
                  <a:lnTo>
                    <a:pt x="147" y="29"/>
                  </a:lnTo>
                  <a:lnTo>
                    <a:pt x="140" y="28"/>
                  </a:lnTo>
                  <a:lnTo>
                    <a:pt x="133" y="28"/>
                  </a:lnTo>
                  <a:lnTo>
                    <a:pt x="120" y="29"/>
                  </a:lnTo>
                  <a:lnTo>
                    <a:pt x="108" y="32"/>
                  </a:lnTo>
                  <a:lnTo>
                    <a:pt x="96" y="37"/>
                  </a:lnTo>
                  <a:lnTo>
                    <a:pt x="84" y="43"/>
                  </a:lnTo>
                  <a:lnTo>
                    <a:pt x="72" y="52"/>
                  </a:lnTo>
                  <a:lnTo>
                    <a:pt x="62" y="62"/>
                  </a:lnTo>
                  <a:lnTo>
                    <a:pt x="54" y="73"/>
                  </a:lnTo>
                  <a:lnTo>
                    <a:pt x="46" y="86"/>
                  </a:lnTo>
                  <a:lnTo>
                    <a:pt x="40" y="100"/>
                  </a:lnTo>
                  <a:lnTo>
                    <a:pt x="35" y="117"/>
                  </a:lnTo>
                  <a:lnTo>
                    <a:pt x="33" y="132"/>
                  </a:lnTo>
                  <a:lnTo>
                    <a:pt x="32" y="149"/>
                  </a:lnTo>
                  <a:lnTo>
                    <a:pt x="32" y="159"/>
                  </a:lnTo>
                  <a:lnTo>
                    <a:pt x="34" y="169"/>
                  </a:lnTo>
                  <a:lnTo>
                    <a:pt x="36" y="177"/>
                  </a:lnTo>
                  <a:lnTo>
                    <a:pt x="38" y="186"/>
                  </a:lnTo>
                  <a:lnTo>
                    <a:pt x="43" y="193"/>
                  </a:lnTo>
                  <a:lnTo>
                    <a:pt x="47" y="201"/>
                  </a:lnTo>
                  <a:lnTo>
                    <a:pt x="53" y="208"/>
                  </a:lnTo>
                  <a:lnTo>
                    <a:pt x="58" y="214"/>
                  </a:lnTo>
                  <a:lnTo>
                    <a:pt x="69" y="222"/>
                  </a:lnTo>
                  <a:lnTo>
                    <a:pt x="80" y="227"/>
                  </a:lnTo>
                  <a:lnTo>
                    <a:pt x="85" y="229"/>
                  </a:lnTo>
                  <a:lnTo>
                    <a:pt x="90" y="231"/>
                  </a:lnTo>
                  <a:lnTo>
                    <a:pt x="97" y="231"/>
                  </a:lnTo>
                  <a:lnTo>
                    <a:pt x="102" y="232"/>
                  </a:lnTo>
                  <a:lnTo>
                    <a:pt x="112" y="231"/>
                  </a:lnTo>
                  <a:lnTo>
                    <a:pt x="120" y="230"/>
                  </a:lnTo>
                  <a:lnTo>
                    <a:pt x="128" y="229"/>
                  </a:lnTo>
                  <a:lnTo>
                    <a:pt x="136" y="226"/>
                  </a:lnTo>
                  <a:lnTo>
                    <a:pt x="128" y="219"/>
                  </a:lnTo>
                  <a:lnTo>
                    <a:pt x="121" y="213"/>
                  </a:lnTo>
                  <a:lnTo>
                    <a:pt x="112" y="208"/>
                  </a:lnTo>
                  <a:lnTo>
                    <a:pt x="104" y="203"/>
                  </a:lnTo>
                  <a:lnTo>
                    <a:pt x="116" y="183"/>
                  </a:lnTo>
                  <a:lnTo>
                    <a:pt x="127" y="188"/>
                  </a:lnTo>
                  <a:lnTo>
                    <a:pt x="136" y="193"/>
                  </a:lnTo>
                  <a:lnTo>
                    <a:pt x="147" y="202"/>
                  </a:lnTo>
                  <a:lnTo>
                    <a:pt x="159" y="214"/>
                  </a:lnTo>
                  <a:close/>
                </a:path>
              </a:pathLst>
            </a:custGeom>
            <a:solidFill>
              <a:srgbClr val="2B2A29"/>
            </a:solidFill>
            <a:ln w="9525">
              <a:noFill/>
              <a:round/>
              <a:headEnd/>
              <a:tailEnd/>
            </a:ln>
          </p:spPr>
          <p:txBody>
            <a:bodyPr/>
            <a:lstStyle/>
            <a:p>
              <a:endParaRPr lang="pt-PT"/>
            </a:p>
          </p:txBody>
        </p:sp>
        <p:sp>
          <p:nvSpPr>
            <p:cNvPr id="7199" name="Freeform 65"/>
            <p:cNvSpPr>
              <a:spLocks/>
            </p:cNvSpPr>
            <p:nvPr/>
          </p:nvSpPr>
          <p:spPr bwMode="auto">
            <a:xfrm>
              <a:off x="2727326" y="3054350"/>
              <a:ext cx="58738" cy="76200"/>
            </a:xfrm>
            <a:custGeom>
              <a:avLst/>
              <a:gdLst>
                <a:gd name="T0" fmla="*/ 0 w 148"/>
                <a:gd name="T1" fmla="*/ 0 h 189"/>
                <a:gd name="T2" fmla="*/ 2147483647 w 148"/>
                <a:gd name="T3" fmla="*/ 0 h 189"/>
                <a:gd name="T4" fmla="*/ 2147483647 w 148"/>
                <a:gd name="T5" fmla="*/ 2147483647 h 189"/>
                <a:gd name="T6" fmla="*/ 2147483647 w 148"/>
                <a:gd name="T7" fmla="*/ 2147483647 h 189"/>
                <a:gd name="T8" fmla="*/ 2147483647 w 148"/>
                <a:gd name="T9" fmla="*/ 0 h 189"/>
                <a:gd name="T10" fmla="*/ 2147483647 w 148"/>
                <a:gd name="T11" fmla="*/ 0 h 189"/>
                <a:gd name="T12" fmla="*/ 2147483647 w 148"/>
                <a:gd name="T13" fmla="*/ 2147483647 h 189"/>
                <a:gd name="T14" fmla="*/ 2147483647 w 148"/>
                <a:gd name="T15" fmla="*/ 2147483647 h 189"/>
                <a:gd name="T16" fmla="*/ 2147483647 w 148"/>
                <a:gd name="T17" fmla="*/ 2147483647 h 189"/>
                <a:gd name="T18" fmla="*/ 2147483647 w 148"/>
                <a:gd name="T19" fmla="*/ 2147483647 h 189"/>
                <a:gd name="T20" fmla="*/ 2147483647 w 148"/>
                <a:gd name="T21" fmla="*/ 2147483647 h 189"/>
                <a:gd name="T22" fmla="*/ 0 w 148"/>
                <a:gd name="T23" fmla="*/ 2147483647 h 189"/>
                <a:gd name="T24" fmla="*/ 0 w 148"/>
                <a:gd name="T25" fmla="*/ 0 h 18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8"/>
                <a:gd name="T40" fmla="*/ 0 h 189"/>
                <a:gd name="T41" fmla="*/ 148 w 148"/>
                <a:gd name="T42" fmla="*/ 189 h 18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8" h="189">
                  <a:moveTo>
                    <a:pt x="0" y="0"/>
                  </a:moveTo>
                  <a:lnTo>
                    <a:pt x="26" y="0"/>
                  </a:lnTo>
                  <a:lnTo>
                    <a:pt x="26" y="77"/>
                  </a:lnTo>
                  <a:lnTo>
                    <a:pt x="122" y="77"/>
                  </a:lnTo>
                  <a:lnTo>
                    <a:pt x="122" y="0"/>
                  </a:lnTo>
                  <a:lnTo>
                    <a:pt x="148" y="0"/>
                  </a:lnTo>
                  <a:lnTo>
                    <a:pt x="148" y="189"/>
                  </a:lnTo>
                  <a:lnTo>
                    <a:pt x="122" y="189"/>
                  </a:lnTo>
                  <a:lnTo>
                    <a:pt x="122" y="100"/>
                  </a:lnTo>
                  <a:lnTo>
                    <a:pt x="26" y="100"/>
                  </a:lnTo>
                  <a:lnTo>
                    <a:pt x="26" y="189"/>
                  </a:lnTo>
                  <a:lnTo>
                    <a:pt x="0" y="189"/>
                  </a:lnTo>
                  <a:lnTo>
                    <a:pt x="0" y="0"/>
                  </a:lnTo>
                  <a:close/>
                </a:path>
              </a:pathLst>
            </a:custGeom>
            <a:solidFill>
              <a:srgbClr val="2B2A29"/>
            </a:solidFill>
            <a:ln w="9525">
              <a:noFill/>
              <a:round/>
              <a:headEnd/>
              <a:tailEnd/>
            </a:ln>
          </p:spPr>
          <p:txBody>
            <a:bodyPr/>
            <a:lstStyle/>
            <a:p>
              <a:endParaRPr lang="pt-PT"/>
            </a:p>
          </p:txBody>
        </p:sp>
        <p:sp>
          <p:nvSpPr>
            <p:cNvPr id="7200" name="Freeform 66"/>
            <p:cNvSpPr>
              <a:spLocks noEditPoints="1"/>
            </p:cNvSpPr>
            <p:nvPr/>
          </p:nvSpPr>
          <p:spPr bwMode="auto">
            <a:xfrm>
              <a:off x="3162301" y="3313113"/>
              <a:ext cx="76200" cy="100013"/>
            </a:xfrm>
            <a:custGeom>
              <a:avLst/>
              <a:gdLst>
                <a:gd name="T0" fmla="*/ 2147483647 w 195"/>
                <a:gd name="T1" fmla="*/ 2147483647 h 251"/>
                <a:gd name="T2" fmla="*/ 2147483647 w 195"/>
                <a:gd name="T3" fmla="*/ 2147483647 h 251"/>
                <a:gd name="T4" fmla="*/ 2147483647 w 195"/>
                <a:gd name="T5" fmla="*/ 2147483647 h 251"/>
                <a:gd name="T6" fmla="*/ 2147483647 w 195"/>
                <a:gd name="T7" fmla="*/ 2147483647 h 251"/>
                <a:gd name="T8" fmla="*/ 2147483647 w 195"/>
                <a:gd name="T9" fmla="*/ 2147483647 h 251"/>
                <a:gd name="T10" fmla="*/ 2147483647 w 195"/>
                <a:gd name="T11" fmla="*/ 2147483647 h 251"/>
                <a:gd name="T12" fmla="*/ 2147483647 w 195"/>
                <a:gd name="T13" fmla="*/ 2147483647 h 251"/>
                <a:gd name="T14" fmla="*/ 2147483647 w 195"/>
                <a:gd name="T15" fmla="*/ 2147483647 h 251"/>
                <a:gd name="T16" fmla="*/ 2147483647 w 195"/>
                <a:gd name="T17" fmla="*/ 2147483647 h 251"/>
                <a:gd name="T18" fmla="*/ 2147483647 w 195"/>
                <a:gd name="T19" fmla="*/ 2147483647 h 251"/>
                <a:gd name="T20" fmla="*/ 2147483647 w 195"/>
                <a:gd name="T21" fmla="*/ 2147483647 h 251"/>
                <a:gd name="T22" fmla="*/ 2147483647 w 195"/>
                <a:gd name="T23" fmla="*/ 2147483647 h 251"/>
                <a:gd name="T24" fmla="*/ 2147483647 w 195"/>
                <a:gd name="T25" fmla="*/ 2147483647 h 251"/>
                <a:gd name="T26" fmla="*/ 2147483647 w 195"/>
                <a:gd name="T27" fmla="*/ 2147483647 h 251"/>
                <a:gd name="T28" fmla="*/ 2147483647 w 195"/>
                <a:gd name="T29" fmla="*/ 2147483647 h 251"/>
                <a:gd name="T30" fmla="*/ 2147483647 w 195"/>
                <a:gd name="T31" fmla="*/ 2147483647 h 251"/>
                <a:gd name="T32" fmla="*/ 2147483647 w 195"/>
                <a:gd name="T33" fmla="*/ 2147483647 h 251"/>
                <a:gd name="T34" fmla="*/ 2147483647 w 195"/>
                <a:gd name="T35" fmla="*/ 2147483647 h 251"/>
                <a:gd name="T36" fmla="*/ 2147483647 w 195"/>
                <a:gd name="T37" fmla="*/ 2147483647 h 251"/>
                <a:gd name="T38" fmla="*/ 2147483647 w 195"/>
                <a:gd name="T39" fmla="*/ 2147483647 h 251"/>
                <a:gd name="T40" fmla="*/ 2147483647 w 195"/>
                <a:gd name="T41" fmla="*/ 2147483647 h 251"/>
                <a:gd name="T42" fmla="*/ 2147483647 w 195"/>
                <a:gd name="T43" fmla="*/ 2147483647 h 251"/>
                <a:gd name="T44" fmla="*/ 2147483647 w 195"/>
                <a:gd name="T45" fmla="*/ 2147483647 h 251"/>
                <a:gd name="T46" fmla="*/ 2147483647 w 195"/>
                <a:gd name="T47" fmla="*/ 2147483647 h 251"/>
                <a:gd name="T48" fmla="*/ 2147483647 w 195"/>
                <a:gd name="T49" fmla="*/ 2147483647 h 251"/>
                <a:gd name="T50" fmla="*/ 2147483647 w 195"/>
                <a:gd name="T51" fmla="*/ 2147483647 h 251"/>
                <a:gd name="T52" fmla="*/ 2147483647 w 195"/>
                <a:gd name="T53" fmla="*/ 2147483647 h 251"/>
                <a:gd name="T54" fmla="*/ 2147483647 w 195"/>
                <a:gd name="T55" fmla="*/ 2147483647 h 251"/>
                <a:gd name="T56" fmla="*/ 2147483647 w 195"/>
                <a:gd name="T57" fmla="*/ 0 h 251"/>
                <a:gd name="T58" fmla="*/ 2147483647 w 195"/>
                <a:gd name="T59" fmla="*/ 2147483647 h 251"/>
                <a:gd name="T60" fmla="*/ 2147483647 w 195"/>
                <a:gd name="T61" fmla="*/ 2147483647 h 251"/>
                <a:gd name="T62" fmla="*/ 2147483647 w 195"/>
                <a:gd name="T63" fmla="*/ 2147483647 h 251"/>
                <a:gd name="T64" fmla="*/ 2147483647 w 195"/>
                <a:gd name="T65" fmla="*/ 2147483647 h 251"/>
                <a:gd name="T66" fmla="*/ 2147483647 w 195"/>
                <a:gd name="T67" fmla="*/ 2147483647 h 251"/>
                <a:gd name="T68" fmla="*/ 2147483647 w 195"/>
                <a:gd name="T69" fmla="*/ 2147483647 h 251"/>
                <a:gd name="T70" fmla="*/ 2147483647 w 195"/>
                <a:gd name="T71" fmla="*/ 2147483647 h 251"/>
                <a:gd name="T72" fmla="*/ 2147483647 w 195"/>
                <a:gd name="T73" fmla="*/ 2147483647 h 251"/>
                <a:gd name="T74" fmla="*/ 2147483647 w 195"/>
                <a:gd name="T75" fmla="*/ 2147483647 h 251"/>
                <a:gd name="T76" fmla="*/ 2147483647 w 195"/>
                <a:gd name="T77" fmla="*/ 2147483647 h 251"/>
                <a:gd name="T78" fmla="*/ 2147483647 w 195"/>
                <a:gd name="T79" fmla="*/ 2147483647 h 251"/>
                <a:gd name="T80" fmla="*/ 2147483647 w 195"/>
                <a:gd name="T81" fmla="*/ 2147483647 h 251"/>
                <a:gd name="T82" fmla="*/ 2147483647 w 195"/>
                <a:gd name="T83" fmla="*/ 2147483647 h 251"/>
                <a:gd name="T84" fmla="*/ 2147483647 w 195"/>
                <a:gd name="T85" fmla="*/ 2147483647 h 251"/>
                <a:gd name="T86" fmla="*/ 2147483647 w 195"/>
                <a:gd name="T87" fmla="*/ 2147483647 h 251"/>
                <a:gd name="T88" fmla="*/ 2147483647 w 195"/>
                <a:gd name="T89" fmla="*/ 2147483647 h 251"/>
                <a:gd name="T90" fmla="*/ 2147483647 w 195"/>
                <a:gd name="T91" fmla="*/ 2147483647 h 251"/>
                <a:gd name="T92" fmla="*/ 2147483647 w 195"/>
                <a:gd name="T93" fmla="*/ 2147483647 h 251"/>
                <a:gd name="T94" fmla="*/ 2147483647 w 195"/>
                <a:gd name="T95" fmla="*/ 2147483647 h 251"/>
                <a:gd name="T96" fmla="*/ 2147483647 w 195"/>
                <a:gd name="T97" fmla="*/ 2147483647 h 251"/>
                <a:gd name="T98" fmla="*/ 2147483647 w 195"/>
                <a:gd name="T99" fmla="*/ 2147483647 h 251"/>
                <a:gd name="T100" fmla="*/ 2147483647 w 195"/>
                <a:gd name="T101" fmla="*/ 2147483647 h 251"/>
                <a:gd name="T102" fmla="*/ 0 w 195"/>
                <a:gd name="T103" fmla="*/ 0 h 25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95"/>
                <a:gd name="T157" fmla="*/ 0 h 251"/>
                <a:gd name="T158" fmla="*/ 195 w 195"/>
                <a:gd name="T159" fmla="*/ 251 h 25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95" h="251">
                  <a:moveTo>
                    <a:pt x="96" y="106"/>
                  </a:moveTo>
                  <a:lnTo>
                    <a:pt x="106" y="106"/>
                  </a:lnTo>
                  <a:lnTo>
                    <a:pt x="116" y="105"/>
                  </a:lnTo>
                  <a:lnTo>
                    <a:pt x="123" y="102"/>
                  </a:lnTo>
                  <a:lnTo>
                    <a:pt x="130" y="100"/>
                  </a:lnTo>
                  <a:lnTo>
                    <a:pt x="134" y="97"/>
                  </a:lnTo>
                  <a:lnTo>
                    <a:pt x="138" y="94"/>
                  </a:lnTo>
                  <a:lnTo>
                    <a:pt x="142" y="90"/>
                  </a:lnTo>
                  <a:lnTo>
                    <a:pt x="144" y="86"/>
                  </a:lnTo>
                  <a:lnTo>
                    <a:pt x="146" y="82"/>
                  </a:lnTo>
                  <a:lnTo>
                    <a:pt x="148" y="77"/>
                  </a:lnTo>
                  <a:lnTo>
                    <a:pt x="148" y="72"/>
                  </a:lnTo>
                  <a:lnTo>
                    <a:pt x="149" y="66"/>
                  </a:lnTo>
                  <a:lnTo>
                    <a:pt x="148" y="60"/>
                  </a:lnTo>
                  <a:lnTo>
                    <a:pt x="147" y="55"/>
                  </a:lnTo>
                  <a:lnTo>
                    <a:pt x="146" y="49"/>
                  </a:lnTo>
                  <a:lnTo>
                    <a:pt x="144" y="45"/>
                  </a:lnTo>
                  <a:lnTo>
                    <a:pt x="141" y="42"/>
                  </a:lnTo>
                  <a:lnTo>
                    <a:pt x="137" y="37"/>
                  </a:lnTo>
                  <a:lnTo>
                    <a:pt x="133" y="35"/>
                  </a:lnTo>
                  <a:lnTo>
                    <a:pt x="129" y="33"/>
                  </a:lnTo>
                  <a:lnTo>
                    <a:pt x="122" y="31"/>
                  </a:lnTo>
                  <a:lnTo>
                    <a:pt x="115" y="29"/>
                  </a:lnTo>
                  <a:lnTo>
                    <a:pt x="105" y="28"/>
                  </a:lnTo>
                  <a:lnTo>
                    <a:pt x="94" y="28"/>
                  </a:lnTo>
                  <a:lnTo>
                    <a:pt x="34" y="28"/>
                  </a:lnTo>
                  <a:lnTo>
                    <a:pt x="34" y="106"/>
                  </a:lnTo>
                  <a:lnTo>
                    <a:pt x="96" y="106"/>
                  </a:lnTo>
                  <a:close/>
                  <a:moveTo>
                    <a:pt x="107" y="221"/>
                  </a:moveTo>
                  <a:lnTo>
                    <a:pt x="115" y="221"/>
                  </a:lnTo>
                  <a:lnTo>
                    <a:pt x="122" y="220"/>
                  </a:lnTo>
                  <a:lnTo>
                    <a:pt x="129" y="219"/>
                  </a:lnTo>
                  <a:lnTo>
                    <a:pt x="134" y="217"/>
                  </a:lnTo>
                  <a:lnTo>
                    <a:pt x="140" y="215"/>
                  </a:lnTo>
                  <a:lnTo>
                    <a:pt x="145" y="212"/>
                  </a:lnTo>
                  <a:lnTo>
                    <a:pt x="149" y="208"/>
                  </a:lnTo>
                  <a:lnTo>
                    <a:pt x="153" y="204"/>
                  </a:lnTo>
                  <a:lnTo>
                    <a:pt x="156" y="198"/>
                  </a:lnTo>
                  <a:lnTo>
                    <a:pt x="159" y="191"/>
                  </a:lnTo>
                  <a:lnTo>
                    <a:pt x="160" y="183"/>
                  </a:lnTo>
                  <a:lnTo>
                    <a:pt x="161" y="176"/>
                  </a:lnTo>
                  <a:lnTo>
                    <a:pt x="161" y="169"/>
                  </a:lnTo>
                  <a:lnTo>
                    <a:pt x="159" y="163"/>
                  </a:lnTo>
                  <a:lnTo>
                    <a:pt x="158" y="158"/>
                  </a:lnTo>
                  <a:lnTo>
                    <a:pt x="155" y="153"/>
                  </a:lnTo>
                  <a:lnTo>
                    <a:pt x="151" y="149"/>
                  </a:lnTo>
                  <a:lnTo>
                    <a:pt x="147" y="145"/>
                  </a:lnTo>
                  <a:lnTo>
                    <a:pt x="142" y="141"/>
                  </a:lnTo>
                  <a:lnTo>
                    <a:pt x="136" y="139"/>
                  </a:lnTo>
                  <a:lnTo>
                    <a:pt x="129" y="136"/>
                  </a:lnTo>
                  <a:lnTo>
                    <a:pt x="121" y="135"/>
                  </a:lnTo>
                  <a:lnTo>
                    <a:pt x="111" y="134"/>
                  </a:lnTo>
                  <a:lnTo>
                    <a:pt x="102" y="134"/>
                  </a:lnTo>
                  <a:lnTo>
                    <a:pt x="34" y="134"/>
                  </a:lnTo>
                  <a:lnTo>
                    <a:pt x="34" y="221"/>
                  </a:lnTo>
                  <a:lnTo>
                    <a:pt x="107" y="221"/>
                  </a:lnTo>
                  <a:close/>
                  <a:moveTo>
                    <a:pt x="0" y="0"/>
                  </a:moveTo>
                  <a:lnTo>
                    <a:pt x="108" y="0"/>
                  </a:lnTo>
                  <a:lnTo>
                    <a:pt x="119" y="0"/>
                  </a:lnTo>
                  <a:lnTo>
                    <a:pt x="129" y="1"/>
                  </a:lnTo>
                  <a:lnTo>
                    <a:pt x="138" y="3"/>
                  </a:lnTo>
                  <a:lnTo>
                    <a:pt x="147" y="6"/>
                  </a:lnTo>
                  <a:lnTo>
                    <a:pt x="155" y="9"/>
                  </a:lnTo>
                  <a:lnTo>
                    <a:pt x="161" y="15"/>
                  </a:lnTo>
                  <a:lnTo>
                    <a:pt x="167" y="20"/>
                  </a:lnTo>
                  <a:lnTo>
                    <a:pt x="172" y="26"/>
                  </a:lnTo>
                  <a:lnTo>
                    <a:pt x="176" y="34"/>
                  </a:lnTo>
                  <a:lnTo>
                    <a:pt x="181" y="43"/>
                  </a:lnTo>
                  <a:lnTo>
                    <a:pt x="182" y="52"/>
                  </a:lnTo>
                  <a:lnTo>
                    <a:pt x="183" y="62"/>
                  </a:lnTo>
                  <a:lnTo>
                    <a:pt x="182" y="73"/>
                  </a:lnTo>
                  <a:lnTo>
                    <a:pt x="180" y="84"/>
                  </a:lnTo>
                  <a:lnTo>
                    <a:pt x="175" y="93"/>
                  </a:lnTo>
                  <a:lnTo>
                    <a:pt x="170" y="101"/>
                  </a:lnTo>
                  <a:lnTo>
                    <a:pt x="165" y="105"/>
                  </a:lnTo>
                  <a:lnTo>
                    <a:pt x="161" y="109"/>
                  </a:lnTo>
                  <a:lnTo>
                    <a:pt x="156" y="112"/>
                  </a:lnTo>
                  <a:lnTo>
                    <a:pt x="149" y="115"/>
                  </a:lnTo>
                  <a:lnTo>
                    <a:pt x="158" y="120"/>
                  </a:lnTo>
                  <a:lnTo>
                    <a:pt x="167" y="123"/>
                  </a:lnTo>
                  <a:lnTo>
                    <a:pt x="173" y="127"/>
                  </a:lnTo>
                  <a:lnTo>
                    <a:pt x="178" y="133"/>
                  </a:lnTo>
                  <a:lnTo>
                    <a:pt x="182" y="136"/>
                  </a:lnTo>
                  <a:lnTo>
                    <a:pt x="186" y="141"/>
                  </a:lnTo>
                  <a:lnTo>
                    <a:pt x="188" y="147"/>
                  </a:lnTo>
                  <a:lnTo>
                    <a:pt x="190" y="152"/>
                  </a:lnTo>
                  <a:lnTo>
                    <a:pt x="193" y="158"/>
                  </a:lnTo>
                  <a:lnTo>
                    <a:pt x="194" y="164"/>
                  </a:lnTo>
                  <a:lnTo>
                    <a:pt x="195" y="170"/>
                  </a:lnTo>
                  <a:lnTo>
                    <a:pt x="195" y="177"/>
                  </a:lnTo>
                  <a:lnTo>
                    <a:pt x="194" y="189"/>
                  </a:lnTo>
                  <a:lnTo>
                    <a:pt x="191" y="201"/>
                  </a:lnTo>
                  <a:lnTo>
                    <a:pt x="186" y="212"/>
                  </a:lnTo>
                  <a:lnTo>
                    <a:pt x="180" y="221"/>
                  </a:lnTo>
                  <a:lnTo>
                    <a:pt x="173" y="229"/>
                  </a:lnTo>
                  <a:lnTo>
                    <a:pt x="167" y="234"/>
                  </a:lnTo>
                  <a:lnTo>
                    <a:pt x="159" y="240"/>
                  </a:lnTo>
                  <a:lnTo>
                    <a:pt x="150" y="244"/>
                  </a:lnTo>
                  <a:lnTo>
                    <a:pt x="141" y="247"/>
                  </a:lnTo>
                  <a:lnTo>
                    <a:pt x="130" y="249"/>
                  </a:lnTo>
                  <a:lnTo>
                    <a:pt x="119" y="251"/>
                  </a:lnTo>
                  <a:lnTo>
                    <a:pt x="107" y="251"/>
                  </a:lnTo>
                  <a:lnTo>
                    <a:pt x="0" y="251"/>
                  </a:lnTo>
                  <a:lnTo>
                    <a:pt x="0" y="0"/>
                  </a:lnTo>
                  <a:close/>
                </a:path>
              </a:pathLst>
            </a:custGeom>
            <a:solidFill>
              <a:srgbClr val="2B2A29"/>
            </a:solidFill>
            <a:ln w="9525">
              <a:noFill/>
              <a:round/>
              <a:headEnd/>
              <a:tailEnd/>
            </a:ln>
          </p:spPr>
          <p:txBody>
            <a:bodyPr/>
            <a:lstStyle/>
            <a:p>
              <a:endParaRPr lang="pt-PT"/>
            </a:p>
          </p:txBody>
        </p:sp>
        <p:sp>
          <p:nvSpPr>
            <p:cNvPr id="7201" name="Freeform 67"/>
            <p:cNvSpPr>
              <a:spLocks noEditPoints="1"/>
            </p:cNvSpPr>
            <p:nvPr/>
          </p:nvSpPr>
          <p:spPr bwMode="auto">
            <a:xfrm>
              <a:off x="2165351" y="3871913"/>
              <a:ext cx="80963" cy="100013"/>
            </a:xfrm>
            <a:custGeom>
              <a:avLst/>
              <a:gdLst>
                <a:gd name="T0" fmla="*/ 2147483647 w 204"/>
                <a:gd name="T1" fmla="*/ 2147483647 h 251"/>
                <a:gd name="T2" fmla="*/ 2147483647 w 204"/>
                <a:gd name="T3" fmla="*/ 2147483647 h 251"/>
                <a:gd name="T4" fmla="*/ 2147483647 w 204"/>
                <a:gd name="T5" fmla="*/ 2147483647 h 251"/>
                <a:gd name="T6" fmla="*/ 2147483647 w 204"/>
                <a:gd name="T7" fmla="*/ 2147483647 h 251"/>
                <a:gd name="T8" fmla="*/ 2147483647 w 204"/>
                <a:gd name="T9" fmla="*/ 2147483647 h 251"/>
                <a:gd name="T10" fmla="*/ 2147483647 w 204"/>
                <a:gd name="T11" fmla="*/ 2147483647 h 251"/>
                <a:gd name="T12" fmla="*/ 2147483647 w 204"/>
                <a:gd name="T13" fmla="*/ 2147483647 h 251"/>
                <a:gd name="T14" fmla="*/ 2147483647 w 204"/>
                <a:gd name="T15" fmla="*/ 2147483647 h 251"/>
                <a:gd name="T16" fmla="*/ 2147483647 w 204"/>
                <a:gd name="T17" fmla="*/ 2147483647 h 251"/>
                <a:gd name="T18" fmla="*/ 2147483647 w 204"/>
                <a:gd name="T19" fmla="*/ 2147483647 h 251"/>
                <a:gd name="T20" fmla="*/ 2147483647 w 204"/>
                <a:gd name="T21" fmla="*/ 2147483647 h 251"/>
                <a:gd name="T22" fmla="*/ 2147483647 w 204"/>
                <a:gd name="T23" fmla="*/ 2147483647 h 251"/>
                <a:gd name="T24" fmla="*/ 2147483647 w 204"/>
                <a:gd name="T25" fmla="*/ 2147483647 h 251"/>
                <a:gd name="T26" fmla="*/ 2147483647 w 204"/>
                <a:gd name="T27" fmla="*/ 2147483647 h 251"/>
                <a:gd name="T28" fmla="*/ 2147483647 w 204"/>
                <a:gd name="T29" fmla="*/ 2147483647 h 251"/>
                <a:gd name="T30" fmla="*/ 2147483647 w 204"/>
                <a:gd name="T31" fmla="*/ 2147483647 h 251"/>
                <a:gd name="T32" fmla="*/ 2147483647 w 204"/>
                <a:gd name="T33" fmla="*/ 2147483647 h 251"/>
                <a:gd name="T34" fmla="*/ 2147483647 w 204"/>
                <a:gd name="T35" fmla="*/ 0 h 251"/>
                <a:gd name="T36" fmla="*/ 2147483647 w 204"/>
                <a:gd name="T37" fmla="*/ 2147483647 h 251"/>
                <a:gd name="T38" fmla="*/ 2147483647 w 204"/>
                <a:gd name="T39" fmla="*/ 2147483647 h 251"/>
                <a:gd name="T40" fmla="*/ 2147483647 w 204"/>
                <a:gd name="T41" fmla="*/ 2147483647 h 251"/>
                <a:gd name="T42" fmla="*/ 2147483647 w 204"/>
                <a:gd name="T43" fmla="*/ 2147483647 h 251"/>
                <a:gd name="T44" fmla="*/ 2147483647 w 204"/>
                <a:gd name="T45" fmla="*/ 2147483647 h 251"/>
                <a:gd name="T46" fmla="*/ 2147483647 w 204"/>
                <a:gd name="T47" fmla="*/ 2147483647 h 251"/>
                <a:gd name="T48" fmla="*/ 2147483647 w 204"/>
                <a:gd name="T49" fmla="*/ 2147483647 h 251"/>
                <a:gd name="T50" fmla="*/ 2147483647 w 204"/>
                <a:gd name="T51" fmla="*/ 2147483647 h 251"/>
                <a:gd name="T52" fmla="*/ 2147483647 w 204"/>
                <a:gd name="T53" fmla="*/ 2147483647 h 251"/>
                <a:gd name="T54" fmla="*/ 2147483647 w 204"/>
                <a:gd name="T55" fmla="*/ 2147483647 h 251"/>
                <a:gd name="T56" fmla="*/ 2147483647 w 204"/>
                <a:gd name="T57" fmla="*/ 2147483647 h 251"/>
                <a:gd name="T58" fmla="*/ 2147483647 w 204"/>
                <a:gd name="T59" fmla="*/ 2147483647 h 251"/>
                <a:gd name="T60" fmla="*/ 2147483647 w 204"/>
                <a:gd name="T61" fmla="*/ 2147483647 h 251"/>
                <a:gd name="T62" fmla="*/ 2147483647 w 204"/>
                <a:gd name="T63" fmla="*/ 2147483647 h 251"/>
                <a:gd name="T64" fmla="*/ 0 w 204"/>
                <a:gd name="T65" fmla="*/ 0 h 25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04"/>
                <a:gd name="T100" fmla="*/ 0 h 251"/>
                <a:gd name="T101" fmla="*/ 204 w 204"/>
                <a:gd name="T102" fmla="*/ 251 h 25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04" h="251">
                  <a:moveTo>
                    <a:pt x="94" y="221"/>
                  </a:moveTo>
                  <a:lnTo>
                    <a:pt x="101" y="221"/>
                  </a:lnTo>
                  <a:lnTo>
                    <a:pt x="109" y="221"/>
                  </a:lnTo>
                  <a:lnTo>
                    <a:pt x="116" y="220"/>
                  </a:lnTo>
                  <a:lnTo>
                    <a:pt x="121" y="218"/>
                  </a:lnTo>
                  <a:lnTo>
                    <a:pt x="131" y="214"/>
                  </a:lnTo>
                  <a:lnTo>
                    <a:pt x="139" y="208"/>
                  </a:lnTo>
                  <a:lnTo>
                    <a:pt x="147" y="201"/>
                  </a:lnTo>
                  <a:lnTo>
                    <a:pt x="153" y="192"/>
                  </a:lnTo>
                  <a:lnTo>
                    <a:pt x="158" y="185"/>
                  </a:lnTo>
                  <a:lnTo>
                    <a:pt x="162" y="175"/>
                  </a:lnTo>
                  <a:lnTo>
                    <a:pt x="165" y="165"/>
                  </a:lnTo>
                  <a:lnTo>
                    <a:pt x="167" y="153"/>
                  </a:lnTo>
                  <a:lnTo>
                    <a:pt x="170" y="140"/>
                  </a:lnTo>
                  <a:lnTo>
                    <a:pt x="170" y="127"/>
                  </a:lnTo>
                  <a:lnTo>
                    <a:pt x="170" y="115"/>
                  </a:lnTo>
                  <a:lnTo>
                    <a:pt x="168" y="106"/>
                  </a:lnTo>
                  <a:lnTo>
                    <a:pt x="167" y="95"/>
                  </a:lnTo>
                  <a:lnTo>
                    <a:pt x="165" y="86"/>
                  </a:lnTo>
                  <a:lnTo>
                    <a:pt x="163" y="76"/>
                  </a:lnTo>
                  <a:lnTo>
                    <a:pt x="160" y="69"/>
                  </a:lnTo>
                  <a:lnTo>
                    <a:pt x="156" y="61"/>
                  </a:lnTo>
                  <a:lnTo>
                    <a:pt x="152" y="55"/>
                  </a:lnTo>
                  <a:lnTo>
                    <a:pt x="147" y="48"/>
                  </a:lnTo>
                  <a:lnTo>
                    <a:pt x="141" y="43"/>
                  </a:lnTo>
                  <a:lnTo>
                    <a:pt x="135" y="39"/>
                  </a:lnTo>
                  <a:lnTo>
                    <a:pt x="128" y="35"/>
                  </a:lnTo>
                  <a:lnTo>
                    <a:pt x="120" y="32"/>
                  </a:lnTo>
                  <a:lnTo>
                    <a:pt x="112" y="30"/>
                  </a:lnTo>
                  <a:lnTo>
                    <a:pt x="103" y="29"/>
                  </a:lnTo>
                  <a:lnTo>
                    <a:pt x="93" y="29"/>
                  </a:lnTo>
                  <a:lnTo>
                    <a:pt x="34" y="29"/>
                  </a:lnTo>
                  <a:lnTo>
                    <a:pt x="34" y="221"/>
                  </a:lnTo>
                  <a:lnTo>
                    <a:pt x="94" y="221"/>
                  </a:lnTo>
                  <a:close/>
                  <a:moveTo>
                    <a:pt x="0" y="0"/>
                  </a:moveTo>
                  <a:lnTo>
                    <a:pt x="100" y="0"/>
                  </a:lnTo>
                  <a:lnTo>
                    <a:pt x="112" y="0"/>
                  </a:lnTo>
                  <a:lnTo>
                    <a:pt x="124" y="2"/>
                  </a:lnTo>
                  <a:lnTo>
                    <a:pt x="135" y="5"/>
                  </a:lnTo>
                  <a:lnTo>
                    <a:pt x="146" y="8"/>
                  </a:lnTo>
                  <a:lnTo>
                    <a:pt x="156" y="14"/>
                  </a:lnTo>
                  <a:lnTo>
                    <a:pt x="164" y="20"/>
                  </a:lnTo>
                  <a:lnTo>
                    <a:pt x="172" y="28"/>
                  </a:lnTo>
                  <a:lnTo>
                    <a:pt x="179" y="36"/>
                  </a:lnTo>
                  <a:lnTo>
                    <a:pt x="186" y="45"/>
                  </a:lnTo>
                  <a:lnTo>
                    <a:pt x="190" y="54"/>
                  </a:lnTo>
                  <a:lnTo>
                    <a:pt x="194" y="63"/>
                  </a:lnTo>
                  <a:lnTo>
                    <a:pt x="199" y="74"/>
                  </a:lnTo>
                  <a:lnTo>
                    <a:pt x="201" y="85"/>
                  </a:lnTo>
                  <a:lnTo>
                    <a:pt x="203" y="97"/>
                  </a:lnTo>
                  <a:lnTo>
                    <a:pt x="204" y="109"/>
                  </a:lnTo>
                  <a:lnTo>
                    <a:pt x="204" y="122"/>
                  </a:lnTo>
                  <a:lnTo>
                    <a:pt x="204" y="141"/>
                  </a:lnTo>
                  <a:lnTo>
                    <a:pt x="201" y="160"/>
                  </a:lnTo>
                  <a:lnTo>
                    <a:pt x="197" y="177"/>
                  </a:lnTo>
                  <a:lnTo>
                    <a:pt x="190" y="193"/>
                  </a:lnTo>
                  <a:lnTo>
                    <a:pt x="183" y="207"/>
                  </a:lnTo>
                  <a:lnTo>
                    <a:pt x="174" y="219"/>
                  </a:lnTo>
                  <a:lnTo>
                    <a:pt x="165" y="229"/>
                  </a:lnTo>
                  <a:lnTo>
                    <a:pt x="154" y="236"/>
                  </a:lnTo>
                  <a:lnTo>
                    <a:pt x="143" y="243"/>
                  </a:lnTo>
                  <a:lnTo>
                    <a:pt x="130" y="247"/>
                  </a:lnTo>
                  <a:lnTo>
                    <a:pt x="116" y="251"/>
                  </a:lnTo>
                  <a:lnTo>
                    <a:pt x="100" y="251"/>
                  </a:lnTo>
                  <a:lnTo>
                    <a:pt x="0" y="251"/>
                  </a:lnTo>
                  <a:lnTo>
                    <a:pt x="0" y="0"/>
                  </a:lnTo>
                  <a:close/>
                </a:path>
              </a:pathLst>
            </a:custGeom>
            <a:solidFill>
              <a:srgbClr val="2B2A29"/>
            </a:solidFill>
            <a:ln w="9525">
              <a:noFill/>
              <a:round/>
              <a:headEnd/>
              <a:tailEnd/>
            </a:ln>
          </p:spPr>
          <p:txBody>
            <a:bodyPr/>
            <a:lstStyle/>
            <a:p>
              <a:endParaRPr lang="pt-PT"/>
            </a:p>
          </p:txBody>
        </p:sp>
        <p:sp>
          <p:nvSpPr>
            <p:cNvPr id="7202" name="Freeform 111"/>
            <p:cNvSpPr>
              <a:spLocks/>
            </p:cNvSpPr>
            <p:nvPr/>
          </p:nvSpPr>
          <p:spPr bwMode="auto">
            <a:xfrm>
              <a:off x="1978026" y="2817813"/>
              <a:ext cx="296863" cy="1042988"/>
            </a:xfrm>
            <a:custGeom>
              <a:avLst/>
              <a:gdLst>
                <a:gd name="T0" fmla="*/ 0 w 751"/>
                <a:gd name="T1" fmla="*/ 0 h 2624"/>
                <a:gd name="T2" fmla="*/ 2147483647 w 751"/>
                <a:gd name="T3" fmla="*/ 2147483647 h 2624"/>
                <a:gd name="T4" fmla="*/ 2147483647 w 751"/>
                <a:gd name="T5" fmla="*/ 2147483647 h 2624"/>
                <a:gd name="T6" fmla="*/ 2147483647 w 751"/>
                <a:gd name="T7" fmla="*/ 2147483647 h 2624"/>
                <a:gd name="T8" fmla="*/ 2147483647 w 751"/>
                <a:gd name="T9" fmla="*/ 2147483647 h 2624"/>
                <a:gd name="T10" fmla="*/ 2147483647 w 751"/>
                <a:gd name="T11" fmla="*/ 2147483647 h 2624"/>
                <a:gd name="T12" fmla="*/ 2147483647 w 751"/>
                <a:gd name="T13" fmla="*/ 2147483647 h 2624"/>
                <a:gd name="T14" fmla="*/ 2147483647 w 751"/>
                <a:gd name="T15" fmla="*/ 2147483647 h 2624"/>
                <a:gd name="T16" fmla="*/ 2147483647 w 751"/>
                <a:gd name="T17" fmla="*/ 2147483647 h 2624"/>
                <a:gd name="T18" fmla="*/ 2147483647 w 751"/>
                <a:gd name="T19" fmla="*/ 2147483647 h 2624"/>
                <a:gd name="T20" fmla="*/ 2147483647 w 751"/>
                <a:gd name="T21" fmla="*/ 2147483647 h 2624"/>
                <a:gd name="T22" fmla="*/ 2147483647 w 751"/>
                <a:gd name="T23" fmla="*/ 2147483647 h 2624"/>
                <a:gd name="T24" fmla="*/ 2147483647 w 751"/>
                <a:gd name="T25" fmla="*/ 2147483647 h 2624"/>
                <a:gd name="T26" fmla="*/ 2147483647 w 751"/>
                <a:gd name="T27" fmla="*/ 2147483647 h 2624"/>
                <a:gd name="T28" fmla="*/ 2147483647 w 751"/>
                <a:gd name="T29" fmla="*/ 2147483647 h 2624"/>
                <a:gd name="T30" fmla="*/ 2147483647 w 751"/>
                <a:gd name="T31" fmla="*/ 2147483647 h 2624"/>
                <a:gd name="T32" fmla="*/ 2147483647 w 751"/>
                <a:gd name="T33" fmla="*/ 2147483647 h 2624"/>
                <a:gd name="T34" fmla="*/ 2147483647 w 751"/>
                <a:gd name="T35" fmla="*/ 2147483647 h 2624"/>
                <a:gd name="T36" fmla="*/ 2147483647 w 751"/>
                <a:gd name="T37" fmla="*/ 2147483647 h 2624"/>
                <a:gd name="T38" fmla="*/ 2147483647 w 751"/>
                <a:gd name="T39" fmla="*/ 2147483647 h 2624"/>
                <a:gd name="T40" fmla="*/ 2147483647 w 751"/>
                <a:gd name="T41" fmla="*/ 2147483647 h 2624"/>
                <a:gd name="T42" fmla="*/ 2147483647 w 751"/>
                <a:gd name="T43" fmla="*/ 2147483647 h 2624"/>
                <a:gd name="T44" fmla="*/ 2147483647 w 751"/>
                <a:gd name="T45" fmla="*/ 2147483647 h 2624"/>
                <a:gd name="T46" fmla="*/ 2147483647 w 751"/>
                <a:gd name="T47" fmla="*/ 2147483647 h 2624"/>
                <a:gd name="T48" fmla="*/ 2147483647 w 751"/>
                <a:gd name="T49" fmla="*/ 2147483647 h 2624"/>
                <a:gd name="T50" fmla="*/ 2147483647 w 751"/>
                <a:gd name="T51" fmla="*/ 2147483647 h 2624"/>
                <a:gd name="T52" fmla="*/ 2147483647 w 751"/>
                <a:gd name="T53" fmla="*/ 2147483647 h 2624"/>
                <a:gd name="T54" fmla="*/ 2147483647 w 751"/>
                <a:gd name="T55" fmla="*/ 2147483647 h 2624"/>
                <a:gd name="T56" fmla="*/ 2147483647 w 751"/>
                <a:gd name="T57" fmla="*/ 2147483647 h 262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51"/>
                <a:gd name="T88" fmla="*/ 0 h 2624"/>
                <a:gd name="T89" fmla="*/ 751 w 751"/>
                <a:gd name="T90" fmla="*/ 2624 h 262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51" h="2624">
                  <a:moveTo>
                    <a:pt x="0" y="0"/>
                  </a:moveTo>
                  <a:lnTo>
                    <a:pt x="29" y="175"/>
                  </a:lnTo>
                  <a:lnTo>
                    <a:pt x="59" y="345"/>
                  </a:lnTo>
                  <a:lnTo>
                    <a:pt x="89" y="509"/>
                  </a:lnTo>
                  <a:lnTo>
                    <a:pt x="120" y="669"/>
                  </a:lnTo>
                  <a:lnTo>
                    <a:pt x="137" y="748"/>
                  </a:lnTo>
                  <a:lnTo>
                    <a:pt x="154" y="826"/>
                  </a:lnTo>
                  <a:lnTo>
                    <a:pt x="171" y="904"/>
                  </a:lnTo>
                  <a:lnTo>
                    <a:pt x="188" y="981"/>
                  </a:lnTo>
                  <a:lnTo>
                    <a:pt x="208" y="1057"/>
                  </a:lnTo>
                  <a:lnTo>
                    <a:pt x="226" y="1133"/>
                  </a:lnTo>
                  <a:lnTo>
                    <a:pt x="247" y="1210"/>
                  </a:lnTo>
                  <a:lnTo>
                    <a:pt x="267" y="1287"/>
                  </a:lnTo>
                  <a:lnTo>
                    <a:pt x="289" y="1363"/>
                  </a:lnTo>
                  <a:lnTo>
                    <a:pt x="312" y="1440"/>
                  </a:lnTo>
                  <a:lnTo>
                    <a:pt x="336" y="1517"/>
                  </a:lnTo>
                  <a:lnTo>
                    <a:pt x="360" y="1595"/>
                  </a:lnTo>
                  <a:lnTo>
                    <a:pt x="385" y="1674"/>
                  </a:lnTo>
                  <a:lnTo>
                    <a:pt x="412" y="1754"/>
                  </a:lnTo>
                  <a:lnTo>
                    <a:pt x="440" y="1834"/>
                  </a:lnTo>
                  <a:lnTo>
                    <a:pt x="470" y="1916"/>
                  </a:lnTo>
                  <a:lnTo>
                    <a:pt x="499" y="1999"/>
                  </a:lnTo>
                  <a:lnTo>
                    <a:pt x="531" y="2083"/>
                  </a:lnTo>
                  <a:lnTo>
                    <a:pt x="564" y="2169"/>
                  </a:lnTo>
                  <a:lnTo>
                    <a:pt x="598" y="2256"/>
                  </a:lnTo>
                  <a:lnTo>
                    <a:pt x="634" y="2345"/>
                  </a:lnTo>
                  <a:lnTo>
                    <a:pt x="671" y="2436"/>
                  </a:lnTo>
                  <a:lnTo>
                    <a:pt x="710" y="2529"/>
                  </a:lnTo>
                  <a:lnTo>
                    <a:pt x="751" y="2624"/>
                  </a:lnTo>
                </a:path>
              </a:pathLst>
            </a:custGeom>
            <a:noFill/>
            <a:ln w="8">
              <a:solidFill>
                <a:srgbClr val="2B2A29"/>
              </a:solidFill>
              <a:prstDash val="solid"/>
              <a:round/>
              <a:headEnd/>
              <a:tailEnd/>
            </a:ln>
          </p:spPr>
          <p:txBody>
            <a:bodyPr/>
            <a:lstStyle/>
            <a:p>
              <a:endParaRPr lang="pt-PT"/>
            </a:p>
          </p:txBody>
        </p:sp>
        <p:sp>
          <p:nvSpPr>
            <p:cNvPr id="7203" name="Freeform 112"/>
            <p:cNvSpPr>
              <a:spLocks/>
            </p:cNvSpPr>
            <p:nvPr/>
          </p:nvSpPr>
          <p:spPr bwMode="auto">
            <a:xfrm>
              <a:off x="1939926" y="2541588"/>
              <a:ext cx="17463" cy="66675"/>
            </a:xfrm>
            <a:custGeom>
              <a:avLst/>
              <a:gdLst>
                <a:gd name="T0" fmla="*/ 2147483647 w 45"/>
                <a:gd name="T1" fmla="*/ 2147483647 h 167"/>
                <a:gd name="T2" fmla="*/ 2147483647 w 45"/>
                <a:gd name="T3" fmla="*/ 2147483647 h 167"/>
                <a:gd name="T4" fmla="*/ 2147483647 w 45"/>
                <a:gd name="T5" fmla="*/ 2147483647 h 167"/>
                <a:gd name="T6" fmla="*/ 2147483647 w 45"/>
                <a:gd name="T7" fmla="*/ 2147483647 h 167"/>
                <a:gd name="T8" fmla="*/ 2147483647 w 45"/>
                <a:gd name="T9" fmla="*/ 0 h 167"/>
                <a:gd name="T10" fmla="*/ 0 w 45"/>
                <a:gd name="T11" fmla="*/ 2147483647 h 167"/>
                <a:gd name="T12" fmla="*/ 2147483647 w 45"/>
                <a:gd name="T13" fmla="*/ 2147483647 h 167"/>
                <a:gd name="T14" fmla="*/ 2147483647 w 45"/>
                <a:gd name="T15" fmla="*/ 2147483647 h 167"/>
                <a:gd name="T16" fmla="*/ 2147483647 w 45"/>
                <a:gd name="T17" fmla="*/ 2147483647 h 167"/>
                <a:gd name="T18" fmla="*/ 2147483647 w 45"/>
                <a:gd name="T19" fmla="*/ 2147483647 h 167"/>
                <a:gd name="T20" fmla="*/ 2147483647 w 45"/>
                <a:gd name="T21" fmla="*/ 2147483647 h 16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5"/>
                <a:gd name="T34" fmla="*/ 0 h 167"/>
                <a:gd name="T35" fmla="*/ 45 w 45"/>
                <a:gd name="T36" fmla="*/ 167 h 16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5" h="167">
                  <a:moveTo>
                    <a:pt x="45" y="163"/>
                  </a:moveTo>
                  <a:lnTo>
                    <a:pt x="42" y="127"/>
                  </a:lnTo>
                  <a:lnTo>
                    <a:pt x="39" y="85"/>
                  </a:lnTo>
                  <a:lnTo>
                    <a:pt x="36" y="42"/>
                  </a:lnTo>
                  <a:lnTo>
                    <a:pt x="34" y="0"/>
                  </a:lnTo>
                  <a:lnTo>
                    <a:pt x="0" y="2"/>
                  </a:lnTo>
                  <a:lnTo>
                    <a:pt x="3" y="45"/>
                  </a:lnTo>
                  <a:lnTo>
                    <a:pt x="6" y="87"/>
                  </a:lnTo>
                  <a:lnTo>
                    <a:pt x="10" y="129"/>
                  </a:lnTo>
                  <a:lnTo>
                    <a:pt x="13" y="167"/>
                  </a:lnTo>
                  <a:lnTo>
                    <a:pt x="45" y="163"/>
                  </a:lnTo>
                  <a:close/>
                </a:path>
              </a:pathLst>
            </a:custGeom>
            <a:solidFill>
              <a:srgbClr val="2B2A29"/>
            </a:solidFill>
            <a:ln w="9525">
              <a:noFill/>
              <a:round/>
              <a:headEnd/>
              <a:tailEnd/>
            </a:ln>
          </p:spPr>
          <p:txBody>
            <a:bodyPr/>
            <a:lstStyle/>
            <a:p>
              <a:endParaRPr lang="pt-PT"/>
            </a:p>
          </p:txBody>
        </p:sp>
        <p:sp>
          <p:nvSpPr>
            <p:cNvPr id="7204" name="Freeform 113"/>
            <p:cNvSpPr>
              <a:spLocks/>
            </p:cNvSpPr>
            <p:nvPr/>
          </p:nvSpPr>
          <p:spPr bwMode="auto">
            <a:xfrm>
              <a:off x="1947863" y="2644775"/>
              <a:ext cx="20638" cy="66675"/>
            </a:xfrm>
            <a:custGeom>
              <a:avLst/>
              <a:gdLst>
                <a:gd name="T0" fmla="*/ 2147483647 w 52"/>
                <a:gd name="T1" fmla="*/ 2147483647 h 166"/>
                <a:gd name="T2" fmla="*/ 2147483647 w 52"/>
                <a:gd name="T3" fmla="*/ 2147483647 h 166"/>
                <a:gd name="T4" fmla="*/ 2147483647 w 52"/>
                <a:gd name="T5" fmla="*/ 2147483647 h 166"/>
                <a:gd name="T6" fmla="*/ 2147483647 w 52"/>
                <a:gd name="T7" fmla="*/ 2147483647 h 166"/>
                <a:gd name="T8" fmla="*/ 2147483647 w 52"/>
                <a:gd name="T9" fmla="*/ 2147483647 h 166"/>
                <a:gd name="T10" fmla="*/ 2147483647 w 52"/>
                <a:gd name="T11" fmla="*/ 0 h 166"/>
                <a:gd name="T12" fmla="*/ 0 w 52"/>
                <a:gd name="T13" fmla="*/ 2147483647 h 166"/>
                <a:gd name="T14" fmla="*/ 2147483647 w 52"/>
                <a:gd name="T15" fmla="*/ 2147483647 h 166"/>
                <a:gd name="T16" fmla="*/ 2147483647 w 52"/>
                <a:gd name="T17" fmla="*/ 2147483647 h 166"/>
                <a:gd name="T18" fmla="*/ 2147483647 w 52"/>
                <a:gd name="T19" fmla="*/ 2147483647 h 166"/>
                <a:gd name="T20" fmla="*/ 2147483647 w 52"/>
                <a:gd name="T21" fmla="*/ 2147483647 h 166"/>
                <a:gd name="T22" fmla="*/ 2147483647 w 52"/>
                <a:gd name="T23" fmla="*/ 2147483647 h 166"/>
                <a:gd name="T24" fmla="*/ 2147483647 w 52"/>
                <a:gd name="T25" fmla="*/ 2147483647 h 16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2"/>
                <a:gd name="T40" fmla="*/ 0 h 166"/>
                <a:gd name="T41" fmla="*/ 52 w 52"/>
                <a:gd name="T42" fmla="*/ 166 h 16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2" h="166">
                  <a:moveTo>
                    <a:pt x="52" y="162"/>
                  </a:moveTo>
                  <a:lnTo>
                    <a:pt x="52" y="159"/>
                  </a:lnTo>
                  <a:lnTo>
                    <a:pt x="46" y="117"/>
                  </a:lnTo>
                  <a:lnTo>
                    <a:pt x="41" y="75"/>
                  </a:lnTo>
                  <a:lnTo>
                    <a:pt x="36" y="32"/>
                  </a:lnTo>
                  <a:lnTo>
                    <a:pt x="33" y="0"/>
                  </a:lnTo>
                  <a:lnTo>
                    <a:pt x="0" y="3"/>
                  </a:lnTo>
                  <a:lnTo>
                    <a:pt x="4" y="37"/>
                  </a:lnTo>
                  <a:lnTo>
                    <a:pt x="8" y="79"/>
                  </a:lnTo>
                  <a:lnTo>
                    <a:pt x="14" y="121"/>
                  </a:lnTo>
                  <a:lnTo>
                    <a:pt x="19" y="163"/>
                  </a:lnTo>
                  <a:lnTo>
                    <a:pt x="19" y="166"/>
                  </a:lnTo>
                  <a:lnTo>
                    <a:pt x="52" y="162"/>
                  </a:lnTo>
                  <a:close/>
                </a:path>
              </a:pathLst>
            </a:custGeom>
            <a:solidFill>
              <a:srgbClr val="2B2A29"/>
            </a:solidFill>
            <a:ln w="9525">
              <a:noFill/>
              <a:round/>
              <a:headEnd/>
              <a:tailEnd/>
            </a:ln>
          </p:spPr>
          <p:txBody>
            <a:bodyPr/>
            <a:lstStyle/>
            <a:p>
              <a:endParaRPr lang="pt-PT"/>
            </a:p>
          </p:txBody>
        </p:sp>
        <p:sp>
          <p:nvSpPr>
            <p:cNvPr id="7205" name="Freeform 114"/>
            <p:cNvSpPr>
              <a:spLocks/>
            </p:cNvSpPr>
            <p:nvPr/>
          </p:nvSpPr>
          <p:spPr bwMode="auto">
            <a:xfrm>
              <a:off x="1962151" y="2749550"/>
              <a:ext cx="20638" cy="60325"/>
            </a:xfrm>
            <a:custGeom>
              <a:avLst/>
              <a:gdLst>
                <a:gd name="T0" fmla="*/ 2147483647 w 54"/>
                <a:gd name="T1" fmla="*/ 2147483647 h 153"/>
                <a:gd name="T2" fmla="*/ 2147483647 w 54"/>
                <a:gd name="T3" fmla="*/ 2147483647 h 153"/>
                <a:gd name="T4" fmla="*/ 2147483647 w 54"/>
                <a:gd name="T5" fmla="*/ 2147483647 h 153"/>
                <a:gd name="T6" fmla="*/ 2147483647 w 54"/>
                <a:gd name="T7" fmla="*/ 2147483647 h 153"/>
                <a:gd name="T8" fmla="*/ 2147483647 w 54"/>
                <a:gd name="T9" fmla="*/ 0 h 153"/>
                <a:gd name="T10" fmla="*/ 0 w 54"/>
                <a:gd name="T11" fmla="*/ 2147483647 h 153"/>
                <a:gd name="T12" fmla="*/ 2147483647 w 54"/>
                <a:gd name="T13" fmla="*/ 2147483647 h 153"/>
                <a:gd name="T14" fmla="*/ 2147483647 w 54"/>
                <a:gd name="T15" fmla="*/ 2147483647 h 153"/>
                <a:gd name="T16" fmla="*/ 2147483647 w 54"/>
                <a:gd name="T17" fmla="*/ 2147483647 h 153"/>
                <a:gd name="T18" fmla="*/ 2147483647 w 54"/>
                <a:gd name="T19" fmla="*/ 2147483647 h 153"/>
                <a:gd name="T20" fmla="*/ 2147483647 w 54"/>
                <a:gd name="T21" fmla="*/ 2147483647 h 15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4"/>
                <a:gd name="T34" fmla="*/ 0 h 153"/>
                <a:gd name="T35" fmla="*/ 54 w 54"/>
                <a:gd name="T36" fmla="*/ 153 h 15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4" h="153">
                  <a:moveTo>
                    <a:pt x="54" y="148"/>
                  </a:moveTo>
                  <a:lnTo>
                    <a:pt x="48" y="107"/>
                  </a:lnTo>
                  <a:lnTo>
                    <a:pt x="42" y="66"/>
                  </a:lnTo>
                  <a:lnTo>
                    <a:pt x="36" y="23"/>
                  </a:lnTo>
                  <a:lnTo>
                    <a:pt x="33" y="0"/>
                  </a:lnTo>
                  <a:lnTo>
                    <a:pt x="0" y="4"/>
                  </a:lnTo>
                  <a:lnTo>
                    <a:pt x="3" y="28"/>
                  </a:lnTo>
                  <a:lnTo>
                    <a:pt x="10" y="70"/>
                  </a:lnTo>
                  <a:lnTo>
                    <a:pt x="15" y="111"/>
                  </a:lnTo>
                  <a:lnTo>
                    <a:pt x="22" y="153"/>
                  </a:lnTo>
                  <a:lnTo>
                    <a:pt x="54" y="148"/>
                  </a:lnTo>
                  <a:close/>
                </a:path>
              </a:pathLst>
            </a:custGeom>
            <a:solidFill>
              <a:srgbClr val="2B2A29"/>
            </a:solidFill>
            <a:ln w="9525">
              <a:noFill/>
              <a:round/>
              <a:headEnd/>
              <a:tailEnd/>
            </a:ln>
          </p:spPr>
          <p:txBody>
            <a:bodyPr/>
            <a:lstStyle/>
            <a:p>
              <a:endParaRPr lang="pt-PT"/>
            </a:p>
          </p:txBody>
        </p:sp>
        <p:sp>
          <p:nvSpPr>
            <p:cNvPr id="7206" name="Freeform 115"/>
            <p:cNvSpPr>
              <a:spLocks/>
            </p:cNvSpPr>
            <p:nvPr/>
          </p:nvSpPr>
          <p:spPr bwMode="auto">
            <a:xfrm>
              <a:off x="1833563" y="2638425"/>
              <a:ext cx="50800" cy="58738"/>
            </a:xfrm>
            <a:custGeom>
              <a:avLst/>
              <a:gdLst>
                <a:gd name="T0" fmla="*/ 2147483647 w 125"/>
                <a:gd name="T1" fmla="*/ 2147483647 h 151"/>
                <a:gd name="T2" fmla="*/ 2147483647 w 125"/>
                <a:gd name="T3" fmla="*/ 2147483647 h 151"/>
                <a:gd name="T4" fmla="*/ 2147483647 w 125"/>
                <a:gd name="T5" fmla="*/ 2147483647 h 151"/>
                <a:gd name="T6" fmla="*/ 2147483647 w 125"/>
                <a:gd name="T7" fmla="*/ 2147483647 h 151"/>
                <a:gd name="T8" fmla="*/ 2147483647 w 125"/>
                <a:gd name="T9" fmla="*/ 2147483647 h 151"/>
                <a:gd name="T10" fmla="*/ 2147483647 w 125"/>
                <a:gd name="T11" fmla="*/ 2147483647 h 151"/>
                <a:gd name="T12" fmla="*/ 2147483647 w 125"/>
                <a:gd name="T13" fmla="*/ 0 h 151"/>
                <a:gd name="T14" fmla="*/ 0 w 125"/>
                <a:gd name="T15" fmla="*/ 2147483647 h 151"/>
                <a:gd name="T16" fmla="*/ 2147483647 w 125"/>
                <a:gd name="T17" fmla="*/ 2147483647 h 151"/>
                <a:gd name="T18" fmla="*/ 2147483647 w 125"/>
                <a:gd name="T19" fmla="*/ 2147483647 h 151"/>
                <a:gd name="T20" fmla="*/ 2147483647 w 125"/>
                <a:gd name="T21" fmla="*/ 2147483647 h 151"/>
                <a:gd name="T22" fmla="*/ 2147483647 w 125"/>
                <a:gd name="T23" fmla="*/ 2147483647 h 151"/>
                <a:gd name="T24" fmla="*/ 2147483647 w 125"/>
                <a:gd name="T25" fmla="*/ 2147483647 h 151"/>
                <a:gd name="T26" fmla="*/ 2147483647 w 125"/>
                <a:gd name="T27" fmla="*/ 2147483647 h 151"/>
                <a:gd name="T28" fmla="*/ 2147483647 w 125"/>
                <a:gd name="T29" fmla="*/ 2147483647 h 15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5"/>
                <a:gd name="T46" fmla="*/ 0 h 151"/>
                <a:gd name="T47" fmla="*/ 125 w 125"/>
                <a:gd name="T48" fmla="*/ 151 h 15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5" h="151">
                  <a:moveTo>
                    <a:pt x="125" y="131"/>
                  </a:moveTo>
                  <a:lnTo>
                    <a:pt x="124" y="129"/>
                  </a:lnTo>
                  <a:lnTo>
                    <a:pt x="103" y="101"/>
                  </a:lnTo>
                  <a:lnTo>
                    <a:pt x="81" y="73"/>
                  </a:lnTo>
                  <a:lnTo>
                    <a:pt x="62" y="47"/>
                  </a:lnTo>
                  <a:lnTo>
                    <a:pt x="43" y="23"/>
                  </a:lnTo>
                  <a:lnTo>
                    <a:pt x="27" y="0"/>
                  </a:lnTo>
                  <a:lnTo>
                    <a:pt x="0" y="20"/>
                  </a:lnTo>
                  <a:lnTo>
                    <a:pt x="17" y="43"/>
                  </a:lnTo>
                  <a:lnTo>
                    <a:pt x="36" y="67"/>
                  </a:lnTo>
                  <a:lnTo>
                    <a:pt x="55" y="93"/>
                  </a:lnTo>
                  <a:lnTo>
                    <a:pt x="76" y="120"/>
                  </a:lnTo>
                  <a:lnTo>
                    <a:pt x="98" y="149"/>
                  </a:lnTo>
                  <a:lnTo>
                    <a:pt x="99" y="151"/>
                  </a:lnTo>
                  <a:lnTo>
                    <a:pt x="125" y="131"/>
                  </a:lnTo>
                  <a:close/>
                </a:path>
              </a:pathLst>
            </a:custGeom>
            <a:solidFill>
              <a:srgbClr val="2B2A29"/>
            </a:solidFill>
            <a:ln w="9525">
              <a:noFill/>
              <a:round/>
              <a:headEnd/>
              <a:tailEnd/>
            </a:ln>
          </p:spPr>
          <p:txBody>
            <a:bodyPr/>
            <a:lstStyle/>
            <a:p>
              <a:endParaRPr lang="pt-PT"/>
            </a:p>
          </p:txBody>
        </p:sp>
        <p:sp>
          <p:nvSpPr>
            <p:cNvPr id="7207" name="Freeform 116"/>
            <p:cNvSpPr>
              <a:spLocks/>
            </p:cNvSpPr>
            <p:nvPr/>
          </p:nvSpPr>
          <p:spPr bwMode="auto">
            <a:xfrm>
              <a:off x="1897063" y="2720975"/>
              <a:ext cx="52388" cy="57150"/>
            </a:xfrm>
            <a:custGeom>
              <a:avLst/>
              <a:gdLst>
                <a:gd name="T0" fmla="*/ 2147483647 w 131"/>
                <a:gd name="T1" fmla="*/ 2147483647 h 147"/>
                <a:gd name="T2" fmla="*/ 2147483647 w 131"/>
                <a:gd name="T3" fmla="*/ 2147483647 h 147"/>
                <a:gd name="T4" fmla="*/ 2147483647 w 131"/>
                <a:gd name="T5" fmla="*/ 2147483647 h 147"/>
                <a:gd name="T6" fmla="*/ 2147483647 w 131"/>
                <a:gd name="T7" fmla="*/ 2147483647 h 147"/>
                <a:gd name="T8" fmla="*/ 2147483647 w 131"/>
                <a:gd name="T9" fmla="*/ 2147483647 h 147"/>
                <a:gd name="T10" fmla="*/ 2147483647 w 131"/>
                <a:gd name="T11" fmla="*/ 2147483647 h 147"/>
                <a:gd name="T12" fmla="*/ 2147483647 w 131"/>
                <a:gd name="T13" fmla="*/ 2147483647 h 147"/>
                <a:gd name="T14" fmla="*/ 2147483647 w 131"/>
                <a:gd name="T15" fmla="*/ 2147483647 h 147"/>
                <a:gd name="T16" fmla="*/ 2147483647 w 131"/>
                <a:gd name="T17" fmla="*/ 2147483647 h 147"/>
                <a:gd name="T18" fmla="*/ 2147483647 w 131"/>
                <a:gd name="T19" fmla="*/ 0 h 147"/>
                <a:gd name="T20" fmla="*/ 0 w 131"/>
                <a:gd name="T21" fmla="*/ 2147483647 h 147"/>
                <a:gd name="T22" fmla="*/ 2147483647 w 131"/>
                <a:gd name="T23" fmla="*/ 2147483647 h 147"/>
                <a:gd name="T24" fmla="*/ 2147483647 w 131"/>
                <a:gd name="T25" fmla="*/ 2147483647 h 147"/>
                <a:gd name="T26" fmla="*/ 2147483647 w 131"/>
                <a:gd name="T27" fmla="*/ 2147483647 h 147"/>
                <a:gd name="T28" fmla="*/ 2147483647 w 131"/>
                <a:gd name="T29" fmla="*/ 2147483647 h 147"/>
                <a:gd name="T30" fmla="*/ 2147483647 w 131"/>
                <a:gd name="T31" fmla="*/ 2147483647 h 147"/>
                <a:gd name="T32" fmla="*/ 2147483647 w 131"/>
                <a:gd name="T33" fmla="*/ 2147483647 h 147"/>
                <a:gd name="T34" fmla="*/ 2147483647 w 131"/>
                <a:gd name="T35" fmla="*/ 2147483647 h 147"/>
                <a:gd name="T36" fmla="*/ 2147483647 w 131"/>
                <a:gd name="T37" fmla="*/ 2147483647 h 147"/>
                <a:gd name="T38" fmla="*/ 2147483647 w 131"/>
                <a:gd name="T39" fmla="*/ 2147483647 h 147"/>
                <a:gd name="T40" fmla="*/ 2147483647 w 131"/>
                <a:gd name="T41" fmla="*/ 2147483647 h 14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1"/>
                <a:gd name="T64" fmla="*/ 0 h 147"/>
                <a:gd name="T65" fmla="*/ 131 w 131"/>
                <a:gd name="T66" fmla="*/ 147 h 14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1" h="147">
                  <a:moveTo>
                    <a:pt x="131" y="126"/>
                  </a:moveTo>
                  <a:lnTo>
                    <a:pt x="123" y="116"/>
                  </a:lnTo>
                  <a:lnTo>
                    <a:pt x="110" y="102"/>
                  </a:lnTo>
                  <a:lnTo>
                    <a:pt x="97" y="87"/>
                  </a:lnTo>
                  <a:lnTo>
                    <a:pt x="84" y="71"/>
                  </a:lnTo>
                  <a:lnTo>
                    <a:pt x="71" y="56"/>
                  </a:lnTo>
                  <a:lnTo>
                    <a:pt x="58" y="40"/>
                  </a:lnTo>
                  <a:lnTo>
                    <a:pt x="47" y="25"/>
                  </a:lnTo>
                  <a:lnTo>
                    <a:pt x="34" y="10"/>
                  </a:lnTo>
                  <a:lnTo>
                    <a:pt x="26" y="0"/>
                  </a:lnTo>
                  <a:lnTo>
                    <a:pt x="0" y="21"/>
                  </a:lnTo>
                  <a:lnTo>
                    <a:pt x="9" y="30"/>
                  </a:lnTo>
                  <a:lnTo>
                    <a:pt x="21" y="47"/>
                  </a:lnTo>
                  <a:lnTo>
                    <a:pt x="34" y="62"/>
                  </a:lnTo>
                  <a:lnTo>
                    <a:pt x="47" y="77"/>
                  </a:lnTo>
                  <a:lnTo>
                    <a:pt x="59" y="92"/>
                  </a:lnTo>
                  <a:lnTo>
                    <a:pt x="72" y="107"/>
                  </a:lnTo>
                  <a:lnTo>
                    <a:pt x="85" y="122"/>
                  </a:lnTo>
                  <a:lnTo>
                    <a:pt x="98" y="139"/>
                  </a:lnTo>
                  <a:lnTo>
                    <a:pt x="106" y="147"/>
                  </a:lnTo>
                  <a:lnTo>
                    <a:pt x="131" y="126"/>
                  </a:lnTo>
                  <a:close/>
                </a:path>
              </a:pathLst>
            </a:custGeom>
            <a:solidFill>
              <a:srgbClr val="2B2A29"/>
            </a:solidFill>
            <a:ln w="9525">
              <a:noFill/>
              <a:round/>
              <a:headEnd/>
              <a:tailEnd/>
            </a:ln>
          </p:spPr>
          <p:txBody>
            <a:bodyPr/>
            <a:lstStyle/>
            <a:p>
              <a:endParaRPr lang="pt-PT"/>
            </a:p>
          </p:txBody>
        </p:sp>
        <p:sp>
          <p:nvSpPr>
            <p:cNvPr id="7208" name="Freeform 117"/>
            <p:cNvSpPr>
              <a:spLocks/>
            </p:cNvSpPr>
            <p:nvPr/>
          </p:nvSpPr>
          <p:spPr bwMode="auto">
            <a:xfrm>
              <a:off x="1966913" y="2798763"/>
              <a:ext cx="26988" cy="26988"/>
            </a:xfrm>
            <a:custGeom>
              <a:avLst/>
              <a:gdLst>
                <a:gd name="T0" fmla="*/ 2147483647 w 68"/>
                <a:gd name="T1" fmla="*/ 2147483647 h 69"/>
                <a:gd name="T2" fmla="*/ 2147483647 w 68"/>
                <a:gd name="T3" fmla="*/ 2147483647 h 69"/>
                <a:gd name="T4" fmla="*/ 2147483647 w 68"/>
                <a:gd name="T5" fmla="*/ 2147483647 h 69"/>
                <a:gd name="T6" fmla="*/ 2147483647 w 68"/>
                <a:gd name="T7" fmla="*/ 2147483647 h 69"/>
                <a:gd name="T8" fmla="*/ 2147483647 w 68"/>
                <a:gd name="T9" fmla="*/ 0 h 69"/>
                <a:gd name="T10" fmla="*/ 0 w 68"/>
                <a:gd name="T11" fmla="*/ 2147483647 h 69"/>
                <a:gd name="T12" fmla="*/ 2147483647 w 68"/>
                <a:gd name="T13" fmla="*/ 2147483647 h 69"/>
                <a:gd name="T14" fmla="*/ 2147483647 w 68"/>
                <a:gd name="T15" fmla="*/ 2147483647 h 69"/>
                <a:gd name="T16" fmla="*/ 2147483647 w 68"/>
                <a:gd name="T17" fmla="*/ 2147483647 h 69"/>
                <a:gd name="T18" fmla="*/ 2147483647 w 68"/>
                <a:gd name="T19" fmla="*/ 2147483647 h 69"/>
                <a:gd name="T20" fmla="*/ 2147483647 w 68"/>
                <a:gd name="T21" fmla="*/ 2147483647 h 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8"/>
                <a:gd name="T34" fmla="*/ 0 h 69"/>
                <a:gd name="T35" fmla="*/ 68 w 68"/>
                <a:gd name="T36" fmla="*/ 69 h 6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8" h="69">
                  <a:moveTo>
                    <a:pt x="68" y="45"/>
                  </a:moveTo>
                  <a:lnTo>
                    <a:pt x="55" y="32"/>
                  </a:lnTo>
                  <a:lnTo>
                    <a:pt x="42" y="19"/>
                  </a:lnTo>
                  <a:lnTo>
                    <a:pt x="28" y="5"/>
                  </a:lnTo>
                  <a:lnTo>
                    <a:pt x="24" y="0"/>
                  </a:lnTo>
                  <a:lnTo>
                    <a:pt x="0" y="23"/>
                  </a:lnTo>
                  <a:lnTo>
                    <a:pt x="6" y="28"/>
                  </a:lnTo>
                  <a:lnTo>
                    <a:pt x="19" y="42"/>
                  </a:lnTo>
                  <a:lnTo>
                    <a:pt x="33" y="56"/>
                  </a:lnTo>
                  <a:lnTo>
                    <a:pt x="47" y="69"/>
                  </a:lnTo>
                  <a:lnTo>
                    <a:pt x="68" y="45"/>
                  </a:lnTo>
                  <a:close/>
                </a:path>
              </a:pathLst>
            </a:custGeom>
            <a:solidFill>
              <a:srgbClr val="2B2A29"/>
            </a:solidFill>
            <a:ln w="9525">
              <a:noFill/>
              <a:round/>
              <a:headEnd/>
              <a:tailEnd/>
            </a:ln>
          </p:spPr>
          <p:txBody>
            <a:bodyPr/>
            <a:lstStyle/>
            <a:p>
              <a:endParaRPr lang="pt-PT"/>
            </a:p>
          </p:txBody>
        </p:sp>
        <p:sp>
          <p:nvSpPr>
            <p:cNvPr id="7209" name="Freeform 118"/>
            <p:cNvSpPr>
              <a:spLocks/>
            </p:cNvSpPr>
            <p:nvPr/>
          </p:nvSpPr>
          <p:spPr bwMode="auto">
            <a:xfrm>
              <a:off x="2271713" y="3862388"/>
              <a:ext cx="36513" cy="65088"/>
            </a:xfrm>
            <a:custGeom>
              <a:avLst/>
              <a:gdLst>
                <a:gd name="T0" fmla="*/ 2147483647 w 93"/>
                <a:gd name="T1" fmla="*/ 2147483647 h 164"/>
                <a:gd name="T2" fmla="*/ 2147483647 w 93"/>
                <a:gd name="T3" fmla="*/ 2147483647 h 164"/>
                <a:gd name="T4" fmla="*/ 2147483647 w 93"/>
                <a:gd name="T5" fmla="*/ 2147483647 h 164"/>
                <a:gd name="T6" fmla="*/ 2147483647 w 93"/>
                <a:gd name="T7" fmla="*/ 2147483647 h 164"/>
                <a:gd name="T8" fmla="*/ 2147483647 w 93"/>
                <a:gd name="T9" fmla="*/ 2147483647 h 164"/>
                <a:gd name="T10" fmla="*/ 2147483647 w 93"/>
                <a:gd name="T11" fmla="*/ 2147483647 h 164"/>
                <a:gd name="T12" fmla="*/ 2147483647 w 93"/>
                <a:gd name="T13" fmla="*/ 2147483647 h 164"/>
                <a:gd name="T14" fmla="*/ 2147483647 w 93"/>
                <a:gd name="T15" fmla="*/ 2147483647 h 164"/>
                <a:gd name="T16" fmla="*/ 2147483647 w 93"/>
                <a:gd name="T17" fmla="*/ 2147483647 h 164"/>
                <a:gd name="T18" fmla="*/ 2147483647 w 93"/>
                <a:gd name="T19" fmla="*/ 2147483647 h 164"/>
                <a:gd name="T20" fmla="*/ 2147483647 w 93"/>
                <a:gd name="T21" fmla="*/ 0 h 164"/>
                <a:gd name="T22" fmla="*/ 0 w 93"/>
                <a:gd name="T23" fmla="*/ 2147483647 h 164"/>
                <a:gd name="T24" fmla="*/ 2147483647 w 93"/>
                <a:gd name="T25" fmla="*/ 2147483647 h 164"/>
                <a:gd name="T26" fmla="*/ 2147483647 w 93"/>
                <a:gd name="T27" fmla="*/ 2147483647 h 164"/>
                <a:gd name="T28" fmla="*/ 2147483647 w 93"/>
                <a:gd name="T29" fmla="*/ 2147483647 h 164"/>
                <a:gd name="T30" fmla="*/ 2147483647 w 93"/>
                <a:gd name="T31" fmla="*/ 2147483647 h 164"/>
                <a:gd name="T32" fmla="*/ 2147483647 w 93"/>
                <a:gd name="T33" fmla="*/ 2147483647 h 164"/>
                <a:gd name="T34" fmla="*/ 2147483647 w 93"/>
                <a:gd name="T35" fmla="*/ 2147483647 h 164"/>
                <a:gd name="T36" fmla="*/ 2147483647 w 93"/>
                <a:gd name="T37" fmla="*/ 2147483647 h 164"/>
                <a:gd name="T38" fmla="*/ 2147483647 w 93"/>
                <a:gd name="T39" fmla="*/ 2147483647 h 164"/>
                <a:gd name="T40" fmla="*/ 2147483647 w 93"/>
                <a:gd name="T41" fmla="*/ 2147483647 h 164"/>
                <a:gd name="T42" fmla="*/ 2147483647 w 93"/>
                <a:gd name="T43" fmla="*/ 2147483647 h 164"/>
                <a:gd name="T44" fmla="*/ 2147483647 w 93"/>
                <a:gd name="T45" fmla="*/ 2147483647 h 16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3"/>
                <a:gd name="T70" fmla="*/ 0 h 164"/>
                <a:gd name="T71" fmla="*/ 93 w 93"/>
                <a:gd name="T72" fmla="*/ 164 h 16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3" h="164">
                  <a:moveTo>
                    <a:pt x="93" y="150"/>
                  </a:moveTo>
                  <a:lnTo>
                    <a:pt x="90" y="143"/>
                  </a:lnTo>
                  <a:lnTo>
                    <a:pt x="81" y="124"/>
                  </a:lnTo>
                  <a:lnTo>
                    <a:pt x="74" y="106"/>
                  </a:lnTo>
                  <a:lnTo>
                    <a:pt x="66" y="88"/>
                  </a:lnTo>
                  <a:lnTo>
                    <a:pt x="58" y="72"/>
                  </a:lnTo>
                  <a:lnTo>
                    <a:pt x="52" y="56"/>
                  </a:lnTo>
                  <a:lnTo>
                    <a:pt x="46" y="41"/>
                  </a:lnTo>
                  <a:lnTo>
                    <a:pt x="41" y="27"/>
                  </a:lnTo>
                  <a:lnTo>
                    <a:pt x="36" y="13"/>
                  </a:lnTo>
                  <a:lnTo>
                    <a:pt x="30" y="0"/>
                  </a:lnTo>
                  <a:lnTo>
                    <a:pt x="0" y="11"/>
                  </a:lnTo>
                  <a:lnTo>
                    <a:pt x="4" y="25"/>
                  </a:lnTo>
                  <a:lnTo>
                    <a:pt x="10" y="39"/>
                  </a:lnTo>
                  <a:lnTo>
                    <a:pt x="16" y="53"/>
                  </a:lnTo>
                  <a:lnTo>
                    <a:pt x="22" y="69"/>
                  </a:lnTo>
                  <a:lnTo>
                    <a:pt x="28" y="85"/>
                  </a:lnTo>
                  <a:lnTo>
                    <a:pt x="36" y="101"/>
                  </a:lnTo>
                  <a:lnTo>
                    <a:pt x="43" y="119"/>
                  </a:lnTo>
                  <a:lnTo>
                    <a:pt x="51" y="137"/>
                  </a:lnTo>
                  <a:lnTo>
                    <a:pt x="59" y="156"/>
                  </a:lnTo>
                  <a:lnTo>
                    <a:pt x="63" y="164"/>
                  </a:lnTo>
                  <a:lnTo>
                    <a:pt x="93" y="150"/>
                  </a:lnTo>
                  <a:close/>
                </a:path>
              </a:pathLst>
            </a:custGeom>
            <a:solidFill>
              <a:srgbClr val="2B2A29"/>
            </a:solidFill>
            <a:ln w="9525">
              <a:noFill/>
              <a:round/>
              <a:headEnd/>
              <a:tailEnd/>
            </a:ln>
          </p:spPr>
          <p:txBody>
            <a:bodyPr/>
            <a:lstStyle/>
            <a:p>
              <a:endParaRPr lang="pt-PT"/>
            </a:p>
          </p:txBody>
        </p:sp>
        <p:sp>
          <p:nvSpPr>
            <p:cNvPr id="7210" name="Freeform 119"/>
            <p:cNvSpPr>
              <a:spLocks/>
            </p:cNvSpPr>
            <p:nvPr/>
          </p:nvSpPr>
          <p:spPr bwMode="auto">
            <a:xfrm>
              <a:off x="2312988" y="3957638"/>
              <a:ext cx="39688" cy="63500"/>
            </a:xfrm>
            <a:custGeom>
              <a:avLst/>
              <a:gdLst>
                <a:gd name="T0" fmla="*/ 2147483647 w 102"/>
                <a:gd name="T1" fmla="*/ 2147483647 h 161"/>
                <a:gd name="T2" fmla="*/ 2147483647 w 102"/>
                <a:gd name="T3" fmla="*/ 2147483647 h 161"/>
                <a:gd name="T4" fmla="*/ 2147483647 w 102"/>
                <a:gd name="T5" fmla="*/ 2147483647 h 161"/>
                <a:gd name="T6" fmla="*/ 2147483647 w 102"/>
                <a:gd name="T7" fmla="*/ 2147483647 h 161"/>
                <a:gd name="T8" fmla="*/ 2147483647 w 102"/>
                <a:gd name="T9" fmla="*/ 2147483647 h 161"/>
                <a:gd name="T10" fmla="*/ 2147483647 w 102"/>
                <a:gd name="T11" fmla="*/ 0 h 161"/>
                <a:gd name="T12" fmla="*/ 0 w 102"/>
                <a:gd name="T13" fmla="*/ 2147483647 h 161"/>
                <a:gd name="T14" fmla="*/ 2147483647 w 102"/>
                <a:gd name="T15" fmla="*/ 2147483647 h 161"/>
                <a:gd name="T16" fmla="*/ 2147483647 w 102"/>
                <a:gd name="T17" fmla="*/ 2147483647 h 161"/>
                <a:gd name="T18" fmla="*/ 2147483647 w 102"/>
                <a:gd name="T19" fmla="*/ 2147483647 h 161"/>
                <a:gd name="T20" fmla="*/ 2147483647 w 102"/>
                <a:gd name="T21" fmla="*/ 2147483647 h 161"/>
                <a:gd name="T22" fmla="*/ 2147483647 w 102"/>
                <a:gd name="T23" fmla="*/ 2147483647 h 161"/>
                <a:gd name="T24" fmla="*/ 2147483647 w 102"/>
                <a:gd name="T25" fmla="*/ 2147483647 h 16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2"/>
                <a:gd name="T40" fmla="*/ 0 h 161"/>
                <a:gd name="T41" fmla="*/ 102 w 102"/>
                <a:gd name="T42" fmla="*/ 161 h 16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2" h="161">
                  <a:moveTo>
                    <a:pt x="102" y="147"/>
                  </a:moveTo>
                  <a:lnTo>
                    <a:pt x="95" y="133"/>
                  </a:lnTo>
                  <a:lnTo>
                    <a:pt x="72" y="87"/>
                  </a:lnTo>
                  <a:lnTo>
                    <a:pt x="51" y="43"/>
                  </a:lnTo>
                  <a:lnTo>
                    <a:pt x="30" y="1"/>
                  </a:lnTo>
                  <a:lnTo>
                    <a:pt x="29" y="0"/>
                  </a:lnTo>
                  <a:lnTo>
                    <a:pt x="0" y="14"/>
                  </a:lnTo>
                  <a:lnTo>
                    <a:pt x="1" y="15"/>
                  </a:lnTo>
                  <a:lnTo>
                    <a:pt x="22" y="58"/>
                  </a:lnTo>
                  <a:lnTo>
                    <a:pt x="43" y="102"/>
                  </a:lnTo>
                  <a:lnTo>
                    <a:pt x="66" y="147"/>
                  </a:lnTo>
                  <a:lnTo>
                    <a:pt x="72" y="161"/>
                  </a:lnTo>
                  <a:lnTo>
                    <a:pt x="102" y="147"/>
                  </a:lnTo>
                  <a:close/>
                </a:path>
              </a:pathLst>
            </a:custGeom>
            <a:solidFill>
              <a:srgbClr val="2B2A29"/>
            </a:solidFill>
            <a:ln w="9525">
              <a:noFill/>
              <a:round/>
              <a:headEnd/>
              <a:tailEnd/>
            </a:ln>
          </p:spPr>
          <p:txBody>
            <a:bodyPr/>
            <a:lstStyle/>
            <a:p>
              <a:endParaRPr lang="pt-PT"/>
            </a:p>
          </p:txBody>
        </p:sp>
        <p:sp>
          <p:nvSpPr>
            <p:cNvPr id="7211" name="Freeform 120"/>
            <p:cNvSpPr>
              <a:spLocks/>
            </p:cNvSpPr>
            <p:nvPr/>
          </p:nvSpPr>
          <p:spPr bwMode="auto">
            <a:xfrm>
              <a:off x="2359026" y="4051300"/>
              <a:ext cx="41275" cy="63500"/>
            </a:xfrm>
            <a:custGeom>
              <a:avLst/>
              <a:gdLst>
                <a:gd name="T0" fmla="*/ 2147483647 w 105"/>
                <a:gd name="T1" fmla="*/ 2147483647 h 160"/>
                <a:gd name="T2" fmla="*/ 2147483647 w 105"/>
                <a:gd name="T3" fmla="*/ 2147483647 h 160"/>
                <a:gd name="T4" fmla="*/ 2147483647 w 105"/>
                <a:gd name="T5" fmla="*/ 2147483647 h 160"/>
                <a:gd name="T6" fmla="*/ 2147483647 w 105"/>
                <a:gd name="T7" fmla="*/ 2147483647 h 160"/>
                <a:gd name="T8" fmla="*/ 2147483647 w 105"/>
                <a:gd name="T9" fmla="*/ 0 h 160"/>
                <a:gd name="T10" fmla="*/ 0 w 105"/>
                <a:gd name="T11" fmla="*/ 2147483647 h 160"/>
                <a:gd name="T12" fmla="*/ 2147483647 w 105"/>
                <a:gd name="T13" fmla="*/ 2147483647 h 160"/>
                <a:gd name="T14" fmla="*/ 2147483647 w 105"/>
                <a:gd name="T15" fmla="*/ 2147483647 h 160"/>
                <a:gd name="T16" fmla="*/ 2147483647 w 105"/>
                <a:gd name="T17" fmla="*/ 2147483647 h 160"/>
                <a:gd name="T18" fmla="*/ 2147483647 w 105"/>
                <a:gd name="T19" fmla="*/ 2147483647 h 160"/>
                <a:gd name="T20" fmla="*/ 2147483647 w 105"/>
                <a:gd name="T21" fmla="*/ 2147483647 h 16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5"/>
                <a:gd name="T34" fmla="*/ 0 h 160"/>
                <a:gd name="T35" fmla="*/ 105 w 105"/>
                <a:gd name="T36" fmla="*/ 160 h 16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5" h="160">
                  <a:moveTo>
                    <a:pt x="105" y="144"/>
                  </a:moveTo>
                  <a:lnTo>
                    <a:pt x="99" y="135"/>
                  </a:lnTo>
                  <a:lnTo>
                    <a:pt x="74" y="86"/>
                  </a:lnTo>
                  <a:lnTo>
                    <a:pt x="49" y="38"/>
                  </a:lnTo>
                  <a:lnTo>
                    <a:pt x="29" y="0"/>
                  </a:lnTo>
                  <a:lnTo>
                    <a:pt x="0" y="15"/>
                  </a:lnTo>
                  <a:lnTo>
                    <a:pt x="20" y="54"/>
                  </a:lnTo>
                  <a:lnTo>
                    <a:pt x="45" y="101"/>
                  </a:lnTo>
                  <a:lnTo>
                    <a:pt x="70" y="150"/>
                  </a:lnTo>
                  <a:lnTo>
                    <a:pt x="75" y="160"/>
                  </a:lnTo>
                  <a:lnTo>
                    <a:pt x="105" y="144"/>
                  </a:lnTo>
                  <a:close/>
                </a:path>
              </a:pathLst>
            </a:custGeom>
            <a:solidFill>
              <a:srgbClr val="2B2A29"/>
            </a:solidFill>
            <a:ln w="9525">
              <a:noFill/>
              <a:round/>
              <a:headEnd/>
              <a:tailEnd/>
            </a:ln>
          </p:spPr>
          <p:txBody>
            <a:bodyPr/>
            <a:lstStyle/>
            <a:p>
              <a:endParaRPr lang="pt-PT"/>
            </a:p>
          </p:txBody>
        </p:sp>
        <p:sp>
          <p:nvSpPr>
            <p:cNvPr id="7212" name="Freeform 121"/>
            <p:cNvSpPr>
              <a:spLocks/>
            </p:cNvSpPr>
            <p:nvPr/>
          </p:nvSpPr>
          <p:spPr bwMode="auto">
            <a:xfrm>
              <a:off x="2408238" y="4143375"/>
              <a:ext cx="41275" cy="63500"/>
            </a:xfrm>
            <a:custGeom>
              <a:avLst/>
              <a:gdLst>
                <a:gd name="T0" fmla="*/ 2147483647 w 107"/>
                <a:gd name="T1" fmla="*/ 2147483647 h 160"/>
                <a:gd name="T2" fmla="*/ 2147483647 w 107"/>
                <a:gd name="T3" fmla="*/ 2147483647 h 160"/>
                <a:gd name="T4" fmla="*/ 2147483647 w 107"/>
                <a:gd name="T5" fmla="*/ 2147483647 h 160"/>
                <a:gd name="T6" fmla="*/ 2147483647 w 107"/>
                <a:gd name="T7" fmla="*/ 2147483647 h 160"/>
                <a:gd name="T8" fmla="*/ 2147483647 w 107"/>
                <a:gd name="T9" fmla="*/ 0 h 160"/>
                <a:gd name="T10" fmla="*/ 0 w 107"/>
                <a:gd name="T11" fmla="*/ 2147483647 h 160"/>
                <a:gd name="T12" fmla="*/ 2147483647 w 107"/>
                <a:gd name="T13" fmla="*/ 2147483647 h 160"/>
                <a:gd name="T14" fmla="*/ 2147483647 w 107"/>
                <a:gd name="T15" fmla="*/ 2147483647 h 160"/>
                <a:gd name="T16" fmla="*/ 2147483647 w 107"/>
                <a:gd name="T17" fmla="*/ 2147483647 h 160"/>
                <a:gd name="T18" fmla="*/ 2147483647 w 107"/>
                <a:gd name="T19" fmla="*/ 2147483647 h 160"/>
                <a:gd name="T20" fmla="*/ 2147483647 w 107"/>
                <a:gd name="T21" fmla="*/ 2147483647 h 16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7"/>
                <a:gd name="T34" fmla="*/ 0 h 160"/>
                <a:gd name="T35" fmla="*/ 107 w 107"/>
                <a:gd name="T36" fmla="*/ 160 h 16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7" h="160">
                  <a:moveTo>
                    <a:pt x="107" y="145"/>
                  </a:moveTo>
                  <a:lnTo>
                    <a:pt x="104" y="140"/>
                  </a:lnTo>
                  <a:lnTo>
                    <a:pt x="79" y="93"/>
                  </a:lnTo>
                  <a:lnTo>
                    <a:pt x="54" y="47"/>
                  </a:lnTo>
                  <a:lnTo>
                    <a:pt x="29" y="0"/>
                  </a:lnTo>
                  <a:lnTo>
                    <a:pt x="0" y="15"/>
                  </a:lnTo>
                  <a:lnTo>
                    <a:pt x="25" y="62"/>
                  </a:lnTo>
                  <a:lnTo>
                    <a:pt x="50" y="108"/>
                  </a:lnTo>
                  <a:lnTo>
                    <a:pt x="75" y="155"/>
                  </a:lnTo>
                  <a:lnTo>
                    <a:pt x="78" y="160"/>
                  </a:lnTo>
                  <a:lnTo>
                    <a:pt x="107" y="145"/>
                  </a:lnTo>
                  <a:close/>
                </a:path>
              </a:pathLst>
            </a:custGeom>
            <a:solidFill>
              <a:srgbClr val="2B2A29"/>
            </a:solidFill>
            <a:ln w="9525">
              <a:noFill/>
              <a:round/>
              <a:headEnd/>
              <a:tailEnd/>
            </a:ln>
          </p:spPr>
          <p:txBody>
            <a:bodyPr/>
            <a:lstStyle/>
            <a:p>
              <a:endParaRPr lang="pt-PT"/>
            </a:p>
          </p:txBody>
        </p:sp>
        <p:sp>
          <p:nvSpPr>
            <p:cNvPr id="7213" name="Freeform 122"/>
            <p:cNvSpPr>
              <a:spLocks/>
            </p:cNvSpPr>
            <p:nvPr/>
          </p:nvSpPr>
          <p:spPr bwMode="auto">
            <a:xfrm>
              <a:off x="2457451" y="4235450"/>
              <a:ext cx="42863" cy="61913"/>
            </a:xfrm>
            <a:custGeom>
              <a:avLst/>
              <a:gdLst>
                <a:gd name="T0" fmla="*/ 2147483647 w 108"/>
                <a:gd name="T1" fmla="*/ 2147483647 h 159"/>
                <a:gd name="T2" fmla="*/ 2147483647 w 108"/>
                <a:gd name="T3" fmla="*/ 2147483647 h 159"/>
                <a:gd name="T4" fmla="*/ 2147483647 w 108"/>
                <a:gd name="T5" fmla="*/ 2147483647 h 159"/>
                <a:gd name="T6" fmla="*/ 2147483647 w 108"/>
                <a:gd name="T7" fmla="*/ 0 h 159"/>
                <a:gd name="T8" fmla="*/ 0 w 108"/>
                <a:gd name="T9" fmla="*/ 2147483647 h 159"/>
                <a:gd name="T10" fmla="*/ 2147483647 w 108"/>
                <a:gd name="T11" fmla="*/ 2147483647 h 159"/>
                <a:gd name="T12" fmla="*/ 2147483647 w 108"/>
                <a:gd name="T13" fmla="*/ 2147483647 h 159"/>
                <a:gd name="T14" fmla="*/ 2147483647 w 108"/>
                <a:gd name="T15" fmla="*/ 2147483647 h 159"/>
                <a:gd name="T16" fmla="*/ 2147483647 w 108"/>
                <a:gd name="T17" fmla="*/ 2147483647 h 15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8"/>
                <a:gd name="T28" fmla="*/ 0 h 159"/>
                <a:gd name="T29" fmla="*/ 108 w 108"/>
                <a:gd name="T30" fmla="*/ 159 h 15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8" h="159">
                  <a:moveTo>
                    <a:pt x="108" y="144"/>
                  </a:moveTo>
                  <a:lnTo>
                    <a:pt x="74" y="81"/>
                  </a:lnTo>
                  <a:lnTo>
                    <a:pt x="51" y="39"/>
                  </a:lnTo>
                  <a:lnTo>
                    <a:pt x="29" y="0"/>
                  </a:lnTo>
                  <a:lnTo>
                    <a:pt x="0" y="16"/>
                  </a:lnTo>
                  <a:lnTo>
                    <a:pt x="22" y="56"/>
                  </a:lnTo>
                  <a:lnTo>
                    <a:pt x="45" y="96"/>
                  </a:lnTo>
                  <a:lnTo>
                    <a:pt x="80" y="159"/>
                  </a:lnTo>
                  <a:lnTo>
                    <a:pt x="108" y="144"/>
                  </a:lnTo>
                  <a:close/>
                </a:path>
              </a:pathLst>
            </a:custGeom>
            <a:solidFill>
              <a:srgbClr val="2B2A29"/>
            </a:solidFill>
            <a:ln w="9525">
              <a:noFill/>
              <a:round/>
              <a:headEnd/>
              <a:tailEnd/>
            </a:ln>
          </p:spPr>
          <p:txBody>
            <a:bodyPr/>
            <a:lstStyle/>
            <a:p>
              <a:endParaRPr lang="pt-PT"/>
            </a:p>
          </p:txBody>
        </p:sp>
        <p:sp>
          <p:nvSpPr>
            <p:cNvPr id="7214" name="Freeform 123"/>
            <p:cNvSpPr>
              <a:spLocks/>
            </p:cNvSpPr>
            <p:nvPr/>
          </p:nvSpPr>
          <p:spPr bwMode="auto">
            <a:xfrm>
              <a:off x="2508251" y="4325938"/>
              <a:ext cx="31750" cy="44450"/>
            </a:xfrm>
            <a:custGeom>
              <a:avLst/>
              <a:gdLst>
                <a:gd name="T0" fmla="*/ 2147483647 w 82"/>
                <a:gd name="T1" fmla="*/ 2147483647 h 110"/>
                <a:gd name="T2" fmla="*/ 2147483647 w 82"/>
                <a:gd name="T3" fmla="*/ 2147483647 h 110"/>
                <a:gd name="T4" fmla="*/ 2147483647 w 82"/>
                <a:gd name="T5" fmla="*/ 0 h 110"/>
                <a:gd name="T6" fmla="*/ 0 w 82"/>
                <a:gd name="T7" fmla="*/ 2147483647 h 110"/>
                <a:gd name="T8" fmla="*/ 2147483647 w 82"/>
                <a:gd name="T9" fmla="*/ 2147483647 h 110"/>
                <a:gd name="T10" fmla="*/ 2147483647 w 82"/>
                <a:gd name="T11" fmla="*/ 2147483647 h 110"/>
                <a:gd name="T12" fmla="*/ 2147483647 w 82"/>
                <a:gd name="T13" fmla="*/ 2147483647 h 110"/>
                <a:gd name="T14" fmla="*/ 0 60000 65536"/>
                <a:gd name="T15" fmla="*/ 0 60000 65536"/>
                <a:gd name="T16" fmla="*/ 0 60000 65536"/>
                <a:gd name="T17" fmla="*/ 0 60000 65536"/>
                <a:gd name="T18" fmla="*/ 0 60000 65536"/>
                <a:gd name="T19" fmla="*/ 0 60000 65536"/>
                <a:gd name="T20" fmla="*/ 0 60000 65536"/>
                <a:gd name="T21" fmla="*/ 0 w 82"/>
                <a:gd name="T22" fmla="*/ 0 h 110"/>
                <a:gd name="T23" fmla="*/ 82 w 82"/>
                <a:gd name="T24" fmla="*/ 110 h 1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2" h="110">
                  <a:moveTo>
                    <a:pt x="82" y="94"/>
                  </a:moveTo>
                  <a:lnTo>
                    <a:pt x="57" y="49"/>
                  </a:lnTo>
                  <a:lnTo>
                    <a:pt x="29" y="0"/>
                  </a:lnTo>
                  <a:lnTo>
                    <a:pt x="0" y="16"/>
                  </a:lnTo>
                  <a:lnTo>
                    <a:pt x="28" y="66"/>
                  </a:lnTo>
                  <a:lnTo>
                    <a:pt x="54" y="110"/>
                  </a:lnTo>
                  <a:lnTo>
                    <a:pt x="82" y="94"/>
                  </a:lnTo>
                  <a:close/>
                </a:path>
              </a:pathLst>
            </a:custGeom>
            <a:solidFill>
              <a:srgbClr val="2B2A29"/>
            </a:solidFill>
            <a:ln w="9525">
              <a:noFill/>
              <a:round/>
              <a:headEnd/>
              <a:tailEnd/>
            </a:ln>
          </p:spPr>
          <p:txBody>
            <a:bodyPr/>
            <a:lstStyle/>
            <a:p>
              <a:endParaRPr lang="pt-PT"/>
            </a:p>
          </p:txBody>
        </p:sp>
        <p:sp>
          <p:nvSpPr>
            <p:cNvPr id="7215" name="Freeform 124"/>
            <p:cNvSpPr>
              <a:spLocks/>
            </p:cNvSpPr>
            <p:nvPr/>
          </p:nvSpPr>
          <p:spPr bwMode="auto">
            <a:xfrm>
              <a:off x="3011488" y="2954338"/>
              <a:ext cx="20638" cy="65088"/>
            </a:xfrm>
            <a:custGeom>
              <a:avLst/>
              <a:gdLst>
                <a:gd name="T0" fmla="*/ 2147483647 w 53"/>
                <a:gd name="T1" fmla="*/ 2147483647 h 167"/>
                <a:gd name="T2" fmla="*/ 2147483647 w 53"/>
                <a:gd name="T3" fmla="*/ 2147483647 h 167"/>
                <a:gd name="T4" fmla="*/ 2147483647 w 53"/>
                <a:gd name="T5" fmla="*/ 2147483647 h 167"/>
                <a:gd name="T6" fmla="*/ 2147483647 w 53"/>
                <a:gd name="T7" fmla="*/ 2147483647 h 167"/>
                <a:gd name="T8" fmla="*/ 2147483647 w 53"/>
                <a:gd name="T9" fmla="*/ 2147483647 h 167"/>
                <a:gd name="T10" fmla="*/ 2147483647 w 53"/>
                <a:gd name="T11" fmla="*/ 2147483647 h 167"/>
                <a:gd name="T12" fmla="*/ 2147483647 w 53"/>
                <a:gd name="T13" fmla="*/ 2147483647 h 167"/>
                <a:gd name="T14" fmla="*/ 2147483647 w 53"/>
                <a:gd name="T15" fmla="*/ 2147483647 h 167"/>
                <a:gd name="T16" fmla="*/ 2147483647 w 53"/>
                <a:gd name="T17" fmla="*/ 2147483647 h 167"/>
                <a:gd name="T18" fmla="*/ 2147483647 w 53"/>
                <a:gd name="T19" fmla="*/ 2147483647 h 167"/>
                <a:gd name="T20" fmla="*/ 2147483647 w 53"/>
                <a:gd name="T21" fmla="*/ 2147483647 h 167"/>
                <a:gd name="T22" fmla="*/ 2147483647 w 53"/>
                <a:gd name="T23" fmla="*/ 0 h 167"/>
                <a:gd name="T24" fmla="*/ 0 w 53"/>
                <a:gd name="T25" fmla="*/ 2147483647 h 167"/>
                <a:gd name="T26" fmla="*/ 2147483647 w 53"/>
                <a:gd name="T27" fmla="*/ 2147483647 h 167"/>
                <a:gd name="T28" fmla="*/ 2147483647 w 53"/>
                <a:gd name="T29" fmla="*/ 2147483647 h 167"/>
                <a:gd name="T30" fmla="*/ 2147483647 w 53"/>
                <a:gd name="T31" fmla="*/ 2147483647 h 167"/>
                <a:gd name="T32" fmla="*/ 2147483647 w 53"/>
                <a:gd name="T33" fmla="*/ 2147483647 h 167"/>
                <a:gd name="T34" fmla="*/ 2147483647 w 53"/>
                <a:gd name="T35" fmla="*/ 2147483647 h 167"/>
                <a:gd name="T36" fmla="*/ 2147483647 w 53"/>
                <a:gd name="T37" fmla="*/ 2147483647 h 167"/>
                <a:gd name="T38" fmla="*/ 2147483647 w 53"/>
                <a:gd name="T39" fmla="*/ 2147483647 h 167"/>
                <a:gd name="T40" fmla="*/ 2147483647 w 53"/>
                <a:gd name="T41" fmla="*/ 2147483647 h 167"/>
                <a:gd name="T42" fmla="*/ 2147483647 w 53"/>
                <a:gd name="T43" fmla="*/ 2147483647 h 167"/>
                <a:gd name="T44" fmla="*/ 2147483647 w 53"/>
                <a:gd name="T45" fmla="*/ 2147483647 h 167"/>
                <a:gd name="T46" fmla="*/ 2147483647 w 53"/>
                <a:gd name="T47" fmla="*/ 2147483647 h 167"/>
                <a:gd name="T48" fmla="*/ 2147483647 w 53"/>
                <a:gd name="T49" fmla="*/ 2147483647 h 16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3"/>
                <a:gd name="T76" fmla="*/ 0 h 167"/>
                <a:gd name="T77" fmla="*/ 53 w 53"/>
                <a:gd name="T78" fmla="*/ 167 h 16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3" h="167">
                  <a:moveTo>
                    <a:pt x="53" y="162"/>
                  </a:moveTo>
                  <a:lnTo>
                    <a:pt x="51" y="158"/>
                  </a:lnTo>
                  <a:lnTo>
                    <a:pt x="49" y="140"/>
                  </a:lnTo>
                  <a:lnTo>
                    <a:pt x="46" y="123"/>
                  </a:lnTo>
                  <a:lnTo>
                    <a:pt x="44" y="105"/>
                  </a:lnTo>
                  <a:lnTo>
                    <a:pt x="42" y="88"/>
                  </a:lnTo>
                  <a:lnTo>
                    <a:pt x="40" y="72"/>
                  </a:lnTo>
                  <a:lnTo>
                    <a:pt x="37" y="57"/>
                  </a:lnTo>
                  <a:lnTo>
                    <a:pt x="36" y="41"/>
                  </a:lnTo>
                  <a:lnTo>
                    <a:pt x="34" y="27"/>
                  </a:lnTo>
                  <a:lnTo>
                    <a:pt x="33" y="13"/>
                  </a:lnTo>
                  <a:lnTo>
                    <a:pt x="32" y="0"/>
                  </a:lnTo>
                  <a:lnTo>
                    <a:pt x="0" y="3"/>
                  </a:lnTo>
                  <a:lnTo>
                    <a:pt x="1" y="16"/>
                  </a:lnTo>
                  <a:lnTo>
                    <a:pt x="2" y="31"/>
                  </a:lnTo>
                  <a:lnTo>
                    <a:pt x="3" y="45"/>
                  </a:lnTo>
                  <a:lnTo>
                    <a:pt x="5" y="60"/>
                  </a:lnTo>
                  <a:lnTo>
                    <a:pt x="7" y="76"/>
                  </a:lnTo>
                  <a:lnTo>
                    <a:pt x="9" y="92"/>
                  </a:lnTo>
                  <a:lnTo>
                    <a:pt x="11" y="110"/>
                  </a:lnTo>
                  <a:lnTo>
                    <a:pt x="14" y="127"/>
                  </a:lnTo>
                  <a:lnTo>
                    <a:pt x="17" y="145"/>
                  </a:lnTo>
                  <a:lnTo>
                    <a:pt x="19" y="163"/>
                  </a:lnTo>
                  <a:lnTo>
                    <a:pt x="20" y="167"/>
                  </a:lnTo>
                  <a:lnTo>
                    <a:pt x="53" y="162"/>
                  </a:lnTo>
                  <a:close/>
                </a:path>
              </a:pathLst>
            </a:custGeom>
            <a:solidFill>
              <a:srgbClr val="2B2A29"/>
            </a:solidFill>
            <a:ln w="9525">
              <a:noFill/>
              <a:round/>
              <a:headEnd/>
              <a:tailEnd/>
            </a:ln>
          </p:spPr>
          <p:txBody>
            <a:bodyPr/>
            <a:lstStyle/>
            <a:p>
              <a:endParaRPr lang="pt-PT"/>
            </a:p>
          </p:txBody>
        </p:sp>
        <p:sp>
          <p:nvSpPr>
            <p:cNvPr id="7216" name="Freeform 125"/>
            <p:cNvSpPr>
              <a:spLocks/>
            </p:cNvSpPr>
            <p:nvPr/>
          </p:nvSpPr>
          <p:spPr bwMode="auto">
            <a:xfrm>
              <a:off x="3027363" y="3055938"/>
              <a:ext cx="25400" cy="66675"/>
            </a:xfrm>
            <a:custGeom>
              <a:avLst/>
              <a:gdLst>
                <a:gd name="T0" fmla="*/ 2147483647 w 65"/>
                <a:gd name="T1" fmla="*/ 2147483647 h 167"/>
                <a:gd name="T2" fmla="*/ 2147483647 w 65"/>
                <a:gd name="T3" fmla="*/ 2147483647 h 167"/>
                <a:gd name="T4" fmla="*/ 2147483647 w 65"/>
                <a:gd name="T5" fmla="*/ 2147483647 h 167"/>
                <a:gd name="T6" fmla="*/ 2147483647 w 65"/>
                <a:gd name="T7" fmla="*/ 2147483647 h 167"/>
                <a:gd name="T8" fmla="*/ 2147483647 w 65"/>
                <a:gd name="T9" fmla="*/ 2147483647 h 167"/>
                <a:gd name="T10" fmla="*/ 2147483647 w 65"/>
                <a:gd name="T11" fmla="*/ 0 h 167"/>
                <a:gd name="T12" fmla="*/ 0 w 65"/>
                <a:gd name="T13" fmla="*/ 2147483647 h 167"/>
                <a:gd name="T14" fmla="*/ 2147483647 w 65"/>
                <a:gd name="T15" fmla="*/ 2147483647 h 167"/>
                <a:gd name="T16" fmla="*/ 2147483647 w 65"/>
                <a:gd name="T17" fmla="*/ 2147483647 h 167"/>
                <a:gd name="T18" fmla="*/ 2147483647 w 65"/>
                <a:gd name="T19" fmla="*/ 2147483647 h 167"/>
                <a:gd name="T20" fmla="*/ 2147483647 w 65"/>
                <a:gd name="T21" fmla="*/ 2147483647 h 167"/>
                <a:gd name="T22" fmla="*/ 2147483647 w 65"/>
                <a:gd name="T23" fmla="*/ 2147483647 h 167"/>
                <a:gd name="T24" fmla="*/ 2147483647 w 65"/>
                <a:gd name="T25" fmla="*/ 2147483647 h 16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5"/>
                <a:gd name="T40" fmla="*/ 0 h 167"/>
                <a:gd name="T41" fmla="*/ 65 w 65"/>
                <a:gd name="T42" fmla="*/ 167 h 16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5" h="167">
                  <a:moveTo>
                    <a:pt x="65" y="161"/>
                  </a:moveTo>
                  <a:lnTo>
                    <a:pt x="62" y="144"/>
                  </a:lnTo>
                  <a:lnTo>
                    <a:pt x="53" y="100"/>
                  </a:lnTo>
                  <a:lnTo>
                    <a:pt x="44" y="58"/>
                  </a:lnTo>
                  <a:lnTo>
                    <a:pt x="36" y="16"/>
                  </a:lnTo>
                  <a:lnTo>
                    <a:pt x="33" y="0"/>
                  </a:lnTo>
                  <a:lnTo>
                    <a:pt x="0" y="6"/>
                  </a:lnTo>
                  <a:lnTo>
                    <a:pt x="4" y="22"/>
                  </a:lnTo>
                  <a:lnTo>
                    <a:pt x="12" y="65"/>
                  </a:lnTo>
                  <a:lnTo>
                    <a:pt x="21" y="107"/>
                  </a:lnTo>
                  <a:lnTo>
                    <a:pt x="30" y="151"/>
                  </a:lnTo>
                  <a:lnTo>
                    <a:pt x="34" y="167"/>
                  </a:lnTo>
                  <a:lnTo>
                    <a:pt x="65" y="161"/>
                  </a:lnTo>
                  <a:close/>
                </a:path>
              </a:pathLst>
            </a:custGeom>
            <a:solidFill>
              <a:srgbClr val="2B2A29"/>
            </a:solidFill>
            <a:ln w="9525">
              <a:noFill/>
              <a:round/>
              <a:headEnd/>
              <a:tailEnd/>
            </a:ln>
          </p:spPr>
          <p:txBody>
            <a:bodyPr/>
            <a:lstStyle/>
            <a:p>
              <a:endParaRPr lang="pt-PT"/>
            </a:p>
          </p:txBody>
        </p:sp>
        <p:sp>
          <p:nvSpPr>
            <p:cNvPr id="7217" name="Freeform 126"/>
            <p:cNvSpPr>
              <a:spLocks/>
            </p:cNvSpPr>
            <p:nvPr/>
          </p:nvSpPr>
          <p:spPr bwMode="auto">
            <a:xfrm>
              <a:off x="3048001" y="3157538"/>
              <a:ext cx="28575" cy="66675"/>
            </a:xfrm>
            <a:custGeom>
              <a:avLst/>
              <a:gdLst>
                <a:gd name="T0" fmla="*/ 2147483647 w 69"/>
                <a:gd name="T1" fmla="*/ 2147483647 h 168"/>
                <a:gd name="T2" fmla="*/ 2147483647 w 69"/>
                <a:gd name="T3" fmla="*/ 2147483647 h 168"/>
                <a:gd name="T4" fmla="*/ 2147483647 w 69"/>
                <a:gd name="T5" fmla="*/ 2147483647 h 168"/>
                <a:gd name="T6" fmla="*/ 2147483647 w 69"/>
                <a:gd name="T7" fmla="*/ 2147483647 h 168"/>
                <a:gd name="T8" fmla="*/ 2147483647 w 69"/>
                <a:gd name="T9" fmla="*/ 2147483647 h 168"/>
                <a:gd name="T10" fmla="*/ 2147483647 w 69"/>
                <a:gd name="T11" fmla="*/ 0 h 168"/>
                <a:gd name="T12" fmla="*/ 0 w 69"/>
                <a:gd name="T13" fmla="*/ 2147483647 h 168"/>
                <a:gd name="T14" fmla="*/ 2147483647 w 69"/>
                <a:gd name="T15" fmla="*/ 2147483647 h 168"/>
                <a:gd name="T16" fmla="*/ 2147483647 w 69"/>
                <a:gd name="T17" fmla="*/ 2147483647 h 168"/>
                <a:gd name="T18" fmla="*/ 2147483647 w 69"/>
                <a:gd name="T19" fmla="*/ 2147483647 h 168"/>
                <a:gd name="T20" fmla="*/ 2147483647 w 69"/>
                <a:gd name="T21" fmla="*/ 2147483647 h 168"/>
                <a:gd name="T22" fmla="*/ 2147483647 w 69"/>
                <a:gd name="T23" fmla="*/ 2147483647 h 168"/>
                <a:gd name="T24" fmla="*/ 2147483647 w 69"/>
                <a:gd name="T25" fmla="*/ 2147483647 h 1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9"/>
                <a:gd name="T40" fmla="*/ 0 h 168"/>
                <a:gd name="T41" fmla="*/ 69 w 69"/>
                <a:gd name="T42" fmla="*/ 168 h 16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9" h="168">
                  <a:moveTo>
                    <a:pt x="69" y="160"/>
                  </a:moveTo>
                  <a:lnTo>
                    <a:pt x="69" y="157"/>
                  </a:lnTo>
                  <a:lnTo>
                    <a:pt x="57" y="113"/>
                  </a:lnTo>
                  <a:lnTo>
                    <a:pt x="47" y="67"/>
                  </a:lnTo>
                  <a:lnTo>
                    <a:pt x="36" y="22"/>
                  </a:lnTo>
                  <a:lnTo>
                    <a:pt x="31" y="0"/>
                  </a:lnTo>
                  <a:lnTo>
                    <a:pt x="0" y="8"/>
                  </a:lnTo>
                  <a:lnTo>
                    <a:pt x="4" y="29"/>
                  </a:lnTo>
                  <a:lnTo>
                    <a:pt x="15" y="75"/>
                  </a:lnTo>
                  <a:lnTo>
                    <a:pt x="26" y="120"/>
                  </a:lnTo>
                  <a:lnTo>
                    <a:pt x="36" y="164"/>
                  </a:lnTo>
                  <a:lnTo>
                    <a:pt x="37" y="168"/>
                  </a:lnTo>
                  <a:lnTo>
                    <a:pt x="69" y="160"/>
                  </a:lnTo>
                  <a:close/>
                </a:path>
              </a:pathLst>
            </a:custGeom>
            <a:solidFill>
              <a:srgbClr val="2B2A29"/>
            </a:solidFill>
            <a:ln w="9525">
              <a:noFill/>
              <a:round/>
              <a:headEnd/>
              <a:tailEnd/>
            </a:ln>
          </p:spPr>
          <p:txBody>
            <a:bodyPr/>
            <a:lstStyle/>
            <a:p>
              <a:endParaRPr lang="pt-PT"/>
            </a:p>
          </p:txBody>
        </p:sp>
        <p:sp>
          <p:nvSpPr>
            <p:cNvPr id="7218" name="Freeform 127"/>
            <p:cNvSpPr>
              <a:spLocks/>
            </p:cNvSpPr>
            <p:nvPr/>
          </p:nvSpPr>
          <p:spPr bwMode="auto">
            <a:xfrm>
              <a:off x="3073401" y="3259138"/>
              <a:ext cx="28575" cy="66675"/>
            </a:xfrm>
            <a:custGeom>
              <a:avLst/>
              <a:gdLst>
                <a:gd name="T0" fmla="*/ 2147483647 w 73"/>
                <a:gd name="T1" fmla="*/ 2147483647 h 168"/>
                <a:gd name="T2" fmla="*/ 2147483647 w 73"/>
                <a:gd name="T3" fmla="*/ 2147483647 h 168"/>
                <a:gd name="T4" fmla="*/ 2147483647 w 73"/>
                <a:gd name="T5" fmla="*/ 2147483647 h 168"/>
                <a:gd name="T6" fmla="*/ 2147483647 w 73"/>
                <a:gd name="T7" fmla="*/ 2147483647 h 168"/>
                <a:gd name="T8" fmla="*/ 2147483647 w 73"/>
                <a:gd name="T9" fmla="*/ 0 h 168"/>
                <a:gd name="T10" fmla="*/ 0 w 73"/>
                <a:gd name="T11" fmla="*/ 2147483647 h 168"/>
                <a:gd name="T12" fmla="*/ 2147483647 w 73"/>
                <a:gd name="T13" fmla="*/ 2147483647 h 168"/>
                <a:gd name="T14" fmla="*/ 2147483647 w 73"/>
                <a:gd name="T15" fmla="*/ 2147483647 h 168"/>
                <a:gd name="T16" fmla="*/ 2147483647 w 73"/>
                <a:gd name="T17" fmla="*/ 2147483647 h 168"/>
                <a:gd name="T18" fmla="*/ 2147483647 w 73"/>
                <a:gd name="T19" fmla="*/ 2147483647 h 168"/>
                <a:gd name="T20" fmla="*/ 2147483647 w 73"/>
                <a:gd name="T21" fmla="*/ 2147483647 h 1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3"/>
                <a:gd name="T34" fmla="*/ 0 h 168"/>
                <a:gd name="T35" fmla="*/ 73 w 73"/>
                <a:gd name="T36" fmla="*/ 168 h 16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3" h="168">
                  <a:moveTo>
                    <a:pt x="73" y="159"/>
                  </a:moveTo>
                  <a:lnTo>
                    <a:pt x="62" y="120"/>
                  </a:lnTo>
                  <a:lnTo>
                    <a:pt x="51" y="78"/>
                  </a:lnTo>
                  <a:lnTo>
                    <a:pt x="40" y="35"/>
                  </a:lnTo>
                  <a:lnTo>
                    <a:pt x="32" y="0"/>
                  </a:lnTo>
                  <a:lnTo>
                    <a:pt x="0" y="9"/>
                  </a:lnTo>
                  <a:lnTo>
                    <a:pt x="9" y="44"/>
                  </a:lnTo>
                  <a:lnTo>
                    <a:pt x="20" y="86"/>
                  </a:lnTo>
                  <a:lnTo>
                    <a:pt x="31" y="128"/>
                  </a:lnTo>
                  <a:lnTo>
                    <a:pt x="40" y="168"/>
                  </a:lnTo>
                  <a:lnTo>
                    <a:pt x="73" y="159"/>
                  </a:lnTo>
                  <a:close/>
                </a:path>
              </a:pathLst>
            </a:custGeom>
            <a:solidFill>
              <a:srgbClr val="2B2A29"/>
            </a:solidFill>
            <a:ln w="9525">
              <a:noFill/>
              <a:round/>
              <a:headEnd/>
              <a:tailEnd/>
            </a:ln>
          </p:spPr>
          <p:txBody>
            <a:bodyPr/>
            <a:lstStyle/>
            <a:p>
              <a:endParaRPr lang="pt-PT"/>
            </a:p>
          </p:txBody>
        </p:sp>
        <p:sp>
          <p:nvSpPr>
            <p:cNvPr id="7219" name="Freeform 128"/>
            <p:cNvSpPr>
              <a:spLocks/>
            </p:cNvSpPr>
            <p:nvPr/>
          </p:nvSpPr>
          <p:spPr bwMode="auto">
            <a:xfrm>
              <a:off x="3098801" y="3360738"/>
              <a:ext cx="30163" cy="65088"/>
            </a:xfrm>
            <a:custGeom>
              <a:avLst/>
              <a:gdLst>
                <a:gd name="T0" fmla="*/ 2147483647 w 75"/>
                <a:gd name="T1" fmla="*/ 2147483647 h 166"/>
                <a:gd name="T2" fmla="*/ 2147483647 w 75"/>
                <a:gd name="T3" fmla="*/ 2147483647 h 166"/>
                <a:gd name="T4" fmla="*/ 2147483647 w 75"/>
                <a:gd name="T5" fmla="*/ 2147483647 h 166"/>
                <a:gd name="T6" fmla="*/ 2147483647 w 75"/>
                <a:gd name="T7" fmla="*/ 2147483647 h 166"/>
                <a:gd name="T8" fmla="*/ 2147483647 w 75"/>
                <a:gd name="T9" fmla="*/ 0 h 166"/>
                <a:gd name="T10" fmla="*/ 0 w 75"/>
                <a:gd name="T11" fmla="*/ 2147483647 h 166"/>
                <a:gd name="T12" fmla="*/ 2147483647 w 75"/>
                <a:gd name="T13" fmla="*/ 2147483647 h 166"/>
                <a:gd name="T14" fmla="*/ 2147483647 w 75"/>
                <a:gd name="T15" fmla="*/ 2147483647 h 166"/>
                <a:gd name="T16" fmla="*/ 2147483647 w 75"/>
                <a:gd name="T17" fmla="*/ 2147483647 h 166"/>
                <a:gd name="T18" fmla="*/ 2147483647 w 75"/>
                <a:gd name="T19" fmla="*/ 2147483647 h 166"/>
                <a:gd name="T20" fmla="*/ 2147483647 w 75"/>
                <a:gd name="T21" fmla="*/ 2147483647 h 16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5"/>
                <a:gd name="T34" fmla="*/ 0 h 166"/>
                <a:gd name="T35" fmla="*/ 75 w 75"/>
                <a:gd name="T36" fmla="*/ 166 h 16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5" h="166">
                  <a:moveTo>
                    <a:pt x="75" y="157"/>
                  </a:moveTo>
                  <a:lnTo>
                    <a:pt x="72" y="144"/>
                  </a:lnTo>
                  <a:lnTo>
                    <a:pt x="55" y="86"/>
                  </a:lnTo>
                  <a:lnTo>
                    <a:pt x="37" y="19"/>
                  </a:lnTo>
                  <a:lnTo>
                    <a:pt x="33" y="0"/>
                  </a:lnTo>
                  <a:lnTo>
                    <a:pt x="0" y="7"/>
                  </a:lnTo>
                  <a:lnTo>
                    <a:pt x="6" y="27"/>
                  </a:lnTo>
                  <a:lnTo>
                    <a:pt x="24" y="95"/>
                  </a:lnTo>
                  <a:lnTo>
                    <a:pt x="40" y="153"/>
                  </a:lnTo>
                  <a:lnTo>
                    <a:pt x="43" y="166"/>
                  </a:lnTo>
                  <a:lnTo>
                    <a:pt x="75" y="157"/>
                  </a:lnTo>
                  <a:close/>
                </a:path>
              </a:pathLst>
            </a:custGeom>
            <a:solidFill>
              <a:srgbClr val="2B2A29"/>
            </a:solidFill>
            <a:ln w="9525">
              <a:noFill/>
              <a:round/>
              <a:headEnd/>
              <a:tailEnd/>
            </a:ln>
          </p:spPr>
          <p:txBody>
            <a:bodyPr/>
            <a:lstStyle/>
            <a:p>
              <a:endParaRPr lang="pt-PT"/>
            </a:p>
          </p:txBody>
        </p:sp>
        <p:sp>
          <p:nvSpPr>
            <p:cNvPr id="7220" name="Freeform 129"/>
            <p:cNvSpPr>
              <a:spLocks/>
            </p:cNvSpPr>
            <p:nvPr/>
          </p:nvSpPr>
          <p:spPr bwMode="auto">
            <a:xfrm>
              <a:off x="3125788" y="3438525"/>
              <a:ext cx="376238" cy="863600"/>
            </a:xfrm>
            <a:custGeom>
              <a:avLst/>
              <a:gdLst>
                <a:gd name="T0" fmla="*/ 0 w 950"/>
                <a:gd name="T1" fmla="*/ 0 h 2175"/>
                <a:gd name="T2" fmla="*/ 2147483647 w 950"/>
                <a:gd name="T3" fmla="*/ 2147483647 h 2175"/>
                <a:gd name="T4" fmla="*/ 2147483647 w 950"/>
                <a:gd name="T5" fmla="*/ 2147483647 h 2175"/>
                <a:gd name="T6" fmla="*/ 2147483647 w 950"/>
                <a:gd name="T7" fmla="*/ 2147483647 h 2175"/>
                <a:gd name="T8" fmla="*/ 2147483647 w 950"/>
                <a:gd name="T9" fmla="*/ 2147483647 h 2175"/>
                <a:gd name="T10" fmla="*/ 2147483647 w 950"/>
                <a:gd name="T11" fmla="*/ 2147483647 h 2175"/>
                <a:gd name="T12" fmla="*/ 2147483647 w 950"/>
                <a:gd name="T13" fmla="*/ 2147483647 h 2175"/>
                <a:gd name="T14" fmla="*/ 2147483647 w 950"/>
                <a:gd name="T15" fmla="*/ 2147483647 h 2175"/>
                <a:gd name="T16" fmla="*/ 2147483647 w 950"/>
                <a:gd name="T17" fmla="*/ 2147483647 h 2175"/>
                <a:gd name="T18" fmla="*/ 2147483647 w 950"/>
                <a:gd name="T19" fmla="*/ 2147483647 h 2175"/>
                <a:gd name="T20" fmla="*/ 2147483647 w 950"/>
                <a:gd name="T21" fmla="*/ 2147483647 h 2175"/>
                <a:gd name="T22" fmla="*/ 2147483647 w 950"/>
                <a:gd name="T23" fmla="*/ 2147483647 h 2175"/>
                <a:gd name="T24" fmla="*/ 2147483647 w 950"/>
                <a:gd name="T25" fmla="*/ 2147483647 h 2175"/>
                <a:gd name="T26" fmla="*/ 2147483647 w 950"/>
                <a:gd name="T27" fmla="*/ 2147483647 h 2175"/>
                <a:gd name="T28" fmla="*/ 2147483647 w 950"/>
                <a:gd name="T29" fmla="*/ 2147483647 h 2175"/>
                <a:gd name="T30" fmla="*/ 2147483647 w 950"/>
                <a:gd name="T31" fmla="*/ 2147483647 h 2175"/>
                <a:gd name="T32" fmla="*/ 2147483647 w 950"/>
                <a:gd name="T33" fmla="*/ 2147483647 h 2175"/>
                <a:gd name="T34" fmla="*/ 2147483647 w 950"/>
                <a:gd name="T35" fmla="*/ 2147483647 h 2175"/>
                <a:gd name="T36" fmla="*/ 2147483647 w 950"/>
                <a:gd name="T37" fmla="*/ 2147483647 h 2175"/>
                <a:gd name="T38" fmla="*/ 2147483647 w 950"/>
                <a:gd name="T39" fmla="*/ 2147483647 h 2175"/>
                <a:gd name="T40" fmla="*/ 2147483647 w 950"/>
                <a:gd name="T41" fmla="*/ 2147483647 h 2175"/>
                <a:gd name="T42" fmla="*/ 2147483647 w 950"/>
                <a:gd name="T43" fmla="*/ 2147483647 h 2175"/>
                <a:gd name="T44" fmla="*/ 2147483647 w 950"/>
                <a:gd name="T45" fmla="*/ 2147483647 h 217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50"/>
                <a:gd name="T70" fmla="*/ 0 h 2175"/>
                <a:gd name="T71" fmla="*/ 950 w 950"/>
                <a:gd name="T72" fmla="*/ 2175 h 217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50" h="2175">
                  <a:moveTo>
                    <a:pt x="0" y="0"/>
                  </a:moveTo>
                  <a:lnTo>
                    <a:pt x="48" y="154"/>
                  </a:lnTo>
                  <a:lnTo>
                    <a:pt x="93" y="299"/>
                  </a:lnTo>
                  <a:lnTo>
                    <a:pt x="139" y="436"/>
                  </a:lnTo>
                  <a:lnTo>
                    <a:pt x="184" y="567"/>
                  </a:lnTo>
                  <a:lnTo>
                    <a:pt x="207" y="631"/>
                  </a:lnTo>
                  <a:lnTo>
                    <a:pt x="229" y="694"/>
                  </a:lnTo>
                  <a:lnTo>
                    <a:pt x="253" y="755"/>
                  </a:lnTo>
                  <a:lnTo>
                    <a:pt x="277" y="817"/>
                  </a:lnTo>
                  <a:lnTo>
                    <a:pt x="301" y="877"/>
                  </a:lnTo>
                  <a:lnTo>
                    <a:pt x="326" y="937"/>
                  </a:lnTo>
                  <a:lnTo>
                    <a:pt x="351" y="997"/>
                  </a:lnTo>
                  <a:lnTo>
                    <a:pt x="377" y="1058"/>
                  </a:lnTo>
                  <a:lnTo>
                    <a:pt x="404" y="1119"/>
                  </a:lnTo>
                  <a:lnTo>
                    <a:pt x="431" y="1179"/>
                  </a:lnTo>
                  <a:lnTo>
                    <a:pt x="460" y="1241"/>
                  </a:lnTo>
                  <a:lnTo>
                    <a:pt x="489" y="1304"/>
                  </a:lnTo>
                  <a:lnTo>
                    <a:pt x="552" y="1431"/>
                  </a:lnTo>
                  <a:lnTo>
                    <a:pt x="619" y="1564"/>
                  </a:lnTo>
                  <a:lnTo>
                    <a:pt x="691" y="1703"/>
                  </a:lnTo>
                  <a:lnTo>
                    <a:pt x="770" y="1851"/>
                  </a:lnTo>
                  <a:lnTo>
                    <a:pt x="857" y="2008"/>
                  </a:lnTo>
                  <a:lnTo>
                    <a:pt x="950" y="2175"/>
                  </a:lnTo>
                </a:path>
              </a:pathLst>
            </a:custGeom>
            <a:noFill/>
            <a:ln w="8">
              <a:solidFill>
                <a:srgbClr val="2B2A29"/>
              </a:solidFill>
              <a:prstDash val="solid"/>
              <a:round/>
              <a:headEnd/>
              <a:tailEnd/>
            </a:ln>
          </p:spPr>
          <p:txBody>
            <a:bodyPr/>
            <a:lstStyle/>
            <a:p>
              <a:endParaRPr lang="pt-PT"/>
            </a:p>
          </p:txBody>
        </p:sp>
        <p:sp>
          <p:nvSpPr>
            <p:cNvPr id="7221" name="Freeform 130"/>
            <p:cNvSpPr>
              <a:spLocks/>
            </p:cNvSpPr>
            <p:nvPr/>
          </p:nvSpPr>
          <p:spPr bwMode="auto">
            <a:xfrm>
              <a:off x="3497263" y="4298950"/>
              <a:ext cx="42863" cy="63500"/>
            </a:xfrm>
            <a:custGeom>
              <a:avLst/>
              <a:gdLst>
                <a:gd name="T0" fmla="*/ 2147483647 w 108"/>
                <a:gd name="T1" fmla="*/ 2147483647 h 160"/>
                <a:gd name="T2" fmla="*/ 2147483647 w 108"/>
                <a:gd name="T3" fmla="*/ 2147483647 h 160"/>
                <a:gd name="T4" fmla="*/ 2147483647 w 108"/>
                <a:gd name="T5" fmla="*/ 2147483647 h 160"/>
                <a:gd name="T6" fmla="*/ 2147483647 w 108"/>
                <a:gd name="T7" fmla="*/ 2147483647 h 160"/>
                <a:gd name="T8" fmla="*/ 2147483647 w 108"/>
                <a:gd name="T9" fmla="*/ 0 h 160"/>
                <a:gd name="T10" fmla="*/ 0 w 108"/>
                <a:gd name="T11" fmla="*/ 2147483647 h 160"/>
                <a:gd name="T12" fmla="*/ 2147483647 w 108"/>
                <a:gd name="T13" fmla="*/ 2147483647 h 160"/>
                <a:gd name="T14" fmla="*/ 2147483647 w 108"/>
                <a:gd name="T15" fmla="*/ 2147483647 h 160"/>
                <a:gd name="T16" fmla="*/ 2147483647 w 108"/>
                <a:gd name="T17" fmla="*/ 2147483647 h 160"/>
                <a:gd name="T18" fmla="*/ 2147483647 w 108"/>
                <a:gd name="T19" fmla="*/ 2147483647 h 160"/>
                <a:gd name="T20" fmla="*/ 2147483647 w 108"/>
                <a:gd name="T21" fmla="*/ 2147483647 h 16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8"/>
                <a:gd name="T34" fmla="*/ 0 h 160"/>
                <a:gd name="T35" fmla="*/ 108 w 108"/>
                <a:gd name="T36" fmla="*/ 160 h 16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8" h="160">
                  <a:moveTo>
                    <a:pt x="108" y="143"/>
                  </a:moveTo>
                  <a:lnTo>
                    <a:pt x="100" y="130"/>
                  </a:lnTo>
                  <a:lnTo>
                    <a:pt x="78" y="88"/>
                  </a:lnTo>
                  <a:lnTo>
                    <a:pt x="54" y="45"/>
                  </a:lnTo>
                  <a:lnTo>
                    <a:pt x="28" y="0"/>
                  </a:lnTo>
                  <a:lnTo>
                    <a:pt x="0" y="16"/>
                  </a:lnTo>
                  <a:lnTo>
                    <a:pt x="25" y="61"/>
                  </a:lnTo>
                  <a:lnTo>
                    <a:pt x="48" y="104"/>
                  </a:lnTo>
                  <a:lnTo>
                    <a:pt x="72" y="146"/>
                  </a:lnTo>
                  <a:lnTo>
                    <a:pt x="79" y="160"/>
                  </a:lnTo>
                  <a:lnTo>
                    <a:pt x="108" y="143"/>
                  </a:lnTo>
                  <a:close/>
                </a:path>
              </a:pathLst>
            </a:custGeom>
            <a:solidFill>
              <a:srgbClr val="2B2A29"/>
            </a:solidFill>
            <a:ln w="9525">
              <a:noFill/>
              <a:round/>
              <a:headEnd/>
              <a:tailEnd/>
            </a:ln>
          </p:spPr>
          <p:txBody>
            <a:bodyPr/>
            <a:lstStyle/>
            <a:p>
              <a:endParaRPr lang="pt-PT"/>
            </a:p>
          </p:txBody>
        </p:sp>
        <p:sp>
          <p:nvSpPr>
            <p:cNvPr id="7222" name="Freeform 131"/>
            <p:cNvSpPr>
              <a:spLocks/>
            </p:cNvSpPr>
            <p:nvPr/>
          </p:nvSpPr>
          <p:spPr bwMode="auto">
            <a:xfrm>
              <a:off x="3546476" y="4389438"/>
              <a:ext cx="44450" cy="63500"/>
            </a:xfrm>
            <a:custGeom>
              <a:avLst/>
              <a:gdLst>
                <a:gd name="T0" fmla="*/ 2147483647 w 109"/>
                <a:gd name="T1" fmla="*/ 2147483647 h 159"/>
                <a:gd name="T2" fmla="*/ 2147483647 w 109"/>
                <a:gd name="T3" fmla="*/ 2147483647 h 159"/>
                <a:gd name="T4" fmla="*/ 2147483647 w 109"/>
                <a:gd name="T5" fmla="*/ 2147483647 h 159"/>
                <a:gd name="T6" fmla="*/ 2147483647 w 109"/>
                <a:gd name="T7" fmla="*/ 2147483647 h 159"/>
                <a:gd name="T8" fmla="*/ 2147483647 w 109"/>
                <a:gd name="T9" fmla="*/ 2147483647 h 159"/>
                <a:gd name="T10" fmla="*/ 2147483647 w 109"/>
                <a:gd name="T11" fmla="*/ 0 h 159"/>
                <a:gd name="T12" fmla="*/ 0 w 109"/>
                <a:gd name="T13" fmla="*/ 2147483647 h 159"/>
                <a:gd name="T14" fmla="*/ 2147483647 w 109"/>
                <a:gd name="T15" fmla="*/ 2147483647 h 159"/>
                <a:gd name="T16" fmla="*/ 2147483647 w 109"/>
                <a:gd name="T17" fmla="*/ 2147483647 h 159"/>
                <a:gd name="T18" fmla="*/ 2147483647 w 109"/>
                <a:gd name="T19" fmla="*/ 2147483647 h 159"/>
                <a:gd name="T20" fmla="*/ 2147483647 w 109"/>
                <a:gd name="T21" fmla="*/ 2147483647 h 159"/>
                <a:gd name="T22" fmla="*/ 2147483647 w 109"/>
                <a:gd name="T23" fmla="*/ 2147483647 h 159"/>
                <a:gd name="T24" fmla="*/ 2147483647 w 109"/>
                <a:gd name="T25" fmla="*/ 2147483647 h 1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9"/>
                <a:gd name="T40" fmla="*/ 0 h 159"/>
                <a:gd name="T41" fmla="*/ 109 w 109"/>
                <a:gd name="T42" fmla="*/ 159 h 15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9" h="159">
                  <a:moveTo>
                    <a:pt x="109" y="143"/>
                  </a:moveTo>
                  <a:lnTo>
                    <a:pt x="96" y="120"/>
                  </a:lnTo>
                  <a:lnTo>
                    <a:pt x="78" y="87"/>
                  </a:lnTo>
                  <a:lnTo>
                    <a:pt x="59" y="53"/>
                  </a:lnTo>
                  <a:lnTo>
                    <a:pt x="39" y="17"/>
                  </a:lnTo>
                  <a:lnTo>
                    <a:pt x="29" y="0"/>
                  </a:lnTo>
                  <a:lnTo>
                    <a:pt x="0" y="16"/>
                  </a:lnTo>
                  <a:lnTo>
                    <a:pt x="10" y="32"/>
                  </a:lnTo>
                  <a:lnTo>
                    <a:pt x="29" y="68"/>
                  </a:lnTo>
                  <a:lnTo>
                    <a:pt x="49" y="103"/>
                  </a:lnTo>
                  <a:lnTo>
                    <a:pt x="67" y="136"/>
                  </a:lnTo>
                  <a:lnTo>
                    <a:pt x="81" y="159"/>
                  </a:lnTo>
                  <a:lnTo>
                    <a:pt x="109" y="143"/>
                  </a:lnTo>
                  <a:close/>
                </a:path>
              </a:pathLst>
            </a:custGeom>
            <a:solidFill>
              <a:srgbClr val="2B2A29"/>
            </a:solidFill>
            <a:ln w="9525">
              <a:noFill/>
              <a:round/>
              <a:headEnd/>
              <a:tailEnd/>
            </a:ln>
          </p:spPr>
          <p:txBody>
            <a:bodyPr/>
            <a:lstStyle/>
            <a:p>
              <a:endParaRPr lang="pt-PT"/>
            </a:p>
          </p:txBody>
        </p:sp>
        <p:sp>
          <p:nvSpPr>
            <p:cNvPr id="7223" name="Freeform 132"/>
            <p:cNvSpPr>
              <a:spLocks/>
            </p:cNvSpPr>
            <p:nvPr/>
          </p:nvSpPr>
          <p:spPr bwMode="auto">
            <a:xfrm>
              <a:off x="3598863" y="4479925"/>
              <a:ext cx="33338" cy="41275"/>
            </a:xfrm>
            <a:custGeom>
              <a:avLst/>
              <a:gdLst>
                <a:gd name="T0" fmla="*/ 2147483647 w 84"/>
                <a:gd name="T1" fmla="*/ 2147483647 h 105"/>
                <a:gd name="T2" fmla="*/ 2147483647 w 84"/>
                <a:gd name="T3" fmla="*/ 2147483647 h 105"/>
                <a:gd name="T4" fmla="*/ 2147483647 w 84"/>
                <a:gd name="T5" fmla="*/ 2147483647 h 105"/>
                <a:gd name="T6" fmla="*/ 2147483647 w 84"/>
                <a:gd name="T7" fmla="*/ 2147483647 h 105"/>
                <a:gd name="T8" fmla="*/ 2147483647 w 84"/>
                <a:gd name="T9" fmla="*/ 2147483647 h 105"/>
                <a:gd name="T10" fmla="*/ 2147483647 w 84"/>
                <a:gd name="T11" fmla="*/ 2147483647 h 105"/>
                <a:gd name="T12" fmla="*/ 2147483647 w 84"/>
                <a:gd name="T13" fmla="*/ 2147483647 h 105"/>
                <a:gd name="T14" fmla="*/ 2147483647 w 84"/>
                <a:gd name="T15" fmla="*/ 0 h 105"/>
                <a:gd name="T16" fmla="*/ 0 w 84"/>
                <a:gd name="T17" fmla="*/ 2147483647 h 105"/>
                <a:gd name="T18" fmla="*/ 2147483647 w 84"/>
                <a:gd name="T19" fmla="*/ 2147483647 h 105"/>
                <a:gd name="T20" fmla="*/ 2147483647 w 84"/>
                <a:gd name="T21" fmla="*/ 2147483647 h 105"/>
                <a:gd name="T22" fmla="*/ 2147483647 w 84"/>
                <a:gd name="T23" fmla="*/ 2147483647 h 105"/>
                <a:gd name="T24" fmla="*/ 2147483647 w 84"/>
                <a:gd name="T25" fmla="*/ 2147483647 h 105"/>
                <a:gd name="T26" fmla="*/ 2147483647 w 84"/>
                <a:gd name="T27" fmla="*/ 2147483647 h 105"/>
                <a:gd name="T28" fmla="*/ 2147483647 w 84"/>
                <a:gd name="T29" fmla="*/ 2147483647 h 105"/>
                <a:gd name="T30" fmla="*/ 2147483647 w 84"/>
                <a:gd name="T31" fmla="*/ 2147483647 h 105"/>
                <a:gd name="T32" fmla="*/ 2147483647 w 84"/>
                <a:gd name="T33" fmla="*/ 2147483647 h 10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4"/>
                <a:gd name="T52" fmla="*/ 0 h 105"/>
                <a:gd name="T53" fmla="*/ 84 w 84"/>
                <a:gd name="T54" fmla="*/ 105 h 10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4" h="105">
                  <a:moveTo>
                    <a:pt x="84" y="86"/>
                  </a:moveTo>
                  <a:lnTo>
                    <a:pt x="76" y="75"/>
                  </a:lnTo>
                  <a:lnTo>
                    <a:pt x="68" y="63"/>
                  </a:lnTo>
                  <a:lnTo>
                    <a:pt x="60" y="50"/>
                  </a:lnTo>
                  <a:lnTo>
                    <a:pt x="52" y="38"/>
                  </a:lnTo>
                  <a:lnTo>
                    <a:pt x="43" y="25"/>
                  </a:lnTo>
                  <a:lnTo>
                    <a:pt x="35" y="12"/>
                  </a:lnTo>
                  <a:lnTo>
                    <a:pt x="28" y="0"/>
                  </a:lnTo>
                  <a:lnTo>
                    <a:pt x="0" y="17"/>
                  </a:lnTo>
                  <a:lnTo>
                    <a:pt x="7" y="29"/>
                  </a:lnTo>
                  <a:lnTo>
                    <a:pt x="15" y="42"/>
                  </a:lnTo>
                  <a:lnTo>
                    <a:pt x="24" y="55"/>
                  </a:lnTo>
                  <a:lnTo>
                    <a:pt x="33" y="68"/>
                  </a:lnTo>
                  <a:lnTo>
                    <a:pt x="41" y="81"/>
                  </a:lnTo>
                  <a:lnTo>
                    <a:pt x="49" y="93"/>
                  </a:lnTo>
                  <a:lnTo>
                    <a:pt x="57" y="105"/>
                  </a:lnTo>
                  <a:lnTo>
                    <a:pt x="84" y="86"/>
                  </a:lnTo>
                  <a:close/>
                </a:path>
              </a:pathLst>
            </a:custGeom>
            <a:solidFill>
              <a:srgbClr val="2B2A29"/>
            </a:solidFill>
            <a:ln w="9525">
              <a:noFill/>
              <a:round/>
              <a:headEnd/>
              <a:tailEnd/>
            </a:ln>
          </p:spPr>
          <p:txBody>
            <a:bodyPr/>
            <a:lstStyle/>
            <a:p>
              <a:endParaRPr lang="pt-PT"/>
            </a:p>
          </p:txBody>
        </p:sp>
        <p:sp>
          <p:nvSpPr>
            <p:cNvPr id="7224" name="Freeform 141"/>
            <p:cNvSpPr>
              <a:spLocks/>
            </p:cNvSpPr>
            <p:nvPr/>
          </p:nvSpPr>
          <p:spPr bwMode="auto">
            <a:xfrm>
              <a:off x="1984376" y="2816225"/>
              <a:ext cx="1143000" cy="622300"/>
            </a:xfrm>
            <a:custGeom>
              <a:avLst/>
              <a:gdLst>
                <a:gd name="T0" fmla="*/ 0 w 2882"/>
                <a:gd name="T1" fmla="*/ 0 h 1569"/>
                <a:gd name="T2" fmla="*/ 2147483647 w 2882"/>
                <a:gd name="T3" fmla="*/ 2147483647 h 1569"/>
                <a:gd name="T4" fmla="*/ 2147483647 w 2882"/>
                <a:gd name="T5" fmla="*/ 2147483647 h 1569"/>
                <a:gd name="T6" fmla="*/ 2147483647 w 2882"/>
                <a:gd name="T7" fmla="*/ 2147483647 h 1569"/>
                <a:gd name="T8" fmla="*/ 2147483647 w 2882"/>
                <a:gd name="T9" fmla="*/ 2147483647 h 1569"/>
                <a:gd name="T10" fmla="*/ 2147483647 w 2882"/>
                <a:gd name="T11" fmla="*/ 2147483647 h 1569"/>
                <a:gd name="T12" fmla="*/ 2147483647 w 2882"/>
                <a:gd name="T13" fmla="*/ 2147483647 h 1569"/>
                <a:gd name="T14" fmla="*/ 2147483647 w 2882"/>
                <a:gd name="T15" fmla="*/ 2147483647 h 1569"/>
                <a:gd name="T16" fmla="*/ 2147483647 w 2882"/>
                <a:gd name="T17" fmla="*/ 2147483647 h 1569"/>
                <a:gd name="T18" fmla="*/ 2147483647 w 2882"/>
                <a:gd name="T19" fmla="*/ 2147483647 h 1569"/>
                <a:gd name="T20" fmla="*/ 2147483647 w 2882"/>
                <a:gd name="T21" fmla="*/ 2147483647 h 1569"/>
                <a:gd name="T22" fmla="*/ 2147483647 w 2882"/>
                <a:gd name="T23" fmla="*/ 2147483647 h 1569"/>
                <a:gd name="T24" fmla="*/ 2147483647 w 2882"/>
                <a:gd name="T25" fmla="*/ 2147483647 h 1569"/>
                <a:gd name="T26" fmla="*/ 2147483647 w 2882"/>
                <a:gd name="T27" fmla="*/ 2147483647 h 1569"/>
                <a:gd name="T28" fmla="*/ 2147483647 w 2882"/>
                <a:gd name="T29" fmla="*/ 2147483647 h 1569"/>
                <a:gd name="T30" fmla="*/ 2147483647 w 2882"/>
                <a:gd name="T31" fmla="*/ 2147483647 h 1569"/>
                <a:gd name="T32" fmla="*/ 2147483647 w 2882"/>
                <a:gd name="T33" fmla="*/ 2147483647 h 1569"/>
                <a:gd name="T34" fmla="*/ 2147483647 w 2882"/>
                <a:gd name="T35" fmla="*/ 2147483647 h 1569"/>
                <a:gd name="T36" fmla="*/ 2147483647 w 2882"/>
                <a:gd name="T37" fmla="*/ 2147483647 h 1569"/>
                <a:gd name="T38" fmla="*/ 2147483647 w 2882"/>
                <a:gd name="T39" fmla="*/ 2147483647 h 1569"/>
                <a:gd name="T40" fmla="*/ 2147483647 w 2882"/>
                <a:gd name="T41" fmla="*/ 2147483647 h 1569"/>
                <a:gd name="T42" fmla="*/ 2147483647 w 2882"/>
                <a:gd name="T43" fmla="*/ 2147483647 h 1569"/>
                <a:gd name="T44" fmla="*/ 2147483647 w 2882"/>
                <a:gd name="T45" fmla="*/ 2147483647 h 1569"/>
                <a:gd name="T46" fmla="*/ 2147483647 w 2882"/>
                <a:gd name="T47" fmla="*/ 2147483647 h 1569"/>
                <a:gd name="T48" fmla="*/ 2147483647 w 2882"/>
                <a:gd name="T49" fmla="*/ 2147483647 h 1569"/>
                <a:gd name="T50" fmla="*/ 2147483647 w 2882"/>
                <a:gd name="T51" fmla="*/ 2147483647 h 1569"/>
                <a:gd name="T52" fmla="*/ 2147483647 w 2882"/>
                <a:gd name="T53" fmla="*/ 2147483647 h 1569"/>
                <a:gd name="T54" fmla="*/ 2147483647 w 2882"/>
                <a:gd name="T55" fmla="*/ 2147483647 h 1569"/>
                <a:gd name="T56" fmla="*/ 2147483647 w 2882"/>
                <a:gd name="T57" fmla="*/ 2147483647 h 1569"/>
                <a:gd name="T58" fmla="*/ 2147483647 w 2882"/>
                <a:gd name="T59" fmla="*/ 2147483647 h 1569"/>
                <a:gd name="T60" fmla="*/ 2147483647 w 2882"/>
                <a:gd name="T61" fmla="*/ 2147483647 h 1569"/>
                <a:gd name="T62" fmla="*/ 2147483647 w 2882"/>
                <a:gd name="T63" fmla="*/ 2147483647 h 1569"/>
                <a:gd name="T64" fmla="*/ 2147483647 w 2882"/>
                <a:gd name="T65" fmla="*/ 2147483647 h 156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882"/>
                <a:gd name="T100" fmla="*/ 0 h 1569"/>
                <a:gd name="T101" fmla="*/ 2882 w 2882"/>
                <a:gd name="T102" fmla="*/ 1569 h 156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882" h="1569">
                  <a:moveTo>
                    <a:pt x="0" y="0"/>
                  </a:moveTo>
                  <a:lnTo>
                    <a:pt x="73" y="76"/>
                  </a:lnTo>
                  <a:lnTo>
                    <a:pt x="146" y="148"/>
                  </a:lnTo>
                  <a:lnTo>
                    <a:pt x="222" y="220"/>
                  </a:lnTo>
                  <a:lnTo>
                    <a:pt x="300" y="290"/>
                  </a:lnTo>
                  <a:lnTo>
                    <a:pt x="379" y="358"/>
                  </a:lnTo>
                  <a:lnTo>
                    <a:pt x="460" y="424"/>
                  </a:lnTo>
                  <a:lnTo>
                    <a:pt x="542" y="489"/>
                  </a:lnTo>
                  <a:lnTo>
                    <a:pt x="627" y="552"/>
                  </a:lnTo>
                  <a:lnTo>
                    <a:pt x="712" y="612"/>
                  </a:lnTo>
                  <a:lnTo>
                    <a:pt x="799" y="672"/>
                  </a:lnTo>
                  <a:lnTo>
                    <a:pt x="886" y="730"/>
                  </a:lnTo>
                  <a:lnTo>
                    <a:pt x="976" y="787"/>
                  </a:lnTo>
                  <a:lnTo>
                    <a:pt x="1066" y="841"/>
                  </a:lnTo>
                  <a:lnTo>
                    <a:pt x="1158" y="894"/>
                  </a:lnTo>
                  <a:lnTo>
                    <a:pt x="1250" y="945"/>
                  </a:lnTo>
                  <a:lnTo>
                    <a:pt x="1343" y="995"/>
                  </a:lnTo>
                  <a:lnTo>
                    <a:pt x="1437" y="1043"/>
                  </a:lnTo>
                  <a:lnTo>
                    <a:pt x="1531" y="1089"/>
                  </a:lnTo>
                  <a:lnTo>
                    <a:pt x="1626" y="1134"/>
                  </a:lnTo>
                  <a:lnTo>
                    <a:pt x="1721" y="1177"/>
                  </a:lnTo>
                  <a:lnTo>
                    <a:pt x="1817" y="1219"/>
                  </a:lnTo>
                  <a:lnTo>
                    <a:pt x="1915" y="1258"/>
                  </a:lnTo>
                  <a:lnTo>
                    <a:pt x="2011" y="1297"/>
                  </a:lnTo>
                  <a:lnTo>
                    <a:pt x="2108" y="1334"/>
                  </a:lnTo>
                  <a:lnTo>
                    <a:pt x="2204" y="1368"/>
                  </a:lnTo>
                  <a:lnTo>
                    <a:pt x="2302" y="1402"/>
                  </a:lnTo>
                  <a:lnTo>
                    <a:pt x="2399" y="1434"/>
                  </a:lnTo>
                  <a:lnTo>
                    <a:pt x="2496" y="1465"/>
                  </a:lnTo>
                  <a:lnTo>
                    <a:pt x="2593" y="1493"/>
                  </a:lnTo>
                  <a:lnTo>
                    <a:pt x="2689" y="1520"/>
                  </a:lnTo>
                  <a:lnTo>
                    <a:pt x="2785" y="1546"/>
                  </a:lnTo>
                  <a:lnTo>
                    <a:pt x="2882" y="1569"/>
                  </a:lnTo>
                </a:path>
              </a:pathLst>
            </a:custGeom>
            <a:noFill/>
            <a:ln w="8">
              <a:solidFill>
                <a:srgbClr val="2B2A29"/>
              </a:solidFill>
              <a:prstDash val="solid"/>
              <a:round/>
              <a:headEnd/>
              <a:tailEnd/>
            </a:ln>
          </p:spPr>
          <p:txBody>
            <a:bodyPr/>
            <a:lstStyle/>
            <a:p>
              <a:endParaRPr lang="pt-PT"/>
            </a:p>
          </p:txBody>
        </p:sp>
        <p:sp>
          <p:nvSpPr>
            <p:cNvPr id="7225" name="Freeform 142"/>
            <p:cNvSpPr>
              <a:spLocks/>
            </p:cNvSpPr>
            <p:nvPr/>
          </p:nvSpPr>
          <p:spPr bwMode="auto">
            <a:xfrm>
              <a:off x="2279651" y="3863975"/>
              <a:ext cx="1222375" cy="438150"/>
            </a:xfrm>
            <a:custGeom>
              <a:avLst/>
              <a:gdLst>
                <a:gd name="T0" fmla="*/ 0 w 3081"/>
                <a:gd name="T1" fmla="*/ 0 h 1102"/>
                <a:gd name="T2" fmla="*/ 2147483647 w 3081"/>
                <a:gd name="T3" fmla="*/ 2147483647 h 1102"/>
                <a:gd name="T4" fmla="*/ 2147483647 w 3081"/>
                <a:gd name="T5" fmla="*/ 2147483647 h 1102"/>
                <a:gd name="T6" fmla="*/ 2147483647 w 3081"/>
                <a:gd name="T7" fmla="*/ 2147483647 h 1102"/>
                <a:gd name="T8" fmla="*/ 2147483647 w 3081"/>
                <a:gd name="T9" fmla="*/ 2147483647 h 1102"/>
                <a:gd name="T10" fmla="*/ 2147483647 w 3081"/>
                <a:gd name="T11" fmla="*/ 2147483647 h 1102"/>
                <a:gd name="T12" fmla="*/ 2147483647 w 3081"/>
                <a:gd name="T13" fmla="*/ 2147483647 h 1102"/>
                <a:gd name="T14" fmla="*/ 2147483647 w 3081"/>
                <a:gd name="T15" fmla="*/ 2147483647 h 1102"/>
                <a:gd name="T16" fmla="*/ 2147483647 w 3081"/>
                <a:gd name="T17" fmla="*/ 2147483647 h 1102"/>
                <a:gd name="T18" fmla="*/ 2147483647 w 3081"/>
                <a:gd name="T19" fmla="*/ 2147483647 h 1102"/>
                <a:gd name="T20" fmla="*/ 2147483647 w 3081"/>
                <a:gd name="T21" fmla="*/ 2147483647 h 1102"/>
                <a:gd name="T22" fmla="*/ 2147483647 w 3081"/>
                <a:gd name="T23" fmla="*/ 2147483647 h 1102"/>
                <a:gd name="T24" fmla="*/ 2147483647 w 3081"/>
                <a:gd name="T25" fmla="*/ 2147483647 h 1102"/>
                <a:gd name="T26" fmla="*/ 2147483647 w 3081"/>
                <a:gd name="T27" fmla="*/ 2147483647 h 1102"/>
                <a:gd name="T28" fmla="*/ 2147483647 w 3081"/>
                <a:gd name="T29" fmla="*/ 2147483647 h 1102"/>
                <a:gd name="T30" fmla="*/ 2147483647 w 3081"/>
                <a:gd name="T31" fmla="*/ 2147483647 h 1102"/>
                <a:gd name="T32" fmla="*/ 2147483647 w 3081"/>
                <a:gd name="T33" fmla="*/ 2147483647 h 1102"/>
                <a:gd name="T34" fmla="*/ 2147483647 w 3081"/>
                <a:gd name="T35" fmla="*/ 2147483647 h 1102"/>
                <a:gd name="T36" fmla="*/ 2147483647 w 3081"/>
                <a:gd name="T37" fmla="*/ 2147483647 h 1102"/>
                <a:gd name="T38" fmla="*/ 2147483647 w 3081"/>
                <a:gd name="T39" fmla="*/ 2147483647 h 1102"/>
                <a:gd name="T40" fmla="*/ 2147483647 w 3081"/>
                <a:gd name="T41" fmla="*/ 2147483647 h 1102"/>
                <a:gd name="T42" fmla="*/ 2147483647 w 3081"/>
                <a:gd name="T43" fmla="*/ 2147483647 h 1102"/>
                <a:gd name="T44" fmla="*/ 2147483647 w 3081"/>
                <a:gd name="T45" fmla="*/ 2147483647 h 1102"/>
                <a:gd name="T46" fmla="*/ 2147483647 w 3081"/>
                <a:gd name="T47" fmla="*/ 2147483647 h 1102"/>
                <a:gd name="T48" fmla="*/ 2147483647 w 3081"/>
                <a:gd name="T49" fmla="*/ 2147483647 h 1102"/>
                <a:gd name="T50" fmla="*/ 2147483647 w 3081"/>
                <a:gd name="T51" fmla="*/ 2147483647 h 1102"/>
                <a:gd name="T52" fmla="*/ 2147483647 w 3081"/>
                <a:gd name="T53" fmla="*/ 2147483647 h 1102"/>
                <a:gd name="T54" fmla="*/ 2147483647 w 3081"/>
                <a:gd name="T55" fmla="*/ 2147483647 h 1102"/>
                <a:gd name="T56" fmla="*/ 2147483647 w 3081"/>
                <a:gd name="T57" fmla="*/ 2147483647 h 1102"/>
                <a:gd name="T58" fmla="*/ 2147483647 w 3081"/>
                <a:gd name="T59" fmla="*/ 2147483647 h 1102"/>
                <a:gd name="T60" fmla="*/ 2147483647 w 3081"/>
                <a:gd name="T61" fmla="*/ 2147483647 h 1102"/>
                <a:gd name="T62" fmla="*/ 2147483647 w 3081"/>
                <a:gd name="T63" fmla="*/ 2147483647 h 1102"/>
                <a:gd name="T64" fmla="*/ 2147483647 w 3081"/>
                <a:gd name="T65" fmla="*/ 2147483647 h 110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081"/>
                <a:gd name="T100" fmla="*/ 0 h 1102"/>
                <a:gd name="T101" fmla="*/ 3081 w 3081"/>
                <a:gd name="T102" fmla="*/ 1102 h 110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081" h="1102">
                  <a:moveTo>
                    <a:pt x="0" y="0"/>
                  </a:moveTo>
                  <a:lnTo>
                    <a:pt x="91" y="55"/>
                  </a:lnTo>
                  <a:lnTo>
                    <a:pt x="184" y="109"/>
                  </a:lnTo>
                  <a:lnTo>
                    <a:pt x="277" y="161"/>
                  </a:lnTo>
                  <a:lnTo>
                    <a:pt x="372" y="212"/>
                  </a:lnTo>
                  <a:lnTo>
                    <a:pt x="465" y="261"/>
                  </a:lnTo>
                  <a:lnTo>
                    <a:pt x="559" y="308"/>
                  </a:lnTo>
                  <a:lnTo>
                    <a:pt x="653" y="354"/>
                  </a:lnTo>
                  <a:lnTo>
                    <a:pt x="747" y="398"/>
                  </a:lnTo>
                  <a:lnTo>
                    <a:pt x="842" y="440"/>
                  </a:lnTo>
                  <a:lnTo>
                    <a:pt x="937" y="481"/>
                  </a:lnTo>
                  <a:lnTo>
                    <a:pt x="1032" y="520"/>
                  </a:lnTo>
                  <a:lnTo>
                    <a:pt x="1128" y="559"/>
                  </a:lnTo>
                  <a:lnTo>
                    <a:pt x="1224" y="596"/>
                  </a:lnTo>
                  <a:lnTo>
                    <a:pt x="1319" y="632"/>
                  </a:lnTo>
                  <a:lnTo>
                    <a:pt x="1415" y="666"/>
                  </a:lnTo>
                  <a:lnTo>
                    <a:pt x="1511" y="699"/>
                  </a:lnTo>
                  <a:lnTo>
                    <a:pt x="1609" y="731"/>
                  </a:lnTo>
                  <a:lnTo>
                    <a:pt x="1705" y="763"/>
                  </a:lnTo>
                  <a:lnTo>
                    <a:pt x="1802" y="792"/>
                  </a:lnTo>
                  <a:lnTo>
                    <a:pt x="1900" y="821"/>
                  </a:lnTo>
                  <a:lnTo>
                    <a:pt x="1997" y="849"/>
                  </a:lnTo>
                  <a:lnTo>
                    <a:pt x="2094" y="876"/>
                  </a:lnTo>
                  <a:lnTo>
                    <a:pt x="2193" y="902"/>
                  </a:lnTo>
                  <a:lnTo>
                    <a:pt x="2290" y="927"/>
                  </a:lnTo>
                  <a:lnTo>
                    <a:pt x="2389" y="951"/>
                  </a:lnTo>
                  <a:lnTo>
                    <a:pt x="2487" y="975"/>
                  </a:lnTo>
                  <a:lnTo>
                    <a:pt x="2585" y="997"/>
                  </a:lnTo>
                  <a:lnTo>
                    <a:pt x="2685" y="1020"/>
                  </a:lnTo>
                  <a:lnTo>
                    <a:pt x="2783" y="1041"/>
                  </a:lnTo>
                  <a:lnTo>
                    <a:pt x="2883" y="1062"/>
                  </a:lnTo>
                  <a:lnTo>
                    <a:pt x="2981" y="1082"/>
                  </a:lnTo>
                  <a:lnTo>
                    <a:pt x="3081" y="1102"/>
                  </a:lnTo>
                </a:path>
              </a:pathLst>
            </a:custGeom>
            <a:noFill/>
            <a:ln w="8">
              <a:solidFill>
                <a:srgbClr val="2B2A29"/>
              </a:solidFill>
              <a:prstDash val="solid"/>
              <a:round/>
              <a:headEnd/>
              <a:tailEnd/>
            </a:ln>
          </p:spPr>
          <p:txBody>
            <a:bodyPr/>
            <a:lstStyle/>
            <a:p>
              <a:endParaRPr lang="pt-PT"/>
            </a:p>
          </p:txBody>
        </p:sp>
        <p:sp>
          <p:nvSpPr>
            <p:cNvPr id="7226" name="Freeform 143"/>
            <p:cNvSpPr>
              <a:spLocks/>
            </p:cNvSpPr>
            <p:nvPr/>
          </p:nvSpPr>
          <p:spPr bwMode="auto">
            <a:xfrm>
              <a:off x="3497263" y="4295775"/>
              <a:ext cx="66675" cy="25400"/>
            </a:xfrm>
            <a:custGeom>
              <a:avLst/>
              <a:gdLst>
                <a:gd name="T0" fmla="*/ 2147483647 w 167"/>
                <a:gd name="T1" fmla="*/ 2147483647 h 65"/>
                <a:gd name="T2" fmla="*/ 2147483647 w 167"/>
                <a:gd name="T3" fmla="*/ 2147483647 h 65"/>
                <a:gd name="T4" fmla="*/ 2147483647 w 167"/>
                <a:gd name="T5" fmla="*/ 2147483647 h 65"/>
                <a:gd name="T6" fmla="*/ 2147483647 w 167"/>
                <a:gd name="T7" fmla="*/ 0 h 65"/>
                <a:gd name="T8" fmla="*/ 0 w 167"/>
                <a:gd name="T9" fmla="*/ 2147483647 h 65"/>
                <a:gd name="T10" fmla="*/ 2147483647 w 167"/>
                <a:gd name="T11" fmla="*/ 2147483647 h 65"/>
                <a:gd name="T12" fmla="*/ 2147483647 w 167"/>
                <a:gd name="T13" fmla="*/ 2147483647 h 65"/>
                <a:gd name="T14" fmla="*/ 2147483647 w 167"/>
                <a:gd name="T15" fmla="*/ 2147483647 h 65"/>
                <a:gd name="T16" fmla="*/ 2147483647 w 167"/>
                <a:gd name="T17" fmla="*/ 2147483647 h 6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7"/>
                <a:gd name="T28" fmla="*/ 0 h 65"/>
                <a:gd name="T29" fmla="*/ 167 w 167"/>
                <a:gd name="T30" fmla="*/ 65 h 6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7" h="65">
                  <a:moveTo>
                    <a:pt x="167" y="33"/>
                  </a:moveTo>
                  <a:lnTo>
                    <a:pt x="119" y="24"/>
                  </a:lnTo>
                  <a:lnTo>
                    <a:pt x="64" y="12"/>
                  </a:lnTo>
                  <a:lnTo>
                    <a:pt x="6" y="0"/>
                  </a:lnTo>
                  <a:lnTo>
                    <a:pt x="0" y="31"/>
                  </a:lnTo>
                  <a:lnTo>
                    <a:pt x="57" y="44"/>
                  </a:lnTo>
                  <a:lnTo>
                    <a:pt x="112" y="55"/>
                  </a:lnTo>
                  <a:lnTo>
                    <a:pt x="161" y="65"/>
                  </a:lnTo>
                  <a:lnTo>
                    <a:pt x="167" y="33"/>
                  </a:lnTo>
                  <a:close/>
                </a:path>
              </a:pathLst>
            </a:custGeom>
            <a:solidFill>
              <a:srgbClr val="2B2A29"/>
            </a:solidFill>
            <a:ln w="9525">
              <a:noFill/>
              <a:round/>
              <a:headEnd/>
              <a:tailEnd/>
            </a:ln>
          </p:spPr>
          <p:txBody>
            <a:bodyPr/>
            <a:lstStyle/>
            <a:p>
              <a:endParaRPr lang="pt-PT"/>
            </a:p>
          </p:txBody>
        </p:sp>
        <p:sp>
          <p:nvSpPr>
            <p:cNvPr id="7227" name="Freeform 144"/>
            <p:cNvSpPr>
              <a:spLocks/>
            </p:cNvSpPr>
            <p:nvPr/>
          </p:nvSpPr>
          <p:spPr bwMode="auto">
            <a:xfrm>
              <a:off x="3598863" y="4316413"/>
              <a:ext cx="66675" cy="23813"/>
            </a:xfrm>
            <a:custGeom>
              <a:avLst/>
              <a:gdLst>
                <a:gd name="T0" fmla="*/ 2147483647 w 168"/>
                <a:gd name="T1" fmla="*/ 2147483647 h 62"/>
                <a:gd name="T2" fmla="*/ 2147483647 w 168"/>
                <a:gd name="T3" fmla="*/ 2147483647 h 62"/>
                <a:gd name="T4" fmla="*/ 2147483647 w 168"/>
                <a:gd name="T5" fmla="*/ 2147483647 h 62"/>
                <a:gd name="T6" fmla="*/ 2147483647 w 168"/>
                <a:gd name="T7" fmla="*/ 2147483647 h 62"/>
                <a:gd name="T8" fmla="*/ 2147483647 w 168"/>
                <a:gd name="T9" fmla="*/ 2147483647 h 62"/>
                <a:gd name="T10" fmla="*/ 2147483647 w 168"/>
                <a:gd name="T11" fmla="*/ 0 h 62"/>
                <a:gd name="T12" fmla="*/ 0 w 168"/>
                <a:gd name="T13" fmla="*/ 2147483647 h 62"/>
                <a:gd name="T14" fmla="*/ 2147483647 w 168"/>
                <a:gd name="T15" fmla="*/ 2147483647 h 62"/>
                <a:gd name="T16" fmla="*/ 2147483647 w 168"/>
                <a:gd name="T17" fmla="*/ 2147483647 h 62"/>
                <a:gd name="T18" fmla="*/ 2147483647 w 168"/>
                <a:gd name="T19" fmla="*/ 2147483647 h 62"/>
                <a:gd name="T20" fmla="*/ 2147483647 w 168"/>
                <a:gd name="T21" fmla="*/ 2147483647 h 62"/>
                <a:gd name="T22" fmla="*/ 2147483647 w 168"/>
                <a:gd name="T23" fmla="*/ 2147483647 h 62"/>
                <a:gd name="T24" fmla="*/ 2147483647 w 168"/>
                <a:gd name="T25" fmla="*/ 2147483647 h 6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8"/>
                <a:gd name="T40" fmla="*/ 0 h 62"/>
                <a:gd name="T41" fmla="*/ 168 w 168"/>
                <a:gd name="T42" fmla="*/ 62 h 6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8" h="62">
                  <a:moveTo>
                    <a:pt x="168" y="29"/>
                  </a:moveTo>
                  <a:lnTo>
                    <a:pt x="160" y="27"/>
                  </a:lnTo>
                  <a:lnTo>
                    <a:pt x="114" y="19"/>
                  </a:lnTo>
                  <a:lnTo>
                    <a:pt x="66" y="11"/>
                  </a:lnTo>
                  <a:lnTo>
                    <a:pt x="17" y="2"/>
                  </a:lnTo>
                  <a:lnTo>
                    <a:pt x="7" y="0"/>
                  </a:lnTo>
                  <a:lnTo>
                    <a:pt x="0" y="32"/>
                  </a:lnTo>
                  <a:lnTo>
                    <a:pt x="11" y="33"/>
                  </a:lnTo>
                  <a:lnTo>
                    <a:pt x="61" y="43"/>
                  </a:lnTo>
                  <a:lnTo>
                    <a:pt x="108" y="52"/>
                  </a:lnTo>
                  <a:lnTo>
                    <a:pt x="155" y="59"/>
                  </a:lnTo>
                  <a:lnTo>
                    <a:pt x="162" y="62"/>
                  </a:lnTo>
                  <a:lnTo>
                    <a:pt x="168" y="29"/>
                  </a:lnTo>
                  <a:close/>
                </a:path>
              </a:pathLst>
            </a:custGeom>
            <a:solidFill>
              <a:srgbClr val="2B2A29"/>
            </a:solidFill>
            <a:ln w="9525">
              <a:noFill/>
              <a:round/>
              <a:headEnd/>
              <a:tailEnd/>
            </a:ln>
          </p:spPr>
          <p:txBody>
            <a:bodyPr/>
            <a:lstStyle/>
            <a:p>
              <a:endParaRPr lang="pt-PT"/>
            </a:p>
          </p:txBody>
        </p:sp>
        <p:sp>
          <p:nvSpPr>
            <p:cNvPr id="7228" name="Freeform 145"/>
            <p:cNvSpPr>
              <a:spLocks/>
            </p:cNvSpPr>
            <p:nvPr/>
          </p:nvSpPr>
          <p:spPr bwMode="auto">
            <a:xfrm>
              <a:off x="3702051" y="4333875"/>
              <a:ext cx="66675" cy="23813"/>
            </a:xfrm>
            <a:custGeom>
              <a:avLst/>
              <a:gdLst>
                <a:gd name="T0" fmla="*/ 2147483647 w 167"/>
                <a:gd name="T1" fmla="*/ 2147483647 h 59"/>
                <a:gd name="T2" fmla="*/ 2147483647 w 167"/>
                <a:gd name="T3" fmla="*/ 2147483647 h 59"/>
                <a:gd name="T4" fmla="*/ 2147483647 w 167"/>
                <a:gd name="T5" fmla="*/ 2147483647 h 59"/>
                <a:gd name="T6" fmla="*/ 2147483647 w 167"/>
                <a:gd name="T7" fmla="*/ 2147483647 h 59"/>
                <a:gd name="T8" fmla="*/ 2147483647 w 167"/>
                <a:gd name="T9" fmla="*/ 0 h 59"/>
                <a:gd name="T10" fmla="*/ 0 w 167"/>
                <a:gd name="T11" fmla="*/ 2147483647 h 59"/>
                <a:gd name="T12" fmla="*/ 2147483647 w 167"/>
                <a:gd name="T13" fmla="*/ 2147483647 h 59"/>
                <a:gd name="T14" fmla="*/ 2147483647 w 167"/>
                <a:gd name="T15" fmla="*/ 2147483647 h 59"/>
                <a:gd name="T16" fmla="*/ 2147483647 w 167"/>
                <a:gd name="T17" fmla="*/ 2147483647 h 59"/>
                <a:gd name="T18" fmla="*/ 2147483647 w 167"/>
                <a:gd name="T19" fmla="*/ 2147483647 h 59"/>
                <a:gd name="T20" fmla="*/ 2147483647 w 167"/>
                <a:gd name="T21" fmla="*/ 2147483647 h 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7"/>
                <a:gd name="T34" fmla="*/ 0 h 59"/>
                <a:gd name="T35" fmla="*/ 167 w 167"/>
                <a:gd name="T36" fmla="*/ 59 h 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7" h="59">
                  <a:moveTo>
                    <a:pt x="167" y="26"/>
                  </a:moveTo>
                  <a:lnTo>
                    <a:pt x="124" y="19"/>
                  </a:lnTo>
                  <a:lnTo>
                    <a:pt x="80" y="12"/>
                  </a:lnTo>
                  <a:lnTo>
                    <a:pt x="36" y="5"/>
                  </a:lnTo>
                  <a:lnTo>
                    <a:pt x="5" y="0"/>
                  </a:lnTo>
                  <a:lnTo>
                    <a:pt x="0" y="33"/>
                  </a:lnTo>
                  <a:lnTo>
                    <a:pt x="31" y="37"/>
                  </a:lnTo>
                  <a:lnTo>
                    <a:pt x="75" y="45"/>
                  </a:lnTo>
                  <a:lnTo>
                    <a:pt x="119" y="51"/>
                  </a:lnTo>
                  <a:lnTo>
                    <a:pt x="162" y="59"/>
                  </a:lnTo>
                  <a:lnTo>
                    <a:pt x="167" y="26"/>
                  </a:lnTo>
                  <a:close/>
                </a:path>
              </a:pathLst>
            </a:custGeom>
            <a:solidFill>
              <a:srgbClr val="2B2A29"/>
            </a:solidFill>
            <a:ln w="9525">
              <a:noFill/>
              <a:round/>
              <a:headEnd/>
              <a:tailEnd/>
            </a:ln>
          </p:spPr>
          <p:txBody>
            <a:bodyPr/>
            <a:lstStyle/>
            <a:p>
              <a:endParaRPr lang="pt-PT"/>
            </a:p>
          </p:txBody>
        </p:sp>
        <p:sp>
          <p:nvSpPr>
            <p:cNvPr id="7229" name="Freeform 146"/>
            <p:cNvSpPr>
              <a:spLocks/>
            </p:cNvSpPr>
            <p:nvPr/>
          </p:nvSpPr>
          <p:spPr bwMode="auto">
            <a:xfrm>
              <a:off x="1919288" y="3568700"/>
              <a:ext cx="50800" cy="58738"/>
            </a:xfrm>
            <a:custGeom>
              <a:avLst/>
              <a:gdLst>
                <a:gd name="T0" fmla="*/ 2147483647 w 131"/>
                <a:gd name="T1" fmla="*/ 2147483647 h 146"/>
                <a:gd name="T2" fmla="*/ 2147483647 w 131"/>
                <a:gd name="T3" fmla="*/ 2147483647 h 146"/>
                <a:gd name="T4" fmla="*/ 2147483647 w 131"/>
                <a:gd name="T5" fmla="*/ 2147483647 h 146"/>
                <a:gd name="T6" fmla="*/ 2147483647 w 131"/>
                <a:gd name="T7" fmla="*/ 2147483647 h 146"/>
                <a:gd name="T8" fmla="*/ 2147483647 w 131"/>
                <a:gd name="T9" fmla="*/ 2147483647 h 146"/>
                <a:gd name="T10" fmla="*/ 2147483647 w 131"/>
                <a:gd name="T11" fmla="*/ 2147483647 h 146"/>
                <a:gd name="T12" fmla="*/ 2147483647 w 131"/>
                <a:gd name="T13" fmla="*/ 2147483647 h 146"/>
                <a:gd name="T14" fmla="*/ 2147483647 w 131"/>
                <a:gd name="T15" fmla="*/ 2147483647 h 146"/>
                <a:gd name="T16" fmla="*/ 2147483647 w 131"/>
                <a:gd name="T17" fmla="*/ 0 h 146"/>
                <a:gd name="T18" fmla="*/ 0 w 131"/>
                <a:gd name="T19" fmla="*/ 2147483647 h 146"/>
                <a:gd name="T20" fmla="*/ 2147483647 w 131"/>
                <a:gd name="T21" fmla="*/ 2147483647 h 146"/>
                <a:gd name="T22" fmla="*/ 2147483647 w 131"/>
                <a:gd name="T23" fmla="*/ 2147483647 h 146"/>
                <a:gd name="T24" fmla="*/ 2147483647 w 131"/>
                <a:gd name="T25" fmla="*/ 2147483647 h 146"/>
                <a:gd name="T26" fmla="*/ 2147483647 w 131"/>
                <a:gd name="T27" fmla="*/ 2147483647 h 146"/>
                <a:gd name="T28" fmla="*/ 2147483647 w 131"/>
                <a:gd name="T29" fmla="*/ 2147483647 h 146"/>
                <a:gd name="T30" fmla="*/ 2147483647 w 131"/>
                <a:gd name="T31" fmla="*/ 2147483647 h 146"/>
                <a:gd name="T32" fmla="*/ 2147483647 w 131"/>
                <a:gd name="T33" fmla="*/ 2147483647 h 146"/>
                <a:gd name="T34" fmla="*/ 2147483647 w 131"/>
                <a:gd name="T35" fmla="*/ 2147483647 h 146"/>
                <a:gd name="T36" fmla="*/ 2147483647 w 131"/>
                <a:gd name="T37" fmla="*/ 2147483647 h 1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31"/>
                <a:gd name="T58" fmla="*/ 0 h 146"/>
                <a:gd name="T59" fmla="*/ 131 w 131"/>
                <a:gd name="T60" fmla="*/ 146 h 1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31" h="146">
                  <a:moveTo>
                    <a:pt x="131" y="124"/>
                  </a:moveTo>
                  <a:lnTo>
                    <a:pt x="128" y="121"/>
                  </a:lnTo>
                  <a:lnTo>
                    <a:pt x="114" y="104"/>
                  </a:lnTo>
                  <a:lnTo>
                    <a:pt x="98" y="88"/>
                  </a:lnTo>
                  <a:lnTo>
                    <a:pt x="84" y="70"/>
                  </a:lnTo>
                  <a:lnTo>
                    <a:pt x="69" y="53"/>
                  </a:lnTo>
                  <a:lnTo>
                    <a:pt x="55" y="36"/>
                  </a:lnTo>
                  <a:lnTo>
                    <a:pt x="40" y="17"/>
                  </a:lnTo>
                  <a:lnTo>
                    <a:pt x="26" y="0"/>
                  </a:lnTo>
                  <a:lnTo>
                    <a:pt x="0" y="20"/>
                  </a:lnTo>
                  <a:lnTo>
                    <a:pt x="15" y="38"/>
                  </a:lnTo>
                  <a:lnTo>
                    <a:pt x="29" y="56"/>
                  </a:lnTo>
                  <a:lnTo>
                    <a:pt x="44" y="74"/>
                  </a:lnTo>
                  <a:lnTo>
                    <a:pt x="58" y="92"/>
                  </a:lnTo>
                  <a:lnTo>
                    <a:pt x="74" y="109"/>
                  </a:lnTo>
                  <a:lnTo>
                    <a:pt x="89" y="126"/>
                  </a:lnTo>
                  <a:lnTo>
                    <a:pt x="104" y="143"/>
                  </a:lnTo>
                  <a:lnTo>
                    <a:pt x="107" y="146"/>
                  </a:lnTo>
                  <a:lnTo>
                    <a:pt x="131" y="124"/>
                  </a:lnTo>
                  <a:close/>
                </a:path>
              </a:pathLst>
            </a:custGeom>
            <a:solidFill>
              <a:srgbClr val="2B2A29"/>
            </a:solidFill>
            <a:ln w="9525">
              <a:noFill/>
              <a:round/>
              <a:headEnd/>
              <a:tailEnd/>
            </a:ln>
          </p:spPr>
          <p:txBody>
            <a:bodyPr/>
            <a:lstStyle/>
            <a:p>
              <a:endParaRPr lang="pt-PT"/>
            </a:p>
          </p:txBody>
        </p:sp>
        <p:sp>
          <p:nvSpPr>
            <p:cNvPr id="7230" name="Freeform 147"/>
            <p:cNvSpPr>
              <a:spLocks/>
            </p:cNvSpPr>
            <p:nvPr/>
          </p:nvSpPr>
          <p:spPr bwMode="auto">
            <a:xfrm>
              <a:off x="1987551" y="3646488"/>
              <a:ext cx="55563" cy="55563"/>
            </a:xfrm>
            <a:custGeom>
              <a:avLst/>
              <a:gdLst>
                <a:gd name="T0" fmla="*/ 2147483647 w 141"/>
                <a:gd name="T1" fmla="*/ 2147483647 h 137"/>
                <a:gd name="T2" fmla="*/ 2147483647 w 141"/>
                <a:gd name="T3" fmla="*/ 2147483647 h 137"/>
                <a:gd name="T4" fmla="*/ 2147483647 w 141"/>
                <a:gd name="T5" fmla="*/ 2147483647 h 137"/>
                <a:gd name="T6" fmla="*/ 2147483647 w 141"/>
                <a:gd name="T7" fmla="*/ 2147483647 h 137"/>
                <a:gd name="T8" fmla="*/ 2147483647 w 141"/>
                <a:gd name="T9" fmla="*/ 2147483647 h 137"/>
                <a:gd name="T10" fmla="*/ 2147483647 w 141"/>
                <a:gd name="T11" fmla="*/ 2147483647 h 137"/>
                <a:gd name="T12" fmla="*/ 2147483647 w 141"/>
                <a:gd name="T13" fmla="*/ 2147483647 h 137"/>
                <a:gd name="T14" fmla="*/ 2147483647 w 141"/>
                <a:gd name="T15" fmla="*/ 2147483647 h 137"/>
                <a:gd name="T16" fmla="*/ 2147483647 w 141"/>
                <a:gd name="T17" fmla="*/ 2147483647 h 137"/>
                <a:gd name="T18" fmla="*/ 2147483647 w 141"/>
                <a:gd name="T19" fmla="*/ 0 h 137"/>
                <a:gd name="T20" fmla="*/ 0 w 141"/>
                <a:gd name="T21" fmla="*/ 2147483647 h 137"/>
                <a:gd name="T22" fmla="*/ 2147483647 w 141"/>
                <a:gd name="T23" fmla="*/ 2147483647 h 137"/>
                <a:gd name="T24" fmla="*/ 2147483647 w 141"/>
                <a:gd name="T25" fmla="*/ 2147483647 h 137"/>
                <a:gd name="T26" fmla="*/ 2147483647 w 141"/>
                <a:gd name="T27" fmla="*/ 2147483647 h 137"/>
                <a:gd name="T28" fmla="*/ 2147483647 w 141"/>
                <a:gd name="T29" fmla="*/ 2147483647 h 137"/>
                <a:gd name="T30" fmla="*/ 2147483647 w 141"/>
                <a:gd name="T31" fmla="*/ 2147483647 h 137"/>
                <a:gd name="T32" fmla="*/ 2147483647 w 141"/>
                <a:gd name="T33" fmla="*/ 2147483647 h 137"/>
                <a:gd name="T34" fmla="*/ 2147483647 w 141"/>
                <a:gd name="T35" fmla="*/ 2147483647 h 137"/>
                <a:gd name="T36" fmla="*/ 2147483647 w 141"/>
                <a:gd name="T37" fmla="*/ 2147483647 h 137"/>
                <a:gd name="T38" fmla="*/ 2147483647 w 141"/>
                <a:gd name="T39" fmla="*/ 2147483647 h 137"/>
                <a:gd name="T40" fmla="*/ 2147483647 w 141"/>
                <a:gd name="T41" fmla="*/ 2147483647 h 13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1"/>
                <a:gd name="T64" fmla="*/ 0 h 137"/>
                <a:gd name="T65" fmla="*/ 141 w 141"/>
                <a:gd name="T66" fmla="*/ 137 h 13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1" h="137">
                  <a:moveTo>
                    <a:pt x="141" y="113"/>
                  </a:moveTo>
                  <a:lnTo>
                    <a:pt x="135" y="108"/>
                  </a:lnTo>
                  <a:lnTo>
                    <a:pt x="120" y="94"/>
                  </a:lnTo>
                  <a:lnTo>
                    <a:pt x="104" y="80"/>
                  </a:lnTo>
                  <a:lnTo>
                    <a:pt x="89" y="65"/>
                  </a:lnTo>
                  <a:lnTo>
                    <a:pt x="74" y="51"/>
                  </a:lnTo>
                  <a:lnTo>
                    <a:pt x="59" y="36"/>
                  </a:lnTo>
                  <a:lnTo>
                    <a:pt x="43" y="20"/>
                  </a:lnTo>
                  <a:lnTo>
                    <a:pt x="28" y="4"/>
                  </a:lnTo>
                  <a:lnTo>
                    <a:pt x="24" y="0"/>
                  </a:lnTo>
                  <a:lnTo>
                    <a:pt x="0" y="23"/>
                  </a:lnTo>
                  <a:lnTo>
                    <a:pt x="6" y="27"/>
                  </a:lnTo>
                  <a:lnTo>
                    <a:pt x="21" y="43"/>
                  </a:lnTo>
                  <a:lnTo>
                    <a:pt x="36" y="58"/>
                  </a:lnTo>
                  <a:lnTo>
                    <a:pt x="51" y="73"/>
                  </a:lnTo>
                  <a:lnTo>
                    <a:pt x="66" y="89"/>
                  </a:lnTo>
                  <a:lnTo>
                    <a:pt x="82" y="104"/>
                  </a:lnTo>
                  <a:lnTo>
                    <a:pt x="98" y="118"/>
                  </a:lnTo>
                  <a:lnTo>
                    <a:pt x="113" y="133"/>
                  </a:lnTo>
                  <a:lnTo>
                    <a:pt x="118" y="137"/>
                  </a:lnTo>
                  <a:lnTo>
                    <a:pt x="141" y="113"/>
                  </a:lnTo>
                  <a:close/>
                </a:path>
              </a:pathLst>
            </a:custGeom>
            <a:solidFill>
              <a:srgbClr val="2B2A29"/>
            </a:solidFill>
            <a:ln w="9525">
              <a:noFill/>
              <a:round/>
              <a:headEnd/>
              <a:tailEnd/>
            </a:ln>
          </p:spPr>
          <p:txBody>
            <a:bodyPr/>
            <a:lstStyle/>
            <a:p>
              <a:endParaRPr lang="pt-PT"/>
            </a:p>
          </p:txBody>
        </p:sp>
        <p:sp>
          <p:nvSpPr>
            <p:cNvPr id="7231" name="Freeform 148"/>
            <p:cNvSpPr>
              <a:spLocks/>
            </p:cNvSpPr>
            <p:nvPr/>
          </p:nvSpPr>
          <p:spPr bwMode="auto">
            <a:xfrm>
              <a:off x="2063751" y="3717925"/>
              <a:ext cx="58738" cy="50800"/>
            </a:xfrm>
            <a:custGeom>
              <a:avLst/>
              <a:gdLst>
                <a:gd name="T0" fmla="*/ 2147483647 w 148"/>
                <a:gd name="T1" fmla="*/ 2147483647 h 130"/>
                <a:gd name="T2" fmla="*/ 2147483647 w 148"/>
                <a:gd name="T3" fmla="*/ 2147483647 h 130"/>
                <a:gd name="T4" fmla="*/ 2147483647 w 148"/>
                <a:gd name="T5" fmla="*/ 2147483647 h 130"/>
                <a:gd name="T6" fmla="*/ 2147483647 w 148"/>
                <a:gd name="T7" fmla="*/ 2147483647 h 130"/>
                <a:gd name="T8" fmla="*/ 2147483647 w 148"/>
                <a:gd name="T9" fmla="*/ 2147483647 h 130"/>
                <a:gd name="T10" fmla="*/ 2147483647 w 148"/>
                <a:gd name="T11" fmla="*/ 2147483647 h 130"/>
                <a:gd name="T12" fmla="*/ 2147483647 w 148"/>
                <a:gd name="T13" fmla="*/ 2147483647 h 130"/>
                <a:gd name="T14" fmla="*/ 2147483647 w 148"/>
                <a:gd name="T15" fmla="*/ 2147483647 h 130"/>
                <a:gd name="T16" fmla="*/ 2147483647 w 148"/>
                <a:gd name="T17" fmla="*/ 2147483647 h 130"/>
                <a:gd name="T18" fmla="*/ 2147483647 w 148"/>
                <a:gd name="T19" fmla="*/ 0 h 130"/>
                <a:gd name="T20" fmla="*/ 0 w 148"/>
                <a:gd name="T21" fmla="*/ 2147483647 h 130"/>
                <a:gd name="T22" fmla="*/ 2147483647 w 148"/>
                <a:gd name="T23" fmla="*/ 2147483647 h 130"/>
                <a:gd name="T24" fmla="*/ 2147483647 w 148"/>
                <a:gd name="T25" fmla="*/ 2147483647 h 130"/>
                <a:gd name="T26" fmla="*/ 2147483647 w 148"/>
                <a:gd name="T27" fmla="*/ 2147483647 h 130"/>
                <a:gd name="T28" fmla="*/ 2147483647 w 148"/>
                <a:gd name="T29" fmla="*/ 2147483647 h 130"/>
                <a:gd name="T30" fmla="*/ 2147483647 w 148"/>
                <a:gd name="T31" fmla="*/ 2147483647 h 130"/>
                <a:gd name="T32" fmla="*/ 2147483647 w 148"/>
                <a:gd name="T33" fmla="*/ 2147483647 h 130"/>
                <a:gd name="T34" fmla="*/ 2147483647 w 148"/>
                <a:gd name="T35" fmla="*/ 2147483647 h 130"/>
                <a:gd name="T36" fmla="*/ 2147483647 w 148"/>
                <a:gd name="T37" fmla="*/ 2147483647 h 130"/>
                <a:gd name="T38" fmla="*/ 2147483647 w 148"/>
                <a:gd name="T39" fmla="*/ 2147483647 h 130"/>
                <a:gd name="T40" fmla="*/ 2147483647 w 148"/>
                <a:gd name="T41" fmla="*/ 2147483647 h 1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8"/>
                <a:gd name="T64" fmla="*/ 0 h 130"/>
                <a:gd name="T65" fmla="*/ 148 w 148"/>
                <a:gd name="T66" fmla="*/ 130 h 13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8" h="130">
                  <a:moveTo>
                    <a:pt x="148" y="104"/>
                  </a:moveTo>
                  <a:lnTo>
                    <a:pt x="138" y="97"/>
                  </a:lnTo>
                  <a:lnTo>
                    <a:pt x="123" y="85"/>
                  </a:lnTo>
                  <a:lnTo>
                    <a:pt x="109" y="73"/>
                  </a:lnTo>
                  <a:lnTo>
                    <a:pt x="94" y="61"/>
                  </a:lnTo>
                  <a:lnTo>
                    <a:pt x="79" y="49"/>
                  </a:lnTo>
                  <a:lnTo>
                    <a:pt x="64" y="37"/>
                  </a:lnTo>
                  <a:lnTo>
                    <a:pt x="48" y="24"/>
                  </a:lnTo>
                  <a:lnTo>
                    <a:pt x="33" y="11"/>
                  </a:lnTo>
                  <a:lnTo>
                    <a:pt x="21" y="0"/>
                  </a:lnTo>
                  <a:lnTo>
                    <a:pt x="0" y="25"/>
                  </a:lnTo>
                  <a:lnTo>
                    <a:pt x="12" y="36"/>
                  </a:lnTo>
                  <a:lnTo>
                    <a:pt x="27" y="49"/>
                  </a:lnTo>
                  <a:lnTo>
                    <a:pt x="43" y="62"/>
                  </a:lnTo>
                  <a:lnTo>
                    <a:pt x="58" y="75"/>
                  </a:lnTo>
                  <a:lnTo>
                    <a:pt x="73" y="87"/>
                  </a:lnTo>
                  <a:lnTo>
                    <a:pt x="88" y="99"/>
                  </a:lnTo>
                  <a:lnTo>
                    <a:pt x="104" y="111"/>
                  </a:lnTo>
                  <a:lnTo>
                    <a:pt x="118" y="123"/>
                  </a:lnTo>
                  <a:lnTo>
                    <a:pt x="127" y="130"/>
                  </a:lnTo>
                  <a:lnTo>
                    <a:pt x="148" y="104"/>
                  </a:lnTo>
                  <a:close/>
                </a:path>
              </a:pathLst>
            </a:custGeom>
            <a:solidFill>
              <a:srgbClr val="2B2A29"/>
            </a:solidFill>
            <a:ln w="9525">
              <a:noFill/>
              <a:round/>
              <a:headEnd/>
              <a:tailEnd/>
            </a:ln>
          </p:spPr>
          <p:txBody>
            <a:bodyPr/>
            <a:lstStyle/>
            <a:p>
              <a:endParaRPr lang="pt-PT"/>
            </a:p>
          </p:txBody>
        </p:sp>
        <p:sp>
          <p:nvSpPr>
            <p:cNvPr id="7232" name="Freeform 149"/>
            <p:cNvSpPr>
              <a:spLocks/>
            </p:cNvSpPr>
            <p:nvPr/>
          </p:nvSpPr>
          <p:spPr bwMode="auto">
            <a:xfrm>
              <a:off x="2146301" y="3781425"/>
              <a:ext cx="61913" cy="47625"/>
            </a:xfrm>
            <a:custGeom>
              <a:avLst/>
              <a:gdLst>
                <a:gd name="T0" fmla="*/ 2147483647 w 155"/>
                <a:gd name="T1" fmla="*/ 2147483647 h 119"/>
                <a:gd name="T2" fmla="*/ 2147483647 w 155"/>
                <a:gd name="T3" fmla="*/ 2147483647 h 119"/>
                <a:gd name="T4" fmla="*/ 2147483647 w 155"/>
                <a:gd name="T5" fmla="*/ 2147483647 h 119"/>
                <a:gd name="T6" fmla="*/ 2147483647 w 155"/>
                <a:gd name="T7" fmla="*/ 2147483647 h 119"/>
                <a:gd name="T8" fmla="*/ 2147483647 w 155"/>
                <a:gd name="T9" fmla="*/ 2147483647 h 119"/>
                <a:gd name="T10" fmla="*/ 2147483647 w 155"/>
                <a:gd name="T11" fmla="*/ 2147483647 h 119"/>
                <a:gd name="T12" fmla="*/ 2147483647 w 155"/>
                <a:gd name="T13" fmla="*/ 2147483647 h 119"/>
                <a:gd name="T14" fmla="*/ 2147483647 w 155"/>
                <a:gd name="T15" fmla="*/ 2147483647 h 119"/>
                <a:gd name="T16" fmla="*/ 2147483647 w 155"/>
                <a:gd name="T17" fmla="*/ 2147483647 h 119"/>
                <a:gd name="T18" fmla="*/ 2147483647 w 155"/>
                <a:gd name="T19" fmla="*/ 2147483647 h 119"/>
                <a:gd name="T20" fmla="*/ 2147483647 w 155"/>
                <a:gd name="T21" fmla="*/ 0 h 119"/>
                <a:gd name="T22" fmla="*/ 0 w 155"/>
                <a:gd name="T23" fmla="*/ 2147483647 h 119"/>
                <a:gd name="T24" fmla="*/ 2147483647 w 155"/>
                <a:gd name="T25" fmla="*/ 2147483647 h 119"/>
                <a:gd name="T26" fmla="*/ 2147483647 w 155"/>
                <a:gd name="T27" fmla="*/ 2147483647 h 119"/>
                <a:gd name="T28" fmla="*/ 2147483647 w 155"/>
                <a:gd name="T29" fmla="*/ 2147483647 h 119"/>
                <a:gd name="T30" fmla="*/ 2147483647 w 155"/>
                <a:gd name="T31" fmla="*/ 2147483647 h 119"/>
                <a:gd name="T32" fmla="*/ 2147483647 w 155"/>
                <a:gd name="T33" fmla="*/ 2147483647 h 119"/>
                <a:gd name="T34" fmla="*/ 2147483647 w 155"/>
                <a:gd name="T35" fmla="*/ 2147483647 h 119"/>
                <a:gd name="T36" fmla="*/ 2147483647 w 155"/>
                <a:gd name="T37" fmla="*/ 2147483647 h 119"/>
                <a:gd name="T38" fmla="*/ 2147483647 w 155"/>
                <a:gd name="T39" fmla="*/ 2147483647 h 119"/>
                <a:gd name="T40" fmla="*/ 2147483647 w 155"/>
                <a:gd name="T41" fmla="*/ 2147483647 h 119"/>
                <a:gd name="T42" fmla="*/ 2147483647 w 155"/>
                <a:gd name="T43" fmla="*/ 2147483647 h 119"/>
                <a:gd name="T44" fmla="*/ 2147483647 w 155"/>
                <a:gd name="T45" fmla="*/ 2147483647 h 11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5"/>
                <a:gd name="T70" fmla="*/ 0 h 119"/>
                <a:gd name="T71" fmla="*/ 155 w 155"/>
                <a:gd name="T72" fmla="*/ 119 h 11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5" h="119">
                  <a:moveTo>
                    <a:pt x="155" y="92"/>
                  </a:moveTo>
                  <a:lnTo>
                    <a:pt x="144" y="85"/>
                  </a:lnTo>
                  <a:lnTo>
                    <a:pt x="130" y="76"/>
                  </a:lnTo>
                  <a:lnTo>
                    <a:pt x="117" y="68"/>
                  </a:lnTo>
                  <a:lnTo>
                    <a:pt x="103" y="59"/>
                  </a:lnTo>
                  <a:lnTo>
                    <a:pt x="89" y="49"/>
                  </a:lnTo>
                  <a:lnTo>
                    <a:pt x="75" y="40"/>
                  </a:lnTo>
                  <a:lnTo>
                    <a:pt x="62" y="31"/>
                  </a:lnTo>
                  <a:lnTo>
                    <a:pt x="48" y="21"/>
                  </a:lnTo>
                  <a:lnTo>
                    <a:pt x="33" y="11"/>
                  </a:lnTo>
                  <a:lnTo>
                    <a:pt x="20" y="0"/>
                  </a:lnTo>
                  <a:lnTo>
                    <a:pt x="0" y="28"/>
                  </a:lnTo>
                  <a:lnTo>
                    <a:pt x="14" y="37"/>
                  </a:lnTo>
                  <a:lnTo>
                    <a:pt x="28" y="48"/>
                  </a:lnTo>
                  <a:lnTo>
                    <a:pt x="43" y="58"/>
                  </a:lnTo>
                  <a:lnTo>
                    <a:pt x="57" y="68"/>
                  </a:lnTo>
                  <a:lnTo>
                    <a:pt x="71" y="76"/>
                  </a:lnTo>
                  <a:lnTo>
                    <a:pt x="85" y="86"/>
                  </a:lnTo>
                  <a:lnTo>
                    <a:pt x="99" y="95"/>
                  </a:lnTo>
                  <a:lnTo>
                    <a:pt x="113" y="104"/>
                  </a:lnTo>
                  <a:lnTo>
                    <a:pt x="126" y="113"/>
                  </a:lnTo>
                  <a:lnTo>
                    <a:pt x="138" y="119"/>
                  </a:lnTo>
                  <a:lnTo>
                    <a:pt x="155" y="92"/>
                  </a:lnTo>
                  <a:close/>
                </a:path>
              </a:pathLst>
            </a:custGeom>
            <a:solidFill>
              <a:srgbClr val="2B2A29"/>
            </a:solidFill>
            <a:ln w="9525">
              <a:noFill/>
              <a:round/>
              <a:headEnd/>
              <a:tailEnd/>
            </a:ln>
          </p:spPr>
          <p:txBody>
            <a:bodyPr/>
            <a:lstStyle/>
            <a:p>
              <a:endParaRPr lang="pt-PT"/>
            </a:p>
          </p:txBody>
        </p:sp>
        <p:sp>
          <p:nvSpPr>
            <p:cNvPr id="7233" name="Freeform 150"/>
            <p:cNvSpPr>
              <a:spLocks/>
            </p:cNvSpPr>
            <p:nvPr/>
          </p:nvSpPr>
          <p:spPr bwMode="auto">
            <a:xfrm>
              <a:off x="2235201" y="3838575"/>
              <a:ext cx="49213" cy="33338"/>
            </a:xfrm>
            <a:custGeom>
              <a:avLst/>
              <a:gdLst>
                <a:gd name="T0" fmla="*/ 2147483647 w 123"/>
                <a:gd name="T1" fmla="*/ 2147483647 h 88"/>
                <a:gd name="T2" fmla="*/ 2147483647 w 123"/>
                <a:gd name="T3" fmla="*/ 2147483647 h 88"/>
                <a:gd name="T4" fmla="*/ 2147483647 w 123"/>
                <a:gd name="T5" fmla="*/ 2147483647 h 88"/>
                <a:gd name="T6" fmla="*/ 2147483647 w 123"/>
                <a:gd name="T7" fmla="*/ 2147483647 h 88"/>
                <a:gd name="T8" fmla="*/ 2147483647 w 123"/>
                <a:gd name="T9" fmla="*/ 2147483647 h 88"/>
                <a:gd name="T10" fmla="*/ 2147483647 w 123"/>
                <a:gd name="T11" fmla="*/ 0 h 88"/>
                <a:gd name="T12" fmla="*/ 0 w 123"/>
                <a:gd name="T13" fmla="*/ 2147483647 h 88"/>
                <a:gd name="T14" fmla="*/ 2147483647 w 123"/>
                <a:gd name="T15" fmla="*/ 2147483647 h 88"/>
                <a:gd name="T16" fmla="*/ 2147483647 w 123"/>
                <a:gd name="T17" fmla="*/ 2147483647 h 88"/>
                <a:gd name="T18" fmla="*/ 2147483647 w 123"/>
                <a:gd name="T19" fmla="*/ 2147483647 h 88"/>
                <a:gd name="T20" fmla="*/ 2147483647 w 123"/>
                <a:gd name="T21" fmla="*/ 2147483647 h 88"/>
                <a:gd name="T22" fmla="*/ 2147483647 w 123"/>
                <a:gd name="T23" fmla="*/ 2147483647 h 88"/>
                <a:gd name="T24" fmla="*/ 2147483647 w 123"/>
                <a:gd name="T25" fmla="*/ 2147483647 h 8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3"/>
                <a:gd name="T40" fmla="*/ 0 h 88"/>
                <a:gd name="T41" fmla="*/ 123 w 123"/>
                <a:gd name="T42" fmla="*/ 88 h 8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3" h="88">
                  <a:moveTo>
                    <a:pt x="123" y="59"/>
                  </a:moveTo>
                  <a:lnTo>
                    <a:pt x="103" y="48"/>
                  </a:lnTo>
                  <a:lnTo>
                    <a:pt x="81" y="37"/>
                  </a:lnTo>
                  <a:lnTo>
                    <a:pt x="58" y="24"/>
                  </a:lnTo>
                  <a:lnTo>
                    <a:pt x="36" y="11"/>
                  </a:lnTo>
                  <a:lnTo>
                    <a:pt x="16" y="0"/>
                  </a:lnTo>
                  <a:lnTo>
                    <a:pt x="0" y="29"/>
                  </a:lnTo>
                  <a:lnTo>
                    <a:pt x="20" y="40"/>
                  </a:lnTo>
                  <a:lnTo>
                    <a:pt x="42" y="53"/>
                  </a:lnTo>
                  <a:lnTo>
                    <a:pt x="66" y="65"/>
                  </a:lnTo>
                  <a:lnTo>
                    <a:pt x="88" y="77"/>
                  </a:lnTo>
                  <a:lnTo>
                    <a:pt x="109" y="88"/>
                  </a:lnTo>
                  <a:lnTo>
                    <a:pt x="123" y="59"/>
                  </a:lnTo>
                  <a:close/>
                </a:path>
              </a:pathLst>
            </a:custGeom>
            <a:solidFill>
              <a:srgbClr val="2B2A29"/>
            </a:solidFill>
            <a:ln w="9525">
              <a:noFill/>
              <a:round/>
              <a:headEnd/>
              <a:tailEnd/>
            </a:ln>
          </p:spPr>
          <p:txBody>
            <a:bodyPr/>
            <a:lstStyle/>
            <a:p>
              <a:endParaRPr lang="pt-PT"/>
            </a:p>
          </p:txBody>
        </p:sp>
        <p:sp>
          <p:nvSpPr>
            <p:cNvPr id="7234" name="Freeform 151"/>
            <p:cNvSpPr>
              <a:spLocks/>
            </p:cNvSpPr>
            <p:nvPr/>
          </p:nvSpPr>
          <p:spPr bwMode="auto">
            <a:xfrm>
              <a:off x="3125788" y="3433763"/>
              <a:ext cx="65088" cy="28575"/>
            </a:xfrm>
            <a:custGeom>
              <a:avLst/>
              <a:gdLst>
                <a:gd name="T0" fmla="*/ 2147483647 w 168"/>
                <a:gd name="T1" fmla="*/ 2147483647 h 73"/>
                <a:gd name="T2" fmla="*/ 2147483647 w 168"/>
                <a:gd name="T3" fmla="*/ 2147483647 h 73"/>
                <a:gd name="T4" fmla="*/ 2147483647 w 168"/>
                <a:gd name="T5" fmla="*/ 2147483647 h 73"/>
                <a:gd name="T6" fmla="*/ 2147483647 w 168"/>
                <a:gd name="T7" fmla="*/ 2147483647 h 73"/>
                <a:gd name="T8" fmla="*/ 2147483647 w 168"/>
                <a:gd name="T9" fmla="*/ 2147483647 h 73"/>
                <a:gd name="T10" fmla="*/ 2147483647 w 168"/>
                <a:gd name="T11" fmla="*/ 2147483647 h 73"/>
                <a:gd name="T12" fmla="*/ 2147483647 w 168"/>
                <a:gd name="T13" fmla="*/ 2147483647 h 73"/>
                <a:gd name="T14" fmla="*/ 2147483647 w 168"/>
                <a:gd name="T15" fmla="*/ 2147483647 h 73"/>
                <a:gd name="T16" fmla="*/ 2147483647 w 168"/>
                <a:gd name="T17" fmla="*/ 2147483647 h 73"/>
                <a:gd name="T18" fmla="*/ 2147483647 w 168"/>
                <a:gd name="T19" fmla="*/ 2147483647 h 73"/>
                <a:gd name="T20" fmla="*/ 2147483647 w 168"/>
                <a:gd name="T21" fmla="*/ 0 h 73"/>
                <a:gd name="T22" fmla="*/ 0 w 168"/>
                <a:gd name="T23" fmla="*/ 2147483647 h 73"/>
                <a:gd name="T24" fmla="*/ 2147483647 w 168"/>
                <a:gd name="T25" fmla="*/ 2147483647 h 73"/>
                <a:gd name="T26" fmla="*/ 2147483647 w 168"/>
                <a:gd name="T27" fmla="*/ 2147483647 h 73"/>
                <a:gd name="T28" fmla="*/ 2147483647 w 168"/>
                <a:gd name="T29" fmla="*/ 2147483647 h 73"/>
                <a:gd name="T30" fmla="*/ 2147483647 w 168"/>
                <a:gd name="T31" fmla="*/ 2147483647 h 73"/>
                <a:gd name="T32" fmla="*/ 2147483647 w 168"/>
                <a:gd name="T33" fmla="*/ 2147483647 h 73"/>
                <a:gd name="T34" fmla="*/ 2147483647 w 168"/>
                <a:gd name="T35" fmla="*/ 2147483647 h 73"/>
                <a:gd name="T36" fmla="*/ 2147483647 w 168"/>
                <a:gd name="T37" fmla="*/ 2147483647 h 73"/>
                <a:gd name="T38" fmla="*/ 2147483647 w 168"/>
                <a:gd name="T39" fmla="*/ 2147483647 h 73"/>
                <a:gd name="T40" fmla="*/ 2147483647 w 168"/>
                <a:gd name="T41" fmla="*/ 2147483647 h 73"/>
                <a:gd name="T42" fmla="*/ 2147483647 w 168"/>
                <a:gd name="T43" fmla="*/ 2147483647 h 73"/>
                <a:gd name="T44" fmla="*/ 2147483647 w 168"/>
                <a:gd name="T45" fmla="*/ 2147483647 h 7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8"/>
                <a:gd name="T70" fmla="*/ 0 h 73"/>
                <a:gd name="T71" fmla="*/ 168 w 168"/>
                <a:gd name="T72" fmla="*/ 73 h 7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8" h="73">
                  <a:moveTo>
                    <a:pt x="168" y="41"/>
                  </a:moveTo>
                  <a:lnTo>
                    <a:pt x="157" y="38"/>
                  </a:lnTo>
                  <a:lnTo>
                    <a:pt x="122" y="31"/>
                  </a:lnTo>
                  <a:lnTo>
                    <a:pt x="106" y="26"/>
                  </a:lnTo>
                  <a:lnTo>
                    <a:pt x="90" y="22"/>
                  </a:lnTo>
                  <a:lnTo>
                    <a:pt x="75" y="19"/>
                  </a:lnTo>
                  <a:lnTo>
                    <a:pt x="61" y="14"/>
                  </a:lnTo>
                  <a:lnTo>
                    <a:pt x="47" y="11"/>
                  </a:lnTo>
                  <a:lnTo>
                    <a:pt x="34" y="7"/>
                  </a:lnTo>
                  <a:lnTo>
                    <a:pt x="22" y="4"/>
                  </a:lnTo>
                  <a:lnTo>
                    <a:pt x="10" y="0"/>
                  </a:lnTo>
                  <a:lnTo>
                    <a:pt x="0" y="32"/>
                  </a:lnTo>
                  <a:lnTo>
                    <a:pt x="12" y="35"/>
                  </a:lnTo>
                  <a:lnTo>
                    <a:pt x="25" y="39"/>
                  </a:lnTo>
                  <a:lnTo>
                    <a:pt x="38" y="43"/>
                  </a:lnTo>
                  <a:lnTo>
                    <a:pt x="52" y="47"/>
                  </a:lnTo>
                  <a:lnTo>
                    <a:pt x="66" y="50"/>
                  </a:lnTo>
                  <a:lnTo>
                    <a:pt x="82" y="54"/>
                  </a:lnTo>
                  <a:lnTo>
                    <a:pt x="97" y="59"/>
                  </a:lnTo>
                  <a:lnTo>
                    <a:pt x="115" y="62"/>
                  </a:lnTo>
                  <a:lnTo>
                    <a:pt x="149" y="71"/>
                  </a:lnTo>
                  <a:lnTo>
                    <a:pt x="160" y="73"/>
                  </a:lnTo>
                  <a:lnTo>
                    <a:pt x="168" y="41"/>
                  </a:lnTo>
                  <a:close/>
                </a:path>
              </a:pathLst>
            </a:custGeom>
            <a:solidFill>
              <a:srgbClr val="2B2A29"/>
            </a:solidFill>
            <a:ln w="9525">
              <a:noFill/>
              <a:round/>
              <a:headEnd/>
              <a:tailEnd/>
            </a:ln>
          </p:spPr>
          <p:txBody>
            <a:bodyPr/>
            <a:lstStyle/>
            <a:p>
              <a:endParaRPr lang="pt-PT"/>
            </a:p>
          </p:txBody>
        </p:sp>
        <p:sp>
          <p:nvSpPr>
            <p:cNvPr id="7235" name="Freeform 152"/>
            <p:cNvSpPr>
              <a:spLocks/>
            </p:cNvSpPr>
            <p:nvPr/>
          </p:nvSpPr>
          <p:spPr bwMode="auto">
            <a:xfrm>
              <a:off x="3227388" y="3457575"/>
              <a:ext cx="66675" cy="25400"/>
            </a:xfrm>
            <a:custGeom>
              <a:avLst/>
              <a:gdLst>
                <a:gd name="T0" fmla="*/ 2147483647 w 168"/>
                <a:gd name="T1" fmla="*/ 2147483647 h 64"/>
                <a:gd name="T2" fmla="*/ 2147483647 w 168"/>
                <a:gd name="T3" fmla="*/ 2147483647 h 64"/>
                <a:gd name="T4" fmla="*/ 2147483647 w 168"/>
                <a:gd name="T5" fmla="*/ 2147483647 h 64"/>
                <a:gd name="T6" fmla="*/ 2147483647 w 168"/>
                <a:gd name="T7" fmla="*/ 2147483647 h 64"/>
                <a:gd name="T8" fmla="*/ 2147483647 w 168"/>
                <a:gd name="T9" fmla="*/ 2147483647 h 64"/>
                <a:gd name="T10" fmla="*/ 2147483647 w 168"/>
                <a:gd name="T11" fmla="*/ 0 h 64"/>
                <a:gd name="T12" fmla="*/ 0 w 168"/>
                <a:gd name="T13" fmla="*/ 2147483647 h 64"/>
                <a:gd name="T14" fmla="*/ 2147483647 w 168"/>
                <a:gd name="T15" fmla="*/ 2147483647 h 64"/>
                <a:gd name="T16" fmla="*/ 2147483647 w 168"/>
                <a:gd name="T17" fmla="*/ 2147483647 h 64"/>
                <a:gd name="T18" fmla="*/ 2147483647 w 168"/>
                <a:gd name="T19" fmla="*/ 2147483647 h 64"/>
                <a:gd name="T20" fmla="*/ 2147483647 w 168"/>
                <a:gd name="T21" fmla="*/ 2147483647 h 64"/>
                <a:gd name="T22" fmla="*/ 2147483647 w 168"/>
                <a:gd name="T23" fmla="*/ 2147483647 h 64"/>
                <a:gd name="T24" fmla="*/ 2147483647 w 168"/>
                <a:gd name="T25" fmla="*/ 2147483647 h 6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8"/>
                <a:gd name="T40" fmla="*/ 0 h 64"/>
                <a:gd name="T41" fmla="*/ 168 w 168"/>
                <a:gd name="T42" fmla="*/ 64 h 6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8" h="64">
                  <a:moveTo>
                    <a:pt x="168" y="31"/>
                  </a:moveTo>
                  <a:lnTo>
                    <a:pt x="149" y="28"/>
                  </a:lnTo>
                  <a:lnTo>
                    <a:pt x="103" y="19"/>
                  </a:lnTo>
                  <a:lnTo>
                    <a:pt x="60" y="11"/>
                  </a:lnTo>
                  <a:lnTo>
                    <a:pt x="17" y="2"/>
                  </a:lnTo>
                  <a:lnTo>
                    <a:pt x="8" y="0"/>
                  </a:lnTo>
                  <a:lnTo>
                    <a:pt x="0" y="32"/>
                  </a:lnTo>
                  <a:lnTo>
                    <a:pt x="10" y="35"/>
                  </a:lnTo>
                  <a:lnTo>
                    <a:pt x="53" y="43"/>
                  </a:lnTo>
                  <a:lnTo>
                    <a:pt x="98" y="52"/>
                  </a:lnTo>
                  <a:lnTo>
                    <a:pt x="143" y="61"/>
                  </a:lnTo>
                  <a:lnTo>
                    <a:pt x="163" y="64"/>
                  </a:lnTo>
                  <a:lnTo>
                    <a:pt x="168" y="31"/>
                  </a:lnTo>
                  <a:close/>
                </a:path>
              </a:pathLst>
            </a:custGeom>
            <a:solidFill>
              <a:srgbClr val="2B2A29"/>
            </a:solidFill>
            <a:ln w="9525">
              <a:noFill/>
              <a:round/>
              <a:headEnd/>
              <a:tailEnd/>
            </a:ln>
          </p:spPr>
          <p:txBody>
            <a:bodyPr/>
            <a:lstStyle/>
            <a:p>
              <a:endParaRPr lang="pt-PT"/>
            </a:p>
          </p:txBody>
        </p:sp>
        <p:sp>
          <p:nvSpPr>
            <p:cNvPr id="7236" name="Freeform 153"/>
            <p:cNvSpPr>
              <a:spLocks/>
            </p:cNvSpPr>
            <p:nvPr/>
          </p:nvSpPr>
          <p:spPr bwMode="auto">
            <a:xfrm>
              <a:off x="3328988" y="3476625"/>
              <a:ext cx="66675" cy="25400"/>
            </a:xfrm>
            <a:custGeom>
              <a:avLst/>
              <a:gdLst>
                <a:gd name="T0" fmla="*/ 2147483647 w 168"/>
                <a:gd name="T1" fmla="*/ 2147483647 h 60"/>
                <a:gd name="T2" fmla="*/ 2147483647 w 168"/>
                <a:gd name="T3" fmla="*/ 2147483647 h 60"/>
                <a:gd name="T4" fmla="*/ 2147483647 w 168"/>
                <a:gd name="T5" fmla="*/ 2147483647 h 60"/>
                <a:gd name="T6" fmla="*/ 2147483647 w 168"/>
                <a:gd name="T7" fmla="*/ 2147483647 h 60"/>
                <a:gd name="T8" fmla="*/ 2147483647 w 168"/>
                <a:gd name="T9" fmla="*/ 0 h 60"/>
                <a:gd name="T10" fmla="*/ 0 w 168"/>
                <a:gd name="T11" fmla="*/ 2147483647 h 60"/>
                <a:gd name="T12" fmla="*/ 2147483647 w 168"/>
                <a:gd name="T13" fmla="*/ 2147483647 h 60"/>
                <a:gd name="T14" fmla="*/ 2147483647 w 168"/>
                <a:gd name="T15" fmla="*/ 2147483647 h 60"/>
                <a:gd name="T16" fmla="*/ 2147483647 w 168"/>
                <a:gd name="T17" fmla="*/ 2147483647 h 60"/>
                <a:gd name="T18" fmla="*/ 2147483647 w 168"/>
                <a:gd name="T19" fmla="*/ 2147483647 h 60"/>
                <a:gd name="T20" fmla="*/ 2147483647 w 168"/>
                <a:gd name="T21" fmla="*/ 2147483647 h 6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8"/>
                <a:gd name="T34" fmla="*/ 0 h 60"/>
                <a:gd name="T35" fmla="*/ 168 w 168"/>
                <a:gd name="T36" fmla="*/ 60 h 6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8" h="60">
                  <a:moveTo>
                    <a:pt x="168" y="28"/>
                  </a:moveTo>
                  <a:lnTo>
                    <a:pt x="132" y="21"/>
                  </a:lnTo>
                  <a:lnTo>
                    <a:pt x="82" y="13"/>
                  </a:lnTo>
                  <a:lnTo>
                    <a:pt x="32" y="4"/>
                  </a:lnTo>
                  <a:lnTo>
                    <a:pt x="6" y="0"/>
                  </a:lnTo>
                  <a:lnTo>
                    <a:pt x="0" y="32"/>
                  </a:lnTo>
                  <a:lnTo>
                    <a:pt x="27" y="37"/>
                  </a:lnTo>
                  <a:lnTo>
                    <a:pt x="77" y="45"/>
                  </a:lnTo>
                  <a:lnTo>
                    <a:pt x="126" y="54"/>
                  </a:lnTo>
                  <a:lnTo>
                    <a:pt x="162" y="60"/>
                  </a:lnTo>
                  <a:lnTo>
                    <a:pt x="168" y="28"/>
                  </a:lnTo>
                  <a:close/>
                </a:path>
              </a:pathLst>
            </a:custGeom>
            <a:solidFill>
              <a:srgbClr val="2B2A29"/>
            </a:solidFill>
            <a:ln w="9525">
              <a:noFill/>
              <a:round/>
              <a:headEnd/>
              <a:tailEnd/>
            </a:ln>
          </p:spPr>
          <p:txBody>
            <a:bodyPr/>
            <a:lstStyle/>
            <a:p>
              <a:endParaRPr lang="pt-PT"/>
            </a:p>
          </p:txBody>
        </p:sp>
        <p:sp>
          <p:nvSpPr>
            <p:cNvPr id="7237" name="Freeform 154"/>
            <p:cNvSpPr>
              <a:spLocks/>
            </p:cNvSpPr>
            <p:nvPr/>
          </p:nvSpPr>
          <p:spPr bwMode="auto">
            <a:xfrm>
              <a:off x="3432176" y="3495675"/>
              <a:ext cx="66675" cy="22225"/>
            </a:xfrm>
            <a:custGeom>
              <a:avLst/>
              <a:gdLst>
                <a:gd name="T0" fmla="*/ 2147483647 w 168"/>
                <a:gd name="T1" fmla="*/ 2147483647 h 57"/>
                <a:gd name="T2" fmla="*/ 2147483647 w 168"/>
                <a:gd name="T3" fmla="*/ 2147483647 h 57"/>
                <a:gd name="T4" fmla="*/ 2147483647 w 168"/>
                <a:gd name="T5" fmla="*/ 2147483647 h 57"/>
                <a:gd name="T6" fmla="*/ 2147483647 w 168"/>
                <a:gd name="T7" fmla="*/ 2147483647 h 57"/>
                <a:gd name="T8" fmla="*/ 2147483647 w 168"/>
                <a:gd name="T9" fmla="*/ 0 h 57"/>
                <a:gd name="T10" fmla="*/ 0 w 168"/>
                <a:gd name="T11" fmla="*/ 2147483647 h 57"/>
                <a:gd name="T12" fmla="*/ 2147483647 w 168"/>
                <a:gd name="T13" fmla="*/ 2147483647 h 57"/>
                <a:gd name="T14" fmla="*/ 2147483647 w 168"/>
                <a:gd name="T15" fmla="*/ 2147483647 h 57"/>
                <a:gd name="T16" fmla="*/ 2147483647 w 168"/>
                <a:gd name="T17" fmla="*/ 2147483647 h 57"/>
                <a:gd name="T18" fmla="*/ 2147483647 w 168"/>
                <a:gd name="T19" fmla="*/ 2147483647 h 57"/>
                <a:gd name="T20" fmla="*/ 2147483647 w 168"/>
                <a:gd name="T21" fmla="*/ 2147483647 h 5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8"/>
                <a:gd name="T34" fmla="*/ 0 h 57"/>
                <a:gd name="T35" fmla="*/ 168 w 168"/>
                <a:gd name="T36" fmla="*/ 57 h 5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8" h="57">
                  <a:moveTo>
                    <a:pt x="168" y="25"/>
                  </a:moveTo>
                  <a:lnTo>
                    <a:pt x="123" y="18"/>
                  </a:lnTo>
                  <a:lnTo>
                    <a:pt x="73" y="11"/>
                  </a:lnTo>
                  <a:lnTo>
                    <a:pt x="23" y="2"/>
                  </a:lnTo>
                  <a:lnTo>
                    <a:pt x="6" y="0"/>
                  </a:lnTo>
                  <a:lnTo>
                    <a:pt x="0" y="33"/>
                  </a:lnTo>
                  <a:lnTo>
                    <a:pt x="18" y="35"/>
                  </a:lnTo>
                  <a:lnTo>
                    <a:pt x="68" y="43"/>
                  </a:lnTo>
                  <a:lnTo>
                    <a:pt x="117" y="51"/>
                  </a:lnTo>
                  <a:lnTo>
                    <a:pt x="163" y="57"/>
                  </a:lnTo>
                  <a:lnTo>
                    <a:pt x="168" y="25"/>
                  </a:lnTo>
                  <a:close/>
                </a:path>
              </a:pathLst>
            </a:custGeom>
            <a:solidFill>
              <a:srgbClr val="2B2A29"/>
            </a:solidFill>
            <a:ln w="9525">
              <a:noFill/>
              <a:round/>
              <a:headEnd/>
              <a:tailEnd/>
            </a:ln>
          </p:spPr>
          <p:txBody>
            <a:bodyPr/>
            <a:lstStyle/>
            <a:p>
              <a:endParaRPr lang="pt-PT"/>
            </a:p>
          </p:txBody>
        </p:sp>
        <p:sp>
          <p:nvSpPr>
            <p:cNvPr id="7238" name="Freeform 155"/>
            <p:cNvSpPr>
              <a:spLocks/>
            </p:cNvSpPr>
            <p:nvPr/>
          </p:nvSpPr>
          <p:spPr bwMode="auto">
            <a:xfrm>
              <a:off x="3535363" y="3509963"/>
              <a:ext cx="66675" cy="22225"/>
            </a:xfrm>
            <a:custGeom>
              <a:avLst/>
              <a:gdLst>
                <a:gd name="T0" fmla="*/ 2147483647 w 167"/>
                <a:gd name="T1" fmla="*/ 2147483647 h 54"/>
                <a:gd name="T2" fmla="*/ 2147483647 w 167"/>
                <a:gd name="T3" fmla="*/ 2147483647 h 54"/>
                <a:gd name="T4" fmla="*/ 2147483647 w 167"/>
                <a:gd name="T5" fmla="*/ 2147483647 h 54"/>
                <a:gd name="T6" fmla="*/ 2147483647 w 167"/>
                <a:gd name="T7" fmla="*/ 2147483647 h 54"/>
                <a:gd name="T8" fmla="*/ 2147483647 w 167"/>
                <a:gd name="T9" fmla="*/ 0 h 54"/>
                <a:gd name="T10" fmla="*/ 2147483647 w 167"/>
                <a:gd name="T11" fmla="*/ 0 h 54"/>
                <a:gd name="T12" fmla="*/ 0 w 167"/>
                <a:gd name="T13" fmla="*/ 2147483647 h 54"/>
                <a:gd name="T14" fmla="*/ 2147483647 w 167"/>
                <a:gd name="T15" fmla="*/ 2147483647 h 54"/>
                <a:gd name="T16" fmla="*/ 2147483647 w 167"/>
                <a:gd name="T17" fmla="*/ 2147483647 h 54"/>
                <a:gd name="T18" fmla="*/ 2147483647 w 167"/>
                <a:gd name="T19" fmla="*/ 2147483647 h 54"/>
                <a:gd name="T20" fmla="*/ 2147483647 w 167"/>
                <a:gd name="T21" fmla="*/ 2147483647 h 54"/>
                <a:gd name="T22" fmla="*/ 2147483647 w 167"/>
                <a:gd name="T23" fmla="*/ 2147483647 h 54"/>
                <a:gd name="T24" fmla="*/ 2147483647 w 167"/>
                <a:gd name="T25" fmla="*/ 2147483647 h 5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7"/>
                <a:gd name="T40" fmla="*/ 0 h 54"/>
                <a:gd name="T41" fmla="*/ 167 w 167"/>
                <a:gd name="T42" fmla="*/ 54 h 5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7" h="54">
                  <a:moveTo>
                    <a:pt x="167" y="22"/>
                  </a:moveTo>
                  <a:lnTo>
                    <a:pt x="143" y="18"/>
                  </a:lnTo>
                  <a:lnTo>
                    <a:pt x="99" y="13"/>
                  </a:lnTo>
                  <a:lnTo>
                    <a:pt x="53" y="6"/>
                  </a:lnTo>
                  <a:lnTo>
                    <a:pt x="7" y="0"/>
                  </a:lnTo>
                  <a:lnTo>
                    <a:pt x="4" y="0"/>
                  </a:lnTo>
                  <a:lnTo>
                    <a:pt x="0" y="32"/>
                  </a:lnTo>
                  <a:lnTo>
                    <a:pt x="2" y="34"/>
                  </a:lnTo>
                  <a:lnTo>
                    <a:pt x="49" y="40"/>
                  </a:lnTo>
                  <a:lnTo>
                    <a:pt x="94" y="45"/>
                  </a:lnTo>
                  <a:lnTo>
                    <a:pt x="139" y="52"/>
                  </a:lnTo>
                  <a:lnTo>
                    <a:pt x="163" y="54"/>
                  </a:lnTo>
                  <a:lnTo>
                    <a:pt x="167" y="22"/>
                  </a:lnTo>
                  <a:close/>
                </a:path>
              </a:pathLst>
            </a:custGeom>
            <a:solidFill>
              <a:srgbClr val="2B2A29"/>
            </a:solidFill>
            <a:ln w="9525">
              <a:noFill/>
              <a:round/>
              <a:headEnd/>
              <a:tailEnd/>
            </a:ln>
          </p:spPr>
          <p:txBody>
            <a:bodyPr/>
            <a:lstStyle/>
            <a:p>
              <a:endParaRPr lang="pt-PT"/>
            </a:p>
          </p:txBody>
        </p:sp>
        <p:sp>
          <p:nvSpPr>
            <p:cNvPr id="7239" name="Freeform 156"/>
            <p:cNvSpPr>
              <a:spLocks/>
            </p:cNvSpPr>
            <p:nvPr/>
          </p:nvSpPr>
          <p:spPr bwMode="auto">
            <a:xfrm>
              <a:off x="3638551" y="3524250"/>
              <a:ext cx="30163" cy="15875"/>
            </a:xfrm>
            <a:custGeom>
              <a:avLst/>
              <a:gdLst>
                <a:gd name="T0" fmla="*/ 2147483647 w 73"/>
                <a:gd name="T1" fmla="*/ 2147483647 h 40"/>
                <a:gd name="T2" fmla="*/ 2147483647 w 73"/>
                <a:gd name="T3" fmla="*/ 2147483647 h 40"/>
                <a:gd name="T4" fmla="*/ 2147483647 w 73"/>
                <a:gd name="T5" fmla="*/ 0 h 40"/>
                <a:gd name="T6" fmla="*/ 0 w 73"/>
                <a:gd name="T7" fmla="*/ 2147483647 h 40"/>
                <a:gd name="T8" fmla="*/ 2147483647 w 73"/>
                <a:gd name="T9" fmla="*/ 2147483647 h 40"/>
                <a:gd name="T10" fmla="*/ 2147483647 w 73"/>
                <a:gd name="T11" fmla="*/ 2147483647 h 40"/>
                <a:gd name="T12" fmla="*/ 2147483647 w 73"/>
                <a:gd name="T13" fmla="*/ 2147483647 h 40"/>
                <a:gd name="T14" fmla="*/ 0 60000 65536"/>
                <a:gd name="T15" fmla="*/ 0 60000 65536"/>
                <a:gd name="T16" fmla="*/ 0 60000 65536"/>
                <a:gd name="T17" fmla="*/ 0 60000 65536"/>
                <a:gd name="T18" fmla="*/ 0 60000 65536"/>
                <a:gd name="T19" fmla="*/ 0 60000 65536"/>
                <a:gd name="T20" fmla="*/ 0 60000 65536"/>
                <a:gd name="T21" fmla="*/ 0 w 73"/>
                <a:gd name="T22" fmla="*/ 0 h 40"/>
                <a:gd name="T23" fmla="*/ 73 w 73"/>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3" h="40">
                  <a:moveTo>
                    <a:pt x="73" y="6"/>
                  </a:moveTo>
                  <a:lnTo>
                    <a:pt x="40" y="3"/>
                  </a:lnTo>
                  <a:lnTo>
                    <a:pt x="4" y="0"/>
                  </a:lnTo>
                  <a:lnTo>
                    <a:pt x="0" y="32"/>
                  </a:lnTo>
                  <a:lnTo>
                    <a:pt x="37" y="36"/>
                  </a:lnTo>
                  <a:lnTo>
                    <a:pt x="71" y="40"/>
                  </a:lnTo>
                  <a:lnTo>
                    <a:pt x="73" y="6"/>
                  </a:lnTo>
                  <a:close/>
                </a:path>
              </a:pathLst>
            </a:custGeom>
            <a:solidFill>
              <a:srgbClr val="2B2A29"/>
            </a:solidFill>
            <a:ln w="9525">
              <a:noFill/>
              <a:round/>
              <a:headEnd/>
              <a:tailEnd/>
            </a:ln>
          </p:spPr>
          <p:txBody>
            <a:bodyPr/>
            <a:lstStyle/>
            <a:p>
              <a:endParaRPr lang="pt-PT"/>
            </a:p>
          </p:txBody>
        </p:sp>
        <p:sp>
          <p:nvSpPr>
            <p:cNvPr id="7240" name="Freeform 157"/>
            <p:cNvSpPr>
              <a:spLocks/>
            </p:cNvSpPr>
            <p:nvPr/>
          </p:nvSpPr>
          <p:spPr bwMode="auto">
            <a:xfrm>
              <a:off x="3473451" y="4273550"/>
              <a:ext cx="49213" cy="50800"/>
            </a:xfrm>
            <a:custGeom>
              <a:avLst/>
              <a:gdLst>
                <a:gd name="T0" fmla="*/ 2147483647 w 124"/>
                <a:gd name="T1" fmla="*/ 2147483647 h 124"/>
                <a:gd name="T2" fmla="*/ 2147483647 w 124"/>
                <a:gd name="T3" fmla="*/ 2147483647 h 124"/>
                <a:gd name="T4" fmla="*/ 2147483647 w 124"/>
                <a:gd name="T5" fmla="*/ 2147483647 h 124"/>
                <a:gd name="T6" fmla="*/ 2147483647 w 124"/>
                <a:gd name="T7" fmla="*/ 2147483647 h 124"/>
                <a:gd name="T8" fmla="*/ 2147483647 w 124"/>
                <a:gd name="T9" fmla="*/ 2147483647 h 124"/>
                <a:gd name="T10" fmla="*/ 2147483647 w 124"/>
                <a:gd name="T11" fmla="*/ 2147483647 h 124"/>
                <a:gd name="T12" fmla="*/ 2147483647 w 124"/>
                <a:gd name="T13" fmla="*/ 2147483647 h 124"/>
                <a:gd name="T14" fmla="*/ 2147483647 w 124"/>
                <a:gd name="T15" fmla="*/ 2147483647 h 124"/>
                <a:gd name="T16" fmla="*/ 2147483647 w 124"/>
                <a:gd name="T17" fmla="*/ 2147483647 h 124"/>
                <a:gd name="T18" fmla="*/ 2147483647 w 124"/>
                <a:gd name="T19" fmla="*/ 2147483647 h 124"/>
                <a:gd name="T20" fmla="*/ 2147483647 w 124"/>
                <a:gd name="T21" fmla="*/ 2147483647 h 124"/>
                <a:gd name="T22" fmla="*/ 2147483647 w 124"/>
                <a:gd name="T23" fmla="*/ 2147483647 h 124"/>
                <a:gd name="T24" fmla="*/ 2147483647 w 124"/>
                <a:gd name="T25" fmla="*/ 2147483647 h 124"/>
                <a:gd name="T26" fmla="*/ 2147483647 w 124"/>
                <a:gd name="T27" fmla="*/ 2147483647 h 124"/>
                <a:gd name="T28" fmla="*/ 2147483647 w 124"/>
                <a:gd name="T29" fmla="*/ 2147483647 h 124"/>
                <a:gd name="T30" fmla="*/ 2147483647 w 124"/>
                <a:gd name="T31" fmla="*/ 2147483647 h 124"/>
                <a:gd name="T32" fmla="*/ 2147483647 w 124"/>
                <a:gd name="T33" fmla="*/ 2147483647 h 124"/>
                <a:gd name="T34" fmla="*/ 2147483647 w 124"/>
                <a:gd name="T35" fmla="*/ 2147483647 h 124"/>
                <a:gd name="T36" fmla="*/ 2147483647 w 124"/>
                <a:gd name="T37" fmla="*/ 2147483647 h 124"/>
                <a:gd name="T38" fmla="*/ 2147483647 w 124"/>
                <a:gd name="T39" fmla="*/ 2147483647 h 124"/>
                <a:gd name="T40" fmla="*/ 2147483647 w 124"/>
                <a:gd name="T41" fmla="*/ 2147483647 h 124"/>
                <a:gd name="T42" fmla="*/ 2147483647 w 124"/>
                <a:gd name="T43" fmla="*/ 2147483647 h 124"/>
                <a:gd name="T44" fmla="*/ 2147483647 w 124"/>
                <a:gd name="T45" fmla="*/ 2147483647 h 124"/>
                <a:gd name="T46" fmla="*/ 0 w 124"/>
                <a:gd name="T47" fmla="*/ 2147483647 h 124"/>
                <a:gd name="T48" fmla="*/ 0 w 124"/>
                <a:gd name="T49" fmla="*/ 2147483647 h 124"/>
                <a:gd name="T50" fmla="*/ 2147483647 w 124"/>
                <a:gd name="T51" fmla="*/ 2147483647 h 124"/>
                <a:gd name="T52" fmla="*/ 2147483647 w 124"/>
                <a:gd name="T53" fmla="*/ 2147483647 h 124"/>
                <a:gd name="T54" fmla="*/ 2147483647 w 124"/>
                <a:gd name="T55" fmla="*/ 2147483647 h 124"/>
                <a:gd name="T56" fmla="*/ 2147483647 w 124"/>
                <a:gd name="T57" fmla="*/ 2147483647 h 124"/>
                <a:gd name="T58" fmla="*/ 2147483647 w 124"/>
                <a:gd name="T59" fmla="*/ 2147483647 h 124"/>
                <a:gd name="T60" fmla="*/ 2147483647 w 124"/>
                <a:gd name="T61" fmla="*/ 2147483647 h 124"/>
                <a:gd name="T62" fmla="*/ 2147483647 w 124"/>
                <a:gd name="T63" fmla="*/ 2147483647 h 1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4"/>
                <a:gd name="T97" fmla="*/ 0 h 124"/>
                <a:gd name="T98" fmla="*/ 124 w 124"/>
                <a:gd name="T99" fmla="*/ 124 h 12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4" h="124">
                  <a:moveTo>
                    <a:pt x="62" y="0"/>
                  </a:moveTo>
                  <a:lnTo>
                    <a:pt x="68" y="1"/>
                  </a:lnTo>
                  <a:lnTo>
                    <a:pt x="75" y="2"/>
                  </a:lnTo>
                  <a:lnTo>
                    <a:pt x="80" y="3"/>
                  </a:lnTo>
                  <a:lnTo>
                    <a:pt x="86" y="5"/>
                  </a:lnTo>
                  <a:lnTo>
                    <a:pt x="91" y="8"/>
                  </a:lnTo>
                  <a:lnTo>
                    <a:pt x="97" y="11"/>
                  </a:lnTo>
                  <a:lnTo>
                    <a:pt x="102" y="15"/>
                  </a:lnTo>
                  <a:lnTo>
                    <a:pt x="106" y="18"/>
                  </a:lnTo>
                  <a:lnTo>
                    <a:pt x="110" y="23"/>
                  </a:lnTo>
                  <a:lnTo>
                    <a:pt x="114" y="28"/>
                  </a:lnTo>
                  <a:lnTo>
                    <a:pt x="117" y="33"/>
                  </a:lnTo>
                  <a:lnTo>
                    <a:pt x="119" y="39"/>
                  </a:lnTo>
                  <a:lnTo>
                    <a:pt x="121" y="44"/>
                  </a:lnTo>
                  <a:lnTo>
                    <a:pt x="123" y="50"/>
                  </a:lnTo>
                  <a:lnTo>
                    <a:pt x="124" y="56"/>
                  </a:lnTo>
                  <a:lnTo>
                    <a:pt x="124" y="63"/>
                  </a:lnTo>
                  <a:lnTo>
                    <a:pt x="124" y="69"/>
                  </a:lnTo>
                  <a:lnTo>
                    <a:pt x="123" y="75"/>
                  </a:lnTo>
                  <a:lnTo>
                    <a:pt x="121" y="81"/>
                  </a:lnTo>
                  <a:lnTo>
                    <a:pt x="119" y="86"/>
                  </a:lnTo>
                  <a:lnTo>
                    <a:pt x="117" y="92"/>
                  </a:lnTo>
                  <a:lnTo>
                    <a:pt x="114" y="97"/>
                  </a:lnTo>
                  <a:lnTo>
                    <a:pt x="110" y="102"/>
                  </a:lnTo>
                  <a:lnTo>
                    <a:pt x="106" y="106"/>
                  </a:lnTo>
                  <a:lnTo>
                    <a:pt x="102" y="110"/>
                  </a:lnTo>
                  <a:lnTo>
                    <a:pt x="97" y="114"/>
                  </a:lnTo>
                  <a:lnTo>
                    <a:pt x="91" y="117"/>
                  </a:lnTo>
                  <a:lnTo>
                    <a:pt x="86" y="120"/>
                  </a:lnTo>
                  <a:lnTo>
                    <a:pt x="80" y="122"/>
                  </a:lnTo>
                  <a:lnTo>
                    <a:pt x="75" y="123"/>
                  </a:lnTo>
                  <a:lnTo>
                    <a:pt x="68" y="124"/>
                  </a:lnTo>
                  <a:lnTo>
                    <a:pt x="62" y="124"/>
                  </a:lnTo>
                  <a:lnTo>
                    <a:pt x="56" y="124"/>
                  </a:lnTo>
                  <a:lnTo>
                    <a:pt x="49" y="123"/>
                  </a:lnTo>
                  <a:lnTo>
                    <a:pt x="44" y="122"/>
                  </a:lnTo>
                  <a:lnTo>
                    <a:pt x="38" y="120"/>
                  </a:lnTo>
                  <a:lnTo>
                    <a:pt x="33" y="117"/>
                  </a:lnTo>
                  <a:lnTo>
                    <a:pt x="27" y="114"/>
                  </a:lnTo>
                  <a:lnTo>
                    <a:pt x="23" y="110"/>
                  </a:lnTo>
                  <a:lnTo>
                    <a:pt x="18" y="106"/>
                  </a:lnTo>
                  <a:lnTo>
                    <a:pt x="14" y="102"/>
                  </a:lnTo>
                  <a:lnTo>
                    <a:pt x="10" y="97"/>
                  </a:lnTo>
                  <a:lnTo>
                    <a:pt x="8" y="92"/>
                  </a:lnTo>
                  <a:lnTo>
                    <a:pt x="5" y="86"/>
                  </a:lnTo>
                  <a:lnTo>
                    <a:pt x="3" y="81"/>
                  </a:lnTo>
                  <a:lnTo>
                    <a:pt x="1" y="75"/>
                  </a:lnTo>
                  <a:lnTo>
                    <a:pt x="0" y="69"/>
                  </a:lnTo>
                  <a:lnTo>
                    <a:pt x="0" y="63"/>
                  </a:lnTo>
                  <a:lnTo>
                    <a:pt x="0" y="56"/>
                  </a:lnTo>
                  <a:lnTo>
                    <a:pt x="1" y="50"/>
                  </a:lnTo>
                  <a:lnTo>
                    <a:pt x="3" y="44"/>
                  </a:lnTo>
                  <a:lnTo>
                    <a:pt x="5" y="39"/>
                  </a:lnTo>
                  <a:lnTo>
                    <a:pt x="8" y="33"/>
                  </a:lnTo>
                  <a:lnTo>
                    <a:pt x="10" y="28"/>
                  </a:lnTo>
                  <a:lnTo>
                    <a:pt x="14" y="23"/>
                  </a:lnTo>
                  <a:lnTo>
                    <a:pt x="18" y="18"/>
                  </a:lnTo>
                  <a:lnTo>
                    <a:pt x="23" y="15"/>
                  </a:lnTo>
                  <a:lnTo>
                    <a:pt x="27" y="11"/>
                  </a:lnTo>
                  <a:lnTo>
                    <a:pt x="33" y="8"/>
                  </a:lnTo>
                  <a:lnTo>
                    <a:pt x="38" y="5"/>
                  </a:lnTo>
                  <a:lnTo>
                    <a:pt x="44" y="3"/>
                  </a:lnTo>
                  <a:lnTo>
                    <a:pt x="49" y="2"/>
                  </a:lnTo>
                  <a:lnTo>
                    <a:pt x="56" y="1"/>
                  </a:lnTo>
                  <a:lnTo>
                    <a:pt x="62" y="0"/>
                  </a:lnTo>
                  <a:close/>
                </a:path>
              </a:pathLst>
            </a:custGeom>
            <a:solidFill>
              <a:srgbClr val="898989"/>
            </a:solidFill>
            <a:ln w="9525">
              <a:noFill/>
              <a:round/>
              <a:headEnd/>
              <a:tailEnd/>
            </a:ln>
          </p:spPr>
          <p:txBody>
            <a:bodyPr/>
            <a:lstStyle/>
            <a:p>
              <a:endParaRPr lang="pt-PT"/>
            </a:p>
          </p:txBody>
        </p:sp>
        <p:sp>
          <p:nvSpPr>
            <p:cNvPr id="7241" name="Freeform 158"/>
            <p:cNvSpPr>
              <a:spLocks/>
            </p:cNvSpPr>
            <p:nvPr/>
          </p:nvSpPr>
          <p:spPr bwMode="auto">
            <a:xfrm>
              <a:off x="3473451" y="4273550"/>
              <a:ext cx="49213" cy="50800"/>
            </a:xfrm>
            <a:custGeom>
              <a:avLst/>
              <a:gdLst>
                <a:gd name="T0" fmla="*/ 2147483647 w 124"/>
                <a:gd name="T1" fmla="*/ 2147483647 h 124"/>
                <a:gd name="T2" fmla="*/ 2147483647 w 124"/>
                <a:gd name="T3" fmla="*/ 2147483647 h 124"/>
                <a:gd name="T4" fmla="*/ 2147483647 w 124"/>
                <a:gd name="T5" fmla="*/ 2147483647 h 124"/>
                <a:gd name="T6" fmla="*/ 2147483647 w 124"/>
                <a:gd name="T7" fmla="*/ 2147483647 h 124"/>
                <a:gd name="T8" fmla="*/ 2147483647 w 124"/>
                <a:gd name="T9" fmla="*/ 2147483647 h 124"/>
                <a:gd name="T10" fmla="*/ 2147483647 w 124"/>
                <a:gd name="T11" fmla="*/ 2147483647 h 124"/>
                <a:gd name="T12" fmla="*/ 2147483647 w 124"/>
                <a:gd name="T13" fmla="*/ 2147483647 h 124"/>
                <a:gd name="T14" fmla="*/ 2147483647 w 124"/>
                <a:gd name="T15" fmla="*/ 2147483647 h 124"/>
                <a:gd name="T16" fmla="*/ 2147483647 w 124"/>
                <a:gd name="T17" fmla="*/ 2147483647 h 124"/>
                <a:gd name="T18" fmla="*/ 2147483647 w 124"/>
                <a:gd name="T19" fmla="*/ 2147483647 h 124"/>
                <a:gd name="T20" fmla="*/ 2147483647 w 124"/>
                <a:gd name="T21" fmla="*/ 2147483647 h 124"/>
                <a:gd name="T22" fmla="*/ 2147483647 w 124"/>
                <a:gd name="T23" fmla="*/ 2147483647 h 124"/>
                <a:gd name="T24" fmla="*/ 2147483647 w 124"/>
                <a:gd name="T25" fmla="*/ 2147483647 h 124"/>
                <a:gd name="T26" fmla="*/ 2147483647 w 124"/>
                <a:gd name="T27" fmla="*/ 2147483647 h 124"/>
                <a:gd name="T28" fmla="*/ 2147483647 w 124"/>
                <a:gd name="T29" fmla="*/ 2147483647 h 124"/>
                <a:gd name="T30" fmla="*/ 2147483647 w 124"/>
                <a:gd name="T31" fmla="*/ 2147483647 h 124"/>
                <a:gd name="T32" fmla="*/ 2147483647 w 124"/>
                <a:gd name="T33" fmla="*/ 2147483647 h 124"/>
                <a:gd name="T34" fmla="*/ 2147483647 w 124"/>
                <a:gd name="T35" fmla="*/ 2147483647 h 124"/>
                <a:gd name="T36" fmla="*/ 2147483647 w 124"/>
                <a:gd name="T37" fmla="*/ 2147483647 h 124"/>
                <a:gd name="T38" fmla="*/ 2147483647 w 124"/>
                <a:gd name="T39" fmla="*/ 2147483647 h 124"/>
                <a:gd name="T40" fmla="*/ 2147483647 w 124"/>
                <a:gd name="T41" fmla="*/ 2147483647 h 124"/>
                <a:gd name="T42" fmla="*/ 2147483647 w 124"/>
                <a:gd name="T43" fmla="*/ 2147483647 h 124"/>
                <a:gd name="T44" fmla="*/ 2147483647 w 124"/>
                <a:gd name="T45" fmla="*/ 2147483647 h 124"/>
                <a:gd name="T46" fmla="*/ 0 w 124"/>
                <a:gd name="T47" fmla="*/ 2147483647 h 124"/>
                <a:gd name="T48" fmla="*/ 0 w 124"/>
                <a:gd name="T49" fmla="*/ 2147483647 h 124"/>
                <a:gd name="T50" fmla="*/ 2147483647 w 124"/>
                <a:gd name="T51" fmla="*/ 2147483647 h 124"/>
                <a:gd name="T52" fmla="*/ 2147483647 w 124"/>
                <a:gd name="T53" fmla="*/ 2147483647 h 124"/>
                <a:gd name="T54" fmla="*/ 2147483647 w 124"/>
                <a:gd name="T55" fmla="*/ 2147483647 h 124"/>
                <a:gd name="T56" fmla="*/ 2147483647 w 124"/>
                <a:gd name="T57" fmla="*/ 2147483647 h 124"/>
                <a:gd name="T58" fmla="*/ 2147483647 w 124"/>
                <a:gd name="T59" fmla="*/ 2147483647 h 124"/>
                <a:gd name="T60" fmla="*/ 2147483647 w 124"/>
                <a:gd name="T61" fmla="*/ 2147483647 h 124"/>
                <a:gd name="T62" fmla="*/ 2147483647 w 124"/>
                <a:gd name="T63" fmla="*/ 2147483647 h 1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4"/>
                <a:gd name="T97" fmla="*/ 0 h 124"/>
                <a:gd name="T98" fmla="*/ 124 w 124"/>
                <a:gd name="T99" fmla="*/ 124 h 12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4" h="124">
                  <a:moveTo>
                    <a:pt x="62" y="0"/>
                  </a:moveTo>
                  <a:lnTo>
                    <a:pt x="68" y="1"/>
                  </a:lnTo>
                  <a:lnTo>
                    <a:pt x="75" y="2"/>
                  </a:lnTo>
                  <a:lnTo>
                    <a:pt x="80" y="3"/>
                  </a:lnTo>
                  <a:lnTo>
                    <a:pt x="86" y="5"/>
                  </a:lnTo>
                  <a:lnTo>
                    <a:pt x="91" y="8"/>
                  </a:lnTo>
                  <a:lnTo>
                    <a:pt x="97" y="11"/>
                  </a:lnTo>
                  <a:lnTo>
                    <a:pt x="102" y="15"/>
                  </a:lnTo>
                  <a:lnTo>
                    <a:pt x="106" y="18"/>
                  </a:lnTo>
                  <a:lnTo>
                    <a:pt x="110" y="23"/>
                  </a:lnTo>
                  <a:lnTo>
                    <a:pt x="114" y="28"/>
                  </a:lnTo>
                  <a:lnTo>
                    <a:pt x="117" y="33"/>
                  </a:lnTo>
                  <a:lnTo>
                    <a:pt x="119" y="39"/>
                  </a:lnTo>
                  <a:lnTo>
                    <a:pt x="121" y="44"/>
                  </a:lnTo>
                  <a:lnTo>
                    <a:pt x="123" y="50"/>
                  </a:lnTo>
                  <a:lnTo>
                    <a:pt x="124" y="56"/>
                  </a:lnTo>
                  <a:lnTo>
                    <a:pt x="124" y="63"/>
                  </a:lnTo>
                  <a:lnTo>
                    <a:pt x="124" y="69"/>
                  </a:lnTo>
                  <a:lnTo>
                    <a:pt x="123" y="75"/>
                  </a:lnTo>
                  <a:lnTo>
                    <a:pt x="121" y="81"/>
                  </a:lnTo>
                  <a:lnTo>
                    <a:pt x="119" y="86"/>
                  </a:lnTo>
                  <a:lnTo>
                    <a:pt x="117" y="92"/>
                  </a:lnTo>
                  <a:lnTo>
                    <a:pt x="114" y="97"/>
                  </a:lnTo>
                  <a:lnTo>
                    <a:pt x="110" y="102"/>
                  </a:lnTo>
                  <a:lnTo>
                    <a:pt x="106" y="106"/>
                  </a:lnTo>
                  <a:lnTo>
                    <a:pt x="102" y="110"/>
                  </a:lnTo>
                  <a:lnTo>
                    <a:pt x="97" y="114"/>
                  </a:lnTo>
                  <a:lnTo>
                    <a:pt x="91" y="117"/>
                  </a:lnTo>
                  <a:lnTo>
                    <a:pt x="86" y="120"/>
                  </a:lnTo>
                  <a:lnTo>
                    <a:pt x="80" y="122"/>
                  </a:lnTo>
                  <a:lnTo>
                    <a:pt x="75" y="123"/>
                  </a:lnTo>
                  <a:lnTo>
                    <a:pt x="68" y="124"/>
                  </a:lnTo>
                  <a:lnTo>
                    <a:pt x="62" y="124"/>
                  </a:lnTo>
                  <a:lnTo>
                    <a:pt x="56" y="124"/>
                  </a:lnTo>
                  <a:lnTo>
                    <a:pt x="49" y="123"/>
                  </a:lnTo>
                  <a:lnTo>
                    <a:pt x="44" y="122"/>
                  </a:lnTo>
                  <a:lnTo>
                    <a:pt x="38" y="120"/>
                  </a:lnTo>
                  <a:lnTo>
                    <a:pt x="33" y="117"/>
                  </a:lnTo>
                  <a:lnTo>
                    <a:pt x="27" y="114"/>
                  </a:lnTo>
                  <a:lnTo>
                    <a:pt x="23" y="110"/>
                  </a:lnTo>
                  <a:lnTo>
                    <a:pt x="18" y="106"/>
                  </a:lnTo>
                  <a:lnTo>
                    <a:pt x="14" y="102"/>
                  </a:lnTo>
                  <a:lnTo>
                    <a:pt x="10" y="97"/>
                  </a:lnTo>
                  <a:lnTo>
                    <a:pt x="8" y="92"/>
                  </a:lnTo>
                  <a:lnTo>
                    <a:pt x="5" y="86"/>
                  </a:lnTo>
                  <a:lnTo>
                    <a:pt x="3" y="81"/>
                  </a:lnTo>
                  <a:lnTo>
                    <a:pt x="1" y="75"/>
                  </a:lnTo>
                  <a:lnTo>
                    <a:pt x="0" y="69"/>
                  </a:lnTo>
                  <a:lnTo>
                    <a:pt x="0" y="63"/>
                  </a:lnTo>
                  <a:lnTo>
                    <a:pt x="0" y="56"/>
                  </a:lnTo>
                  <a:lnTo>
                    <a:pt x="1" y="50"/>
                  </a:lnTo>
                  <a:lnTo>
                    <a:pt x="3" y="44"/>
                  </a:lnTo>
                  <a:lnTo>
                    <a:pt x="5" y="39"/>
                  </a:lnTo>
                  <a:lnTo>
                    <a:pt x="8" y="33"/>
                  </a:lnTo>
                  <a:lnTo>
                    <a:pt x="10" y="28"/>
                  </a:lnTo>
                  <a:lnTo>
                    <a:pt x="14" y="23"/>
                  </a:lnTo>
                  <a:lnTo>
                    <a:pt x="18" y="18"/>
                  </a:lnTo>
                  <a:lnTo>
                    <a:pt x="23" y="15"/>
                  </a:lnTo>
                  <a:lnTo>
                    <a:pt x="27" y="11"/>
                  </a:lnTo>
                  <a:lnTo>
                    <a:pt x="33" y="8"/>
                  </a:lnTo>
                  <a:lnTo>
                    <a:pt x="38" y="5"/>
                  </a:lnTo>
                  <a:lnTo>
                    <a:pt x="44" y="3"/>
                  </a:lnTo>
                  <a:lnTo>
                    <a:pt x="49" y="2"/>
                  </a:lnTo>
                  <a:lnTo>
                    <a:pt x="56" y="1"/>
                  </a:lnTo>
                  <a:lnTo>
                    <a:pt x="62" y="0"/>
                  </a:lnTo>
                  <a:close/>
                </a:path>
              </a:pathLst>
            </a:custGeom>
            <a:noFill/>
            <a:ln w="2">
              <a:solidFill>
                <a:srgbClr val="2B2A29"/>
              </a:solidFill>
              <a:prstDash val="solid"/>
              <a:round/>
              <a:headEnd/>
              <a:tailEnd/>
            </a:ln>
          </p:spPr>
          <p:txBody>
            <a:bodyPr/>
            <a:lstStyle/>
            <a:p>
              <a:endParaRPr lang="pt-PT"/>
            </a:p>
          </p:txBody>
        </p:sp>
        <p:sp>
          <p:nvSpPr>
            <p:cNvPr id="7242" name="Freeform 159"/>
            <p:cNvSpPr>
              <a:spLocks/>
            </p:cNvSpPr>
            <p:nvPr/>
          </p:nvSpPr>
          <p:spPr bwMode="auto">
            <a:xfrm>
              <a:off x="3101976" y="3413125"/>
              <a:ext cx="49213" cy="49213"/>
            </a:xfrm>
            <a:custGeom>
              <a:avLst/>
              <a:gdLst>
                <a:gd name="T0" fmla="*/ 2147483647 w 124"/>
                <a:gd name="T1" fmla="*/ 2147483647 h 125"/>
                <a:gd name="T2" fmla="*/ 2147483647 w 124"/>
                <a:gd name="T3" fmla="*/ 2147483647 h 125"/>
                <a:gd name="T4" fmla="*/ 2147483647 w 124"/>
                <a:gd name="T5" fmla="*/ 2147483647 h 125"/>
                <a:gd name="T6" fmla="*/ 2147483647 w 124"/>
                <a:gd name="T7" fmla="*/ 2147483647 h 125"/>
                <a:gd name="T8" fmla="*/ 2147483647 w 124"/>
                <a:gd name="T9" fmla="*/ 2147483647 h 125"/>
                <a:gd name="T10" fmla="*/ 2147483647 w 124"/>
                <a:gd name="T11" fmla="*/ 2147483647 h 125"/>
                <a:gd name="T12" fmla="*/ 2147483647 w 124"/>
                <a:gd name="T13" fmla="*/ 2147483647 h 125"/>
                <a:gd name="T14" fmla="*/ 2147483647 w 124"/>
                <a:gd name="T15" fmla="*/ 2147483647 h 125"/>
                <a:gd name="T16" fmla="*/ 2147483647 w 124"/>
                <a:gd name="T17" fmla="*/ 2147483647 h 125"/>
                <a:gd name="T18" fmla="*/ 2147483647 w 124"/>
                <a:gd name="T19" fmla="*/ 2147483647 h 125"/>
                <a:gd name="T20" fmla="*/ 2147483647 w 124"/>
                <a:gd name="T21" fmla="*/ 2147483647 h 125"/>
                <a:gd name="T22" fmla="*/ 2147483647 w 124"/>
                <a:gd name="T23" fmla="*/ 2147483647 h 125"/>
                <a:gd name="T24" fmla="*/ 2147483647 w 124"/>
                <a:gd name="T25" fmla="*/ 2147483647 h 125"/>
                <a:gd name="T26" fmla="*/ 2147483647 w 124"/>
                <a:gd name="T27" fmla="*/ 2147483647 h 125"/>
                <a:gd name="T28" fmla="*/ 2147483647 w 124"/>
                <a:gd name="T29" fmla="*/ 2147483647 h 125"/>
                <a:gd name="T30" fmla="*/ 2147483647 w 124"/>
                <a:gd name="T31" fmla="*/ 2147483647 h 125"/>
                <a:gd name="T32" fmla="*/ 2147483647 w 124"/>
                <a:gd name="T33" fmla="*/ 2147483647 h 125"/>
                <a:gd name="T34" fmla="*/ 2147483647 w 124"/>
                <a:gd name="T35" fmla="*/ 2147483647 h 125"/>
                <a:gd name="T36" fmla="*/ 2147483647 w 124"/>
                <a:gd name="T37" fmla="*/ 2147483647 h 125"/>
                <a:gd name="T38" fmla="*/ 2147483647 w 124"/>
                <a:gd name="T39" fmla="*/ 2147483647 h 125"/>
                <a:gd name="T40" fmla="*/ 2147483647 w 124"/>
                <a:gd name="T41" fmla="*/ 2147483647 h 125"/>
                <a:gd name="T42" fmla="*/ 2147483647 w 124"/>
                <a:gd name="T43" fmla="*/ 2147483647 h 125"/>
                <a:gd name="T44" fmla="*/ 2147483647 w 124"/>
                <a:gd name="T45" fmla="*/ 2147483647 h 125"/>
                <a:gd name="T46" fmla="*/ 0 w 124"/>
                <a:gd name="T47" fmla="*/ 2147483647 h 125"/>
                <a:gd name="T48" fmla="*/ 0 w 124"/>
                <a:gd name="T49" fmla="*/ 2147483647 h 125"/>
                <a:gd name="T50" fmla="*/ 2147483647 w 124"/>
                <a:gd name="T51" fmla="*/ 2147483647 h 125"/>
                <a:gd name="T52" fmla="*/ 2147483647 w 124"/>
                <a:gd name="T53" fmla="*/ 2147483647 h 125"/>
                <a:gd name="T54" fmla="*/ 2147483647 w 124"/>
                <a:gd name="T55" fmla="*/ 2147483647 h 125"/>
                <a:gd name="T56" fmla="*/ 2147483647 w 124"/>
                <a:gd name="T57" fmla="*/ 2147483647 h 125"/>
                <a:gd name="T58" fmla="*/ 2147483647 w 124"/>
                <a:gd name="T59" fmla="*/ 2147483647 h 125"/>
                <a:gd name="T60" fmla="*/ 2147483647 w 124"/>
                <a:gd name="T61" fmla="*/ 2147483647 h 125"/>
                <a:gd name="T62" fmla="*/ 2147483647 w 124"/>
                <a:gd name="T63" fmla="*/ 2147483647 h 12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4"/>
                <a:gd name="T97" fmla="*/ 0 h 125"/>
                <a:gd name="T98" fmla="*/ 124 w 124"/>
                <a:gd name="T99" fmla="*/ 125 h 12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4" h="125">
                  <a:moveTo>
                    <a:pt x="63" y="0"/>
                  </a:moveTo>
                  <a:lnTo>
                    <a:pt x="68" y="2"/>
                  </a:lnTo>
                  <a:lnTo>
                    <a:pt x="74" y="3"/>
                  </a:lnTo>
                  <a:lnTo>
                    <a:pt x="81" y="4"/>
                  </a:lnTo>
                  <a:lnTo>
                    <a:pt x="86" y="6"/>
                  </a:lnTo>
                  <a:lnTo>
                    <a:pt x="92" y="8"/>
                  </a:lnTo>
                  <a:lnTo>
                    <a:pt x="97" y="11"/>
                  </a:lnTo>
                  <a:lnTo>
                    <a:pt x="101" y="16"/>
                  </a:lnTo>
                  <a:lnTo>
                    <a:pt x="106" y="19"/>
                  </a:lnTo>
                  <a:lnTo>
                    <a:pt x="110" y="23"/>
                  </a:lnTo>
                  <a:lnTo>
                    <a:pt x="113" y="29"/>
                  </a:lnTo>
                  <a:lnTo>
                    <a:pt x="117" y="33"/>
                  </a:lnTo>
                  <a:lnTo>
                    <a:pt x="119" y="38"/>
                  </a:lnTo>
                  <a:lnTo>
                    <a:pt x="121" y="45"/>
                  </a:lnTo>
                  <a:lnTo>
                    <a:pt x="123" y="50"/>
                  </a:lnTo>
                  <a:lnTo>
                    <a:pt x="124" y="57"/>
                  </a:lnTo>
                  <a:lnTo>
                    <a:pt x="124" y="63"/>
                  </a:lnTo>
                  <a:lnTo>
                    <a:pt x="124" y="70"/>
                  </a:lnTo>
                  <a:lnTo>
                    <a:pt x="123" y="75"/>
                  </a:lnTo>
                  <a:lnTo>
                    <a:pt x="121" y="82"/>
                  </a:lnTo>
                  <a:lnTo>
                    <a:pt x="119" y="87"/>
                  </a:lnTo>
                  <a:lnTo>
                    <a:pt x="117" y="92"/>
                  </a:lnTo>
                  <a:lnTo>
                    <a:pt x="113" y="98"/>
                  </a:lnTo>
                  <a:lnTo>
                    <a:pt x="110" y="102"/>
                  </a:lnTo>
                  <a:lnTo>
                    <a:pt x="106" y="106"/>
                  </a:lnTo>
                  <a:lnTo>
                    <a:pt x="101" y="111"/>
                  </a:lnTo>
                  <a:lnTo>
                    <a:pt x="97" y="114"/>
                  </a:lnTo>
                  <a:lnTo>
                    <a:pt x="92" y="117"/>
                  </a:lnTo>
                  <a:lnTo>
                    <a:pt x="86" y="120"/>
                  </a:lnTo>
                  <a:lnTo>
                    <a:pt x="81" y="123"/>
                  </a:lnTo>
                  <a:lnTo>
                    <a:pt x="74" y="124"/>
                  </a:lnTo>
                  <a:lnTo>
                    <a:pt x="68" y="125"/>
                  </a:lnTo>
                  <a:lnTo>
                    <a:pt x="63" y="125"/>
                  </a:lnTo>
                  <a:lnTo>
                    <a:pt x="56" y="125"/>
                  </a:lnTo>
                  <a:lnTo>
                    <a:pt x="50" y="124"/>
                  </a:lnTo>
                  <a:lnTo>
                    <a:pt x="43" y="123"/>
                  </a:lnTo>
                  <a:lnTo>
                    <a:pt x="38" y="120"/>
                  </a:lnTo>
                  <a:lnTo>
                    <a:pt x="32" y="117"/>
                  </a:lnTo>
                  <a:lnTo>
                    <a:pt x="27" y="114"/>
                  </a:lnTo>
                  <a:lnTo>
                    <a:pt x="22" y="111"/>
                  </a:lnTo>
                  <a:lnTo>
                    <a:pt x="18" y="106"/>
                  </a:lnTo>
                  <a:lnTo>
                    <a:pt x="14" y="102"/>
                  </a:lnTo>
                  <a:lnTo>
                    <a:pt x="11" y="98"/>
                  </a:lnTo>
                  <a:lnTo>
                    <a:pt x="7" y="92"/>
                  </a:lnTo>
                  <a:lnTo>
                    <a:pt x="5" y="87"/>
                  </a:lnTo>
                  <a:lnTo>
                    <a:pt x="3" y="82"/>
                  </a:lnTo>
                  <a:lnTo>
                    <a:pt x="1" y="75"/>
                  </a:lnTo>
                  <a:lnTo>
                    <a:pt x="0" y="70"/>
                  </a:lnTo>
                  <a:lnTo>
                    <a:pt x="0" y="63"/>
                  </a:lnTo>
                  <a:lnTo>
                    <a:pt x="0" y="57"/>
                  </a:lnTo>
                  <a:lnTo>
                    <a:pt x="1" y="50"/>
                  </a:lnTo>
                  <a:lnTo>
                    <a:pt x="3" y="45"/>
                  </a:lnTo>
                  <a:lnTo>
                    <a:pt x="5" y="38"/>
                  </a:lnTo>
                  <a:lnTo>
                    <a:pt x="7" y="33"/>
                  </a:lnTo>
                  <a:lnTo>
                    <a:pt x="11" y="29"/>
                  </a:lnTo>
                  <a:lnTo>
                    <a:pt x="14" y="23"/>
                  </a:lnTo>
                  <a:lnTo>
                    <a:pt x="18" y="19"/>
                  </a:lnTo>
                  <a:lnTo>
                    <a:pt x="22" y="16"/>
                  </a:lnTo>
                  <a:lnTo>
                    <a:pt x="27" y="11"/>
                  </a:lnTo>
                  <a:lnTo>
                    <a:pt x="32" y="8"/>
                  </a:lnTo>
                  <a:lnTo>
                    <a:pt x="38" y="6"/>
                  </a:lnTo>
                  <a:lnTo>
                    <a:pt x="43" y="4"/>
                  </a:lnTo>
                  <a:lnTo>
                    <a:pt x="50" y="3"/>
                  </a:lnTo>
                  <a:lnTo>
                    <a:pt x="56" y="2"/>
                  </a:lnTo>
                  <a:lnTo>
                    <a:pt x="63" y="0"/>
                  </a:lnTo>
                  <a:close/>
                </a:path>
              </a:pathLst>
            </a:custGeom>
            <a:solidFill>
              <a:srgbClr val="898989"/>
            </a:solidFill>
            <a:ln w="9525">
              <a:noFill/>
              <a:round/>
              <a:headEnd/>
              <a:tailEnd/>
            </a:ln>
          </p:spPr>
          <p:txBody>
            <a:bodyPr/>
            <a:lstStyle/>
            <a:p>
              <a:endParaRPr lang="pt-PT"/>
            </a:p>
          </p:txBody>
        </p:sp>
        <p:sp>
          <p:nvSpPr>
            <p:cNvPr id="7243" name="Freeform 160"/>
            <p:cNvSpPr>
              <a:spLocks/>
            </p:cNvSpPr>
            <p:nvPr/>
          </p:nvSpPr>
          <p:spPr bwMode="auto">
            <a:xfrm>
              <a:off x="3101976" y="3413125"/>
              <a:ext cx="49213" cy="49213"/>
            </a:xfrm>
            <a:custGeom>
              <a:avLst/>
              <a:gdLst>
                <a:gd name="T0" fmla="*/ 2147483647 w 124"/>
                <a:gd name="T1" fmla="*/ 2147483647 h 125"/>
                <a:gd name="T2" fmla="*/ 2147483647 w 124"/>
                <a:gd name="T3" fmla="*/ 2147483647 h 125"/>
                <a:gd name="T4" fmla="*/ 2147483647 w 124"/>
                <a:gd name="T5" fmla="*/ 2147483647 h 125"/>
                <a:gd name="T6" fmla="*/ 2147483647 w 124"/>
                <a:gd name="T7" fmla="*/ 2147483647 h 125"/>
                <a:gd name="T8" fmla="*/ 2147483647 w 124"/>
                <a:gd name="T9" fmla="*/ 2147483647 h 125"/>
                <a:gd name="T10" fmla="*/ 2147483647 w 124"/>
                <a:gd name="T11" fmla="*/ 2147483647 h 125"/>
                <a:gd name="T12" fmla="*/ 2147483647 w 124"/>
                <a:gd name="T13" fmla="*/ 2147483647 h 125"/>
                <a:gd name="T14" fmla="*/ 2147483647 w 124"/>
                <a:gd name="T15" fmla="*/ 2147483647 h 125"/>
                <a:gd name="T16" fmla="*/ 2147483647 w 124"/>
                <a:gd name="T17" fmla="*/ 2147483647 h 125"/>
                <a:gd name="T18" fmla="*/ 2147483647 w 124"/>
                <a:gd name="T19" fmla="*/ 2147483647 h 125"/>
                <a:gd name="T20" fmla="*/ 2147483647 w 124"/>
                <a:gd name="T21" fmla="*/ 2147483647 h 125"/>
                <a:gd name="T22" fmla="*/ 2147483647 w 124"/>
                <a:gd name="T23" fmla="*/ 2147483647 h 125"/>
                <a:gd name="T24" fmla="*/ 2147483647 w 124"/>
                <a:gd name="T25" fmla="*/ 2147483647 h 125"/>
                <a:gd name="T26" fmla="*/ 2147483647 w 124"/>
                <a:gd name="T27" fmla="*/ 2147483647 h 125"/>
                <a:gd name="T28" fmla="*/ 2147483647 w 124"/>
                <a:gd name="T29" fmla="*/ 2147483647 h 125"/>
                <a:gd name="T30" fmla="*/ 2147483647 w 124"/>
                <a:gd name="T31" fmla="*/ 2147483647 h 125"/>
                <a:gd name="T32" fmla="*/ 2147483647 w 124"/>
                <a:gd name="T33" fmla="*/ 2147483647 h 125"/>
                <a:gd name="T34" fmla="*/ 2147483647 w 124"/>
                <a:gd name="T35" fmla="*/ 2147483647 h 125"/>
                <a:gd name="T36" fmla="*/ 2147483647 w 124"/>
                <a:gd name="T37" fmla="*/ 2147483647 h 125"/>
                <a:gd name="T38" fmla="*/ 2147483647 w 124"/>
                <a:gd name="T39" fmla="*/ 2147483647 h 125"/>
                <a:gd name="T40" fmla="*/ 2147483647 w 124"/>
                <a:gd name="T41" fmla="*/ 2147483647 h 125"/>
                <a:gd name="T42" fmla="*/ 2147483647 w 124"/>
                <a:gd name="T43" fmla="*/ 2147483647 h 125"/>
                <a:gd name="T44" fmla="*/ 2147483647 w 124"/>
                <a:gd name="T45" fmla="*/ 2147483647 h 125"/>
                <a:gd name="T46" fmla="*/ 0 w 124"/>
                <a:gd name="T47" fmla="*/ 2147483647 h 125"/>
                <a:gd name="T48" fmla="*/ 0 w 124"/>
                <a:gd name="T49" fmla="*/ 2147483647 h 125"/>
                <a:gd name="T50" fmla="*/ 2147483647 w 124"/>
                <a:gd name="T51" fmla="*/ 2147483647 h 125"/>
                <a:gd name="T52" fmla="*/ 2147483647 w 124"/>
                <a:gd name="T53" fmla="*/ 2147483647 h 125"/>
                <a:gd name="T54" fmla="*/ 2147483647 w 124"/>
                <a:gd name="T55" fmla="*/ 2147483647 h 125"/>
                <a:gd name="T56" fmla="*/ 2147483647 w 124"/>
                <a:gd name="T57" fmla="*/ 2147483647 h 125"/>
                <a:gd name="T58" fmla="*/ 2147483647 w 124"/>
                <a:gd name="T59" fmla="*/ 2147483647 h 125"/>
                <a:gd name="T60" fmla="*/ 2147483647 w 124"/>
                <a:gd name="T61" fmla="*/ 2147483647 h 125"/>
                <a:gd name="T62" fmla="*/ 2147483647 w 124"/>
                <a:gd name="T63" fmla="*/ 2147483647 h 12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4"/>
                <a:gd name="T97" fmla="*/ 0 h 125"/>
                <a:gd name="T98" fmla="*/ 124 w 124"/>
                <a:gd name="T99" fmla="*/ 125 h 12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4" h="125">
                  <a:moveTo>
                    <a:pt x="63" y="0"/>
                  </a:moveTo>
                  <a:lnTo>
                    <a:pt x="68" y="2"/>
                  </a:lnTo>
                  <a:lnTo>
                    <a:pt x="74" y="3"/>
                  </a:lnTo>
                  <a:lnTo>
                    <a:pt x="81" y="4"/>
                  </a:lnTo>
                  <a:lnTo>
                    <a:pt x="86" y="6"/>
                  </a:lnTo>
                  <a:lnTo>
                    <a:pt x="92" y="8"/>
                  </a:lnTo>
                  <a:lnTo>
                    <a:pt x="97" y="11"/>
                  </a:lnTo>
                  <a:lnTo>
                    <a:pt x="101" y="16"/>
                  </a:lnTo>
                  <a:lnTo>
                    <a:pt x="106" y="19"/>
                  </a:lnTo>
                  <a:lnTo>
                    <a:pt x="110" y="23"/>
                  </a:lnTo>
                  <a:lnTo>
                    <a:pt x="113" y="29"/>
                  </a:lnTo>
                  <a:lnTo>
                    <a:pt x="117" y="33"/>
                  </a:lnTo>
                  <a:lnTo>
                    <a:pt x="119" y="38"/>
                  </a:lnTo>
                  <a:lnTo>
                    <a:pt x="121" y="45"/>
                  </a:lnTo>
                  <a:lnTo>
                    <a:pt x="123" y="50"/>
                  </a:lnTo>
                  <a:lnTo>
                    <a:pt x="124" y="57"/>
                  </a:lnTo>
                  <a:lnTo>
                    <a:pt x="124" y="63"/>
                  </a:lnTo>
                  <a:lnTo>
                    <a:pt x="124" y="70"/>
                  </a:lnTo>
                  <a:lnTo>
                    <a:pt x="123" y="75"/>
                  </a:lnTo>
                  <a:lnTo>
                    <a:pt x="121" y="82"/>
                  </a:lnTo>
                  <a:lnTo>
                    <a:pt x="119" y="87"/>
                  </a:lnTo>
                  <a:lnTo>
                    <a:pt x="117" y="92"/>
                  </a:lnTo>
                  <a:lnTo>
                    <a:pt x="113" y="98"/>
                  </a:lnTo>
                  <a:lnTo>
                    <a:pt x="110" y="102"/>
                  </a:lnTo>
                  <a:lnTo>
                    <a:pt x="106" y="106"/>
                  </a:lnTo>
                  <a:lnTo>
                    <a:pt x="101" y="111"/>
                  </a:lnTo>
                  <a:lnTo>
                    <a:pt x="97" y="114"/>
                  </a:lnTo>
                  <a:lnTo>
                    <a:pt x="92" y="117"/>
                  </a:lnTo>
                  <a:lnTo>
                    <a:pt x="86" y="120"/>
                  </a:lnTo>
                  <a:lnTo>
                    <a:pt x="81" y="123"/>
                  </a:lnTo>
                  <a:lnTo>
                    <a:pt x="74" y="124"/>
                  </a:lnTo>
                  <a:lnTo>
                    <a:pt x="68" y="125"/>
                  </a:lnTo>
                  <a:lnTo>
                    <a:pt x="63" y="125"/>
                  </a:lnTo>
                  <a:lnTo>
                    <a:pt x="56" y="125"/>
                  </a:lnTo>
                  <a:lnTo>
                    <a:pt x="50" y="124"/>
                  </a:lnTo>
                  <a:lnTo>
                    <a:pt x="43" y="123"/>
                  </a:lnTo>
                  <a:lnTo>
                    <a:pt x="38" y="120"/>
                  </a:lnTo>
                  <a:lnTo>
                    <a:pt x="32" y="117"/>
                  </a:lnTo>
                  <a:lnTo>
                    <a:pt x="27" y="114"/>
                  </a:lnTo>
                  <a:lnTo>
                    <a:pt x="22" y="111"/>
                  </a:lnTo>
                  <a:lnTo>
                    <a:pt x="18" y="106"/>
                  </a:lnTo>
                  <a:lnTo>
                    <a:pt x="14" y="102"/>
                  </a:lnTo>
                  <a:lnTo>
                    <a:pt x="11" y="98"/>
                  </a:lnTo>
                  <a:lnTo>
                    <a:pt x="7" y="92"/>
                  </a:lnTo>
                  <a:lnTo>
                    <a:pt x="5" y="87"/>
                  </a:lnTo>
                  <a:lnTo>
                    <a:pt x="3" y="82"/>
                  </a:lnTo>
                  <a:lnTo>
                    <a:pt x="1" y="75"/>
                  </a:lnTo>
                  <a:lnTo>
                    <a:pt x="0" y="70"/>
                  </a:lnTo>
                  <a:lnTo>
                    <a:pt x="0" y="63"/>
                  </a:lnTo>
                  <a:lnTo>
                    <a:pt x="0" y="57"/>
                  </a:lnTo>
                  <a:lnTo>
                    <a:pt x="1" y="50"/>
                  </a:lnTo>
                  <a:lnTo>
                    <a:pt x="3" y="45"/>
                  </a:lnTo>
                  <a:lnTo>
                    <a:pt x="5" y="38"/>
                  </a:lnTo>
                  <a:lnTo>
                    <a:pt x="7" y="33"/>
                  </a:lnTo>
                  <a:lnTo>
                    <a:pt x="11" y="29"/>
                  </a:lnTo>
                  <a:lnTo>
                    <a:pt x="14" y="23"/>
                  </a:lnTo>
                  <a:lnTo>
                    <a:pt x="18" y="19"/>
                  </a:lnTo>
                  <a:lnTo>
                    <a:pt x="22" y="16"/>
                  </a:lnTo>
                  <a:lnTo>
                    <a:pt x="27" y="11"/>
                  </a:lnTo>
                  <a:lnTo>
                    <a:pt x="32" y="8"/>
                  </a:lnTo>
                  <a:lnTo>
                    <a:pt x="38" y="6"/>
                  </a:lnTo>
                  <a:lnTo>
                    <a:pt x="43" y="4"/>
                  </a:lnTo>
                  <a:lnTo>
                    <a:pt x="50" y="3"/>
                  </a:lnTo>
                  <a:lnTo>
                    <a:pt x="56" y="2"/>
                  </a:lnTo>
                  <a:lnTo>
                    <a:pt x="63" y="0"/>
                  </a:lnTo>
                  <a:close/>
                </a:path>
              </a:pathLst>
            </a:custGeom>
            <a:noFill/>
            <a:ln w="2">
              <a:solidFill>
                <a:srgbClr val="2B2A29"/>
              </a:solidFill>
              <a:prstDash val="solid"/>
              <a:round/>
              <a:headEnd/>
              <a:tailEnd/>
            </a:ln>
          </p:spPr>
          <p:txBody>
            <a:bodyPr/>
            <a:lstStyle/>
            <a:p>
              <a:endParaRPr lang="pt-PT"/>
            </a:p>
          </p:txBody>
        </p:sp>
        <p:sp>
          <p:nvSpPr>
            <p:cNvPr id="7244" name="Freeform 161"/>
            <p:cNvSpPr>
              <a:spLocks/>
            </p:cNvSpPr>
            <p:nvPr/>
          </p:nvSpPr>
          <p:spPr bwMode="auto">
            <a:xfrm>
              <a:off x="2247901" y="3840163"/>
              <a:ext cx="49213" cy="47625"/>
            </a:xfrm>
            <a:custGeom>
              <a:avLst/>
              <a:gdLst>
                <a:gd name="T0" fmla="*/ 2147483647 w 124"/>
                <a:gd name="T1" fmla="*/ 0 h 124"/>
                <a:gd name="T2" fmla="*/ 2147483647 w 124"/>
                <a:gd name="T3" fmla="*/ 2147483647 h 124"/>
                <a:gd name="T4" fmla="*/ 2147483647 w 124"/>
                <a:gd name="T5" fmla="*/ 2147483647 h 124"/>
                <a:gd name="T6" fmla="*/ 2147483647 w 124"/>
                <a:gd name="T7" fmla="*/ 2147483647 h 124"/>
                <a:gd name="T8" fmla="*/ 2147483647 w 124"/>
                <a:gd name="T9" fmla="*/ 2147483647 h 124"/>
                <a:gd name="T10" fmla="*/ 2147483647 w 124"/>
                <a:gd name="T11" fmla="*/ 2147483647 h 124"/>
                <a:gd name="T12" fmla="*/ 2147483647 w 124"/>
                <a:gd name="T13" fmla="*/ 2147483647 h 124"/>
                <a:gd name="T14" fmla="*/ 2147483647 w 124"/>
                <a:gd name="T15" fmla="*/ 2147483647 h 124"/>
                <a:gd name="T16" fmla="*/ 2147483647 w 124"/>
                <a:gd name="T17" fmla="*/ 2147483647 h 124"/>
                <a:gd name="T18" fmla="*/ 2147483647 w 124"/>
                <a:gd name="T19" fmla="*/ 2147483647 h 124"/>
                <a:gd name="T20" fmla="*/ 2147483647 w 124"/>
                <a:gd name="T21" fmla="*/ 2147483647 h 124"/>
                <a:gd name="T22" fmla="*/ 2147483647 w 124"/>
                <a:gd name="T23" fmla="*/ 2147483647 h 124"/>
                <a:gd name="T24" fmla="*/ 2147483647 w 124"/>
                <a:gd name="T25" fmla="*/ 2147483647 h 124"/>
                <a:gd name="T26" fmla="*/ 2147483647 w 124"/>
                <a:gd name="T27" fmla="*/ 2147483647 h 124"/>
                <a:gd name="T28" fmla="*/ 2147483647 w 124"/>
                <a:gd name="T29" fmla="*/ 2147483647 h 124"/>
                <a:gd name="T30" fmla="*/ 2147483647 w 124"/>
                <a:gd name="T31" fmla="*/ 2147483647 h 124"/>
                <a:gd name="T32" fmla="*/ 2147483647 w 124"/>
                <a:gd name="T33" fmla="*/ 2147483647 h 124"/>
                <a:gd name="T34" fmla="*/ 2147483647 w 124"/>
                <a:gd name="T35" fmla="*/ 2147483647 h 124"/>
                <a:gd name="T36" fmla="*/ 2147483647 w 124"/>
                <a:gd name="T37" fmla="*/ 2147483647 h 124"/>
                <a:gd name="T38" fmla="*/ 2147483647 w 124"/>
                <a:gd name="T39" fmla="*/ 2147483647 h 124"/>
                <a:gd name="T40" fmla="*/ 2147483647 w 124"/>
                <a:gd name="T41" fmla="*/ 2147483647 h 124"/>
                <a:gd name="T42" fmla="*/ 2147483647 w 124"/>
                <a:gd name="T43" fmla="*/ 2147483647 h 124"/>
                <a:gd name="T44" fmla="*/ 2147483647 w 124"/>
                <a:gd name="T45" fmla="*/ 2147483647 h 124"/>
                <a:gd name="T46" fmla="*/ 0 w 124"/>
                <a:gd name="T47" fmla="*/ 2147483647 h 124"/>
                <a:gd name="T48" fmla="*/ 0 w 124"/>
                <a:gd name="T49" fmla="*/ 2147483647 h 124"/>
                <a:gd name="T50" fmla="*/ 2147483647 w 124"/>
                <a:gd name="T51" fmla="*/ 2147483647 h 124"/>
                <a:gd name="T52" fmla="*/ 2147483647 w 124"/>
                <a:gd name="T53" fmla="*/ 2147483647 h 124"/>
                <a:gd name="T54" fmla="*/ 2147483647 w 124"/>
                <a:gd name="T55" fmla="*/ 2147483647 h 124"/>
                <a:gd name="T56" fmla="*/ 2147483647 w 124"/>
                <a:gd name="T57" fmla="*/ 2147483647 h 124"/>
                <a:gd name="T58" fmla="*/ 2147483647 w 124"/>
                <a:gd name="T59" fmla="*/ 2147483647 h 124"/>
                <a:gd name="T60" fmla="*/ 2147483647 w 124"/>
                <a:gd name="T61" fmla="*/ 2147483647 h 124"/>
                <a:gd name="T62" fmla="*/ 2147483647 w 124"/>
                <a:gd name="T63" fmla="*/ 0 h 1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4"/>
                <a:gd name="T97" fmla="*/ 0 h 124"/>
                <a:gd name="T98" fmla="*/ 124 w 124"/>
                <a:gd name="T99" fmla="*/ 124 h 12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4" h="124">
                  <a:moveTo>
                    <a:pt x="62" y="0"/>
                  </a:moveTo>
                  <a:lnTo>
                    <a:pt x="68" y="0"/>
                  </a:lnTo>
                  <a:lnTo>
                    <a:pt x="74" y="2"/>
                  </a:lnTo>
                  <a:lnTo>
                    <a:pt x="81" y="3"/>
                  </a:lnTo>
                  <a:lnTo>
                    <a:pt x="86" y="5"/>
                  </a:lnTo>
                  <a:lnTo>
                    <a:pt x="92" y="8"/>
                  </a:lnTo>
                  <a:lnTo>
                    <a:pt x="97" y="10"/>
                  </a:lnTo>
                  <a:lnTo>
                    <a:pt x="101" y="15"/>
                  </a:lnTo>
                  <a:lnTo>
                    <a:pt x="106" y="18"/>
                  </a:lnTo>
                  <a:lnTo>
                    <a:pt x="110" y="23"/>
                  </a:lnTo>
                  <a:lnTo>
                    <a:pt x="113" y="28"/>
                  </a:lnTo>
                  <a:lnTo>
                    <a:pt x="116" y="33"/>
                  </a:lnTo>
                  <a:lnTo>
                    <a:pt x="119" y="38"/>
                  </a:lnTo>
                  <a:lnTo>
                    <a:pt x="121" y="44"/>
                  </a:lnTo>
                  <a:lnTo>
                    <a:pt x="123" y="49"/>
                  </a:lnTo>
                  <a:lnTo>
                    <a:pt x="124" y="56"/>
                  </a:lnTo>
                  <a:lnTo>
                    <a:pt x="124" y="62"/>
                  </a:lnTo>
                  <a:lnTo>
                    <a:pt x="124" y="69"/>
                  </a:lnTo>
                  <a:lnTo>
                    <a:pt x="123" y="75"/>
                  </a:lnTo>
                  <a:lnTo>
                    <a:pt x="121" y="80"/>
                  </a:lnTo>
                  <a:lnTo>
                    <a:pt x="119" y="86"/>
                  </a:lnTo>
                  <a:lnTo>
                    <a:pt x="116" y="91"/>
                  </a:lnTo>
                  <a:lnTo>
                    <a:pt x="113" y="97"/>
                  </a:lnTo>
                  <a:lnTo>
                    <a:pt x="110" y="102"/>
                  </a:lnTo>
                  <a:lnTo>
                    <a:pt x="106" y="106"/>
                  </a:lnTo>
                  <a:lnTo>
                    <a:pt x="101" y="110"/>
                  </a:lnTo>
                  <a:lnTo>
                    <a:pt x="97" y="114"/>
                  </a:lnTo>
                  <a:lnTo>
                    <a:pt x="92" y="116"/>
                  </a:lnTo>
                  <a:lnTo>
                    <a:pt x="86" y="119"/>
                  </a:lnTo>
                  <a:lnTo>
                    <a:pt x="81" y="122"/>
                  </a:lnTo>
                  <a:lnTo>
                    <a:pt x="74" y="123"/>
                  </a:lnTo>
                  <a:lnTo>
                    <a:pt x="68" y="124"/>
                  </a:lnTo>
                  <a:lnTo>
                    <a:pt x="62" y="124"/>
                  </a:lnTo>
                  <a:lnTo>
                    <a:pt x="56" y="124"/>
                  </a:lnTo>
                  <a:lnTo>
                    <a:pt x="49" y="123"/>
                  </a:lnTo>
                  <a:lnTo>
                    <a:pt x="44" y="122"/>
                  </a:lnTo>
                  <a:lnTo>
                    <a:pt x="37" y="119"/>
                  </a:lnTo>
                  <a:lnTo>
                    <a:pt x="32" y="116"/>
                  </a:lnTo>
                  <a:lnTo>
                    <a:pt x="27" y="114"/>
                  </a:lnTo>
                  <a:lnTo>
                    <a:pt x="22" y="110"/>
                  </a:lnTo>
                  <a:lnTo>
                    <a:pt x="18" y="106"/>
                  </a:lnTo>
                  <a:lnTo>
                    <a:pt x="14" y="102"/>
                  </a:lnTo>
                  <a:lnTo>
                    <a:pt x="10" y="97"/>
                  </a:lnTo>
                  <a:lnTo>
                    <a:pt x="7" y="91"/>
                  </a:lnTo>
                  <a:lnTo>
                    <a:pt x="5" y="86"/>
                  </a:lnTo>
                  <a:lnTo>
                    <a:pt x="3" y="80"/>
                  </a:lnTo>
                  <a:lnTo>
                    <a:pt x="1" y="75"/>
                  </a:lnTo>
                  <a:lnTo>
                    <a:pt x="0" y="69"/>
                  </a:lnTo>
                  <a:lnTo>
                    <a:pt x="0" y="62"/>
                  </a:lnTo>
                  <a:lnTo>
                    <a:pt x="0" y="56"/>
                  </a:lnTo>
                  <a:lnTo>
                    <a:pt x="1" y="49"/>
                  </a:lnTo>
                  <a:lnTo>
                    <a:pt x="3" y="44"/>
                  </a:lnTo>
                  <a:lnTo>
                    <a:pt x="5" y="38"/>
                  </a:lnTo>
                  <a:lnTo>
                    <a:pt x="7" y="33"/>
                  </a:lnTo>
                  <a:lnTo>
                    <a:pt x="10" y="28"/>
                  </a:lnTo>
                  <a:lnTo>
                    <a:pt x="14" y="23"/>
                  </a:lnTo>
                  <a:lnTo>
                    <a:pt x="18" y="18"/>
                  </a:lnTo>
                  <a:lnTo>
                    <a:pt x="22" y="15"/>
                  </a:lnTo>
                  <a:lnTo>
                    <a:pt x="27" y="10"/>
                  </a:lnTo>
                  <a:lnTo>
                    <a:pt x="32" y="8"/>
                  </a:lnTo>
                  <a:lnTo>
                    <a:pt x="37" y="5"/>
                  </a:lnTo>
                  <a:lnTo>
                    <a:pt x="44" y="3"/>
                  </a:lnTo>
                  <a:lnTo>
                    <a:pt x="49" y="2"/>
                  </a:lnTo>
                  <a:lnTo>
                    <a:pt x="56" y="0"/>
                  </a:lnTo>
                  <a:lnTo>
                    <a:pt x="62" y="0"/>
                  </a:lnTo>
                  <a:close/>
                </a:path>
              </a:pathLst>
            </a:custGeom>
            <a:solidFill>
              <a:srgbClr val="898989"/>
            </a:solidFill>
            <a:ln w="9525">
              <a:noFill/>
              <a:round/>
              <a:headEnd/>
              <a:tailEnd/>
            </a:ln>
          </p:spPr>
          <p:txBody>
            <a:bodyPr/>
            <a:lstStyle/>
            <a:p>
              <a:endParaRPr lang="pt-PT"/>
            </a:p>
          </p:txBody>
        </p:sp>
        <p:sp>
          <p:nvSpPr>
            <p:cNvPr id="7245" name="Freeform 162"/>
            <p:cNvSpPr>
              <a:spLocks/>
            </p:cNvSpPr>
            <p:nvPr/>
          </p:nvSpPr>
          <p:spPr bwMode="auto">
            <a:xfrm>
              <a:off x="2247901" y="3840163"/>
              <a:ext cx="49213" cy="47625"/>
            </a:xfrm>
            <a:custGeom>
              <a:avLst/>
              <a:gdLst>
                <a:gd name="T0" fmla="*/ 2147483647 w 124"/>
                <a:gd name="T1" fmla="*/ 0 h 124"/>
                <a:gd name="T2" fmla="*/ 2147483647 w 124"/>
                <a:gd name="T3" fmla="*/ 2147483647 h 124"/>
                <a:gd name="T4" fmla="*/ 2147483647 w 124"/>
                <a:gd name="T5" fmla="*/ 2147483647 h 124"/>
                <a:gd name="T6" fmla="*/ 2147483647 w 124"/>
                <a:gd name="T7" fmla="*/ 2147483647 h 124"/>
                <a:gd name="T8" fmla="*/ 2147483647 w 124"/>
                <a:gd name="T9" fmla="*/ 2147483647 h 124"/>
                <a:gd name="T10" fmla="*/ 2147483647 w 124"/>
                <a:gd name="T11" fmla="*/ 2147483647 h 124"/>
                <a:gd name="T12" fmla="*/ 2147483647 w 124"/>
                <a:gd name="T13" fmla="*/ 2147483647 h 124"/>
                <a:gd name="T14" fmla="*/ 2147483647 w 124"/>
                <a:gd name="T15" fmla="*/ 2147483647 h 124"/>
                <a:gd name="T16" fmla="*/ 2147483647 w 124"/>
                <a:gd name="T17" fmla="*/ 2147483647 h 124"/>
                <a:gd name="T18" fmla="*/ 2147483647 w 124"/>
                <a:gd name="T19" fmla="*/ 2147483647 h 124"/>
                <a:gd name="T20" fmla="*/ 2147483647 w 124"/>
                <a:gd name="T21" fmla="*/ 2147483647 h 124"/>
                <a:gd name="T22" fmla="*/ 2147483647 w 124"/>
                <a:gd name="T23" fmla="*/ 2147483647 h 124"/>
                <a:gd name="T24" fmla="*/ 2147483647 w 124"/>
                <a:gd name="T25" fmla="*/ 2147483647 h 124"/>
                <a:gd name="T26" fmla="*/ 2147483647 w 124"/>
                <a:gd name="T27" fmla="*/ 2147483647 h 124"/>
                <a:gd name="T28" fmla="*/ 2147483647 w 124"/>
                <a:gd name="T29" fmla="*/ 2147483647 h 124"/>
                <a:gd name="T30" fmla="*/ 2147483647 w 124"/>
                <a:gd name="T31" fmla="*/ 2147483647 h 124"/>
                <a:gd name="T32" fmla="*/ 2147483647 w 124"/>
                <a:gd name="T33" fmla="*/ 2147483647 h 124"/>
                <a:gd name="T34" fmla="*/ 2147483647 w 124"/>
                <a:gd name="T35" fmla="*/ 2147483647 h 124"/>
                <a:gd name="T36" fmla="*/ 2147483647 w 124"/>
                <a:gd name="T37" fmla="*/ 2147483647 h 124"/>
                <a:gd name="T38" fmla="*/ 2147483647 w 124"/>
                <a:gd name="T39" fmla="*/ 2147483647 h 124"/>
                <a:gd name="T40" fmla="*/ 2147483647 w 124"/>
                <a:gd name="T41" fmla="*/ 2147483647 h 124"/>
                <a:gd name="T42" fmla="*/ 2147483647 w 124"/>
                <a:gd name="T43" fmla="*/ 2147483647 h 124"/>
                <a:gd name="T44" fmla="*/ 2147483647 w 124"/>
                <a:gd name="T45" fmla="*/ 2147483647 h 124"/>
                <a:gd name="T46" fmla="*/ 0 w 124"/>
                <a:gd name="T47" fmla="*/ 2147483647 h 124"/>
                <a:gd name="T48" fmla="*/ 0 w 124"/>
                <a:gd name="T49" fmla="*/ 2147483647 h 124"/>
                <a:gd name="T50" fmla="*/ 2147483647 w 124"/>
                <a:gd name="T51" fmla="*/ 2147483647 h 124"/>
                <a:gd name="T52" fmla="*/ 2147483647 w 124"/>
                <a:gd name="T53" fmla="*/ 2147483647 h 124"/>
                <a:gd name="T54" fmla="*/ 2147483647 w 124"/>
                <a:gd name="T55" fmla="*/ 2147483647 h 124"/>
                <a:gd name="T56" fmla="*/ 2147483647 w 124"/>
                <a:gd name="T57" fmla="*/ 2147483647 h 124"/>
                <a:gd name="T58" fmla="*/ 2147483647 w 124"/>
                <a:gd name="T59" fmla="*/ 2147483647 h 124"/>
                <a:gd name="T60" fmla="*/ 2147483647 w 124"/>
                <a:gd name="T61" fmla="*/ 2147483647 h 124"/>
                <a:gd name="T62" fmla="*/ 2147483647 w 124"/>
                <a:gd name="T63" fmla="*/ 0 h 1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4"/>
                <a:gd name="T97" fmla="*/ 0 h 124"/>
                <a:gd name="T98" fmla="*/ 124 w 124"/>
                <a:gd name="T99" fmla="*/ 124 h 12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4" h="124">
                  <a:moveTo>
                    <a:pt x="62" y="0"/>
                  </a:moveTo>
                  <a:lnTo>
                    <a:pt x="68" y="0"/>
                  </a:lnTo>
                  <a:lnTo>
                    <a:pt x="74" y="2"/>
                  </a:lnTo>
                  <a:lnTo>
                    <a:pt x="81" y="3"/>
                  </a:lnTo>
                  <a:lnTo>
                    <a:pt x="86" y="5"/>
                  </a:lnTo>
                  <a:lnTo>
                    <a:pt x="92" y="8"/>
                  </a:lnTo>
                  <a:lnTo>
                    <a:pt x="97" y="10"/>
                  </a:lnTo>
                  <a:lnTo>
                    <a:pt x="101" y="15"/>
                  </a:lnTo>
                  <a:lnTo>
                    <a:pt x="106" y="18"/>
                  </a:lnTo>
                  <a:lnTo>
                    <a:pt x="110" y="23"/>
                  </a:lnTo>
                  <a:lnTo>
                    <a:pt x="113" y="28"/>
                  </a:lnTo>
                  <a:lnTo>
                    <a:pt x="116" y="33"/>
                  </a:lnTo>
                  <a:lnTo>
                    <a:pt x="119" y="38"/>
                  </a:lnTo>
                  <a:lnTo>
                    <a:pt x="121" y="44"/>
                  </a:lnTo>
                  <a:lnTo>
                    <a:pt x="123" y="49"/>
                  </a:lnTo>
                  <a:lnTo>
                    <a:pt x="124" y="56"/>
                  </a:lnTo>
                  <a:lnTo>
                    <a:pt x="124" y="62"/>
                  </a:lnTo>
                  <a:lnTo>
                    <a:pt x="124" y="69"/>
                  </a:lnTo>
                  <a:lnTo>
                    <a:pt x="123" y="75"/>
                  </a:lnTo>
                  <a:lnTo>
                    <a:pt x="121" y="80"/>
                  </a:lnTo>
                  <a:lnTo>
                    <a:pt x="119" y="86"/>
                  </a:lnTo>
                  <a:lnTo>
                    <a:pt x="116" y="91"/>
                  </a:lnTo>
                  <a:lnTo>
                    <a:pt x="113" y="97"/>
                  </a:lnTo>
                  <a:lnTo>
                    <a:pt x="110" y="102"/>
                  </a:lnTo>
                  <a:lnTo>
                    <a:pt x="106" y="106"/>
                  </a:lnTo>
                  <a:lnTo>
                    <a:pt x="101" y="110"/>
                  </a:lnTo>
                  <a:lnTo>
                    <a:pt x="97" y="114"/>
                  </a:lnTo>
                  <a:lnTo>
                    <a:pt x="92" y="116"/>
                  </a:lnTo>
                  <a:lnTo>
                    <a:pt x="86" y="119"/>
                  </a:lnTo>
                  <a:lnTo>
                    <a:pt x="81" y="122"/>
                  </a:lnTo>
                  <a:lnTo>
                    <a:pt x="74" y="123"/>
                  </a:lnTo>
                  <a:lnTo>
                    <a:pt x="68" y="124"/>
                  </a:lnTo>
                  <a:lnTo>
                    <a:pt x="62" y="124"/>
                  </a:lnTo>
                  <a:lnTo>
                    <a:pt x="56" y="124"/>
                  </a:lnTo>
                  <a:lnTo>
                    <a:pt x="49" y="123"/>
                  </a:lnTo>
                  <a:lnTo>
                    <a:pt x="44" y="122"/>
                  </a:lnTo>
                  <a:lnTo>
                    <a:pt x="37" y="119"/>
                  </a:lnTo>
                  <a:lnTo>
                    <a:pt x="32" y="116"/>
                  </a:lnTo>
                  <a:lnTo>
                    <a:pt x="27" y="114"/>
                  </a:lnTo>
                  <a:lnTo>
                    <a:pt x="22" y="110"/>
                  </a:lnTo>
                  <a:lnTo>
                    <a:pt x="18" y="106"/>
                  </a:lnTo>
                  <a:lnTo>
                    <a:pt x="14" y="102"/>
                  </a:lnTo>
                  <a:lnTo>
                    <a:pt x="10" y="97"/>
                  </a:lnTo>
                  <a:lnTo>
                    <a:pt x="7" y="91"/>
                  </a:lnTo>
                  <a:lnTo>
                    <a:pt x="5" y="86"/>
                  </a:lnTo>
                  <a:lnTo>
                    <a:pt x="3" y="80"/>
                  </a:lnTo>
                  <a:lnTo>
                    <a:pt x="1" y="75"/>
                  </a:lnTo>
                  <a:lnTo>
                    <a:pt x="0" y="69"/>
                  </a:lnTo>
                  <a:lnTo>
                    <a:pt x="0" y="62"/>
                  </a:lnTo>
                  <a:lnTo>
                    <a:pt x="0" y="56"/>
                  </a:lnTo>
                  <a:lnTo>
                    <a:pt x="1" y="49"/>
                  </a:lnTo>
                  <a:lnTo>
                    <a:pt x="3" y="44"/>
                  </a:lnTo>
                  <a:lnTo>
                    <a:pt x="5" y="38"/>
                  </a:lnTo>
                  <a:lnTo>
                    <a:pt x="7" y="33"/>
                  </a:lnTo>
                  <a:lnTo>
                    <a:pt x="10" y="28"/>
                  </a:lnTo>
                  <a:lnTo>
                    <a:pt x="14" y="23"/>
                  </a:lnTo>
                  <a:lnTo>
                    <a:pt x="18" y="18"/>
                  </a:lnTo>
                  <a:lnTo>
                    <a:pt x="22" y="15"/>
                  </a:lnTo>
                  <a:lnTo>
                    <a:pt x="27" y="10"/>
                  </a:lnTo>
                  <a:lnTo>
                    <a:pt x="32" y="8"/>
                  </a:lnTo>
                  <a:lnTo>
                    <a:pt x="37" y="5"/>
                  </a:lnTo>
                  <a:lnTo>
                    <a:pt x="44" y="3"/>
                  </a:lnTo>
                  <a:lnTo>
                    <a:pt x="49" y="2"/>
                  </a:lnTo>
                  <a:lnTo>
                    <a:pt x="56" y="0"/>
                  </a:lnTo>
                  <a:lnTo>
                    <a:pt x="62" y="0"/>
                  </a:lnTo>
                  <a:close/>
                </a:path>
              </a:pathLst>
            </a:custGeom>
            <a:noFill/>
            <a:ln w="2">
              <a:solidFill>
                <a:srgbClr val="2B2A29"/>
              </a:solidFill>
              <a:prstDash val="solid"/>
              <a:round/>
              <a:headEnd/>
              <a:tailEnd/>
            </a:ln>
          </p:spPr>
          <p:txBody>
            <a:bodyPr/>
            <a:lstStyle/>
            <a:p>
              <a:endParaRPr lang="pt-PT"/>
            </a:p>
          </p:txBody>
        </p:sp>
        <p:sp>
          <p:nvSpPr>
            <p:cNvPr id="7246" name="Freeform 163"/>
            <p:cNvSpPr>
              <a:spLocks/>
            </p:cNvSpPr>
            <p:nvPr/>
          </p:nvSpPr>
          <p:spPr bwMode="auto">
            <a:xfrm>
              <a:off x="1952626" y="2789238"/>
              <a:ext cx="49213" cy="49213"/>
            </a:xfrm>
            <a:custGeom>
              <a:avLst/>
              <a:gdLst>
                <a:gd name="T0" fmla="*/ 2147483647 w 124"/>
                <a:gd name="T1" fmla="*/ 2147483647 h 124"/>
                <a:gd name="T2" fmla="*/ 2147483647 w 124"/>
                <a:gd name="T3" fmla="*/ 2147483647 h 124"/>
                <a:gd name="T4" fmla="*/ 2147483647 w 124"/>
                <a:gd name="T5" fmla="*/ 2147483647 h 124"/>
                <a:gd name="T6" fmla="*/ 2147483647 w 124"/>
                <a:gd name="T7" fmla="*/ 2147483647 h 124"/>
                <a:gd name="T8" fmla="*/ 2147483647 w 124"/>
                <a:gd name="T9" fmla="*/ 2147483647 h 124"/>
                <a:gd name="T10" fmla="*/ 2147483647 w 124"/>
                <a:gd name="T11" fmla="*/ 2147483647 h 124"/>
                <a:gd name="T12" fmla="*/ 2147483647 w 124"/>
                <a:gd name="T13" fmla="*/ 2147483647 h 124"/>
                <a:gd name="T14" fmla="*/ 2147483647 w 124"/>
                <a:gd name="T15" fmla="*/ 2147483647 h 124"/>
                <a:gd name="T16" fmla="*/ 2147483647 w 124"/>
                <a:gd name="T17" fmla="*/ 2147483647 h 124"/>
                <a:gd name="T18" fmla="*/ 2147483647 w 124"/>
                <a:gd name="T19" fmla="*/ 2147483647 h 124"/>
                <a:gd name="T20" fmla="*/ 2147483647 w 124"/>
                <a:gd name="T21" fmla="*/ 2147483647 h 124"/>
                <a:gd name="T22" fmla="*/ 2147483647 w 124"/>
                <a:gd name="T23" fmla="*/ 2147483647 h 124"/>
                <a:gd name="T24" fmla="*/ 2147483647 w 124"/>
                <a:gd name="T25" fmla="*/ 2147483647 h 124"/>
                <a:gd name="T26" fmla="*/ 2147483647 w 124"/>
                <a:gd name="T27" fmla="*/ 2147483647 h 124"/>
                <a:gd name="T28" fmla="*/ 2147483647 w 124"/>
                <a:gd name="T29" fmla="*/ 2147483647 h 124"/>
                <a:gd name="T30" fmla="*/ 2147483647 w 124"/>
                <a:gd name="T31" fmla="*/ 2147483647 h 124"/>
                <a:gd name="T32" fmla="*/ 2147483647 w 124"/>
                <a:gd name="T33" fmla="*/ 2147483647 h 124"/>
                <a:gd name="T34" fmla="*/ 2147483647 w 124"/>
                <a:gd name="T35" fmla="*/ 2147483647 h 124"/>
                <a:gd name="T36" fmla="*/ 2147483647 w 124"/>
                <a:gd name="T37" fmla="*/ 2147483647 h 124"/>
                <a:gd name="T38" fmla="*/ 2147483647 w 124"/>
                <a:gd name="T39" fmla="*/ 2147483647 h 124"/>
                <a:gd name="T40" fmla="*/ 2147483647 w 124"/>
                <a:gd name="T41" fmla="*/ 2147483647 h 124"/>
                <a:gd name="T42" fmla="*/ 2147483647 w 124"/>
                <a:gd name="T43" fmla="*/ 2147483647 h 124"/>
                <a:gd name="T44" fmla="*/ 2147483647 w 124"/>
                <a:gd name="T45" fmla="*/ 2147483647 h 124"/>
                <a:gd name="T46" fmla="*/ 0 w 124"/>
                <a:gd name="T47" fmla="*/ 2147483647 h 124"/>
                <a:gd name="T48" fmla="*/ 0 w 124"/>
                <a:gd name="T49" fmla="*/ 2147483647 h 124"/>
                <a:gd name="T50" fmla="*/ 2147483647 w 124"/>
                <a:gd name="T51" fmla="*/ 2147483647 h 124"/>
                <a:gd name="T52" fmla="*/ 2147483647 w 124"/>
                <a:gd name="T53" fmla="*/ 2147483647 h 124"/>
                <a:gd name="T54" fmla="*/ 2147483647 w 124"/>
                <a:gd name="T55" fmla="*/ 2147483647 h 124"/>
                <a:gd name="T56" fmla="*/ 2147483647 w 124"/>
                <a:gd name="T57" fmla="*/ 2147483647 h 124"/>
                <a:gd name="T58" fmla="*/ 2147483647 w 124"/>
                <a:gd name="T59" fmla="*/ 2147483647 h 124"/>
                <a:gd name="T60" fmla="*/ 2147483647 w 124"/>
                <a:gd name="T61" fmla="*/ 2147483647 h 124"/>
                <a:gd name="T62" fmla="*/ 2147483647 w 124"/>
                <a:gd name="T63" fmla="*/ 2147483647 h 1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4"/>
                <a:gd name="T97" fmla="*/ 0 h 124"/>
                <a:gd name="T98" fmla="*/ 124 w 124"/>
                <a:gd name="T99" fmla="*/ 124 h 12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4" h="124">
                  <a:moveTo>
                    <a:pt x="61" y="0"/>
                  </a:moveTo>
                  <a:lnTo>
                    <a:pt x="68" y="1"/>
                  </a:lnTo>
                  <a:lnTo>
                    <a:pt x="74" y="2"/>
                  </a:lnTo>
                  <a:lnTo>
                    <a:pt x="81" y="3"/>
                  </a:lnTo>
                  <a:lnTo>
                    <a:pt x="86" y="6"/>
                  </a:lnTo>
                  <a:lnTo>
                    <a:pt x="92" y="8"/>
                  </a:lnTo>
                  <a:lnTo>
                    <a:pt x="97" y="11"/>
                  </a:lnTo>
                  <a:lnTo>
                    <a:pt x="101" y="15"/>
                  </a:lnTo>
                  <a:lnTo>
                    <a:pt x="106" y="18"/>
                  </a:lnTo>
                  <a:lnTo>
                    <a:pt x="110" y="23"/>
                  </a:lnTo>
                  <a:lnTo>
                    <a:pt x="113" y="28"/>
                  </a:lnTo>
                  <a:lnTo>
                    <a:pt x="116" y="33"/>
                  </a:lnTo>
                  <a:lnTo>
                    <a:pt x="119" y="38"/>
                  </a:lnTo>
                  <a:lnTo>
                    <a:pt x="121" y="44"/>
                  </a:lnTo>
                  <a:lnTo>
                    <a:pt x="123" y="50"/>
                  </a:lnTo>
                  <a:lnTo>
                    <a:pt x="124" y="56"/>
                  </a:lnTo>
                  <a:lnTo>
                    <a:pt x="124" y="63"/>
                  </a:lnTo>
                  <a:lnTo>
                    <a:pt x="124" y="69"/>
                  </a:lnTo>
                  <a:lnTo>
                    <a:pt x="123" y="75"/>
                  </a:lnTo>
                  <a:lnTo>
                    <a:pt x="121" y="81"/>
                  </a:lnTo>
                  <a:lnTo>
                    <a:pt x="119" y="87"/>
                  </a:lnTo>
                  <a:lnTo>
                    <a:pt x="116" y="92"/>
                  </a:lnTo>
                  <a:lnTo>
                    <a:pt x="113" y="97"/>
                  </a:lnTo>
                  <a:lnTo>
                    <a:pt x="110" y="102"/>
                  </a:lnTo>
                  <a:lnTo>
                    <a:pt x="106" y="106"/>
                  </a:lnTo>
                  <a:lnTo>
                    <a:pt x="101" y="110"/>
                  </a:lnTo>
                  <a:lnTo>
                    <a:pt x="97" y="114"/>
                  </a:lnTo>
                  <a:lnTo>
                    <a:pt x="92" y="117"/>
                  </a:lnTo>
                  <a:lnTo>
                    <a:pt x="86" y="120"/>
                  </a:lnTo>
                  <a:lnTo>
                    <a:pt x="81" y="122"/>
                  </a:lnTo>
                  <a:lnTo>
                    <a:pt x="74" y="123"/>
                  </a:lnTo>
                  <a:lnTo>
                    <a:pt x="68" y="124"/>
                  </a:lnTo>
                  <a:lnTo>
                    <a:pt x="61" y="124"/>
                  </a:lnTo>
                  <a:lnTo>
                    <a:pt x="56" y="124"/>
                  </a:lnTo>
                  <a:lnTo>
                    <a:pt x="49" y="123"/>
                  </a:lnTo>
                  <a:lnTo>
                    <a:pt x="43" y="122"/>
                  </a:lnTo>
                  <a:lnTo>
                    <a:pt x="37" y="120"/>
                  </a:lnTo>
                  <a:lnTo>
                    <a:pt x="32" y="117"/>
                  </a:lnTo>
                  <a:lnTo>
                    <a:pt x="27" y="114"/>
                  </a:lnTo>
                  <a:lnTo>
                    <a:pt x="22" y="110"/>
                  </a:lnTo>
                  <a:lnTo>
                    <a:pt x="18" y="106"/>
                  </a:lnTo>
                  <a:lnTo>
                    <a:pt x="14" y="102"/>
                  </a:lnTo>
                  <a:lnTo>
                    <a:pt x="10" y="97"/>
                  </a:lnTo>
                  <a:lnTo>
                    <a:pt x="7" y="92"/>
                  </a:lnTo>
                  <a:lnTo>
                    <a:pt x="5" y="87"/>
                  </a:lnTo>
                  <a:lnTo>
                    <a:pt x="3" y="81"/>
                  </a:lnTo>
                  <a:lnTo>
                    <a:pt x="1" y="75"/>
                  </a:lnTo>
                  <a:lnTo>
                    <a:pt x="0" y="69"/>
                  </a:lnTo>
                  <a:lnTo>
                    <a:pt x="0" y="63"/>
                  </a:lnTo>
                  <a:lnTo>
                    <a:pt x="0" y="56"/>
                  </a:lnTo>
                  <a:lnTo>
                    <a:pt x="1" y="50"/>
                  </a:lnTo>
                  <a:lnTo>
                    <a:pt x="3" y="44"/>
                  </a:lnTo>
                  <a:lnTo>
                    <a:pt x="5" y="38"/>
                  </a:lnTo>
                  <a:lnTo>
                    <a:pt x="7" y="33"/>
                  </a:lnTo>
                  <a:lnTo>
                    <a:pt x="10" y="28"/>
                  </a:lnTo>
                  <a:lnTo>
                    <a:pt x="14" y="23"/>
                  </a:lnTo>
                  <a:lnTo>
                    <a:pt x="18" y="18"/>
                  </a:lnTo>
                  <a:lnTo>
                    <a:pt x="22" y="15"/>
                  </a:lnTo>
                  <a:lnTo>
                    <a:pt x="27" y="11"/>
                  </a:lnTo>
                  <a:lnTo>
                    <a:pt x="32" y="8"/>
                  </a:lnTo>
                  <a:lnTo>
                    <a:pt x="37" y="6"/>
                  </a:lnTo>
                  <a:lnTo>
                    <a:pt x="43" y="3"/>
                  </a:lnTo>
                  <a:lnTo>
                    <a:pt x="49" y="2"/>
                  </a:lnTo>
                  <a:lnTo>
                    <a:pt x="56" y="1"/>
                  </a:lnTo>
                  <a:lnTo>
                    <a:pt x="61" y="0"/>
                  </a:lnTo>
                  <a:close/>
                </a:path>
              </a:pathLst>
            </a:custGeom>
            <a:solidFill>
              <a:srgbClr val="898989"/>
            </a:solidFill>
            <a:ln w="9525">
              <a:noFill/>
              <a:round/>
              <a:headEnd/>
              <a:tailEnd/>
            </a:ln>
          </p:spPr>
          <p:txBody>
            <a:bodyPr/>
            <a:lstStyle/>
            <a:p>
              <a:endParaRPr lang="pt-PT"/>
            </a:p>
          </p:txBody>
        </p:sp>
        <p:sp>
          <p:nvSpPr>
            <p:cNvPr id="7247" name="Freeform 164"/>
            <p:cNvSpPr>
              <a:spLocks/>
            </p:cNvSpPr>
            <p:nvPr/>
          </p:nvSpPr>
          <p:spPr bwMode="auto">
            <a:xfrm>
              <a:off x="1952626" y="2789238"/>
              <a:ext cx="49213" cy="49213"/>
            </a:xfrm>
            <a:custGeom>
              <a:avLst/>
              <a:gdLst>
                <a:gd name="T0" fmla="*/ 2147483647 w 124"/>
                <a:gd name="T1" fmla="*/ 2147483647 h 124"/>
                <a:gd name="T2" fmla="*/ 2147483647 w 124"/>
                <a:gd name="T3" fmla="*/ 2147483647 h 124"/>
                <a:gd name="T4" fmla="*/ 2147483647 w 124"/>
                <a:gd name="T5" fmla="*/ 2147483647 h 124"/>
                <a:gd name="T6" fmla="*/ 2147483647 w 124"/>
                <a:gd name="T7" fmla="*/ 2147483647 h 124"/>
                <a:gd name="T8" fmla="*/ 2147483647 w 124"/>
                <a:gd name="T9" fmla="*/ 2147483647 h 124"/>
                <a:gd name="T10" fmla="*/ 2147483647 w 124"/>
                <a:gd name="T11" fmla="*/ 2147483647 h 124"/>
                <a:gd name="T12" fmla="*/ 2147483647 w 124"/>
                <a:gd name="T13" fmla="*/ 2147483647 h 124"/>
                <a:gd name="T14" fmla="*/ 2147483647 w 124"/>
                <a:gd name="T15" fmla="*/ 2147483647 h 124"/>
                <a:gd name="T16" fmla="*/ 2147483647 w 124"/>
                <a:gd name="T17" fmla="*/ 2147483647 h 124"/>
                <a:gd name="T18" fmla="*/ 2147483647 w 124"/>
                <a:gd name="T19" fmla="*/ 2147483647 h 124"/>
                <a:gd name="T20" fmla="*/ 2147483647 w 124"/>
                <a:gd name="T21" fmla="*/ 2147483647 h 124"/>
                <a:gd name="T22" fmla="*/ 2147483647 w 124"/>
                <a:gd name="T23" fmla="*/ 2147483647 h 124"/>
                <a:gd name="T24" fmla="*/ 2147483647 w 124"/>
                <a:gd name="T25" fmla="*/ 2147483647 h 124"/>
                <a:gd name="T26" fmla="*/ 2147483647 w 124"/>
                <a:gd name="T27" fmla="*/ 2147483647 h 124"/>
                <a:gd name="T28" fmla="*/ 2147483647 w 124"/>
                <a:gd name="T29" fmla="*/ 2147483647 h 124"/>
                <a:gd name="T30" fmla="*/ 2147483647 w 124"/>
                <a:gd name="T31" fmla="*/ 2147483647 h 124"/>
                <a:gd name="T32" fmla="*/ 2147483647 w 124"/>
                <a:gd name="T33" fmla="*/ 2147483647 h 124"/>
                <a:gd name="T34" fmla="*/ 2147483647 w 124"/>
                <a:gd name="T35" fmla="*/ 2147483647 h 124"/>
                <a:gd name="T36" fmla="*/ 2147483647 w 124"/>
                <a:gd name="T37" fmla="*/ 2147483647 h 124"/>
                <a:gd name="T38" fmla="*/ 2147483647 w 124"/>
                <a:gd name="T39" fmla="*/ 2147483647 h 124"/>
                <a:gd name="T40" fmla="*/ 2147483647 w 124"/>
                <a:gd name="T41" fmla="*/ 2147483647 h 124"/>
                <a:gd name="T42" fmla="*/ 2147483647 w 124"/>
                <a:gd name="T43" fmla="*/ 2147483647 h 124"/>
                <a:gd name="T44" fmla="*/ 2147483647 w 124"/>
                <a:gd name="T45" fmla="*/ 2147483647 h 124"/>
                <a:gd name="T46" fmla="*/ 0 w 124"/>
                <a:gd name="T47" fmla="*/ 2147483647 h 124"/>
                <a:gd name="T48" fmla="*/ 0 w 124"/>
                <a:gd name="T49" fmla="*/ 2147483647 h 124"/>
                <a:gd name="T50" fmla="*/ 2147483647 w 124"/>
                <a:gd name="T51" fmla="*/ 2147483647 h 124"/>
                <a:gd name="T52" fmla="*/ 2147483647 w 124"/>
                <a:gd name="T53" fmla="*/ 2147483647 h 124"/>
                <a:gd name="T54" fmla="*/ 2147483647 w 124"/>
                <a:gd name="T55" fmla="*/ 2147483647 h 124"/>
                <a:gd name="T56" fmla="*/ 2147483647 w 124"/>
                <a:gd name="T57" fmla="*/ 2147483647 h 124"/>
                <a:gd name="T58" fmla="*/ 2147483647 w 124"/>
                <a:gd name="T59" fmla="*/ 2147483647 h 124"/>
                <a:gd name="T60" fmla="*/ 2147483647 w 124"/>
                <a:gd name="T61" fmla="*/ 2147483647 h 124"/>
                <a:gd name="T62" fmla="*/ 2147483647 w 124"/>
                <a:gd name="T63" fmla="*/ 2147483647 h 1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4"/>
                <a:gd name="T97" fmla="*/ 0 h 124"/>
                <a:gd name="T98" fmla="*/ 124 w 124"/>
                <a:gd name="T99" fmla="*/ 124 h 12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4" h="124">
                  <a:moveTo>
                    <a:pt x="61" y="0"/>
                  </a:moveTo>
                  <a:lnTo>
                    <a:pt x="68" y="1"/>
                  </a:lnTo>
                  <a:lnTo>
                    <a:pt x="74" y="2"/>
                  </a:lnTo>
                  <a:lnTo>
                    <a:pt x="81" y="3"/>
                  </a:lnTo>
                  <a:lnTo>
                    <a:pt x="86" y="6"/>
                  </a:lnTo>
                  <a:lnTo>
                    <a:pt x="92" y="8"/>
                  </a:lnTo>
                  <a:lnTo>
                    <a:pt x="97" y="11"/>
                  </a:lnTo>
                  <a:lnTo>
                    <a:pt x="101" y="15"/>
                  </a:lnTo>
                  <a:lnTo>
                    <a:pt x="106" y="18"/>
                  </a:lnTo>
                  <a:lnTo>
                    <a:pt x="110" y="23"/>
                  </a:lnTo>
                  <a:lnTo>
                    <a:pt x="113" y="28"/>
                  </a:lnTo>
                  <a:lnTo>
                    <a:pt x="116" y="33"/>
                  </a:lnTo>
                  <a:lnTo>
                    <a:pt x="119" y="38"/>
                  </a:lnTo>
                  <a:lnTo>
                    <a:pt x="121" y="44"/>
                  </a:lnTo>
                  <a:lnTo>
                    <a:pt x="123" y="50"/>
                  </a:lnTo>
                  <a:lnTo>
                    <a:pt x="124" y="56"/>
                  </a:lnTo>
                  <a:lnTo>
                    <a:pt x="124" y="63"/>
                  </a:lnTo>
                  <a:lnTo>
                    <a:pt x="124" y="69"/>
                  </a:lnTo>
                  <a:lnTo>
                    <a:pt x="123" y="75"/>
                  </a:lnTo>
                  <a:lnTo>
                    <a:pt x="121" y="81"/>
                  </a:lnTo>
                  <a:lnTo>
                    <a:pt x="119" y="87"/>
                  </a:lnTo>
                  <a:lnTo>
                    <a:pt x="116" y="92"/>
                  </a:lnTo>
                  <a:lnTo>
                    <a:pt x="113" y="97"/>
                  </a:lnTo>
                  <a:lnTo>
                    <a:pt x="110" y="102"/>
                  </a:lnTo>
                  <a:lnTo>
                    <a:pt x="106" y="106"/>
                  </a:lnTo>
                  <a:lnTo>
                    <a:pt x="101" y="110"/>
                  </a:lnTo>
                  <a:lnTo>
                    <a:pt x="97" y="114"/>
                  </a:lnTo>
                  <a:lnTo>
                    <a:pt x="92" y="117"/>
                  </a:lnTo>
                  <a:lnTo>
                    <a:pt x="86" y="120"/>
                  </a:lnTo>
                  <a:lnTo>
                    <a:pt x="81" y="122"/>
                  </a:lnTo>
                  <a:lnTo>
                    <a:pt x="74" y="123"/>
                  </a:lnTo>
                  <a:lnTo>
                    <a:pt x="68" y="124"/>
                  </a:lnTo>
                  <a:lnTo>
                    <a:pt x="61" y="124"/>
                  </a:lnTo>
                  <a:lnTo>
                    <a:pt x="56" y="124"/>
                  </a:lnTo>
                  <a:lnTo>
                    <a:pt x="49" y="123"/>
                  </a:lnTo>
                  <a:lnTo>
                    <a:pt x="43" y="122"/>
                  </a:lnTo>
                  <a:lnTo>
                    <a:pt x="37" y="120"/>
                  </a:lnTo>
                  <a:lnTo>
                    <a:pt x="32" y="117"/>
                  </a:lnTo>
                  <a:lnTo>
                    <a:pt x="27" y="114"/>
                  </a:lnTo>
                  <a:lnTo>
                    <a:pt x="22" y="110"/>
                  </a:lnTo>
                  <a:lnTo>
                    <a:pt x="18" y="106"/>
                  </a:lnTo>
                  <a:lnTo>
                    <a:pt x="14" y="102"/>
                  </a:lnTo>
                  <a:lnTo>
                    <a:pt x="10" y="97"/>
                  </a:lnTo>
                  <a:lnTo>
                    <a:pt x="7" y="92"/>
                  </a:lnTo>
                  <a:lnTo>
                    <a:pt x="5" y="87"/>
                  </a:lnTo>
                  <a:lnTo>
                    <a:pt x="3" y="81"/>
                  </a:lnTo>
                  <a:lnTo>
                    <a:pt x="1" y="75"/>
                  </a:lnTo>
                  <a:lnTo>
                    <a:pt x="0" y="69"/>
                  </a:lnTo>
                  <a:lnTo>
                    <a:pt x="0" y="63"/>
                  </a:lnTo>
                  <a:lnTo>
                    <a:pt x="0" y="56"/>
                  </a:lnTo>
                  <a:lnTo>
                    <a:pt x="1" y="50"/>
                  </a:lnTo>
                  <a:lnTo>
                    <a:pt x="3" y="44"/>
                  </a:lnTo>
                  <a:lnTo>
                    <a:pt x="5" y="38"/>
                  </a:lnTo>
                  <a:lnTo>
                    <a:pt x="7" y="33"/>
                  </a:lnTo>
                  <a:lnTo>
                    <a:pt x="10" y="28"/>
                  </a:lnTo>
                  <a:lnTo>
                    <a:pt x="14" y="23"/>
                  </a:lnTo>
                  <a:lnTo>
                    <a:pt x="18" y="18"/>
                  </a:lnTo>
                  <a:lnTo>
                    <a:pt x="22" y="15"/>
                  </a:lnTo>
                  <a:lnTo>
                    <a:pt x="27" y="11"/>
                  </a:lnTo>
                  <a:lnTo>
                    <a:pt x="32" y="8"/>
                  </a:lnTo>
                  <a:lnTo>
                    <a:pt x="37" y="6"/>
                  </a:lnTo>
                  <a:lnTo>
                    <a:pt x="43" y="3"/>
                  </a:lnTo>
                  <a:lnTo>
                    <a:pt x="49" y="2"/>
                  </a:lnTo>
                  <a:lnTo>
                    <a:pt x="56" y="1"/>
                  </a:lnTo>
                  <a:lnTo>
                    <a:pt x="61" y="0"/>
                  </a:lnTo>
                  <a:close/>
                </a:path>
              </a:pathLst>
            </a:custGeom>
            <a:noFill/>
            <a:ln w="2">
              <a:solidFill>
                <a:srgbClr val="2B2A29"/>
              </a:solidFill>
              <a:prstDash val="solid"/>
              <a:round/>
              <a:headEnd/>
              <a:tailEnd/>
            </a:ln>
          </p:spPr>
          <p:txBody>
            <a:bodyPr/>
            <a:lstStyle/>
            <a:p>
              <a:endParaRPr lang="pt-PT"/>
            </a:p>
          </p:txBody>
        </p:sp>
      </p:grpSp>
      <p:sp>
        <p:nvSpPr>
          <p:cNvPr id="74" name="CaixaDeTexto 73"/>
          <p:cNvSpPr txBox="1">
            <a:spLocks noChangeArrowheads="1"/>
          </p:cNvSpPr>
          <p:nvPr/>
        </p:nvSpPr>
        <p:spPr bwMode="auto">
          <a:xfrm>
            <a:off x="4140200" y="1785938"/>
            <a:ext cx="4929188" cy="923925"/>
          </a:xfrm>
          <a:prstGeom prst="rect">
            <a:avLst/>
          </a:prstGeom>
          <a:noFill/>
          <a:ln w="9525">
            <a:noFill/>
            <a:miter lim="800000"/>
            <a:headEnd/>
            <a:tailEnd/>
          </a:ln>
        </p:spPr>
        <p:txBody>
          <a:bodyPr>
            <a:spAutoFit/>
          </a:bodyPr>
          <a:lstStyle/>
          <a:p>
            <a:r>
              <a:rPr lang="en-US"/>
              <a:t>A</a:t>
            </a:r>
            <a:r>
              <a:rPr lang="en-US">
                <a:sym typeface="Wingdings" pitchFamily="2" charset="2"/>
              </a:rPr>
              <a:t> B: Extraction of heat Q</a:t>
            </a:r>
            <a:r>
              <a:rPr lang="en-US" baseline="-25000">
                <a:sym typeface="Wingdings" pitchFamily="2" charset="2"/>
              </a:rPr>
              <a:t>H</a:t>
            </a:r>
            <a:r>
              <a:rPr lang="en-US">
                <a:sym typeface="Wingdings" pitchFamily="2" charset="2"/>
              </a:rPr>
              <a:t> trough one isothermic and reversible expansion at temperature T</a:t>
            </a:r>
            <a:r>
              <a:rPr lang="en-US" baseline="-25000">
                <a:sym typeface="Wingdings" pitchFamily="2" charset="2"/>
              </a:rPr>
              <a:t>H</a:t>
            </a:r>
            <a:r>
              <a:rPr lang="en-US">
                <a:sym typeface="Wingdings" pitchFamily="2" charset="2"/>
              </a:rPr>
              <a:t> from V</a:t>
            </a:r>
            <a:r>
              <a:rPr lang="en-US" baseline="-25000">
                <a:sym typeface="Wingdings" pitchFamily="2" charset="2"/>
              </a:rPr>
              <a:t>A</a:t>
            </a:r>
            <a:r>
              <a:rPr lang="en-US">
                <a:sym typeface="Wingdings" pitchFamily="2" charset="2"/>
              </a:rPr>
              <a:t> to V</a:t>
            </a:r>
            <a:r>
              <a:rPr lang="en-US" baseline="-25000">
                <a:sym typeface="Wingdings" pitchFamily="2" charset="2"/>
              </a:rPr>
              <a:t>B</a:t>
            </a:r>
            <a:r>
              <a:rPr lang="en-US">
                <a:sym typeface="Wingdings" pitchFamily="2" charset="2"/>
              </a:rPr>
              <a:t> (</a:t>
            </a:r>
            <a:r>
              <a:rPr lang="en-US">
                <a:sym typeface="Symbol" pitchFamily="18" charset="2"/>
              </a:rPr>
              <a:t>U = 0)</a:t>
            </a:r>
            <a:endParaRPr lang="en-US"/>
          </a:p>
        </p:txBody>
      </p:sp>
      <p:graphicFrame>
        <p:nvGraphicFramePr>
          <p:cNvPr id="75" name="Object 165"/>
          <p:cNvGraphicFramePr>
            <a:graphicFrameLocks noChangeAspect="1"/>
          </p:cNvGraphicFramePr>
          <p:nvPr/>
        </p:nvGraphicFramePr>
        <p:xfrm>
          <a:off x="4959350" y="2786063"/>
          <a:ext cx="2190750" cy="573087"/>
        </p:xfrm>
        <a:graphic>
          <a:graphicData uri="http://schemas.openxmlformats.org/presentationml/2006/ole">
            <p:oleObj spid="_x0000_s7170" name="Equação" r:id="rId3" imgW="1651000" imgH="431800" progId="Equation.3">
              <p:embed/>
            </p:oleObj>
          </a:graphicData>
        </a:graphic>
      </p:graphicFrame>
      <p:sp>
        <p:nvSpPr>
          <p:cNvPr id="76" name="CaixaDeTexto 75"/>
          <p:cNvSpPr txBox="1">
            <a:spLocks noChangeArrowheads="1"/>
          </p:cNvSpPr>
          <p:nvPr/>
        </p:nvSpPr>
        <p:spPr bwMode="auto">
          <a:xfrm>
            <a:off x="4140200" y="3500438"/>
            <a:ext cx="4929188" cy="646112"/>
          </a:xfrm>
          <a:prstGeom prst="rect">
            <a:avLst/>
          </a:prstGeom>
          <a:noFill/>
          <a:ln w="9525">
            <a:noFill/>
            <a:miter lim="800000"/>
            <a:headEnd/>
            <a:tailEnd/>
          </a:ln>
        </p:spPr>
        <p:txBody>
          <a:bodyPr>
            <a:spAutoFit/>
          </a:bodyPr>
          <a:lstStyle/>
          <a:p>
            <a:r>
              <a:rPr lang="en-US"/>
              <a:t>B</a:t>
            </a:r>
            <a:r>
              <a:rPr lang="en-US">
                <a:sym typeface="Wingdings" pitchFamily="2" charset="2"/>
              </a:rPr>
              <a:t> C: Adiabatic expansion from V</a:t>
            </a:r>
            <a:r>
              <a:rPr lang="en-US" baseline="-25000">
                <a:sym typeface="Wingdings" pitchFamily="2" charset="2"/>
              </a:rPr>
              <a:t>B</a:t>
            </a:r>
            <a:r>
              <a:rPr lang="en-US">
                <a:sym typeface="Wingdings" pitchFamily="2" charset="2"/>
              </a:rPr>
              <a:t> to V</a:t>
            </a:r>
            <a:r>
              <a:rPr lang="en-US" baseline="-25000">
                <a:sym typeface="Wingdings" pitchFamily="2" charset="2"/>
              </a:rPr>
              <a:t>C</a:t>
            </a:r>
            <a:r>
              <a:rPr lang="en-US">
                <a:sym typeface="Wingdings" pitchFamily="2" charset="2"/>
              </a:rPr>
              <a:t>  with cooling from T</a:t>
            </a:r>
            <a:r>
              <a:rPr lang="en-US" baseline="-25000">
                <a:sym typeface="Wingdings" pitchFamily="2" charset="2"/>
              </a:rPr>
              <a:t>H</a:t>
            </a:r>
            <a:r>
              <a:rPr lang="en-US">
                <a:sym typeface="Wingdings" pitchFamily="2" charset="2"/>
              </a:rPr>
              <a:t> to T</a:t>
            </a:r>
            <a:r>
              <a:rPr lang="en-US" baseline="-25000">
                <a:sym typeface="Wingdings" pitchFamily="2" charset="2"/>
              </a:rPr>
              <a:t>C</a:t>
            </a:r>
            <a:endParaRPr lang="en-US" baseline="-25000"/>
          </a:p>
        </p:txBody>
      </p:sp>
      <p:graphicFrame>
        <p:nvGraphicFramePr>
          <p:cNvPr id="77" name="Object 166"/>
          <p:cNvGraphicFramePr>
            <a:graphicFrameLocks noChangeAspect="1"/>
          </p:cNvGraphicFramePr>
          <p:nvPr/>
        </p:nvGraphicFramePr>
        <p:xfrm>
          <a:off x="5429250" y="4286250"/>
          <a:ext cx="1825625" cy="357188"/>
        </p:xfrm>
        <a:graphic>
          <a:graphicData uri="http://schemas.openxmlformats.org/presentationml/2006/ole">
            <p:oleObj spid="_x0000_s7171" name="Equação" r:id="rId4" imgW="1168400" imgH="228600" progId="Equation.3">
              <p:embed/>
            </p:oleObj>
          </a:graphicData>
        </a:graphic>
      </p:graphicFrame>
      <p:sp>
        <p:nvSpPr>
          <p:cNvPr id="78" name="CaixaDeTexto 77"/>
          <p:cNvSpPr txBox="1">
            <a:spLocks noChangeArrowheads="1"/>
          </p:cNvSpPr>
          <p:nvPr/>
        </p:nvSpPr>
        <p:spPr bwMode="auto">
          <a:xfrm>
            <a:off x="360363" y="4786313"/>
            <a:ext cx="3714750" cy="923925"/>
          </a:xfrm>
          <a:prstGeom prst="rect">
            <a:avLst/>
          </a:prstGeom>
          <a:noFill/>
          <a:ln w="9525">
            <a:noFill/>
            <a:miter lim="800000"/>
            <a:headEnd/>
            <a:tailEnd/>
          </a:ln>
        </p:spPr>
        <p:txBody>
          <a:bodyPr>
            <a:spAutoFit/>
          </a:bodyPr>
          <a:lstStyle/>
          <a:p>
            <a:r>
              <a:rPr lang="en-US"/>
              <a:t>C</a:t>
            </a:r>
            <a:r>
              <a:rPr lang="en-US">
                <a:sym typeface="Wingdings" pitchFamily="2" charset="2"/>
              </a:rPr>
              <a:t> D: isothermic compression at  temperature  T</a:t>
            </a:r>
            <a:r>
              <a:rPr lang="en-US" baseline="-25000">
                <a:sym typeface="Wingdings" pitchFamily="2" charset="2"/>
              </a:rPr>
              <a:t>C</a:t>
            </a:r>
            <a:r>
              <a:rPr lang="en-US">
                <a:sym typeface="Wingdings" pitchFamily="2" charset="2"/>
              </a:rPr>
              <a:t> from V</a:t>
            </a:r>
            <a:r>
              <a:rPr lang="en-US" baseline="-25000">
                <a:sym typeface="Wingdings" pitchFamily="2" charset="2"/>
              </a:rPr>
              <a:t>C</a:t>
            </a:r>
            <a:r>
              <a:rPr lang="en-US">
                <a:sym typeface="Wingdings" pitchFamily="2" charset="2"/>
              </a:rPr>
              <a:t> to V</a:t>
            </a:r>
            <a:r>
              <a:rPr lang="en-US" baseline="-25000">
                <a:sym typeface="Wingdings" pitchFamily="2" charset="2"/>
              </a:rPr>
              <a:t>D</a:t>
            </a:r>
            <a:endParaRPr lang="en-US" baseline="-25000"/>
          </a:p>
        </p:txBody>
      </p:sp>
      <p:graphicFrame>
        <p:nvGraphicFramePr>
          <p:cNvPr id="79" name="Object 167"/>
          <p:cNvGraphicFramePr>
            <a:graphicFrameLocks noChangeAspect="1"/>
          </p:cNvGraphicFramePr>
          <p:nvPr/>
        </p:nvGraphicFramePr>
        <p:xfrm>
          <a:off x="1285875" y="5643563"/>
          <a:ext cx="1863725" cy="666750"/>
        </p:xfrm>
        <a:graphic>
          <a:graphicData uri="http://schemas.openxmlformats.org/presentationml/2006/ole">
            <p:oleObj spid="_x0000_s7172" name="Equação" r:id="rId5" imgW="1206500" imgH="431800" progId="Equation.3">
              <p:embed/>
            </p:oleObj>
          </a:graphicData>
        </a:graphic>
      </p:graphicFrame>
      <p:sp>
        <p:nvSpPr>
          <p:cNvPr id="80" name="CaixaDeTexto 79"/>
          <p:cNvSpPr txBox="1">
            <a:spLocks noChangeArrowheads="1"/>
          </p:cNvSpPr>
          <p:nvPr/>
        </p:nvSpPr>
        <p:spPr bwMode="auto">
          <a:xfrm>
            <a:off x="4143375" y="4786313"/>
            <a:ext cx="4500563" cy="646112"/>
          </a:xfrm>
          <a:prstGeom prst="rect">
            <a:avLst/>
          </a:prstGeom>
          <a:noFill/>
          <a:ln w="9525">
            <a:noFill/>
            <a:miter lim="800000"/>
            <a:headEnd/>
            <a:tailEnd/>
          </a:ln>
        </p:spPr>
        <p:txBody>
          <a:bodyPr>
            <a:spAutoFit/>
          </a:bodyPr>
          <a:lstStyle/>
          <a:p>
            <a:r>
              <a:rPr lang="en-US"/>
              <a:t>D</a:t>
            </a:r>
            <a:r>
              <a:rPr lang="en-US">
                <a:sym typeface="Wingdings" pitchFamily="2" charset="2"/>
              </a:rPr>
              <a:t> A: Adiabatic compression from V</a:t>
            </a:r>
            <a:r>
              <a:rPr lang="en-US" baseline="-25000">
                <a:sym typeface="Wingdings" pitchFamily="2" charset="2"/>
              </a:rPr>
              <a:t>D</a:t>
            </a:r>
            <a:r>
              <a:rPr lang="en-US">
                <a:sym typeface="Wingdings" pitchFamily="2" charset="2"/>
              </a:rPr>
              <a:t> to V</a:t>
            </a:r>
            <a:r>
              <a:rPr lang="en-US" baseline="-25000">
                <a:sym typeface="Wingdings" pitchFamily="2" charset="2"/>
              </a:rPr>
              <a:t>A</a:t>
            </a:r>
            <a:endParaRPr lang="en-US" baseline="-25000"/>
          </a:p>
        </p:txBody>
      </p:sp>
      <p:graphicFrame>
        <p:nvGraphicFramePr>
          <p:cNvPr id="81" name="Object 168"/>
          <p:cNvGraphicFramePr>
            <a:graphicFrameLocks noChangeAspect="1"/>
          </p:cNvGraphicFramePr>
          <p:nvPr/>
        </p:nvGraphicFramePr>
        <p:xfrm>
          <a:off x="5429250" y="5572125"/>
          <a:ext cx="1928813" cy="381000"/>
        </p:xfrm>
        <a:graphic>
          <a:graphicData uri="http://schemas.openxmlformats.org/presentationml/2006/ole">
            <p:oleObj spid="_x0000_s7173" name="Equação" r:id="rId6" imgW="1155700" imgH="22860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4"/>
                                        </p:tgtEl>
                                        <p:attrNameLst>
                                          <p:attrName>style.visibility</p:attrName>
                                        </p:attrNameLst>
                                      </p:cBhvr>
                                      <p:to>
                                        <p:strVal val="visible"/>
                                      </p:to>
                                    </p:set>
                                    <p:anim calcmode="lin" valueType="num">
                                      <p:cBhvr additive="base">
                                        <p:cTn id="19" dur="500" fill="hold"/>
                                        <p:tgtEl>
                                          <p:spTgt spid="74"/>
                                        </p:tgtEl>
                                        <p:attrNameLst>
                                          <p:attrName>ppt_x</p:attrName>
                                        </p:attrNameLst>
                                      </p:cBhvr>
                                      <p:tavLst>
                                        <p:tav tm="0">
                                          <p:val>
                                            <p:strVal val="#ppt_x"/>
                                          </p:val>
                                        </p:tav>
                                        <p:tav tm="100000">
                                          <p:val>
                                            <p:strVal val="#ppt_x"/>
                                          </p:val>
                                        </p:tav>
                                      </p:tavLst>
                                    </p:anim>
                                    <p:anim calcmode="lin" valueType="num">
                                      <p:cBhvr additive="base">
                                        <p:cTn id="20" dur="500" fill="hold"/>
                                        <p:tgtEl>
                                          <p:spTgt spid="7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5"/>
                                        </p:tgtEl>
                                        <p:attrNameLst>
                                          <p:attrName>style.visibility</p:attrName>
                                        </p:attrNameLst>
                                      </p:cBhvr>
                                      <p:to>
                                        <p:strVal val="visible"/>
                                      </p:to>
                                    </p:set>
                                    <p:anim calcmode="lin" valueType="num">
                                      <p:cBhvr additive="base">
                                        <p:cTn id="23" dur="500" fill="hold"/>
                                        <p:tgtEl>
                                          <p:spTgt spid="75"/>
                                        </p:tgtEl>
                                        <p:attrNameLst>
                                          <p:attrName>ppt_x</p:attrName>
                                        </p:attrNameLst>
                                      </p:cBhvr>
                                      <p:tavLst>
                                        <p:tav tm="0">
                                          <p:val>
                                            <p:strVal val="#ppt_x"/>
                                          </p:val>
                                        </p:tav>
                                        <p:tav tm="100000">
                                          <p:val>
                                            <p:strVal val="#ppt_x"/>
                                          </p:val>
                                        </p:tav>
                                      </p:tavLst>
                                    </p:anim>
                                    <p:anim calcmode="lin" valueType="num">
                                      <p:cBhvr additive="base">
                                        <p:cTn id="24" dur="500" fill="hold"/>
                                        <p:tgtEl>
                                          <p:spTgt spid="75"/>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76"/>
                                        </p:tgtEl>
                                        <p:attrNameLst>
                                          <p:attrName>style.visibility</p:attrName>
                                        </p:attrNameLst>
                                      </p:cBhvr>
                                      <p:to>
                                        <p:strVal val="visible"/>
                                      </p:to>
                                    </p:set>
                                    <p:anim calcmode="lin" valueType="num">
                                      <p:cBhvr additive="base">
                                        <p:cTn id="29" dur="500" fill="hold"/>
                                        <p:tgtEl>
                                          <p:spTgt spid="76"/>
                                        </p:tgtEl>
                                        <p:attrNameLst>
                                          <p:attrName>ppt_x</p:attrName>
                                        </p:attrNameLst>
                                      </p:cBhvr>
                                      <p:tavLst>
                                        <p:tav tm="0">
                                          <p:val>
                                            <p:strVal val="#ppt_x"/>
                                          </p:val>
                                        </p:tav>
                                        <p:tav tm="100000">
                                          <p:val>
                                            <p:strVal val="#ppt_x"/>
                                          </p:val>
                                        </p:tav>
                                      </p:tavLst>
                                    </p:anim>
                                    <p:anim calcmode="lin" valueType="num">
                                      <p:cBhvr additive="base">
                                        <p:cTn id="30" dur="500" fill="hold"/>
                                        <p:tgtEl>
                                          <p:spTgt spid="76"/>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77"/>
                                        </p:tgtEl>
                                        <p:attrNameLst>
                                          <p:attrName>style.visibility</p:attrName>
                                        </p:attrNameLst>
                                      </p:cBhvr>
                                      <p:to>
                                        <p:strVal val="visible"/>
                                      </p:to>
                                    </p:set>
                                    <p:anim calcmode="lin" valueType="num">
                                      <p:cBhvr additive="base">
                                        <p:cTn id="33" dur="500" fill="hold"/>
                                        <p:tgtEl>
                                          <p:spTgt spid="77"/>
                                        </p:tgtEl>
                                        <p:attrNameLst>
                                          <p:attrName>ppt_x</p:attrName>
                                        </p:attrNameLst>
                                      </p:cBhvr>
                                      <p:tavLst>
                                        <p:tav tm="0">
                                          <p:val>
                                            <p:strVal val="#ppt_x"/>
                                          </p:val>
                                        </p:tav>
                                        <p:tav tm="100000">
                                          <p:val>
                                            <p:strVal val="#ppt_x"/>
                                          </p:val>
                                        </p:tav>
                                      </p:tavLst>
                                    </p:anim>
                                    <p:anim calcmode="lin" valueType="num">
                                      <p:cBhvr additive="base">
                                        <p:cTn id="34" dur="500" fill="hold"/>
                                        <p:tgtEl>
                                          <p:spTgt spid="77"/>
                                        </p:tgtEl>
                                        <p:attrNameLst>
                                          <p:attrName>ppt_y</p:attrName>
                                        </p:attrNameLst>
                                      </p:cBhvr>
                                      <p:tavLst>
                                        <p:tav tm="0">
                                          <p:val>
                                            <p:strVal val="1+#ppt_h/2"/>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78"/>
                                        </p:tgtEl>
                                        <p:attrNameLst>
                                          <p:attrName>style.visibility</p:attrName>
                                        </p:attrNameLst>
                                      </p:cBhvr>
                                      <p:to>
                                        <p:strVal val="visible"/>
                                      </p:to>
                                    </p:set>
                                    <p:anim calcmode="lin" valueType="num">
                                      <p:cBhvr additive="base">
                                        <p:cTn id="39" dur="500" fill="hold"/>
                                        <p:tgtEl>
                                          <p:spTgt spid="78"/>
                                        </p:tgtEl>
                                        <p:attrNameLst>
                                          <p:attrName>ppt_x</p:attrName>
                                        </p:attrNameLst>
                                      </p:cBhvr>
                                      <p:tavLst>
                                        <p:tav tm="0">
                                          <p:val>
                                            <p:strVal val="#ppt_x"/>
                                          </p:val>
                                        </p:tav>
                                        <p:tav tm="100000">
                                          <p:val>
                                            <p:strVal val="#ppt_x"/>
                                          </p:val>
                                        </p:tav>
                                      </p:tavLst>
                                    </p:anim>
                                    <p:anim calcmode="lin" valueType="num">
                                      <p:cBhvr additive="base">
                                        <p:cTn id="40" dur="500" fill="hold"/>
                                        <p:tgtEl>
                                          <p:spTgt spid="78"/>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79"/>
                                        </p:tgtEl>
                                        <p:attrNameLst>
                                          <p:attrName>style.visibility</p:attrName>
                                        </p:attrNameLst>
                                      </p:cBhvr>
                                      <p:to>
                                        <p:strVal val="visible"/>
                                      </p:to>
                                    </p:set>
                                    <p:anim calcmode="lin" valueType="num">
                                      <p:cBhvr additive="base">
                                        <p:cTn id="43" dur="500" fill="hold"/>
                                        <p:tgtEl>
                                          <p:spTgt spid="79"/>
                                        </p:tgtEl>
                                        <p:attrNameLst>
                                          <p:attrName>ppt_x</p:attrName>
                                        </p:attrNameLst>
                                      </p:cBhvr>
                                      <p:tavLst>
                                        <p:tav tm="0">
                                          <p:val>
                                            <p:strVal val="#ppt_x"/>
                                          </p:val>
                                        </p:tav>
                                        <p:tav tm="100000">
                                          <p:val>
                                            <p:strVal val="#ppt_x"/>
                                          </p:val>
                                        </p:tav>
                                      </p:tavLst>
                                    </p:anim>
                                    <p:anim calcmode="lin" valueType="num">
                                      <p:cBhvr additive="base">
                                        <p:cTn id="44" dur="500" fill="hold"/>
                                        <p:tgtEl>
                                          <p:spTgt spid="79"/>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80"/>
                                        </p:tgtEl>
                                        <p:attrNameLst>
                                          <p:attrName>style.visibility</p:attrName>
                                        </p:attrNameLst>
                                      </p:cBhvr>
                                      <p:to>
                                        <p:strVal val="visible"/>
                                      </p:to>
                                    </p:set>
                                    <p:anim calcmode="lin" valueType="num">
                                      <p:cBhvr additive="base">
                                        <p:cTn id="49" dur="500" fill="hold"/>
                                        <p:tgtEl>
                                          <p:spTgt spid="80"/>
                                        </p:tgtEl>
                                        <p:attrNameLst>
                                          <p:attrName>ppt_x</p:attrName>
                                        </p:attrNameLst>
                                      </p:cBhvr>
                                      <p:tavLst>
                                        <p:tav tm="0">
                                          <p:val>
                                            <p:strVal val="#ppt_x"/>
                                          </p:val>
                                        </p:tav>
                                        <p:tav tm="100000">
                                          <p:val>
                                            <p:strVal val="#ppt_x"/>
                                          </p:val>
                                        </p:tav>
                                      </p:tavLst>
                                    </p:anim>
                                    <p:anim calcmode="lin" valueType="num">
                                      <p:cBhvr additive="base">
                                        <p:cTn id="50" dur="500" fill="hold"/>
                                        <p:tgtEl>
                                          <p:spTgt spid="80"/>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81"/>
                                        </p:tgtEl>
                                        <p:attrNameLst>
                                          <p:attrName>style.visibility</p:attrName>
                                        </p:attrNameLst>
                                      </p:cBhvr>
                                      <p:to>
                                        <p:strVal val="visible"/>
                                      </p:to>
                                    </p:set>
                                    <p:anim calcmode="lin" valueType="num">
                                      <p:cBhvr additive="base">
                                        <p:cTn id="53" dur="500" fill="hold"/>
                                        <p:tgtEl>
                                          <p:spTgt spid="81"/>
                                        </p:tgtEl>
                                        <p:attrNameLst>
                                          <p:attrName>ppt_x</p:attrName>
                                        </p:attrNameLst>
                                      </p:cBhvr>
                                      <p:tavLst>
                                        <p:tav tm="0">
                                          <p:val>
                                            <p:strVal val="#ppt_x"/>
                                          </p:val>
                                        </p:tav>
                                        <p:tav tm="100000">
                                          <p:val>
                                            <p:strVal val="#ppt_x"/>
                                          </p:val>
                                        </p:tav>
                                      </p:tavLst>
                                    </p:anim>
                                    <p:anim calcmode="lin" valueType="num">
                                      <p:cBhvr additive="base">
                                        <p:cTn id="54" dur="500" fill="hold"/>
                                        <p:tgtEl>
                                          <p:spTgt spid="8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P spid="74" grpId="0"/>
      <p:bldP spid="76" grpId="0"/>
      <p:bldP spid="78" grpId="0"/>
      <p:bldP spid="8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osição do Número do Diapositivo 3"/>
          <p:cNvSpPr>
            <a:spLocks noGrp="1"/>
          </p:cNvSpPr>
          <p:nvPr>
            <p:ph type="sldNum" sz="quarter" idx="12"/>
          </p:nvPr>
        </p:nvSpPr>
        <p:spPr/>
        <p:txBody>
          <a:bodyPr/>
          <a:lstStyle/>
          <a:p>
            <a:pPr>
              <a:defRPr/>
            </a:pPr>
            <a:fld id="{C49A11AD-C7A6-4255-95F3-3A184F3DE4D2}" type="slidenum">
              <a:rPr lang="pt-PT" smtClean="0"/>
              <a:pPr>
                <a:defRPr/>
              </a:pPr>
              <a:t>16</a:t>
            </a:fld>
            <a:endParaRPr lang="pt-PT"/>
          </a:p>
        </p:txBody>
      </p:sp>
      <p:sp>
        <p:nvSpPr>
          <p:cNvPr id="5" name="Título 1"/>
          <p:cNvSpPr>
            <a:spLocks noGrp="1"/>
          </p:cNvSpPr>
          <p:nvPr>
            <p:ph type="title"/>
          </p:nvPr>
        </p:nvSpPr>
        <p:spPr>
          <a:xfrm>
            <a:off x="360363" y="404813"/>
            <a:ext cx="5640387" cy="357187"/>
          </a:xfrm>
        </p:spPr>
        <p:txBody>
          <a:bodyPr rtlCol="0">
            <a:normAutofit fontScale="90000"/>
          </a:bodyPr>
          <a:lstStyle/>
          <a:p>
            <a:pPr algn="l" eaLnBrk="1" fontAlgn="auto" hangingPunct="1">
              <a:spcAft>
                <a:spcPts val="0"/>
              </a:spcAft>
              <a:defRPr/>
            </a:pPr>
            <a:r>
              <a:rPr lang="en-US" sz="2400" dirty="0" smtClean="0">
                <a:solidFill>
                  <a:srgbClr val="FF6600"/>
                </a:solidFill>
                <a:effectLst>
                  <a:outerShdw blurRad="38100" dist="38100" dir="2700000" algn="tl">
                    <a:srgbClr val="000000">
                      <a:alpha val="43137"/>
                    </a:srgbClr>
                  </a:outerShdw>
                </a:effectLst>
              </a:rPr>
              <a:t>Thermal efficiency of the Carnot´s heat engine</a:t>
            </a:r>
            <a:endParaRPr lang="en-US" sz="2400" dirty="0">
              <a:solidFill>
                <a:srgbClr val="FF6600"/>
              </a:solidFill>
              <a:effectLst>
                <a:outerShdw blurRad="38100" dist="38100" dir="2700000" algn="tl">
                  <a:srgbClr val="000000">
                    <a:alpha val="43137"/>
                  </a:srgbClr>
                </a:outerShdw>
              </a:effectLst>
            </a:endParaRPr>
          </a:p>
        </p:txBody>
      </p:sp>
      <p:pic>
        <p:nvPicPr>
          <p:cNvPr id="6" name="Picture 2" descr="http://www.fisica.ufs.br/CorpoDocente/egsantana/estadistica/carnot/carnot1.gif"/>
          <p:cNvPicPr>
            <a:picLocks noChangeAspect="1" noChangeArrowheads="1"/>
          </p:cNvPicPr>
          <p:nvPr/>
        </p:nvPicPr>
        <p:blipFill>
          <a:blip r:embed="rId3" cstate="print"/>
          <a:srcRect/>
          <a:stretch>
            <a:fillRect/>
          </a:stretch>
        </p:blipFill>
        <p:spPr bwMode="auto">
          <a:xfrm>
            <a:off x="428625" y="1000125"/>
            <a:ext cx="3068638" cy="3068638"/>
          </a:xfrm>
          <a:prstGeom prst="rect">
            <a:avLst/>
          </a:prstGeom>
          <a:noFill/>
          <a:ln w="9525">
            <a:noFill/>
            <a:miter lim="800000"/>
            <a:headEnd/>
            <a:tailEnd/>
          </a:ln>
        </p:spPr>
      </p:pic>
      <p:sp>
        <p:nvSpPr>
          <p:cNvPr id="7" name="CaixaDeTexto 6"/>
          <p:cNvSpPr txBox="1">
            <a:spLocks noChangeArrowheads="1"/>
          </p:cNvSpPr>
          <p:nvPr/>
        </p:nvSpPr>
        <p:spPr bwMode="auto">
          <a:xfrm>
            <a:off x="357188" y="4286250"/>
            <a:ext cx="2786062" cy="369888"/>
          </a:xfrm>
          <a:prstGeom prst="rect">
            <a:avLst/>
          </a:prstGeom>
          <a:noFill/>
          <a:ln w="9525">
            <a:noFill/>
            <a:miter lim="800000"/>
            <a:headEnd/>
            <a:tailEnd/>
          </a:ln>
        </p:spPr>
        <p:txBody>
          <a:bodyPr>
            <a:spAutoFit/>
          </a:bodyPr>
          <a:lstStyle/>
          <a:p>
            <a:r>
              <a:rPr lang="en-US"/>
              <a:t>Total works is:</a:t>
            </a:r>
          </a:p>
        </p:txBody>
      </p:sp>
      <p:graphicFrame>
        <p:nvGraphicFramePr>
          <p:cNvPr id="8" name="Object 2"/>
          <p:cNvGraphicFramePr>
            <a:graphicFrameLocks noChangeAspect="1"/>
          </p:cNvGraphicFramePr>
          <p:nvPr/>
        </p:nvGraphicFramePr>
        <p:xfrm>
          <a:off x="360363" y="4786313"/>
          <a:ext cx="3071812" cy="409575"/>
        </p:xfrm>
        <a:graphic>
          <a:graphicData uri="http://schemas.openxmlformats.org/presentationml/2006/ole">
            <p:oleObj spid="_x0000_s8194" name="Equação" r:id="rId4" imgW="1714500" imgH="228600" progId="Equation.3">
              <p:embed/>
            </p:oleObj>
          </a:graphicData>
        </a:graphic>
      </p:graphicFrame>
      <p:graphicFrame>
        <p:nvGraphicFramePr>
          <p:cNvPr id="9" name="Object 3"/>
          <p:cNvGraphicFramePr>
            <a:graphicFrameLocks noChangeAspect="1"/>
          </p:cNvGraphicFramePr>
          <p:nvPr/>
        </p:nvGraphicFramePr>
        <p:xfrm>
          <a:off x="360363" y="5357813"/>
          <a:ext cx="3497262" cy="787400"/>
        </p:xfrm>
        <a:graphic>
          <a:graphicData uri="http://schemas.openxmlformats.org/presentationml/2006/ole">
            <p:oleObj spid="_x0000_s8195" name="Equação" r:id="rId5" imgW="1917700" imgH="431800" progId="Equation.3">
              <p:embed/>
            </p:oleObj>
          </a:graphicData>
        </a:graphic>
      </p:graphicFrame>
      <p:sp>
        <p:nvSpPr>
          <p:cNvPr id="10" name="CaixaDeTexto 9"/>
          <p:cNvSpPr txBox="1">
            <a:spLocks noChangeArrowheads="1"/>
          </p:cNvSpPr>
          <p:nvPr/>
        </p:nvSpPr>
        <p:spPr bwMode="auto">
          <a:xfrm>
            <a:off x="4140200" y="1285875"/>
            <a:ext cx="4357688" cy="646113"/>
          </a:xfrm>
          <a:prstGeom prst="rect">
            <a:avLst/>
          </a:prstGeom>
          <a:noFill/>
          <a:ln w="9525">
            <a:noFill/>
            <a:miter lim="800000"/>
            <a:headEnd/>
            <a:tailEnd/>
          </a:ln>
        </p:spPr>
        <p:txBody>
          <a:bodyPr>
            <a:spAutoFit/>
          </a:bodyPr>
          <a:lstStyle/>
          <a:p>
            <a:r>
              <a:rPr lang="en-US"/>
              <a:t>But, in the adiabatic steps we have V</a:t>
            </a:r>
            <a:r>
              <a:rPr lang="en-US" baseline="-25000"/>
              <a:t>C</a:t>
            </a:r>
            <a:r>
              <a:rPr lang="en-US"/>
              <a:t>/V</a:t>
            </a:r>
            <a:r>
              <a:rPr lang="en-US" baseline="-25000"/>
              <a:t>D</a:t>
            </a:r>
            <a:r>
              <a:rPr lang="en-US"/>
              <a:t> = V</a:t>
            </a:r>
            <a:r>
              <a:rPr lang="en-US" baseline="-25000"/>
              <a:t>B</a:t>
            </a:r>
            <a:r>
              <a:rPr lang="en-US"/>
              <a:t>/V</a:t>
            </a:r>
            <a:r>
              <a:rPr lang="en-US" baseline="-25000"/>
              <a:t>A</a:t>
            </a:r>
          </a:p>
        </p:txBody>
      </p:sp>
      <p:graphicFrame>
        <p:nvGraphicFramePr>
          <p:cNvPr id="11" name="Object 4"/>
          <p:cNvGraphicFramePr>
            <a:graphicFrameLocks noChangeAspect="1"/>
          </p:cNvGraphicFramePr>
          <p:nvPr/>
        </p:nvGraphicFramePr>
        <p:xfrm>
          <a:off x="4572000" y="2071688"/>
          <a:ext cx="2924175" cy="857250"/>
        </p:xfrm>
        <a:graphic>
          <a:graphicData uri="http://schemas.openxmlformats.org/presentationml/2006/ole">
            <p:oleObj spid="_x0000_s8196" name="Equação" r:id="rId6" imgW="1473200" imgH="431800" progId="Equation.3">
              <p:embed/>
            </p:oleObj>
          </a:graphicData>
        </a:graphic>
      </p:graphicFrame>
      <p:sp>
        <p:nvSpPr>
          <p:cNvPr id="12" name="CaixaDeTexto 11"/>
          <p:cNvSpPr txBox="1">
            <a:spLocks noChangeArrowheads="1"/>
          </p:cNvSpPr>
          <p:nvPr/>
        </p:nvSpPr>
        <p:spPr bwMode="auto">
          <a:xfrm>
            <a:off x="4140200" y="3143250"/>
            <a:ext cx="4572000" cy="369888"/>
          </a:xfrm>
          <a:prstGeom prst="rect">
            <a:avLst/>
          </a:prstGeom>
          <a:noFill/>
          <a:ln w="9525">
            <a:noFill/>
            <a:miter lim="800000"/>
            <a:headEnd/>
            <a:tailEnd/>
          </a:ln>
        </p:spPr>
        <p:txBody>
          <a:bodyPr>
            <a:spAutoFit/>
          </a:bodyPr>
          <a:lstStyle/>
          <a:p>
            <a:r>
              <a:rPr lang="en-US"/>
              <a:t>Then the thermal efficiency comes:</a:t>
            </a:r>
          </a:p>
        </p:txBody>
      </p:sp>
      <p:graphicFrame>
        <p:nvGraphicFramePr>
          <p:cNvPr id="13" name="Object 5"/>
          <p:cNvGraphicFramePr>
            <a:graphicFrameLocks noChangeAspect="1"/>
          </p:cNvGraphicFramePr>
          <p:nvPr/>
        </p:nvGraphicFramePr>
        <p:xfrm>
          <a:off x="4572000" y="3714750"/>
          <a:ext cx="3468688" cy="1204913"/>
        </p:xfrm>
        <a:graphic>
          <a:graphicData uri="http://schemas.openxmlformats.org/presentationml/2006/ole">
            <p:oleObj spid="_x0000_s8197" name="Equação" r:id="rId7" imgW="2413000" imgH="838200" progId="Equation.3">
              <p:embed/>
            </p:oleObj>
          </a:graphicData>
        </a:graphic>
      </p:graphicFrame>
      <p:graphicFrame>
        <p:nvGraphicFramePr>
          <p:cNvPr id="14" name="Object 6"/>
          <p:cNvGraphicFramePr>
            <a:graphicFrameLocks noChangeAspect="1"/>
          </p:cNvGraphicFramePr>
          <p:nvPr/>
        </p:nvGraphicFramePr>
        <p:xfrm>
          <a:off x="5643563" y="5143500"/>
          <a:ext cx="1428750" cy="933450"/>
        </p:xfrm>
        <a:graphic>
          <a:graphicData uri="http://schemas.openxmlformats.org/presentationml/2006/ole">
            <p:oleObj spid="_x0000_s8198" name="Equação" r:id="rId8" imgW="660113" imgH="431613"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ppt_x"/>
                                          </p:val>
                                        </p:tav>
                                        <p:tav tm="100000">
                                          <p:val>
                                            <p:strVal val="#ppt_x"/>
                                          </p:val>
                                        </p:tav>
                                      </p:tavLst>
                                    </p:anim>
                                    <p:anim calcmode="lin" valueType="num">
                                      <p:cBhvr additive="base">
                                        <p:cTn id="3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ppt_x"/>
                                          </p:val>
                                        </p:tav>
                                        <p:tav tm="100000">
                                          <p:val>
                                            <p:strVal val="#ppt_x"/>
                                          </p:val>
                                        </p:tav>
                                      </p:tavLst>
                                    </p:anim>
                                    <p:anim calcmode="lin" valueType="num">
                                      <p:cBhvr additive="base">
                                        <p:cTn id="40" dur="500" fill="hold"/>
                                        <p:tgtEl>
                                          <p:spTgt spid="13"/>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osição do Número do Diapositivo 3"/>
          <p:cNvSpPr>
            <a:spLocks noGrp="1"/>
          </p:cNvSpPr>
          <p:nvPr>
            <p:ph type="sldNum" sz="quarter" idx="12"/>
          </p:nvPr>
        </p:nvSpPr>
        <p:spPr/>
        <p:txBody>
          <a:bodyPr/>
          <a:lstStyle/>
          <a:p>
            <a:pPr>
              <a:defRPr/>
            </a:pPr>
            <a:fld id="{D76F9923-FF6A-4A4B-89AC-305A24203739}" type="slidenum">
              <a:rPr lang="pt-PT" smtClean="0"/>
              <a:pPr>
                <a:defRPr/>
              </a:pPr>
              <a:t>17</a:t>
            </a:fld>
            <a:endParaRPr lang="pt-PT"/>
          </a:p>
        </p:txBody>
      </p:sp>
      <p:sp>
        <p:nvSpPr>
          <p:cNvPr id="5" name="Título 1"/>
          <p:cNvSpPr>
            <a:spLocks noGrp="1"/>
          </p:cNvSpPr>
          <p:nvPr>
            <p:ph type="title"/>
          </p:nvPr>
        </p:nvSpPr>
        <p:spPr>
          <a:xfrm>
            <a:off x="360363" y="404813"/>
            <a:ext cx="5616575" cy="357187"/>
          </a:xfrm>
        </p:spPr>
        <p:txBody>
          <a:bodyPr rtlCol="0">
            <a:normAutofit fontScale="90000"/>
          </a:bodyPr>
          <a:lstStyle/>
          <a:p>
            <a:pPr algn="l" eaLnBrk="1" fontAlgn="auto" hangingPunct="1">
              <a:spcAft>
                <a:spcPts val="0"/>
              </a:spcAft>
              <a:defRPr/>
            </a:pPr>
            <a:r>
              <a:rPr lang="en-US" sz="2400" dirty="0" smtClean="0">
                <a:solidFill>
                  <a:srgbClr val="FF6600"/>
                </a:solidFill>
                <a:effectLst>
                  <a:outerShdw blurRad="38100" dist="38100" dir="2700000" algn="tl">
                    <a:srgbClr val="000000">
                      <a:alpha val="43137"/>
                    </a:srgbClr>
                  </a:outerShdw>
                </a:effectLst>
              </a:rPr>
              <a:t>Carnot´s Principles</a:t>
            </a:r>
            <a:endParaRPr lang="en-US" sz="2400" dirty="0">
              <a:solidFill>
                <a:srgbClr val="FF6600"/>
              </a:solidFill>
              <a:effectLst>
                <a:outerShdw blurRad="38100" dist="38100" dir="2700000" algn="tl">
                  <a:srgbClr val="000000">
                    <a:alpha val="43137"/>
                  </a:srgbClr>
                </a:outerShdw>
              </a:effectLst>
            </a:endParaRPr>
          </a:p>
        </p:txBody>
      </p:sp>
      <p:sp>
        <p:nvSpPr>
          <p:cNvPr id="7" name="CaixaDeTexto 6"/>
          <p:cNvSpPr txBox="1">
            <a:spLocks noChangeArrowheads="1"/>
          </p:cNvSpPr>
          <p:nvPr/>
        </p:nvSpPr>
        <p:spPr bwMode="auto">
          <a:xfrm>
            <a:off x="360363" y="1071563"/>
            <a:ext cx="8286750" cy="646112"/>
          </a:xfrm>
          <a:prstGeom prst="rect">
            <a:avLst/>
          </a:prstGeom>
          <a:noFill/>
          <a:ln w="9525">
            <a:noFill/>
            <a:miter lim="800000"/>
            <a:headEnd/>
            <a:tailEnd/>
          </a:ln>
        </p:spPr>
        <p:txBody>
          <a:bodyPr>
            <a:spAutoFit/>
          </a:bodyPr>
          <a:lstStyle/>
          <a:p>
            <a:r>
              <a:rPr lang="en-US"/>
              <a:t>The second law imposes limits on the operation of cyclic devices: A heat engine cannot work through heat exchange with a single source!</a:t>
            </a:r>
            <a:endParaRPr lang="pt-PT"/>
          </a:p>
        </p:txBody>
      </p:sp>
      <p:sp>
        <p:nvSpPr>
          <p:cNvPr id="8" name="CaixaDeTexto 7"/>
          <p:cNvSpPr txBox="1"/>
          <p:nvPr/>
        </p:nvSpPr>
        <p:spPr>
          <a:xfrm>
            <a:off x="360363" y="2071688"/>
            <a:ext cx="8286750" cy="1754187"/>
          </a:xfrm>
          <a:prstGeom prst="rect">
            <a:avLst/>
          </a:prstGeom>
          <a:noFill/>
        </p:spPr>
        <p:txBody>
          <a:bodyPr>
            <a:spAutoFit/>
          </a:bodyPr>
          <a:lstStyle/>
          <a:p>
            <a:pPr>
              <a:defRPr/>
            </a:pPr>
            <a:r>
              <a:rPr lang="en-US" dirty="0"/>
              <a:t>We can draw two conclusions - </a:t>
            </a:r>
            <a:r>
              <a:rPr lang="en-US" u="sng" dirty="0">
                <a:effectLst>
                  <a:outerShdw blurRad="38100" dist="38100" dir="2700000" algn="tl">
                    <a:srgbClr val="000000">
                      <a:alpha val="43137"/>
                    </a:srgbClr>
                  </a:outerShdw>
                </a:effectLst>
              </a:rPr>
              <a:t>Principles of Carnot</a:t>
            </a:r>
            <a:r>
              <a:rPr lang="en-US" dirty="0"/>
              <a:t>:</a:t>
            </a:r>
          </a:p>
          <a:p>
            <a:pPr marL="342900" indent="-342900">
              <a:buFontTx/>
              <a:buAutoNum type="arabicPeriod"/>
              <a:defRPr/>
            </a:pPr>
            <a:r>
              <a:rPr lang="en-US" dirty="0"/>
              <a:t>The performance of an irreversible heat engine is always lower than that of a reversible heat engine that runs from the same sources (temperatures)</a:t>
            </a:r>
          </a:p>
          <a:p>
            <a:pPr marL="342900" indent="-342900">
              <a:buFontTx/>
              <a:buAutoNum type="arabicPeriod"/>
              <a:defRPr/>
            </a:pPr>
            <a:r>
              <a:rPr lang="en-US" dirty="0"/>
              <a:t>Efficiencies from all thermal reversible machines that run between the same two sources are equal.</a:t>
            </a:r>
          </a:p>
        </p:txBody>
      </p:sp>
      <p:pic>
        <p:nvPicPr>
          <p:cNvPr id="9" name="Picture 2" descr="http://www.cienciapt.net/noticias/imagens/novas/central_pego.jpg"/>
          <p:cNvPicPr>
            <a:picLocks noChangeAspect="1" noChangeArrowheads="1"/>
          </p:cNvPicPr>
          <p:nvPr/>
        </p:nvPicPr>
        <p:blipFill>
          <a:blip r:embed="rId2" cstate="print"/>
          <a:srcRect/>
          <a:stretch>
            <a:fillRect/>
          </a:stretch>
        </p:blipFill>
        <p:spPr bwMode="auto">
          <a:xfrm>
            <a:off x="642938" y="3857625"/>
            <a:ext cx="2381250" cy="2286000"/>
          </a:xfrm>
          <a:prstGeom prst="rect">
            <a:avLst/>
          </a:prstGeom>
          <a:noFill/>
          <a:ln w="9525">
            <a:noFill/>
            <a:miter lim="800000"/>
            <a:headEnd/>
            <a:tailEnd/>
          </a:ln>
        </p:spPr>
      </p:pic>
      <p:sp>
        <p:nvSpPr>
          <p:cNvPr id="10" name="CaixaDeTexto 9"/>
          <p:cNvSpPr txBox="1">
            <a:spLocks noChangeArrowheads="1"/>
          </p:cNvSpPr>
          <p:nvPr/>
        </p:nvSpPr>
        <p:spPr bwMode="auto">
          <a:xfrm>
            <a:off x="3000375" y="4786313"/>
            <a:ext cx="5572125" cy="1200150"/>
          </a:xfrm>
          <a:prstGeom prst="rect">
            <a:avLst/>
          </a:prstGeom>
          <a:noFill/>
          <a:ln w="9525">
            <a:noFill/>
            <a:miter lim="800000"/>
            <a:headEnd/>
            <a:tailEnd/>
          </a:ln>
        </p:spPr>
        <p:txBody>
          <a:bodyPr>
            <a:spAutoFit/>
          </a:bodyPr>
          <a:lstStyle/>
          <a:p>
            <a:r>
              <a:rPr lang="en-US"/>
              <a:t>The maximum thermal efficiency of a thermal power station using vapor and running between T</a:t>
            </a:r>
            <a:r>
              <a:rPr lang="en-US" baseline="-25000"/>
              <a:t>H</a:t>
            </a:r>
            <a:r>
              <a:rPr lang="en-US"/>
              <a:t> = 750 K and T</a:t>
            </a:r>
            <a:r>
              <a:rPr lang="en-US" baseline="-25000"/>
              <a:t>C</a:t>
            </a:r>
            <a:r>
              <a:rPr lang="en-US"/>
              <a:t> = 300 K is 60 %. Real efficiencies are around 38 – 40%.</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additive="base">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 calcmode="lin" valueType="num">
                                      <p:cBhvr additive="base">
                                        <p:cTn id="19"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anim calcmode="lin" valueType="num">
                                      <p:cBhvr additive="base">
                                        <p:cTn id="25"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p:bldP spid="8" grpId="0" build="p"/>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osição do Número do Diapositivo 3"/>
          <p:cNvSpPr>
            <a:spLocks noGrp="1"/>
          </p:cNvSpPr>
          <p:nvPr>
            <p:ph type="sldNum" sz="quarter" idx="12"/>
          </p:nvPr>
        </p:nvSpPr>
        <p:spPr/>
        <p:txBody>
          <a:bodyPr/>
          <a:lstStyle/>
          <a:p>
            <a:pPr>
              <a:defRPr/>
            </a:pPr>
            <a:fld id="{57D82D86-456C-41F8-94E8-C926A22DD809}" type="slidenum">
              <a:rPr lang="pt-PT" smtClean="0"/>
              <a:pPr>
                <a:defRPr/>
              </a:pPr>
              <a:t>18</a:t>
            </a:fld>
            <a:endParaRPr lang="pt-PT"/>
          </a:p>
        </p:txBody>
      </p:sp>
      <p:sp>
        <p:nvSpPr>
          <p:cNvPr id="7" name="Título 1"/>
          <p:cNvSpPr>
            <a:spLocks noGrp="1"/>
          </p:cNvSpPr>
          <p:nvPr>
            <p:ph type="title"/>
          </p:nvPr>
        </p:nvSpPr>
        <p:spPr>
          <a:xfrm>
            <a:off x="360363" y="404813"/>
            <a:ext cx="3854450" cy="357187"/>
          </a:xfrm>
        </p:spPr>
        <p:txBody>
          <a:bodyPr rtlCol="0">
            <a:normAutofit fontScale="90000"/>
          </a:bodyPr>
          <a:lstStyle/>
          <a:p>
            <a:pPr algn="l" eaLnBrk="1" fontAlgn="auto" hangingPunct="1">
              <a:spcAft>
                <a:spcPts val="0"/>
              </a:spcAft>
              <a:defRPr/>
            </a:pPr>
            <a:r>
              <a:rPr lang="en-US" sz="2400" dirty="0" smtClean="0">
                <a:solidFill>
                  <a:srgbClr val="FF6600"/>
                </a:solidFill>
                <a:effectLst>
                  <a:outerShdw blurRad="38100" dist="38100" dir="2700000" algn="tl">
                    <a:srgbClr val="000000">
                      <a:alpha val="43137"/>
                    </a:srgbClr>
                  </a:outerShdw>
                </a:effectLst>
              </a:rPr>
              <a:t>Examples of </a:t>
            </a:r>
            <a:r>
              <a:rPr lang="en-US" sz="2400" dirty="0" smtClean="0">
                <a:solidFill>
                  <a:srgbClr val="FF6600"/>
                </a:solidFill>
                <a:effectLst>
                  <a:outerShdw blurRad="38100" dist="38100" dir="2700000" algn="tl">
                    <a:srgbClr val="000000">
                      <a:alpha val="43137"/>
                    </a:srgbClr>
                  </a:outerShdw>
                </a:effectLst>
                <a:latin typeface="Comic Sans MS"/>
              </a:rPr>
              <a:t>ΔS calculations</a:t>
            </a:r>
            <a:endParaRPr lang="en-US" sz="2400" dirty="0">
              <a:solidFill>
                <a:srgbClr val="FF6600"/>
              </a:solidFill>
              <a:effectLst>
                <a:outerShdw blurRad="38100" dist="38100" dir="2700000" algn="tl">
                  <a:srgbClr val="000000">
                    <a:alpha val="43137"/>
                  </a:srgbClr>
                </a:outerShdw>
              </a:effectLst>
            </a:endParaRPr>
          </a:p>
        </p:txBody>
      </p:sp>
      <p:sp>
        <p:nvSpPr>
          <p:cNvPr id="9224" name="CaixaDeTexto 4"/>
          <p:cNvSpPr txBox="1">
            <a:spLocks noChangeArrowheads="1"/>
          </p:cNvSpPr>
          <p:nvPr/>
        </p:nvSpPr>
        <p:spPr bwMode="auto">
          <a:xfrm>
            <a:off x="428625" y="1000125"/>
            <a:ext cx="4429125" cy="369888"/>
          </a:xfrm>
          <a:prstGeom prst="rect">
            <a:avLst/>
          </a:prstGeom>
          <a:noFill/>
          <a:ln w="9525">
            <a:noFill/>
            <a:miter lim="800000"/>
            <a:headEnd/>
            <a:tailEnd/>
          </a:ln>
        </p:spPr>
        <p:txBody>
          <a:bodyPr>
            <a:spAutoFit/>
          </a:bodyPr>
          <a:lstStyle/>
          <a:p>
            <a:r>
              <a:rPr lang="en-US"/>
              <a:t>Isothermic and reversible process:</a:t>
            </a:r>
          </a:p>
        </p:txBody>
      </p:sp>
      <p:graphicFrame>
        <p:nvGraphicFramePr>
          <p:cNvPr id="9218" name="Object 4"/>
          <p:cNvGraphicFramePr>
            <a:graphicFrameLocks noChangeAspect="1"/>
          </p:cNvGraphicFramePr>
          <p:nvPr/>
        </p:nvGraphicFramePr>
        <p:xfrm>
          <a:off x="4500563" y="785813"/>
          <a:ext cx="1395412" cy="847725"/>
        </p:xfrm>
        <a:graphic>
          <a:graphicData uri="http://schemas.openxmlformats.org/presentationml/2006/ole">
            <p:oleObj spid="_x0000_s9218" name="Equação" r:id="rId3" imgW="647419" imgH="393529" progId="Equation.3">
              <p:embed/>
            </p:oleObj>
          </a:graphicData>
        </a:graphic>
      </p:graphicFrame>
      <p:sp>
        <p:nvSpPr>
          <p:cNvPr id="9225" name="CaixaDeTexto 7"/>
          <p:cNvSpPr txBox="1">
            <a:spLocks noChangeArrowheads="1"/>
          </p:cNvSpPr>
          <p:nvPr/>
        </p:nvSpPr>
        <p:spPr bwMode="auto">
          <a:xfrm>
            <a:off x="500063" y="2000250"/>
            <a:ext cx="7929562" cy="646113"/>
          </a:xfrm>
          <a:prstGeom prst="rect">
            <a:avLst/>
          </a:prstGeom>
          <a:noFill/>
          <a:ln w="9525">
            <a:noFill/>
            <a:miter lim="800000"/>
            <a:headEnd/>
            <a:tailEnd/>
          </a:ln>
        </p:spPr>
        <p:txBody>
          <a:bodyPr>
            <a:spAutoFit/>
          </a:bodyPr>
          <a:lstStyle/>
          <a:p>
            <a:r>
              <a:rPr lang="en-US"/>
              <a:t>But, since the system absorbs heat from the exterior or surroundings, then:</a:t>
            </a:r>
          </a:p>
        </p:txBody>
      </p:sp>
      <p:graphicFrame>
        <p:nvGraphicFramePr>
          <p:cNvPr id="9219" name="Object 5"/>
          <p:cNvGraphicFramePr>
            <a:graphicFrameLocks noChangeAspect="1"/>
          </p:cNvGraphicFramePr>
          <p:nvPr/>
        </p:nvGraphicFramePr>
        <p:xfrm>
          <a:off x="3429000" y="2500313"/>
          <a:ext cx="1393825" cy="696912"/>
        </p:xfrm>
        <a:graphic>
          <a:graphicData uri="http://schemas.openxmlformats.org/presentationml/2006/ole">
            <p:oleObj spid="_x0000_s9219" name="Equação" r:id="rId4" imgW="787058" imgH="393529" progId="Equation.3">
              <p:embed/>
            </p:oleObj>
          </a:graphicData>
        </a:graphic>
      </p:graphicFrame>
      <p:graphicFrame>
        <p:nvGraphicFramePr>
          <p:cNvPr id="9220" name="Object 6"/>
          <p:cNvGraphicFramePr>
            <a:graphicFrameLocks noChangeAspect="1"/>
          </p:cNvGraphicFramePr>
          <p:nvPr/>
        </p:nvGraphicFramePr>
        <p:xfrm>
          <a:off x="3429000" y="3786188"/>
          <a:ext cx="1843088" cy="696912"/>
        </p:xfrm>
        <a:graphic>
          <a:graphicData uri="http://schemas.openxmlformats.org/presentationml/2006/ole">
            <p:oleObj spid="_x0000_s9220" name="Equação" r:id="rId5" imgW="1040948" imgH="393529" progId="Equation.3">
              <p:embed/>
            </p:oleObj>
          </a:graphicData>
        </a:graphic>
      </p:graphicFrame>
      <p:sp>
        <p:nvSpPr>
          <p:cNvPr id="9226" name="CaixaDeTexto 10"/>
          <p:cNvSpPr txBox="1">
            <a:spLocks noChangeArrowheads="1"/>
          </p:cNvSpPr>
          <p:nvPr/>
        </p:nvSpPr>
        <p:spPr bwMode="auto">
          <a:xfrm>
            <a:off x="571500" y="3357563"/>
            <a:ext cx="2000250" cy="369887"/>
          </a:xfrm>
          <a:prstGeom prst="rect">
            <a:avLst/>
          </a:prstGeom>
          <a:noFill/>
          <a:ln w="9525">
            <a:noFill/>
            <a:miter lim="800000"/>
            <a:headEnd/>
            <a:tailEnd/>
          </a:ln>
        </p:spPr>
        <p:txBody>
          <a:bodyPr>
            <a:spAutoFit/>
          </a:bodyPr>
          <a:lstStyle/>
          <a:p>
            <a:r>
              <a:rPr lang="en-US"/>
              <a:t>At constant p</a:t>
            </a:r>
          </a:p>
        </p:txBody>
      </p:sp>
      <p:graphicFrame>
        <p:nvGraphicFramePr>
          <p:cNvPr id="9221" name="Object 7"/>
          <p:cNvGraphicFramePr>
            <a:graphicFrameLocks noChangeAspect="1"/>
          </p:cNvGraphicFramePr>
          <p:nvPr/>
        </p:nvGraphicFramePr>
        <p:xfrm>
          <a:off x="2555875" y="4983163"/>
          <a:ext cx="4300538" cy="649287"/>
        </p:xfrm>
        <a:graphic>
          <a:graphicData uri="http://schemas.openxmlformats.org/presentationml/2006/ole">
            <p:oleObj spid="_x0000_s9221" name="Equação" r:id="rId6" imgW="1600200" imgH="241200" progId="Equation.3">
              <p:embed/>
            </p:oleObj>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osição do Número do Diapositivo 3"/>
          <p:cNvSpPr>
            <a:spLocks noGrp="1"/>
          </p:cNvSpPr>
          <p:nvPr>
            <p:ph type="sldNum" sz="quarter" idx="12"/>
          </p:nvPr>
        </p:nvSpPr>
        <p:spPr/>
        <p:txBody>
          <a:bodyPr/>
          <a:lstStyle/>
          <a:p>
            <a:pPr>
              <a:defRPr/>
            </a:pPr>
            <a:fld id="{17103182-A771-4B04-B545-1A4B3D175F91}" type="slidenum">
              <a:rPr lang="pt-PT" smtClean="0"/>
              <a:pPr>
                <a:defRPr/>
              </a:pPr>
              <a:t>19</a:t>
            </a:fld>
            <a:endParaRPr lang="pt-PT"/>
          </a:p>
        </p:txBody>
      </p:sp>
      <p:sp>
        <p:nvSpPr>
          <p:cNvPr id="5" name="Título 1"/>
          <p:cNvSpPr>
            <a:spLocks noGrp="1"/>
          </p:cNvSpPr>
          <p:nvPr>
            <p:ph type="title"/>
          </p:nvPr>
        </p:nvSpPr>
        <p:spPr>
          <a:xfrm>
            <a:off x="360363" y="404813"/>
            <a:ext cx="5867400" cy="357187"/>
          </a:xfrm>
        </p:spPr>
        <p:txBody>
          <a:bodyPr rtlCol="0">
            <a:normAutofit fontScale="90000"/>
          </a:bodyPr>
          <a:lstStyle/>
          <a:p>
            <a:pPr algn="l" eaLnBrk="1" fontAlgn="auto" hangingPunct="1">
              <a:spcAft>
                <a:spcPts val="0"/>
              </a:spcAft>
              <a:defRPr/>
            </a:pPr>
            <a:r>
              <a:rPr lang="en-US" sz="2400" dirty="0" smtClean="0">
                <a:solidFill>
                  <a:srgbClr val="FF6600"/>
                </a:solidFill>
                <a:effectLst>
                  <a:outerShdw blurRad="38100" dist="38100" dir="2700000" algn="tl">
                    <a:srgbClr val="000000">
                      <a:alpha val="43137"/>
                    </a:srgbClr>
                  </a:outerShdw>
                </a:effectLst>
              </a:rPr>
              <a:t>Isothermal and reversible expansion of ideal gas</a:t>
            </a:r>
            <a:endParaRPr lang="en-US" sz="2400" dirty="0">
              <a:solidFill>
                <a:srgbClr val="FF6600"/>
              </a:solidFill>
              <a:effectLst>
                <a:outerShdw blurRad="38100" dist="38100" dir="2700000" algn="tl">
                  <a:srgbClr val="000000">
                    <a:alpha val="43137"/>
                  </a:srgbClr>
                </a:outerShdw>
              </a:effectLst>
            </a:endParaRPr>
          </a:p>
        </p:txBody>
      </p:sp>
      <p:sp>
        <p:nvSpPr>
          <p:cNvPr id="10249" name="CaixaDeTexto 5"/>
          <p:cNvSpPr txBox="1">
            <a:spLocks noChangeArrowheads="1"/>
          </p:cNvSpPr>
          <p:nvPr/>
        </p:nvSpPr>
        <p:spPr bwMode="auto">
          <a:xfrm>
            <a:off x="360363" y="1052513"/>
            <a:ext cx="1871662" cy="369887"/>
          </a:xfrm>
          <a:prstGeom prst="rect">
            <a:avLst/>
          </a:prstGeom>
          <a:noFill/>
          <a:ln w="9525">
            <a:noFill/>
            <a:miter lim="800000"/>
            <a:headEnd/>
            <a:tailEnd/>
          </a:ln>
        </p:spPr>
        <p:txBody>
          <a:bodyPr>
            <a:spAutoFit/>
          </a:bodyPr>
          <a:lstStyle/>
          <a:p>
            <a:r>
              <a:rPr lang="en-US"/>
              <a:t>At constant T:</a:t>
            </a:r>
          </a:p>
        </p:txBody>
      </p:sp>
      <p:graphicFrame>
        <p:nvGraphicFramePr>
          <p:cNvPr id="10242" name="Objecto 6"/>
          <p:cNvGraphicFramePr>
            <a:graphicFrameLocks noChangeAspect="1"/>
          </p:cNvGraphicFramePr>
          <p:nvPr/>
        </p:nvGraphicFramePr>
        <p:xfrm>
          <a:off x="2339975" y="1046163"/>
          <a:ext cx="2711450" cy="460375"/>
        </p:xfrm>
        <a:graphic>
          <a:graphicData uri="http://schemas.openxmlformats.org/presentationml/2006/ole">
            <p:oleObj spid="_x0000_s10242" name="Equação" r:id="rId3" imgW="1193760" imgH="203040" progId="Equation.3">
              <p:embed/>
            </p:oleObj>
          </a:graphicData>
        </a:graphic>
      </p:graphicFrame>
      <p:graphicFrame>
        <p:nvGraphicFramePr>
          <p:cNvPr id="10243" name="Objecto 7"/>
          <p:cNvGraphicFramePr>
            <a:graphicFrameLocks noChangeAspect="1"/>
          </p:cNvGraphicFramePr>
          <p:nvPr/>
        </p:nvGraphicFramePr>
        <p:xfrm>
          <a:off x="3635375" y="1628775"/>
          <a:ext cx="2012950" cy="804863"/>
        </p:xfrm>
        <a:graphic>
          <a:graphicData uri="http://schemas.openxmlformats.org/presentationml/2006/ole">
            <p:oleObj spid="_x0000_s10243" name="Equação" r:id="rId4" imgW="1143000" imgH="457200" progId="Equation.3">
              <p:embed/>
            </p:oleObj>
          </a:graphicData>
        </a:graphic>
      </p:graphicFrame>
      <p:sp>
        <p:nvSpPr>
          <p:cNvPr id="10250" name="CaixaDeTexto 8"/>
          <p:cNvSpPr txBox="1">
            <a:spLocks noChangeArrowheads="1"/>
          </p:cNvSpPr>
          <p:nvPr/>
        </p:nvSpPr>
        <p:spPr bwMode="auto">
          <a:xfrm>
            <a:off x="360363" y="2636838"/>
            <a:ext cx="2376487" cy="369887"/>
          </a:xfrm>
          <a:prstGeom prst="rect">
            <a:avLst/>
          </a:prstGeom>
          <a:noFill/>
          <a:ln w="9525">
            <a:noFill/>
            <a:miter lim="800000"/>
            <a:headEnd/>
            <a:tailEnd/>
          </a:ln>
        </p:spPr>
        <p:txBody>
          <a:bodyPr>
            <a:spAutoFit/>
          </a:bodyPr>
          <a:lstStyle/>
          <a:p>
            <a:r>
              <a:rPr lang="en-US"/>
              <a:t>As a consequence:</a:t>
            </a:r>
          </a:p>
        </p:txBody>
      </p:sp>
      <p:graphicFrame>
        <p:nvGraphicFramePr>
          <p:cNvPr id="10244" name="Objecto 9"/>
          <p:cNvGraphicFramePr>
            <a:graphicFrameLocks noChangeAspect="1"/>
          </p:cNvGraphicFramePr>
          <p:nvPr/>
        </p:nvGraphicFramePr>
        <p:xfrm>
          <a:off x="2740025" y="2419350"/>
          <a:ext cx="1831975" cy="804863"/>
        </p:xfrm>
        <a:graphic>
          <a:graphicData uri="http://schemas.openxmlformats.org/presentationml/2006/ole">
            <p:oleObj spid="_x0000_s10244" name="Equação" r:id="rId5" imgW="1041120" imgH="457200" progId="Equation.3">
              <p:embed/>
            </p:oleObj>
          </a:graphicData>
        </a:graphic>
      </p:graphicFrame>
      <p:sp>
        <p:nvSpPr>
          <p:cNvPr id="10251" name="CaixaDeTexto 10"/>
          <p:cNvSpPr txBox="1">
            <a:spLocks noChangeArrowheads="1"/>
          </p:cNvSpPr>
          <p:nvPr/>
        </p:nvSpPr>
        <p:spPr bwMode="auto">
          <a:xfrm>
            <a:off x="360363" y="4149725"/>
            <a:ext cx="2592387" cy="368300"/>
          </a:xfrm>
          <a:prstGeom prst="rect">
            <a:avLst/>
          </a:prstGeom>
          <a:noFill/>
          <a:ln w="9525">
            <a:noFill/>
            <a:miter lim="800000"/>
            <a:headEnd/>
            <a:tailEnd/>
          </a:ln>
        </p:spPr>
        <p:txBody>
          <a:bodyPr>
            <a:spAutoFit/>
          </a:bodyPr>
          <a:lstStyle/>
          <a:p>
            <a:r>
              <a:rPr lang="en-US"/>
              <a:t>In the surroundings:</a:t>
            </a:r>
          </a:p>
        </p:txBody>
      </p:sp>
      <p:graphicFrame>
        <p:nvGraphicFramePr>
          <p:cNvPr id="10245" name="Objecto 11"/>
          <p:cNvGraphicFramePr>
            <a:graphicFrameLocks noChangeAspect="1"/>
          </p:cNvGraphicFramePr>
          <p:nvPr/>
        </p:nvGraphicFramePr>
        <p:xfrm>
          <a:off x="2711450" y="3967163"/>
          <a:ext cx="1851025" cy="733425"/>
        </p:xfrm>
        <a:graphic>
          <a:graphicData uri="http://schemas.openxmlformats.org/presentationml/2006/ole">
            <p:oleObj spid="_x0000_s10245" name="Equação" r:id="rId6" imgW="1155600" imgH="457200" progId="Equation.3">
              <p:embed/>
            </p:oleObj>
          </a:graphicData>
        </a:graphic>
      </p:graphicFrame>
      <p:graphicFrame>
        <p:nvGraphicFramePr>
          <p:cNvPr id="10246" name="Objecto 12"/>
          <p:cNvGraphicFramePr>
            <a:graphicFrameLocks noChangeAspect="1"/>
          </p:cNvGraphicFramePr>
          <p:nvPr/>
        </p:nvGraphicFramePr>
        <p:xfrm>
          <a:off x="3348038" y="5229225"/>
          <a:ext cx="1717675" cy="617538"/>
        </p:xfrm>
        <a:graphic>
          <a:graphicData uri="http://schemas.openxmlformats.org/presentationml/2006/ole">
            <p:oleObj spid="_x0000_s10246" name="Equação" r:id="rId7" imgW="634680" imgH="228600" progId="Equation.3">
              <p:embed/>
            </p:oleObj>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osição do Número do Diapositivo 3"/>
          <p:cNvSpPr>
            <a:spLocks noGrp="1"/>
          </p:cNvSpPr>
          <p:nvPr>
            <p:ph type="sldNum" sz="quarter" idx="12"/>
          </p:nvPr>
        </p:nvSpPr>
        <p:spPr/>
        <p:txBody>
          <a:bodyPr/>
          <a:lstStyle/>
          <a:p>
            <a:pPr>
              <a:defRPr/>
            </a:pPr>
            <a:fld id="{24CB66DD-9BFB-4F01-8957-5E4A9EC6F633}" type="slidenum">
              <a:rPr lang="pt-PT" smtClean="0"/>
              <a:pPr>
                <a:defRPr/>
              </a:pPr>
              <a:t>20</a:t>
            </a:fld>
            <a:endParaRPr lang="pt-PT"/>
          </a:p>
        </p:txBody>
      </p:sp>
      <p:sp>
        <p:nvSpPr>
          <p:cNvPr id="5" name="Título 1"/>
          <p:cNvSpPr>
            <a:spLocks noGrp="1"/>
          </p:cNvSpPr>
          <p:nvPr>
            <p:ph type="title"/>
          </p:nvPr>
        </p:nvSpPr>
        <p:spPr>
          <a:xfrm>
            <a:off x="360363" y="404813"/>
            <a:ext cx="5867400" cy="357187"/>
          </a:xfrm>
        </p:spPr>
        <p:txBody>
          <a:bodyPr rtlCol="0">
            <a:normAutofit fontScale="90000"/>
          </a:bodyPr>
          <a:lstStyle/>
          <a:p>
            <a:pPr algn="l" eaLnBrk="1" fontAlgn="auto" hangingPunct="1">
              <a:spcAft>
                <a:spcPts val="0"/>
              </a:spcAft>
              <a:defRPr/>
            </a:pPr>
            <a:r>
              <a:rPr lang="en-US" sz="2400" dirty="0" smtClean="0">
                <a:solidFill>
                  <a:srgbClr val="FF6600"/>
                </a:solidFill>
                <a:effectLst>
                  <a:outerShdw blurRad="38100" dist="38100" dir="2700000" algn="tl">
                    <a:srgbClr val="000000">
                      <a:alpha val="43137"/>
                    </a:srgbClr>
                  </a:outerShdw>
                </a:effectLst>
              </a:rPr>
              <a:t>Isothermal and </a:t>
            </a:r>
            <a:r>
              <a:rPr lang="en-US" sz="2400" u="sng" dirty="0" smtClean="0">
                <a:solidFill>
                  <a:srgbClr val="FF6600"/>
                </a:solidFill>
                <a:effectLst>
                  <a:outerShdw blurRad="38100" dist="38100" dir="2700000" algn="tl">
                    <a:srgbClr val="000000">
                      <a:alpha val="43137"/>
                    </a:srgbClr>
                  </a:outerShdw>
                </a:effectLst>
              </a:rPr>
              <a:t>irreversible</a:t>
            </a:r>
            <a:r>
              <a:rPr lang="en-US" sz="2400" dirty="0" smtClean="0">
                <a:solidFill>
                  <a:srgbClr val="FF6600"/>
                </a:solidFill>
                <a:effectLst>
                  <a:outerShdw blurRad="38100" dist="38100" dir="2700000" algn="tl">
                    <a:srgbClr val="000000">
                      <a:alpha val="43137"/>
                    </a:srgbClr>
                  </a:outerShdw>
                </a:effectLst>
              </a:rPr>
              <a:t> expansion of ideal gas</a:t>
            </a:r>
            <a:endParaRPr lang="en-US" sz="2400" dirty="0">
              <a:solidFill>
                <a:srgbClr val="FF6600"/>
              </a:solidFill>
              <a:effectLst>
                <a:outerShdw blurRad="38100" dist="38100" dir="2700000" algn="tl">
                  <a:srgbClr val="000000">
                    <a:alpha val="43137"/>
                  </a:srgbClr>
                </a:outerShdw>
              </a:effectLst>
            </a:endParaRPr>
          </a:p>
        </p:txBody>
      </p:sp>
      <p:sp>
        <p:nvSpPr>
          <p:cNvPr id="11272" name="CaixaDeTexto 5"/>
          <p:cNvSpPr txBox="1">
            <a:spLocks noChangeArrowheads="1"/>
          </p:cNvSpPr>
          <p:nvPr/>
        </p:nvSpPr>
        <p:spPr bwMode="auto">
          <a:xfrm>
            <a:off x="468313" y="1052513"/>
            <a:ext cx="7632700" cy="369887"/>
          </a:xfrm>
          <a:prstGeom prst="rect">
            <a:avLst/>
          </a:prstGeom>
          <a:noFill/>
          <a:ln w="9525">
            <a:noFill/>
            <a:miter lim="800000"/>
            <a:headEnd/>
            <a:tailEnd/>
          </a:ln>
        </p:spPr>
        <p:txBody>
          <a:bodyPr>
            <a:spAutoFit/>
          </a:bodyPr>
          <a:lstStyle/>
          <a:p>
            <a:r>
              <a:rPr lang="en-US"/>
              <a:t>Since the entropy is a state function, then for the gas (system)</a:t>
            </a:r>
          </a:p>
        </p:txBody>
      </p:sp>
      <p:graphicFrame>
        <p:nvGraphicFramePr>
          <p:cNvPr id="11266" name="Objecto 6"/>
          <p:cNvGraphicFramePr>
            <a:graphicFrameLocks noChangeAspect="1"/>
          </p:cNvGraphicFramePr>
          <p:nvPr/>
        </p:nvGraphicFramePr>
        <p:xfrm>
          <a:off x="3225800" y="1700213"/>
          <a:ext cx="1831975" cy="804862"/>
        </p:xfrm>
        <a:graphic>
          <a:graphicData uri="http://schemas.openxmlformats.org/presentationml/2006/ole">
            <p:oleObj spid="_x0000_s11266" name="Equação" r:id="rId3" imgW="1041120" imgH="457200" progId="Equation.3">
              <p:embed/>
            </p:oleObj>
          </a:graphicData>
        </a:graphic>
      </p:graphicFrame>
      <p:sp>
        <p:nvSpPr>
          <p:cNvPr id="11273" name="CaixaDeTexto 7"/>
          <p:cNvSpPr txBox="1">
            <a:spLocks noChangeArrowheads="1"/>
          </p:cNvSpPr>
          <p:nvPr/>
        </p:nvSpPr>
        <p:spPr bwMode="auto">
          <a:xfrm>
            <a:off x="468313" y="2636838"/>
            <a:ext cx="7848600" cy="646112"/>
          </a:xfrm>
          <a:prstGeom prst="rect">
            <a:avLst/>
          </a:prstGeom>
          <a:noFill/>
          <a:ln w="9525">
            <a:noFill/>
            <a:miter lim="800000"/>
            <a:headEnd/>
            <a:tailEnd/>
          </a:ln>
        </p:spPr>
        <p:txBody>
          <a:bodyPr>
            <a:spAutoFit/>
          </a:bodyPr>
          <a:lstStyle/>
          <a:p>
            <a:r>
              <a:rPr lang="en-US"/>
              <a:t>If we consider now an expansion against an external pressure equal to p=0, then			   . As a consequence</a:t>
            </a:r>
          </a:p>
        </p:txBody>
      </p:sp>
      <p:graphicFrame>
        <p:nvGraphicFramePr>
          <p:cNvPr id="11267" name="Objecto 8"/>
          <p:cNvGraphicFramePr>
            <a:graphicFrameLocks noChangeAspect="1"/>
          </p:cNvGraphicFramePr>
          <p:nvPr/>
        </p:nvGraphicFramePr>
        <p:xfrm>
          <a:off x="2051050" y="2965450"/>
          <a:ext cx="2422525" cy="317500"/>
        </p:xfrm>
        <a:graphic>
          <a:graphicData uri="http://schemas.openxmlformats.org/presentationml/2006/ole">
            <p:oleObj spid="_x0000_s11267" name="Equação" r:id="rId4" imgW="1549080" imgH="203040" progId="Equation.3">
              <p:embed/>
            </p:oleObj>
          </a:graphicData>
        </a:graphic>
      </p:graphicFrame>
      <p:graphicFrame>
        <p:nvGraphicFramePr>
          <p:cNvPr id="11268" name="Objecto 9"/>
          <p:cNvGraphicFramePr>
            <a:graphicFrameLocks noChangeAspect="1"/>
          </p:cNvGraphicFramePr>
          <p:nvPr/>
        </p:nvGraphicFramePr>
        <p:xfrm>
          <a:off x="3348038" y="3716338"/>
          <a:ext cx="1368425" cy="503237"/>
        </p:xfrm>
        <a:graphic>
          <a:graphicData uri="http://schemas.openxmlformats.org/presentationml/2006/ole">
            <p:oleObj spid="_x0000_s11268" name="Equação" r:id="rId5" imgW="622080" imgH="228600" progId="Equation.3">
              <p:embed/>
            </p:oleObj>
          </a:graphicData>
        </a:graphic>
      </p:graphicFrame>
      <p:sp>
        <p:nvSpPr>
          <p:cNvPr id="11274" name="CaixaDeTexto 10"/>
          <p:cNvSpPr txBox="1">
            <a:spLocks noChangeArrowheads="1"/>
          </p:cNvSpPr>
          <p:nvPr/>
        </p:nvSpPr>
        <p:spPr bwMode="auto">
          <a:xfrm>
            <a:off x="611188" y="4221163"/>
            <a:ext cx="865187" cy="369887"/>
          </a:xfrm>
          <a:prstGeom prst="rect">
            <a:avLst/>
          </a:prstGeom>
          <a:noFill/>
          <a:ln w="9525">
            <a:noFill/>
            <a:miter lim="800000"/>
            <a:headEnd/>
            <a:tailEnd/>
          </a:ln>
        </p:spPr>
        <p:txBody>
          <a:bodyPr>
            <a:spAutoFit/>
          </a:bodyPr>
          <a:lstStyle/>
          <a:p>
            <a:r>
              <a:rPr lang="en-US"/>
              <a:t>and</a:t>
            </a:r>
          </a:p>
        </p:txBody>
      </p:sp>
      <p:graphicFrame>
        <p:nvGraphicFramePr>
          <p:cNvPr id="11269" name="Objecto 11"/>
          <p:cNvGraphicFramePr>
            <a:graphicFrameLocks noChangeAspect="1"/>
          </p:cNvGraphicFramePr>
          <p:nvPr/>
        </p:nvGraphicFramePr>
        <p:xfrm>
          <a:off x="3276600" y="4832350"/>
          <a:ext cx="1917700" cy="690563"/>
        </p:xfrm>
        <a:graphic>
          <a:graphicData uri="http://schemas.openxmlformats.org/presentationml/2006/ole">
            <p:oleObj spid="_x0000_s11269" name="Equação" r:id="rId6" imgW="634680" imgH="228600" progId="Equation.3">
              <p:embed/>
            </p:oleObj>
          </a:graphicData>
        </a:graphic>
      </p:graphicFrame>
      <p:sp>
        <p:nvSpPr>
          <p:cNvPr id="11275" name="CaixaDeTexto 12"/>
          <p:cNvSpPr txBox="1">
            <a:spLocks noChangeArrowheads="1"/>
          </p:cNvSpPr>
          <p:nvPr/>
        </p:nvSpPr>
        <p:spPr bwMode="auto">
          <a:xfrm>
            <a:off x="5435600" y="5229225"/>
            <a:ext cx="1439863" cy="369888"/>
          </a:xfrm>
          <a:prstGeom prst="rect">
            <a:avLst/>
          </a:prstGeom>
          <a:noFill/>
          <a:ln w="9525">
            <a:noFill/>
            <a:miter lim="800000"/>
            <a:headEnd/>
            <a:tailEnd/>
          </a:ln>
        </p:spPr>
        <p:txBody>
          <a:bodyPr>
            <a:spAutoFit/>
          </a:bodyPr>
          <a:lstStyle/>
          <a:p>
            <a:r>
              <a:rPr lang="en-US"/>
              <a:t>2</a:t>
            </a:r>
            <a:r>
              <a:rPr lang="en-US" baseline="30000"/>
              <a:t>nd</a:t>
            </a:r>
            <a:r>
              <a:rPr lang="en-US"/>
              <a:t> Law!</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osição do Número do Diapositivo 3"/>
          <p:cNvSpPr>
            <a:spLocks noGrp="1"/>
          </p:cNvSpPr>
          <p:nvPr>
            <p:ph type="sldNum" sz="quarter" idx="12"/>
          </p:nvPr>
        </p:nvSpPr>
        <p:spPr/>
        <p:txBody>
          <a:bodyPr/>
          <a:lstStyle/>
          <a:p>
            <a:pPr>
              <a:defRPr/>
            </a:pPr>
            <a:fld id="{BB2AB8CF-D866-40B2-8D3D-F75BC2D06FB3}" type="slidenum">
              <a:rPr lang="pt-PT" smtClean="0"/>
              <a:pPr>
                <a:defRPr/>
              </a:pPr>
              <a:t>21</a:t>
            </a:fld>
            <a:endParaRPr lang="pt-PT"/>
          </a:p>
        </p:txBody>
      </p:sp>
      <p:sp>
        <p:nvSpPr>
          <p:cNvPr id="5" name="Título 1"/>
          <p:cNvSpPr>
            <a:spLocks noGrp="1"/>
          </p:cNvSpPr>
          <p:nvPr>
            <p:ph type="title"/>
          </p:nvPr>
        </p:nvSpPr>
        <p:spPr>
          <a:xfrm>
            <a:off x="360363" y="404813"/>
            <a:ext cx="5867400" cy="357187"/>
          </a:xfrm>
        </p:spPr>
        <p:txBody>
          <a:bodyPr rtlCol="0">
            <a:normAutofit fontScale="90000"/>
          </a:bodyPr>
          <a:lstStyle/>
          <a:p>
            <a:pPr algn="l" eaLnBrk="1" fontAlgn="auto" hangingPunct="1">
              <a:spcAft>
                <a:spcPts val="0"/>
              </a:spcAft>
              <a:defRPr/>
            </a:pPr>
            <a:r>
              <a:rPr lang="en-US" sz="2400" dirty="0" smtClean="0">
                <a:solidFill>
                  <a:srgbClr val="FF6600"/>
                </a:solidFill>
                <a:effectLst>
                  <a:outerShdw blurRad="38100" dist="38100" dir="2700000" algn="tl">
                    <a:srgbClr val="000000">
                      <a:alpha val="43137"/>
                    </a:srgbClr>
                  </a:outerShdw>
                </a:effectLst>
              </a:rPr>
              <a:t>Heating  (or cooling) at constant p (or V)</a:t>
            </a:r>
            <a:endParaRPr lang="en-US" sz="2400" dirty="0">
              <a:solidFill>
                <a:srgbClr val="FF6600"/>
              </a:solidFill>
              <a:effectLst>
                <a:outerShdw blurRad="38100" dist="38100" dir="2700000" algn="tl">
                  <a:srgbClr val="000000">
                    <a:alpha val="43137"/>
                  </a:srgbClr>
                </a:outerShdw>
              </a:effectLst>
            </a:endParaRPr>
          </a:p>
        </p:txBody>
      </p:sp>
      <p:sp>
        <p:nvSpPr>
          <p:cNvPr id="12296" name="CaixaDeTexto 5"/>
          <p:cNvSpPr txBox="1">
            <a:spLocks noChangeArrowheads="1"/>
          </p:cNvSpPr>
          <p:nvPr/>
        </p:nvSpPr>
        <p:spPr bwMode="auto">
          <a:xfrm>
            <a:off x="473075" y="1125538"/>
            <a:ext cx="1871663" cy="368300"/>
          </a:xfrm>
          <a:prstGeom prst="rect">
            <a:avLst/>
          </a:prstGeom>
          <a:noFill/>
          <a:ln w="9525">
            <a:noFill/>
            <a:miter lim="800000"/>
            <a:headEnd/>
            <a:tailEnd/>
          </a:ln>
        </p:spPr>
        <p:txBody>
          <a:bodyPr>
            <a:spAutoFit/>
          </a:bodyPr>
          <a:lstStyle/>
          <a:p>
            <a:r>
              <a:rPr lang="en-US"/>
              <a:t>At constant p</a:t>
            </a:r>
          </a:p>
        </p:txBody>
      </p:sp>
      <p:graphicFrame>
        <p:nvGraphicFramePr>
          <p:cNvPr id="12290" name="Objecto 6"/>
          <p:cNvGraphicFramePr>
            <a:graphicFrameLocks noChangeAspect="1"/>
          </p:cNvGraphicFramePr>
          <p:nvPr/>
        </p:nvGraphicFramePr>
        <p:xfrm>
          <a:off x="2627313" y="896938"/>
          <a:ext cx="2185987" cy="825500"/>
        </p:xfrm>
        <a:graphic>
          <a:graphicData uri="http://schemas.openxmlformats.org/presentationml/2006/ole">
            <p:oleObj spid="_x0000_s12290" name="Equação" r:id="rId3" imgW="1346040" imgH="507960" progId="Equation.3">
              <p:embed/>
            </p:oleObj>
          </a:graphicData>
        </a:graphic>
      </p:graphicFrame>
      <p:sp>
        <p:nvSpPr>
          <p:cNvPr id="12297" name="CaixaDeTexto 7"/>
          <p:cNvSpPr txBox="1">
            <a:spLocks noChangeArrowheads="1"/>
          </p:cNvSpPr>
          <p:nvPr/>
        </p:nvSpPr>
        <p:spPr bwMode="auto">
          <a:xfrm>
            <a:off x="473075" y="2133600"/>
            <a:ext cx="2227263" cy="368300"/>
          </a:xfrm>
          <a:prstGeom prst="rect">
            <a:avLst/>
          </a:prstGeom>
          <a:noFill/>
          <a:ln w="9525">
            <a:noFill/>
            <a:miter lim="800000"/>
            <a:headEnd/>
            <a:tailEnd/>
          </a:ln>
        </p:spPr>
        <p:txBody>
          <a:bodyPr>
            <a:spAutoFit/>
          </a:bodyPr>
          <a:lstStyle/>
          <a:p>
            <a:r>
              <a:rPr lang="en-US"/>
              <a:t>Since dH = CpdT</a:t>
            </a:r>
          </a:p>
        </p:txBody>
      </p:sp>
      <p:graphicFrame>
        <p:nvGraphicFramePr>
          <p:cNvPr id="12291" name="Objecto 8"/>
          <p:cNvGraphicFramePr>
            <a:graphicFrameLocks noChangeAspect="1"/>
          </p:cNvGraphicFramePr>
          <p:nvPr/>
        </p:nvGraphicFramePr>
        <p:xfrm>
          <a:off x="2843213" y="1916113"/>
          <a:ext cx="1655762" cy="974725"/>
        </p:xfrm>
        <a:graphic>
          <a:graphicData uri="http://schemas.openxmlformats.org/presentationml/2006/ole">
            <p:oleObj spid="_x0000_s12291" name="Equação" r:id="rId4" imgW="863280" imgH="507960" progId="Equation.3">
              <p:embed/>
            </p:oleObj>
          </a:graphicData>
        </a:graphic>
      </p:graphicFrame>
      <p:sp>
        <p:nvSpPr>
          <p:cNvPr id="12298" name="CaixaDeTexto 9"/>
          <p:cNvSpPr txBox="1">
            <a:spLocks noChangeArrowheads="1"/>
          </p:cNvSpPr>
          <p:nvPr/>
        </p:nvSpPr>
        <p:spPr bwMode="auto">
          <a:xfrm>
            <a:off x="473075" y="3429000"/>
            <a:ext cx="4243388" cy="369888"/>
          </a:xfrm>
          <a:prstGeom prst="rect">
            <a:avLst/>
          </a:prstGeom>
          <a:noFill/>
          <a:ln w="9525">
            <a:noFill/>
            <a:miter lim="800000"/>
            <a:headEnd/>
            <a:tailEnd/>
          </a:ln>
        </p:spPr>
        <p:txBody>
          <a:bodyPr>
            <a:spAutoFit/>
          </a:bodyPr>
          <a:lstStyle/>
          <a:p>
            <a:r>
              <a:rPr lang="en-US"/>
              <a:t>If Cp is T independent, then:</a:t>
            </a:r>
          </a:p>
        </p:txBody>
      </p:sp>
      <p:graphicFrame>
        <p:nvGraphicFramePr>
          <p:cNvPr id="12292" name="Objecto 10"/>
          <p:cNvGraphicFramePr>
            <a:graphicFrameLocks noChangeAspect="1"/>
          </p:cNvGraphicFramePr>
          <p:nvPr/>
        </p:nvGraphicFramePr>
        <p:xfrm>
          <a:off x="4140200" y="3103563"/>
          <a:ext cx="2324100" cy="1020762"/>
        </p:xfrm>
        <a:graphic>
          <a:graphicData uri="http://schemas.openxmlformats.org/presentationml/2006/ole">
            <p:oleObj spid="_x0000_s12292" name="Equação" r:id="rId5" imgW="1041120" imgH="457200" progId="Equation.3">
              <p:embed/>
            </p:oleObj>
          </a:graphicData>
        </a:graphic>
      </p:graphicFrame>
      <p:sp>
        <p:nvSpPr>
          <p:cNvPr id="12299" name="CaixaDeTexto 11"/>
          <p:cNvSpPr txBox="1">
            <a:spLocks noChangeArrowheads="1"/>
          </p:cNvSpPr>
          <p:nvPr/>
        </p:nvSpPr>
        <p:spPr bwMode="auto">
          <a:xfrm>
            <a:off x="473075" y="4473575"/>
            <a:ext cx="8275638" cy="646113"/>
          </a:xfrm>
          <a:prstGeom prst="rect">
            <a:avLst/>
          </a:prstGeom>
          <a:noFill/>
          <a:ln w="9525">
            <a:noFill/>
            <a:miter lim="800000"/>
            <a:headEnd/>
            <a:tailEnd/>
          </a:ln>
        </p:spPr>
        <p:txBody>
          <a:bodyPr>
            <a:spAutoFit/>
          </a:bodyPr>
          <a:lstStyle/>
          <a:p>
            <a:r>
              <a:rPr lang="en-US"/>
              <a:t>At constant V we have similar equations. For instance, if C</a:t>
            </a:r>
            <a:r>
              <a:rPr lang="en-US" baseline="-25000"/>
              <a:t>V</a:t>
            </a:r>
            <a:r>
              <a:rPr lang="en-US"/>
              <a:t> is T independent then</a:t>
            </a:r>
          </a:p>
        </p:txBody>
      </p:sp>
      <p:graphicFrame>
        <p:nvGraphicFramePr>
          <p:cNvPr id="12293" name="Objecto 12"/>
          <p:cNvGraphicFramePr>
            <a:graphicFrameLocks noChangeAspect="1"/>
          </p:cNvGraphicFramePr>
          <p:nvPr/>
        </p:nvGraphicFramePr>
        <p:xfrm>
          <a:off x="3276600" y="5229225"/>
          <a:ext cx="2295525" cy="1008063"/>
        </p:xfrm>
        <a:graphic>
          <a:graphicData uri="http://schemas.openxmlformats.org/presentationml/2006/ole">
            <p:oleObj spid="_x0000_s12293" name="Equação" r:id="rId6" imgW="1041120" imgH="457200" progId="Equation.3">
              <p:embed/>
            </p:oleObj>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osição do Número do Diapositivo 3"/>
          <p:cNvSpPr>
            <a:spLocks noGrp="1"/>
          </p:cNvSpPr>
          <p:nvPr>
            <p:ph type="sldNum" sz="quarter" idx="12"/>
          </p:nvPr>
        </p:nvSpPr>
        <p:spPr/>
        <p:txBody>
          <a:bodyPr/>
          <a:lstStyle/>
          <a:p>
            <a:pPr>
              <a:defRPr/>
            </a:pPr>
            <a:fld id="{BEFB5FA7-0035-4736-BB99-99F17A94E1DB}" type="slidenum">
              <a:rPr lang="pt-PT" smtClean="0"/>
              <a:pPr>
                <a:defRPr/>
              </a:pPr>
              <a:t>22</a:t>
            </a:fld>
            <a:endParaRPr lang="pt-PT"/>
          </a:p>
        </p:txBody>
      </p:sp>
      <p:sp>
        <p:nvSpPr>
          <p:cNvPr id="5" name="Título 1"/>
          <p:cNvSpPr>
            <a:spLocks noGrp="1"/>
          </p:cNvSpPr>
          <p:nvPr>
            <p:ph type="title"/>
          </p:nvPr>
        </p:nvSpPr>
        <p:spPr>
          <a:xfrm>
            <a:off x="360363" y="404813"/>
            <a:ext cx="5867400" cy="357187"/>
          </a:xfrm>
        </p:spPr>
        <p:txBody>
          <a:bodyPr rtlCol="0">
            <a:normAutofit fontScale="90000"/>
          </a:bodyPr>
          <a:lstStyle/>
          <a:p>
            <a:pPr algn="l" eaLnBrk="1" fontAlgn="auto" hangingPunct="1">
              <a:spcAft>
                <a:spcPts val="0"/>
              </a:spcAft>
              <a:defRPr/>
            </a:pPr>
            <a:r>
              <a:rPr lang="en-US" sz="2400" dirty="0" smtClean="0">
                <a:solidFill>
                  <a:srgbClr val="FF6600"/>
                </a:solidFill>
                <a:effectLst>
                  <a:outerShdw blurRad="38100" dist="38100" dir="2700000" algn="tl">
                    <a:srgbClr val="000000">
                      <a:alpha val="43137"/>
                    </a:srgbClr>
                  </a:outerShdw>
                </a:effectLst>
              </a:rPr>
              <a:t>Reversible phase change at constant T and p</a:t>
            </a:r>
            <a:endParaRPr lang="en-US" sz="2400" dirty="0">
              <a:solidFill>
                <a:srgbClr val="FF6600"/>
              </a:solidFill>
              <a:effectLst>
                <a:outerShdw blurRad="38100" dist="38100" dir="2700000" algn="tl">
                  <a:srgbClr val="000000">
                    <a:alpha val="43137"/>
                  </a:srgbClr>
                </a:outerShdw>
              </a:effectLst>
            </a:endParaRPr>
          </a:p>
        </p:txBody>
      </p:sp>
      <p:sp>
        <p:nvSpPr>
          <p:cNvPr id="13318" name="CaixaDeTexto 5"/>
          <p:cNvSpPr txBox="1">
            <a:spLocks noChangeArrowheads="1"/>
          </p:cNvSpPr>
          <p:nvPr/>
        </p:nvSpPr>
        <p:spPr bwMode="auto">
          <a:xfrm>
            <a:off x="468313" y="908050"/>
            <a:ext cx="8280400" cy="369888"/>
          </a:xfrm>
          <a:prstGeom prst="rect">
            <a:avLst/>
          </a:prstGeom>
          <a:noFill/>
          <a:ln w="9525">
            <a:noFill/>
            <a:miter lim="800000"/>
            <a:headEnd/>
            <a:tailEnd/>
          </a:ln>
        </p:spPr>
        <p:txBody>
          <a:bodyPr>
            <a:spAutoFit/>
          </a:bodyPr>
          <a:lstStyle/>
          <a:p>
            <a:r>
              <a:rPr lang="en-US"/>
              <a:t>As an example consider the following transformation:</a:t>
            </a:r>
          </a:p>
        </p:txBody>
      </p:sp>
      <p:sp>
        <p:nvSpPr>
          <p:cNvPr id="13319" name="CaixaDeTexto 6"/>
          <p:cNvSpPr txBox="1">
            <a:spLocks noChangeArrowheads="1"/>
          </p:cNvSpPr>
          <p:nvPr/>
        </p:nvSpPr>
        <p:spPr bwMode="auto">
          <a:xfrm>
            <a:off x="1276350" y="1484313"/>
            <a:ext cx="6192838" cy="369887"/>
          </a:xfrm>
          <a:prstGeom prst="rect">
            <a:avLst/>
          </a:prstGeom>
          <a:noFill/>
          <a:ln w="9525">
            <a:noFill/>
            <a:miter lim="800000"/>
            <a:headEnd/>
            <a:tailEnd/>
          </a:ln>
        </p:spPr>
        <p:txBody>
          <a:bodyPr>
            <a:spAutoFit/>
          </a:bodyPr>
          <a:lstStyle/>
          <a:p>
            <a:r>
              <a:rPr lang="en-US"/>
              <a:t>H</a:t>
            </a:r>
            <a:r>
              <a:rPr lang="en-US" baseline="-25000"/>
              <a:t>2</a:t>
            </a:r>
            <a:r>
              <a:rPr lang="en-US"/>
              <a:t>O(l,100 ºC, 1 atm) </a:t>
            </a:r>
            <a:r>
              <a:rPr lang="en-US">
                <a:sym typeface="Wingdings" pitchFamily="2" charset="2"/>
              </a:rPr>
              <a:t></a:t>
            </a:r>
            <a:r>
              <a:rPr lang="en-US"/>
              <a:t> H</a:t>
            </a:r>
            <a:r>
              <a:rPr lang="en-US" baseline="-25000"/>
              <a:t>2</a:t>
            </a:r>
            <a:r>
              <a:rPr lang="en-US"/>
              <a:t>O(g,100 ºC, 1 atm)</a:t>
            </a:r>
            <a:r>
              <a:rPr lang="en-US">
                <a:sym typeface="Wingdings" pitchFamily="2" charset="2"/>
              </a:rPr>
              <a:t> </a:t>
            </a:r>
            <a:endParaRPr lang="en-US"/>
          </a:p>
        </p:txBody>
      </p:sp>
      <p:sp>
        <p:nvSpPr>
          <p:cNvPr id="13320" name="CaixaDeTexto 7"/>
          <p:cNvSpPr txBox="1">
            <a:spLocks noChangeArrowheads="1"/>
          </p:cNvSpPr>
          <p:nvPr/>
        </p:nvSpPr>
        <p:spPr bwMode="auto">
          <a:xfrm>
            <a:off x="536575" y="2060575"/>
            <a:ext cx="7993063" cy="646113"/>
          </a:xfrm>
          <a:prstGeom prst="rect">
            <a:avLst/>
          </a:prstGeom>
          <a:noFill/>
          <a:ln w="9525">
            <a:noFill/>
            <a:miter lim="800000"/>
            <a:headEnd/>
            <a:tailEnd/>
          </a:ln>
        </p:spPr>
        <p:txBody>
          <a:bodyPr>
            <a:spAutoFit/>
          </a:bodyPr>
          <a:lstStyle/>
          <a:p>
            <a:r>
              <a:rPr lang="en-US"/>
              <a:t>The heat necessary for that transformation, at constant p, is the enthalpy of vaporization,</a:t>
            </a:r>
            <a:r>
              <a:rPr lang="el-GR"/>
              <a:t> Δ</a:t>
            </a:r>
            <a:r>
              <a:rPr lang="pt-PT"/>
              <a:t>H</a:t>
            </a:r>
            <a:r>
              <a:rPr lang="pt-PT" baseline="-25000"/>
              <a:t>vap</a:t>
            </a:r>
            <a:r>
              <a:rPr lang="pt-PT"/>
              <a:t>. </a:t>
            </a:r>
            <a:r>
              <a:rPr lang="en-US"/>
              <a:t>The entropy change is:</a:t>
            </a:r>
          </a:p>
        </p:txBody>
      </p:sp>
      <p:graphicFrame>
        <p:nvGraphicFramePr>
          <p:cNvPr id="13314" name="Objecto 8"/>
          <p:cNvGraphicFramePr>
            <a:graphicFrameLocks noChangeAspect="1"/>
          </p:cNvGraphicFramePr>
          <p:nvPr/>
        </p:nvGraphicFramePr>
        <p:xfrm>
          <a:off x="2411413" y="2997200"/>
          <a:ext cx="3444875" cy="1008063"/>
        </p:xfrm>
        <a:graphic>
          <a:graphicData uri="http://schemas.openxmlformats.org/presentationml/2006/ole">
            <p:oleObj spid="_x0000_s13314" name="Equação" r:id="rId3" imgW="1562040" imgH="457200" progId="Equation.3">
              <p:embed/>
            </p:oleObj>
          </a:graphicData>
        </a:graphic>
      </p:graphicFrame>
      <p:sp>
        <p:nvSpPr>
          <p:cNvPr id="13321" name="CaixaDeTexto 9"/>
          <p:cNvSpPr txBox="1">
            <a:spLocks noChangeArrowheads="1"/>
          </p:cNvSpPr>
          <p:nvPr/>
        </p:nvSpPr>
        <p:spPr bwMode="auto">
          <a:xfrm>
            <a:off x="536575" y="4268788"/>
            <a:ext cx="5475288" cy="369887"/>
          </a:xfrm>
          <a:prstGeom prst="rect">
            <a:avLst/>
          </a:prstGeom>
          <a:noFill/>
          <a:ln w="9525">
            <a:noFill/>
            <a:miter lim="800000"/>
            <a:headEnd/>
            <a:tailEnd/>
          </a:ln>
        </p:spPr>
        <p:txBody>
          <a:bodyPr>
            <a:spAutoFit/>
          </a:bodyPr>
          <a:lstStyle/>
          <a:p>
            <a:r>
              <a:rPr lang="en-US"/>
              <a:t>where T</a:t>
            </a:r>
            <a:r>
              <a:rPr lang="en-US" baseline="-25000"/>
              <a:t>b</a:t>
            </a:r>
            <a:r>
              <a:rPr lang="en-US"/>
              <a:t> is the boiling temperature.</a:t>
            </a:r>
          </a:p>
        </p:txBody>
      </p:sp>
      <p:sp>
        <p:nvSpPr>
          <p:cNvPr id="13322" name="CaixaDeTexto 10"/>
          <p:cNvSpPr txBox="1">
            <a:spLocks noChangeArrowheads="1"/>
          </p:cNvSpPr>
          <p:nvPr/>
        </p:nvSpPr>
        <p:spPr bwMode="auto">
          <a:xfrm>
            <a:off x="536575" y="4808538"/>
            <a:ext cx="7272338" cy="369887"/>
          </a:xfrm>
          <a:prstGeom prst="rect">
            <a:avLst/>
          </a:prstGeom>
          <a:noFill/>
          <a:ln w="9525">
            <a:noFill/>
            <a:miter lim="800000"/>
            <a:headEnd/>
            <a:tailEnd/>
          </a:ln>
        </p:spPr>
        <p:txBody>
          <a:bodyPr>
            <a:spAutoFit/>
          </a:bodyPr>
          <a:lstStyle/>
          <a:p>
            <a:r>
              <a:rPr lang="en-US"/>
              <a:t>Generalizing for any reversible phase transition we have:</a:t>
            </a:r>
          </a:p>
        </p:txBody>
      </p:sp>
      <p:graphicFrame>
        <p:nvGraphicFramePr>
          <p:cNvPr id="13315" name="Objecto 11"/>
          <p:cNvGraphicFramePr>
            <a:graphicFrameLocks noChangeAspect="1"/>
          </p:cNvGraphicFramePr>
          <p:nvPr/>
        </p:nvGraphicFramePr>
        <p:xfrm>
          <a:off x="3225800" y="5373688"/>
          <a:ext cx="1893888" cy="1055687"/>
        </p:xfrm>
        <a:graphic>
          <a:graphicData uri="http://schemas.openxmlformats.org/presentationml/2006/ole">
            <p:oleObj spid="_x0000_s13315" name="Equação" r:id="rId4" imgW="774360" imgH="431640" progId="Equation.3">
              <p:embed/>
            </p:oleObj>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osição do Número do Diapositivo 3"/>
          <p:cNvSpPr>
            <a:spLocks noGrp="1"/>
          </p:cNvSpPr>
          <p:nvPr>
            <p:ph type="sldNum" sz="quarter" idx="12"/>
          </p:nvPr>
        </p:nvSpPr>
        <p:spPr/>
        <p:txBody>
          <a:bodyPr/>
          <a:lstStyle/>
          <a:p>
            <a:pPr>
              <a:defRPr/>
            </a:pPr>
            <a:fld id="{9AF02AB7-396D-42E1-A02A-8369A04507A6}" type="slidenum">
              <a:rPr lang="pt-PT" smtClean="0"/>
              <a:pPr>
                <a:defRPr/>
              </a:pPr>
              <a:t>23</a:t>
            </a:fld>
            <a:endParaRPr lang="pt-PT"/>
          </a:p>
        </p:txBody>
      </p:sp>
      <p:sp>
        <p:nvSpPr>
          <p:cNvPr id="5" name="Título 1"/>
          <p:cNvSpPr>
            <a:spLocks noGrp="1"/>
          </p:cNvSpPr>
          <p:nvPr>
            <p:ph type="title"/>
          </p:nvPr>
        </p:nvSpPr>
        <p:spPr>
          <a:xfrm>
            <a:off x="360363" y="404813"/>
            <a:ext cx="5867400" cy="357187"/>
          </a:xfrm>
        </p:spPr>
        <p:txBody>
          <a:bodyPr rtlCol="0">
            <a:normAutofit fontScale="90000"/>
          </a:bodyPr>
          <a:lstStyle/>
          <a:p>
            <a:pPr algn="l" eaLnBrk="1" fontAlgn="auto" hangingPunct="1">
              <a:spcAft>
                <a:spcPts val="0"/>
              </a:spcAft>
              <a:defRPr/>
            </a:pPr>
            <a:r>
              <a:rPr lang="en-US" sz="2400" dirty="0" err="1" smtClean="0">
                <a:solidFill>
                  <a:srgbClr val="FF6600"/>
                </a:solidFill>
                <a:effectLst>
                  <a:outerShdw blurRad="38100" dist="38100" dir="2700000" algn="tl">
                    <a:srgbClr val="000000">
                      <a:alpha val="43137"/>
                    </a:srgbClr>
                  </a:outerShdw>
                </a:effectLst>
              </a:rPr>
              <a:t>Trouton’s</a:t>
            </a:r>
            <a:r>
              <a:rPr lang="en-US" sz="2400" dirty="0" smtClean="0">
                <a:solidFill>
                  <a:srgbClr val="FF6600"/>
                </a:solidFill>
                <a:effectLst>
                  <a:outerShdw blurRad="38100" dist="38100" dir="2700000" algn="tl">
                    <a:srgbClr val="000000">
                      <a:alpha val="43137"/>
                    </a:srgbClr>
                  </a:outerShdw>
                </a:effectLst>
              </a:rPr>
              <a:t> Rule</a:t>
            </a:r>
            <a:endParaRPr lang="en-US" sz="2400" dirty="0">
              <a:solidFill>
                <a:srgbClr val="FF6600"/>
              </a:solidFill>
              <a:effectLst>
                <a:outerShdw blurRad="38100" dist="38100" dir="2700000" algn="tl">
                  <a:srgbClr val="000000">
                    <a:alpha val="43137"/>
                  </a:srgbClr>
                </a:outerShdw>
              </a:effectLst>
            </a:endParaRPr>
          </a:p>
        </p:txBody>
      </p:sp>
      <p:sp>
        <p:nvSpPr>
          <p:cNvPr id="6" name="CaixaDeTexto 5"/>
          <p:cNvSpPr txBox="1"/>
          <p:nvPr/>
        </p:nvSpPr>
        <p:spPr>
          <a:xfrm>
            <a:off x="468313" y="1052513"/>
            <a:ext cx="8135937" cy="646112"/>
          </a:xfrm>
          <a:prstGeom prst="rect">
            <a:avLst/>
          </a:prstGeom>
          <a:noFill/>
        </p:spPr>
        <p:txBody>
          <a:bodyPr>
            <a:spAutoFit/>
          </a:bodyPr>
          <a:lstStyle/>
          <a:p>
            <a:pPr>
              <a:defRPr/>
            </a:pPr>
            <a:r>
              <a:rPr lang="en-US" dirty="0"/>
              <a:t>It was found, experimentally, that many liquids have a value for the entropy of vaporization that obeys the </a:t>
            </a:r>
            <a:r>
              <a:rPr lang="en-US" u="sng" dirty="0" err="1">
                <a:effectLst>
                  <a:outerShdw blurRad="38100" dist="38100" dir="2700000" algn="tl">
                    <a:srgbClr val="000000">
                      <a:alpha val="43137"/>
                    </a:srgbClr>
                  </a:outerShdw>
                </a:effectLst>
              </a:rPr>
              <a:t>Trouton’s</a:t>
            </a:r>
            <a:r>
              <a:rPr lang="en-US" u="sng" dirty="0">
                <a:effectLst>
                  <a:outerShdw blurRad="38100" dist="38100" dir="2700000" algn="tl">
                    <a:srgbClr val="000000">
                      <a:alpha val="43137"/>
                    </a:srgbClr>
                  </a:outerShdw>
                </a:effectLst>
              </a:rPr>
              <a:t> Rule</a:t>
            </a:r>
            <a:r>
              <a:rPr lang="en-US" dirty="0"/>
              <a:t>, that is</a:t>
            </a:r>
          </a:p>
        </p:txBody>
      </p:sp>
      <p:graphicFrame>
        <p:nvGraphicFramePr>
          <p:cNvPr id="14338" name="Objecto 6"/>
          <p:cNvGraphicFramePr>
            <a:graphicFrameLocks noChangeAspect="1"/>
          </p:cNvGraphicFramePr>
          <p:nvPr/>
        </p:nvGraphicFramePr>
        <p:xfrm>
          <a:off x="1908175" y="1844675"/>
          <a:ext cx="4879975" cy="504825"/>
        </p:xfrm>
        <a:graphic>
          <a:graphicData uri="http://schemas.openxmlformats.org/presentationml/2006/ole">
            <p:oleObj spid="_x0000_s14338" name="Equação" r:id="rId3" imgW="2463480" imgH="253800" progId="Equation.3">
              <p:embed/>
            </p:oleObj>
          </a:graphicData>
        </a:graphic>
      </p:graphicFrame>
      <p:graphicFrame>
        <p:nvGraphicFramePr>
          <p:cNvPr id="8" name="Tabela 7"/>
          <p:cNvGraphicFramePr>
            <a:graphicFrameLocks noGrp="1"/>
          </p:cNvGraphicFramePr>
          <p:nvPr/>
        </p:nvGraphicFramePr>
        <p:xfrm>
          <a:off x="1331913" y="2781300"/>
          <a:ext cx="6096000" cy="1854200"/>
        </p:xfrm>
        <a:graphic>
          <a:graphicData uri="http://schemas.openxmlformats.org/drawingml/2006/table">
            <a:tbl>
              <a:tblPr firstRow="1" bandRow="1">
                <a:tableStyleId>{5C22544A-7EE6-4342-B048-85BDC9FD1C3A}</a:tableStyleId>
              </a:tblPr>
              <a:tblGrid>
                <a:gridCol w="3240360"/>
                <a:gridCol w="2855640"/>
              </a:tblGrid>
              <a:tr h="370840">
                <a:tc>
                  <a:txBody>
                    <a:bodyPr/>
                    <a:lstStyle/>
                    <a:p>
                      <a:r>
                        <a:rPr lang="en-US" dirty="0" smtClean="0">
                          <a:latin typeface="Comic Sans MS" pitchFamily="66" charset="0"/>
                        </a:rPr>
                        <a:t>Liquid</a:t>
                      </a:r>
                      <a:endParaRPr lang="en-US" dirty="0">
                        <a:latin typeface="Comic Sans MS" pitchFamily="66" charset="0"/>
                      </a:endParaRPr>
                    </a:p>
                  </a:txBody>
                  <a:tcPr/>
                </a:tc>
                <a:tc>
                  <a:txBody>
                    <a:bodyPr/>
                    <a:lstStyle/>
                    <a:p>
                      <a:pPr algn="ctr"/>
                      <a:r>
                        <a:rPr lang="el-GR" dirty="0" smtClean="0">
                          <a:latin typeface="Comic Sans MS" pitchFamily="66" charset="0"/>
                        </a:rPr>
                        <a:t>Δ</a:t>
                      </a:r>
                      <a:r>
                        <a:rPr lang="pt-PT" dirty="0" err="1" smtClean="0">
                          <a:latin typeface="Comic Sans MS" pitchFamily="66" charset="0"/>
                        </a:rPr>
                        <a:t>s</a:t>
                      </a:r>
                      <a:r>
                        <a:rPr lang="pt-PT" baseline="-25000" dirty="0" err="1" smtClean="0">
                          <a:latin typeface="Comic Sans MS" pitchFamily="66" charset="0"/>
                        </a:rPr>
                        <a:t>vap</a:t>
                      </a:r>
                      <a:r>
                        <a:rPr lang="pt-PT" dirty="0" smtClean="0">
                          <a:latin typeface="Comic Sans MS" pitchFamily="66" charset="0"/>
                        </a:rPr>
                        <a:t>/J.mol</a:t>
                      </a:r>
                      <a:r>
                        <a:rPr lang="pt-PT" baseline="30000" dirty="0" smtClean="0">
                          <a:latin typeface="Comic Sans MS" pitchFamily="66" charset="0"/>
                        </a:rPr>
                        <a:t>-1</a:t>
                      </a:r>
                      <a:r>
                        <a:rPr lang="pt-PT" dirty="0" smtClean="0">
                          <a:latin typeface="Comic Sans MS" pitchFamily="66" charset="0"/>
                        </a:rPr>
                        <a:t>.K</a:t>
                      </a:r>
                      <a:r>
                        <a:rPr lang="pt-PT" baseline="30000" dirty="0" smtClean="0">
                          <a:latin typeface="Comic Sans MS" pitchFamily="66" charset="0"/>
                        </a:rPr>
                        <a:t>-1</a:t>
                      </a:r>
                      <a:endParaRPr lang="en-US" baseline="30000" dirty="0">
                        <a:latin typeface="Comic Sans MS" pitchFamily="66" charset="0"/>
                      </a:endParaRPr>
                    </a:p>
                  </a:txBody>
                  <a:tcPr/>
                </a:tc>
              </a:tr>
              <a:tr h="370840">
                <a:tc>
                  <a:txBody>
                    <a:bodyPr/>
                    <a:lstStyle/>
                    <a:p>
                      <a:r>
                        <a:rPr lang="en-US" dirty="0" smtClean="0">
                          <a:latin typeface="Comic Sans MS" pitchFamily="66" charset="0"/>
                        </a:rPr>
                        <a:t>Benzene, C</a:t>
                      </a:r>
                      <a:r>
                        <a:rPr lang="en-US" baseline="-25000" dirty="0" smtClean="0">
                          <a:latin typeface="Comic Sans MS" pitchFamily="66" charset="0"/>
                        </a:rPr>
                        <a:t>6</a:t>
                      </a:r>
                      <a:r>
                        <a:rPr lang="en-US" dirty="0" smtClean="0">
                          <a:latin typeface="Comic Sans MS" pitchFamily="66" charset="0"/>
                        </a:rPr>
                        <a:t>H</a:t>
                      </a:r>
                      <a:r>
                        <a:rPr lang="en-US" baseline="-25000" dirty="0" smtClean="0">
                          <a:latin typeface="Comic Sans MS" pitchFamily="66" charset="0"/>
                        </a:rPr>
                        <a:t>6</a:t>
                      </a:r>
                      <a:endParaRPr lang="en-US" baseline="-25000" dirty="0">
                        <a:latin typeface="Comic Sans MS" pitchFamily="66" charset="0"/>
                      </a:endParaRPr>
                    </a:p>
                  </a:txBody>
                  <a:tcPr/>
                </a:tc>
                <a:tc>
                  <a:txBody>
                    <a:bodyPr/>
                    <a:lstStyle/>
                    <a:p>
                      <a:pPr algn="ctr"/>
                      <a:r>
                        <a:rPr lang="en-US" dirty="0" smtClean="0">
                          <a:latin typeface="Comic Sans MS" pitchFamily="66" charset="0"/>
                        </a:rPr>
                        <a:t>87,2</a:t>
                      </a:r>
                      <a:endParaRPr lang="en-US" dirty="0">
                        <a:latin typeface="Comic Sans MS" pitchFamily="66" charset="0"/>
                      </a:endParaRPr>
                    </a:p>
                  </a:txBody>
                  <a:tcPr/>
                </a:tc>
              </a:tr>
              <a:tr h="370840">
                <a:tc>
                  <a:txBody>
                    <a:bodyPr/>
                    <a:lstStyle/>
                    <a:p>
                      <a:r>
                        <a:rPr lang="en-US" dirty="0" smtClean="0">
                          <a:latin typeface="Comic Sans MS" pitchFamily="66" charset="0"/>
                        </a:rPr>
                        <a:t>Carbon Tetrachloride, CCl</a:t>
                      </a:r>
                      <a:r>
                        <a:rPr lang="en-US" baseline="-25000" dirty="0" smtClean="0">
                          <a:latin typeface="Comic Sans MS" pitchFamily="66" charset="0"/>
                        </a:rPr>
                        <a:t>4</a:t>
                      </a:r>
                      <a:endParaRPr lang="en-US" baseline="-25000" dirty="0">
                        <a:latin typeface="Comic Sans MS" pitchFamily="66" charset="0"/>
                      </a:endParaRPr>
                    </a:p>
                  </a:txBody>
                  <a:tcPr/>
                </a:tc>
                <a:tc>
                  <a:txBody>
                    <a:bodyPr/>
                    <a:lstStyle/>
                    <a:p>
                      <a:pPr algn="ctr"/>
                      <a:r>
                        <a:rPr lang="en-US" dirty="0" smtClean="0">
                          <a:latin typeface="Comic Sans MS" pitchFamily="66" charset="0"/>
                        </a:rPr>
                        <a:t>85,9</a:t>
                      </a:r>
                      <a:endParaRPr lang="en-US" dirty="0">
                        <a:latin typeface="Comic Sans MS" pitchFamily="66" charset="0"/>
                      </a:endParaRPr>
                    </a:p>
                  </a:txBody>
                  <a:tcPr/>
                </a:tc>
              </a:tr>
              <a:tr h="370840">
                <a:tc>
                  <a:txBody>
                    <a:bodyPr/>
                    <a:lstStyle/>
                    <a:p>
                      <a:r>
                        <a:rPr lang="en-US" dirty="0" smtClean="0">
                          <a:latin typeface="Comic Sans MS" pitchFamily="66" charset="0"/>
                        </a:rPr>
                        <a:t>Hexane, C</a:t>
                      </a:r>
                      <a:r>
                        <a:rPr lang="en-US" baseline="-25000" dirty="0" smtClean="0">
                          <a:latin typeface="Comic Sans MS" pitchFamily="66" charset="0"/>
                        </a:rPr>
                        <a:t>6</a:t>
                      </a:r>
                      <a:r>
                        <a:rPr lang="en-US" dirty="0" smtClean="0">
                          <a:latin typeface="Comic Sans MS" pitchFamily="66" charset="0"/>
                        </a:rPr>
                        <a:t>H</a:t>
                      </a:r>
                      <a:r>
                        <a:rPr lang="en-US" baseline="-25000" dirty="0" smtClean="0">
                          <a:latin typeface="Comic Sans MS" pitchFamily="66" charset="0"/>
                        </a:rPr>
                        <a:t>12</a:t>
                      </a:r>
                      <a:endParaRPr lang="en-US" baseline="-25000" dirty="0">
                        <a:latin typeface="Comic Sans MS" pitchFamily="66" charset="0"/>
                      </a:endParaRPr>
                    </a:p>
                  </a:txBody>
                  <a:tcPr/>
                </a:tc>
                <a:tc>
                  <a:txBody>
                    <a:bodyPr/>
                    <a:lstStyle/>
                    <a:p>
                      <a:pPr algn="ctr"/>
                      <a:r>
                        <a:rPr lang="en-US" dirty="0" smtClean="0">
                          <a:latin typeface="Comic Sans MS" pitchFamily="66" charset="0"/>
                        </a:rPr>
                        <a:t>85,1</a:t>
                      </a:r>
                      <a:endParaRPr lang="en-US" dirty="0">
                        <a:latin typeface="Comic Sans MS" pitchFamily="66" charset="0"/>
                      </a:endParaRPr>
                    </a:p>
                  </a:txBody>
                  <a:tcPr/>
                </a:tc>
              </a:tr>
              <a:tr h="370840">
                <a:tc>
                  <a:txBody>
                    <a:bodyPr/>
                    <a:lstStyle/>
                    <a:p>
                      <a:r>
                        <a:rPr lang="en-US" dirty="0" smtClean="0">
                          <a:latin typeface="Comic Sans MS" pitchFamily="66" charset="0"/>
                        </a:rPr>
                        <a:t>Water,</a:t>
                      </a:r>
                      <a:r>
                        <a:rPr lang="en-US" baseline="0" dirty="0" smtClean="0">
                          <a:latin typeface="Comic Sans MS" pitchFamily="66" charset="0"/>
                        </a:rPr>
                        <a:t> H</a:t>
                      </a:r>
                      <a:r>
                        <a:rPr lang="en-US" baseline="-25000" dirty="0" smtClean="0">
                          <a:latin typeface="Comic Sans MS" pitchFamily="66" charset="0"/>
                        </a:rPr>
                        <a:t>2</a:t>
                      </a:r>
                      <a:r>
                        <a:rPr lang="en-US" baseline="0" dirty="0" smtClean="0">
                          <a:latin typeface="Comic Sans MS" pitchFamily="66" charset="0"/>
                        </a:rPr>
                        <a:t>O</a:t>
                      </a:r>
                      <a:endParaRPr lang="en-US" dirty="0">
                        <a:latin typeface="Comic Sans MS" pitchFamily="66" charset="0"/>
                      </a:endParaRPr>
                    </a:p>
                  </a:txBody>
                  <a:tcPr/>
                </a:tc>
                <a:tc>
                  <a:txBody>
                    <a:bodyPr/>
                    <a:lstStyle/>
                    <a:p>
                      <a:pPr algn="ctr"/>
                      <a:r>
                        <a:rPr lang="en-US" dirty="0" smtClean="0">
                          <a:latin typeface="Comic Sans MS" pitchFamily="66" charset="0"/>
                        </a:rPr>
                        <a:t>109,1</a:t>
                      </a:r>
                      <a:endParaRPr lang="en-US" dirty="0">
                        <a:latin typeface="Comic Sans MS" pitchFamily="66" charset="0"/>
                      </a:endParaRPr>
                    </a:p>
                  </a:txBody>
                  <a:tcPr/>
                </a:tc>
              </a:tr>
            </a:tbl>
          </a:graphicData>
        </a:graphic>
      </p:graphicFrame>
      <p:cxnSp>
        <p:nvCxnSpPr>
          <p:cNvPr id="11" name="Conexão recta unidireccional 10"/>
          <p:cNvCxnSpPr/>
          <p:nvPr/>
        </p:nvCxnSpPr>
        <p:spPr>
          <a:xfrm flipV="1">
            <a:off x="4716463" y="4508500"/>
            <a:ext cx="935037" cy="649288"/>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13" name="Explosão 1 12"/>
          <p:cNvSpPr/>
          <p:nvPr/>
        </p:nvSpPr>
        <p:spPr>
          <a:xfrm>
            <a:off x="2663825" y="4652963"/>
            <a:ext cx="2520950" cy="1512887"/>
          </a:xfrm>
          <a:prstGeom prst="irregularSeal1">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CaixaDeTexto 13"/>
          <p:cNvSpPr txBox="1">
            <a:spLocks noChangeArrowheads="1"/>
          </p:cNvSpPr>
          <p:nvPr/>
        </p:nvSpPr>
        <p:spPr bwMode="auto">
          <a:xfrm>
            <a:off x="3203575" y="5219700"/>
            <a:ext cx="1439863" cy="369888"/>
          </a:xfrm>
          <a:prstGeom prst="rect">
            <a:avLst/>
          </a:prstGeom>
          <a:noFill/>
          <a:ln w="9525">
            <a:noFill/>
            <a:miter lim="800000"/>
            <a:headEnd/>
            <a:tailEnd/>
          </a:ln>
        </p:spPr>
        <p:txBody>
          <a:bodyPr>
            <a:spAutoFit/>
          </a:bodyPr>
          <a:lstStyle/>
          <a:p>
            <a:r>
              <a:rPr lang="en-US"/>
              <a:t>Structure!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osição do Número do Diapositivo 3"/>
          <p:cNvSpPr>
            <a:spLocks noGrp="1"/>
          </p:cNvSpPr>
          <p:nvPr>
            <p:ph type="sldNum" sz="quarter" idx="12"/>
          </p:nvPr>
        </p:nvSpPr>
        <p:spPr/>
        <p:txBody>
          <a:bodyPr/>
          <a:lstStyle/>
          <a:p>
            <a:pPr>
              <a:defRPr/>
            </a:pPr>
            <a:fld id="{BAD7AFAB-30A0-46E7-B2AF-7B32BBD04F50}" type="slidenum">
              <a:rPr lang="pt-PT" smtClean="0"/>
              <a:pPr>
                <a:defRPr/>
              </a:pPr>
              <a:t>24</a:t>
            </a:fld>
            <a:endParaRPr lang="pt-PT"/>
          </a:p>
        </p:txBody>
      </p:sp>
      <p:sp>
        <p:nvSpPr>
          <p:cNvPr id="5" name="Título 1"/>
          <p:cNvSpPr>
            <a:spLocks noGrp="1"/>
          </p:cNvSpPr>
          <p:nvPr>
            <p:ph type="title"/>
          </p:nvPr>
        </p:nvSpPr>
        <p:spPr>
          <a:xfrm>
            <a:off x="360363" y="404813"/>
            <a:ext cx="5867400" cy="357187"/>
          </a:xfrm>
        </p:spPr>
        <p:txBody>
          <a:bodyPr rtlCol="0">
            <a:normAutofit fontScale="90000"/>
          </a:bodyPr>
          <a:lstStyle/>
          <a:p>
            <a:pPr algn="l" eaLnBrk="1" fontAlgn="auto" hangingPunct="1">
              <a:spcAft>
                <a:spcPts val="0"/>
              </a:spcAft>
              <a:defRPr/>
            </a:pPr>
            <a:r>
              <a:rPr lang="en-US" sz="2400" dirty="0" smtClean="0">
                <a:solidFill>
                  <a:srgbClr val="FF6600"/>
                </a:solidFill>
                <a:effectLst>
                  <a:outerShdw blurRad="38100" dist="38100" dir="2700000" algn="tl">
                    <a:srgbClr val="000000">
                      <a:alpha val="43137"/>
                    </a:srgbClr>
                  </a:outerShdw>
                </a:effectLst>
              </a:rPr>
              <a:t>Absolute Entropies</a:t>
            </a:r>
            <a:endParaRPr lang="en-US" sz="2400" dirty="0">
              <a:solidFill>
                <a:srgbClr val="FF6600"/>
              </a:solidFill>
              <a:effectLst>
                <a:outerShdw blurRad="38100" dist="38100" dir="2700000" algn="tl">
                  <a:srgbClr val="000000">
                    <a:alpha val="43137"/>
                  </a:srgbClr>
                </a:outerShdw>
              </a:effectLst>
            </a:endParaRPr>
          </a:p>
        </p:txBody>
      </p:sp>
      <p:sp>
        <p:nvSpPr>
          <p:cNvPr id="15366" name="CaixaDeTexto 5"/>
          <p:cNvSpPr txBox="1">
            <a:spLocks noChangeArrowheads="1"/>
          </p:cNvSpPr>
          <p:nvPr/>
        </p:nvSpPr>
        <p:spPr bwMode="auto">
          <a:xfrm>
            <a:off x="468313" y="908050"/>
            <a:ext cx="8280400" cy="1201738"/>
          </a:xfrm>
          <a:prstGeom prst="rect">
            <a:avLst/>
          </a:prstGeom>
          <a:noFill/>
          <a:ln w="9525">
            <a:noFill/>
            <a:miter lim="800000"/>
            <a:headEnd/>
            <a:tailEnd/>
          </a:ln>
        </p:spPr>
        <p:txBody>
          <a:bodyPr>
            <a:spAutoFit/>
          </a:bodyPr>
          <a:lstStyle/>
          <a:p>
            <a:r>
              <a:rPr lang="en-US"/>
              <a:t>The absolute entropy of a substance at temperature T can be related to the entropy at T = 0, if we know all the relevant calorimetric properties of the substance, like heat an temperature of phase transitions and heat capacities in the different phases.</a:t>
            </a:r>
          </a:p>
        </p:txBody>
      </p:sp>
      <p:graphicFrame>
        <p:nvGraphicFramePr>
          <p:cNvPr id="15362" name="Objecto 6"/>
          <p:cNvGraphicFramePr>
            <a:graphicFrameLocks noChangeAspect="1"/>
          </p:cNvGraphicFramePr>
          <p:nvPr/>
        </p:nvGraphicFramePr>
        <p:xfrm>
          <a:off x="635000" y="2349500"/>
          <a:ext cx="7945438" cy="863600"/>
        </p:xfrm>
        <a:graphic>
          <a:graphicData uri="http://schemas.openxmlformats.org/presentationml/2006/ole">
            <p:oleObj spid="_x0000_s15362" name="Equação" r:id="rId3" imgW="4787640" imgH="520560" progId="Equation.3">
              <p:embed/>
            </p:oleObj>
          </a:graphicData>
        </a:graphic>
      </p:graphicFrame>
      <p:sp>
        <p:nvSpPr>
          <p:cNvPr id="8" name="CaixaDeTexto 7"/>
          <p:cNvSpPr txBox="1"/>
          <p:nvPr/>
        </p:nvSpPr>
        <p:spPr>
          <a:xfrm>
            <a:off x="611188" y="3573463"/>
            <a:ext cx="7848600" cy="646112"/>
          </a:xfrm>
          <a:prstGeom prst="rect">
            <a:avLst/>
          </a:prstGeom>
          <a:noFill/>
        </p:spPr>
        <p:txBody>
          <a:bodyPr>
            <a:spAutoFit/>
          </a:bodyPr>
          <a:lstStyle/>
          <a:p>
            <a:pPr>
              <a:defRPr/>
            </a:pPr>
            <a:r>
              <a:rPr lang="en-US" dirty="0"/>
              <a:t>These lead us to the </a:t>
            </a:r>
            <a:r>
              <a:rPr lang="en-US" u="sng" dirty="0">
                <a:effectLst>
                  <a:outerShdw blurRad="38100" dist="38100" dir="2700000" algn="tl">
                    <a:srgbClr val="000000">
                      <a:alpha val="43137"/>
                    </a:srgbClr>
                  </a:outerShdw>
                </a:effectLst>
              </a:rPr>
              <a:t>Third Law of Thermodynamics</a:t>
            </a:r>
            <a:r>
              <a:rPr lang="en-US" dirty="0"/>
              <a:t>: The entropy of every pure substance in its crystalline solid state at T = 0 is:</a:t>
            </a:r>
          </a:p>
        </p:txBody>
      </p:sp>
      <p:graphicFrame>
        <p:nvGraphicFramePr>
          <p:cNvPr id="15363" name="Objecto 8"/>
          <p:cNvGraphicFramePr>
            <a:graphicFrameLocks noChangeAspect="1"/>
          </p:cNvGraphicFramePr>
          <p:nvPr/>
        </p:nvGraphicFramePr>
        <p:xfrm>
          <a:off x="3348038" y="4437063"/>
          <a:ext cx="1790700" cy="546100"/>
        </p:xfrm>
        <a:graphic>
          <a:graphicData uri="http://schemas.openxmlformats.org/presentationml/2006/ole">
            <p:oleObj spid="_x0000_s15363" name="Equação" r:id="rId4" imgW="749160" imgH="228600" progId="Equation.3">
              <p:embed/>
            </p:oleObj>
          </a:graphicData>
        </a:graphic>
      </p:graphicFrame>
      <p:sp>
        <p:nvSpPr>
          <p:cNvPr id="15368" name="CaixaDeTexto 9"/>
          <p:cNvSpPr txBox="1">
            <a:spLocks noChangeArrowheads="1"/>
          </p:cNvSpPr>
          <p:nvPr/>
        </p:nvSpPr>
        <p:spPr bwMode="auto">
          <a:xfrm>
            <a:off x="468313" y="5373688"/>
            <a:ext cx="8351837" cy="646112"/>
          </a:xfrm>
          <a:prstGeom prst="rect">
            <a:avLst/>
          </a:prstGeom>
          <a:noFill/>
          <a:ln w="9525">
            <a:noFill/>
            <a:miter lim="800000"/>
            <a:headEnd/>
            <a:tailEnd/>
          </a:ln>
        </p:spPr>
        <p:txBody>
          <a:bodyPr>
            <a:spAutoFit/>
          </a:bodyPr>
          <a:lstStyle/>
          <a:p>
            <a:r>
              <a:rPr lang="en-US"/>
              <a:t>This was first expressed as </a:t>
            </a:r>
            <a:r>
              <a:rPr lang="en-US" u="sng"/>
              <a:t>Nernst’s Heat Theorem</a:t>
            </a:r>
            <a:r>
              <a:rPr lang="en-US"/>
              <a:t>: At T</a:t>
            </a:r>
            <a:r>
              <a:rPr lang="en-US">
                <a:sym typeface="Wingdings" pitchFamily="2" charset="2"/>
              </a:rPr>
              <a:t> 0, </a:t>
            </a:r>
            <a:r>
              <a:rPr lang="el-GR"/>
              <a:t>Δ</a:t>
            </a:r>
            <a:r>
              <a:rPr lang="pt-PT"/>
              <a:t>S </a:t>
            </a:r>
            <a:r>
              <a:rPr lang="pt-PT">
                <a:sym typeface="Wingdings" pitchFamily="2" charset="2"/>
              </a:rPr>
              <a:t> 0</a:t>
            </a:r>
            <a:r>
              <a:rPr lang="en-US">
                <a:sym typeface="Wingdings" pitchFamily="2" charset="2"/>
              </a:rPr>
              <a:t> for all isothermal processes in condensed phases.</a:t>
            </a:r>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osição do Número do Diapositivo 3"/>
          <p:cNvSpPr>
            <a:spLocks noGrp="1"/>
          </p:cNvSpPr>
          <p:nvPr>
            <p:ph type="sldNum" sz="quarter" idx="12"/>
          </p:nvPr>
        </p:nvSpPr>
        <p:spPr/>
        <p:txBody>
          <a:bodyPr/>
          <a:lstStyle/>
          <a:p>
            <a:pPr>
              <a:defRPr/>
            </a:pPr>
            <a:fld id="{9255BEC6-C83B-46C7-9662-F63A3449E0FC}" type="slidenum">
              <a:rPr lang="pt-PT" smtClean="0"/>
              <a:pPr>
                <a:defRPr/>
              </a:pPr>
              <a:t>25</a:t>
            </a:fld>
            <a:endParaRPr lang="pt-PT"/>
          </a:p>
        </p:txBody>
      </p:sp>
      <p:sp>
        <p:nvSpPr>
          <p:cNvPr id="5" name="Título 1"/>
          <p:cNvSpPr>
            <a:spLocks noGrp="1"/>
          </p:cNvSpPr>
          <p:nvPr>
            <p:ph type="title"/>
          </p:nvPr>
        </p:nvSpPr>
        <p:spPr>
          <a:xfrm>
            <a:off x="360363" y="404813"/>
            <a:ext cx="5867400" cy="357187"/>
          </a:xfrm>
        </p:spPr>
        <p:txBody>
          <a:bodyPr rtlCol="0">
            <a:normAutofit fontScale="90000"/>
          </a:bodyPr>
          <a:lstStyle/>
          <a:p>
            <a:pPr algn="l" eaLnBrk="1" fontAlgn="auto" hangingPunct="1">
              <a:spcAft>
                <a:spcPts val="0"/>
              </a:spcAft>
              <a:defRPr/>
            </a:pPr>
            <a:r>
              <a:rPr lang="en-US" sz="2400" dirty="0" smtClean="0">
                <a:solidFill>
                  <a:srgbClr val="FF6600"/>
                </a:solidFill>
                <a:effectLst>
                  <a:outerShdw blurRad="38100" dist="38100" dir="2700000" algn="tl">
                    <a:srgbClr val="000000">
                      <a:alpha val="43137"/>
                    </a:srgbClr>
                  </a:outerShdw>
                </a:effectLst>
              </a:rPr>
              <a:t>Absolute zero!</a:t>
            </a:r>
            <a:endParaRPr lang="en-US" sz="2400" dirty="0">
              <a:solidFill>
                <a:srgbClr val="FF6600"/>
              </a:solidFill>
              <a:effectLst>
                <a:outerShdw blurRad="38100" dist="38100" dir="2700000" algn="tl">
                  <a:srgbClr val="000000">
                    <a:alpha val="43137"/>
                  </a:srgbClr>
                </a:outerShdw>
              </a:effectLst>
            </a:endParaRPr>
          </a:p>
        </p:txBody>
      </p:sp>
      <p:sp>
        <p:nvSpPr>
          <p:cNvPr id="16389" name="CaixaDeTexto 5"/>
          <p:cNvSpPr txBox="1">
            <a:spLocks noChangeArrowheads="1"/>
          </p:cNvSpPr>
          <p:nvPr/>
        </p:nvSpPr>
        <p:spPr bwMode="auto">
          <a:xfrm>
            <a:off x="468313" y="981075"/>
            <a:ext cx="8064500" cy="922338"/>
          </a:xfrm>
          <a:prstGeom prst="rect">
            <a:avLst/>
          </a:prstGeom>
          <a:noFill/>
          <a:ln w="9525">
            <a:noFill/>
            <a:miter lim="800000"/>
            <a:headEnd/>
            <a:tailEnd/>
          </a:ln>
        </p:spPr>
        <p:txBody>
          <a:bodyPr>
            <a:spAutoFit/>
          </a:bodyPr>
          <a:lstStyle/>
          <a:p>
            <a:r>
              <a:rPr lang="en-US"/>
              <a:t>The 3</a:t>
            </a:r>
            <a:r>
              <a:rPr lang="en-US" baseline="30000"/>
              <a:t>rd</a:t>
            </a:r>
            <a:r>
              <a:rPr lang="en-US"/>
              <a:t> law leads to a very important corollary: It is </a:t>
            </a:r>
            <a:r>
              <a:rPr lang="en-US" u="sng"/>
              <a:t>impossible</a:t>
            </a:r>
            <a:r>
              <a:rPr lang="en-US"/>
              <a:t> to decrease the temperature of </a:t>
            </a:r>
            <a:r>
              <a:rPr lang="en-US" u="sng"/>
              <a:t>any</a:t>
            </a:r>
            <a:r>
              <a:rPr lang="en-US"/>
              <a:t> system to T = 0 in a finite number of steps! In other words, the absolute zero is impossible to achieve! </a:t>
            </a:r>
          </a:p>
        </p:txBody>
      </p:sp>
      <p:sp>
        <p:nvSpPr>
          <p:cNvPr id="16390" name="CaixaDeTexto 6"/>
          <p:cNvSpPr txBox="1">
            <a:spLocks noChangeArrowheads="1"/>
          </p:cNvSpPr>
          <p:nvPr/>
        </p:nvSpPr>
        <p:spPr bwMode="auto">
          <a:xfrm>
            <a:off x="539750" y="2276475"/>
            <a:ext cx="7848600" cy="923925"/>
          </a:xfrm>
          <a:prstGeom prst="rect">
            <a:avLst/>
          </a:prstGeom>
          <a:noFill/>
          <a:ln w="9525">
            <a:noFill/>
            <a:miter lim="800000"/>
            <a:headEnd/>
            <a:tailEnd/>
          </a:ln>
        </p:spPr>
        <p:txBody>
          <a:bodyPr>
            <a:spAutoFit/>
          </a:bodyPr>
          <a:lstStyle/>
          <a:p>
            <a:r>
              <a:rPr lang="en-US"/>
              <a:t>Consider for instance 1 mole of ideal gas that undergoes a spontaneous process that take the system from a temperature T</a:t>
            </a:r>
            <a:r>
              <a:rPr lang="en-US" baseline="-25000"/>
              <a:t>i</a:t>
            </a:r>
            <a:r>
              <a:rPr lang="en-US"/>
              <a:t> to a lower temperature T</a:t>
            </a:r>
            <a:r>
              <a:rPr lang="en-US" baseline="-25000"/>
              <a:t>f</a:t>
            </a:r>
          </a:p>
        </p:txBody>
      </p:sp>
      <p:graphicFrame>
        <p:nvGraphicFramePr>
          <p:cNvPr id="16386" name="Objecto 7"/>
          <p:cNvGraphicFramePr>
            <a:graphicFrameLocks noChangeAspect="1"/>
          </p:cNvGraphicFramePr>
          <p:nvPr/>
        </p:nvGraphicFramePr>
        <p:xfrm>
          <a:off x="2916238" y="3357563"/>
          <a:ext cx="2551112" cy="792162"/>
        </p:xfrm>
        <a:graphic>
          <a:graphicData uri="http://schemas.openxmlformats.org/presentationml/2006/ole">
            <p:oleObj spid="_x0000_s16386" name="Equação" r:id="rId3" imgW="1473120" imgH="457200" progId="Equation.3">
              <p:embed/>
            </p:oleObj>
          </a:graphicData>
        </a:graphic>
      </p:graphicFrame>
      <p:sp>
        <p:nvSpPr>
          <p:cNvPr id="16391" name="CaixaDeTexto 8"/>
          <p:cNvSpPr txBox="1">
            <a:spLocks noChangeArrowheads="1"/>
          </p:cNvSpPr>
          <p:nvPr/>
        </p:nvSpPr>
        <p:spPr bwMode="auto">
          <a:xfrm>
            <a:off x="573088" y="4325938"/>
            <a:ext cx="7634287" cy="646112"/>
          </a:xfrm>
          <a:prstGeom prst="rect">
            <a:avLst/>
          </a:prstGeom>
          <a:noFill/>
          <a:ln w="9525">
            <a:noFill/>
            <a:miter lim="800000"/>
            <a:headEnd/>
            <a:tailEnd/>
          </a:ln>
        </p:spPr>
        <p:txBody>
          <a:bodyPr>
            <a:spAutoFit/>
          </a:bodyPr>
          <a:lstStyle/>
          <a:p>
            <a:r>
              <a:rPr lang="en-US"/>
              <a:t>But, if T</a:t>
            </a:r>
            <a:r>
              <a:rPr lang="en-US" baseline="-25000"/>
              <a:t>f</a:t>
            </a:r>
            <a:r>
              <a:rPr lang="en-US"/>
              <a:t> = 0, the first term of equation is equal to - ∞, and the second term should be greater than + ∞, which is impossible!</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osição do Número do Diapositivo 3"/>
          <p:cNvSpPr>
            <a:spLocks noGrp="1"/>
          </p:cNvSpPr>
          <p:nvPr>
            <p:ph type="sldNum" sz="quarter" idx="12"/>
          </p:nvPr>
        </p:nvSpPr>
        <p:spPr/>
        <p:txBody>
          <a:bodyPr/>
          <a:lstStyle/>
          <a:p>
            <a:pPr>
              <a:defRPr/>
            </a:pPr>
            <a:fld id="{CEE17A91-96C5-41E2-B85E-903D5011C605}" type="slidenum">
              <a:rPr lang="pt-PT" smtClean="0"/>
              <a:pPr>
                <a:defRPr/>
              </a:pPr>
              <a:t>26</a:t>
            </a:fld>
            <a:endParaRPr lang="pt-PT"/>
          </a:p>
        </p:txBody>
      </p:sp>
      <p:sp>
        <p:nvSpPr>
          <p:cNvPr id="5" name="Título 1"/>
          <p:cNvSpPr>
            <a:spLocks noGrp="1"/>
          </p:cNvSpPr>
          <p:nvPr>
            <p:ph type="title"/>
          </p:nvPr>
        </p:nvSpPr>
        <p:spPr>
          <a:xfrm>
            <a:off x="360363" y="404813"/>
            <a:ext cx="5867400" cy="357187"/>
          </a:xfrm>
        </p:spPr>
        <p:txBody>
          <a:bodyPr rtlCol="0">
            <a:normAutofit fontScale="90000"/>
          </a:bodyPr>
          <a:lstStyle/>
          <a:p>
            <a:pPr algn="l" eaLnBrk="1" fontAlgn="auto" hangingPunct="1">
              <a:spcAft>
                <a:spcPts val="0"/>
              </a:spcAft>
              <a:defRPr/>
            </a:pPr>
            <a:r>
              <a:rPr lang="en-US" sz="2400" dirty="0" smtClean="0">
                <a:solidFill>
                  <a:srgbClr val="FF6600"/>
                </a:solidFill>
                <a:effectLst>
                  <a:outerShdw blurRad="38100" dist="38100" dir="2700000" algn="tl">
                    <a:srgbClr val="000000">
                      <a:alpha val="43137"/>
                    </a:srgbClr>
                  </a:outerShdw>
                </a:effectLst>
              </a:rPr>
              <a:t>How to calculate entropy at low temperatures!</a:t>
            </a:r>
            <a:endParaRPr lang="en-US" sz="2400" dirty="0">
              <a:solidFill>
                <a:srgbClr val="FF6600"/>
              </a:solidFill>
              <a:effectLst>
                <a:outerShdw blurRad="38100" dist="38100" dir="2700000" algn="tl">
                  <a:srgbClr val="000000">
                    <a:alpha val="43137"/>
                  </a:srgbClr>
                </a:outerShdw>
              </a:effectLst>
            </a:endParaRPr>
          </a:p>
        </p:txBody>
      </p:sp>
      <p:sp>
        <p:nvSpPr>
          <p:cNvPr id="17413" name="CaixaDeTexto 5"/>
          <p:cNvSpPr txBox="1">
            <a:spLocks noChangeArrowheads="1"/>
          </p:cNvSpPr>
          <p:nvPr/>
        </p:nvSpPr>
        <p:spPr bwMode="auto">
          <a:xfrm>
            <a:off x="428625" y="928688"/>
            <a:ext cx="8286750" cy="646112"/>
          </a:xfrm>
          <a:prstGeom prst="rect">
            <a:avLst/>
          </a:prstGeom>
          <a:noFill/>
          <a:ln w="9525">
            <a:noFill/>
            <a:miter lim="800000"/>
            <a:headEnd/>
            <a:tailEnd/>
          </a:ln>
        </p:spPr>
        <p:txBody>
          <a:bodyPr>
            <a:spAutoFit/>
          </a:bodyPr>
          <a:lstStyle/>
          <a:p>
            <a:r>
              <a:rPr lang="en-US"/>
              <a:t>For temperatures close to T = 0 a good equation (that can be obtained from statistical mechanics – Thermo II) is the </a:t>
            </a:r>
            <a:r>
              <a:rPr lang="en-US" u="sng"/>
              <a:t>Debye cubic equation</a:t>
            </a:r>
            <a:r>
              <a:rPr lang="en-US"/>
              <a:t>: </a:t>
            </a:r>
          </a:p>
        </p:txBody>
      </p:sp>
      <p:graphicFrame>
        <p:nvGraphicFramePr>
          <p:cNvPr id="17410" name="Object 2"/>
          <p:cNvGraphicFramePr>
            <a:graphicFrameLocks noChangeAspect="1"/>
          </p:cNvGraphicFramePr>
          <p:nvPr/>
        </p:nvGraphicFramePr>
        <p:xfrm>
          <a:off x="3357563" y="1857375"/>
          <a:ext cx="1847850" cy="769938"/>
        </p:xfrm>
        <a:graphic>
          <a:graphicData uri="http://schemas.openxmlformats.org/presentationml/2006/ole">
            <p:oleObj spid="_x0000_s17410" name="Equação" r:id="rId3" imgW="609480" imgH="253800" progId="Equation.3">
              <p:embed/>
            </p:oleObj>
          </a:graphicData>
        </a:graphic>
      </p:graphicFrame>
      <p:sp>
        <p:nvSpPr>
          <p:cNvPr id="17414" name="CaixaDeTexto 7"/>
          <p:cNvSpPr txBox="1">
            <a:spLocks noChangeArrowheads="1"/>
          </p:cNvSpPr>
          <p:nvPr/>
        </p:nvSpPr>
        <p:spPr bwMode="auto">
          <a:xfrm>
            <a:off x="642938" y="2857500"/>
            <a:ext cx="2928937" cy="369888"/>
          </a:xfrm>
          <a:prstGeom prst="rect">
            <a:avLst/>
          </a:prstGeom>
          <a:noFill/>
          <a:ln w="9525">
            <a:noFill/>
            <a:miter lim="800000"/>
            <a:headEnd/>
            <a:tailEnd/>
          </a:ln>
        </p:spPr>
        <p:txBody>
          <a:bodyPr>
            <a:spAutoFit/>
          </a:bodyPr>
          <a:lstStyle/>
          <a:p>
            <a:r>
              <a:rPr lang="en-US"/>
              <a:t>Where </a:t>
            </a:r>
            <a:r>
              <a:rPr lang="en-US" u="sng"/>
              <a:t>a</a:t>
            </a:r>
            <a:r>
              <a:rPr lang="en-US"/>
              <a:t> is a constant.</a:t>
            </a:r>
          </a:p>
        </p:txBody>
      </p:sp>
      <p:grpSp>
        <p:nvGrpSpPr>
          <p:cNvPr id="17415" name="Grupo 36"/>
          <p:cNvGrpSpPr>
            <a:grpSpLocks/>
          </p:cNvGrpSpPr>
          <p:nvPr/>
        </p:nvGrpSpPr>
        <p:grpSpPr bwMode="auto">
          <a:xfrm>
            <a:off x="714375" y="3571875"/>
            <a:ext cx="3451225" cy="2725738"/>
            <a:chOff x="714348" y="3571876"/>
            <a:chExt cx="3451482" cy="2725992"/>
          </a:xfrm>
        </p:grpSpPr>
        <p:grpSp>
          <p:nvGrpSpPr>
            <p:cNvPr id="17443" name="Grupo 32"/>
            <p:cNvGrpSpPr>
              <a:grpSpLocks/>
            </p:cNvGrpSpPr>
            <p:nvPr/>
          </p:nvGrpSpPr>
          <p:grpSpPr bwMode="auto">
            <a:xfrm>
              <a:off x="714348" y="3571876"/>
              <a:ext cx="3451482" cy="2725992"/>
              <a:chOff x="214282" y="3572670"/>
              <a:chExt cx="3451482" cy="2725992"/>
            </a:xfrm>
          </p:grpSpPr>
          <p:cxnSp>
            <p:nvCxnSpPr>
              <p:cNvPr id="10" name="Conexão recta unidireccional 9"/>
              <p:cNvCxnSpPr/>
              <p:nvPr/>
            </p:nvCxnSpPr>
            <p:spPr>
              <a:xfrm rot="5400000" flipH="1" flipV="1">
                <a:off x="-286633" y="4714982"/>
                <a:ext cx="2286213" cy="1588"/>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2" name="Conexão recta unidireccional 11"/>
              <p:cNvCxnSpPr/>
              <p:nvPr/>
            </p:nvCxnSpPr>
            <p:spPr>
              <a:xfrm>
                <a:off x="857268" y="5857296"/>
                <a:ext cx="2643384" cy="1587"/>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15" name="Forma livre 14"/>
              <p:cNvSpPr/>
              <p:nvPr/>
            </p:nvSpPr>
            <p:spPr>
              <a:xfrm>
                <a:off x="865205" y="5160318"/>
                <a:ext cx="997024" cy="709679"/>
              </a:xfrm>
              <a:custGeom>
                <a:avLst/>
                <a:gdLst>
                  <a:gd name="connsiteX0" fmla="*/ 0 w 996043"/>
                  <a:gd name="connsiteY0" fmla="*/ 710292 h 710292"/>
                  <a:gd name="connsiteX1" fmla="*/ 261257 w 996043"/>
                  <a:gd name="connsiteY1" fmla="*/ 547007 h 710292"/>
                  <a:gd name="connsiteX2" fmla="*/ 416379 w 996043"/>
                  <a:gd name="connsiteY2" fmla="*/ 155121 h 710292"/>
                  <a:gd name="connsiteX3" fmla="*/ 996043 w 996043"/>
                  <a:gd name="connsiteY3" fmla="*/ 0 h 710292"/>
                  <a:gd name="connsiteX4" fmla="*/ 996043 w 996043"/>
                  <a:gd name="connsiteY4" fmla="*/ 0 h 7102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6043" h="710292">
                    <a:moveTo>
                      <a:pt x="0" y="710292"/>
                    </a:moveTo>
                    <a:cubicBezTo>
                      <a:pt x="95930" y="674913"/>
                      <a:pt x="191861" y="639535"/>
                      <a:pt x="261257" y="547007"/>
                    </a:cubicBezTo>
                    <a:cubicBezTo>
                      <a:pt x="330653" y="454479"/>
                      <a:pt x="293915" y="246289"/>
                      <a:pt x="416379" y="155121"/>
                    </a:cubicBezTo>
                    <a:cubicBezTo>
                      <a:pt x="538843" y="63953"/>
                      <a:pt x="996043" y="0"/>
                      <a:pt x="996043" y="0"/>
                    </a:cubicBezTo>
                    <a:lnTo>
                      <a:pt x="996043" y="0"/>
                    </a:lnTo>
                  </a:path>
                </a:pathLst>
              </a:custGeom>
              <a:ln w="25400"/>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cxnSp>
            <p:nvCxnSpPr>
              <p:cNvPr id="17" name="Conexão recta 16"/>
              <p:cNvCxnSpPr/>
              <p:nvPr/>
            </p:nvCxnSpPr>
            <p:spPr>
              <a:xfrm rot="5400000" flipH="1" flipV="1">
                <a:off x="1321635" y="4607023"/>
                <a:ext cx="1071663" cy="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sp>
            <p:nvSpPr>
              <p:cNvPr id="18" name="Forma livre 17"/>
              <p:cNvSpPr/>
              <p:nvPr/>
            </p:nvSpPr>
            <p:spPr>
              <a:xfrm>
                <a:off x="1857467" y="4071191"/>
                <a:ext cx="642985" cy="428665"/>
              </a:xfrm>
              <a:custGeom>
                <a:avLst/>
                <a:gdLst>
                  <a:gd name="connsiteX0" fmla="*/ 0 w 938893"/>
                  <a:gd name="connsiteY0" fmla="*/ 0 h 400050"/>
                  <a:gd name="connsiteX1" fmla="*/ 473529 w 938893"/>
                  <a:gd name="connsiteY1" fmla="*/ 293915 h 400050"/>
                  <a:gd name="connsiteX2" fmla="*/ 938893 w 938893"/>
                  <a:gd name="connsiteY2" fmla="*/ 400050 h 400050"/>
                  <a:gd name="connsiteX3" fmla="*/ 938893 w 938893"/>
                  <a:gd name="connsiteY3" fmla="*/ 400050 h 400050"/>
                  <a:gd name="connsiteX4" fmla="*/ 938893 w 938893"/>
                  <a:gd name="connsiteY4" fmla="*/ 400050 h 400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8893" h="400050">
                    <a:moveTo>
                      <a:pt x="0" y="0"/>
                    </a:moveTo>
                    <a:cubicBezTo>
                      <a:pt x="158523" y="113620"/>
                      <a:pt x="317047" y="227240"/>
                      <a:pt x="473529" y="293915"/>
                    </a:cubicBezTo>
                    <a:cubicBezTo>
                      <a:pt x="630011" y="360590"/>
                      <a:pt x="938893" y="400050"/>
                      <a:pt x="938893" y="400050"/>
                    </a:cubicBezTo>
                    <a:lnTo>
                      <a:pt x="938893" y="400050"/>
                    </a:lnTo>
                    <a:lnTo>
                      <a:pt x="938893" y="400050"/>
                    </a:lnTo>
                  </a:path>
                </a:pathLst>
              </a:custGeom>
              <a:ln w="25400"/>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cxnSp>
            <p:nvCxnSpPr>
              <p:cNvPr id="20" name="Conexão recta 19"/>
              <p:cNvCxnSpPr/>
              <p:nvPr/>
            </p:nvCxnSpPr>
            <p:spPr>
              <a:xfrm rot="5400000">
                <a:off x="2143231" y="4857078"/>
                <a:ext cx="714442" cy="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sp>
            <p:nvSpPr>
              <p:cNvPr id="25" name="Forma livre 24"/>
              <p:cNvSpPr/>
              <p:nvPr/>
            </p:nvSpPr>
            <p:spPr>
              <a:xfrm>
                <a:off x="2506803" y="5192071"/>
                <a:ext cx="1158961" cy="261962"/>
              </a:xfrm>
              <a:custGeom>
                <a:avLst/>
                <a:gdLst>
                  <a:gd name="connsiteX0" fmla="*/ 0 w 1159328"/>
                  <a:gd name="connsiteY0" fmla="*/ 0 h 261257"/>
                  <a:gd name="connsiteX1" fmla="*/ 481693 w 1159328"/>
                  <a:gd name="connsiteY1" fmla="*/ 179614 h 261257"/>
                  <a:gd name="connsiteX2" fmla="*/ 1159328 w 1159328"/>
                  <a:gd name="connsiteY2" fmla="*/ 261257 h 261257"/>
                  <a:gd name="connsiteX3" fmla="*/ 1159328 w 1159328"/>
                  <a:gd name="connsiteY3" fmla="*/ 261257 h 261257"/>
                </a:gdLst>
                <a:ahLst/>
                <a:cxnLst>
                  <a:cxn ang="0">
                    <a:pos x="connsiteX0" y="connsiteY0"/>
                  </a:cxn>
                  <a:cxn ang="0">
                    <a:pos x="connsiteX1" y="connsiteY1"/>
                  </a:cxn>
                  <a:cxn ang="0">
                    <a:pos x="connsiteX2" y="connsiteY2"/>
                  </a:cxn>
                  <a:cxn ang="0">
                    <a:pos x="connsiteX3" y="connsiteY3"/>
                  </a:cxn>
                </a:cxnLst>
                <a:rect l="l" t="t" r="r" b="b"/>
                <a:pathLst>
                  <a:path w="1159328" h="261257">
                    <a:moveTo>
                      <a:pt x="0" y="0"/>
                    </a:moveTo>
                    <a:cubicBezTo>
                      <a:pt x="144236" y="68035"/>
                      <a:pt x="288472" y="136071"/>
                      <a:pt x="481693" y="179614"/>
                    </a:cubicBezTo>
                    <a:cubicBezTo>
                      <a:pt x="674914" y="223157"/>
                      <a:pt x="1159328" y="261257"/>
                      <a:pt x="1159328" y="261257"/>
                    </a:cubicBezTo>
                    <a:lnTo>
                      <a:pt x="1159328" y="261257"/>
                    </a:lnTo>
                  </a:path>
                </a:pathLst>
              </a:custGeom>
              <a:ln w="25400"/>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7454" name="CaixaDeTexto 25"/>
              <p:cNvSpPr txBox="1">
                <a:spLocks noChangeArrowheads="1"/>
              </p:cNvSpPr>
              <p:nvPr/>
            </p:nvSpPr>
            <p:spPr bwMode="auto">
              <a:xfrm>
                <a:off x="214282" y="3643314"/>
                <a:ext cx="714380" cy="369332"/>
              </a:xfrm>
              <a:prstGeom prst="rect">
                <a:avLst/>
              </a:prstGeom>
              <a:noFill/>
              <a:ln w="9525">
                <a:noFill/>
                <a:miter lim="800000"/>
                <a:headEnd/>
                <a:tailEnd/>
              </a:ln>
            </p:spPr>
            <p:txBody>
              <a:bodyPr>
                <a:spAutoFit/>
              </a:bodyPr>
              <a:lstStyle/>
              <a:p>
                <a:r>
                  <a:rPr lang="en-US"/>
                  <a:t>C</a:t>
                </a:r>
                <a:r>
                  <a:rPr lang="en-US" baseline="-25000"/>
                  <a:t>p</a:t>
                </a:r>
                <a:r>
                  <a:rPr lang="en-US"/>
                  <a:t>/T</a:t>
                </a:r>
              </a:p>
            </p:txBody>
          </p:sp>
          <p:cxnSp>
            <p:nvCxnSpPr>
              <p:cNvPr id="28" name="Conexão recta 27"/>
              <p:cNvCxnSpPr/>
              <p:nvPr/>
            </p:nvCxnSpPr>
            <p:spPr>
              <a:xfrm rot="5400000">
                <a:off x="1786023" y="5857296"/>
                <a:ext cx="142888"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9" name="Conexão recta 28"/>
              <p:cNvCxnSpPr/>
              <p:nvPr/>
            </p:nvCxnSpPr>
            <p:spPr>
              <a:xfrm rot="5400000">
                <a:off x="2429008" y="5857296"/>
                <a:ext cx="142888"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7457" name="CaixaDeTexto 29"/>
              <p:cNvSpPr txBox="1">
                <a:spLocks noChangeArrowheads="1"/>
              </p:cNvSpPr>
              <p:nvPr/>
            </p:nvSpPr>
            <p:spPr bwMode="auto">
              <a:xfrm>
                <a:off x="1500166" y="5929330"/>
                <a:ext cx="642942" cy="369332"/>
              </a:xfrm>
              <a:prstGeom prst="rect">
                <a:avLst/>
              </a:prstGeom>
              <a:noFill/>
              <a:ln w="9525">
                <a:noFill/>
                <a:miter lim="800000"/>
                <a:headEnd/>
                <a:tailEnd/>
              </a:ln>
            </p:spPr>
            <p:txBody>
              <a:bodyPr>
                <a:spAutoFit/>
              </a:bodyPr>
              <a:lstStyle/>
              <a:p>
                <a:r>
                  <a:rPr lang="en-US"/>
                  <a:t>T</a:t>
                </a:r>
                <a:r>
                  <a:rPr lang="en-US" baseline="-25000"/>
                  <a:t>fus</a:t>
                </a:r>
              </a:p>
            </p:txBody>
          </p:sp>
          <p:sp>
            <p:nvSpPr>
              <p:cNvPr id="17458" name="CaixaDeTexto 30"/>
              <p:cNvSpPr txBox="1">
                <a:spLocks noChangeArrowheads="1"/>
              </p:cNvSpPr>
              <p:nvPr/>
            </p:nvSpPr>
            <p:spPr bwMode="auto">
              <a:xfrm>
                <a:off x="2214546" y="5929330"/>
                <a:ext cx="500066" cy="369332"/>
              </a:xfrm>
              <a:prstGeom prst="rect">
                <a:avLst/>
              </a:prstGeom>
              <a:noFill/>
              <a:ln w="9525">
                <a:noFill/>
                <a:miter lim="800000"/>
                <a:headEnd/>
                <a:tailEnd/>
              </a:ln>
            </p:spPr>
            <p:txBody>
              <a:bodyPr>
                <a:spAutoFit/>
              </a:bodyPr>
              <a:lstStyle/>
              <a:p>
                <a:r>
                  <a:rPr lang="en-US"/>
                  <a:t>T</a:t>
                </a:r>
                <a:r>
                  <a:rPr lang="en-US" baseline="-25000"/>
                  <a:t>b</a:t>
                </a:r>
              </a:p>
            </p:txBody>
          </p:sp>
          <p:sp>
            <p:nvSpPr>
              <p:cNvPr id="17459" name="CaixaDeTexto 31"/>
              <p:cNvSpPr txBox="1">
                <a:spLocks noChangeArrowheads="1"/>
              </p:cNvSpPr>
              <p:nvPr/>
            </p:nvSpPr>
            <p:spPr bwMode="auto">
              <a:xfrm>
                <a:off x="1000100" y="5500702"/>
                <a:ext cx="642942" cy="369332"/>
              </a:xfrm>
              <a:prstGeom prst="rect">
                <a:avLst/>
              </a:prstGeom>
              <a:noFill/>
              <a:ln w="9525">
                <a:noFill/>
                <a:miter lim="800000"/>
                <a:headEnd/>
                <a:tailEnd/>
              </a:ln>
            </p:spPr>
            <p:txBody>
              <a:bodyPr>
                <a:spAutoFit/>
              </a:bodyPr>
              <a:lstStyle/>
              <a:p>
                <a:r>
                  <a:rPr lang="en-US"/>
                  <a:t>~T</a:t>
                </a:r>
                <a:r>
                  <a:rPr lang="en-US" baseline="30000"/>
                  <a:t>3</a:t>
                </a:r>
              </a:p>
            </p:txBody>
          </p:sp>
        </p:grpSp>
        <p:sp>
          <p:nvSpPr>
            <p:cNvPr id="17444" name="CaixaDeTexto 33"/>
            <p:cNvSpPr txBox="1">
              <a:spLocks noChangeArrowheads="1"/>
            </p:cNvSpPr>
            <p:nvPr/>
          </p:nvSpPr>
          <p:spPr bwMode="auto">
            <a:xfrm>
              <a:off x="1571604" y="4929198"/>
              <a:ext cx="785818" cy="369332"/>
            </a:xfrm>
            <a:prstGeom prst="rect">
              <a:avLst/>
            </a:prstGeom>
            <a:noFill/>
            <a:ln w="9525">
              <a:noFill/>
              <a:miter lim="800000"/>
              <a:headEnd/>
              <a:tailEnd/>
            </a:ln>
          </p:spPr>
          <p:txBody>
            <a:bodyPr>
              <a:spAutoFit/>
            </a:bodyPr>
            <a:lstStyle/>
            <a:p>
              <a:r>
                <a:rPr lang="en-US"/>
                <a:t>Sol.</a:t>
              </a:r>
            </a:p>
          </p:txBody>
        </p:sp>
        <p:sp>
          <p:nvSpPr>
            <p:cNvPr id="17445" name="CaixaDeTexto 34"/>
            <p:cNvSpPr txBox="1">
              <a:spLocks noChangeArrowheads="1"/>
            </p:cNvSpPr>
            <p:nvPr/>
          </p:nvSpPr>
          <p:spPr bwMode="auto">
            <a:xfrm>
              <a:off x="2500298" y="4071942"/>
              <a:ext cx="714380" cy="369332"/>
            </a:xfrm>
            <a:prstGeom prst="rect">
              <a:avLst/>
            </a:prstGeom>
            <a:noFill/>
            <a:ln w="9525">
              <a:noFill/>
              <a:miter lim="800000"/>
              <a:headEnd/>
              <a:tailEnd/>
            </a:ln>
          </p:spPr>
          <p:txBody>
            <a:bodyPr>
              <a:spAutoFit/>
            </a:bodyPr>
            <a:lstStyle/>
            <a:p>
              <a:r>
                <a:rPr lang="en-US"/>
                <a:t>Liq.</a:t>
              </a:r>
            </a:p>
          </p:txBody>
        </p:sp>
        <p:sp>
          <p:nvSpPr>
            <p:cNvPr id="17446" name="CaixaDeTexto 35"/>
            <p:cNvSpPr txBox="1">
              <a:spLocks noChangeArrowheads="1"/>
            </p:cNvSpPr>
            <p:nvPr/>
          </p:nvSpPr>
          <p:spPr bwMode="auto">
            <a:xfrm>
              <a:off x="3357554" y="5072074"/>
              <a:ext cx="714380" cy="369332"/>
            </a:xfrm>
            <a:prstGeom prst="rect">
              <a:avLst/>
            </a:prstGeom>
            <a:noFill/>
            <a:ln w="9525">
              <a:noFill/>
              <a:miter lim="800000"/>
              <a:headEnd/>
              <a:tailEnd/>
            </a:ln>
          </p:spPr>
          <p:txBody>
            <a:bodyPr>
              <a:spAutoFit/>
            </a:bodyPr>
            <a:lstStyle/>
            <a:p>
              <a:r>
                <a:rPr lang="en-US"/>
                <a:t>Gas</a:t>
              </a:r>
            </a:p>
          </p:txBody>
        </p:sp>
      </p:grpSp>
      <p:sp>
        <p:nvSpPr>
          <p:cNvPr id="38" name="Seta para a direita 37"/>
          <p:cNvSpPr/>
          <p:nvPr/>
        </p:nvSpPr>
        <p:spPr>
          <a:xfrm>
            <a:off x="3429000" y="4572000"/>
            <a:ext cx="785813" cy="1428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39" name="Tabela 38"/>
          <p:cNvGraphicFramePr>
            <a:graphicFrameLocks noGrp="1"/>
          </p:cNvGraphicFramePr>
          <p:nvPr/>
        </p:nvGraphicFramePr>
        <p:xfrm>
          <a:off x="4357688" y="3286125"/>
          <a:ext cx="4429156" cy="2786084"/>
        </p:xfrm>
        <a:graphic>
          <a:graphicData uri="http://schemas.openxmlformats.org/drawingml/2006/table">
            <a:tbl>
              <a:tblPr firstRow="1" bandRow="1">
                <a:tableStyleId>{5C22544A-7EE6-4342-B048-85BDC9FD1C3A}</a:tableStyleId>
              </a:tblPr>
              <a:tblGrid>
                <a:gridCol w="2428892"/>
                <a:gridCol w="2000264"/>
              </a:tblGrid>
              <a:tr h="398012">
                <a:tc>
                  <a:txBody>
                    <a:bodyPr/>
                    <a:lstStyle/>
                    <a:p>
                      <a:pPr algn="ctr"/>
                      <a:r>
                        <a:rPr lang="en-US" dirty="0" smtClean="0">
                          <a:latin typeface="Comic Sans MS" pitchFamily="66" charset="0"/>
                        </a:rPr>
                        <a:t>Substance at 298 K</a:t>
                      </a:r>
                      <a:endParaRPr lang="en-US" dirty="0">
                        <a:latin typeface="Comic Sans MS" pitchFamily="66" charset="0"/>
                      </a:endParaRPr>
                    </a:p>
                  </a:txBody>
                  <a:tcPr/>
                </a:tc>
                <a:tc>
                  <a:txBody>
                    <a:bodyPr/>
                    <a:lstStyle/>
                    <a:p>
                      <a:pPr algn="ctr"/>
                      <a:r>
                        <a:rPr lang="en-US" dirty="0" smtClean="0">
                          <a:latin typeface="Comic Sans MS" pitchFamily="66" charset="0"/>
                        </a:rPr>
                        <a:t>S°</a:t>
                      </a:r>
                      <a:r>
                        <a:rPr lang="en-US" baseline="0" dirty="0" smtClean="0">
                          <a:latin typeface="Comic Sans MS" pitchFamily="66" charset="0"/>
                        </a:rPr>
                        <a:t> (J.mol</a:t>
                      </a:r>
                      <a:r>
                        <a:rPr lang="en-US" baseline="30000" dirty="0" smtClean="0">
                          <a:latin typeface="Comic Sans MS" pitchFamily="66" charset="0"/>
                        </a:rPr>
                        <a:t>-1</a:t>
                      </a:r>
                      <a:r>
                        <a:rPr lang="en-US" baseline="0" dirty="0" smtClean="0">
                          <a:latin typeface="Comic Sans MS" pitchFamily="66" charset="0"/>
                        </a:rPr>
                        <a:t>.K</a:t>
                      </a:r>
                      <a:r>
                        <a:rPr lang="en-US" baseline="30000" dirty="0" smtClean="0">
                          <a:latin typeface="Comic Sans MS" pitchFamily="66" charset="0"/>
                        </a:rPr>
                        <a:t>-1</a:t>
                      </a:r>
                      <a:r>
                        <a:rPr lang="en-US" baseline="0" dirty="0" smtClean="0">
                          <a:latin typeface="Comic Sans MS" pitchFamily="66" charset="0"/>
                        </a:rPr>
                        <a:t>)</a:t>
                      </a:r>
                      <a:endParaRPr lang="en-US" dirty="0">
                        <a:latin typeface="Comic Sans MS" pitchFamily="66" charset="0"/>
                      </a:endParaRPr>
                    </a:p>
                  </a:txBody>
                  <a:tcPr/>
                </a:tc>
              </a:tr>
              <a:tr h="398012">
                <a:tc>
                  <a:txBody>
                    <a:bodyPr/>
                    <a:lstStyle/>
                    <a:p>
                      <a:pPr algn="ctr"/>
                      <a:r>
                        <a:rPr lang="en-US" dirty="0" smtClean="0">
                          <a:latin typeface="Comic Sans MS" pitchFamily="66" charset="0"/>
                        </a:rPr>
                        <a:t>H</a:t>
                      </a:r>
                      <a:r>
                        <a:rPr lang="en-US" baseline="-25000" dirty="0" smtClean="0">
                          <a:latin typeface="Comic Sans MS" pitchFamily="66" charset="0"/>
                        </a:rPr>
                        <a:t>2</a:t>
                      </a:r>
                      <a:r>
                        <a:rPr lang="en-US" dirty="0" smtClean="0">
                          <a:latin typeface="Comic Sans MS" pitchFamily="66" charset="0"/>
                        </a:rPr>
                        <a:t>O(l)</a:t>
                      </a:r>
                      <a:endParaRPr lang="en-US" dirty="0">
                        <a:latin typeface="Comic Sans MS" pitchFamily="66" charset="0"/>
                      </a:endParaRPr>
                    </a:p>
                  </a:txBody>
                  <a:tcPr/>
                </a:tc>
                <a:tc>
                  <a:txBody>
                    <a:bodyPr/>
                    <a:lstStyle/>
                    <a:p>
                      <a:pPr algn="ctr"/>
                      <a:r>
                        <a:rPr lang="en-US" dirty="0" smtClean="0">
                          <a:latin typeface="Comic Sans MS" pitchFamily="66" charset="0"/>
                        </a:rPr>
                        <a:t>69.9</a:t>
                      </a:r>
                      <a:endParaRPr lang="en-US" dirty="0">
                        <a:latin typeface="Comic Sans MS" pitchFamily="66" charset="0"/>
                      </a:endParaRPr>
                    </a:p>
                  </a:txBody>
                  <a:tcPr/>
                </a:tc>
              </a:tr>
              <a:tr h="398012">
                <a:tc>
                  <a:txBody>
                    <a:bodyPr/>
                    <a:lstStyle/>
                    <a:p>
                      <a:pPr algn="ctr"/>
                      <a:r>
                        <a:rPr lang="en-US" dirty="0" smtClean="0">
                          <a:latin typeface="Comic Sans MS" pitchFamily="66" charset="0"/>
                        </a:rPr>
                        <a:t>H</a:t>
                      </a:r>
                      <a:r>
                        <a:rPr lang="en-US" baseline="-25000" dirty="0" smtClean="0">
                          <a:latin typeface="Comic Sans MS" pitchFamily="66" charset="0"/>
                        </a:rPr>
                        <a:t>2</a:t>
                      </a:r>
                      <a:r>
                        <a:rPr lang="en-US" dirty="0" smtClean="0">
                          <a:latin typeface="Comic Sans MS" pitchFamily="66" charset="0"/>
                        </a:rPr>
                        <a:t>O(g)</a:t>
                      </a:r>
                      <a:endParaRPr lang="en-US" dirty="0">
                        <a:latin typeface="Comic Sans MS" pitchFamily="66" charset="0"/>
                      </a:endParaRPr>
                    </a:p>
                  </a:txBody>
                  <a:tcPr/>
                </a:tc>
                <a:tc>
                  <a:txBody>
                    <a:bodyPr/>
                    <a:lstStyle/>
                    <a:p>
                      <a:pPr algn="ctr"/>
                      <a:r>
                        <a:rPr lang="en-US" dirty="0" smtClean="0">
                          <a:latin typeface="Comic Sans MS" pitchFamily="66" charset="0"/>
                        </a:rPr>
                        <a:t>189.7</a:t>
                      </a:r>
                      <a:endParaRPr lang="en-US" dirty="0">
                        <a:latin typeface="Comic Sans MS" pitchFamily="66" charset="0"/>
                      </a:endParaRPr>
                    </a:p>
                  </a:txBody>
                  <a:tcPr/>
                </a:tc>
              </a:tr>
              <a:tr h="398012">
                <a:tc>
                  <a:txBody>
                    <a:bodyPr/>
                    <a:lstStyle/>
                    <a:p>
                      <a:pPr algn="ctr"/>
                      <a:r>
                        <a:rPr lang="en-US" dirty="0" smtClean="0">
                          <a:latin typeface="Comic Sans MS" pitchFamily="66" charset="0"/>
                        </a:rPr>
                        <a:t>I</a:t>
                      </a:r>
                      <a:r>
                        <a:rPr lang="en-US" baseline="-25000" dirty="0" smtClean="0">
                          <a:latin typeface="Comic Sans MS" pitchFamily="66" charset="0"/>
                        </a:rPr>
                        <a:t>2</a:t>
                      </a:r>
                      <a:r>
                        <a:rPr lang="en-US" dirty="0" smtClean="0">
                          <a:latin typeface="Comic Sans MS" pitchFamily="66" charset="0"/>
                        </a:rPr>
                        <a:t>(s)</a:t>
                      </a:r>
                      <a:endParaRPr lang="en-US" dirty="0">
                        <a:latin typeface="Comic Sans MS" pitchFamily="66" charset="0"/>
                      </a:endParaRPr>
                    </a:p>
                  </a:txBody>
                  <a:tcPr/>
                </a:tc>
                <a:tc>
                  <a:txBody>
                    <a:bodyPr/>
                    <a:lstStyle/>
                    <a:p>
                      <a:pPr algn="ctr"/>
                      <a:r>
                        <a:rPr lang="en-US" dirty="0" smtClean="0">
                          <a:latin typeface="Comic Sans MS" pitchFamily="66" charset="0"/>
                        </a:rPr>
                        <a:t>116.7</a:t>
                      </a:r>
                      <a:endParaRPr lang="en-US" dirty="0">
                        <a:latin typeface="Comic Sans MS" pitchFamily="66" charset="0"/>
                      </a:endParaRPr>
                    </a:p>
                  </a:txBody>
                  <a:tcPr/>
                </a:tc>
              </a:tr>
              <a:tr h="398012">
                <a:tc>
                  <a:txBody>
                    <a:bodyPr/>
                    <a:lstStyle/>
                    <a:p>
                      <a:pPr algn="ctr"/>
                      <a:r>
                        <a:rPr lang="en-US" dirty="0" smtClean="0">
                          <a:latin typeface="Comic Sans MS" pitchFamily="66" charset="0"/>
                        </a:rPr>
                        <a:t>I</a:t>
                      </a:r>
                      <a:r>
                        <a:rPr lang="en-US" baseline="-25000" dirty="0" smtClean="0">
                          <a:latin typeface="Comic Sans MS" pitchFamily="66" charset="0"/>
                        </a:rPr>
                        <a:t>2</a:t>
                      </a:r>
                      <a:r>
                        <a:rPr lang="en-US" dirty="0" smtClean="0">
                          <a:latin typeface="Comic Sans MS" pitchFamily="66" charset="0"/>
                        </a:rPr>
                        <a:t>(g)</a:t>
                      </a:r>
                      <a:endParaRPr lang="en-US" dirty="0">
                        <a:latin typeface="Comic Sans MS" pitchFamily="66" charset="0"/>
                      </a:endParaRPr>
                    </a:p>
                  </a:txBody>
                  <a:tcPr/>
                </a:tc>
                <a:tc>
                  <a:txBody>
                    <a:bodyPr/>
                    <a:lstStyle/>
                    <a:p>
                      <a:pPr algn="ctr"/>
                      <a:r>
                        <a:rPr lang="en-US" dirty="0" smtClean="0">
                          <a:latin typeface="Comic Sans MS" pitchFamily="66" charset="0"/>
                        </a:rPr>
                        <a:t>260.6</a:t>
                      </a:r>
                      <a:endParaRPr lang="en-US" dirty="0">
                        <a:latin typeface="Comic Sans MS" pitchFamily="66" charset="0"/>
                      </a:endParaRPr>
                    </a:p>
                  </a:txBody>
                  <a:tcPr/>
                </a:tc>
              </a:tr>
              <a:tr h="398012">
                <a:tc>
                  <a:txBody>
                    <a:bodyPr/>
                    <a:lstStyle/>
                    <a:p>
                      <a:pPr algn="ctr"/>
                      <a:r>
                        <a:rPr lang="en-US" dirty="0" smtClean="0">
                          <a:latin typeface="Comic Sans MS" pitchFamily="66" charset="0"/>
                        </a:rPr>
                        <a:t>He(g)</a:t>
                      </a:r>
                      <a:endParaRPr lang="en-US" dirty="0">
                        <a:latin typeface="Comic Sans MS" pitchFamily="66" charset="0"/>
                      </a:endParaRPr>
                    </a:p>
                  </a:txBody>
                  <a:tcPr/>
                </a:tc>
                <a:tc>
                  <a:txBody>
                    <a:bodyPr/>
                    <a:lstStyle/>
                    <a:p>
                      <a:pPr algn="ctr"/>
                      <a:r>
                        <a:rPr lang="en-US" dirty="0" smtClean="0">
                          <a:latin typeface="Comic Sans MS" pitchFamily="66" charset="0"/>
                        </a:rPr>
                        <a:t>126.1</a:t>
                      </a:r>
                      <a:endParaRPr lang="en-US" dirty="0">
                        <a:latin typeface="Comic Sans MS" pitchFamily="66" charset="0"/>
                      </a:endParaRPr>
                    </a:p>
                  </a:txBody>
                  <a:tcPr/>
                </a:tc>
              </a:tr>
              <a:tr h="398012">
                <a:tc>
                  <a:txBody>
                    <a:bodyPr/>
                    <a:lstStyle/>
                    <a:p>
                      <a:pPr algn="ctr"/>
                      <a:r>
                        <a:rPr lang="en-US" dirty="0" smtClean="0">
                          <a:latin typeface="Comic Sans MS" pitchFamily="66" charset="0"/>
                        </a:rPr>
                        <a:t>Ne(g)</a:t>
                      </a:r>
                      <a:endParaRPr lang="en-US" dirty="0">
                        <a:latin typeface="Comic Sans MS" pitchFamily="66" charset="0"/>
                      </a:endParaRPr>
                    </a:p>
                  </a:txBody>
                  <a:tcPr/>
                </a:tc>
                <a:tc>
                  <a:txBody>
                    <a:bodyPr/>
                    <a:lstStyle/>
                    <a:p>
                      <a:pPr algn="ctr"/>
                      <a:r>
                        <a:rPr lang="en-US" dirty="0" smtClean="0">
                          <a:latin typeface="Comic Sans MS" pitchFamily="66" charset="0"/>
                        </a:rPr>
                        <a:t>146.2</a:t>
                      </a:r>
                      <a:endParaRPr lang="en-US" dirty="0">
                        <a:latin typeface="Comic Sans MS" pitchFamily="66" charset="0"/>
                      </a:endParaRPr>
                    </a:p>
                  </a:txBody>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osição do Número do Diapositivo 3"/>
          <p:cNvSpPr>
            <a:spLocks noGrp="1"/>
          </p:cNvSpPr>
          <p:nvPr>
            <p:ph type="sldNum" sz="quarter" idx="12"/>
          </p:nvPr>
        </p:nvSpPr>
        <p:spPr/>
        <p:txBody>
          <a:bodyPr/>
          <a:lstStyle/>
          <a:p>
            <a:pPr>
              <a:defRPr/>
            </a:pPr>
            <a:fld id="{AC38471D-819D-42AE-BD21-0D7F5D64D90D}" type="slidenum">
              <a:rPr lang="pt-PT" smtClean="0"/>
              <a:pPr>
                <a:defRPr/>
              </a:pPr>
              <a:t>27</a:t>
            </a:fld>
            <a:endParaRPr lang="pt-PT"/>
          </a:p>
        </p:txBody>
      </p:sp>
      <p:sp>
        <p:nvSpPr>
          <p:cNvPr id="5" name="Título 1"/>
          <p:cNvSpPr>
            <a:spLocks noGrp="1"/>
          </p:cNvSpPr>
          <p:nvPr>
            <p:ph type="title"/>
          </p:nvPr>
        </p:nvSpPr>
        <p:spPr>
          <a:xfrm>
            <a:off x="360363" y="404813"/>
            <a:ext cx="3140075" cy="357187"/>
          </a:xfrm>
        </p:spPr>
        <p:txBody>
          <a:bodyPr rtlCol="0">
            <a:normAutofit fontScale="90000"/>
          </a:bodyPr>
          <a:lstStyle/>
          <a:p>
            <a:pPr algn="l" eaLnBrk="1" fontAlgn="auto" hangingPunct="1">
              <a:spcAft>
                <a:spcPts val="0"/>
              </a:spcAft>
              <a:defRPr/>
            </a:pPr>
            <a:r>
              <a:rPr lang="en-US" sz="2400" dirty="0" smtClean="0">
                <a:solidFill>
                  <a:srgbClr val="FF6600"/>
                </a:solidFill>
                <a:effectLst>
                  <a:outerShdw blurRad="38100" dist="38100" dir="2700000" algn="tl">
                    <a:srgbClr val="000000">
                      <a:alpha val="43137"/>
                    </a:srgbClr>
                  </a:outerShdw>
                </a:effectLst>
              </a:rPr>
              <a:t>Entropy of a substance</a:t>
            </a:r>
            <a:endParaRPr lang="en-US" sz="2400" dirty="0">
              <a:solidFill>
                <a:srgbClr val="FF6600"/>
              </a:solidFill>
              <a:effectLst>
                <a:outerShdw blurRad="38100" dist="38100" dir="2700000" algn="tl">
                  <a:srgbClr val="000000">
                    <a:alpha val="43137"/>
                  </a:srgbClr>
                </a:outerShdw>
              </a:effectLst>
            </a:endParaRPr>
          </a:p>
        </p:txBody>
      </p:sp>
      <p:sp>
        <p:nvSpPr>
          <p:cNvPr id="28676" name="CaixaDeTexto 5"/>
          <p:cNvSpPr txBox="1">
            <a:spLocks noChangeArrowheads="1"/>
          </p:cNvSpPr>
          <p:nvPr/>
        </p:nvSpPr>
        <p:spPr bwMode="auto">
          <a:xfrm>
            <a:off x="5786438" y="5786438"/>
            <a:ext cx="2714625" cy="369887"/>
          </a:xfrm>
          <a:prstGeom prst="rect">
            <a:avLst/>
          </a:prstGeom>
          <a:noFill/>
          <a:ln w="9525">
            <a:noFill/>
            <a:miter lim="800000"/>
            <a:headEnd/>
            <a:tailEnd/>
          </a:ln>
        </p:spPr>
        <p:txBody>
          <a:bodyPr>
            <a:spAutoFit/>
          </a:bodyPr>
          <a:lstStyle/>
          <a:p>
            <a:r>
              <a:rPr lang="en-US"/>
              <a:t>S </a:t>
            </a:r>
            <a:r>
              <a:rPr lang="en-US" baseline="-25000"/>
              <a:t>solid</a:t>
            </a:r>
            <a:r>
              <a:rPr lang="en-US"/>
              <a:t> &lt; S </a:t>
            </a:r>
            <a:r>
              <a:rPr lang="en-US" baseline="-25000"/>
              <a:t>liquid</a:t>
            </a:r>
            <a:r>
              <a:rPr lang="en-US"/>
              <a:t> &lt;&lt; S </a:t>
            </a:r>
            <a:r>
              <a:rPr lang="en-US" baseline="-25000"/>
              <a:t>gas</a:t>
            </a:r>
          </a:p>
        </p:txBody>
      </p:sp>
      <p:pic>
        <p:nvPicPr>
          <p:cNvPr id="28677" name="Picture 23" descr="http://2012books.lardbucket.org/books/general-chemistry-principles-patterns-and-applications-v1.0m/section_22/8bad6e4ce5fc3525a3b5538530398533.jpg"/>
          <p:cNvPicPr>
            <a:picLocks noChangeAspect="1" noChangeArrowheads="1"/>
          </p:cNvPicPr>
          <p:nvPr/>
        </p:nvPicPr>
        <p:blipFill>
          <a:blip r:embed="rId2" cstate="print"/>
          <a:srcRect/>
          <a:stretch>
            <a:fillRect/>
          </a:stretch>
        </p:blipFill>
        <p:spPr bwMode="auto">
          <a:xfrm>
            <a:off x="785813" y="1071563"/>
            <a:ext cx="5000625" cy="5356225"/>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3138858</TotalTime>
  <Words>1790</Words>
  <Application>Microsoft Office PowerPoint</Application>
  <PresentationFormat>Apresentação no Ecrã (4:3)</PresentationFormat>
  <Paragraphs>176</Paragraphs>
  <Slides>27</Slides>
  <Notes>0</Notes>
  <HiddenSlides>0</HiddenSlides>
  <MMClips>0</MMClips>
  <ScaleCrop>false</ScaleCrop>
  <HeadingPairs>
    <vt:vector size="8" baseType="variant">
      <vt:variant>
        <vt:lpstr>Tipos de letra usados</vt:lpstr>
      </vt:variant>
      <vt:variant>
        <vt:i4>6</vt:i4>
      </vt:variant>
      <vt:variant>
        <vt:lpstr>Tema</vt:lpstr>
      </vt:variant>
      <vt:variant>
        <vt:i4>1</vt:i4>
      </vt:variant>
      <vt:variant>
        <vt:lpstr>Servidores OLE incorporados</vt:lpstr>
      </vt:variant>
      <vt:variant>
        <vt:i4>1</vt:i4>
      </vt:variant>
      <vt:variant>
        <vt:lpstr>Títulos dos diapositivos</vt:lpstr>
      </vt:variant>
      <vt:variant>
        <vt:i4>27</vt:i4>
      </vt:variant>
    </vt:vector>
  </HeadingPairs>
  <TitlesOfParts>
    <vt:vector size="35" baseType="lpstr">
      <vt:lpstr>Comic Sans MS</vt:lpstr>
      <vt:lpstr>Arial</vt:lpstr>
      <vt:lpstr>Calibri</vt:lpstr>
      <vt:lpstr>Wingdings 2</vt:lpstr>
      <vt:lpstr>Symbol</vt:lpstr>
      <vt:lpstr>Wingdings</vt:lpstr>
      <vt:lpstr>Tema do Office</vt:lpstr>
      <vt:lpstr>Microsoft Equation 3.0</vt:lpstr>
      <vt:lpstr>Diapositivo 1</vt:lpstr>
      <vt:lpstr>Diapositivo 2</vt:lpstr>
      <vt:lpstr>Diapositivo 3</vt:lpstr>
      <vt:lpstr>Diapositivo 4</vt:lpstr>
      <vt:lpstr>Diapositivo 5</vt:lpstr>
      <vt:lpstr>Diapositivo 6</vt:lpstr>
      <vt:lpstr>Diapositivo 7</vt:lpstr>
      <vt:lpstr>Diapositivo 8</vt:lpstr>
      <vt:lpstr>Diapositivo 9</vt:lpstr>
      <vt:lpstr>Diapositivo 10</vt:lpstr>
      <vt:lpstr>Diapositivo 11</vt:lpstr>
      <vt:lpstr>Diapositivo 12</vt:lpstr>
      <vt:lpstr>Diapositivo 13</vt:lpstr>
      <vt:lpstr>Diapositivo 14</vt:lpstr>
      <vt:lpstr>Diapositivo 15</vt:lpstr>
      <vt:lpstr>Thermal efficiency of the Carnot´s heat engine</vt:lpstr>
      <vt:lpstr>Carnot´s Principles</vt:lpstr>
      <vt:lpstr>Examples of ΔS calculations</vt:lpstr>
      <vt:lpstr>Isothermal and reversible expansion of ideal gas</vt:lpstr>
      <vt:lpstr>Isothermal and irreversible expansion of ideal gas</vt:lpstr>
      <vt:lpstr>Heating  (or cooling) at constant p (or V)</vt:lpstr>
      <vt:lpstr>Reversible phase change at constant T and p</vt:lpstr>
      <vt:lpstr>Trouton’s Rule</vt:lpstr>
      <vt:lpstr>Absolute Entropies</vt:lpstr>
      <vt:lpstr>Absolute zero!</vt:lpstr>
      <vt:lpstr>How to calculate entropy at low temperatures!</vt:lpstr>
      <vt:lpstr>Entropy of a substance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Diapositivo 1</dc:title>
  <dc:creator>proprietario</dc:creator>
  <cp:lastModifiedBy>Valentim</cp:lastModifiedBy>
  <cp:revision>290</cp:revision>
  <dcterms:created xsi:type="dcterms:W3CDTF">2004-10-03T08:43:25Z</dcterms:created>
  <dcterms:modified xsi:type="dcterms:W3CDTF">2018-08-30T08:12:14Z</dcterms:modified>
</cp:coreProperties>
</file>