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1"/>
  </p:sldMasterIdLst>
  <p:notesMasterIdLst>
    <p:notesMasterId r:id="rId15"/>
  </p:notesMasterIdLst>
  <p:sldIdLst>
    <p:sldId id="256" r:id="rId2"/>
    <p:sldId id="263" r:id="rId3"/>
    <p:sldId id="260" r:id="rId4"/>
    <p:sldId id="259" r:id="rId5"/>
    <p:sldId id="257" r:id="rId6"/>
    <p:sldId id="264" r:id="rId7"/>
    <p:sldId id="265" r:id="rId8"/>
    <p:sldId id="266" r:id="rId9"/>
    <p:sldId id="267" r:id="rId10"/>
    <p:sldId id="258" r:id="rId11"/>
    <p:sldId id="261" r:id="rId12"/>
    <p:sldId id="262" r:id="rId13"/>
    <p:sldId id="268" r:id="rId14"/>
  </p:sldIdLst>
  <p:sldSz cx="9144000" cy="6858000" type="screen4x3"/>
  <p:notesSz cx="6858000" cy="9144000"/>
  <p:defaultTextStyle>
    <a:defPPr>
      <a:defRPr lang="pt-PT"/>
    </a:defPPr>
    <a:lvl1pPr algn="l" rtl="0" fontAlgn="base">
      <a:spcBef>
        <a:spcPct val="0"/>
      </a:spcBef>
      <a:spcAft>
        <a:spcPct val="0"/>
      </a:spcAft>
      <a:defRPr b="1" kern="1200">
        <a:solidFill>
          <a:schemeClr val="tx1"/>
        </a:solidFill>
        <a:latin typeface="Comic Sans MS" pitchFamily="66" charset="0"/>
        <a:ea typeface="+mn-ea"/>
        <a:cs typeface="+mn-cs"/>
      </a:defRPr>
    </a:lvl1pPr>
    <a:lvl2pPr marL="457200" algn="l" rtl="0" fontAlgn="base">
      <a:spcBef>
        <a:spcPct val="0"/>
      </a:spcBef>
      <a:spcAft>
        <a:spcPct val="0"/>
      </a:spcAft>
      <a:defRPr b="1" kern="1200">
        <a:solidFill>
          <a:schemeClr val="tx1"/>
        </a:solidFill>
        <a:latin typeface="Comic Sans MS" pitchFamily="66" charset="0"/>
        <a:ea typeface="+mn-ea"/>
        <a:cs typeface="+mn-cs"/>
      </a:defRPr>
    </a:lvl2pPr>
    <a:lvl3pPr marL="914400" algn="l" rtl="0" fontAlgn="base">
      <a:spcBef>
        <a:spcPct val="0"/>
      </a:spcBef>
      <a:spcAft>
        <a:spcPct val="0"/>
      </a:spcAft>
      <a:defRPr b="1" kern="1200">
        <a:solidFill>
          <a:schemeClr val="tx1"/>
        </a:solidFill>
        <a:latin typeface="Comic Sans MS" pitchFamily="66" charset="0"/>
        <a:ea typeface="+mn-ea"/>
        <a:cs typeface="+mn-cs"/>
      </a:defRPr>
    </a:lvl3pPr>
    <a:lvl4pPr marL="1371600" algn="l" rtl="0" fontAlgn="base">
      <a:spcBef>
        <a:spcPct val="0"/>
      </a:spcBef>
      <a:spcAft>
        <a:spcPct val="0"/>
      </a:spcAft>
      <a:defRPr b="1" kern="1200">
        <a:solidFill>
          <a:schemeClr val="tx1"/>
        </a:solidFill>
        <a:latin typeface="Comic Sans MS" pitchFamily="66" charset="0"/>
        <a:ea typeface="+mn-ea"/>
        <a:cs typeface="+mn-cs"/>
      </a:defRPr>
    </a:lvl4pPr>
    <a:lvl5pPr marL="1828800" algn="l" rtl="0" fontAlgn="base">
      <a:spcBef>
        <a:spcPct val="0"/>
      </a:spcBef>
      <a:spcAft>
        <a:spcPct val="0"/>
      </a:spcAft>
      <a:defRPr b="1" kern="1200">
        <a:solidFill>
          <a:schemeClr val="tx1"/>
        </a:solidFill>
        <a:latin typeface="Comic Sans MS" pitchFamily="66" charset="0"/>
        <a:ea typeface="+mn-ea"/>
        <a:cs typeface="+mn-cs"/>
      </a:defRPr>
    </a:lvl5pPr>
    <a:lvl6pPr marL="2286000" algn="l" defTabSz="914400" rtl="0" eaLnBrk="1" latinLnBrk="0" hangingPunct="1">
      <a:defRPr b="1" kern="1200">
        <a:solidFill>
          <a:schemeClr val="tx1"/>
        </a:solidFill>
        <a:latin typeface="Comic Sans MS" pitchFamily="66" charset="0"/>
        <a:ea typeface="+mn-ea"/>
        <a:cs typeface="+mn-cs"/>
      </a:defRPr>
    </a:lvl6pPr>
    <a:lvl7pPr marL="2743200" algn="l" defTabSz="914400" rtl="0" eaLnBrk="1" latinLnBrk="0" hangingPunct="1">
      <a:defRPr b="1" kern="1200">
        <a:solidFill>
          <a:schemeClr val="tx1"/>
        </a:solidFill>
        <a:latin typeface="Comic Sans MS" pitchFamily="66" charset="0"/>
        <a:ea typeface="+mn-ea"/>
        <a:cs typeface="+mn-cs"/>
      </a:defRPr>
    </a:lvl7pPr>
    <a:lvl8pPr marL="3200400" algn="l" defTabSz="914400" rtl="0" eaLnBrk="1" latinLnBrk="0" hangingPunct="1">
      <a:defRPr b="1" kern="1200">
        <a:solidFill>
          <a:schemeClr val="tx1"/>
        </a:solidFill>
        <a:latin typeface="Comic Sans MS" pitchFamily="66" charset="0"/>
        <a:ea typeface="+mn-ea"/>
        <a:cs typeface="+mn-cs"/>
      </a:defRPr>
    </a:lvl8pPr>
    <a:lvl9pPr marL="3657600" algn="l" defTabSz="914400" rtl="0" eaLnBrk="1" latinLnBrk="0" hangingPunct="1">
      <a:defRPr b="1"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00"/>
    <a:srgbClr val="FFCC00"/>
    <a:srgbClr val="003300"/>
    <a:srgbClr val="FFCC99"/>
    <a:srgbClr val="006600"/>
    <a:srgbClr val="FFFF00"/>
    <a:srgbClr val="6666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7" autoAdjust="0"/>
    <p:restoredTop sz="94670" autoAdjust="0"/>
  </p:normalViewPr>
  <p:slideViewPr>
    <p:cSldViewPr>
      <p:cViewPr>
        <p:scale>
          <a:sx n="100" d="100"/>
          <a:sy n="100" d="100"/>
        </p:scale>
        <p:origin x="-810"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EA004E7-A2AB-488F-8B0A-152FE5584A67}" type="datetimeFigureOut">
              <a:rPr lang="pt-PT"/>
              <a:pPr>
                <a:defRPr/>
              </a:pPr>
              <a:t>30-08-2018</a:t>
            </a:fld>
            <a:endParaRPr lang="en-US"/>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noProof="0" smtClean="0"/>
              <a:t>Clique para editar os estilos</a:t>
            </a:r>
          </a:p>
          <a:p>
            <a:pPr lvl="1"/>
            <a:r>
              <a:rPr lang="pt-PT" noProof="0" smtClean="0"/>
              <a:t>Segundo nível</a:t>
            </a:r>
          </a:p>
          <a:p>
            <a:pPr lvl="2"/>
            <a:r>
              <a:rPr lang="pt-PT" noProof="0" smtClean="0"/>
              <a:t>Terceiro nível</a:t>
            </a:r>
          </a:p>
          <a:p>
            <a:pPr lvl="3"/>
            <a:r>
              <a:rPr lang="pt-PT" noProof="0" smtClean="0"/>
              <a:t>Quarto nível</a:t>
            </a:r>
          </a:p>
          <a:p>
            <a:pPr lvl="4"/>
            <a:r>
              <a:rPr lang="pt-PT" noProof="0" smtClean="0"/>
              <a:t>Quinto nível</a:t>
            </a:r>
            <a:endParaRPr lang="en-US" noProof="0" smtClean="0"/>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CBA12C8-5853-4D08-9976-B0E7F28FA6B9}" type="slidenum">
              <a:rPr lang="en-US"/>
              <a:pPr>
                <a:defRPr/>
              </a:pPr>
              <a:t>‹nº›</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en-U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4A742517-27BC-492C-A4E7-053AFE8033CD}" type="slidenum">
              <a:rPr lang="pt-PT"/>
              <a:pPr>
                <a:defRPr/>
              </a:pPr>
              <a:t>‹nº›</a:t>
            </a:fld>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F9945783-258B-4B84-8DAF-C7E85FE43542}" type="slidenum">
              <a:rPr lang="pt-PT"/>
              <a:pPr>
                <a:defRPr/>
              </a:pPr>
              <a:t>‹nº›</a:t>
            </a:fld>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en-US"/>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62B53BA8-A617-418C-92F4-452E4124A0ED}" type="slidenum">
              <a:rPr lang="pt-PT"/>
              <a:pPr>
                <a:defRPr/>
              </a:pPr>
              <a:t>‹nº›</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5" name="Marcador de Posição da Data 3"/>
          <p:cNvSpPr>
            <a:spLocks noGrp="1"/>
          </p:cNvSpPr>
          <p:nvPr>
            <p:ph type="dt" sz="half" idx="10"/>
          </p:nvPr>
        </p:nvSpPr>
        <p:spPr/>
        <p:txBody>
          <a:bodyPr/>
          <a:lstStyle>
            <a:lvl1pPr>
              <a:defRPr/>
            </a:lvl1pPr>
          </a:lstStyle>
          <a:p>
            <a:pPr>
              <a:defRPr/>
            </a:pPr>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AF56E0F8-9FCA-4E94-B5C4-D90F33347A58}" type="slidenum">
              <a:rPr lang="pt-PT"/>
              <a:pPr>
                <a:defRPr/>
              </a:pPr>
              <a:t>‹nº›</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en-US"/>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7" name="Marcador de Posição da Data 3"/>
          <p:cNvSpPr>
            <a:spLocks noGrp="1"/>
          </p:cNvSpPr>
          <p:nvPr>
            <p:ph type="dt" sz="half" idx="10"/>
          </p:nvPr>
        </p:nvSpPr>
        <p:spPr/>
        <p:txBody>
          <a:bodyPr/>
          <a:lstStyle>
            <a:lvl1pPr>
              <a:defRPr/>
            </a:lvl1pPr>
          </a:lstStyle>
          <a:p>
            <a:pPr>
              <a:defRPr/>
            </a:pPr>
            <a:endParaRPr lang="pt-PT"/>
          </a:p>
        </p:txBody>
      </p:sp>
      <p:sp>
        <p:nvSpPr>
          <p:cNvPr id="8" name="Marcador de Posição do Rodapé 4"/>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5"/>
          <p:cNvSpPr>
            <a:spLocks noGrp="1"/>
          </p:cNvSpPr>
          <p:nvPr>
            <p:ph type="sldNum" sz="quarter" idx="12"/>
          </p:nvPr>
        </p:nvSpPr>
        <p:spPr/>
        <p:txBody>
          <a:bodyPr/>
          <a:lstStyle>
            <a:lvl1pPr>
              <a:defRPr/>
            </a:lvl1pPr>
          </a:lstStyle>
          <a:p>
            <a:pPr>
              <a:defRPr/>
            </a:pPr>
            <a:fld id="{8FA6CBCD-5C8B-4863-B7F5-3C9FDE6C3D35}" type="slidenum">
              <a:rPr lang="pt-PT"/>
              <a:pPr>
                <a:defRPr/>
              </a:pPr>
              <a:t>‹nº›</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a Data 3"/>
          <p:cNvSpPr>
            <a:spLocks noGrp="1"/>
          </p:cNvSpPr>
          <p:nvPr>
            <p:ph type="dt" sz="half" idx="10"/>
          </p:nvPr>
        </p:nvSpPr>
        <p:spPr/>
        <p:txBody>
          <a:bodyPr/>
          <a:lstStyle>
            <a:lvl1pPr>
              <a:defRPr/>
            </a:lvl1pPr>
          </a:lstStyle>
          <a:p>
            <a:pPr>
              <a:defRPr/>
            </a:pPr>
            <a:endParaRPr lang="pt-PT"/>
          </a:p>
        </p:txBody>
      </p:sp>
      <p:sp>
        <p:nvSpPr>
          <p:cNvPr id="4" name="Marcador de Posição do Rodapé 4"/>
          <p:cNvSpPr>
            <a:spLocks noGrp="1"/>
          </p:cNvSpPr>
          <p:nvPr>
            <p:ph type="ftr" sz="quarter" idx="11"/>
          </p:nvPr>
        </p:nvSpPr>
        <p:spPr/>
        <p:txBody>
          <a:bodyPr/>
          <a:lstStyle>
            <a:lvl1pPr>
              <a:defRPr/>
            </a:lvl1pPr>
          </a:lstStyle>
          <a:p>
            <a:pPr>
              <a:defRPr/>
            </a:pPr>
            <a:endParaRPr lang="pt-PT"/>
          </a:p>
        </p:txBody>
      </p:sp>
      <p:sp>
        <p:nvSpPr>
          <p:cNvPr id="5" name="Marcador de Posição do Número do Diapositivo 5"/>
          <p:cNvSpPr>
            <a:spLocks noGrp="1"/>
          </p:cNvSpPr>
          <p:nvPr>
            <p:ph type="sldNum" sz="quarter" idx="12"/>
          </p:nvPr>
        </p:nvSpPr>
        <p:spPr/>
        <p:txBody>
          <a:bodyPr/>
          <a:lstStyle>
            <a:lvl1pPr>
              <a:defRPr/>
            </a:lvl1pPr>
          </a:lstStyle>
          <a:p>
            <a:pPr>
              <a:defRPr/>
            </a:pPr>
            <a:fld id="{3AABB6D4-8418-4090-A43B-C6477E72CEC3}" type="slidenum">
              <a:rPr lang="pt-PT"/>
              <a:pPr>
                <a:defRPr/>
              </a:pPr>
              <a:t>‹nº›</a:t>
            </a:fld>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3"/>
          <p:cNvSpPr>
            <a:spLocks noGrp="1"/>
          </p:cNvSpPr>
          <p:nvPr>
            <p:ph type="dt" sz="half" idx="10"/>
          </p:nvPr>
        </p:nvSpPr>
        <p:spPr/>
        <p:txBody>
          <a:bodyPr/>
          <a:lstStyle>
            <a:lvl1pPr>
              <a:defRPr/>
            </a:lvl1pPr>
          </a:lstStyle>
          <a:p>
            <a:pPr>
              <a:defRPr/>
            </a:pPr>
            <a:endParaRPr lang="pt-PT"/>
          </a:p>
        </p:txBody>
      </p:sp>
      <p:sp>
        <p:nvSpPr>
          <p:cNvPr id="3" name="Marcador de Posição do Rodapé 4"/>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5"/>
          <p:cNvSpPr>
            <a:spLocks noGrp="1"/>
          </p:cNvSpPr>
          <p:nvPr>
            <p:ph type="sldNum" sz="quarter" idx="12"/>
          </p:nvPr>
        </p:nvSpPr>
        <p:spPr/>
        <p:txBody>
          <a:bodyPr/>
          <a:lstStyle>
            <a:lvl1pPr>
              <a:defRPr/>
            </a:lvl1pPr>
          </a:lstStyle>
          <a:p>
            <a:pPr>
              <a:defRPr/>
            </a:pPr>
            <a:fld id="{63998A7D-6FB9-4AAC-B011-C5AAA3557646}" type="slidenum">
              <a:rPr lang="pt-PT"/>
              <a:pPr>
                <a:defRPr/>
              </a:pPr>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en-US"/>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977BBC48-95C2-4E88-9C64-6CD7173E3C01}" type="slidenum">
              <a:rPr lang="pt-PT"/>
              <a:pPr>
                <a:defRPr/>
              </a:pPr>
              <a:t>‹nº›</a:t>
            </a:fld>
            <a:endParaRPr lang="pt-P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en-US"/>
          </a:p>
        </p:txBody>
      </p:sp>
      <p:sp>
        <p:nvSpPr>
          <p:cNvPr id="3" name="Marcador de Posição d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7887AED1-5C53-454D-995F-1F88289D377C}" type="slidenum">
              <a:rPr lang="pt-PT"/>
              <a:pPr>
                <a:defRPr/>
              </a:pPr>
              <a:t>‹nº›</a:t>
            </a:fld>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BF29A406-93E2-4714-B38C-9398B61CAE6A}" type="slidenum">
              <a:rPr lang="pt-PT"/>
              <a:pPr>
                <a:defRPr/>
              </a:pPr>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en-US"/>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A1F46C29-08FE-40D1-821C-DA2FA204B29C}" type="slidenum">
              <a:rPr lang="pt-PT"/>
              <a:pPr>
                <a:defRPr/>
              </a:pPr>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Marcador de Posição do Títu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PT" smtClean="0"/>
              <a:t>Clique para editar o estilo</a:t>
            </a:r>
            <a:endParaRPr lang="en-US" smtClean="0"/>
          </a:p>
        </p:txBody>
      </p:sp>
      <p:sp>
        <p:nvSpPr>
          <p:cNvPr id="2051" name="Marcador de Posição do Tex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smtClean="0"/>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42859E-6B80-4FCA-B5F3-02176CFDE30D}" type="slidenum">
              <a:rPr lang="pt-PT"/>
              <a:pPr>
                <a:defRPr/>
              </a:pPr>
              <a:t>‹nº›</a:t>
            </a:fld>
            <a:endParaRPr lang="pt-PT"/>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de.wikipedia.org/wiki/Bild:Anders-Celsius-Head.jpg" TargetMode="External"/><Relationship Id="rId7" Type="http://schemas.openxmlformats.org/officeDocument/2006/relationships/hyperlink" Target="http://pt.wikipedia.org/wiki/Imagem:Antoine_lavoisier.jpg"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pt.wikipedia.org/wiki/Imagem:Joseph_Black.jpg" TargetMode="External"/><Relationship Id="rId10" Type="http://schemas.openxmlformats.org/officeDocument/2006/relationships/image" Target="../media/image6.jpeg"/><Relationship Id="rId4" Type="http://schemas.openxmlformats.org/officeDocument/2006/relationships/image" Target="../media/image3.jpeg"/><Relationship Id="rId9" Type="http://schemas.openxmlformats.org/officeDocument/2006/relationships/hyperlink" Target="http://upload.wikimedia.org/wikipedia/commons/3/35/Ice-calorimeter.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Thermo2007_logos-RSC-EFCE-IACT.jpg"/>
          <p:cNvPicPr>
            <a:picLocks noChangeAspect="1"/>
          </p:cNvPicPr>
          <p:nvPr/>
        </p:nvPicPr>
        <p:blipFill>
          <a:blip r:embed="rId2" cstate="print"/>
          <a:srcRect b="27558"/>
          <a:stretch>
            <a:fillRect/>
          </a:stretch>
        </p:blipFill>
        <p:spPr>
          <a:xfrm>
            <a:off x="2786063" y="1714500"/>
            <a:ext cx="3656012" cy="3000375"/>
          </a:xfrm>
          <a:prstGeom prst="rect">
            <a:avLst/>
          </a:prstGeom>
          <a:effectLst>
            <a:outerShdw blurRad="393700" dist="50800" dir="5400000" algn="ctr" rotWithShape="0">
              <a:srgbClr val="000000">
                <a:alpha val="43137"/>
              </a:srgbClr>
            </a:outerShdw>
          </a:effectLst>
        </p:spPr>
      </p:pic>
      <p:sp>
        <p:nvSpPr>
          <p:cNvPr id="3077" name="CaixaDeTexto 5"/>
          <p:cNvSpPr txBox="1">
            <a:spLocks noChangeArrowheads="1"/>
          </p:cNvSpPr>
          <p:nvPr/>
        </p:nvSpPr>
        <p:spPr bwMode="auto">
          <a:xfrm>
            <a:off x="285720" y="714356"/>
            <a:ext cx="8280400" cy="646113"/>
          </a:xfrm>
          <a:prstGeom prst="rect">
            <a:avLst/>
          </a:prstGeom>
          <a:noFill/>
          <a:ln w="9525">
            <a:noFill/>
            <a:miter lim="800000"/>
            <a:headEnd/>
            <a:tailEnd/>
          </a:ln>
        </p:spPr>
        <p:txBody>
          <a:bodyPr>
            <a:spAutoFit/>
          </a:bodyPr>
          <a:lstStyle/>
          <a:p>
            <a:pPr algn="ctr"/>
            <a:r>
              <a:rPr lang="en-US" dirty="0" smtClean="0"/>
              <a:t>The </a:t>
            </a:r>
            <a:r>
              <a:rPr lang="en-US" dirty="0"/>
              <a:t>History and the Laws of Thermodynamics</a:t>
            </a:r>
          </a:p>
          <a:p>
            <a:pPr algn="ctr"/>
            <a:r>
              <a:rPr lang="en-US" dirty="0"/>
              <a:t>Valentim M B Nunes, </a:t>
            </a:r>
            <a:r>
              <a:rPr lang="en-US" dirty="0" smtClean="0"/>
              <a:t>Engineering Unit – </a:t>
            </a:r>
            <a:r>
              <a:rPr lang="en-US" dirty="0" err="1" smtClean="0"/>
              <a:t>IPTomar</a:t>
            </a:r>
            <a:r>
              <a:rPr lang="en-US" dirty="0" smtClean="0"/>
              <a:t>, Portugal</a:t>
            </a:r>
            <a:endParaRPr lang="en-US" dirty="0"/>
          </a:p>
        </p:txBody>
      </p:sp>
    </p:spTree>
  </p:cSld>
  <p:clrMapOvr>
    <a:masterClrMapping/>
  </p:clrMapOvr>
  <p:transition spd="med" advTm="10000">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7">
                                            <p:txEl>
                                              <p:pRg st="0" end="0"/>
                                            </p:txEl>
                                          </p:spTgt>
                                        </p:tgtEl>
                                        <p:attrNameLst>
                                          <p:attrName>style.visibility</p:attrName>
                                        </p:attrNameLst>
                                      </p:cBhvr>
                                      <p:to>
                                        <p:strVal val="visible"/>
                                      </p:to>
                                    </p:set>
                                    <p:anim calcmode="lin" valueType="num">
                                      <p:cBhvr additive="base">
                                        <p:cTn id="13" dur="500" fill="hold"/>
                                        <p:tgtEl>
                                          <p:spTgt spid="307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77">
                                            <p:txEl>
                                              <p:pRg st="1" end="1"/>
                                            </p:txEl>
                                          </p:spTgt>
                                        </p:tgtEl>
                                        <p:attrNameLst>
                                          <p:attrName>style.visibility</p:attrName>
                                        </p:attrNameLst>
                                      </p:cBhvr>
                                      <p:to>
                                        <p:strVal val="visible"/>
                                      </p:to>
                                    </p:set>
                                    <p:anim calcmode="lin" valueType="num">
                                      <p:cBhvr additive="base">
                                        <p:cTn id="17" dur="500" fill="hold"/>
                                        <p:tgtEl>
                                          <p:spTgt spid="307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07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360363" y="1000125"/>
            <a:ext cx="8069262" cy="3186113"/>
          </a:xfrm>
        </p:spPr>
        <p:txBody>
          <a:bodyPr/>
          <a:lstStyle/>
          <a:p>
            <a:pPr marL="0" indent="0" algn="just" eaLnBrk="1" hangingPunct="1">
              <a:lnSpc>
                <a:spcPct val="80000"/>
              </a:lnSpc>
              <a:buFont typeface="Wingdings 2" pitchFamily="18" charset="2"/>
              <a:buNone/>
              <a:defRPr/>
            </a:pPr>
            <a:r>
              <a:rPr lang="en-GB" sz="2000" dirty="0" smtClean="0">
                <a:effectLst>
                  <a:outerShdw blurRad="38100" dist="38100" dir="2700000" algn="tl">
                    <a:srgbClr val="000000">
                      <a:alpha val="43137"/>
                    </a:srgbClr>
                  </a:outerShdw>
                </a:effectLst>
              </a:rPr>
              <a:t>Thermodynamics</a:t>
            </a:r>
            <a:r>
              <a:rPr lang="en-GB" sz="2000" dirty="0" smtClean="0"/>
              <a:t> can be defined as the science of energy, their forms and transformations, and interaction between energy and matter. Although every body  has feeling of what energy is, it is difficult  to give a precise definition of it. Energy can be viewed as the ability to cause changes.</a:t>
            </a:r>
            <a:endParaRPr lang="pt-PT" sz="2000" dirty="0" smtClean="0"/>
          </a:p>
          <a:p>
            <a:pPr algn="just" eaLnBrk="1" hangingPunct="1">
              <a:lnSpc>
                <a:spcPct val="80000"/>
              </a:lnSpc>
              <a:buFont typeface="Wingdings 2" pitchFamily="18" charset="2"/>
              <a:buNone/>
              <a:defRPr/>
            </a:pPr>
            <a:endParaRPr lang="pt-PT" sz="2000" dirty="0" smtClean="0"/>
          </a:p>
          <a:p>
            <a:pPr marL="0" indent="0" algn="just" eaLnBrk="1" hangingPunct="1">
              <a:lnSpc>
                <a:spcPct val="80000"/>
              </a:lnSpc>
              <a:buFont typeface="Arial" charset="0"/>
              <a:buNone/>
              <a:defRPr/>
            </a:pPr>
            <a:r>
              <a:rPr lang="en-GB" sz="2000" dirty="0" smtClean="0"/>
              <a:t>The name thermodynamics is due to the Greek words </a:t>
            </a:r>
            <a:r>
              <a:rPr lang="en-GB" sz="2000" i="1" dirty="0" err="1" smtClean="0">
                <a:solidFill>
                  <a:srgbClr val="FF0000"/>
                </a:solidFill>
              </a:rPr>
              <a:t>therme</a:t>
            </a:r>
            <a:r>
              <a:rPr lang="en-GB" sz="2000" dirty="0" smtClean="0"/>
              <a:t> (heat) and </a:t>
            </a:r>
            <a:r>
              <a:rPr lang="en-GB" sz="2000" i="1" dirty="0" err="1" smtClean="0">
                <a:solidFill>
                  <a:srgbClr val="FF0000"/>
                </a:solidFill>
              </a:rPr>
              <a:t>dynamis</a:t>
            </a:r>
            <a:r>
              <a:rPr lang="en-GB" sz="2000" dirty="0" smtClean="0"/>
              <a:t> (power), which is descriptive of the early efforts to convert heat into power </a:t>
            </a:r>
            <a:r>
              <a:rPr lang="en-GB" sz="2000" dirty="0" smtClean="0">
                <a:sym typeface="Symbol" pitchFamily="18" charset="2"/>
              </a:rPr>
              <a:t></a:t>
            </a:r>
            <a:r>
              <a:rPr lang="en-GB" sz="2000" dirty="0" smtClean="0"/>
              <a:t>construction of the first successful atmospheric steam engines in England by Thomas </a:t>
            </a:r>
            <a:r>
              <a:rPr lang="en-GB" sz="2000" dirty="0" err="1" smtClean="0"/>
              <a:t>Newcomen</a:t>
            </a:r>
            <a:r>
              <a:rPr lang="en-GB" sz="2000" dirty="0" smtClean="0"/>
              <a:t> (1663-1729) and in Scotland by James Watt (1736-1819)</a:t>
            </a:r>
            <a:r>
              <a:rPr lang="en-GB" sz="2000" dirty="0" smtClean="0">
                <a:sym typeface="Symbol" pitchFamily="18" charset="2"/>
              </a:rPr>
              <a:t></a:t>
            </a:r>
            <a:r>
              <a:rPr lang="en-GB" sz="2000" dirty="0" smtClean="0"/>
              <a:t> </a:t>
            </a:r>
            <a:endParaRPr lang="en-US" sz="2000" dirty="0" smtClean="0"/>
          </a:p>
        </p:txBody>
      </p:sp>
      <p:sp>
        <p:nvSpPr>
          <p:cNvPr id="4" name="Marcador de Posição do Número do Diapositivo 3"/>
          <p:cNvSpPr>
            <a:spLocks noGrp="1"/>
          </p:cNvSpPr>
          <p:nvPr>
            <p:ph type="sldNum" sz="quarter" idx="12"/>
          </p:nvPr>
        </p:nvSpPr>
        <p:spPr/>
        <p:txBody>
          <a:bodyPr/>
          <a:lstStyle/>
          <a:p>
            <a:pPr>
              <a:defRPr/>
            </a:pPr>
            <a:fld id="{B1E765F1-4BCC-4237-AACE-132C6CBCAFD9}" type="slidenum">
              <a:rPr lang="pt-PT" smtClean="0"/>
              <a:pPr>
                <a:defRPr/>
              </a:pPr>
              <a:t>2</a:t>
            </a:fld>
            <a:endParaRPr lang="pt-PT"/>
          </a:p>
        </p:txBody>
      </p:sp>
      <p:sp>
        <p:nvSpPr>
          <p:cNvPr id="5" name="CaixaDeTexto 4"/>
          <p:cNvSpPr txBox="1"/>
          <p:nvPr/>
        </p:nvSpPr>
        <p:spPr>
          <a:xfrm>
            <a:off x="360363" y="357188"/>
            <a:ext cx="4572000" cy="369887"/>
          </a:xfrm>
          <a:prstGeom prst="rect">
            <a:avLst/>
          </a:prstGeom>
          <a:noFill/>
        </p:spPr>
        <p:txBody>
          <a:bodyPr>
            <a:spAutoFit/>
          </a:bodyPr>
          <a:lstStyle/>
          <a:p>
            <a:pPr>
              <a:defRPr/>
            </a:pPr>
            <a:r>
              <a:rPr lang="en-GB" dirty="0">
                <a:solidFill>
                  <a:srgbClr val="FF6600"/>
                </a:solidFill>
                <a:effectLst>
                  <a:outerShdw blurRad="38100" dist="38100" dir="2700000" algn="tl">
                    <a:srgbClr val="000000">
                      <a:alpha val="43137"/>
                    </a:srgbClr>
                  </a:outerShdw>
                </a:effectLst>
              </a:rPr>
              <a:t>What is Thermodynamics</a:t>
            </a:r>
            <a:r>
              <a:rPr lang="en-GB" dirty="0">
                <a:solidFill>
                  <a:srgbClr val="FF9900"/>
                </a:solidFill>
                <a:effectLst>
                  <a:outerShdw blurRad="38100" dist="38100" dir="2700000" algn="tl">
                    <a:srgbClr val="000000">
                      <a:alpha val="43137"/>
                    </a:srgbClr>
                  </a:outerShdw>
                </a:effectLst>
              </a:rPr>
              <a:t>?</a:t>
            </a:r>
            <a:endParaRPr lang="en-US" dirty="0">
              <a:solidFill>
                <a:srgbClr val="FF99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360363" y="1000125"/>
            <a:ext cx="8183562" cy="4899025"/>
          </a:xfrm>
        </p:spPr>
        <p:txBody>
          <a:bodyPr rtlCol="0">
            <a:normAutofit fontScale="70000" lnSpcReduction="20000"/>
          </a:bodyPr>
          <a:lstStyle/>
          <a:p>
            <a:pPr marL="0" indent="0" algn="just" eaLnBrk="1" fontAlgn="auto" hangingPunct="1">
              <a:spcAft>
                <a:spcPts val="0"/>
              </a:spcAft>
              <a:buFont typeface="Arial" charset="0"/>
              <a:buNone/>
              <a:defRPr/>
            </a:pPr>
            <a:r>
              <a:rPr lang="en-GB" dirty="0" smtClean="0"/>
              <a:t>As the science of energy and its effect on the material world, </a:t>
            </a:r>
            <a:r>
              <a:rPr lang="en-GB" i="1" dirty="0" smtClean="0"/>
              <a:t>Chemical Thermodynamics </a:t>
            </a:r>
            <a:r>
              <a:rPr lang="en-GB" dirty="0" smtClean="0"/>
              <a:t>holds one of the keys to meeting the challenges that face our modern societies and to enabling industry to propose innovative processes and to develop sustainable technologies and products.</a:t>
            </a:r>
            <a:endParaRPr lang="pt-PT" dirty="0" smtClean="0"/>
          </a:p>
          <a:p>
            <a:pPr marL="265176" indent="-265176" algn="just" eaLnBrk="1" fontAlgn="auto" hangingPunct="1">
              <a:spcAft>
                <a:spcPts val="0"/>
              </a:spcAft>
              <a:buFont typeface="Wingdings 2"/>
              <a:buNone/>
              <a:defRPr/>
            </a:pPr>
            <a:r>
              <a:rPr lang="en-GB" dirty="0" smtClean="0"/>
              <a:t> </a:t>
            </a:r>
            <a:endParaRPr lang="pt-PT" dirty="0" smtClean="0"/>
          </a:p>
          <a:p>
            <a:pPr marL="0" indent="0" algn="just" eaLnBrk="1" fontAlgn="auto" hangingPunct="1">
              <a:spcAft>
                <a:spcPts val="0"/>
              </a:spcAft>
              <a:buFont typeface="Arial" charset="0"/>
              <a:buNone/>
              <a:defRPr/>
            </a:pPr>
            <a:r>
              <a:rPr lang="en-GB" dirty="0" smtClean="0"/>
              <a:t>Today Thermodynamics provides theoretical understanding extending from </a:t>
            </a:r>
            <a:r>
              <a:rPr lang="en-GB" dirty="0" err="1" smtClean="0"/>
              <a:t>nano</a:t>
            </a:r>
            <a:r>
              <a:rPr lang="en-GB" dirty="0" smtClean="0"/>
              <a:t>-scale molecular behaviour up to large scale  planetary interactions, like environmental aspects. Its applications span a similarly large range of industrial domains (power generation, refrigeration, chemical reactions…); life sciences, with their complex molecular arrangements; </a:t>
            </a:r>
            <a:r>
              <a:rPr lang="en-GB" dirty="0" err="1" smtClean="0"/>
              <a:t>nano</a:t>
            </a:r>
            <a:r>
              <a:rPr lang="en-GB" dirty="0" smtClean="0"/>
              <a:t>–materials, where short range  interactions are significant; complex fluids, like electrolytes and ionic fluids; critical behaviour and extraction processes (distillation…); search for new solvents; behaviour of materials under extreme condition (high temperatures, high pressures); and much more.</a:t>
            </a:r>
            <a:endParaRPr lang="en-US" dirty="0"/>
          </a:p>
        </p:txBody>
      </p:sp>
      <p:sp>
        <p:nvSpPr>
          <p:cNvPr id="4" name="Marcador de Posição do Número do Diapositivo 3"/>
          <p:cNvSpPr>
            <a:spLocks noGrp="1"/>
          </p:cNvSpPr>
          <p:nvPr>
            <p:ph type="sldNum" sz="quarter" idx="12"/>
          </p:nvPr>
        </p:nvSpPr>
        <p:spPr/>
        <p:txBody>
          <a:bodyPr/>
          <a:lstStyle/>
          <a:p>
            <a:pPr>
              <a:defRPr/>
            </a:pPr>
            <a:fld id="{748D9985-30FD-4F09-9E29-E897129F39D8}" type="slidenum">
              <a:rPr lang="pt-PT" smtClean="0"/>
              <a:pPr>
                <a:defRPr/>
              </a:pPr>
              <a:t>3</a:t>
            </a:fld>
            <a:endParaRPr lang="pt-PT"/>
          </a:p>
        </p:txBody>
      </p:sp>
      <p:sp>
        <p:nvSpPr>
          <p:cNvPr id="6" name="CaixaDeTexto 5"/>
          <p:cNvSpPr txBox="1"/>
          <p:nvPr/>
        </p:nvSpPr>
        <p:spPr>
          <a:xfrm>
            <a:off x="360363" y="357188"/>
            <a:ext cx="3282950" cy="369887"/>
          </a:xfrm>
          <a:prstGeom prst="rect">
            <a:avLst/>
          </a:prstGeom>
          <a:noFill/>
        </p:spPr>
        <p:txBody>
          <a:bodyPr>
            <a:spAutoFit/>
          </a:bodyPr>
          <a:lstStyle/>
          <a:p>
            <a:pPr>
              <a:defRPr/>
            </a:pPr>
            <a:r>
              <a:rPr lang="en-GB" dirty="0">
                <a:solidFill>
                  <a:srgbClr val="FF6600"/>
                </a:solidFill>
                <a:effectLst>
                  <a:outerShdw blurRad="38100" dist="38100" dir="2700000" algn="tl">
                    <a:srgbClr val="000000">
                      <a:alpha val="43137"/>
                    </a:srgbClr>
                  </a:outerShdw>
                </a:effectLst>
              </a:rPr>
              <a:t>Importance of the subject</a:t>
            </a:r>
            <a:endParaRPr lang="en-US" dirty="0">
              <a:solidFill>
                <a:srgbClr val="FF66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ção de Conteúdo 3" descr="fotogali.jpg"/>
          <p:cNvPicPr>
            <a:picLocks noGrp="1" noChangeAspect="1"/>
          </p:cNvPicPr>
          <p:nvPr>
            <p:ph idx="1"/>
          </p:nvPr>
        </p:nvPicPr>
        <p:blipFill>
          <a:blip r:embed="rId2" cstate="print"/>
          <a:srcRect/>
          <a:stretch>
            <a:fillRect/>
          </a:stretch>
        </p:blipFill>
        <p:spPr>
          <a:xfrm>
            <a:off x="360363" y="1071563"/>
            <a:ext cx="1158875" cy="1557337"/>
          </a:xfrm>
        </p:spPr>
      </p:pic>
      <p:pic>
        <p:nvPicPr>
          <p:cNvPr id="16386" name="Picture 2" descr="Anders Celsius">
            <a:hlinkClick r:id="rId3" tooltip="Anders Celsius"/>
          </p:cNvPr>
          <p:cNvPicPr>
            <a:picLocks noChangeAspect="1" noChangeArrowheads="1"/>
          </p:cNvPicPr>
          <p:nvPr/>
        </p:nvPicPr>
        <p:blipFill>
          <a:blip r:embed="rId4" cstate="print"/>
          <a:srcRect/>
          <a:stretch>
            <a:fillRect/>
          </a:stretch>
        </p:blipFill>
        <p:spPr bwMode="auto">
          <a:xfrm>
            <a:off x="4572000" y="1000125"/>
            <a:ext cx="1143000" cy="1524000"/>
          </a:xfrm>
          <a:prstGeom prst="rect">
            <a:avLst/>
          </a:prstGeom>
          <a:noFill/>
          <a:ln w="9525">
            <a:noFill/>
            <a:miter lim="800000"/>
            <a:headEnd/>
            <a:tailEnd/>
          </a:ln>
        </p:spPr>
      </p:pic>
      <p:pic>
        <p:nvPicPr>
          <p:cNvPr id="16388" name="Picture 4" descr="Joseph Black">
            <a:hlinkClick r:id="rId5" tooltip="Joseph Black"/>
          </p:cNvPr>
          <p:cNvPicPr>
            <a:picLocks noChangeAspect="1" noChangeArrowheads="1"/>
          </p:cNvPicPr>
          <p:nvPr/>
        </p:nvPicPr>
        <p:blipFill>
          <a:blip r:embed="rId6" cstate="print"/>
          <a:srcRect/>
          <a:stretch>
            <a:fillRect/>
          </a:stretch>
        </p:blipFill>
        <p:spPr bwMode="auto">
          <a:xfrm>
            <a:off x="360363" y="2928938"/>
            <a:ext cx="1249362" cy="1714500"/>
          </a:xfrm>
          <a:prstGeom prst="rect">
            <a:avLst/>
          </a:prstGeom>
          <a:noFill/>
          <a:ln w="9525">
            <a:noFill/>
            <a:miter lim="800000"/>
            <a:headEnd/>
            <a:tailEnd/>
          </a:ln>
        </p:spPr>
      </p:pic>
      <p:sp>
        <p:nvSpPr>
          <p:cNvPr id="7" name="CaixaDeTexto 6"/>
          <p:cNvSpPr txBox="1">
            <a:spLocks noChangeArrowheads="1"/>
          </p:cNvSpPr>
          <p:nvPr/>
        </p:nvSpPr>
        <p:spPr bwMode="auto">
          <a:xfrm>
            <a:off x="1857375" y="3214688"/>
            <a:ext cx="2428875" cy="2492375"/>
          </a:xfrm>
          <a:prstGeom prst="rect">
            <a:avLst/>
          </a:prstGeom>
          <a:noFill/>
          <a:ln w="9525">
            <a:noFill/>
            <a:miter lim="800000"/>
            <a:headEnd/>
            <a:tailEnd/>
          </a:ln>
        </p:spPr>
        <p:txBody>
          <a:bodyPr>
            <a:spAutoFit/>
          </a:bodyPr>
          <a:lstStyle/>
          <a:p>
            <a:pPr algn="just"/>
            <a:r>
              <a:rPr lang="pt-PT" sz="1200"/>
              <a:t>Heat may be considered, either in respect of its quantity or of its intensity. Thus two lbs. of water, equally heated, must contain double the quantity that one of them does, though the thermometer applied to them separately, or together, stands at precisely the same point, because it requires double of time of heat two lbs. as it does to heat one.</a:t>
            </a:r>
          </a:p>
        </p:txBody>
      </p:sp>
      <p:pic>
        <p:nvPicPr>
          <p:cNvPr id="16390" name="Picture 6" descr="Antoine-Laurent de Lavoisier">
            <a:hlinkClick r:id="rId7" tooltip="Antoine-Laurent de Lavoisier"/>
          </p:cNvPr>
          <p:cNvPicPr>
            <a:picLocks noChangeAspect="1" noChangeArrowheads="1"/>
          </p:cNvPicPr>
          <p:nvPr/>
        </p:nvPicPr>
        <p:blipFill>
          <a:blip r:embed="rId8" cstate="print"/>
          <a:srcRect/>
          <a:stretch>
            <a:fillRect/>
          </a:stretch>
        </p:blipFill>
        <p:spPr bwMode="auto">
          <a:xfrm>
            <a:off x="4643438" y="2928938"/>
            <a:ext cx="1714500" cy="1800225"/>
          </a:xfrm>
          <a:prstGeom prst="rect">
            <a:avLst/>
          </a:prstGeom>
          <a:noFill/>
          <a:ln w="9525">
            <a:noFill/>
            <a:miter lim="800000"/>
            <a:headEnd/>
            <a:tailEnd/>
          </a:ln>
        </p:spPr>
      </p:pic>
      <p:pic>
        <p:nvPicPr>
          <p:cNvPr id="16392" name="Picture 8" descr="Image:Ice-calorimeter.jpg">
            <a:hlinkClick r:id="rId9"/>
          </p:cNvPr>
          <p:cNvPicPr>
            <a:picLocks noChangeAspect="1" noChangeArrowheads="1"/>
          </p:cNvPicPr>
          <p:nvPr/>
        </p:nvPicPr>
        <p:blipFill>
          <a:blip r:embed="rId10" cstate="print"/>
          <a:srcRect/>
          <a:stretch>
            <a:fillRect/>
          </a:stretch>
        </p:blipFill>
        <p:spPr bwMode="auto">
          <a:xfrm>
            <a:off x="6643688" y="2928938"/>
            <a:ext cx="1130300" cy="1893887"/>
          </a:xfrm>
          <a:prstGeom prst="rect">
            <a:avLst/>
          </a:prstGeom>
          <a:noFill/>
          <a:ln w="9525">
            <a:noFill/>
            <a:miter lim="800000"/>
            <a:headEnd/>
            <a:tailEnd/>
          </a:ln>
        </p:spPr>
      </p:pic>
      <p:sp>
        <p:nvSpPr>
          <p:cNvPr id="8" name="CaixaDeTexto 7"/>
          <p:cNvSpPr txBox="1">
            <a:spLocks noChangeArrowheads="1"/>
          </p:cNvSpPr>
          <p:nvPr/>
        </p:nvSpPr>
        <p:spPr bwMode="auto">
          <a:xfrm>
            <a:off x="360363" y="357188"/>
            <a:ext cx="1928812" cy="369887"/>
          </a:xfrm>
          <a:prstGeom prst="rect">
            <a:avLst/>
          </a:prstGeom>
          <a:noFill/>
          <a:ln w="9525">
            <a:noFill/>
            <a:miter lim="800000"/>
            <a:headEnd/>
            <a:tailEnd/>
          </a:ln>
        </p:spPr>
        <p:txBody>
          <a:bodyPr>
            <a:spAutoFit/>
          </a:bodyPr>
          <a:lstStyle/>
          <a:p>
            <a:pPr>
              <a:defRPr/>
            </a:pPr>
            <a:r>
              <a:rPr lang="en-US" dirty="0">
                <a:solidFill>
                  <a:srgbClr val="FFC000"/>
                </a:solidFill>
                <a:effectLst>
                  <a:outerShdw blurRad="38100" dist="38100" dir="2700000" algn="tl">
                    <a:srgbClr val="000000">
                      <a:alpha val="43137"/>
                    </a:srgbClr>
                  </a:outerShdw>
                </a:effectLst>
              </a:rPr>
              <a:t>The origins</a:t>
            </a:r>
          </a:p>
        </p:txBody>
      </p:sp>
      <p:sp>
        <p:nvSpPr>
          <p:cNvPr id="9" name="CaixaDeTexto 8"/>
          <p:cNvSpPr txBox="1">
            <a:spLocks noChangeArrowheads="1"/>
          </p:cNvSpPr>
          <p:nvPr/>
        </p:nvSpPr>
        <p:spPr bwMode="auto">
          <a:xfrm>
            <a:off x="1643063" y="1071563"/>
            <a:ext cx="2571750" cy="461962"/>
          </a:xfrm>
          <a:prstGeom prst="rect">
            <a:avLst/>
          </a:prstGeom>
          <a:noFill/>
          <a:ln w="9525">
            <a:noFill/>
            <a:miter lim="800000"/>
            <a:headEnd/>
            <a:tailEnd/>
          </a:ln>
        </p:spPr>
        <p:txBody>
          <a:bodyPr>
            <a:spAutoFit/>
          </a:bodyPr>
          <a:lstStyle/>
          <a:p>
            <a:pPr algn="ctr"/>
            <a:r>
              <a:rPr lang="en-US" sz="1200"/>
              <a:t>Galileu Galilei (1597-1681): Thermometry</a:t>
            </a:r>
          </a:p>
        </p:txBody>
      </p:sp>
      <p:sp>
        <p:nvSpPr>
          <p:cNvPr id="10" name="CaixaDeTexto 9"/>
          <p:cNvSpPr txBox="1">
            <a:spLocks noChangeArrowheads="1"/>
          </p:cNvSpPr>
          <p:nvPr/>
        </p:nvSpPr>
        <p:spPr bwMode="auto">
          <a:xfrm>
            <a:off x="5786438" y="1000125"/>
            <a:ext cx="2786062" cy="461963"/>
          </a:xfrm>
          <a:prstGeom prst="rect">
            <a:avLst/>
          </a:prstGeom>
          <a:noFill/>
          <a:ln w="9525">
            <a:noFill/>
            <a:miter lim="800000"/>
            <a:headEnd/>
            <a:tailEnd/>
          </a:ln>
        </p:spPr>
        <p:txBody>
          <a:bodyPr>
            <a:spAutoFit/>
          </a:bodyPr>
          <a:lstStyle/>
          <a:p>
            <a:pPr algn="ctr"/>
            <a:r>
              <a:rPr lang="en-US" sz="1200"/>
              <a:t>Anders Celsius (1701-1744): scale of temperatures</a:t>
            </a:r>
          </a:p>
        </p:txBody>
      </p:sp>
      <p:sp>
        <p:nvSpPr>
          <p:cNvPr id="11" name="CaixaDeTexto 10"/>
          <p:cNvSpPr txBox="1">
            <a:spLocks noChangeArrowheads="1"/>
          </p:cNvSpPr>
          <p:nvPr/>
        </p:nvSpPr>
        <p:spPr bwMode="auto">
          <a:xfrm>
            <a:off x="1857375" y="2928938"/>
            <a:ext cx="2500313" cy="276225"/>
          </a:xfrm>
          <a:prstGeom prst="rect">
            <a:avLst/>
          </a:prstGeom>
          <a:noFill/>
          <a:ln w="9525">
            <a:noFill/>
            <a:miter lim="800000"/>
            <a:headEnd/>
            <a:tailEnd/>
          </a:ln>
        </p:spPr>
        <p:txBody>
          <a:bodyPr>
            <a:spAutoFit/>
          </a:bodyPr>
          <a:lstStyle/>
          <a:p>
            <a:r>
              <a:rPr lang="en-US" sz="1200"/>
              <a:t>Joseph Black (1728-1799)</a:t>
            </a:r>
          </a:p>
        </p:txBody>
      </p:sp>
      <p:sp>
        <p:nvSpPr>
          <p:cNvPr id="12" name="CaixaDeTexto 11"/>
          <p:cNvSpPr txBox="1">
            <a:spLocks noChangeArrowheads="1"/>
          </p:cNvSpPr>
          <p:nvPr/>
        </p:nvSpPr>
        <p:spPr bwMode="auto">
          <a:xfrm>
            <a:off x="4643438" y="4929188"/>
            <a:ext cx="3143250" cy="461962"/>
          </a:xfrm>
          <a:prstGeom prst="rect">
            <a:avLst/>
          </a:prstGeom>
          <a:noFill/>
          <a:ln w="9525">
            <a:noFill/>
            <a:miter lim="800000"/>
            <a:headEnd/>
            <a:tailEnd/>
          </a:ln>
        </p:spPr>
        <p:txBody>
          <a:bodyPr>
            <a:spAutoFit/>
          </a:bodyPr>
          <a:lstStyle/>
          <a:p>
            <a:r>
              <a:rPr lang="en-US" sz="1200"/>
              <a:t>Antoine-Laurent Lavoisier(1743-1794): calorimetry</a:t>
            </a:r>
          </a:p>
        </p:txBody>
      </p:sp>
      <p:sp>
        <p:nvSpPr>
          <p:cNvPr id="13" name="Marcador de Posição do Número do Diapositivo 12"/>
          <p:cNvSpPr>
            <a:spLocks noGrp="1"/>
          </p:cNvSpPr>
          <p:nvPr>
            <p:ph type="sldNum" sz="quarter" idx="12"/>
          </p:nvPr>
        </p:nvSpPr>
        <p:spPr/>
        <p:txBody>
          <a:bodyPr/>
          <a:lstStyle/>
          <a:p>
            <a:pPr>
              <a:defRPr/>
            </a:pPr>
            <a:fld id="{584E010D-1874-4E57-AFD2-A4A8C5C223B3}" type="slidenum">
              <a:rPr lang="pt-PT" smtClean="0"/>
              <a:pPr>
                <a:defRPr/>
              </a:pPr>
              <a:t>4</a:t>
            </a:fld>
            <a:endParaRPr lang="pt-P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6386"/>
                                        </p:tgtEl>
                                        <p:attrNameLst>
                                          <p:attrName>style.visibility</p:attrName>
                                        </p:attrNameLst>
                                      </p:cBhvr>
                                      <p:to>
                                        <p:strVal val="visible"/>
                                      </p:to>
                                    </p:set>
                                    <p:animEffect transition="in" filter="box(in)">
                                      <p:cBhvr>
                                        <p:cTn id="22" dur="500"/>
                                        <p:tgtEl>
                                          <p:spTgt spid="1638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6388"/>
                                        </p:tgtEl>
                                        <p:attrNameLst>
                                          <p:attrName>style.visibility</p:attrName>
                                        </p:attrNameLst>
                                      </p:cBhvr>
                                      <p:to>
                                        <p:strVal val="visible"/>
                                      </p:to>
                                    </p:set>
                                    <p:animEffect transition="in" filter="box(in)">
                                      <p:cBhvr>
                                        <p:cTn id="32" dur="500"/>
                                        <p:tgtEl>
                                          <p:spTgt spid="1638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ox(i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6390"/>
                                        </p:tgtEl>
                                        <p:attrNameLst>
                                          <p:attrName>style.visibility</p:attrName>
                                        </p:attrNameLst>
                                      </p:cBhvr>
                                      <p:to>
                                        <p:strVal val="visible"/>
                                      </p:to>
                                    </p:set>
                                    <p:anim calcmode="lin" valueType="num">
                                      <p:cBhvr additive="base">
                                        <p:cTn id="48" dur="500" fill="hold"/>
                                        <p:tgtEl>
                                          <p:spTgt spid="16390"/>
                                        </p:tgtEl>
                                        <p:attrNameLst>
                                          <p:attrName>ppt_x</p:attrName>
                                        </p:attrNameLst>
                                      </p:cBhvr>
                                      <p:tavLst>
                                        <p:tav tm="0">
                                          <p:val>
                                            <p:strVal val="#ppt_x"/>
                                          </p:val>
                                        </p:tav>
                                        <p:tav tm="100000">
                                          <p:val>
                                            <p:strVal val="#ppt_x"/>
                                          </p:val>
                                        </p:tav>
                                      </p:tavLst>
                                    </p:anim>
                                    <p:anim calcmode="lin" valueType="num">
                                      <p:cBhvr additive="base">
                                        <p:cTn id="49" dur="500" fill="hold"/>
                                        <p:tgtEl>
                                          <p:spTgt spid="16390"/>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6392"/>
                                        </p:tgtEl>
                                        <p:attrNameLst>
                                          <p:attrName>style.visibility</p:attrName>
                                        </p:attrNameLst>
                                      </p:cBhvr>
                                      <p:to>
                                        <p:strVal val="visible"/>
                                      </p:to>
                                    </p:set>
                                    <p:anim calcmode="lin" valueType="num">
                                      <p:cBhvr additive="base">
                                        <p:cTn id="54" dur="500" fill="hold"/>
                                        <p:tgtEl>
                                          <p:spTgt spid="16392"/>
                                        </p:tgtEl>
                                        <p:attrNameLst>
                                          <p:attrName>ppt_x</p:attrName>
                                        </p:attrNameLst>
                                      </p:cBhvr>
                                      <p:tavLst>
                                        <p:tav tm="0">
                                          <p:val>
                                            <p:strVal val="#ppt_x"/>
                                          </p:val>
                                        </p:tav>
                                        <p:tav tm="100000">
                                          <p:val>
                                            <p:strVal val="#ppt_x"/>
                                          </p:val>
                                        </p:tav>
                                      </p:tavLst>
                                    </p:anim>
                                    <p:anim calcmode="lin" valueType="num">
                                      <p:cBhvr additive="base">
                                        <p:cTn id="55"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box(in)">
                                      <p:cBhvr>
                                        <p:cTn id="6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ção de Conteúdo 3" descr="Carnot_Sadi.jpg"/>
          <p:cNvPicPr>
            <a:picLocks noGrp="1" noChangeAspect="1"/>
          </p:cNvPicPr>
          <p:nvPr>
            <p:ph idx="1"/>
          </p:nvPr>
        </p:nvPicPr>
        <p:blipFill>
          <a:blip r:embed="rId3" cstate="print"/>
          <a:srcRect/>
          <a:stretch>
            <a:fillRect/>
          </a:stretch>
        </p:blipFill>
        <p:spPr>
          <a:xfrm>
            <a:off x="360363" y="928688"/>
            <a:ext cx="3079750" cy="4114800"/>
          </a:xfrm>
        </p:spPr>
      </p:pic>
      <p:sp>
        <p:nvSpPr>
          <p:cNvPr id="1028" name="CaixaDeTexto 4"/>
          <p:cNvSpPr txBox="1">
            <a:spLocks noChangeArrowheads="1"/>
          </p:cNvSpPr>
          <p:nvPr/>
        </p:nvSpPr>
        <p:spPr bwMode="auto">
          <a:xfrm>
            <a:off x="642938" y="5286375"/>
            <a:ext cx="3357562" cy="369888"/>
          </a:xfrm>
          <a:prstGeom prst="rect">
            <a:avLst/>
          </a:prstGeom>
          <a:noFill/>
          <a:ln w="9525">
            <a:noFill/>
            <a:miter lim="800000"/>
            <a:headEnd/>
            <a:tailEnd/>
          </a:ln>
        </p:spPr>
        <p:txBody>
          <a:bodyPr>
            <a:spAutoFit/>
          </a:bodyPr>
          <a:lstStyle/>
          <a:p>
            <a:r>
              <a:rPr lang="pt-PT"/>
              <a:t>Sadi Carnot (1796-1832)</a:t>
            </a:r>
          </a:p>
        </p:txBody>
      </p:sp>
      <p:pic>
        <p:nvPicPr>
          <p:cNvPr id="2050" name="Picture 2" descr="http://br.geocities.com/saladefisica9/biografias/carnot20.jpg"/>
          <p:cNvPicPr>
            <a:picLocks noChangeAspect="1" noChangeArrowheads="1"/>
          </p:cNvPicPr>
          <p:nvPr/>
        </p:nvPicPr>
        <p:blipFill>
          <a:blip r:embed="rId4" cstate="print"/>
          <a:srcRect/>
          <a:stretch>
            <a:fillRect/>
          </a:stretch>
        </p:blipFill>
        <p:spPr bwMode="auto">
          <a:xfrm>
            <a:off x="4071938" y="1571625"/>
            <a:ext cx="1514475" cy="2381250"/>
          </a:xfrm>
          <a:prstGeom prst="rect">
            <a:avLst/>
          </a:prstGeom>
          <a:noFill/>
          <a:ln w="9525">
            <a:noFill/>
            <a:miter lim="800000"/>
            <a:headEnd/>
            <a:tailEnd/>
          </a:ln>
        </p:spPr>
      </p:pic>
      <p:sp>
        <p:nvSpPr>
          <p:cNvPr id="6" name="CaixaDeTexto 5"/>
          <p:cNvSpPr txBox="1">
            <a:spLocks noChangeArrowheads="1"/>
          </p:cNvSpPr>
          <p:nvPr/>
        </p:nvSpPr>
        <p:spPr bwMode="auto">
          <a:xfrm>
            <a:off x="360363" y="357188"/>
            <a:ext cx="4857750" cy="366712"/>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The founding “</a:t>
            </a:r>
            <a:r>
              <a:rPr lang="en-US" i="1" dirty="0">
                <a:solidFill>
                  <a:srgbClr val="FF6600"/>
                </a:solidFill>
                <a:effectLst>
                  <a:outerShdw blurRad="38100" dist="38100" dir="2700000" algn="tl">
                    <a:srgbClr val="000000">
                      <a:alpha val="43137"/>
                    </a:srgbClr>
                  </a:outerShdw>
                </a:effectLst>
              </a:rPr>
              <a:t>father”</a:t>
            </a:r>
            <a:r>
              <a:rPr lang="en-US" dirty="0">
                <a:solidFill>
                  <a:srgbClr val="FF6600"/>
                </a:solidFill>
                <a:effectLst>
                  <a:outerShdw blurRad="38100" dist="38100" dir="2700000" algn="tl">
                    <a:srgbClr val="000000">
                      <a:alpha val="43137"/>
                    </a:srgbClr>
                  </a:outerShdw>
                </a:effectLst>
              </a:rPr>
              <a:t> of thermodynamics </a:t>
            </a:r>
          </a:p>
        </p:txBody>
      </p:sp>
      <p:graphicFrame>
        <p:nvGraphicFramePr>
          <p:cNvPr id="7" name="Object 2"/>
          <p:cNvGraphicFramePr>
            <a:graphicFrameLocks noChangeAspect="1"/>
          </p:cNvGraphicFramePr>
          <p:nvPr/>
        </p:nvGraphicFramePr>
        <p:xfrm>
          <a:off x="6072188" y="1285875"/>
          <a:ext cx="2047875" cy="717550"/>
        </p:xfrm>
        <a:graphic>
          <a:graphicData uri="http://schemas.openxmlformats.org/presentationml/2006/ole">
            <p:oleObj spid="_x0000_s1026" name="Equação" r:id="rId5" imgW="1231560" imgH="431640" progId="Equation.3">
              <p:embed/>
            </p:oleObj>
          </a:graphicData>
        </a:graphic>
      </p:graphicFrame>
      <p:sp>
        <p:nvSpPr>
          <p:cNvPr id="8" name="CaixaDeTexto 7"/>
          <p:cNvSpPr txBox="1">
            <a:spLocks noChangeArrowheads="1"/>
          </p:cNvSpPr>
          <p:nvPr/>
        </p:nvSpPr>
        <p:spPr bwMode="auto">
          <a:xfrm>
            <a:off x="5786438" y="2000250"/>
            <a:ext cx="2786062" cy="2124075"/>
          </a:xfrm>
          <a:prstGeom prst="rect">
            <a:avLst/>
          </a:prstGeom>
          <a:noFill/>
          <a:ln w="9525">
            <a:noFill/>
            <a:miter lim="800000"/>
            <a:headEnd/>
            <a:tailEnd/>
          </a:ln>
        </p:spPr>
        <p:txBody>
          <a:bodyPr>
            <a:spAutoFit/>
          </a:bodyPr>
          <a:lstStyle/>
          <a:p>
            <a:pPr algn="ctr"/>
            <a:r>
              <a:rPr lang="en-US" sz="1200"/>
              <a:t>It is easy to see why the so-called high pressure steam engines are better than the lower ones; their advantage lies essentially in their ability to utilize a greater fall of caloric. Steam generated at a higher pressure is also at a greater temperature and as the temperature of the condenser is nearly always the same, the fall of caloric is evidently higher</a:t>
            </a:r>
          </a:p>
        </p:txBody>
      </p:sp>
      <p:sp>
        <p:nvSpPr>
          <p:cNvPr id="9" name="Seta curvada à direita 8"/>
          <p:cNvSpPr/>
          <p:nvPr/>
        </p:nvSpPr>
        <p:spPr>
          <a:xfrm>
            <a:off x="5500688" y="4214813"/>
            <a:ext cx="357187" cy="71437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0" name="CaixaDeTexto 9"/>
          <p:cNvSpPr txBox="1">
            <a:spLocks noChangeArrowheads="1"/>
          </p:cNvSpPr>
          <p:nvPr/>
        </p:nvSpPr>
        <p:spPr bwMode="auto">
          <a:xfrm>
            <a:off x="5286375" y="5072063"/>
            <a:ext cx="3286125" cy="276225"/>
          </a:xfrm>
          <a:prstGeom prst="rect">
            <a:avLst/>
          </a:prstGeom>
          <a:noFill/>
          <a:ln w="9525">
            <a:noFill/>
            <a:miter lim="800000"/>
            <a:headEnd/>
            <a:tailEnd/>
          </a:ln>
        </p:spPr>
        <p:txBody>
          <a:bodyPr>
            <a:spAutoFit/>
          </a:bodyPr>
          <a:lstStyle/>
          <a:p>
            <a:r>
              <a:rPr lang="en-US" sz="1200"/>
              <a:t>Rudolf Diesel (1858-1913): Diesel engine</a:t>
            </a:r>
          </a:p>
        </p:txBody>
      </p:sp>
      <p:sp>
        <p:nvSpPr>
          <p:cNvPr id="11" name="Marcador de Posição do Número do Diapositivo 10"/>
          <p:cNvSpPr>
            <a:spLocks noGrp="1"/>
          </p:cNvSpPr>
          <p:nvPr>
            <p:ph type="sldNum" sz="quarter" idx="12"/>
          </p:nvPr>
        </p:nvSpPr>
        <p:spPr/>
        <p:txBody>
          <a:bodyPr/>
          <a:lstStyle/>
          <a:p>
            <a:pPr>
              <a:defRPr/>
            </a:pPr>
            <a:fld id="{78DB07A4-1A03-414A-85BE-C8687332E047}" type="slidenum">
              <a:rPr lang="pt-PT" smtClean="0"/>
              <a:pPr>
                <a:defRPr/>
              </a:pPr>
              <a:t>5</a:t>
            </a:fld>
            <a:endParaRPr lang="pt-P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028"/>
                                        </p:tgtEl>
                                        <p:attrNameLst>
                                          <p:attrName>style.visibility</p:attrName>
                                        </p:attrNameLst>
                                      </p:cBhvr>
                                      <p:to>
                                        <p:strVal val="visible"/>
                                      </p:to>
                                    </p:set>
                                    <p:anim calcmode="lin" valueType="num">
                                      <p:cBhvr additive="base">
                                        <p:cTn id="16" dur="500" fill="hold"/>
                                        <p:tgtEl>
                                          <p:spTgt spid="1028"/>
                                        </p:tgtEl>
                                        <p:attrNameLst>
                                          <p:attrName>ppt_x</p:attrName>
                                        </p:attrNameLst>
                                      </p:cBhvr>
                                      <p:tavLst>
                                        <p:tav tm="0">
                                          <p:val>
                                            <p:strVal val="#ppt_x"/>
                                          </p:val>
                                        </p:tav>
                                        <p:tav tm="100000">
                                          <p:val>
                                            <p:strVal val="#ppt_x"/>
                                          </p:val>
                                        </p:tav>
                                      </p:tavLst>
                                    </p:anim>
                                    <p:anim calcmode="lin" valueType="num">
                                      <p:cBhvr additive="base">
                                        <p:cTn id="17" dur="500" fill="hold"/>
                                        <p:tgtEl>
                                          <p:spTgt spid="102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050"/>
                                        </p:tgtEl>
                                        <p:attrNameLst>
                                          <p:attrName>style.visibility</p:attrName>
                                        </p:attrNameLst>
                                      </p:cBhvr>
                                      <p:to>
                                        <p:strVal val="visible"/>
                                      </p:to>
                                    </p:set>
                                    <p:anim calcmode="lin" valueType="num">
                                      <p:cBhvr additive="base">
                                        <p:cTn id="20" dur="500" fill="hold"/>
                                        <p:tgtEl>
                                          <p:spTgt spid="2050"/>
                                        </p:tgtEl>
                                        <p:attrNameLst>
                                          <p:attrName>ppt_x</p:attrName>
                                        </p:attrNameLst>
                                      </p:cBhvr>
                                      <p:tavLst>
                                        <p:tav tm="0">
                                          <p:val>
                                            <p:strVal val="#ppt_x"/>
                                          </p:val>
                                        </p:tav>
                                        <p:tav tm="100000">
                                          <p:val>
                                            <p:strVal val="#ppt_x"/>
                                          </p:val>
                                        </p:tav>
                                      </p:tavLst>
                                    </p:anim>
                                    <p:anim calcmode="lin" valueType="num">
                                      <p:cBhvr additive="base">
                                        <p:cTn id="21" dur="500" fill="hold"/>
                                        <p:tgtEl>
                                          <p:spTgt spid="205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p:bldP spid="6" grpId="0" build="allAtOnce"/>
      <p:bldP spid="8" grpId="0"/>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Proprietário\Ambiente de trabalho\Termodinâmica Química\140px-Benoit_Clapeyron.png"/>
          <p:cNvPicPr>
            <a:picLocks noGrp="1" noChangeAspect="1" noChangeArrowheads="1"/>
          </p:cNvPicPr>
          <p:nvPr>
            <p:ph idx="1"/>
          </p:nvPr>
        </p:nvPicPr>
        <p:blipFill>
          <a:blip r:embed="rId2" cstate="print"/>
          <a:srcRect/>
          <a:stretch>
            <a:fillRect/>
          </a:stretch>
        </p:blipFill>
        <p:spPr>
          <a:xfrm>
            <a:off x="360363" y="1071563"/>
            <a:ext cx="2357437" cy="3417887"/>
          </a:xfrm>
        </p:spPr>
      </p:pic>
      <p:sp>
        <p:nvSpPr>
          <p:cNvPr id="5" name="CaixaDeTexto 4"/>
          <p:cNvSpPr txBox="1">
            <a:spLocks noChangeArrowheads="1"/>
          </p:cNvSpPr>
          <p:nvPr/>
        </p:nvSpPr>
        <p:spPr bwMode="auto">
          <a:xfrm>
            <a:off x="214313" y="4572000"/>
            <a:ext cx="3071812" cy="307975"/>
          </a:xfrm>
          <a:prstGeom prst="rect">
            <a:avLst/>
          </a:prstGeom>
          <a:noFill/>
          <a:ln w="9525">
            <a:noFill/>
            <a:miter lim="800000"/>
            <a:headEnd/>
            <a:tailEnd/>
          </a:ln>
        </p:spPr>
        <p:txBody>
          <a:bodyPr>
            <a:spAutoFit/>
          </a:bodyPr>
          <a:lstStyle/>
          <a:p>
            <a:pPr algn="ctr"/>
            <a:r>
              <a:rPr lang="en-US" sz="1400"/>
              <a:t>Emile Clapeyron (1799-1864) </a:t>
            </a:r>
          </a:p>
        </p:txBody>
      </p:sp>
      <p:pic>
        <p:nvPicPr>
          <p:cNvPr id="7" name="Imagem 6" descr="750px-Carnot_cycle_p-V_diagram_svg.png"/>
          <p:cNvPicPr>
            <a:picLocks noChangeAspect="1"/>
          </p:cNvPicPr>
          <p:nvPr/>
        </p:nvPicPr>
        <p:blipFill>
          <a:blip r:embed="rId3" cstate="print"/>
          <a:srcRect/>
          <a:stretch>
            <a:fillRect/>
          </a:stretch>
        </p:blipFill>
        <p:spPr bwMode="auto">
          <a:xfrm>
            <a:off x="3357563" y="1000125"/>
            <a:ext cx="4910137" cy="4000500"/>
          </a:xfrm>
          <a:prstGeom prst="rect">
            <a:avLst/>
          </a:prstGeom>
          <a:noFill/>
          <a:ln w="9525">
            <a:noFill/>
            <a:miter lim="800000"/>
            <a:headEnd/>
            <a:tailEnd/>
          </a:ln>
        </p:spPr>
      </p:pic>
      <p:sp>
        <p:nvSpPr>
          <p:cNvPr id="6" name="Marcador de Posição do Número do Diapositivo 5"/>
          <p:cNvSpPr>
            <a:spLocks noGrp="1"/>
          </p:cNvSpPr>
          <p:nvPr>
            <p:ph type="sldNum" sz="quarter" idx="12"/>
          </p:nvPr>
        </p:nvSpPr>
        <p:spPr/>
        <p:txBody>
          <a:bodyPr/>
          <a:lstStyle/>
          <a:p>
            <a:pPr>
              <a:defRPr/>
            </a:pPr>
            <a:fld id="{7818A43F-9015-45CB-93AF-1295668FF798}" type="slidenum">
              <a:rPr lang="pt-PT" smtClean="0"/>
              <a:pPr>
                <a:defRPr/>
              </a:pPr>
              <a:t>6</a:t>
            </a:fld>
            <a:endParaRPr lang="pt-PT"/>
          </a:p>
        </p:txBody>
      </p:sp>
      <p:sp>
        <p:nvSpPr>
          <p:cNvPr id="9" name="Rectângulo 8"/>
          <p:cNvSpPr/>
          <p:nvPr/>
        </p:nvSpPr>
        <p:spPr>
          <a:xfrm>
            <a:off x="360363" y="428625"/>
            <a:ext cx="1598612" cy="369888"/>
          </a:xfrm>
          <a:prstGeom prst="rect">
            <a:avLst/>
          </a:prstGeom>
        </p:spPr>
        <p:txBody>
          <a:bodyPr wrap="none">
            <a:spAutoFit/>
          </a:bodyPr>
          <a:lstStyle/>
          <a:p>
            <a:pPr algn="ctr">
              <a:defRPr/>
            </a:pPr>
            <a:r>
              <a:rPr lang="en-US" dirty="0">
                <a:solidFill>
                  <a:srgbClr val="FF6600"/>
                </a:solidFill>
                <a:effectLst>
                  <a:outerShdw blurRad="38100" dist="38100" dir="2700000" algn="tl">
                    <a:srgbClr val="000000">
                      <a:alpha val="43137"/>
                    </a:srgbClr>
                  </a:outerShdw>
                </a:effectLst>
              </a:rPr>
              <a:t>Carnot Cycle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Marcador de Posição de Conteúdo 3" descr="225px-Lord_Kelvin_photograph.jpg"/>
          <p:cNvPicPr>
            <a:picLocks noGrp="1" noChangeAspect="1"/>
          </p:cNvPicPr>
          <p:nvPr>
            <p:ph idx="1"/>
          </p:nvPr>
        </p:nvPicPr>
        <p:blipFill>
          <a:blip r:embed="rId2" cstate="print"/>
          <a:srcRect/>
          <a:stretch>
            <a:fillRect/>
          </a:stretch>
        </p:blipFill>
        <p:spPr>
          <a:xfrm>
            <a:off x="360363" y="1071563"/>
            <a:ext cx="2143125" cy="2676525"/>
          </a:xfrm>
        </p:spPr>
      </p:pic>
      <p:sp>
        <p:nvSpPr>
          <p:cNvPr id="5" name="CaixaDeTexto 4"/>
          <p:cNvSpPr txBox="1">
            <a:spLocks noChangeArrowheads="1"/>
          </p:cNvSpPr>
          <p:nvPr/>
        </p:nvSpPr>
        <p:spPr bwMode="auto">
          <a:xfrm>
            <a:off x="2928938" y="1071563"/>
            <a:ext cx="5429250" cy="523875"/>
          </a:xfrm>
          <a:prstGeom prst="rect">
            <a:avLst/>
          </a:prstGeom>
          <a:noFill/>
          <a:ln w="9525">
            <a:noFill/>
            <a:miter lim="800000"/>
            <a:headEnd/>
            <a:tailEnd/>
          </a:ln>
        </p:spPr>
        <p:txBody>
          <a:bodyPr>
            <a:spAutoFit/>
          </a:bodyPr>
          <a:lstStyle/>
          <a:p>
            <a:pPr algn="ctr"/>
            <a:r>
              <a:rPr lang="en-US" sz="1400"/>
              <a:t>William Thomson (or Lord Kelvin) (1824-1907) : absolute scale of temperature</a:t>
            </a:r>
          </a:p>
        </p:txBody>
      </p:sp>
      <p:sp>
        <p:nvSpPr>
          <p:cNvPr id="6" name="CaixaDeTexto 5"/>
          <p:cNvSpPr txBox="1">
            <a:spLocks noChangeArrowheads="1"/>
          </p:cNvSpPr>
          <p:nvPr/>
        </p:nvSpPr>
        <p:spPr bwMode="auto">
          <a:xfrm>
            <a:off x="2928938" y="1928813"/>
            <a:ext cx="5286375" cy="923925"/>
          </a:xfrm>
          <a:prstGeom prst="rect">
            <a:avLst/>
          </a:prstGeom>
          <a:noFill/>
          <a:ln w="9525">
            <a:noFill/>
            <a:miter lim="800000"/>
            <a:headEnd/>
            <a:tailEnd/>
          </a:ln>
        </p:spPr>
        <p:txBody>
          <a:bodyPr>
            <a:spAutoFit/>
          </a:bodyPr>
          <a:lstStyle/>
          <a:p>
            <a:pPr algn="ctr"/>
            <a:r>
              <a:rPr lang="en-US"/>
              <a:t>Invented the word “thermodynamic” to describe the process of conversion of heat in another form of energy, mechanical work.</a:t>
            </a:r>
          </a:p>
        </p:txBody>
      </p:sp>
      <p:pic>
        <p:nvPicPr>
          <p:cNvPr id="7" name="Imagem 6" descr="180px-SS-joule.jpg"/>
          <p:cNvPicPr>
            <a:picLocks noChangeAspect="1"/>
          </p:cNvPicPr>
          <p:nvPr/>
        </p:nvPicPr>
        <p:blipFill>
          <a:blip r:embed="rId3" cstate="print"/>
          <a:srcRect/>
          <a:stretch>
            <a:fillRect/>
          </a:stretch>
        </p:blipFill>
        <p:spPr bwMode="auto">
          <a:xfrm>
            <a:off x="360363" y="3929063"/>
            <a:ext cx="2000250" cy="2441575"/>
          </a:xfrm>
          <a:prstGeom prst="rect">
            <a:avLst/>
          </a:prstGeom>
          <a:noFill/>
          <a:ln w="9525">
            <a:noFill/>
            <a:miter lim="800000"/>
            <a:headEnd/>
            <a:tailEnd/>
          </a:ln>
        </p:spPr>
      </p:pic>
      <p:sp>
        <p:nvSpPr>
          <p:cNvPr id="8" name="CaixaDeTexto 7"/>
          <p:cNvSpPr txBox="1">
            <a:spLocks noChangeArrowheads="1"/>
          </p:cNvSpPr>
          <p:nvPr/>
        </p:nvSpPr>
        <p:spPr bwMode="auto">
          <a:xfrm>
            <a:off x="3071813" y="3786188"/>
            <a:ext cx="5286375" cy="646112"/>
          </a:xfrm>
          <a:prstGeom prst="rect">
            <a:avLst/>
          </a:prstGeom>
          <a:noFill/>
          <a:ln w="9525">
            <a:noFill/>
            <a:miter lim="800000"/>
            <a:headEnd/>
            <a:tailEnd/>
          </a:ln>
        </p:spPr>
        <p:txBody>
          <a:bodyPr>
            <a:spAutoFit/>
          </a:bodyPr>
          <a:lstStyle/>
          <a:p>
            <a:pPr algn="ctr"/>
            <a:r>
              <a:rPr lang="en-US" sz="1400"/>
              <a:t>James Prescott Joule (1818-1889): </a:t>
            </a:r>
            <a:r>
              <a:rPr lang="en-US"/>
              <a:t>1</a:t>
            </a:r>
            <a:r>
              <a:rPr lang="en-US" baseline="30000"/>
              <a:t>st</a:t>
            </a:r>
            <a:r>
              <a:rPr lang="en-US"/>
              <a:t> law of thermodynamics, or conservation of energy</a:t>
            </a:r>
          </a:p>
        </p:txBody>
      </p:sp>
      <p:sp>
        <p:nvSpPr>
          <p:cNvPr id="9" name="CaixaDeTexto 8"/>
          <p:cNvSpPr txBox="1">
            <a:spLocks noChangeArrowheads="1"/>
          </p:cNvSpPr>
          <p:nvPr/>
        </p:nvSpPr>
        <p:spPr bwMode="auto">
          <a:xfrm>
            <a:off x="4714875" y="5429250"/>
            <a:ext cx="2000250" cy="369888"/>
          </a:xfrm>
          <a:prstGeom prst="rect">
            <a:avLst/>
          </a:prstGeom>
          <a:noFill/>
          <a:ln w="9525">
            <a:noFill/>
            <a:miter lim="800000"/>
            <a:headEnd/>
            <a:tailEnd/>
          </a:ln>
        </p:spPr>
        <p:txBody>
          <a:bodyPr>
            <a:spAutoFit/>
          </a:bodyPr>
          <a:lstStyle/>
          <a:p>
            <a:pPr algn="ctr"/>
            <a:r>
              <a:rPr lang="en-US"/>
              <a:t>dU = dQ + dW</a:t>
            </a:r>
          </a:p>
        </p:txBody>
      </p:sp>
      <p:sp>
        <p:nvSpPr>
          <p:cNvPr id="13" name="Seta curvada à esquerda 12"/>
          <p:cNvSpPr/>
          <p:nvPr/>
        </p:nvSpPr>
        <p:spPr>
          <a:xfrm>
            <a:off x="6643688" y="4572000"/>
            <a:ext cx="500062" cy="92868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0" name="Marcador de Posição do Número do Diapositivo 9"/>
          <p:cNvSpPr>
            <a:spLocks noGrp="1"/>
          </p:cNvSpPr>
          <p:nvPr>
            <p:ph type="sldNum" sz="quarter" idx="12"/>
          </p:nvPr>
        </p:nvSpPr>
        <p:spPr/>
        <p:txBody>
          <a:bodyPr/>
          <a:lstStyle/>
          <a:p>
            <a:pPr>
              <a:defRPr/>
            </a:pPr>
            <a:fld id="{507D9C25-4308-462D-AF10-39DCDC3DC7C2}" type="slidenum">
              <a:rPr lang="pt-PT" smtClean="0"/>
              <a:pPr>
                <a:defRPr/>
              </a:pPr>
              <a:t>7</a:t>
            </a:fld>
            <a:endParaRPr lang="pt-PT"/>
          </a:p>
        </p:txBody>
      </p:sp>
      <p:sp>
        <p:nvSpPr>
          <p:cNvPr id="12" name="CaixaDeTexto 11"/>
          <p:cNvSpPr txBox="1"/>
          <p:nvPr/>
        </p:nvSpPr>
        <p:spPr>
          <a:xfrm>
            <a:off x="360363" y="357188"/>
            <a:ext cx="7215187" cy="369887"/>
          </a:xfrm>
          <a:prstGeom prst="rect">
            <a:avLst/>
          </a:prstGeom>
          <a:noFill/>
        </p:spPr>
        <p:txBody>
          <a:bodyPr>
            <a:spAutoFit/>
          </a:bodyPr>
          <a:lstStyle/>
          <a:p>
            <a:pPr>
              <a:defRPr/>
            </a:pPr>
            <a:r>
              <a:rPr lang="en-US" dirty="0">
                <a:solidFill>
                  <a:srgbClr val="FF6600"/>
                </a:solidFill>
                <a:effectLst>
                  <a:outerShdw blurRad="38100" dist="38100" dir="2700000" algn="tl">
                    <a:srgbClr val="000000">
                      <a:alpha val="43137"/>
                    </a:srgbClr>
                  </a:outerShdw>
                </a:effectLst>
              </a:rPr>
              <a:t>A New Science: The first law of Thermodynamics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Marcador de Posição de Conteúdo 3" descr="250px-Clausius.jpg"/>
          <p:cNvPicPr>
            <a:picLocks noGrp="1" noChangeAspect="1"/>
          </p:cNvPicPr>
          <p:nvPr>
            <p:ph idx="1"/>
          </p:nvPr>
        </p:nvPicPr>
        <p:blipFill>
          <a:blip r:embed="rId2" cstate="print"/>
          <a:srcRect/>
          <a:stretch>
            <a:fillRect/>
          </a:stretch>
        </p:blipFill>
        <p:spPr>
          <a:xfrm>
            <a:off x="360363" y="928688"/>
            <a:ext cx="2063750" cy="2444750"/>
          </a:xfrm>
        </p:spPr>
      </p:pic>
      <p:sp>
        <p:nvSpPr>
          <p:cNvPr id="5" name="CaixaDeTexto 4"/>
          <p:cNvSpPr txBox="1">
            <a:spLocks noChangeArrowheads="1"/>
          </p:cNvSpPr>
          <p:nvPr/>
        </p:nvSpPr>
        <p:spPr bwMode="auto">
          <a:xfrm>
            <a:off x="2928938" y="1000125"/>
            <a:ext cx="5000625" cy="646113"/>
          </a:xfrm>
          <a:prstGeom prst="rect">
            <a:avLst/>
          </a:prstGeom>
          <a:noFill/>
          <a:ln w="9525">
            <a:noFill/>
            <a:miter lim="800000"/>
            <a:headEnd/>
            <a:tailEnd/>
          </a:ln>
        </p:spPr>
        <p:txBody>
          <a:bodyPr>
            <a:spAutoFit/>
          </a:bodyPr>
          <a:lstStyle/>
          <a:p>
            <a:r>
              <a:rPr lang="en-US"/>
              <a:t>Rudolf Clausius (1822-1888): 2</a:t>
            </a:r>
            <a:r>
              <a:rPr lang="en-US" baseline="30000"/>
              <a:t>nd</a:t>
            </a:r>
            <a:r>
              <a:rPr lang="en-US"/>
              <a:t> law of thermodynamics</a:t>
            </a:r>
          </a:p>
        </p:txBody>
      </p:sp>
      <p:sp>
        <p:nvSpPr>
          <p:cNvPr id="6" name="CaixaDeTexto 5"/>
          <p:cNvSpPr txBox="1">
            <a:spLocks noChangeArrowheads="1"/>
          </p:cNvSpPr>
          <p:nvPr/>
        </p:nvSpPr>
        <p:spPr bwMode="auto">
          <a:xfrm>
            <a:off x="3214688" y="2000250"/>
            <a:ext cx="2500312" cy="1384300"/>
          </a:xfrm>
          <a:prstGeom prst="rect">
            <a:avLst/>
          </a:prstGeom>
          <a:noFill/>
          <a:ln w="9525">
            <a:noFill/>
            <a:miter lim="800000"/>
            <a:headEnd/>
            <a:tailEnd/>
          </a:ln>
        </p:spPr>
        <p:txBody>
          <a:bodyPr>
            <a:spAutoFit/>
          </a:bodyPr>
          <a:lstStyle/>
          <a:p>
            <a:pPr algn="ctr"/>
            <a:r>
              <a:rPr lang="en-US" sz="1400"/>
              <a:t>Heat can never pass from a colder to a warmer body without some change , connected with it, occurring at the same time</a:t>
            </a:r>
          </a:p>
        </p:txBody>
      </p:sp>
      <p:sp>
        <p:nvSpPr>
          <p:cNvPr id="8" name="CaixaDeTexto 7"/>
          <p:cNvSpPr txBox="1">
            <a:spLocks noChangeArrowheads="1"/>
          </p:cNvSpPr>
          <p:nvPr/>
        </p:nvSpPr>
        <p:spPr bwMode="auto">
          <a:xfrm>
            <a:off x="5929313" y="2071688"/>
            <a:ext cx="2571750" cy="1169987"/>
          </a:xfrm>
          <a:prstGeom prst="rect">
            <a:avLst/>
          </a:prstGeom>
          <a:noFill/>
          <a:ln w="9525">
            <a:noFill/>
            <a:miter lim="800000"/>
            <a:headEnd/>
            <a:tailEnd/>
          </a:ln>
        </p:spPr>
        <p:txBody>
          <a:bodyPr>
            <a:spAutoFit/>
          </a:bodyPr>
          <a:lstStyle/>
          <a:p>
            <a:pPr algn="ctr"/>
            <a:r>
              <a:rPr lang="en-US" sz="1400"/>
              <a:t>An isolated system evolves spontaneously for a state of equilibrium that corresponds to a maximum entropy</a:t>
            </a:r>
          </a:p>
        </p:txBody>
      </p:sp>
      <p:sp>
        <p:nvSpPr>
          <p:cNvPr id="9" name="CaixaDeTexto 8"/>
          <p:cNvSpPr txBox="1">
            <a:spLocks noChangeArrowheads="1"/>
          </p:cNvSpPr>
          <p:nvPr/>
        </p:nvSpPr>
        <p:spPr bwMode="auto">
          <a:xfrm>
            <a:off x="5286375" y="3357563"/>
            <a:ext cx="1285875" cy="369887"/>
          </a:xfrm>
          <a:prstGeom prst="rect">
            <a:avLst/>
          </a:prstGeom>
          <a:noFill/>
          <a:ln w="9525">
            <a:noFill/>
            <a:miter lim="800000"/>
            <a:headEnd/>
            <a:tailEnd/>
          </a:ln>
        </p:spPr>
        <p:txBody>
          <a:bodyPr>
            <a:spAutoFit/>
          </a:bodyPr>
          <a:lstStyle/>
          <a:p>
            <a:pPr algn="ctr"/>
            <a:r>
              <a:rPr lang="en-US"/>
              <a:t>dS&gt;dQ/T</a:t>
            </a:r>
          </a:p>
        </p:txBody>
      </p:sp>
      <p:sp>
        <p:nvSpPr>
          <p:cNvPr id="10" name="CaixaDeTexto 9"/>
          <p:cNvSpPr txBox="1">
            <a:spLocks noChangeArrowheads="1"/>
          </p:cNvSpPr>
          <p:nvPr/>
        </p:nvSpPr>
        <p:spPr bwMode="auto">
          <a:xfrm>
            <a:off x="642938" y="3857625"/>
            <a:ext cx="7929562" cy="738188"/>
          </a:xfrm>
          <a:prstGeom prst="rect">
            <a:avLst/>
          </a:prstGeom>
          <a:noFill/>
          <a:ln w="9525">
            <a:noFill/>
            <a:miter lim="800000"/>
            <a:headEnd/>
            <a:tailEnd/>
          </a:ln>
        </p:spPr>
        <p:txBody>
          <a:bodyPr>
            <a:spAutoFit/>
          </a:bodyPr>
          <a:lstStyle/>
          <a:p>
            <a:pPr algn="ctr"/>
            <a:r>
              <a:rPr lang="en-US" sz="1200"/>
              <a:t>..</a:t>
            </a:r>
            <a:r>
              <a:rPr lang="en-US" sz="1400"/>
              <a:t>schage ich vor, die Grosse S nach dem griechischen Worte </a:t>
            </a:r>
            <a:r>
              <a:rPr lang="en-US" sz="1400">
                <a:sym typeface="Symbol" pitchFamily="18" charset="2"/>
              </a:rPr>
              <a:t> o(..) die Entropie des Korpers zu nennen (I propose to name the quantity S the entropy of the system, after the Greek word trope, the transformation.</a:t>
            </a:r>
            <a:endParaRPr lang="en-US" sz="1400"/>
          </a:p>
        </p:txBody>
      </p:sp>
      <p:sp>
        <p:nvSpPr>
          <p:cNvPr id="11" name="CaixaDeTexto 10"/>
          <p:cNvSpPr txBox="1">
            <a:spLocks noChangeArrowheads="1"/>
          </p:cNvSpPr>
          <p:nvPr/>
        </p:nvSpPr>
        <p:spPr bwMode="auto">
          <a:xfrm>
            <a:off x="428625" y="4786313"/>
            <a:ext cx="8358188" cy="923925"/>
          </a:xfrm>
          <a:prstGeom prst="rect">
            <a:avLst/>
          </a:prstGeom>
          <a:noFill/>
          <a:ln w="9525">
            <a:noFill/>
            <a:miter lim="800000"/>
            <a:headEnd/>
            <a:tailEnd/>
          </a:ln>
        </p:spPr>
        <p:txBody>
          <a:bodyPr>
            <a:spAutoFit/>
          </a:bodyPr>
          <a:lstStyle/>
          <a:p>
            <a:pPr algn="ctr"/>
            <a:r>
              <a:rPr lang="en-US"/>
              <a:t>Die Energy der Welt ist constant; die Entropy strebt einem Maximum zu</a:t>
            </a:r>
          </a:p>
          <a:p>
            <a:pPr algn="ctr"/>
            <a:r>
              <a:rPr lang="en-US"/>
              <a:t>(The energy of the Universe is constant; the entropy tends towards a maximum) </a:t>
            </a:r>
          </a:p>
        </p:txBody>
      </p:sp>
      <p:sp>
        <p:nvSpPr>
          <p:cNvPr id="12" name="Marcador de Posição do Número do Diapositivo 11"/>
          <p:cNvSpPr>
            <a:spLocks noGrp="1"/>
          </p:cNvSpPr>
          <p:nvPr>
            <p:ph type="sldNum" sz="quarter" idx="12"/>
          </p:nvPr>
        </p:nvSpPr>
        <p:spPr/>
        <p:txBody>
          <a:bodyPr/>
          <a:lstStyle/>
          <a:p>
            <a:pPr>
              <a:defRPr/>
            </a:pPr>
            <a:fld id="{FA718530-1DB6-4DBB-8847-68ED010DE1C1}" type="slidenum">
              <a:rPr lang="pt-PT" smtClean="0"/>
              <a:pPr>
                <a:defRPr/>
              </a:pPr>
              <a:t>8</a:t>
            </a:fld>
            <a:endParaRPr lang="pt-PT"/>
          </a:p>
        </p:txBody>
      </p:sp>
      <p:sp>
        <p:nvSpPr>
          <p:cNvPr id="14" name="CaixaDeTexto 13"/>
          <p:cNvSpPr txBox="1"/>
          <p:nvPr/>
        </p:nvSpPr>
        <p:spPr>
          <a:xfrm>
            <a:off x="360363" y="357188"/>
            <a:ext cx="4214812" cy="369887"/>
          </a:xfrm>
          <a:prstGeom prst="rect">
            <a:avLst/>
          </a:prstGeom>
          <a:noFill/>
        </p:spPr>
        <p:txBody>
          <a:bodyPr>
            <a:spAutoFit/>
          </a:bodyPr>
          <a:lstStyle/>
          <a:p>
            <a:pPr>
              <a:defRPr/>
            </a:pPr>
            <a:r>
              <a:rPr lang="en-US" dirty="0">
                <a:solidFill>
                  <a:srgbClr val="FF6600"/>
                </a:solidFill>
                <a:effectLst>
                  <a:outerShdw blurRad="38100" dist="38100" dir="2700000" algn="tl">
                    <a:srgbClr val="000000">
                      <a:alpha val="43137"/>
                    </a:srgbClr>
                  </a:outerShdw>
                </a:effectLst>
              </a:rPr>
              <a:t>The Second Law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Marcador de Posição de Conteúdo 3" descr="Willard_Gibbs.jpg"/>
          <p:cNvPicPr>
            <a:picLocks noGrp="1" noChangeAspect="1"/>
          </p:cNvPicPr>
          <p:nvPr>
            <p:ph idx="1"/>
          </p:nvPr>
        </p:nvPicPr>
        <p:blipFill>
          <a:blip r:embed="rId2" cstate="print"/>
          <a:srcRect/>
          <a:stretch>
            <a:fillRect/>
          </a:stretch>
        </p:blipFill>
        <p:spPr>
          <a:xfrm>
            <a:off x="360363" y="928688"/>
            <a:ext cx="2049462" cy="2490787"/>
          </a:xfrm>
        </p:spPr>
      </p:pic>
      <p:sp>
        <p:nvSpPr>
          <p:cNvPr id="5" name="CaixaDeTexto 4"/>
          <p:cNvSpPr txBox="1">
            <a:spLocks noChangeArrowheads="1"/>
          </p:cNvSpPr>
          <p:nvPr/>
        </p:nvSpPr>
        <p:spPr bwMode="auto">
          <a:xfrm>
            <a:off x="3214688" y="1071563"/>
            <a:ext cx="4286250" cy="646112"/>
          </a:xfrm>
          <a:prstGeom prst="rect">
            <a:avLst/>
          </a:prstGeom>
          <a:noFill/>
          <a:ln w="9525">
            <a:noFill/>
            <a:miter lim="800000"/>
            <a:headEnd/>
            <a:tailEnd/>
          </a:ln>
        </p:spPr>
        <p:txBody>
          <a:bodyPr>
            <a:spAutoFit/>
          </a:bodyPr>
          <a:lstStyle/>
          <a:p>
            <a:pPr algn="ctr"/>
            <a:r>
              <a:rPr lang="en-US"/>
              <a:t>Josiah Willard Gibbs (1839-1903): chemical thermodynamics</a:t>
            </a:r>
          </a:p>
        </p:txBody>
      </p:sp>
      <p:sp>
        <p:nvSpPr>
          <p:cNvPr id="6" name="CaixaDeTexto 5"/>
          <p:cNvSpPr txBox="1">
            <a:spLocks noChangeArrowheads="1"/>
          </p:cNvSpPr>
          <p:nvPr/>
        </p:nvSpPr>
        <p:spPr bwMode="auto">
          <a:xfrm>
            <a:off x="3500438" y="1928813"/>
            <a:ext cx="4429125" cy="1477962"/>
          </a:xfrm>
          <a:prstGeom prst="rect">
            <a:avLst/>
          </a:prstGeom>
          <a:noFill/>
          <a:ln w="9525">
            <a:noFill/>
            <a:miter lim="800000"/>
            <a:headEnd/>
            <a:tailEnd/>
          </a:ln>
        </p:spPr>
        <p:txBody>
          <a:bodyPr>
            <a:spAutoFit/>
          </a:bodyPr>
          <a:lstStyle/>
          <a:p>
            <a:pPr algn="ctr"/>
            <a:r>
              <a:rPr lang="en-US"/>
              <a:t>..it realized that thermodynamics could be of great value in leading to an understanding of the factors determining the direction of chemical changes.  </a:t>
            </a:r>
          </a:p>
        </p:txBody>
      </p:sp>
      <p:sp>
        <p:nvSpPr>
          <p:cNvPr id="7" name="CaixaDeTexto 6"/>
          <p:cNvSpPr txBox="1">
            <a:spLocks noChangeArrowheads="1"/>
          </p:cNvSpPr>
          <p:nvPr/>
        </p:nvSpPr>
        <p:spPr bwMode="auto">
          <a:xfrm>
            <a:off x="3214688" y="3643313"/>
            <a:ext cx="2357437" cy="369887"/>
          </a:xfrm>
          <a:prstGeom prst="rect">
            <a:avLst/>
          </a:prstGeom>
          <a:noFill/>
          <a:ln w="9525">
            <a:noFill/>
            <a:miter lim="800000"/>
            <a:headEnd/>
            <a:tailEnd/>
          </a:ln>
        </p:spPr>
        <p:txBody>
          <a:bodyPr>
            <a:spAutoFit/>
          </a:bodyPr>
          <a:lstStyle/>
          <a:p>
            <a:pPr algn="ctr"/>
            <a:r>
              <a:rPr lang="en-US"/>
              <a:t>dU = TdS-pdV</a:t>
            </a:r>
          </a:p>
        </p:txBody>
      </p:sp>
      <p:sp>
        <p:nvSpPr>
          <p:cNvPr id="8" name="CaixaDeTexto 7"/>
          <p:cNvSpPr txBox="1">
            <a:spLocks noChangeArrowheads="1"/>
          </p:cNvSpPr>
          <p:nvPr/>
        </p:nvSpPr>
        <p:spPr bwMode="auto">
          <a:xfrm>
            <a:off x="5715000" y="3643313"/>
            <a:ext cx="2143125" cy="369887"/>
          </a:xfrm>
          <a:prstGeom prst="rect">
            <a:avLst/>
          </a:prstGeom>
          <a:noFill/>
          <a:ln w="9525">
            <a:noFill/>
            <a:miter lim="800000"/>
            <a:headEnd/>
            <a:tailEnd/>
          </a:ln>
        </p:spPr>
        <p:txBody>
          <a:bodyPr>
            <a:spAutoFit/>
          </a:bodyPr>
          <a:lstStyle/>
          <a:p>
            <a:pPr algn="ctr"/>
            <a:r>
              <a:rPr lang="en-US"/>
              <a:t>G = U+pV-TS</a:t>
            </a:r>
          </a:p>
        </p:txBody>
      </p:sp>
      <p:sp>
        <p:nvSpPr>
          <p:cNvPr id="9" name="CaixaDeTexto 8"/>
          <p:cNvSpPr txBox="1">
            <a:spLocks noChangeArrowheads="1"/>
          </p:cNvSpPr>
          <p:nvPr/>
        </p:nvSpPr>
        <p:spPr bwMode="auto">
          <a:xfrm>
            <a:off x="214313" y="4500563"/>
            <a:ext cx="8501062" cy="646112"/>
          </a:xfrm>
          <a:prstGeom prst="rect">
            <a:avLst/>
          </a:prstGeom>
          <a:noFill/>
          <a:ln w="9525">
            <a:noFill/>
            <a:miter lim="800000"/>
            <a:headEnd/>
            <a:tailEnd/>
          </a:ln>
        </p:spPr>
        <p:txBody>
          <a:bodyPr>
            <a:spAutoFit/>
          </a:bodyPr>
          <a:lstStyle/>
          <a:p>
            <a:pPr algn="ctr"/>
            <a:r>
              <a:rPr lang="en-US"/>
              <a:t>At constant pressure and temperature, condition for equilibrium is dG =0 </a:t>
            </a:r>
          </a:p>
          <a:p>
            <a:pPr algn="ctr"/>
            <a:r>
              <a:rPr lang="en-US"/>
              <a:t>(G is Gibbs energy)</a:t>
            </a:r>
          </a:p>
        </p:txBody>
      </p:sp>
      <p:sp>
        <p:nvSpPr>
          <p:cNvPr id="10" name="Marcador de Posição do Número do Diapositivo 9"/>
          <p:cNvSpPr>
            <a:spLocks noGrp="1"/>
          </p:cNvSpPr>
          <p:nvPr>
            <p:ph type="sldNum" sz="quarter" idx="12"/>
          </p:nvPr>
        </p:nvSpPr>
        <p:spPr/>
        <p:txBody>
          <a:bodyPr/>
          <a:lstStyle/>
          <a:p>
            <a:pPr>
              <a:defRPr/>
            </a:pPr>
            <a:fld id="{E98BB4EC-3113-4E27-858D-900A359F95DE}" type="slidenum">
              <a:rPr lang="pt-PT" smtClean="0"/>
              <a:pPr>
                <a:defRPr/>
              </a:pPr>
              <a:t>9</a:t>
            </a:fld>
            <a:endParaRPr lang="pt-PT"/>
          </a:p>
        </p:txBody>
      </p:sp>
      <p:sp>
        <p:nvSpPr>
          <p:cNvPr id="12" name="CaixaDeTexto 11"/>
          <p:cNvSpPr txBox="1"/>
          <p:nvPr/>
        </p:nvSpPr>
        <p:spPr>
          <a:xfrm>
            <a:off x="360363" y="285750"/>
            <a:ext cx="4214812" cy="369888"/>
          </a:xfrm>
          <a:prstGeom prst="rect">
            <a:avLst/>
          </a:prstGeom>
          <a:noFill/>
        </p:spPr>
        <p:txBody>
          <a:bodyPr>
            <a:spAutoFit/>
          </a:bodyPr>
          <a:lstStyle/>
          <a:p>
            <a:pPr>
              <a:defRPr/>
            </a:pPr>
            <a:r>
              <a:rPr lang="en-US" dirty="0">
                <a:solidFill>
                  <a:srgbClr val="FF6600"/>
                </a:solidFill>
                <a:effectLst>
                  <a:outerShdw blurRad="38100" dist="38100" dir="2700000" algn="tl">
                    <a:srgbClr val="000000">
                      <a:alpha val="43137"/>
                    </a:srgbClr>
                  </a:outerShdw>
                </a:effectLst>
              </a:rPr>
              <a:t>Thermodynamics AND Chemistry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360363" y="1143000"/>
            <a:ext cx="8326437" cy="3613150"/>
          </a:xfrm>
        </p:spPr>
        <p:txBody>
          <a:bodyPr rtlCol="0">
            <a:normAutofit fontScale="77500" lnSpcReduction="20000"/>
          </a:bodyPr>
          <a:lstStyle/>
          <a:p>
            <a:pPr marL="0" indent="0" algn="just" eaLnBrk="1" fontAlgn="auto" hangingPunct="1">
              <a:spcAft>
                <a:spcPts val="0"/>
              </a:spcAft>
              <a:buFont typeface="Arial" charset="0"/>
              <a:buNone/>
              <a:defRPr/>
            </a:pPr>
            <a:r>
              <a:rPr lang="en-GB" dirty="0" smtClean="0">
                <a:sym typeface="Symbol"/>
              </a:rPr>
              <a:t></a:t>
            </a:r>
            <a:r>
              <a:rPr lang="en-GB" dirty="0" smtClean="0"/>
              <a:t>A law</a:t>
            </a:r>
            <a:r>
              <a:rPr lang="en-GB" dirty="0" smtClean="0">
                <a:sym typeface="Symbol"/>
              </a:rPr>
              <a:t></a:t>
            </a:r>
            <a:r>
              <a:rPr lang="en-GB" dirty="0" smtClean="0"/>
              <a:t> is more impressive the greater the simplicity of its premises, the more different are the kinds of things it relates, and the more extended are the range of applicability. Therefore, the deep impression which classical thermodynamics made on me. </a:t>
            </a:r>
            <a:r>
              <a:rPr lang="en-GB" b="1" dirty="0" smtClean="0"/>
              <a:t>It is the only physical theory of universal content, which I am convinced, that within the framework of applicability of its basic concepts will never be overthrown</a:t>
            </a:r>
            <a:r>
              <a:rPr lang="en-GB" dirty="0" smtClean="0"/>
              <a:t>. </a:t>
            </a:r>
            <a:endParaRPr lang="pt-PT" dirty="0" smtClean="0"/>
          </a:p>
          <a:p>
            <a:pPr marL="265176" indent="-265176" algn="just" eaLnBrk="1" fontAlgn="auto" hangingPunct="1">
              <a:spcAft>
                <a:spcPts val="0"/>
              </a:spcAft>
              <a:buFont typeface="Wingdings 2"/>
              <a:buNone/>
              <a:defRPr/>
            </a:pPr>
            <a:r>
              <a:rPr lang="en-GB" dirty="0" smtClean="0"/>
              <a:t> </a:t>
            </a:r>
            <a:endParaRPr lang="pt-PT" dirty="0" smtClean="0"/>
          </a:p>
          <a:p>
            <a:pPr marL="0" indent="0" algn="just" eaLnBrk="1" fontAlgn="auto" hangingPunct="1">
              <a:spcAft>
                <a:spcPts val="0"/>
              </a:spcAft>
              <a:buFont typeface="Wingdings 2"/>
              <a:buNone/>
              <a:defRPr/>
            </a:pPr>
            <a:r>
              <a:rPr lang="en-GB" dirty="0" smtClean="0"/>
              <a:t>Albert Einstein, quoted in M.J. Klein, </a:t>
            </a:r>
            <a:r>
              <a:rPr lang="en-GB" i="1" dirty="0" smtClean="0"/>
              <a:t>Thermodynamics in Einstein’s Universe</a:t>
            </a:r>
            <a:r>
              <a:rPr lang="en-GB" dirty="0" smtClean="0"/>
              <a:t>, Science, 157, p.509 (1967) </a:t>
            </a:r>
            <a:endParaRPr lang="pt-PT" dirty="0" smtClean="0"/>
          </a:p>
          <a:p>
            <a:pPr marL="265176" indent="-265176" eaLnBrk="1" fontAlgn="auto" hangingPunct="1">
              <a:spcAft>
                <a:spcPts val="0"/>
              </a:spcAft>
              <a:buFont typeface="Wingdings 2"/>
              <a:buChar char=""/>
              <a:defRPr/>
            </a:pPr>
            <a:endParaRPr lang="pt-PT" dirty="0"/>
          </a:p>
        </p:txBody>
      </p:sp>
      <p:sp>
        <p:nvSpPr>
          <p:cNvPr id="11267" name="CaixaDeTexto 3"/>
          <p:cNvSpPr txBox="1">
            <a:spLocks noChangeArrowheads="1"/>
          </p:cNvSpPr>
          <p:nvPr/>
        </p:nvSpPr>
        <p:spPr bwMode="auto">
          <a:xfrm>
            <a:off x="360363" y="571500"/>
            <a:ext cx="2500312"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Some quotations</a:t>
            </a:r>
          </a:p>
        </p:txBody>
      </p:sp>
      <p:sp>
        <p:nvSpPr>
          <p:cNvPr id="4" name="Marcador de Posição do Número do Diapositivo 3"/>
          <p:cNvSpPr>
            <a:spLocks noGrp="1"/>
          </p:cNvSpPr>
          <p:nvPr>
            <p:ph type="sldNum" sz="quarter" idx="12"/>
          </p:nvPr>
        </p:nvSpPr>
        <p:spPr/>
        <p:txBody>
          <a:bodyPr/>
          <a:lstStyle/>
          <a:p>
            <a:pPr>
              <a:defRPr/>
            </a:pPr>
            <a:fld id="{34288607-74AF-4DC0-82B3-C8865D4B7C7D}" type="slidenum">
              <a:rPr lang="pt-PT" smtClean="0"/>
              <a:pPr>
                <a:defRPr/>
              </a:pPr>
              <a:t>10</a:t>
            </a:fld>
            <a:endParaRPr lang="pt-P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360363" y="1071563"/>
            <a:ext cx="8229600" cy="4525962"/>
          </a:xfrm>
        </p:spPr>
        <p:txBody>
          <a:bodyPr rtlCol="0">
            <a:normAutofit fontScale="77500" lnSpcReduction="20000"/>
          </a:bodyPr>
          <a:lstStyle/>
          <a:p>
            <a:pPr marL="0" indent="0" algn="just" eaLnBrk="1" fontAlgn="auto" hangingPunct="1">
              <a:spcAft>
                <a:spcPts val="0"/>
              </a:spcAft>
              <a:buFont typeface="Arial" charset="0"/>
              <a:buNone/>
              <a:defRPr/>
            </a:pPr>
            <a:r>
              <a:rPr lang="en-GB" dirty="0" smtClean="0"/>
              <a:t>The law that entropy always increase – the Second Law of Thermodynamics – holds I think, the supreme position among the laws of Nature. If someone points out to you that your pet theory of the Universe is in disagreement with Maxwell’s equations – then so much worse for Maxwell equations. If it is found to be contradicted by observation -- well experimentalists do bungle things sometimes. But if your theory is found to be against the second law of Thermodynamics, I can give you no hope; there is nothing for it but to collapse in deepest humiliation.</a:t>
            </a:r>
            <a:endParaRPr lang="pt-PT" dirty="0" smtClean="0"/>
          </a:p>
          <a:p>
            <a:pPr marL="265176" indent="-265176" algn="just" eaLnBrk="1" fontAlgn="auto" hangingPunct="1">
              <a:spcAft>
                <a:spcPts val="0"/>
              </a:spcAft>
              <a:buFont typeface="Wingdings 2"/>
              <a:buNone/>
              <a:defRPr/>
            </a:pPr>
            <a:r>
              <a:rPr lang="en-GB" dirty="0" smtClean="0"/>
              <a:t> </a:t>
            </a:r>
            <a:endParaRPr lang="pt-PT" dirty="0" smtClean="0"/>
          </a:p>
          <a:p>
            <a:pPr marL="0" indent="0" algn="just" eaLnBrk="1" fontAlgn="auto" hangingPunct="1">
              <a:spcAft>
                <a:spcPts val="0"/>
              </a:spcAft>
              <a:buFont typeface="Wingdings 2"/>
              <a:buNone/>
              <a:defRPr/>
            </a:pPr>
            <a:r>
              <a:rPr lang="en-GB" dirty="0" smtClean="0"/>
              <a:t>Sir Arthur Stanley </a:t>
            </a:r>
            <a:r>
              <a:rPr lang="en-GB" dirty="0" err="1" smtClean="0"/>
              <a:t>Eddington</a:t>
            </a:r>
            <a:r>
              <a:rPr lang="en-GB" dirty="0" smtClean="0"/>
              <a:t>, The Nature of the Physical World, </a:t>
            </a:r>
            <a:r>
              <a:rPr lang="en-GB" dirty="0" err="1" smtClean="0"/>
              <a:t>Maxmillan</a:t>
            </a:r>
            <a:r>
              <a:rPr lang="en-GB" dirty="0" smtClean="0"/>
              <a:t>, New York, p.74 (1948)</a:t>
            </a:r>
            <a:endParaRPr lang="pt-PT" dirty="0" smtClean="0"/>
          </a:p>
          <a:p>
            <a:pPr marL="265176" indent="-265176" eaLnBrk="1" fontAlgn="auto" hangingPunct="1">
              <a:spcAft>
                <a:spcPts val="0"/>
              </a:spcAft>
              <a:buFont typeface="Wingdings 2"/>
              <a:buChar char=""/>
              <a:defRPr/>
            </a:pPr>
            <a:endParaRPr lang="en-US" dirty="0"/>
          </a:p>
        </p:txBody>
      </p:sp>
      <p:sp>
        <p:nvSpPr>
          <p:cNvPr id="4" name="Marcador de Posição do Número do Diapositivo 3"/>
          <p:cNvSpPr>
            <a:spLocks noGrp="1"/>
          </p:cNvSpPr>
          <p:nvPr>
            <p:ph type="sldNum" sz="quarter" idx="12"/>
          </p:nvPr>
        </p:nvSpPr>
        <p:spPr/>
        <p:txBody>
          <a:bodyPr/>
          <a:lstStyle/>
          <a:p>
            <a:pPr>
              <a:defRPr/>
            </a:pPr>
            <a:fld id="{5110D5C2-109E-4B3A-AFB8-01A67CDD7871}" type="slidenum">
              <a:rPr lang="pt-PT" smtClean="0"/>
              <a:pPr>
                <a:defRPr/>
              </a:pPr>
              <a:t>11</a:t>
            </a:fld>
            <a:endParaRPr lang="pt-PT"/>
          </a:p>
        </p:txBody>
      </p:sp>
      <p:sp>
        <p:nvSpPr>
          <p:cNvPr id="6" name="CaixaDeTexto 3"/>
          <p:cNvSpPr txBox="1">
            <a:spLocks noChangeArrowheads="1"/>
          </p:cNvSpPr>
          <p:nvPr/>
        </p:nvSpPr>
        <p:spPr bwMode="auto">
          <a:xfrm>
            <a:off x="360363" y="571500"/>
            <a:ext cx="2500312"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Some quotations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360363" y="1000125"/>
            <a:ext cx="8183562" cy="5041900"/>
          </a:xfrm>
        </p:spPr>
        <p:txBody>
          <a:bodyPr rtlCol="0">
            <a:normAutofit/>
          </a:bodyPr>
          <a:lstStyle/>
          <a:p>
            <a:pPr marL="0" indent="0" algn="just" eaLnBrk="1" fontAlgn="auto" hangingPunct="1">
              <a:spcAft>
                <a:spcPts val="0"/>
              </a:spcAft>
              <a:buFont typeface="Wingdings 2"/>
              <a:buNone/>
              <a:defRPr/>
            </a:pPr>
            <a:r>
              <a:rPr lang="en-GB" dirty="0" smtClean="0"/>
              <a:t>Thermodynamics is a funny subject. The first time you go through the subject, you don’t understand it at all. The second time you go through it, you think you understand it, except for one or two small points. The third time you go trough it, </a:t>
            </a:r>
            <a:r>
              <a:rPr lang="en-GB" b="1" dirty="0" smtClean="0"/>
              <a:t>you know</a:t>
            </a:r>
            <a:r>
              <a:rPr lang="en-GB" dirty="0" smtClean="0"/>
              <a:t> you don’t understand it, but by that time you are so used to the subject that it doesn’t bother you any more.</a:t>
            </a:r>
          </a:p>
          <a:p>
            <a:pPr marL="265176" indent="-265176" algn="just" eaLnBrk="1" fontAlgn="auto" hangingPunct="1">
              <a:spcAft>
                <a:spcPts val="0"/>
              </a:spcAft>
              <a:buFont typeface="Arial" charset="0"/>
              <a:buNone/>
              <a:defRPr/>
            </a:pPr>
            <a:r>
              <a:rPr lang="en-GB" sz="2800" dirty="0" smtClean="0"/>
              <a:t>Arnold </a:t>
            </a:r>
            <a:r>
              <a:rPr lang="en-GB" sz="2800" dirty="0" err="1" smtClean="0"/>
              <a:t>Sommerfeld</a:t>
            </a:r>
            <a:endParaRPr lang="pt-PT" sz="2800" dirty="0" smtClean="0"/>
          </a:p>
          <a:p>
            <a:pPr marL="265176" indent="-265176" eaLnBrk="1" fontAlgn="auto" hangingPunct="1">
              <a:spcAft>
                <a:spcPts val="0"/>
              </a:spcAft>
              <a:buFont typeface="Wingdings 2"/>
              <a:buChar char=""/>
              <a:defRPr/>
            </a:pPr>
            <a:endParaRPr lang="en-US" dirty="0"/>
          </a:p>
        </p:txBody>
      </p:sp>
      <p:sp>
        <p:nvSpPr>
          <p:cNvPr id="4" name="Marcador de Posição do Número do Diapositivo 3"/>
          <p:cNvSpPr>
            <a:spLocks noGrp="1"/>
          </p:cNvSpPr>
          <p:nvPr>
            <p:ph type="sldNum" sz="quarter" idx="12"/>
          </p:nvPr>
        </p:nvSpPr>
        <p:spPr/>
        <p:txBody>
          <a:bodyPr/>
          <a:lstStyle/>
          <a:p>
            <a:pPr>
              <a:defRPr/>
            </a:pPr>
            <a:fld id="{6CB99931-F20E-4D9E-B847-E4EB3ED28C34}" type="slidenum">
              <a:rPr lang="pt-PT" smtClean="0"/>
              <a:pPr>
                <a:defRPr/>
              </a:pPr>
              <a:t>12</a:t>
            </a:fld>
            <a:endParaRPr lang="pt-PT"/>
          </a:p>
        </p:txBody>
      </p:sp>
      <p:sp>
        <p:nvSpPr>
          <p:cNvPr id="6" name="CaixaDeTexto 3"/>
          <p:cNvSpPr txBox="1">
            <a:spLocks noChangeArrowheads="1"/>
          </p:cNvSpPr>
          <p:nvPr/>
        </p:nvSpPr>
        <p:spPr bwMode="auto">
          <a:xfrm>
            <a:off x="360363" y="571500"/>
            <a:ext cx="2500312"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Some quotations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0363" y="571500"/>
            <a:ext cx="2143125" cy="357188"/>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Further reading</a:t>
            </a:r>
            <a:endParaRPr lang="en-US" sz="2400" dirty="0">
              <a:solidFill>
                <a:srgbClr val="FF6600"/>
              </a:solidFill>
              <a:effectLst>
                <a:outerShdw blurRad="38100" dist="38100" dir="2700000" algn="tl">
                  <a:srgbClr val="000000">
                    <a:alpha val="43137"/>
                  </a:srgbClr>
                </a:outerShdw>
              </a:effectLst>
            </a:endParaRPr>
          </a:p>
        </p:txBody>
      </p:sp>
      <p:sp>
        <p:nvSpPr>
          <p:cNvPr id="14339" name="Marcador de Posição de Conteúdo 2"/>
          <p:cNvSpPr>
            <a:spLocks noGrp="1"/>
          </p:cNvSpPr>
          <p:nvPr>
            <p:ph idx="1"/>
          </p:nvPr>
        </p:nvSpPr>
        <p:spPr>
          <a:xfrm>
            <a:off x="360363" y="1143001"/>
            <a:ext cx="8229600" cy="1071554"/>
          </a:xfrm>
        </p:spPr>
        <p:txBody>
          <a:bodyPr/>
          <a:lstStyle/>
          <a:p>
            <a:pPr eaLnBrk="1" hangingPunct="1"/>
            <a:r>
              <a:rPr lang="en-US" sz="1800" dirty="0" err="1" smtClean="0"/>
              <a:t>Laidler</a:t>
            </a:r>
            <a:r>
              <a:rPr lang="en-US" sz="1800" dirty="0" smtClean="0"/>
              <a:t>, K.J., The World of Physical Chemistry, Oxford University Press, Oxford, 1995</a:t>
            </a:r>
          </a:p>
          <a:p>
            <a:pPr eaLnBrk="1" hangingPunct="1"/>
            <a:r>
              <a:rPr lang="en-US" sz="1800" dirty="0" err="1" smtClean="0"/>
              <a:t>Palavra</a:t>
            </a:r>
            <a:r>
              <a:rPr lang="en-US" sz="1800" dirty="0" smtClean="0"/>
              <a:t>, A.M.F., and Nieto de Castro, C.A., </a:t>
            </a:r>
            <a:r>
              <a:rPr lang="en-US" sz="1800" dirty="0" err="1" smtClean="0"/>
              <a:t>Termodinâmica</a:t>
            </a:r>
            <a:r>
              <a:rPr lang="en-US" sz="1800" dirty="0" smtClean="0"/>
              <a:t>, </a:t>
            </a:r>
            <a:r>
              <a:rPr lang="en-US" sz="1800" dirty="0" err="1" smtClean="0"/>
              <a:t>suas</a:t>
            </a:r>
            <a:r>
              <a:rPr lang="en-US" sz="1800" dirty="0" smtClean="0"/>
              <a:t> leis e </a:t>
            </a:r>
            <a:r>
              <a:rPr lang="en-US" sz="1800" dirty="0" err="1" smtClean="0"/>
              <a:t>história</a:t>
            </a:r>
            <a:r>
              <a:rPr lang="en-US" sz="1800" dirty="0" smtClean="0"/>
              <a:t>, Bol. Soc. Port. </a:t>
            </a:r>
            <a:r>
              <a:rPr lang="en-US" sz="1800" dirty="0" err="1" smtClean="0"/>
              <a:t>Quím</a:t>
            </a:r>
            <a:r>
              <a:rPr lang="en-US" sz="1800" dirty="0" smtClean="0"/>
              <a:t>., 31, 11-21 (1988</a:t>
            </a:r>
            <a:r>
              <a:rPr lang="en-US" sz="1800" dirty="0" smtClean="0"/>
              <a:t>)  </a:t>
            </a:r>
            <a:endParaRPr lang="en-US" sz="1800" dirty="0" smtClean="0"/>
          </a:p>
        </p:txBody>
      </p:sp>
      <p:sp>
        <p:nvSpPr>
          <p:cNvPr id="4" name="Marcador de Posição do Número do Diapositivo 3"/>
          <p:cNvSpPr>
            <a:spLocks noGrp="1"/>
          </p:cNvSpPr>
          <p:nvPr>
            <p:ph type="sldNum" sz="quarter" idx="12"/>
          </p:nvPr>
        </p:nvSpPr>
        <p:spPr/>
        <p:txBody>
          <a:bodyPr/>
          <a:lstStyle/>
          <a:p>
            <a:pPr>
              <a:defRPr/>
            </a:pPr>
            <a:fld id="{048FD182-6C9F-410D-A3EC-007F9C3C4543}" type="slidenum">
              <a:rPr lang="pt-PT" smtClean="0"/>
              <a:pPr>
                <a:defRPr/>
              </a:pPr>
              <a:t>13</a:t>
            </a:fld>
            <a:endParaRPr lang="pt-PT"/>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3137493</TotalTime>
  <Words>960</Words>
  <Application>Microsoft Office PowerPoint</Application>
  <PresentationFormat>Apresentação no Ecrã (4:3)</PresentationFormat>
  <Paragraphs>68</Paragraphs>
  <Slides>13</Slides>
  <Notes>0</Notes>
  <HiddenSlides>0</HiddenSlides>
  <MMClips>0</MMClips>
  <ScaleCrop>false</ScaleCrop>
  <HeadingPairs>
    <vt:vector size="8" baseType="variant">
      <vt:variant>
        <vt:lpstr>Tipos de letra usados</vt:lpstr>
      </vt:variant>
      <vt:variant>
        <vt:i4>5</vt:i4>
      </vt:variant>
      <vt:variant>
        <vt:lpstr>Tema</vt:lpstr>
      </vt:variant>
      <vt:variant>
        <vt:i4>1</vt:i4>
      </vt:variant>
      <vt:variant>
        <vt:lpstr>Servidores OLE incorporados</vt:lpstr>
      </vt:variant>
      <vt:variant>
        <vt:i4>1</vt:i4>
      </vt:variant>
      <vt:variant>
        <vt:lpstr>Títulos dos diapositivos</vt:lpstr>
      </vt:variant>
      <vt:variant>
        <vt:i4>13</vt:i4>
      </vt:variant>
    </vt:vector>
  </HeadingPairs>
  <TitlesOfParts>
    <vt:vector size="20" baseType="lpstr">
      <vt:lpstr>Comic Sans MS</vt:lpstr>
      <vt:lpstr>Arial</vt:lpstr>
      <vt:lpstr>Calibri</vt:lpstr>
      <vt:lpstr>Wingdings 2</vt:lpstr>
      <vt:lpstr>Symbol</vt:lpstr>
      <vt:lpstr>Tema do Office</vt:lpstr>
      <vt:lpstr>Equação</vt:lpstr>
      <vt:lpstr>Diapositivo 1</vt:lpstr>
      <vt:lpstr>Diapositivo 2</vt:lpstr>
      <vt:lpstr>Diapositivo 3</vt:lpstr>
      <vt:lpstr>Diapositivo 4</vt:lpstr>
      <vt:lpstr>Diapositivo 5</vt:lpstr>
      <vt:lpstr>Diapositivo 6</vt:lpstr>
      <vt:lpstr>Diapositivo 7</vt:lpstr>
      <vt:lpstr>Diapositivo 8</vt:lpstr>
      <vt:lpstr>Diapositivo 9</vt:lpstr>
      <vt:lpstr>Diapositivo 10</vt:lpstr>
      <vt:lpstr>Diapositivo 11</vt:lpstr>
      <vt:lpstr>Diapositivo 12</vt:lpstr>
      <vt:lpstr>Further reading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Diapositivo 1</dc:title>
  <dc:creator>proprietario</dc:creator>
  <cp:lastModifiedBy>Valentim</cp:lastModifiedBy>
  <cp:revision>140</cp:revision>
  <dcterms:created xsi:type="dcterms:W3CDTF">2004-10-03T08:43:25Z</dcterms:created>
  <dcterms:modified xsi:type="dcterms:W3CDTF">2018-08-30T08:08:05Z</dcterms:modified>
</cp:coreProperties>
</file>