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drawings/drawing2.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56" r:id="rId2"/>
    <p:sldId id="395" r:id="rId3"/>
    <p:sldId id="312" r:id="rId4"/>
    <p:sldId id="314" r:id="rId5"/>
    <p:sldId id="320" r:id="rId6"/>
    <p:sldId id="315" r:id="rId7"/>
    <p:sldId id="318" r:id="rId8"/>
    <p:sldId id="261" r:id="rId9"/>
    <p:sldId id="291" r:id="rId10"/>
    <p:sldId id="296" r:id="rId11"/>
    <p:sldId id="319" r:id="rId12"/>
    <p:sldId id="324" r:id="rId13"/>
    <p:sldId id="297" r:id="rId14"/>
    <p:sldId id="323" r:id="rId15"/>
    <p:sldId id="321" r:id="rId16"/>
    <p:sldId id="309" r:id="rId17"/>
    <p:sldId id="285" r:id="rId18"/>
    <p:sldId id="301" r:id="rId19"/>
    <p:sldId id="302" r:id="rId20"/>
    <p:sldId id="279" r:id="rId21"/>
    <p:sldId id="398" r:id="rId22"/>
    <p:sldId id="397" r:id="rId23"/>
    <p:sldId id="322" r:id="rId24"/>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22F"/>
    <a:srgbClr val="E14D1F"/>
    <a:srgbClr val="F76F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CE289-FA31-4ABF-8AED-02E9C7C88DB5}" v="164" dt="2025-04-02T08:15:26.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46" autoAdjust="0"/>
  </p:normalViewPr>
  <p:slideViewPr>
    <p:cSldViewPr>
      <p:cViewPr varScale="1">
        <p:scale>
          <a:sx n="79" d="100"/>
          <a:sy n="79" d="100"/>
        </p:scale>
        <p:origin x="157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ntim Nunes" userId="2fc39dd6-4589-4583-8aa5-e52934365c00" providerId="ADAL" clId="{945CE289-FA31-4ABF-8AED-02E9C7C88DB5}"/>
    <pc:docChg chg="custSel addSld delSld modSld sldOrd">
      <pc:chgData name="Valentim Nunes" userId="2fc39dd6-4589-4583-8aa5-e52934365c00" providerId="ADAL" clId="{945CE289-FA31-4ABF-8AED-02E9C7C88DB5}" dt="2025-04-02T08:15:26.105" v="210" actId="478"/>
      <pc:docMkLst>
        <pc:docMk/>
      </pc:docMkLst>
      <pc:sldChg chg="addSp delSp modSp mod">
        <pc:chgData name="Valentim Nunes" userId="2fc39dd6-4589-4583-8aa5-e52934365c00" providerId="ADAL" clId="{945CE289-FA31-4ABF-8AED-02E9C7C88DB5}" dt="2025-04-02T08:12:21.768" v="187" actId="1076"/>
        <pc:sldMkLst>
          <pc:docMk/>
          <pc:sldMk cId="0" sldId="256"/>
        </pc:sldMkLst>
        <pc:spChg chg="mod">
          <ac:chgData name="Valentim Nunes" userId="2fc39dd6-4589-4583-8aa5-e52934365c00" providerId="ADAL" clId="{945CE289-FA31-4ABF-8AED-02E9C7C88DB5}" dt="2025-04-02T08:12:21.768" v="187" actId="1076"/>
          <ac:spMkLst>
            <pc:docMk/>
            <pc:sldMk cId="0" sldId="256"/>
            <ac:spMk id="2" creationId="{00000000-0000-0000-0000-000000000000}"/>
          </ac:spMkLst>
        </pc:spChg>
        <pc:spChg chg="mod">
          <ac:chgData name="Valentim Nunes" userId="2fc39dd6-4589-4583-8aa5-e52934365c00" providerId="ADAL" clId="{945CE289-FA31-4ABF-8AED-02E9C7C88DB5}" dt="2025-04-01T15:13:11.626" v="23" actId="20577"/>
          <ac:spMkLst>
            <pc:docMk/>
            <pc:sldMk cId="0" sldId="256"/>
            <ac:spMk id="16" creationId="{00000000-0000-0000-0000-000000000000}"/>
          </ac:spMkLst>
        </pc:spChg>
        <pc:grpChg chg="add mod">
          <ac:chgData name="Valentim Nunes" userId="2fc39dd6-4589-4583-8aa5-e52934365c00" providerId="ADAL" clId="{945CE289-FA31-4ABF-8AED-02E9C7C88DB5}" dt="2025-04-02T08:12:16.560" v="186" actId="1076"/>
          <ac:grpSpMkLst>
            <pc:docMk/>
            <pc:sldMk cId="0" sldId="256"/>
            <ac:grpSpMk id="3" creationId="{284D04A4-8376-9312-7E52-C19C1D66965D}"/>
          </ac:grpSpMkLst>
        </pc:grpChg>
        <pc:picChg chg="mod">
          <ac:chgData name="Valentim Nunes" userId="2fc39dd6-4589-4583-8aa5-e52934365c00" providerId="ADAL" clId="{945CE289-FA31-4ABF-8AED-02E9C7C88DB5}" dt="2025-04-02T08:12:16.560" v="186" actId="1076"/>
          <ac:picMkLst>
            <pc:docMk/>
            <pc:sldMk cId="0" sldId="256"/>
            <ac:picMk id="4" creationId="{801A0EBA-131C-0645-CD4B-5EEF1A4D2F33}"/>
          </ac:picMkLst>
        </pc:picChg>
        <pc:picChg chg="mod">
          <ac:chgData name="Valentim Nunes" userId="2fc39dd6-4589-4583-8aa5-e52934365c00" providerId="ADAL" clId="{945CE289-FA31-4ABF-8AED-02E9C7C88DB5}" dt="2025-04-02T08:12:16.560" v="186" actId="1076"/>
          <ac:picMkLst>
            <pc:docMk/>
            <pc:sldMk cId="0" sldId="256"/>
            <ac:picMk id="7" creationId="{E5D18524-99E5-7ECF-C6FC-899B4594A97B}"/>
          </ac:picMkLst>
        </pc:picChg>
        <pc:picChg chg="del">
          <ac:chgData name="Valentim Nunes" userId="2fc39dd6-4589-4583-8aa5-e52934365c00" providerId="ADAL" clId="{945CE289-FA31-4ABF-8AED-02E9C7C88DB5}" dt="2025-04-02T08:12:10.515" v="184" actId="478"/>
          <ac:picMkLst>
            <pc:docMk/>
            <pc:sldMk cId="0" sldId="256"/>
            <ac:picMk id="12" creationId="{00000000-0000-0000-0000-000000000000}"/>
          </ac:picMkLst>
        </pc:picChg>
      </pc:sldChg>
      <pc:sldChg chg="modSp">
        <pc:chgData name="Valentim Nunes" userId="2fc39dd6-4589-4583-8aa5-e52934365c00" providerId="ADAL" clId="{945CE289-FA31-4ABF-8AED-02E9C7C88DB5}" dt="2025-04-02T08:13:25.569" v="203" actId="20577"/>
        <pc:sldMkLst>
          <pc:docMk/>
          <pc:sldMk cId="0" sldId="261"/>
        </pc:sldMkLst>
        <pc:spChg chg="mod">
          <ac:chgData name="Valentim Nunes" userId="2fc39dd6-4589-4583-8aa5-e52934365c00" providerId="ADAL" clId="{945CE289-FA31-4ABF-8AED-02E9C7C88DB5}" dt="2025-04-02T08:13:25.569" v="203" actId="20577"/>
          <ac:spMkLst>
            <pc:docMk/>
            <pc:sldMk cId="0" sldId="261"/>
            <ac:spMk id="6" creationId="{00000000-0000-0000-0000-000000000000}"/>
          </ac:spMkLst>
        </pc:spChg>
      </pc:sldChg>
      <pc:sldChg chg="del">
        <pc:chgData name="Valentim Nunes" userId="2fc39dd6-4589-4583-8aa5-e52934365c00" providerId="ADAL" clId="{945CE289-FA31-4ABF-8AED-02E9C7C88DB5}" dt="2025-04-02T08:14:04.380" v="204" actId="47"/>
        <pc:sldMkLst>
          <pc:docMk/>
          <pc:sldMk cId="3465157246" sldId="317"/>
        </pc:sldMkLst>
      </pc:sldChg>
      <pc:sldChg chg="modSp modAnim">
        <pc:chgData name="Valentim Nunes" userId="2fc39dd6-4589-4583-8aa5-e52934365c00" providerId="ADAL" clId="{945CE289-FA31-4ABF-8AED-02E9C7C88DB5}" dt="2025-04-02T08:13:01.172" v="188" actId="20577"/>
        <pc:sldMkLst>
          <pc:docMk/>
          <pc:sldMk cId="118898362" sldId="318"/>
        </pc:sldMkLst>
        <pc:spChg chg="mod">
          <ac:chgData name="Valentim Nunes" userId="2fc39dd6-4589-4583-8aa5-e52934365c00" providerId="ADAL" clId="{945CE289-FA31-4ABF-8AED-02E9C7C88DB5}" dt="2025-04-02T08:13:01.172" v="188" actId="20577"/>
          <ac:spMkLst>
            <pc:docMk/>
            <pc:sldMk cId="118898362" sldId="318"/>
            <ac:spMk id="5" creationId="{00000000-0000-0000-0000-000000000000}"/>
          </ac:spMkLst>
        </pc:spChg>
      </pc:sldChg>
      <pc:sldChg chg="addSp delSp modSp new del mod ord">
        <pc:chgData name="Valentim Nunes" userId="2fc39dd6-4589-4583-8aa5-e52934365c00" providerId="ADAL" clId="{945CE289-FA31-4ABF-8AED-02E9C7C88DB5}" dt="2025-04-02T08:14:53.879" v="209" actId="47"/>
        <pc:sldMkLst>
          <pc:docMk/>
          <pc:sldMk cId="2293468282" sldId="325"/>
        </pc:sldMkLst>
        <pc:spChg chg="mod">
          <ac:chgData name="Valentim Nunes" userId="2fc39dd6-4589-4583-8aa5-e52934365c00" providerId="ADAL" clId="{945CE289-FA31-4ABF-8AED-02E9C7C88DB5}" dt="2025-04-01T15:20:37.047" v="136" actId="20577"/>
          <ac:spMkLst>
            <pc:docMk/>
            <pc:sldMk cId="2293468282" sldId="325"/>
            <ac:spMk id="2" creationId="{52F312C2-4878-5553-B50A-1A05243F629C}"/>
          </ac:spMkLst>
        </pc:spChg>
        <pc:spChg chg="mod">
          <ac:chgData name="Valentim Nunes" userId="2fc39dd6-4589-4583-8aa5-e52934365c00" providerId="ADAL" clId="{945CE289-FA31-4ABF-8AED-02E9C7C88DB5}" dt="2025-04-01T15:41:08.396" v="142" actId="27636"/>
          <ac:spMkLst>
            <pc:docMk/>
            <pc:sldMk cId="2293468282" sldId="325"/>
            <ac:spMk id="3" creationId="{F66D4D64-8761-B23E-B8EE-1C24F20C3199}"/>
          </ac:spMkLst>
        </pc:spChg>
        <pc:spChg chg="del">
          <ac:chgData name="Valentim Nunes" userId="2fc39dd6-4589-4583-8aa5-e52934365c00" providerId="ADAL" clId="{945CE289-FA31-4ABF-8AED-02E9C7C88DB5}" dt="2025-04-01T15:20:20.461" v="124" actId="478"/>
          <ac:spMkLst>
            <pc:docMk/>
            <pc:sldMk cId="2293468282" sldId="325"/>
            <ac:spMk id="4" creationId="{8CBECAB1-0736-AD15-6EEE-63CCCEB58832}"/>
          </ac:spMkLst>
        </pc:spChg>
        <pc:picChg chg="add mod">
          <ac:chgData name="Valentim Nunes" userId="2fc39dd6-4589-4583-8aa5-e52934365c00" providerId="ADAL" clId="{945CE289-FA31-4ABF-8AED-02E9C7C88DB5}" dt="2025-04-01T15:20:28.796" v="127" actId="1076"/>
          <ac:picMkLst>
            <pc:docMk/>
            <pc:sldMk cId="2293468282" sldId="325"/>
            <ac:picMk id="6" creationId="{856FA753-BCBD-2900-FE8D-3132B1188B3E}"/>
          </ac:picMkLst>
        </pc:picChg>
      </pc:sldChg>
      <pc:sldChg chg="delSp add setBg">
        <pc:chgData name="Valentim Nunes" userId="2fc39dd6-4589-4583-8aa5-e52934365c00" providerId="ADAL" clId="{945CE289-FA31-4ABF-8AED-02E9C7C88DB5}" dt="2025-04-02T08:15:26.105" v="210" actId="478"/>
        <pc:sldMkLst>
          <pc:docMk/>
          <pc:sldMk cId="2760660178" sldId="395"/>
        </pc:sldMkLst>
        <pc:grpChg chg="del">
          <ac:chgData name="Valentim Nunes" userId="2fc39dd6-4589-4583-8aa5-e52934365c00" providerId="ADAL" clId="{945CE289-FA31-4ABF-8AED-02E9C7C88DB5}" dt="2025-04-02T08:15:26.105" v="210" actId="478"/>
          <ac:grpSpMkLst>
            <pc:docMk/>
            <pc:sldMk cId="2760660178" sldId="395"/>
            <ac:grpSpMk id="5" creationId="{38CB4424-2079-2E37-AABD-8EED362B6A97}"/>
          </ac:grpSpMkLst>
        </pc:grpChg>
        <pc:picChg chg="del">
          <ac:chgData name="Valentim Nunes" userId="2fc39dd6-4589-4583-8aa5-e52934365c00" providerId="ADAL" clId="{945CE289-FA31-4ABF-8AED-02E9C7C88DB5}" dt="2025-04-02T08:11:59.103" v="183" actId="478"/>
          <ac:picMkLst>
            <pc:docMk/>
            <pc:sldMk cId="2760660178" sldId="395"/>
            <ac:picMk id="8" creationId="{25C596DC-51E0-4F3D-98CF-1066034FDCA9}"/>
          </ac:picMkLst>
        </pc:picChg>
      </pc:sldChg>
      <pc:sldChg chg="delSp add">
        <pc:chgData name="Valentim Nunes" userId="2fc39dd6-4589-4583-8aa5-e52934365c00" providerId="ADAL" clId="{945CE289-FA31-4ABF-8AED-02E9C7C88DB5}" dt="2025-04-02T08:14:28.294" v="208" actId="478"/>
        <pc:sldMkLst>
          <pc:docMk/>
          <pc:sldMk cId="1649162824" sldId="397"/>
        </pc:sldMkLst>
        <pc:grpChg chg="del">
          <ac:chgData name="Valentim Nunes" userId="2fc39dd6-4589-4583-8aa5-e52934365c00" providerId="ADAL" clId="{945CE289-FA31-4ABF-8AED-02E9C7C88DB5}" dt="2025-04-02T08:14:28.294" v="208" actId="478"/>
          <ac:grpSpMkLst>
            <pc:docMk/>
            <pc:sldMk cId="1649162824" sldId="397"/>
            <ac:grpSpMk id="6" creationId="{163B5474-17BD-0677-740C-38CF73DC4D18}"/>
          </ac:grpSpMkLst>
        </pc:grpChg>
        <pc:picChg chg="del">
          <ac:chgData name="Valentim Nunes" userId="2fc39dd6-4589-4583-8aa5-e52934365c00" providerId="ADAL" clId="{945CE289-FA31-4ABF-8AED-02E9C7C88DB5}" dt="2025-04-02T08:14:23.220" v="207" actId="478"/>
          <ac:picMkLst>
            <pc:docMk/>
            <pc:sldMk cId="1649162824" sldId="397"/>
            <ac:picMk id="9" creationId="{6877883C-1938-EF19-5663-17153AED522D}"/>
          </ac:picMkLst>
        </pc:picChg>
      </pc:sldChg>
      <pc:sldChg chg="delSp add">
        <pc:chgData name="Valentim Nunes" userId="2fc39dd6-4589-4583-8aa5-e52934365c00" providerId="ADAL" clId="{945CE289-FA31-4ABF-8AED-02E9C7C88DB5}" dt="2025-04-02T08:14:11.445" v="206" actId="478"/>
        <pc:sldMkLst>
          <pc:docMk/>
          <pc:sldMk cId="2337779195" sldId="398"/>
        </pc:sldMkLst>
        <pc:grpChg chg="del">
          <ac:chgData name="Valentim Nunes" userId="2fc39dd6-4589-4583-8aa5-e52934365c00" providerId="ADAL" clId="{945CE289-FA31-4ABF-8AED-02E9C7C88DB5}" dt="2025-04-02T08:14:11.445" v="206" actId="478"/>
          <ac:grpSpMkLst>
            <pc:docMk/>
            <pc:sldMk cId="2337779195" sldId="398"/>
            <ac:grpSpMk id="5" creationId="{A4980AD1-E657-EC36-6524-490DAAF69440}"/>
          </ac:grpSpMkLst>
        </pc:grpChg>
        <pc:picChg chg="del">
          <ac:chgData name="Valentim Nunes" userId="2fc39dd6-4589-4583-8aa5-e52934365c00" providerId="ADAL" clId="{945CE289-FA31-4ABF-8AED-02E9C7C88DB5}" dt="2025-04-02T08:14:10.579" v="205" actId="478"/>
          <ac:picMkLst>
            <pc:docMk/>
            <pc:sldMk cId="2337779195" sldId="398"/>
            <ac:picMk id="8" creationId="{BCD13CED-3D04-72FF-ECBF-4C92504A8345}"/>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Valentim%20Nunes\Desktop\moltensalts\meltingpoin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Valentim%20Nunes\Desktop\moltensalts\meltingpoint.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Valentim%20Nunes\Desktop\moltensalts\meltingpoin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69747900665722"/>
          <c:y val="4.6504528764727049E-2"/>
          <c:w val="0.84718728185607051"/>
          <c:h val="0.81794613448521714"/>
        </c:manualLayout>
      </c:layout>
      <c:scatterChart>
        <c:scatterStyle val="smoothMarker"/>
        <c:varyColors val="0"/>
        <c:ser>
          <c:idx val="0"/>
          <c:order val="0"/>
          <c:tx>
            <c:v>Solar Salt -Nissen 1982</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nitratos_visc_Arrh!$C$3:$C$67</c:f>
              <c:numCache>
                <c:formatCode>General</c:formatCode>
                <c:ptCount val="65"/>
                <c:pt idx="19">
                  <c:v>1.2946479866514575</c:v>
                </c:pt>
                <c:pt idx="20">
                  <c:v>1.2531931616633081</c:v>
                </c:pt>
                <c:pt idx="21">
                  <c:v>1.1956049916301119</c:v>
                </c:pt>
                <c:pt idx="22">
                  <c:v>1.1401923957484019</c:v>
                </c:pt>
                <c:pt idx="23">
                  <c:v>1.0872354842184122</c:v>
                </c:pt>
                <c:pt idx="24">
                  <c:v>1.0370042250979876</c:v>
                </c:pt>
                <c:pt idx="25">
                  <c:v>1.0225045417329182</c:v>
                </c:pt>
                <c:pt idx="26">
                  <c:v>0.9897497220560576</c:v>
                </c:pt>
                <c:pt idx="27">
                  <c:v>0.94569495906280165</c:v>
                </c:pt>
                <c:pt idx="28">
                  <c:v>0.90502551693968014</c:v>
                </c:pt>
                <c:pt idx="29">
                  <c:v>0.86788085538619486</c:v>
                </c:pt>
                <c:pt idx="30">
                  <c:v>0.83434678465624457</c:v>
                </c:pt>
                <c:pt idx="31">
                  <c:v>0.82499620298051035</c:v>
                </c:pt>
                <c:pt idx="32">
                  <c:v>0.82499620298051035</c:v>
                </c:pt>
                <c:pt idx="33">
                  <c:v>0.8044497074507686</c:v>
                </c:pt>
                <c:pt idx="34">
                  <c:v>0.77815308960903951</c:v>
                </c:pt>
                <c:pt idx="35">
                  <c:v>0.75535642854582563</c:v>
                </c:pt>
                <c:pt idx="36">
                  <c:v>0.73589675610164795</c:v>
                </c:pt>
                <c:pt idx="37">
                  <c:v>0.71955247201968264</c:v>
                </c:pt>
                <c:pt idx="38">
                  <c:v>0.70604909180500175</c:v>
                </c:pt>
                <c:pt idx="39">
                  <c:v>0.6950663377990397</c:v>
                </c:pt>
                <c:pt idx="40">
                  <c:v>0.68624592155913156</c:v>
                </c:pt>
                <c:pt idx="41">
                  <c:v>0.67919936038228279</c:v>
                </c:pt>
                <c:pt idx="42">
                  <c:v>0.67351522869788494</c:v>
                </c:pt>
                <c:pt idx="43">
                  <c:v>0.67201199831666192</c:v>
                </c:pt>
                <c:pt idx="44">
                  <c:v>0.66876534467349502</c:v>
                </c:pt>
                <c:pt idx="45">
                  <c:v>0.66450950894729732</c:v>
                </c:pt>
                <c:pt idx="46">
                  <c:v>0.66029852267286271</c:v>
                </c:pt>
                <c:pt idx="47">
                  <c:v>0.65567529731181939</c:v>
                </c:pt>
                <c:pt idx="48">
                  <c:v>0.65017391538207814</c:v>
                </c:pt>
                <c:pt idx="49">
                  <c:v>0.6433165002412955</c:v>
                </c:pt>
                <c:pt idx="50">
                  <c:v>0.63460769583343202</c:v>
                </c:pt>
                <c:pt idx="51">
                  <c:v>0.62352643342889302</c:v>
                </c:pt>
                <c:pt idx="52">
                  <c:v>0.60951445313677455</c:v>
                </c:pt>
                <c:pt idx="53">
                  <c:v>0.59196071918210369</c:v>
                </c:pt>
                <c:pt idx="54">
                  <c:v>0.58590394981689753</c:v>
                </c:pt>
              </c:numCache>
            </c:numRef>
          </c:yVal>
          <c:smooth val="1"/>
          <c:extLst>
            <c:ext xmlns:c16="http://schemas.microsoft.com/office/drawing/2014/chart" uri="{C3380CC4-5D6E-409C-BE32-E72D297353CC}">
              <c16:uniqueId val="{00000000-D8E3-47B9-A396-EDC289D7FE7A}"/>
            </c:ext>
          </c:extLst>
        </c:ser>
        <c:ser>
          <c:idx val="1"/>
          <c:order val="1"/>
          <c:tx>
            <c:v>Hitec - Yang et al. 2010</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nitratos_visc_Arrh!$D$3:$D$67</c:f>
              <c:numCache>
                <c:formatCode>General</c:formatCode>
                <c:ptCount val="65"/>
                <c:pt idx="13">
                  <c:v>1.5204835680078781</c:v>
                </c:pt>
                <c:pt idx="14">
                  <c:v>1.4809086211776956</c:v>
                </c:pt>
                <c:pt idx="15">
                  <c:v>1.4040176063665162</c:v>
                </c:pt>
                <c:pt idx="16">
                  <c:v>1.3299541162689812</c:v>
                </c:pt>
                <c:pt idx="17">
                  <c:v>1.2585175517775342</c:v>
                </c:pt>
                <c:pt idx="18">
                  <c:v>1.1895279317918626</c:v>
                </c:pt>
                <c:pt idx="19">
                  <c:v>1.169283540282152</c:v>
                </c:pt>
                <c:pt idx="20">
                  <c:v>1.1228231610172463</c:v>
                </c:pt>
                <c:pt idx="21">
                  <c:v>1.0582567358611321</c:v>
                </c:pt>
                <c:pt idx="22">
                  <c:v>0.99569580674380143</c:v>
                </c:pt>
                <c:pt idx="23">
                  <c:v>0.9350195323733772</c:v>
                </c:pt>
                <c:pt idx="24">
                  <c:v>0.87611767473517965</c:v>
                </c:pt>
                <c:pt idx="25">
                  <c:v>0.85877782590610663</c:v>
                </c:pt>
                <c:pt idx="26">
                  <c:v>0.81888939374341163</c:v>
                </c:pt>
                <c:pt idx="27">
                  <c:v>0.76324220844581692</c:v>
                </c:pt>
                <c:pt idx="28">
                  <c:v>0.70909109790560965</c:v>
                </c:pt>
                <c:pt idx="29">
                  <c:v>0.65635771981224611</c:v>
                </c:pt>
                <c:pt idx="30">
                  <c:v>0.60496972879392918</c:v>
                </c:pt>
                <c:pt idx="31">
                  <c:v>0.58980554174252953</c:v>
                </c:pt>
                <c:pt idx="32">
                  <c:v>0.58980554174252953</c:v>
                </c:pt>
                <c:pt idx="33">
                  <c:v>0.55486017954511924</c:v>
                </c:pt>
                <c:pt idx="34">
                  <c:v>0.50596700241281167</c:v>
                </c:pt>
                <c:pt idx="35">
                  <c:v>0.45823254113571843</c:v>
                </c:pt>
                <c:pt idx="36">
                  <c:v>0.41160314410108939</c:v>
                </c:pt>
                <c:pt idx="37">
                  <c:v>0.36602880185202608</c:v>
                </c:pt>
                <c:pt idx="38">
                  <c:v>0.32146282470393994</c:v>
                </c:pt>
                <c:pt idx="39">
                  <c:v>0.27786155525967804</c:v>
                </c:pt>
                <c:pt idx="40">
                  <c:v>0.23518411138575088</c:v>
                </c:pt>
                <c:pt idx="41">
                  <c:v>0.19339215585687747</c:v>
                </c:pt>
                <c:pt idx="42">
                  <c:v>0.15244968941569836</c:v>
                </c:pt>
                <c:pt idx="43">
                  <c:v>0.14032748633031791</c:v>
                </c:pt>
              </c:numCache>
            </c:numRef>
          </c:yVal>
          <c:smooth val="1"/>
          <c:extLst>
            <c:ext xmlns:c16="http://schemas.microsoft.com/office/drawing/2014/chart" uri="{C3380CC4-5D6E-409C-BE32-E72D297353CC}">
              <c16:uniqueId val="{00000001-D8E3-47B9-A396-EDC289D7FE7A}"/>
            </c:ext>
          </c:extLst>
        </c:ser>
        <c:ser>
          <c:idx val="2"/>
          <c:order val="2"/>
          <c:tx>
            <c:v>Hitec - Gaune 1982</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nitratos_visc_Arrh!$E$3:$E$67</c:f>
              <c:numCache>
                <c:formatCode>General</c:formatCode>
                <c:ptCount val="65"/>
                <c:pt idx="6">
                  <c:v>1.6817516553733798</c:v>
                </c:pt>
                <c:pt idx="7">
                  <c:v>1.6119644880006552</c:v>
                </c:pt>
                <c:pt idx="8">
                  <c:v>1.5175182548194583</c:v>
                </c:pt>
                <c:pt idx="9">
                  <c:v>1.4903233086429897</c:v>
                </c:pt>
                <c:pt idx="10">
                  <c:v>1.4288031532784358</c:v>
                </c:pt>
                <c:pt idx="11">
                  <c:v>1.3453694119481778</c:v>
                </c:pt>
                <c:pt idx="12">
                  <c:v>1.2668103556452999</c:v>
                </c:pt>
                <c:pt idx="13">
                  <c:v>1.229242325160522</c:v>
                </c:pt>
                <c:pt idx="14">
                  <c:v>1.1927575531360404</c:v>
                </c:pt>
                <c:pt idx="15">
                  <c:v>1.1228765897667787</c:v>
                </c:pt>
                <c:pt idx="16">
                  <c:v>1.0568633747660401</c:v>
                </c:pt>
                <c:pt idx="17">
                  <c:v>0.99444090736006852</c:v>
                </c:pt>
                <c:pt idx="18">
                  <c:v>0.93535643773519161</c:v>
                </c:pt>
                <c:pt idx="19">
                  <c:v>0.91824694260316864</c:v>
                </c:pt>
                <c:pt idx="20">
                  <c:v>0.87937896873622357</c:v>
                </c:pt>
                <c:pt idx="21">
                  <c:v>0.82629705238788886</c:v>
                </c:pt>
                <c:pt idx="22">
                  <c:v>0.77591684216732459</c:v>
                </c:pt>
                <c:pt idx="23">
                  <c:v>0.72806036768316584</c:v>
                </c:pt>
                <c:pt idx="24">
                  <c:v>0.68256400322640665</c:v>
                </c:pt>
                <c:pt idx="25">
                  <c:v>0.66935247617159976</c:v>
                </c:pt>
                <c:pt idx="26">
                  <c:v>0.63927710570977891</c:v>
                </c:pt>
                <c:pt idx="27">
                  <c:v>0.59806080093468561</c:v>
                </c:pt>
                <c:pt idx="28">
                  <c:v>0.55878690002399811</c:v>
                </c:pt>
                <c:pt idx="29">
                  <c:v>0.52133693032159467</c:v>
                </c:pt>
                <c:pt idx="30">
                  <c:v>0.48560126715680574</c:v>
                </c:pt>
                <c:pt idx="31">
                  <c:v>0.47519947673133867</c:v>
                </c:pt>
                <c:pt idx="32">
                  <c:v>0.47519947673133867</c:v>
                </c:pt>
                <c:pt idx="33">
                  <c:v>0.45147835466251884</c:v>
                </c:pt>
                <c:pt idx="34">
                  <c:v>0.41887400536833364</c:v>
                </c:pt>
                <c:pt idx="35">
                  <c:v>0.38770076960496735</c:v>
                </c:pt>
                <c:pt idx="36">
                  <c:v>0.35787736688684796</c:v>
                </c:pt>
                <c:pt idx="37">
                  <c:v>0.3293281724142394</c:v>
                </c:pt>
                <c:pt idx="38">
                  <c:v>0.30198275267794905</c:v>
                </c:pt>
                <c:pt idx="39">
                  <c:v>0.27577544487814365</c:v>
                </c:pt>
                <c:pt idx="40">
                  <c:v>0.25064497550065867</c:v>
                </c:pt>
                <c:pt idx="41">
                  <c:v>0.22653411394325584</c:v>
                </c:pt>
                <c:pt idx="42">
                  <c:v>0.20338935756246423</c:v>
                </c:pt>
                <c:pt idx="43">
                  <c:v>0.19662675157274473</c:v>
                </c:pt>
              </c:numCache>
            </c:numRef>
          </c:yVal>
          <c:smooth val="1"/>
          <c:extLst>
            <c:ext xmlns:c16="http://schemas.microsoft.com/office/drawing/2014/chart" uri="{C3380CC4-5D6E-409C-BE32-E72D297353CC}">
              <c16:uniqueId val="{00000002-D8E3-47B9-A396-EDC289D7FE7A}"/>
            </c:ext>
          </c:extLst>
        </c:ser>
        <c:ser>
          <c:idx val="3"/>
          <c:order val="3"/>
          <c:tx>
            <c:v>Hitec - Chen et al. 2011</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nitratos_visc_Arrh!$F$3:$F$67</c:f>
              <c:numCache>
                <c:formatCode>General</c:formatCode>
                <c:ptCount val="65"/>
                <c:pt idx="13">
                  <c:v>1.1891332437524038</c:v>
                </c:pt>
                <c:pt idx="14">
                  <c:v>1.1752617086913331</c:v>
                </c:pt>
                <c:pt idx="15">
                  <c:v>1.1482892794059161</c:v>
                </c:pt>
                <c:pt idx="16">
                  <c:v>1.1222976657308761</c:v>
                </c:pt>
                <c:pt idx="17">
                  <c:v>1.0972343239728022</c:v>
                </c:pt>
                <c:pt idx="18">
                  <c:v>1.0730503977150119</c:v>
                </c:pt>
                <c:pt idx="19">
                  <c:v>1.0659598224771256</c:v>
                </c:pt>
                <c:pt idx="20">
                  <c:v>1.0497003999488697</c:v>
                </c:pt>
                <c:pt idx="21">
                  <c:v>1.0271419275307321</c:v>
                </c:pt>
                <c:pt idx="22">
                  <c:v>1.0053354041931994</c:v>
                </c:pt>
                <c:pt idx="23">
                  <c:v>0.98424384883394556</c:v>
                </c:pt>
                <c:pt idx="24">
                  <c:v>0.96383266622821762</c:v>
                </c:pt>
                <c:pt idx="25">
                  <c:v>0.95783708610486562</c:v>
                </c:pt>
                <c:pt idx="26">
                  <c:v>0.94406945767346551</c:v>
                </c:pt>
                <c:pt idx="27">
                  <c:v>0.92492384938604688</c:v>
                </c:pt>
                <c:pt idx="28">
                  <c:v>0.90636733673824121</c:v>
                </c:pt>
                <c:pt idx="29">
                  <c:v>0.88837314265552325</c:v>
                </c:pt>
                <c:pt idx="30">
                  <c:v>0.87091608869467563</c:v>
                </c:pt>
                <c:pt idx="31">
                  <c:v>0.86578013522625408</c:v>
                </c:pt>
                <c:pt idx="32">
                  <c:v>0.86578013522625408</c:v>
                </c:pt>
                <c:pt idx="33">
                  <c:v>0.85397247749738381</c:v>
                </c:pt>
                <c:pt idx="34">
                  <c:v>0.83751998546522777</c:v>
                </c:pt>
                <c:pt idx="35">
                  <c:v>0.82153756463399341</c:v>
                </c:pt>
                <c:pt idx="36">
                  <c:v>0.80600535284025776</c:v>
                </c:pt>
                <c:pt idx="37">
                  <c:v>0.79090459137412572</c:v>
                </c:pt>
                <c:pt idx="38">
                  <c:v>0.77621754940021614</c:v>
                </c:pt>
                <c:pt idx="39">
                  <c:v>0.76192745450668509</c:v>
                </c:pt>
                <c:pt idx="40">
                  <c:v>0.74801842881031078</c:v>
                </c:pt>
                <c:pt idx="41">
                  <c:v>0.73447543010594862</c:v>
                </c:pt>
                <c:pt idx="42">
                  <c:v>0.72128419760169971</c:v>
                </c:pt>
                <c:pt idx="43">
                  <c:v>0.71739338128737951</c:v>
                </c:pt>
              </c:numCache>
            </c:numRef>
          </c:yVal>
          <c:smooth val="1"/>
          <c:extLst>
            <c:ext xmlns:c16="http://schemas.microsoft.com/office/drawing/2014/chart" uri="{C3380CC4-5D6E-409C-BE32-E72D297353CC}">
              <c16:uniqueId val="{00000003-D8E3-47B9-A396-EDC289D7FE7A}"/>
            </c:ext>
          </c:extLst>
        </c:ser>
        <c:ser>
          <c:idx val="4"/>
          <c:order val="4"/>
          <c:tx>
            <c:v>Hitec - Wu et al. 2012</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nitratos_visc_Arrh!$G$3:$G$67</c:f>
              <c:numCache>
                <c:formatCode>General</c:formatCode>
                <c:ptCount val="65"/>
                <c:pt idx="9">
                  <c:v>0.50804912975356331</c:v>
                </c:pt>
                <c:pt idx="10">
                  <c:v>0.51068253835006117</c:v>
                </c:pt>
                <c:pt idx="11">
                  <c:v>0.5139164121827059</c:v>
                </c:pt>
                <c:pt idx="12">
                  <c:v>0.51662228942815425</c:v>
                </c:pt>
                <c:pt idx="13">
                  <c:v>0.5178051212424889</c:v>
                </c:pt>
                <c:pt idx="14">
                  <c:v>0.51888747319247164</c:v>
                </c:pt>
                <c:pt idx="15">
                  <c:v>0.52078450414316668</c:v>
                </c:pt>
                <c:pt idx="16">
                  <c:v>0.52237375393030949</c:v>
                </c:pt>
                <c:pt idx="17">
                  <c:v>0.52370553440699463</c:v>
                </c:pt>
                <c:pt idx="18">
                  <c:v>0.52482182129795751</c:v>
                </c:pt>
                <c:pt idx="19">
                  <c:v>0.52512008659463971</c:v>
                </c:pt>
                <c:pt idx="20">
                  <c:v>0.52575766856894945</c:v>
                </c:pt>
                <c:pt idx="21">
                  <c:v>0.5265423730489015</c:v>
                </c:pt>
                <c:pt idx="22">
                  <c:v>0.52720043624812096</c:v>
                </c:pt>
                <c:pt idx="23">
                  <c:v>0.52775236068534759</c:v>
                </c:pt>
                <c:pt idx="24">
                  <c:v>0.52821531060185833</c:v>
                </c:pt>
                <c:pt idx="25">
                  <c:v>0.5283390593060896</c:v>
                </c:pt>
                <c:pt idx="26">
                  <c:v>0.52860366114408963</c:v>
                </c:pt>
                <c:pt idx="27">
                  <c:v>0.52892945553596982</c:v>
                </c:pt>
                <c:pt idx="28">
                  <c:v>0.52920278614472926</c:v>
                </c:pt>
                <c:pt idx="29">
                  <c:v>0.52943211245344368</c:v>
                </c:pt>
                <c:pt idx="30">
                  <c:v>0.52962452662855686</c:v>
                </c:pt>
                <c:pt idx="31">
                  <c:v>0.52967596866557676</c:v>
                </c:pt>
                <c:pt idx="32">
                  <c:v>0.52967596866557676</c:v>
                </c:pt>
                <c:pt idx="33">
                  <c:v>0.52978597548946593</c:v>
                </c:pt>
                <c:pt idx="34">
                  <c:v>0.52992144615745862</c:v>
                </c:pt>
                <c:pt idx="35">
                  <c:v>0.53003512141143139</c:v>
                </c:pt>
                <c:pt idx="36">
                  <c:v>0.53013050975292175</c:v>
                </c:pt>
                <c:pt idx="37">
                  <c:v>0.53021055433938602</c:v>
                </c:pt>
                <c:pt idx="38">
                  <c:v>0.53027772424843023</c:v>
                </c:pt>
                <c:pt idx="39">
                  <c:v>0.5303340909597285</c:v>
                </c:pt>
                <c:pt idx="40">
                  <c:v>0.53038139246349791</c:v>
                </c:pt>
                <c:pt idx="41">
                  <c:v>0.53042108700764456</c:v>
                </c:pt>
                <c:pt idx="42">
                  <c:v>0.53045439816546647</c:v>
                </c:pt>
                <c:pt idx="43">
                  <c:v>0.53046330481998927</c:v>
                </c:pt>
              </c:numCache>
            </c:numRef>
          </c:yVal>
          <c:smooth val="1"/>
          <c:extLst>
            <c:ext xmlns:c16="http://schemas.microsoft.com/office/drawing/2014/chart" uri="{C3380CC4-5D6E-409C-BE32-E72D297353CC}">
              <c16:uniqueId val="{00000004-D8E3-47B9-A396-EDC289D7FE7A}"/>
            </c:ext>
          </c:extLst>
        </c:ser>
        <c:ser>
          <c:idx val="5"/>
          <c:order val="5"/>
          <c:tx>
            <c:v>LiNO3 - Janz et al. 1979</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nitratos_visc_Arrh!$H$3:$H$67</c:f>
              <c:numCache>
                <c:formatCode>General</c:formatCode>
                <c:ptCount val="65"/>
                <c:pt idx="15">
                  <c:v>1.6528452341142121</c:v>
                </c:pt>
                <c:pt idx="16">
                  <c:v>1.5759638555763786</c:v>
                </c:pt>
                <c:pt idx="17">
                  <c:v>1.4993855182192999</c:v>
                </c:pt>
                <c:pt idx="18">
                  <c:v>1.4236922601102466</c:v>
                </c:pt>
                <c:pt idx="19">
                  <c:v>1.401259581516618</c:v>
                </c:pt>
                <c:pt idx="20">
                  <c:v>1.3495951064167642</c:v>
                </c:pt>
                <c:pt idx="21">
                  <c:v>1.2779449386826898</c:v>
                </c:pt>
                <c:pt idx="22">
                  <c:v>1.209736164215039</c:v>
                </c:pt>
                <c:pt idx="23">
                  <c:v>1.146098746238422</c:v>
                </c:pt>
                <c:pt idx="24">
                  <c:v>1.0882736957843238</c:v>
                </c:pt>
                <c:pt idx="25">
                  <c:v>1.0722542954342238</c:v>
                </c:pt>
                <c:pt idx="26">
                  <c:v>1.0375677453636536</c:v>
                </c:pt>
                <c:pt idx="27">
                  <c:v>0.99528525962976966</c:v>
                </c:pt>
                <c:pt idx="28">
                  <c:v>0.96263982381151192</c:v>
                </c:pt>
              </c:numCache>
            </c:numRef>
          </c:yVal>
          <c:smooth val="1"/>
          <c:extLst>
            <c:ext xmlns:c16="http://schemas.microsoft.com/office/drawing/2014/chart" uri="{C3380CC4-5D6E-409C-BE32-E72D297353CC}">
              <c16:uniqueId val="{00000005-D8E3-47B9-A396-EDC289D7FE7A}"/>
            </c:ext>
          </c:extLst>
        </c:ser>
        <c:ser>
          <c:idx val="6"/>
          <c:order val="6"/>
          <c:tx>
            <c:v>NaNO3 - Janz et al. 1979</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nitratos_visc_Arrh!$I$3:$I$67</c:f>
              <c:numCache>
                <c:formatCode>General</c:formatCode>
                <c:ptCount val="65"/>
                <c:pt idx="21">
                  <c:v>1.0481407267413849</c:v>
                </c:pt>
                <c:pt idx="22">
                  <c:v>0.99604047356042524</c:v>
                </c:pt>
                <c:pt idx="23">
                  <c:v>0.94409222395998871</c:v>
                </c:pt>
                <c:pt idx="24">
                  <c:v>0.89247317231318335</c:v>
                </c:pt>
                <c:pt idx="25">
                  <c:v>0.87708137843235068</c:v>
                </c:pt>
                <c:pt idx="26">
                  <c:v>0.84138704014264143</c:v>
                </c:pt>
                <c:pt idx="27">
                  <c:v>0.79106595502082044</c:v>
                </c:pt>
                <c:pt idx="28">
                  <c:v>0.74177185484620745</c:v>
                </c:pt>
                <c:pt idx="29">
                  <c:v>0.69379716927150625</c:v>
                </c:pt>
                <c:pt idx="30">
                  <c:v>0.64746448570271631</c:v>
                </c:pt>
                <c:pt idx="31">
                  <c:v>0.63393665958770262</c:v>
                </c:pt>
                <c:pt idx="32">
                  <c:v>0.63393665958770262</c:v>
                </c:pt>
                <c:pt idx="33">
                  <c:v>0.60312487527164194</c:v>
                </c:pt>
                <c:pt idx="34">
                  <c:v>0.56115454629644645</c:v>
                </c:pt>
                <c:pt idx="35">
                  <c:v>0.52194952314389609</c:v>
                </c:pt>
                <c:pt idx="36">
                  <c:v>0.48591813159065494</c:v>
                </c:pt>
                <c:pt idx="37">
                  <c:v>0.45347121895635722</c:v>
                </c:pt>
                <c:pt idx="38">
                  <c:v>0.42501025127776154</c:v>
                </c:pt>
              </c:numCache>
            </c:numRef>
          </c:yVal>
          <c:smooth val="1"/>
          <c:extLst>
            <c:ext xmlns:c16="http://schemas.microsoft.com/office/drawing/2014/chart" uri="{C3380CC4-5D6E-409C-BE32-E72D297353CC}">
              <c16:uniqueId val="{00000006-D8E3-47B9-A396-EDC289D7FE7A}"/>
            </c:ext>
          </c:extLst>
        </c:ser>
        <c:ser>
          <c:idx val="7"/>
          <c:order val="7"/>
          <c:tx>
            <c:v>KNO3 - Janz et al. 1979</c:v>
          </c:tx>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nitratos_visc_Arrh!$J$3:$J$67</c:f>
              <c:numCache>
                <c:formatCode>General</c:formatCode>
                <c:ptCount val="65"/>
                <c:pt idx="24">
                  <c:v>1.0173680504457594</c:v>
                </c:pt>
                <c:pt idx="26">
                  <c:v>0.96252415493622756</c:v>
                </c:pt>
                <c:pt idx="27">
                  <c:v>0.90790784061745788</c:v>
                </c:pt>
                <c:pt idx="28">
                  <c:v>0.85373644883346633</c:v>
                </c:pt>
                <c:pt idx="29">
                  <c:v>0.80026085513620548</c:v>
                </c:pt>
                <c:pt idx="30">
                  <c:v>0.74776768994864407</c:v>
                </c:pt>
                <c:pt idx="31">
                  <c:v>0.73225874067451902</c:v>
                </c:pt>
                <c:pt idx="32">
                  <c:v>0.73225874067451902</c:v>
                </c:pt>
                <c:pt idx="33">
                  <c:v>0.69658077502191351</c:v>
                </c:pt>
                <c:pt idx="34">
                  <c:v>0.64706138935026358</c:v>
                </c:pt>
                <c:pt idx="35">
                  <c:v>0.59960691852667702</c:v>
                </c:pt>
                <c:pt idx="36">
                  <c:v>0.55464741053503874</c:v>
                </c:pt>
                <c:pt idx="37">
                  <c:v>0.51263958075077987</c:v>
                </c:pt>
                <c:pt idx="38">
                  <c:v>0.4740579039310735</c:v>
                </c:pt>
                <c:pt idx="39">
                  <c:v>0.43938262258977417</c:v>
                </c:pt>
                <c:pt idx="40">
                  <c:v>0.40908479911521373</c:v>
                </c:pt>
                <c:pt idx="41">
                  <c:v>0.38360893116148542</c:v>
                </c:pt>
              </c:numCache>
            </c:numRef>
          </c:yVal>
          <c:smooth val="1"/>
          <c:extLst>
            <c:ext xmlns:c16="http://schemas.microsoft.com/office/drawing/2014/chart" uri="{C3380CC4-5D6E-409C-BE32-E72D297353CC}">
              <c16:uniqueId val="{00000007-D8E3-47B9-A396-EDC289D7FE7A}"/>
            </c:ext>
          </c:extLst>
        </c:ser>
        <c:ser>
          <c:idx val="8"/>
          <c:order val="8"/>
          <c:tx>
            <c:v>Solar Salt - Janz et al. 1979</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nitratos_visc_Arrh!$K$3:$K$67</c:f>
              <c:numCache>
                <c:formatCode>General</c:formatCode>
                <c:ptCount val="65"/>
                <c:pt idx="12">
                  <c:v>1.5528504602703941</c:v>
                </c:pt>
                <c:pt idx="13">
                  <c:v>1.5150070952521077</c:v>
                </c:pt>
                <c:pt idx="14">
                  <c:v>1.4772505213775782</c:v>
                </c:pt>
                <c:pt idx="15">
                  <c:v>1.4021205339665483</c:v>
                </c:pt>
                <c:pt idx="16">
                  <c:v>1.3277221395010301</c:v>
                </c:pt>
                <c:pt idx="17">
                  <c:v>1.2543414249344305</c:v>
                </c:pt>
                <c:pt idx="18">
                  <c:v>1.1822859349601067</c:v>
                </c:pt>
                <c:pt idx="19">
                  <c:v>1.1609758468908009</c:v>
                </c:pt>
                <c:pt idx="20">
                  <c:v>1.111879870431423</c:v>
                </c:pt>
                <c:pt idx="21">
                  <c:v>1.0434572244296931</c:v>
                </c:pt>
                <c:pt idx="22">
                  <c:v>0.97735271685690961</c:v>
                </c:pt>
                <c:pt idx="23">
                  <c:v>0.91389055775938965</c:v>
                </c:pt>
                <c:pt idx="24">
                  <c:v>0.85337129398029865</c:v>
                </c:pt>
                <c:pt idx="25">
                  <c:v>0.83582985926818409</c:v>
                </c:pt>
                <c:pt idx="26">
                  <c:v>0.79605725333344801</c:v>
                </c:pt>
                <c:pt idx="27">
                  <c:v>0.74215735861978571</c:v>
                </c:pt>
                <c:pt idx="28">
                  <c:v>0.69181228998984368</c:v>
                </c:pt>
                <c:pt idx="29">
                  <c:v>0.64508107319811681</c:v>
                </c:pt>
                <c:pt idx="30">
                  <c:v>0.60193011751246461</c:v>
                </c:pt>
                <c:pt idx="31">
                  <c:v>0.58966567342051401</c:v>
                </c:pt>
                <c:pt idx="32">
                  <c:v>0.58966567342051401</c:v>
                </c:pt>
                <c:pt idx="33">
                  <c:v>0.56222549967351743</c:v>
                </c:pt>
                <c:pt idx="34">
                  <c:v>0.52572890413245643</c:v>
                </c:pt>
                <c:pt idx="35">
                  <c:v>0.49209713537601135</c:v>
                </c:pt>
                <c:pt idx="36">
                  <c:v>0.46088458939945653</c:v>
                </c:pt>
                <c:pt idx="37">
                  <c:v>0.43154758365969687</c:v>
                </c:pt>
              </c:numCache>
            </c:numRef>
          </c:yVal>
          <c:smooth val="1"/>
          <c:extLst>
            <c:ext xmlns:c16="http://schemas.microsoft.com/office/drawing/2014/chart" uri="{C3380CC4-5D6E-409C-BE32-E72D297353CC}">
              <c16:uniqueId val="{00000008-D8E3-47B9-A396-EDC289D7FE7A}"/>
            </c:ext>
          </c:extLst>
        </c:ser>
        <c:ser>
          <c:idx val="9"/>
          <c:order val="9"/>
          <c:tx>
            <c:v>KNO3 - Abe et al. 1980</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nitratos_visc_Arrh!$L$3:$L$67</c:f>
              <c:numCache>
                <c:formatCode>General</c:formatCode>
                <c:ptCount val="65"/>
                <c:pt idx="25">
                  <c:v>1.0009643501523644</c:v>
                </c:pt>
                <c:pt idx="26">
                  <c:v>0.96250594527262956</c:v>
                </c:pt>
                <c:pt idx="27">
                  <c:v>0.90902472598674289</c:v>
                </c:pt>
                <c:pt idx="28">
                  <c:v>0.85718908267888705</c:v>
                </c:pt>
                <c:pt idx="29">
                  <c:v>0.80692421644096246</c:v>
                </c:pt>
                <c:pt idx="30">
                  <c:v>0.7581597939713336</c:v>
                </c:pt>
                <c:pt idx="31">
                  <c:v>0.74381305452261703</c:v>
                </c:pt>
                <c:pt idx="32">
                  <c:v>0.74381305452261703</c:v>
                </c:pt>
                <c:pt idx="33">
                  <c:v>0.71082961922140286</c:v>
                </c:pt>
                <c:pt idx="34">
                  <c:v>0.66487133359465755</c:v>
                </c:pt>
                <c:pt idx="35">
                  <c:v>0.62022614184295655</c:v>
                </c:pt>
                <c:pt idx="36">
                  <c:v>0.57683856112652176</c:v>
                </c:pt>
                <c:pt idx="37">
                  <c:v>0.5346561909855414</c:v>
                </c:pt>
                <c:pt idx="38">
                  <c:v>0.49362950221828655</c:v>
                </c:pt>
                <c:pt idx="39">
                  <c:v>0.45371164287717325</c:v>
                </c:pt>
                <c:pt idx="40">
                  <c:v>0.41485825978515695</c:v>
                </c:pt>
                <c:pt idx="41">
                  <c:v>0.37702733414292988</c:v>
                </c:pt>
                <c:pt idx="42">
                  <c:v>0.340179029945956</c:v>
                </c:pt>
                <c:pt idx="43">
                  <c:v>0.32931044863041897</c:v>
                </c:pt>
                <c:pt idx="44">
                  <c:v>0.30427555406172374</c:v>
                </c:pt>
                <c:pt idx="45">
                  <c:v>0.26928102693405581</c:v>
                </c:pt>
                <c:pt idx="46">
                  <c:v>0.2351613629845791</c:v>
                </c:pt>
                <c:pt idx="47">
                  <c:v>0.20188415987336095</c:v>
                </c:pt>
                <c:pt idx="48">
                  <c:v>0.169418595862417</c:v>
                </c:pt>
                <c:pt idx="49">
                  <c:v>0.13773533459872431</c:v>
                </c:pt>
                <c:pt idx="50">
                  <c:v>0.10680643669845205</c:v>
                </c:pt>
                <c:pt idx="51">
                  <c:v>7.6605277572305105E-2</c:v>
                </c:pt>
                <c:pt idx="52">
                  <c:v>4.7106470983974601E-2</c:v>
                </c:pt>
                <c:pt idx="53">
                  <c:v>1.8285797880433656E-2</c:v>
                </c:pt>
                <c:pt idx="54">
                  <c:v>9.7683480972567006E-3</c:v>
                </c:pt>
                <c:pt idx="55">
                  <c:v>-9.8798599252990539E-3</c:v>
                </c:pt>
                <c:pt idx="56">
                  <c:v>-3.7412581600566416E-2</c:v>
                </c:pt>
                <c:pt idx="57">
                  <c:v>-6.4333465016383665E-2</c:v>
                </c:pt>
                <c:pt idx="58">
                  <c:v>-9.0662680664819528E-2</c:v>
                </c:pt>
                <c:pt idx="59">
                  <c:v>-0.1164195220600287</c:v>
                </c:pt>
                <c:pt idx="60">
                  <c:v>-0.14162245288759989</c:v>
                </c:pt>
                <c:pt idx="61">
                  <c:v>-0.16628915114437096</c:v>
                </c:pt>
                <c:pt idx="62">
                  <c:v>-0.19043655049047306</c:v>
                </c:pt>
                <c:pt idx="63">
                  <c:v>-0.21408087901686446</c:v>
                </c:pt>
                <c:pt idx="64">
                  <c:v>-0.23723769561487693</c:v>
                </c:pt>
              </c:numCache>
            </c:numRef>
          </c:yVal>
          <c:smooth val="1"/>
          <c:extLst>
            <c:ext xmlns:c16="http://schemas.microsoft.com/office/drawing/2014/chart" uri="{C3380CC4-5D6E-409C-BE32-E72D297353CC}">
              <c16:uniqueId val="{00000009-D8E3-47B9-A396-EDC289D7FE7A}"/>
            </c:ext>
          </c:extLst>
        </c:ser>
        <c:ser>
          <c:idx val="10"/>
          <c:order val="10"/>
          <c:tx>
            <c:v>KNO3 - Schardey et al. 1988</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nitratos_visc_Arrh!$M$3:$M$67</c:f>
              <c:numCache>
                <c:formatCode>General</c:formatCode>
                <c:ptCount val="65"/>
                <c:pt idx="24">
                  <c:v>0.9818928020204547</c:v>
                </c:pt>
                <c:pt idx="25">
                  <c:v>0.96622718791654327</c:v>
                </c:pt>
                <c:pt idx="26">
                  <c:v>0.93025429583538333</c:v>
                </c:pt>
                <c:pt idx="27">
                  <c:v>0.88022949202882927</c:v>
                </c:pt>
                <c:pt idx="28">
                  <c:v>0.83174391330579689</c:v>
                </c:pt>
                <c:pt idx="29">
                  <c:v>0.78472759489004829</c:v>
                </c:pt>
                <c:pt idx="30">
                  <c:v>0.7391147479642235</c:v>
                </c:pt>
                <c:pt idx="31">
                  <c:v>0.72569521895140499</c:v>
                </c:pt>
                <c:pt idx="32">
                  <c:v>0.7256952203082333</c:v>
                </c:pt>
                <c:pt idx="33">
                  <c:v>0.6948434589619602</c:v>
                </c:pt>
                <c:pt idx="34">
                  <c:v>0.65185539373301726</c:v>
                </c:pt>
                <c:pt idx="35">
                  <c:v>0.61009555925905457</c:v>
                </c:pt>
                <c:pt idx="36">
                  <c:v>0.56951205782732717</c:v>
                </c:pt>
                <c:pt idx="37">
                  <c:v>0.53005587658373976</c:v>
                </c:pt>
              </c:numCache>
            </c:numRef>
          </c:yVal>
          <c:smooth val="1"/>
          <c:extLst>
            <c:ext xmlns:c16="http://schemas.microsoft.com/office/drawing/2014/chart" uri="{C3380CC4-5D6E-409C-BE32-E72D297353CC}">
              <c16:uniqueId val="{0000000A-D8E3-47B9-A396-EDC289D7FE7A}"/>
            </c:ext>
          </c:extLst>
        </c:ser>
        <c:ser>
          <c:idx val="11"/>
          <c:order val="11"/>
          <c:tx>
            <c:v>KNO3 - Tolbaru et al. 1998</c:v>
          </c:tx>
          <c:spPr>
            <a:ln w="34925"/>
          </c:spPr>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nitratos_visc_Arrh!$N$3:$N$67</c:f>
              <c:numCache>
                <c:formatCode>General</c:formatCode>
                <c:ptCount val="65"/>
                <c:pt idx="30">
                  <c:v>0.74880511977898034</c:v>
                </c:pt>
                <c:pt idx="31">
                  <c:v>0.73408895178945788</c:v>
                </c:pt>
                <c:pt idx="32">
                  <c:v>0.73408895178945788</c:v>
                </c:pt>
                <c:pt idx="33">
                  <c:v>0.70025619302923536</c:v>
                </c:pt>
                <c:pt idx="34">
                  <c:v>0.6531144815476011</c:v>
                </c:pt>
                <c:pt idx="35">
                  <c:v>0.60731967610829984</c:v>
                </c:pt>
                <c:pt idx="36">
                  <c:v>0.56281486518841362</c:v>
                </c:pt>
                <c:pt idx="37">
                  <c:v>0.51954629901630156</c:v>
                </c:pt>
                <c:pt idx="38">
                  <c:v>0.47746317301329078</c:v>
                </c:pt>
                <c:pt idx="39">
                  <c:v>0.4365174287941444</c:v>
                </c:pt>
              </c:numCache>
            </c:numRef>
          </c:yVal>
          <c:smooth val="1"/>
          <c:extLst>
            <c:ext xmlns:c16="http://schemas.microsoft.com/office/drawing/2014/chart" uri="{C3380CC4-5D6E-409C-BE32-E72D297353CC}">
              <c16:uniqueId val="{0000000B-D8E3-47B9-A396-EDC289D7FE7A}"/>
            </c:ext>
          </c:extLst>
        </c:ser>
        <c:ser>
          <c:idx val="12"/>
          <c:order val="12"/>
          <c:tx>
            <c:v>KNO3 - Nunes et al. 2001</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nitratos_visc_Arrh!$O$3:$O$67</c:f>
              <c:numCache>
                <c:formatCode>General</c:formatCode>
                <c:ptCount val="65"/>
                <c:pt idx="24">
                  <c:v>1.0237005733538149</c:v>
                </c:pt>
                <c:pt idx="25">
                  <c:v>1.0064476516341938</c:v>
                </c:pt>
                <c:pt idx="26">
                  <c:v>0.96682983138914191</c:v>
                </c:pt>
                <c:pt idx="27">
                  <c:v>0.91173630011085938</c:v>
                </c:pt>
                <c:pt idx="28">
                  <c:v>0.85833795441037264</c:v>
                </c:pt>
                <c:pt idx="29">
                  <c:v>0.80655774039777928</c:v>
                </c:pt>
                <c:pt idx="30">
                  <c:v>0.7563232044154139</c:v>
                </c:pt>
                <c:pt idx="31">
                  <c:v>0.74154395014422669</c:v>
                </c:pt>
                <c:pt idx="32">
                  <c:v>0.74154395014422669</c:v>
                </c:pt>
                <c:pt idx="33">
                  <c:v>0.70756615478546747</c:v>
                </c:pt>
                <c:pt idx="34">
                  <c:v>0.66022235297088738</c:v>
                </c:pt>
                <c:pt idx="35">
                  <c:v>0.61423123120814882</c:v>
                </c:pt>
                <c:pt idx="36">
                  <c:v>0.5695356340021076</c:v>
                </c:pt>
                <c:pt idx="37">
                  <c:v>0.52608158116289949</c:v>
                </c:pt>
                <c:pt idx="38">
                  <c:v>0.48381805031928887</c:v>
                </c:pt>
                <c:pt idx="39">
                  <c:v>0.44269677706604454</c:v>
                </c:pt>
                <c:pt idx="40">
                  <c:v>0.402672071099554</c:v>
                </c:pt>
                <c:pt idx="41">
                  <c:v>0.36370064686902231</c:v>
                </c:pt>
              </c:numCache>
            </c:numRef>
          </c:yVal>
          <c:smooth val="1"/>
          <c:extLst>
            <c:ext xmlns:c16="http://schemas.microsoft.com/office/drawing/2014/chart" uri="{C3380CC4-5D6E-409C-BE32-E72D297353CC}">
              <c16:uniqueId val="{0000000C-D8E3-47B9-A396-EDC289D7FE7A}"/>
            </c:ext>
          </c:extLst>
        </c:ser>
        <c:ser>
          <c:idx val="13"/>
          <c:order val="13"/>
          <c:tx>
            <c:v>NaNO3 - Nunes et al. 2006</c:v>
          </c:tx>
          <c:marker>
            <c:symbol val="none"/>
          </c:marker>
          <c:xVal>
            <c:numRef>
              <c:f>nitratos_visc_Arrh!$A$3:$A$68</c:f>
              <c:numCache>
                <c:formatCode>General</c:formatCode>
                <c:ptCount val="66"/>
                <c:pt idx="0">
                  <c:v>2.3809523809523829E-3</c:v>
                </c:pt>
                <c:pt idx="1">
                  <c:v>2.3255813953488385E-3</c:v>
                </c:pt>
                <c:pt idx="2">
                  <c:v>2.2727272727272826E-3</c:v>
                </c:pt>
                <c:pt idx="3">
                  <c:v>2.2222222222222279E-3</c:v>
                </c:pt>
                <c:pt idx="4">
                  <c:v>2.1739130434782648E-3</c:v>
                </c:pt>
                <c:pt idx="5">
                  <c:v>2.1276595744680851E-3</c:v>
                </c:pt>
                <c:pt idx="6">
                  <c:v>2.1141649048625854E-3</c:v>
                </c:pt>
                <c:pt idx="7">
                  <c:v>2.0833333333333394E-3</c:v>
                </c:pt>
                <c:pt idx="8">
                  <c:v>2.0408163265306176E-3</c:v>
                </c:pt>
                <c:pt idx="9">
                  <c:v>2.0283975659229339E-3</c:v>
                </c:pt>
                <c:pt idx="10">
                  <c:v>2.0000000000000039E-3</c:v>
                </c:pt>
                <c:pt idx="11">
                  <c:v>1.9607843137254923E-3</c:v>
                </c:pt>
                <c:pt idx="12">
                  <c:v>1.9230769230769282E-3</c:v>
                </c:pt>
                <c:pt idx="13">
                  <c:v>1.9047619047619093E-3</c:v>
                </c:pt>
                <c:pt idx="14">
                  <c:v>1.8867924528301893E-3</c:v>
                </c:pt>
                <c:pt idx="15">
                  <c:v>1.8518518518518558E-3</c:v>
                </c:pt>
                <c:pt idx="16">
                  <c:v>1.8181818181818225E-3</c:v>
                </c:pt>
                <c:pt idx="17">
                  <c:v>1.7857142857142865E-3</c:v>
                </c:pt>
                <c:pt idx="18">
                  <c:v>1.7543859649122883E-3</c:v>
                </c:pt>
                <c:pt idx="19">
                  <c:v>1.7452006980802803E-3</c:v>
                </c:pt>
                <c:pt idx="20">
                  <c:v>1.7241379310344866E-3</c:v>
                </c:pt>
                <c:pt idx="21">
                  <c:v>1.6949152542372913E-3</c:v>
                </c:pt>
                <c:pt idx="22">
                  <c:v>1.6666666666666705E-3</c:v>
                </c:pt>
                <c:pt idx="23">
                  <c:v>1.6393442622950826E-3</c:v>
                </c:pt>
                <c:pt idx="24">
                  <c:v>1.6129032258064544E-3</c:v>
                </c:pt>
                <c:pt idx="25">
                  <c:v>1.6051364365971133E-3</c:v>
                </c:pt>
                <c:pt idx="26">
                  <c:v>1.5873015873015897E-3</c:v>
                </c:pt>
                <c:pt idx="27">
                  <c:v>1.5625000000000033E-3</c:v>
                </c:pt>
                <c:pt idx="28">
                  <c:v>1.5384615384615424E-3</c:v>
                </c:pt>
                <c:pt idx="29">
                  <c:v>1.5151515151515184E-3</c:v>
                </c:pt>
                <c:pt idx="30">
                  <c:v>1.4925373134328367E-3</c:v>
                </c:pt>
                <c:pt idx="31">
                  <c:v>1.4858841010401201E-3</c:v>
                </c:pt>
                <c:pt idx="32">
                  <c:v>1.4858841010401201E-3</c:v>
                </c:pt>
                <c:pt idx="33">
                  <c:v>1.4705882352941181E-3</c:v>
                </c:pt>
                <c:pt idx="34">
                  <c:v>1.4492753623188428E-3</c:v>
                </c:pt>
                <c:pt idx="35">
                  <c:v>1.4285714285714307E-3</c:v>
                </c:pt>
                <c:pt idx="36">
                  <c:v>1.4084507042253548E-3</c:v>
                </c:pt>
                <c:pt idx="37">
                  <c:v>1.3888888888888935E-3</c:v>
                </c:pt>
                <c:pt idx="38">
                  <c:v>1.3698630136986301E-3</c:v>
                </c:pt>
                <c:pt idx="39">
                  <c:v>1.3513513513513542E-3</c:v>
                </c:pt>
                <c:pt idx="40">
                  <c:v>1.3333333333333355E-3</c:v>
                </c:pt>
                <c:pt idx="41">
                  <c:v>1.3157894736842129E-3</c:v>
                </c:pt>
                <c:pt idx="42">
                  <c:v>1.2987012987012987E-3</c:v>
                </c:pt>
                <c:pt idx="43">
                  <c:v>1.2936610608020706E-3</c:v>
                </c:pt>
                <c:pt idx="44">
                  <c:v>1.2820512820512827E-3</c:v>
                </c:pt>
                <c:pt idx="45">
                  <c:v>1.2658227848101273E-3</c:v>
                </c:pt>
                <c:pt idx="46">
                  <c:v>1.2500000000000022E-3</c:v>
                </c:pt>
                <c:pt idx="47">
                  <c:v>1.2345679012345707E-3</c:v>
                </c:pt>
                <c:pt idx="48">
                  <c:v>1.2195121951219521E-3</c:v>
                </c:pt>
                <c:pt idx="49">
                  <c:v>1.2048192771084338E-3</c:v>
                </c:pt>
                <c:pt idx="50">
                  <c:v>1.1904761904761928E-3</c:v>
                </c:pt>
                <c:pt idx="51">
                  <c:v>1.1764705882352979E-3</c:v>
                </c:pt>
                <c:pt idx="52">
                  <c:v>1.1627906976744166E-3</c:v>
                </c:pt>
                <c:pt idx="53">
                  <c:v>1.149425287356322E-3</c:v>
                </c:pt>
                <c:pt idx="54">
                  <c:v>1.145475372279496E-3</c:v>
                </c:pt>
                <c:pt idx="55">
                  <c:v>1.1363636363636389E-3</c:v>
                </c:pt>
                <c:pt idx="56">
                  <c:v>1.1235955056179781E-3</c:v>
                </c:pt>
                <c:pt idx="57">
                  <c:v>1.1111111111111139E-3</c:v>
                </c:pt>
                <c:pt idx="58">
                  <c:v>1.0989010989010996E-3</c:v>
                </c:pt>
                <c:pt idx="59">
                  <c:v>1.0869565217391344E-3</c:v>
                </c:pt>
                <c:pt idx="60">
                  <c:v>1.0752688172043E-3</c:v>
                </c:pt>
                <c:pt idx="61">
                  <c:v>1.06382978723404E-3</c:v>
                </c:pt>
                <c:pt idx="62">
                  <c:v>1.0526315789473701E-3</c:v>
                </c:pt>
                <c:pt idx="63">
                  <c:v>1.0416666666666673E-3</c:v>
                </c:pt>
                <c:pt idx="64">
                  <c:v>1.030927835051549E-3</c:v>
                </c:pt>
                <c:pt idx="65">
                  <c:v>1.0277492291880781E-3</c:v>
                </c:pt>
              </c:numCache>
            </c:numRef>
          </c:xVal>
          <c:yVal>
            <c:numRef>
              <c:f>nitratos_visc_Arrh!$P$3:$P$67</c:f>
              <c:numCache>
                <c:formatCode>General</c:formatCode>
                <c:ptCount val="65"/>
                <c:pt idx="21">
                  <c:v>1.0295939714266507</c:v>
                </c:pt>
                <c:pt idx="22">
                  <c:v>0.97544801382195701</c:v>
                </c:pt>
                <c:pt idx="23">
                  <c:v>0.92307733351577925</c:v>
                </c:pt>
                <c:pt idx="24">
                  <c:v>0.8723960299936685</c:v>
                </c:pt>
                <c:pt idx="25">
                  <c:v>0.85750890552409365</c:v>
                </c:pt>
                <c:pt idx="26">
                  <c:v>0.82332365674210362</c:v>
                </c:pt>
                <c:pt idx="27">
                  <c:v>0.77578479515464849</c:v>
                </c:pt>
                <c:pt idx="28">
                  <c:v>0.72970866776988697</c:v>
                </c:pt>
                <c:pt idx="29">
                  <c:v>0.68502878666951106</c:v>
                </c:pt>
                <c:pt idx="30">
                  <c:v>0.64168263336317666</c:v>
                </c:pt>
                <c:pt idx="31">
                  <c:v>0.62892997607542755</c:v>
                </c:pt>
                <c:pt idx="32">
                  <c:v>0.62892997607542755</c:v>
                </c:pt>
                <c:pt idx="33">
                  <c:v>0.59961136691878902</c:v>
                </c:pt>
                <c:pt idx="34">
                  <c:v>0.55875955747279382</c:v>
                </c:pt>
                <c:pt idx="35">
                  <c:v>0.51907494258239584</c:v>
                </c:pt>
                <c:pt idx="36">
                  <c:v>0.4805082041677855</c:v>
                </c:pt>
                <c:pt idx="37">
                  <c:v>0.44301276404246998</c:v>
                </c:pt>
                <c:pt idx="38">
                  <c:v>0.40654459624935374</c:v>
                </c:pt>
                <c:pt idx="39">
                  <c:v>0.37106205461280894</c:v>
                </c:pt>
                <c:pt idx="40">
                  <c:v>0.33652571408657139</c:v>
                </c:pt>
              </c:numCache>
            </c:numRef>
          </c:yVal>
          <c:smooth val="1"/>
          <c:extLst>
            <c:ext xmlns:c16="http://schemas.microsoft.com/office/drawing/2014/chart" uri="{C3380CC4-5D6E-409C-BE32-E72D297353CC}">
              <c16:uniqueId val="{0000000D-D8E3-47B9-A396-EDC289D7FE7A}"/>
            </c:ext>
          </c:extLst>
        </c:ser>
        <c:dLbls>
          <c:showLegendKey val="0"/>
          <c:showVal val="0"/>
          <c:showCatName val="0"/>
          <c:showSerName val="0"/>
          <c:showPercent val="0"/>
          <c:showBubbleSize val="0"/>
        </c:dLbls>
        <c:axId val="61156352"/>
        <c:axId val="61162624"/>
      </c:scatterChart>
      <c:valAx>
        <c:axId val="61156352"/>
        <c:scaling>
          <c:orientation val="minMax"/>
          <c:max val="2.1500000000000052E-3"/>
          <c:min val="1.0000000000000041E-3"/>
        </c:scaling>
        <c:delete val="0"/>
        <c:axPos val="b"/>
        <c:title>
          <c:tx>
            <c:rich>
              <a:bodyPr/>
              <a:lstStyle/>
              <a:p>
                <a:pPr>
                  <a:defRPr sz="1200" b="0"/>
                </a:pPr>
                <a:r>
                  <a:rPr lang="en-US" sz="1200" b="0"/>
                  <a:t>1/</a:t>
                </a:r>
                <a:r>
                  <a:rPr lang="en-US" sz="1200" b="0" i="1"/>
                  <a:t>T</a:t>
                </a:r>
                <a:r>
                  <a:rPr lang="en-US" sz="1200" b="0" baseline="0"/>
                  <a:t> (K</a:t>
                </a:r>
                <a:r>
                  <a:rPr lang="en-US" sz="1200" b="0" baseline="30000"/>
                  <a:t>-1</a:t>
                </a:r>
                <a:r>
                  <a:rPr lang="en-US" sz="1200" b="0" baseline="0"/>
                  <a:t>)</a:t>
                </a:r>
                <a:endParaRPr lang="en-US" sz="1200" b="0"/>
              </a:p>
            </c:rich>
          </c:tx>
          <c:overlay val="0"/>
        </c:title>
        <c:numFmt formatCode="General" sourceLinked="1"/>
        <c:majorTickMark val="out"/>
        <c:minorTickMark val="none"/>
        <c:tickLblPos val="nextTo"/>
        <c:crossAx val="61162624"/>
        <c:crossesAt val="-0.4"/>
        <c:crossBetween val="midCat"/>
      </c:valAx>
      <c:valAx>
        <c:axId val="61162624"/>
        <c:scaling>
          <c:orientation val="minMax"/>
          <c:max val="2"/>
          <c:min val="-0.4"/>
        </c:scaling>
        <c:delete val="0"/>
        <c:axPos val="l"/>
        <c:title>
          <c:tx>
            <c:rich>
              <a:bodyPr rot="-5400000" vert="horz"/>
              <a:lstStyle/>
              <a:p>
                <a:pPr>
                  <a:defRPr/>
                </a:pPr>
                <a:r>
                  <a:rPr lang="pt-PT" sz="1200" b="0"/>
                  <a:t>ln(</a:t>
                </a:r>
                <a:r>
                  <a:rPr lang="pt-PT" sz="1200" b="0" i="1">
                    <a:sym typeface="Symbol"/>
                  </a:rPr>
                  <a:t></a:t>
                </a:r>
                <a:r>
                  <a:rPr lang="pt-PT" sz="1200" b="0">
                    <a:sym typeface="Symbol"/>
                  </a:rPr>
                  <a:t>/mPa.s)</a:t>
                </a:r>
                <a:endParaRPr lang="pt-PT" sz="1200" b="0"/>
              </a:p>
            </c:rich>
          </c:tx>
          <c:overlay val="0"/>
        </c:title>
        <c:numFmt formatCode="General" sourceLinked="1"/>
        <c:majorTickMark val="out"/>
        <c:minorTickMark val="none"/>
        <c:tickLblPos val="nextTo"/>
        <c:crossAx val="61156352"/>
        <c:crossesAt val="0"/>
        <c:crossBetween val="midCat"/>
      </c:valAx>
      <c:spPr>
        <a:ln w="19050">
          <a:solidFill>
            <a:schemeClr val="tx1"/>
          </a:solidFill>
        </a:ln>
      </c:spPr>
    </c:plotArea>
    <c:legend>
      <c:legendPos val="r"/>
      <c:layout>
        <c:manualLayout>
          <c:xMode val="edge"/>
          <c:yMode val="edge"/>
          <c:x val="8.8251703258840727E-2"/>
          <c:y val="5.3400972618862959E-2"/>
          <c:w val="0.3437817708333335"/>
          <c:h val="0.40772698893518988"/>
        </c:manualLayout>
      </c:layout>
      <c:overlay val="0"/>
      <c:txPr>
        <a:bodyPr/>
        <a:lstStyle/>
        <a:p>
          <a:pPr>
            <a:defRPr sz="800"/>
          </a:pPr>
          <a:endParaRPr lang="pt-PT"/>
        </a:p>
      </c:txPr>
    </c:legend>
    <c:plotVisOnly val="1"/>
    <c:dispBlanksAs val="gap"/>
    <c:showDLblsOverMax val="0"/>
  </c:chart>
  <c:spPr>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65222783478456"/>
          <c:y val="1.802668640927416E-2"/>
          <c:w val="0.85018861180962835"/>
          <c:h val="0.87622701305935258"/>
        </c:manualLayout>
      </c:layout>
      <c:scatterChart>
        <c:scatterStyle val="smoothMarker"/>
        <c:varyColors val="0"/>
        <c:ser>
          <c:idx val="0"/>
          <c:order val="0"/>
          <c:tx>
            <c:v>Hitec - Janz et al. 1981</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nitratos_Cp!$B$3:$B$57</c:f>
              <c:numCache>
                <c:formatCode>General</c:formatCode>
                <c:ptCount val="55"/>
                <c:pt idx="5">
                  <c:v>2505.2641587999997</c:v>
                </c:pt>
                <c:pt idx="6">
                  <c:v>2486.7263699999944</c:v>
                </c:pt>
                <c:pt idx="7">
                  <c:v>2441.3956799999996</c:v>
                </c:pt>
                <c:pt idx="8">
                  <c:v>2397.5132500000022</c:v>
                </c:pt>
                <c:pt idx="9">
                  <c:v>2355.0790799999995</c:v>
                </c:pt>
                <c:pt idx="10">
                  <c:v>2314.0931700000046</c:v>
                </c:pt>
                <c:pt idx="11">
                  <c:v>2274.5555200000022</c:v>
                </c:pt>
                <c:pt idx="12">
                  <c:v>2236.4661299999998</c:v>
                </c:pt>
                <c:pt idx="13">
                  <c:v>2199.8249999999998</c:v>
                </c:pt>
                <c:pt idx="14">
                  <c:v>2164.6321300000022</c:v>
                </c:pt>
                <c:pt idx="15">
                  <c:v>2130.8875200000002</c:v>
                </c:pt>
                <c:pt idx="16">
                  <c:v>2098.5911700000047</c:v>
                </c:pt>
                <c:pt idx="17">
                  <c:v>2067.7430799999997</c:v>
                </c:pt>
                <c:pt idx="18">
                  <c:v>2038.3432499999969</c:v>
                </c:pt>
                <c:pt idx="19">
                  <c:v>2010.3916799999997</c:v>
                </c:pt>
                <c:pt idx="20">
                  <c:v>1983.8883699999997</c:v>
                </c:pt>
                <c:pt idx="21">
                  <c:v>1958.8333199999975</c:v>
                </c:pt>
                <c:pt idx="22">
                  <c:v>1935.2265300000001</c:v>
                </c:pt>
                <c:pt idx="23">
                  <c:v>1913.068</c:v>
                </c:pt>
                <c:pt idx="24">
                  <c:v>1892.3577299999997</c:v>
                </c:pt>
                <c:pt idx="25">
                  <c:v>1873.09572</c:v>
                </c:pt>
                <c:pt idx="26">
                  <c:v>1855.28197</c:v>
                </c:pt>
                <c:pt idx="27">
                  <c:v>1838.9164800000003</c:v>
                </c:pt>
                <c:pt idx="28">
                  <c:v>1823.9992500000003</c:v>
                </c:pt>
                <c:pt idx="29">
                  <c:v>1810.5302800000004</c:v>
                </c:pt>
                <c:pt idx="30">
                  <c:v>1806.7719996999995</c:v>
                </c:pt>
                <c:pt idx="31">
                  <c:v>1798.5095700000011</c:v>
                </c:pt>
                <c:pt idx="32">
                  <c:v>1795.1857677000019</c:v>
                </c:pt>
                <c:pt idx="33">
                  <c:v>1787.93712</c:v>
                </c:pt>
                <c:pt idx="34">
                  <c:v>1778.8129299999996</c:v>
                </c:pt>
                <c:pt idx="35">
                  <c:v>1771.1369999999997</c:v>
                </c:pt>
                <c:pt idx="36">
                  <c:v>1764.9093299999995</c:v>
                </c:pt>
                <c:pt idx="37">
                  <c:v>1760.1299199999999</c:v>
                </c:pt>
                <c:pt idx="38">
                  <c:v>1756.7987700000001</c:v>
                </c:pt>
                <c:pt idx="39">
                  <c:v>1754.9158800000021</c:v>
                </c:pt>
                <c:pt idx="40">
                  <c:v>1754.4812499999998</c:v>
                </c:pt>
                <c:pt idx="41">
                  <c:v>1755.4948800000002</c:v>
                </c:pt>
                <c:pt idx="42">
                  <c:v>1757.9567700000011</c:v>
                </c:pt>
                <c:pt idx="43">
                  <c:v>1760.1290688000008</c:v>
                </c:pt>
              </c:numCache>
            </c:numRef>
          </c:yVal>
          <c:smooth val="1"/>
          <c:extLst>
            <c:ext xmlns:c16="http://schemas.microsoft.com/office/drawing/2014/chart" uri="{C3380CC4-5D6E-409C-BE32-E72D297353CC}">
              <c16:uniqueId val="{00000000-BFB7-4E90-8D6E-592229EDFEA6}"/>
            </c:ext>
          </c:extLst>
        </c:ser>
        <c:ser>
          <c:idx val="1"/>
          <c:order val="1"/>
          <c:tx>
            <c:v>Solar Salt - Zavoico 2001</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nitratos_Cp!$C$3:$C$57</c:f>
              <c:numCache>
                <c:formatCode>General</c:formatCode>
                <c:ptCount val="55"/>
                <c:pt idx="20">
                  <c:v>1494.0581999999999</c:v>
                </c:pt>
                <c:pt idx="21">
                  <c:v>1495.7782</c:v>
                </c:pt>
                <c:pt idx="22">
                  <c:v>1497.4982</c:v>
                </c:pt>
                <c:pt idx="23">
                  <c:v>1499.2182</c:v>
                </c:pt>
                <c:pt idx="24">
                  <c:v>1500.9382000000001</c:v>
                </c:pt>
                <c:pt idx="25">
                  <c:v>1502.6581999999999</c:v>
                </c:pt>
                <c:pt idx="26">
                  <c:v>1504.3781999999999</c:v>
                </c:pt>
                <c:pt idx="27">
                  <c:v>1506.0981999999999</c:v>
                </c:pt>
                <c:pt idx="28">
                  <c:v>1507.8181999999999</c:v>
                </c:pt>
                <c:pt idx="29">
                  <c:v>1509.5382</c:v>
                </c:pt>
                <c:pt idx="30">
                  <c:v>1510.0541999999998</c:v>
                </c:pt>
                <c:pt idx="31">
                  <c:v>1511.2582</c:v>
                </c:pt>
                <c:pt idx="32">
                  <c:v>1511.7741999999998</c:v>
                </c:pt>
                <c:pt idx="33">
                  <c:v>1512.9782</c:v>
                </c:pt>
                <c:pt idx="34">
                  <c:v>1514.6981999999998</c:v>
                </c:pt>
                <c:pt idx="35">
                  <c:v>1516.4182000000001</c:v>
                </c:pt>
                <c:pt idx="36">
                  <c:v>1518.1381999999999</c:v>
                </c:pt>
                <c:pt idx="37">
                  <c:v>1519.8581999999999</c:v>
                </c:pt>
                <c:pt idx="38">
                  <c:v>1521.5781999999999</c:v>
                </c:pt>
                <c:pt idx="39">
                  <c:v>1523.2982</c:v>
                </c:pt>
                <c:pt idx="40">
                  <c:v>1525.0182</c:v>
                </c:pt>
                <c:pt idx="41">
                  <c:v>1526.7382</c:v>
                </c:pt>
                <c:pt idx="42">
                  <c:v>1528.4582</c:v>
                </c:pt>
                <c:pt idx="43">
                  <c:v>1529.4902</c:v>
                </c:pt>
                <c:pt idx="44">
                  <c:v>1530.1781999999998</c:v>
                </c:pt>
                <c:pt idx="45">
                  <c:v>1531.8981999999999</c:v>
                </c:pt>
                <c:pt idx="46">
                  <c:v>1533.6181999999999</c:v>
                </c:pt>
                <c:pt idx="47">
                  <c:v>1535.3381999999999</c:v>
                </c:pt>
                <c:pt idx="48">
                  <c:v>1537.0581999999999</c:v>
                </c:pt>
                <c:pt idx="49">
                  <c:v>1538.7782</c:v>
                </c:pt>
                <c:pt idx="50">
                  <c:v>1540.4982</c:v>
                </c:pt>
                <c:pt idx="51">
                  <c:v>1542.2182</c:v>
                </c:pt>
                <c:pt idx="52">
                  <c:v>1543.9382000000001</c:v>
                </c:pt>
                <c:pt idx="53">
                  <c:v>1545.6581999999999</c:v>
                </c:pt>
                <c:pt idx="54">
                  <c:v>1546.1741999999977</c:v>
                </c:pt>
              </c:numCache>
            </c:numRef>
          </c:yVal>
          <c:smooth val="1"/>
          <c:extLst>
            <c:ext xmlns:c16="http://schemas.microsoft.com/office/drawing/2014/chart" uri="{C3380CC4-5D6E-409C-BE32-E72D297353CC}">
              <c16:uniqueId val="{00000001-BFB7-4E90-8D6E-592229EDFEA6}"/>
            </c:ext>
          </c:extLst>
        </c:ser>
        <c:ser>
          <c:idx val="2"/>
          <c:order val="2"/>
          <c:tx>
            <c:v>Hitec - Boerema et al. 2012</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nitratos_Cp!$D$3:$D$57</c:f>
              <c:numCache>
                <c:formatCode>General</c:formatCode>
                <c:ptCount val="55"/>
                <c:pt idx="4">
                  <c:v>1413.1499999999999</c:v>
                </c:pt>
                <c:pt idx="5">
                  <c:v>1407.1499999999999</c:v>
                </c:pt>
                <c:pt idx="6">
                  <c:v>1403.1499999999999</c:v>
                </c:pt>
                <c:pt idx="7">
                  <c:v>1393.1499999999999</c:v>
                </c:pt>
                <c:pt idx="8">
                  <c:v>1383.1499999999999</c:v>
                </c:pt>
                <c:pt idx="9">
                  <c:v>1373.1499999999999</c:v>
                </c:pt>
                <c:pt idx="10">
                  <c:v>1363.1499999999999</c:v>
                </c:pt>
                <c:pt idx="11">
                  <c:v>1353.1499999999999</c:v>
                </c:pt>
                <c:pt idx="12">
                  <c:v>1343.1499999999999</c:v>
                </c:pt>
                <c:pt idx="13">
                  <c:v>1333.1499999999999</c:v>
                </c:pt>
                <c:pt idx="14">
                  <c:v>1323.1499999999999</c:v>
                </c:pt>
                <c:pt idx="15">
                  <c:v>1313.1499999999999</c:v>
                </c:pt>
                <c:pt idx="16">
                  <c:v>1303.1499999999999</c:v>
                </c:pt>
                <c:pt idx="17">
                  <c:v>1293.1499999999999</c:v>
                </c:pt>
                <c:pt idx="18">
                  <c:v>1283.1499999999999</c:v>
                </c:pt>
                <c:pt idx="19">
                  <c:v>1273.1499999999999</c:v>
                </c:pt>
                <c:pt idx="20">
                  <c:v>1263.1499999999999</c:v>
                </c:pt>
                <c:pt idx="21">
                  <c:v>1253.1499999999999</c:v>
                </c:pt>
                <c:pt idx="22">
                  <c:v>1243.1499999999999</c:v>
                </c:pt>
                <c:pt idx="23">
                  <c:v>1233.1499999999999</c:v>
                </c:pt>
                <c:pt idx="24">
                  <c:v>1223.1499999999999</c:v>
                </c:pt>
                <c:pt idx="25">
                  <c:v>1213.1499999999999</c:v>
                </c:pt>
                <c:pt idx="26">
                  <c:v>1203.1499999999999</c:v>
                </c:pt>
                <c:pt idx="27">
                  <c:v>1193.1499999999999</c:v>
                </c:pt>
                <c:pt idx="28">
                  <c:v>1183.1499999999999</c:v>
                </c:pt>
                <c:pt idx="29">
                  <c:v>1173.1499999999999</c:v>
                </c:pt>
                <c:pt idx="30">
                  <c:v>1170.1499999999999</c:v>
                </c:pt>
                <c:pt idx="31">
                  <c:v>1163.1499999999999</c:v>
                </c:pt>
                <c:pt idx="32">
                  <c:v>1160.1499999999999</c:v>
                </c:pt>
                <c:pt idx="33">
                  <c:v>1153.1499999999999</c:v>
                </c:pt>
                <c:pt idx="34">
                  <c:v>1143.1499999999999</c:v>
                </c:pt>
                <c:pt idx="35">
                  <c:v>1133.1499999999999</c:v>
                </c:pt>
                <c:pt idx="36">
                  <c:v>1123.1499999999999</c:v>
                </c:pt>
                <c:pt idx="37">
                  <c:v>1113.1499999999999</c:v>
                </c:pt>
                <c:pt idx="38">
                  <c:v>1103.1499999999999</c:v>
                </c:pt>
                <c:pt idx="39">
                  <c:v>1093.1499999999999</c:v>
                </c:pt>
                <c:pt idx="40">
                  <c:v>1083.1499999999999</c:v>
                </c:pt>
                <c:pt idx="41">
                  <c:v>1073.1499999999999</c:v>
                </c:pt>
                <c:pt idx="42">
                  <c:v>1063.1499999999999</c:v>
                </c:pt>
                <c:pt idx="43">
                  <c:v>1057.1499999999999</c:v>
                </c:pt>
                <c:pt idx="44">
                  <c:v>1053.1499999999999</c:v>
                </c:pt>
                <c:pt idx="45">
                  <c:v>1043.1499999999999</c:v>
                </c:pt>
                <c:pt idx="46">
                  <c:v>1033.1499999999999</c:v>
                </c:pt>
                <c:pt idx="47">
                  <c:v>1023.15</c:v>
                </c:pt>
              </c:numCache>
            </c:numRef>
          </c:yVal>
          <c:smooth val="1"/>
          <c:extLst>
            <c:ext xmlns:c16="http://schemas.microsoft.com/office/drawing/2014/chart" uri="{C3380CC4-5D6E-409C-BE32-E72D297353CC}">
              <c16:uniqueId val="{00000002-BFB7-4E90-8D6E-592229EDFEA6}"/>
            </c:ext>
          </c:extLst>
        </c:ser>
        <c:ser>
          <c:idx val="3"/>
          <c:order val="3"/>
          <c:tx>
            <c:v>LiNO3 - Janz et al. 1979</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nitratos_Cp!$E$3:$E$57</c:f>
              <c:numCache>
                <c:formatCode>General</c:formatCode>
                <c:ptCount val="55"/>
                <c:pt idx="17">
                  <c:v>1614.6541956281728</c:v>
                </c:pt>
                <c:pt idx="18">
                  <c:v>1614.6541956281728</c:v>
                </c:pt>
                <c:pt idx="19">
                  <c:v>1614.6541956281728</c:v>
                </c:pt>
                <c:pt idx="20">
                  <c:v>1614.6541956281728</c:v>
                </c:pt>
                <c:pt idx="21">
                  <c:v>1614.6541956281728</c:v>
                </c:pt>
                <c:pt idx="22">
                  <c:v>1614.6541956281728</c:v>
                </c:pt>
                <c:pt idx="23">
                  <c:v>1614.6541956281728</c:v>
                </c:pt>
                <c:pt idx="24">
                  <c:v>1614.6541956281728</c:v>
                </c:pt>
                <c:pt idx="25">
                  <c:v>1614.6541956281728</c:v>
                </c:pt>
                <c:pt idx="26">
                  <c:v>1614.6541956281728</c:v>
                </c:pt>
                <c:pt idx="27">
                  <c:v>1614.6541956281728</c:v>
                </c:pt>
                <c:pt idx="28">
                  <c:v>1614.6541956281728</c:v>
                </c:pt>
                <c:pt idx="29">
                  <c:v>1614.6541956281728</c:v>
                </c:pt>
                <c:pt idx="31">
                  <c:v>1614.6541956281728</c:v>
                </c:pt>
              </c:numCache>
            </c:numRef>
          </c:yVal>
          <c:smooth val="1"/>
          <c:extLst>
            <c:ext xmlns:c16="http://schemas.microsoft.com/office/drawing/2014/chart" uri="{C3380CC4-5D6E-409C-BE32-E72D297353CC}">
              <c16:uniqueId val="{00000003-BFB7-4E90-8D6E-592229EDFEA6}"/>
            </c:ext>
          </c:extLst>
        </c:ser>
        <c:ser>
          <c:idx val="4"/>
          <c:order val="4"/>
          <c:tx>
            <c:v>NaNO3 - Janz et al. 1979</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nitratos_Cp!$F$3:$F$57</c:f>
              <c:numCache>
                <c:formatCode>General</c:formatCode>
                <c:ptCount val="55"/>
                <c:pt idx="23">
                  <c:v>1825.7813421393996</c:v>
                </c:pt>
                <c:pt idx="24">
                  <c:v>1825.7813421393996</c:v>
                </c:pt>
                <c:pt idx="25">
                  <c:v>1825.7813421393996</c:v>
                </c:pt>
                <c:pt idx="26">
                  <c:v>1825.7813421393996</c:v>
                </c:pt>
                <c:pt idx="27">
                  <c:v>1825.7813421393996</c:v>
                </c:pt>
                <c:pt idx="28">
                  <c:v>1825.7813421393996</c:v>
                </c:pt>
                <c:pt idx="29">
                  <c:v>1825.7813421393996</c:v>
                </c:pt>
                <c:pt idx="31">
                  <c:v>1825.7813421393996</c:v>
                </c:pt>
                <c:pt idx="32">
                  <c:v>1825.7813421393996</c:v>
                </c:pt>
                <c:pt idx="33">
                  <c:v>1825.7813421393996</c:v>
                </c:pt>
                <c:pt idx="34">
                  <c:v>1825.7813421393996</c:v>
                </c:pt>
                <c:pt idx="35">
                  <c:v>1825.7813421393996</c:v>
                </c:pt>
              </c:numCache>
            </c:numRef>
          </c:yVal>
          <c:smooth val="1"/>
          <c:extLst>
            <c:ext xmlns:c16="http://schemas.microsoft.com/office/drawing/2014/chart" uri="{C3380CC4-5D6E-409C-BE32-E72D297353CC}">
              <c16:uniqueId val="{00000004-BFB7-4E90-8D6E-592229EDFEA6}"/>
            </c:ext>
          </c:extLst>
        </c:ser>
        <c:ser>
          <c:idx val="5"/>
          <c:order val="5"/>
          <c:tx>
            <c:v>KNO3 - Janz et al. 1979</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nitratos_Cp!$G$3:$G$57</c:f>
              <c:numCache>
                <c:formatCode>General</c:formatCode>
                <c:ptCount val="55"/>
                <c:pt idx="24">
                  <c:v>1340.9991097042264</c:v>
                </c:pt>
                <c:pt idx="25">
                  <c:v>1340.9991097042264</c:v>
                </c:pt>
                <c:pt idx="26">
                  <c:v>1340.9991097042264</c:v>
                </c:pt>
                <c:pt idx="27">
                  <c:v>1340.9991097042264</c:v>
                </c:pt>
                <c:pt idx="28">
                  <c:v>1340.9991097042264</c:v>
                </c:pt>
                <c:pt idx="29">
                  <c:v>1340.9991097042264</c:v>
                </c:pt>
                <c:pt idx="30">
                  <c:v>1340.9991097042264</c:v>
                </c:pt>
              </c:numCache>
            </c:numRef>
          </c:yVal>
          <c:smooth val="1"/>
          <c:extLst>
            <c:ext xmlns:c16="http://schemas.microsoft.com/office/drawing/2014/chart" uri="{C3380CC4-5D6E-409C-BE32-E72D297353CC}">
              <c16:uniqueId val="{00000005-BFB7-4E90-8D6E-592229EDFEA6}"/>
            </c:ext>
          </c:extLst>
        </c:ser>
        <c:ser>
          <c:idx val="6"/>
          <c:order val="6"/>
          <c:tx>
            <c:v>Solar Salt - Janz et al. 1979</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nitratos_Cp!$H$3:$H$57</c:f>
              <c:numCache>
                <c:formatCode>General</c:formatCode>
                <c:ptCount val="55"/>
                <c:pt idx="14">
                  <c:v>1748.2680290029252</c:v>
                </c:pt>
                <c:pt idx="15">
                  <c:v>1736.7342221883</c:v>
                </c:pt>
                <c:pt idx="16">
                  <c:v>1725.200415373675</c:v>
                </c:pt>
                <c:pt idx="17">
                  <c:v>1713.6666085590496</c:v>
                </c:pt>
                <c:pt idx="18">
                  <c:v>1702.1328017444239</c:v>
                </c:pt>
                <c:pt idx="19">
                  <c:v>1690.5989949297984</c:v>
                </c:pt>
                <c:pt idx="20">
                  <c:v>1679.0651881151732</c:v>
                </c:pt>
                <c:pt idx="21">
                  <c:v>1667.5313813005482</c:v>
                </c:pt>
                <c:pt idx="22">
                  <c:v>1655.9975744859253</c:v>
                </c:pt>
                <c:pt idx="23">
                  <c:v>1644.4637676712994</c:v>
                </c:pt>
                <c:pt idx="24">
                  <c:v>1632.9299608566721</c:v>
                </c:pt>
                <c:pt idx="25">
                  <c:v>1621.3961540420469</c:v>
                </c:pt>
                <c:pt idx="26">
                  <c:v>1609.8623472274178</c:v>
                </c:pt>
                <c:pt idx="27">
                  <c:v>1598.3285404127957</c:v>
                </c:pt>
              </c:numCache>
            </c:numRef>
          </c:yVal>
          <c:smooth val="1"/>
          <c:extLst>
            <c:ext xmlns:c16="http://schemas.microsoft.com/office/drawing/2014/chart" uri="{C3380CC4-5D6E-409C-BE32-E72D297353CC}">
              <c16:uniqueId val="{00000006-BFB7-4E90-8D6E-592229EDFEA6}"/>
            </c:ext>
          </c:extLst>
        </c:ser>
        <c:ser>
          <c:idx val="7"/>
          <c:order val="7"/>
          <c:tx>
            <c:v>LiNO3 - Takahashi et al. 1988</c:v>
          </c:tx>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nitratos_Cp!$I$3:$I$57</c:f>
              <c:numCache>
                <c:formatCode>General</c:formatCode>
                <c:ptCount val="55"/>
                <c:pt idx="17">
                  <c:v>2060</c:v>
                </c:pt>
                <c:pt idx="18">
                  <c:v>2060</c:v>
                </c:pt>
                <c:pt idx="19">
                  <c:v>2060</c:v>
                </c:pt>
                <c:pt idx="20">
                  <c:v>2060</c:v>
                </c:pt>
                <c:pt idx="21">
                  <c:v>2060</c:v>
                </c:pt>
                <c:pt idx="22">
                  <c:v>2060</c:v>
                </c:pt>
                <c:pt idx="23">
                  <c:v>2060</c:v>
                </c:pt>
                <c:pt idx="24">
                  <c:v>2060</c:v>
                </c:pt>
                <c:pt idx="25">
                  <c:v>2060</c:v>
                </c:pt>
                <c:pt idx="26">
                  <c:v>2060</c:v>
                </c:pt>
                <c:pt idx="27">
                  <c:v>2060</c:v>
                </c:pt>
                <c:pt idx="28">
                  <c:v>2060</c:v>
                </c:pt>
              </c:numCache>
            </c:numRef>
          </c:yVal>
          <c:smooth val="1"/>
          <c:extLst>
            <c:ext xmlns:c16="http://schemas.microsoft.com/office/drawing/2014/chart" uri="{C3380CC4-5D6E-409C-BE32-E72D297353CC}">
              <c16:uniqueId val="{00000007-BFB7-4E90-8D6E-592229EDFEA6}"/>
            </c:ext>
          </c:extLst>
        </c:ser>
        <c:ser>
          <c:idx val="8"/>
          <c:order val="8"/>
          <c:tx>
            <c:v>NaNO3 - Takahashi et al. 1988</c:v>
          </c:tx>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nitratos_Cp!$J$3:$J$57</c:f>
              <c:numCache>
                <c:formatCode>General</c:formatCode>
                <c:ptCount val="55"/>
                <c:pt idx="22">
                  <c:v>1670</c:v>
                </c:pt>
                <c:pt idx="23">
                  <c:v>1670</c:v>
                </c:pt>
                <c:pt idx="24">
                  <c:v>1670</c:v>
                </c:pt>
                <c:pt idx="25">
                  <c:v>1670</c:v>
                </c:pt>
                <c:pt idx="26">
                  <c:v>1670</c:v>
                </c:pt>
                <c:pt idx="27">
                  <c:v>1670</c:v>
                </c:pt>
                <c:pt idx="28">
                  <c:v>1670</c:v>
                </c:pt>
              </c:numCache>
            </c:numRef>
          </c:yVal>
          <c:smooth val="1"/>
          <c:extLst>
            <c:ext xmlns:c16="http://schemas.microsoft.com/office/drawing/2014/chart" uri="{C3380CC4-5D6E-409C-BE32-E72D297353CC}">
              <c16:uniqueId val="{00000008-BFB7-4E90-8D6E-592229EDFEA6}"/>
            </c:ext>
          </c:extLst>
        </c:ser>
        <c:ser>
          <c:idx val="9"/>
          <c:order val="9"/>
          <c:tx>
            <c:v>KNO3 - Takahashi et al. 1988</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nitratos_Cp!$K$3:$K$57</c:f>
              <c:numCache>
                <c:formatCode>General</c:formatCode>
                <c:ptCount val="55"/>
                <c:pt idx="25">
                  <c:v>1390</c:v>
                </c:pt>
                <c:pt idx="26">
                  <c:v>1390</c:v>
                </c:pt>
                <c:pt idx="27">
                  <c:v>1390</c:v>
                </c:pt>
                <c:pt idx="28">
                  <c:v>1390</c:v>
                </c:pt>
                <c:pt idx="29">
                  <c:v>1390</c:v>
                </c:pt>
                <c:pt idx="30">
                  <c:v>1390</c:v>
                </c:pt>
                <c:pt idx="31">
                  <c:v>1390</c:v>
                </c:pt>
                <c:pt idx="32">
                  <c:v>1390</c:v>
                </c:pt>
                <c:pt idx="33">
                  <c:v>1390</c:v>
                </c:pt>
                <c:pt idx="34">
                  <c:v>1390</c:v>
                </c:pt>
                <c:pt idx="35">
                  <c:v>1390</c:v>
                </c:pt>
                <c:pt idx="36">
                  <c:v>1390</c:v>
                </c:pt>
                <c:pt idx="37">
                  <c:v>1390</c:v>
                </c:pt>
                <c:pt idx="38">
                  <c:v>1390</c:v>
                </c:pt>
              </c:numCache>
            </c:numRef>
          </c:yVal>
          <c:smooth val="1"/>
          <c:extLst>
            <c:ext xmlns:c16="http://schemas.microsoft.com/office/drawing/2014/chart" uri="{C3380CC4-5D6E-409C-BE32-E72D297353CC}">
              <c16:uniqueId val="{00000009-BFB7-4E90-8D6E-592229EDFEA6}"/>
            </c:ext>
          </c:extLst>
        </c:ser>
        <c:ser>
          <c:idx val="10"/>
          <c:order val="10"/>
          <c:tx>
            <c:v>Quaternary - Wang et al. 2013</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nitratos_Cp!$L$3:$L$57</c:f>
              <c:numCache>
                <c:formatCode>General</c:formatCode>
                <c:ptCount val="55"/>
                <c:pt idx="0">
                  <c:v>1384.7360000000001</c:v>
                </c:pt>
                <c:pt idx="1">
                  <c:v>1391.8080000000002</c:v>
                </c:pt>
                <c:pt idx="2">
                  <c:v>1398.8799999999999</c:v>
                </c:pt>
                <c:pt idx="3">
                  <c:v>1405.952</c:v>
                </c:pt>
                <c:pt idx="4">
                  <c:v>1413.0239999999999</c:v>
                </c:pt>
                <c:pt idx="5">
                  <c:v>1417.2672</c:v>
                </c:pt>
                <c:pt idx="6">
                  <c:v>1420.096</c:v>
                </c:pt>
                <c:pt idx="7">
                  <c:v>1427.1679999999999</c:v>
                </c:pt>
                <c:pt idx="8">
                  <c:v>1434.24</c:v>
                </c:pt>
                <c:pt idx="9">
                  <c:v>1441.3119999999999</c:v>
                </c:pt>
                <c:pt idx="10">
                  <c:v>1448.3839999999998</c:v>
                </c:pt>
                <c:pt idx="11">
                  <c:v>1455.4560000000001</c:v>
                </c:pt>
                <c:pt idx="12">
                  <c:v>1462.528</c:v>
                </c:pt>
                <c:pt idx="13">
                  <c:v>1469.6</c:v>
                </c:pt>
                <c:pt idx="14">
                  <c:v>1476.6719999999998</c:v>
                </c:pt>
                <c:pt idx="15">
                  <c:v>1483.7439999999999</c:v>
                </c:pt>
                <c:pt idx="16">
                  <c:v>1490.816</c:v>
                </c:pt>
                <c:pt idx="17">
                  <c:v>1497.8879999999999</c:v>
                </c:pt>
                <c:pt idx="18">
                  <c:v>1504.96</c:v>
                </c:pt>
                <c:pt idx="19">
                  <c:v>1512.0320000000002</c:v>
                </c:pt>
                <c:pt idx="20">
                  <c:v>1519.1039999999998</c:v>
                </c:pt>
                <c:pt idx="21">
                  <c:v>1526.1759999999999</c:v>
                </c:pt>
                <c:pt idx="22">
                  <c:v>1533.248</c:v>
                </c:pt>
                <c:pt idx="23">
                  <c:v>1540.3200000000002</c:v>
                </c:pt>
                <c:pt idx="24">
                  <c:v>1547.3919999999998</c:v>
                </c:pt>
                <c:pt idx="25">
                  <c:v>1554.4640000000002</c:v>
                </c:pt>
              </c:numCache>
            </c:numRef>
          </c:yVal>
          <c:smooth val="1"/>
          <c:extLst>
            <c:ext xmlns:c16="http://schemas.microsoft.com/office/drawing/2014/chart" uri="{C3380CC4-5D6E-409C-BE32-E72D297353CC}">
              <c16:uniqueId val="{0000000A-BFB7-4E90-8D6E-592229EDFEA6}"/>
            </c:ext>
          </c:extLst>
        </c:ser>
        <c:ser>
          <c:idx val="11"/>
          <c:order val="11"/>
          <c:tx>
            <c:v>Quaternary - Fernandez et al. 2015</c:v>
          </c:tx>
          <c:marker>
            <c:symbol val="none"/>
          </c:marker>
          <c:xVal>
            <c:numRef>
              <c:f>nitratos_Cp!$A$3:$A$57</c:f>
              <c:numCache>
                <c:formatCode>General</c:formatCode>
                <c:ptCount val="55"/>
                <c:pt idx="0">
                  <c:v>380</c:v>
                </c:pt>
                <c:pt idx="1">
                  <c:v>390</c:v>
                </c:pt>
                <c:pt idx="2">
                  <c:v>400</c:v>
                </c:pt>
                <c:pt idx="3">
                  <c:v>410</c:v>
                </c:pt>
                <c:pt idx="4">
                  <c:v>420</c:v>
                </c:pt>
                <c:pt idx="5">
                  <c:v>426</c:v>
                </c:pt>
                <c:pt idx="6">
                  <c:v>430</c:v>
                </c:pt>
                <c:pt idx="7">
                  <c:v>440</c:v>
                </c:pt>
                <c:pt idx="8">
                  <c:v>450</c:v>
                </c:pt>
                <c:pt idx="9">
                  <c:v>460</c:v>
                </c:pt>
                <c:pt idx="10">
                  <c:v>470</c:v>
                </c:pt>
                <c:pt idx="11">
                  <c:v>480</c:v>
                </c:pt>
                <c:pt idx="12">
                  <c:v>490</c:v>
                </c:pt>
                <c:pt idx="13">
                  <c:v>500</c:v>
                </c:pt>
                <c:pt idx="14">
                  <c:v>510</c:v>
                </c:pt>
                <c:pt idx="15">
                  <c:v>520</c:v>
                </c:pt>
                <c:pt idx="16">
                  <c:v>530</c:v>
                </c:pt>
                <c:pt idx="17">
                  <c:v>540</c:v>
                </c:pt>
                <c:pt idx="18">
                  <c:v>550</c:v>
                </c:pt>
                <c:pt idx="19">
                  <c:v>560</c:v>
                </c:pt>
                <c:pt idx="20">
                  <c:v>570</c:v>
                </c:pt>
                <c:pt idx="21">
                  <c:v>580</c:v>
                </c:pt>
                <c:pt idx="22">
                  <c:v>590</c:v>
                </c:pt>
                <c:pt idx="23">
                  <c:v>600</c:v>
                </c:pt>
                <c:pt idx="24">
                  <c:v>610</c:v>
                </c:pt>
                <c:pt idx="25">
                  <c:v>620</c:v>
                </c:pt>
                <c:pt idx="26">
                  <c:v>630</c:v>
                </c:pt>
                <c:pt idx="27">
                  <c:v>640</c:v>
                </c:pt>
                <c:pt idx="28">
                  <c:v>650</c:v>
                </c:pt>
                <c:pt idx="29">
                  <c:v>660</c:v>
                </c:pt>
                <c:pt idx="30">
                  <c:v>663</c:v>
                </c:pt>
                <c:pt idx="31">
                  <c:v>670</c:v>
                </c:pt>
                <c:pt idx="32">
                  <c:v>673</c:v>
                </c:pt>
                <c:pt idx="33">
                  <c:v>680</c:v>
                </c:pt>
                <c:pt idx="34">
                  <c:v>690</c:v>
                </c:pt>
                <c:pt idx="35">
                  <c:v>700</c:v>
                </c:pt>
                <c:pt idx="36">
                  <c:v>710</c:v>
                </c:pt>
                <c:pt idx="37">
                  <c:v>720</c:v>
                </c:pt>
                <c:pt idx="38">
                  <c:v>730</c:v>
                </c:pt>
                <c:pt idx="39">
                  <c:v>740</c:v>
                </c:pt>
                <c:pt idx="40">
                  <c:v>750</c:v>
                </c:pt>
                <c:pt idx="41">
                  <c:v>760</c:v>
                </c:pt>
                <c:pt idx="42">
                  <c:v>770</c:v>
                </c:pt>
                <c:pt idx="43">
                  <c:v>776</c:v>
                </c:pt>
                <c:pt idx="44">
                  <c:v>780</c:v>
                </c:pt>
                <c:pt idx="45">
                  <c:v>790</c:v>
                </c:pt>
                <c:pt idx="46">
                  <c:v>800</c:v>
                </c:pt>
                <c:pt idx="47">
                  <c:v>810</c:v>
                </c:pt>
                <c:pt idx="48">
                  <c:v>820</c:v>
                </c:pt>
                <c:pt idx="49">
                  <c:v>830</c:v>
                </c:pt>
                <c:pt idx="50">
                  <c:v>840</c:v>
                </c:pt>
                <c:pt idx="51">
                  <c:v>850</c:v>
                </c:pt>
                <c:pt idx="52">
                  <c:v>860</c:v>
                </c:pt>
                <c:pt idx="53">
                  <c:v>870</c:v>
                </c:pt>
                <c:pt idx="54">
                  <c:v>873</c:v>
                </c:pt>
              </c:numCache>
            </c:numRef>
          </c:xVal>
          <c:yVal>
            <c:numRef>
              <c:f>nitratos_Cp!$M$3:$M$57</c:f>
              <c:numCache>
                <c:formatCode>General</c:formatCode>
                <c:ptCount val="55"/>
                <c:pt idx="3">
                  <c:v>1518</c:v>
                </c:pt>
                <c:pt idx="4">
                  <c:v>1518</c:v>
                </c:pt>
                <c:pt idx="5">
                  <c:v>1518</c:v>
                </c:pt>
                <c:pt idx="6">
                  <c:v>1518</c:v>
                </c:pt>
                <c:pt idx="7">
                  <c:v>1518</c:v>
                </c:pt>
                <c:pt idx="8">
                  <c:v>1518</c:v>
                </c:pt>
                <c:pt idx="9">
                  <c:v>1518</c:v>
                </c:pt>
                <c:pt idx="10">
                  <c:v>1518</c:v>
                </c:pt>
                <c:pt idx="11">
                  <c:v>1518</c:v>
                </c:pt>
                <c:pt idx="12">
                  <c:v>1518</c:v>
                </c:pt>
                <c:pt idx="13">
                  <c:v>1518</c:v>
                </c:pt>
                <c:pt idx="14">
                  <c:v>1518</c:v>
                </c:pt>
                <c:pt idx="15">
                  <c:v>1518</c:v>
                </c:pt>
                <c:pt idx="16">
                  <c:v>1518</c:v>
                </c:pt>
                <c:pt idx="17">
                  <c:v>1518</c:v>
                </c:pt>
                <c:pt idx="18">
                  <c:v>1518</c:v>
                </c:pt>
                <c:pt idx="19">
                  <c:v>1518</c:v>
                </c:pt>
                <c:pt idx="20">
                  <c:v>1518</c:v>
                </c:pt>
                <c:pt idx="21">
                  <c:v>1518</c:v>
                </c:pt>
                <c:pt idx="22">
                  <c:v>1518</c:v>
                </c:pt>
                <c:pt idx="23">
                  <c:v>1518</c:v>
                </c:pt>
                <c:pt idx="24">
                  <c:v>1518</c:v>
                </c:pt>
                <c:pt idx="25">
                  <c:v>1518</c:v>
                </c:pt>
                <c:pt idx="26">
                  <c:v>1518</c:v>
                </c:pt>
                <c:pt idx="27">
                  <c:v>1518</c:v>
                </c:pt>
                <c:pt idx="28">
                  <c:v>1518</c:v>
                </c:pt>
                <c:pt idx="29">
                  <c:v>1518</c:v>
                </c:pt>
                <c:pt idx="30">
                  <c:v>1518</c:v>
                </c:pt>
                <c:pt idx="31">
                  <c:v>1518</c:v>
                </c:pt>
                <c:pt idx="32">
                  <c:v>1518</c:v>
                </c:pt>
                <c:pt idx="33">
                  <c:v>1518</c:v>
                </c:pt>
                <c:pt idx="34">
                  <c:v>1518</c:v>
                </c:pt>
                <c:pt idx="35">
                  <c:v>1518</c:v>
                </c:pt>
                <c:pt idx="36">
                  <c:v>1518</c:v>
                </c:pt>
                <c:pt idx="37">
                  <c:v>1518</c:v>
                </c:pt>
                <c:pt idx="38">
                  <c:v>1518</c:v>
                </c:pt>
                <c:pt idx="39">
                  <c:v>1518</c:v>
                </c:pt>
                <c:pt idx="40">
                  <c:v>1518</c:v>
                </c:pt>
                <c:pt idx="41">
                  <c:v>1518</c:v>
                </c:pt>
                <c:pt idx="42">
                  <c:v>1518</c:v>
                </c:pt>
                <c:pt idx="43">
                  <c:v>1518</c:v>
                </c:pt>
                <c:pt idx="44">
                  <c:v>1518</c:v>
                </c:pt>
                <c:pt idx="45">
                  <c:v>1518</c:v>
                </c:pt>
                <c:pt idx="46">
                  <c:v>1518</c:v>
                </c:pt>
                <c:pt idx="47">
                  <c:v>1518</c:v>
                </c:pt>
                <c:pt idx="48">
                  <c:v>1518</c:v>
                </c:pt>
              </c:numCache>
            </c:numRef>
          </c:yVal>
          <c:smooth val="1"/>
          <c:extLst>
            <c:ext xmlns:c16="http://schemas.microsoft.com/office/drawing/2014/chart" uri="{C3380CC4-5D6E-409C-BE32-E72D297353CC}">
              <c16:uniqueId val="{0000000B-BFB7-4E90-8D6E-592229EDFEA6}"/>
            </c:ext>
          </c:extLst>
        </c:ser>
        <c:dLbls>
          <c:showLegendKey val="0"/>
          <c:showVal val="0"/>
          <c:showCatName val="0"/>
          <c:showSerName val="0"/>
          <c:showPercent val="0"/>
          <c:showBubbleSize val="0"/>
        </c:dLbls>
        <c:axId val="61401344"/>
        <c:axId val="74654080"/>
      </c:scatterChart>
      <c:valAx>
        <c:axId val="61401344"/>
        <c:scaling>
          <c:orientation val="minMax"/>
          <c:max val="900"/>
          <c:min val="360"/>
        </c:scaling>
        <c:delete val="0"/>
        <c:axPos val="b"/>
        <c:title>
          <c:tx>
            <c:rich>
              <a:bodyPr/>
              <a:lstStyle/>
              <a:p>
                <a:pPr>
                  <a:defRPr sz="1200" b="0"/>
                </a:pPr>
                <a:r>
                  <a:rPr lang="en-US" sz="1200" b="0" i="1"/>
                  <a:t>T</a:t>
                </a:r>
                <a:r>
                  <a:rPr lang="en-US" sz="1200" b="0"/>
                  <a:t>/K</a:t>
                </a:r>
              </a:p>
            </c:rich>
          </c:tx>
          <c:overlay val="0"/>
        </c:title>
        <c:numFmt formatCode="General" sourceLinked="1"/>
        <c:majorTickMark val="out"/>
        <c:minorTickMark val="none"/>
        <c:tickLblPos val="nextTo"/>
        <c:crossAx val="74654080"/>
        <c:crosses val="autoZero"/>
        <c:crossBetween val="midCat"/>
      </c:valAx>
      <c:valAx>
        <c:axId val="74654080"/>
        <c:scaling>
          <c:orientation val="minMax"/>
          <c:max val="2750"/>
          <c:min val="850"/>
        </c:scaling>
        <c:delete val="0"/>
        <c:axPos val="l"/>
        <c:title>
          <c:tx>
            <c:rich>
              <a:bodyPr rot="-5400000" vert="horz"/>
              <a:lstStyle/>
              <a:p>
                <a:pPr>
                  <a:defRPr sz="1200" b="0"/>
                </a:pPr>
                <a:r>
                  <a:rPr lang="en-US" sz="1200" b="0" i="1"/>
                  <a:t>C</a:t>
                </a:r>
                <a:r>
                  <a:rPr lang="en-US" sz="1200" b="0" baseline="-25000"/>
                  <a:t>p</a:t>
                </a:r>
                <a:r>
                  <a:rPr lang="en-US" sz="1200" b="0"/>
                  <a:t>/J.kg</a:t>
                </a:r>
                <a:r>
                  <a:rPr lang="en-US" sz="1200" b="0" baseline="30000"/>
                  <a:t>-1</a:t>
                </a:r>
                <a:r>
                  <a:rPr lang="en-US" sz="1200" b="0"/>
                  <a:t>.K</a:t>
                </a:r>
                <a:r>
                  <a:rPr lang="en-US" sz="1200" b="0" baseline="30000"/>
                  <a:t>-1</a:t>
                </a:r>
              </a:p>
            </c:rich>
          </c:tx>
          <c:overlay val="0"/>
        </c:title>
        <c:numFmt formatCode="General" sourceLinked="1"/>
        <c:majorTickMark val="out"/>
        <c:minorTickMark val="none"/>
        <c:tickLblPos val="nextTo"/>
        <c:crossAx val="61401344"/>
        <c:crosses val="autoZero"/>
        <c:crossBetween val="midCat"/>
      </c:valAx>
      <c:spPr>
        <a:ln w="22225">
          <a:solidFill>
            <a:schemeClr val="tx1"/>
          </a:solidFill>
        </a:ln>
      </c:spPr>
    </c:plotArea>
    <c:legend>
      <c:legendPos val="r"/>
      <c:layout>
        <c:manualLayout>
          <c:xMode val="edge"/>
          <c:yMode val="edge"/>
          <c:x val="0.57222871432893274"/>
          <c:y val="2.1075231481481514E-2"/>
          <c:w val="0.3610382992565368"/>
          <c:h val="0.38617090844354346"/>
        </c:manualLayout>
      </c:layout>
      <c:overlay val="0"/>
      <c:txPr>
        <a:bodyPr/>
        <a:lstStyle/>
        <a:p>
          <a:pPr>
            <a:defRPr sz="800"/>
          </a:pPr>
          <a:endParaRPr lang="pt-PT"/>
        </a:p>
      </c:txPr>
    </c:legend>
    <c:plotVisOnly val="1"/>
    <c:dispBlanksAs val="gap"/>
    <c:showDLblsOverMax val="0"/>
  </c:chart>
  <c:spPr>
    <a:ln w="19050">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71163194444446"/>
          <c:y val="2.4609090909090942E-2"/>
          <c:w val="0.85407865902639823"/>
          <c:h val="0.81226285890933736"/>
        </c:manualLayout>
      </c:layout>
      <c:scatterChart>
        <c:scatterStyle val="lineMarker"/>
        <c:varyColors val="0"/>
        <c:ser>
          <c:idx val="8"/>
          <c:order val="6"/>
          <c:tx>
            <c:v>Solar Salt - Janz et al. 1979</c:v>
          </c:tx>
          <c:spPr>
            <a:ln w="28575">
              <a:noFill/>
            </a:ln>
          </c:spP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nitratos_thermal!$J$16:$J$62</c:f>
              <c:numCache>
                <c:formatCode>General</c:formatCode>
                <c:ptCount val="47"/>
                <c:pt idx="13">
                  <c:v>0.50726815999999897</c:v>
                </c:pt>
                <c:pt idx="14">
                  <c:v>0.50842294399999888</c:v>
                </c:pt>
                <c:pt idx="16">
                  <c:v>0.51150236799999838</c:v>
                </c:pt>
                <c:pt idx="18">
                  <c:v>0.515351648</c:v>
                </c:pt>
                <c:pt idx="21">
                  <c:v>0.51804614399999949</c:v>
                </c:pt>
                <c:pt idx="22">
                  <c:v>0.51939339200000001</c:v>
                </c:pt>
                <c:pt idx="23">
                  <c:v>0.51939339200000001</c:v>
                </c:pt>
                <c:pt idx="24">
                  <c:v>0.52074064000000064</c:v>
                </c:pt>
                <c:pt idx="25">
                  <c:v>0.52266528000000001</c:v>
                </c:pt>
                <c:pt idx="26">
                  <c:v>0.52362760000000064</c:v>
                </c:pt>
                <c:pt idx="27">
                  <c:v>0.52458991999999949</c:v>
                </c:pt>
                <c:pt idx="28">
                  <c:v>0.52651455999999885</c:v>
                </c:pt>
                <c:pt idx="29">
                  <c:v>0.5284392</c:v>
                </c:pt>
                <c:pt idx="30">
                  <c:v>0.53036383999999959</c:v>
                </c:pt>
              </c:numCache>
            </c:numRef>
          </c:yVal>
          <c:smooth val="0"/>
          <c:extLst>
            <c:ext xmlns:c16="http://schemas.microsoft.com/office/drawing/2014/chart" uri="{C3380CC4-5D6E-409C-BE32-E72D297353CC}">
              <c16:uniqueId val="{00000000-89D3-4C42-9E7B-F15B42AE649E}"/>
            </c:ext>
          </c:extLst>
        </c:ser>
        <c:dLbls>
          <c:showLegendKey val="0"/>
          <c:showVal val="0"/>
          <c:showCatName val="0"/>
          <c:showSerName val="0"/>
          <c:showPercent val="0"/>
          <c:showBubbleSize val="0"/>
        </c:dLbls>
        <c:axId val="61485440"/>
        <c:axId val="61487360"/>
      </c:scatterChart>
      <c:scatterChart>
        <c:scatterStyle val="smoothMarker"/>
        <c:varyColors val="0"/>
        <c:ser>
          <c:idx val="2"/>
          <c:order val="0"/>
          <c:tx>
            <c:v>Hitec - Wu et al. 2012</c:v>
          </c:tx>
          <c:marker>
            <c:symbol val="star"/>
            <c:size val="7"/>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nitratos_thermal!$D$16:$D$62</c:f>
              <c:numCache>
                <c:formatCode>General</c:formatCode>
                <c:ptCount val="47"/>
                <c:pt idx="7">
                  <c:v>0.39528000000000063</c:v>
                </c:pt>
                <c:pt idx="8">
                  <c:v>0.39355200000000051</c:v>
                </c:pt>
                <c:pt idx="9">
                  <c:v>0.38504000000000038</c:v>
                </c:pt>
                <c:pt idx="10">
                  <c:v>0.38312000000000063</c:v>
                </c:pt>
                <c:pt idx="11">
                  <c:v>0.38171200000000038</c:v>
                </c:pt>
                <c:pt idx="12">
                  <c:v>0.37544000000000038</c:v>
                </c:pt>
                <c:pt idx="13">
                  <c:v>0.37032000000000087</c:v>
                </c:pt>
                <c:pt idx="14">
                  <c:v>0.36648000000000075</c:v>
                </c:pt>
                <c:pt idx="15">
                  <c:v>0.36072000000000032</c:v>
                </c:pt>
                <c:pt idx="16">
                  <c:v>0.35624</c:v>
                </c:pt>
                <c:pt idx="17">
                  <c:v>0.34856000000000031</c:v>
                </c:pt>
                <c:pt idx="18">
                  <c:v>0.34344000000000002</c:v>
                </c:pt>
                <c:pt idx="19">
                  <c:v>0.34024000000000004</c:v>
                </c:pt>
                <c:pt idx="20">
                  <c:v>0.33640000000000075</c:v>
                </c:pt>
                <c:pt idx="21">
                  <c:v>0.334480000000001</c:v>
                </c:pt>
                <c:pt idx="22">
                  <c:v>0.33000000000000063</c:v>
                </c:pt>
                <c:pt idx="23">
                  <c:v>0.33000000000000063</c:v>
                </c:pt>
                <c:pt idx="24">
                  <c:v>0.32552000000000075</c:v>
                </c:pt>
                <c:pt idx="25">
                  <c:v>0.31912000000000063</c:v>
                </c:pt>
                <c:pt idx="26">
                  <c:v>0.31592000000000076</c:v>
                </c:pt>
                <c:pt idx="27">
                  <c:v>0.3127200000000005</c:v>
                </c:pt>
                <c:pt idx="28">
                  <c:v>0.30632000000000087</c:v>
                </c:pt>
                <c:pt idx="29">
                  <c:v>0.29992000000000063</c:v>
                </c:pt>
                <c:pt idx="30">
                  <c:v>0.29352000000000056</c:v>
                </c:pt>
                <c:pt idx="31">
                  <c:v>0.28712000000000032</c:v>
                </c:pt>
                <c:pt idx="32">
                  <c:v>0.28072000000000008</c:v>
                </c:pt>
                <c:pt idx="33">
                  <c:v>0.27432000000000056</c:v>
                </c:pt>
                <c:pt idx="34">
                  <c:v>0.26792000000000032</c:v>
                </c:pt>
                <c:pt idx="35">
                  <c:v>0.26600000000000001</c:v>
                </c:pt>
              </c:numCache>
            </c:numRef>
          </c:yVal>
          <c:smooth val="1"/>
          <c:extLst>
            <c:ext xmlns:c16="http://schemas.microsoft.com/office/drawing/2014/chart" uri="{C3380CC4-5D6E-409C-BE32-E72D297353CC}">
              <c16:uniqueId val="{00000001-89D3-4C42-9E7B-F15B42AE649E}"/>
            </c:ext>
          </c:extLst>
        </c:ser>
        <c:ser>
          <c:idx val="3"/>
          <c:order val="1"/>
          <c:tx>
            <c:v>Hitec - Yang et al. 2010</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nitratos_thermal!$E$16:$E$62</c:f>
              <c:numCache>
                <c:formatCode>General</c:formatCode>
                <c:ptCount val="47"/>
                <c:pt idx="4">
                  <c:v>0.41055200000000008</c:v>
                </c:pt>
                <c:pt idx="5">
                  <c:v>0.40794000000000002</c:v>
                </c:pt>
                <c:pt idx="6">
                  <c:v>0.40467500000000001</c:v>
                </c:pt>
                <c:pt idx="7">
                  <c:v>0.39618600000000087</c:v>
                </c:pt>
                <c:pt idx="8">
                  <c:v>0.39442290000000113</c:v>
                </c:pt>
                <c:pt idx="9">
                  <c:v>0.38573800000000008</c:v>
                </c:pt>
                <c:pt idx="10">
                  <c:v>0.38377900000000031</c:v>
                </c:pt>
                <c:pt idx="11">
                  <c:v>0.38234240000000075</c:v>
                </c:pt>
                <c:pt idx="12">
                  <c:v>0.37594300000000008</c:v>
                </c:pt>
                <c:pt idx="13">
                  <c:v>0.37071900000000008</c:v>
                </c:pt>
                <c:pt idx="14">
                  <c:v>0.36680100000000032</c:v>
                </c:pt>
                <c:pt idx="15">
                  <c:v>0.36092400000000063</c:v>
                </c:pt>
                <c:pt idx="16">
                  <c:v>0.35635300000000031</c:v>
                </c:pt>
                <c:pt idx="17">
                  <c:v>0.34851700000000008</c:v>
                </c:pt>
                <c:pt idx="18">
                  <c:v>0.34329300000000001</c:v>
                </c:pt>
                <c:pt idx="19">
                  <c:v>0.3400280000000005</c:v>
                </c:pt>
                <c:pt idx="20">
                  <c:v>0.33611000000000063</c:v>
                </c:pt>
                <c:pt idx="21">
                  <c:v>0.33415100000000031</c:v>
                </c:pt>
                <c:pt idx="22">
                  <c:v>0.32958000000000087</c:v>
                </c:pt>
                <c:pt idx="23">
                  <c:v>0.32958000000000087</c:v>
                </c:pt>
                <c:pt idx="24">
                  <c:v>0.32500900000000038</c:v>
                </c:pt>
                <c:pt idx="25">
                  <c:v>0.31847900000000062</c:v>
                </c:pt>
                <c:pt idx="26">
                  <c:v>0.31521400000000038</c:v>
                </c:pt>
                <c:pt idx="27">
                  <c:v>0.31194900000000031</c:v>
                </c:pt>
                <c:pt idx="28">
                  <c:v>0.30541900000000038</c:v>
                </c:pt>
                <c:pt idx="29">
                  <c:v>0.29888900000000074</c:v>
                </c:pt>
                <c:pt idx="30">
                  <c:v>0.29235900000000031</c:v>
                </c:pt>
                <c:pt idx="31">
                  <c:v>0.2858290000000005</c:v>
                </c:pt>
                <c:pt idx="32">
                  <c:v>0.27929900000000002</c:v>
                </c:pt>
                <c:pt idx="33">
                  <c:v>0.27276900000000004</c:v>
                </c:pt>
                <c:pt idx="34">
                  <c:v>0.26623899999999995</c:v>
                </c:pt>
                <c:pt idx="35">
                  <c:v>0.26428000000000001</c:v>
                </c:pt>
              </c:numCache>
            </c:numRef>
          </c:yVal>
          <c:smooth val="1"/>
          <c:extLst>
            <c:ext xmlns:c16="http://schemas.microsoft.com/office/drawing/2014/chart" uri="{C3380CC4-5D6E-409C-BE32-E72D297353CC}">
              <c16:uniqueId val="{00000002-89D3-4C42-9E7B-F15B42AE649E}"/>
            </c:ext>
          </c:extLst>
        </c:ser>
        <c:ser>
          <c:idx val="4"/>
          <c:order val="2"/>
          <c:tx>
            <c:v>Solar Salt - Zavoico 2001</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nitratos_thermal!$F$16:$F$62</c:f>
              <c:numCache>
                <c:formatCode>General</c:formatCode>
                <c:ptCount val="47"/>
                <c:pt idx="7">
                  <c:v>0.49959150000000002</c:v>
                </c:pt>
                <c:pt idx="8">
                  <c:v>0.50010450000000006</c:v>
                </c:pt>
                <c:pt idx="9">
                  <c:v>0.50263150000000001</c:v>
                </c:pt>
                <c:pt idx="10">
                  <c:v>0.50320149999999997</c:v>
                </c:pt>
                <c:pt idx="11">
                  <c:v>0.5036195</c:v>
                </c:pt>
                <c:pt idx="12">
                  <c:v>0.50548149999999958</c:v>
                </c:pt>
                <c:pt idx="13">
                  <c:v>0.50700149999999999</c:v>
                </c:pt>
                <c:pt idx="14">
                  <c:v>0.50814150000000002</c:v>
                </c:pt>
                <c:pt idx="15">
                  <c:v>0.50985150000000001</c:v>
                </c:pt>
                <c:pt idx="16">
                  <c:v>0.51118149999999996</c:v>
                </c:pt>
                <c:pt idx="17">
                  <c:v>0.51346149999999957</c:v>
                </c:pt>
                <c:pt idx="18">
                  <c:v>0.51498149999999998</c:v>
                </c:pt>
                <c:pt idx="19">
                  <c:v>0.51593149999999999</c:v>
                </c:pt>
                <c:pt idx="20">
                  <c:v>0.51707150000000002</c:v>
                </c:pt>
                <c:pt idx="21">
                  <c:v>0.51764150000000064</c:v>
                </c:pt>
                <c:pt idx="22">
                  <c:v>0.51897150000000003</c:v>
                </c:pt>
                <c:pt idx="23">
                  <c:v>0.51897150000000003</c:v>
                </c:pt>
                <c:pt idx="24">
                  <c:v>0.52030149999999997</c:v>
                </c:pt>
                <c:pt idx="25">
                  <c:v>0.52220149999999999</c:v>
                </c:pt>
                <c:pt idx="26">
                  <c:v>0.52315149999999999</c:v>
                </c:pt>
                <c:pt idx="27">
                  <c:v>0.5241015</c:v>
                </c:pt>
                <c:pt idx="28">
                  <c:v>0.52600150000000001</c:v>
                </c:pt>
                <c:pt idx="29">
                  <c:v>0.52790150000000002</c:v>
                </c:pt>
                <c:pt idx="30">
                  <c:v>0.52980150000000004</c:v>
                </c:pt>
                <c:pt idx="31">
                  <c:v>0.53170150000000005</c:v>
                </c:pt>
                <c:pt idx="32">
                  <c:v>0.53360150000000062</c:v>
                </c:pt>
                <c:pt idx="33">
                  <c:v>0.53550150000000007</c:v>
                </c:pt>
                <c:pt idx="34">
                  <c:v>0.53740149999999998</c:v>
                </c:pt>
                <c:pt idx="35">
                  <c:v>0.53797150000000005</c:v>
                </c:pt>
                <c:pt idx="36">
                  <c:v>0.53930149999999999</c:v>
                </c:pt>
                <c:pt idx="37">
                  <c:v>0.5412015</c:v>
                </c:pt>
                <c:pt idx="38">
                  <c:v>0.54310150000000001</c:v>
                </c:pt>
                <c:pt idx="39">
                  <c:v>0.54500150000000003</c:v>
                </c:pt>
                <c:pt idx="40">
                  <c:v>0.54690150000000004</c:v>
                </c:pt>
                <c:pt idx="41">
                  <c:v>0.54880150000000005</c:v>
                </c:pt>
                <c:pt idx="42">
                  <c:v>0.55070149999999995</c:v>
                </c:pt>
                <c:pt idx="43">
                  <c:v>0.55260150000000063</c:v>
                </c:pt>
                <c:pt idx="44">
                  <c:v>0.55450149999999998</c:v>
                </c:pt>
                <c:pt idx="45">
                  <c:v>0.55640149999999999</c:v>
                </c:pt>
                <c:pt idx="46">
                  <c:v>0.55697150000000062</c:v>
                </c:pt>
              </c:numCache>
            </c:numRef>
          </c:yVal>
          <c:smooth val="1"/>
          <c:extLst>
            <c:ext xmlns:c16="http://schemas.microsoft.com/office/drawing/2014/chart" uri="{C3380CC4-5D6E-409C-BE32-E72D297353CC}">
              <c16:uniqueId val="{00000003-89D3-4C42-9E7B-F15B42AE649E}"/>
            </c:ext>
          </c:extLst>
        </c:ser>
        <c:ser>
          <c:idx val="5"/>
          <c:order val="3"/>
          <c:tx>
            <c:v>LiNO3 - Janz et al. 1979</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nitratos_thermal!$G$16:$G$62</c:f>
              <c:numCache>
                <c:formatCode>General</c:formatCode>
                <c:ptCount val="47"/>
                <c:pt idx="2">
                  <c:v>0.61023640000000001</c:v>
                </c:pt>
                <c:pt idx="3">
                  <c:v>0.61343715999999959</c:v>
                </c:pt>
                <c:pt idx="4">
                  <c:v>0.61421119999999996</c:v>
                </c:pt>
                <c:pt idx="5">
                  <c:v>0.61504800000000126</c:v>
                </c:pt>
                <c:pt idx="6">
                  <c:v>0.61609400000000125</c:v>
                </c:pt>
                <c:pt idx="7">
                  <c:v>0.61881359999999996</c:v>
                </c:pt>
                <c:pt idx="8">
                  <c:v>0.61937844000000064</c:v>
                </c:pt>
                <c:pt idx="9">
                  <c:v>0.62216079999999996</c:v>
                </c:pt>
                <c:pt idx="10">
                  <c:v>0.62278840000000113</c:v>
                </c:pt>
                <c:pt idx="11">
                  <c:v>0.62324864000000102</c:v>
                </c:pt>
                <c:pt idx="12">
                  <c:v>0.62529880000000126</c:v>
                </c:pt>
                <c:pt idx="13">
                  <c:v>0.62697239999999999</c:v>
                </c:pt>
                <c:pt idx="14">
                  <c:v>0.628227600000001</c:v>
                </c:pt>
                <c:pt idx="15">
                  <c:v>0.63011040000000063</c:v>
                </c:pt>
                <c:pt idx="16">
                  <c:v>0.6315748000000011</c:v>
                </c:pt>
                <c:pt idx="17">
                  <c:v>0.63408520000000113</c:v>
                </c:pt>
                <c:pt idx="18">
                  <c:v>0.63575880000000173</c:v>
                </c:pt>
                <c:pt idx="19">
                  <c:v>0.63680480000000173</c:v>
                </c:pt>
                <c:pt idx="20">
                  <c:v>0.63806000000000063</c:v>
                </c:pt>
                <c:pt idx="21">
                  <c:v>0.63868760000000124</c:v>
                </c:pt>
                <c:pt idx="22">
                  <c:v>0.64015200000000005</c:v>
                </c:pt>
                <c:pt idx="23">
                  <c:v>0.64015200000000005</c:v>
                </c:pt>
                <c:pt idx="24">
                  <c:v>0.64161639999999998</c:v>
                </c:pt>
                <c:pt idx="25">
                  <c:v>0.64370840000000173</c:v>
                </c:pt>
                <c:pt idx="26">
                  <c:v>0.64475439999999995</c:v>
                </c:pt>
                <c:pt idx="27">
                  <c:v>0.64580040000000138</c:v>
                </c:pt>
                <c:pt idx="28">
                  <c:v>0.64789240000000126</c:v>
                </c:pt>
                <c:pt idx="29">
                  <c:v>0.64998439999999991</c:v>
                </c:pt>
                <c:pt idx="30">
                  <c:v>0.65207640000000111</c:v>
                </c:pt>
              </c:numCache>
            </c:numRef>
          </c:yVal>
          <c:smooth val="1"/>
          <c:extLst>
            <c:ext xmlns:c16="http://schemas.microsoft.com/office/drawing/2014/chart" uri="{C3380CC4-5D6E-409C-BE32-E72D297353CC}">
              <c16:uniqueId val="{00000004-89D3-4C42-9E7B-F15B42AE649E}"/>
            </c:ext>
          </c:extLst>
        </c:ser>
        <c:ser>
          <c:idx val="6"/>
          <c:order val="4"/>
          <c:tx>
            <c:v>NaNO3 - Janz et al. 1979</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nitratos_thermal!$H$16:$H$62</c:f>
              <c:numCache>
                <c:formatCode>General</c:formatCode>
                <c:ptCount val="47"/>
                <c:pt idx="10">
                  <c:v>0.56070620800000004</c:v>
                </c:pt>
                <c:pt idx="11">
                  <c:v>0.56128426943999998</c:v>
                </c:pt>
                <c:pt idx="12">
                  <c:v>0.56385927040000172</c:v>
                </c:pt>
                <c:pt idx="13">
                  <c:v>0.56596131199999999</c:v>
                </c:pt>
                <c:pt idx="14">
                  <c:v>0.56753784320000011</c:v>
                </c:pt>
                <c:pt idx="15">
                  <c:v>0.56990264000000002</c:v>
                </c:pt>
                <c:pt idx="16">
                  <c:v>0.57174192640000199</c:v>
                </c:pt>
                <c:pt idx="17">
                  <c:v>0.57489498880000012</c:v>
                </c:pt>
                <c:pt idx="18">
                  <c:v>0.57699703040000139</c:v>
                </c:pt>
                <c:pt idx="19">
                  <c:v>0.57831080640000065</c:v>
                </c:pt>
                <c:pt idx="20">
                  <c:v>0.579887337600001</c:v>
                </c:pt>
                <c:pt idx="21">
                  <c:v>0.58067560320000122</c:v>
                </c:pt>
                <c:pt idx="22">
                  <c:v>0.58251488959999886</c:v>
                </c:pt>
                <c:pt idx="23">
                  <c:v>0.58251488959999886</c:v>
                </c:pt>
                <c:pt idx="24">
                  <c:v>0.58435417600000006</c:v>
                </c:pt>
                <c:pt idx="25">
                  <c:v>0.58698172799999959</c:v>
                </c:pt>
                <c:pt idx="26">
                  <c:v>0.58829550400000008</c:v>
                </c:pt>
                <c:pt idx="27">
                  <c:v>0.58960928000000001</c:v>
                </c:pt>
                <c:pt idx="28">
                  <c:v>0.59223683199999899</c:v>
                </c:pt>
                <c:pt idx="29">
                  <c:v>0.59486438399999897</c:v>
                </c:pt>
                <c:pt idx="30">
                  <c:v>0.59749193600000061</c:v>
                </c:pt>
                <c:pt idx="31">
                  <c:v>0.60011948800000003</c:v>
                </c:pt>
              </c:numCache>
            </c:numRef>
          </c:yVal>
          <c:smooth val="1"/>
          <c:extLst>
            <c:ext xmlns:c16="http://schemas.microsoft.com/office/drawing/2014/chart" uri="{C3380CC4-5D6E-409C-BE32-E72D297353CC}">
              <c16:uniqueId val="{00000005-89D3-4C42-9E7B-F15B42AE649E}"/>
            </c:ext>
          </c:extLst>
        </c:ser>
        <c:ser>
          <c:idx val="7"/>
          <c:order val="5"/>
          <c:tx>
            <c:v>KNO3 - Janz et al. 1979</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nitratos_thermal!$I$16:$I$62</c:f>
              <c:numCache>
                <c:formatCode>General</c:formatCode>
                <c:ptCount val="47"/>
                <c:pt idx="13">
                  <c:v>0.45906848000000056</c:v>
                </c:pt>
                <c:pt idx="14">
                  <c:v>0.46125252800000005</c:v>
                </c:pt>
                <c:pt idx="15">
                  <c:v>0.46452860000000062</c:v>
                </c:pt>
                <c:pt idx="16">
                  <c:v>0.46707665600000031</c:v>
                </c:pt>
                <c:pt idx="17">
                  <c:v>0.47144475200000002</c:v>
                </c:pt>
                <c:pt idx="18">
                  <c:v>0.47435681600000063</c:v>
                </c:pt>
                <c:pt idx="19">
                  <c:v>0.47617685600000031</c:v>
                </c:pt>
                <c:pt idx="20">
                  <c:v>0.47836090400000075</c:v>
                </c:pt>
                <c:pt idx="21">
                  <c:v>0.4794529280000005</c:v>
                </c:pt>
                <c:pt idx="22">
                  <c:v>0.48200098400000063</c:v>
                </c:pt>
                <c:pt idx="23">
                  <c:v>0.48200098400000063</c:v>
                </c:pt>
                <c:pt idx="24">
                  <c:v>0.48454904000000004</c:v>
                </c:pt>
                <c:pt idx="25">
                  <c:v>0.48818912000000031</c:v>
                </c:pt>
                <c:pt idx="26">
                  <c:v>0.4900091600000005</c:v>
                </c:pt>
                <c:pt idx="27">
                  <c:v>0.49182920000000063</c:v>
                </c:pt>
                <c:pt idx="28">
                  <c:v>0.49546928000000057</c:v>
                </c:pt>
                <c:pt idx="29">
                  <c:v>0.49910936000000056</c:v>
                </c:pt>
                <c:pt idx="30">
                  <c:v>0.50274944000000099</c:v>
                </c:pt>
              </c:numCache>
            </c:numRef>
          </c:yVal>
          <c:smooth val="1"/>
          <c:extLst>
            <c:ext xmlns:c16="http://schemas.microsoft.com/office/drawing/2014/chart" uri="{C3380CC4-5D6E-409C-BE32-E72D297353CC}">
              <c16:uniqueId val="{00000006-89D3-4C42-9E7B-F15B42AE649E}"/>
            </c:ext>
          </c:extLst>
        </c:ser>
        <c:ser>
          <c:idx val="12"/>
          <c:order val="7"/>
          <c:tx>
            <c:v>Solar Salt - Omotani et al. 1982</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nitratos_thermal!$N$16:$N$62</c:f>
              <c:numCache>
                <c:formatCode>General</c:formatCode>
                <c:ptCount val="47"/>
                <c:pt idx="0">
                  <c:v>0.45390000000000008</c:v>
                </c:pt>
                <c:pt idx="1">
                  <c:v>0.45152000000000031</c:v>
                </c:pt>
                <c:pt idx="2">
                  <c:v>0.44740000000000002</c:v>
                </c:pt>
                <c:pt idx="3">
                  <c:v>0.44434000000000001</c:v>
                </c:pt>
                <c:pt idx="4">
                  <c:v>0.44360000000000005</c:v>
                </c:pt>
                <c:pt idx="5">
                  <c:v>0.44279999999999997</c:v>
                </c:pt>
                <c:pt idx="6">
                  <c:v>0.44179999999999997</c:v>
                </c:pt>
                <c:pt idx="7">
                  <c:v>0.43920000000000031</c:v>
                </c:pt>
                <c:pt idx="8">
                  <c:v>0.43866000000000038</c:v>
                </c:pt>
                <c:pt idx="9">
                  <c:v>0.4360000000000005</c:v>
                </c:pt>
                <c:pt idx="10">
                  <c:v>0.43540000000000056</c:v>
                </c:pt>
                <c:pt idx="11">
                  <c:v>0.43496000000000057</c:v>
                </c:pt>
              </c:numCache>
            </c:numRef>
          </c:yVal>
          <c:smooth val="1"/>
          <c:extLst>
            <c:ext xmlns:c16="http://schemas.microsoft.com/office/drawing/2014/chart" uri="{C3380CC4-5D6E-409C-BE32-E72D297353CC}">
              <c16:uniqueId val="{00000007-89D3-4C42-9E7B-F15B42AE649E}"/>
            </c:ext>
          </c:extLst>
        </c:ser>
        <c:ser>
          <c:idx val="13"/>
          <c:order val="8"/>
          <c:tx>
            <c:v>NaNO3 - Nagasaka et al. 1991</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nitratos_thermal!$O$16:$O$62</c:f>
              <c:numCache>
                <c:formatCode>General</c:formatCode>
                <c:ptCount val="47"/>
                <c:pt idx="9">
                  <c:v>0.51463999999999999</c:v>
                </c:pt>
                <c:pt idx="10">
                  <c:v>0.5141</c:v>
                </c:pt>
                <c:pt idx="11">
                  <c:v>0.51370399999999949</c:v>
                </c:pt>
                <c:pt idx="12">
                  <c:v>0.51193999999999951</c:v>
                </c:pt>
                <c:pt idx="13">
                  <c:v>0.51049999999999951</c:v>
                </c:pt>
                <c:pt idx="14">
                  <c:v>0.50941999999999887</c:v>
                </c:pt>
                <c:pt idx="15">
                  <c:v>0.50779999999999992</c:v>
                </c:pt>
                <c:pt idx="16">
                  <c:v>0.50653999999999899</c:v>
                </c:pt>
                <c:pt idx="17">
                  <c:v>0.5043799999999995</c:v>
                </c:pt>
                <c:pt idx="18">
                  <c:v>0.5029399999999995</c:v>
                </c:pt>
                <c:pt idx="19">
                  <c:v>0.50203999999999949</c:v>
                </c:pt>
                <c:pt idx="20">
                  <c:v>0.50095999999999996</c:v>
                </c:pt>
              </c:numCache>
            </c:numRef>
          </c:yVal>
          <c:smooth val="1"/>
          <c:extLst>
            <c:ext xmlns:c16="http://schemas.microsoft.com/office/drawing/2014/chart" uri="{C3380CC4-5D6E-409C-BE32-E72D297353CC}">
              <c16:uniqueId val="{00000008-89D3-4C42-9E7B-F15B42AE649E}"/>
            </c:ext>
          </c:extLst>
        </c:ser>
        <c:ser>
          <c:idx val="14"/>
          <c:order val="9"/>
          <c:tx>
            <c:v>KNO3 - Nagasaka et al. 1991</c:v>
          </c:tx>
          <c:marker>
            <c:symbol val="none"/>
          </c:marker>
          <c:xVal>
            <c:numRef>
              <c:f>nitratos_thermal!$A$16:$A$62</c:f>
              <c:numCache>
                <c:formatCode>General</c:formatCode>
                <c:ptCount val="47"/>
                <c:pt idx="0">
                  <c:v>497.5</c:v>
                </c:pt>
                <c:pt idx="1">
                  <c:v>509.4</c:v>
                </c:pt>
                <c:pt idx="2">
                  <c:v>530</c:v>
                </c:pt>
                <c:pt idx="3">
                  <c:v>545.29999999999995</c:v>
                </c:pt>
                <c:pt idx="4">
                  <c:v>549</c:v>
                </c:pt>
                <c:pt idx="5">
                  <c:v>553</c:v>
                </c:pt>
                <c:pt idx="6">
                  <c:v>558</c:v>
                </c:pt>
                <c:pt idx="7">
                  <c:v>571</c:v>
                </c:pt>
                <c:pt idx="8">
                  <c:v>573.70000000000005</c:v>
                </c:pt>
                <c:pt idx="9">
                  <c:v>587</c:v>
                </c:pt>
                <c:pt idx="10">
                  <c:v>590</c:v>
                </c:pt>
                <c:pt idx="11">
                  <c:v>592.20000000000005</c:v>
                </c:pt>
                <c:pt idx="12">
                  <c:v>602</c:v>
                </c:pt>
                <c:pt idx="13">
                  <c:v>610</c:v>
                </c:pt>
                <c:pt idx="14">
                  <c:v>616</c:v>
                </c:pt>
                <c:pt idx="15">
                  <c:v>625</c:v>
                </c:pt>
                <c:pt idx="16">
                  <c:v>632</c:v>
                </c:pt>
                <c:pt idx="17">
                  <c:v>644</c:v>
                </c:pt>
                <c:pt idx="18">
                  <c:v>652</c:v>
                </c:pt>
                <c:pt idx="19">
                  <c:v>657</c:v>
                </c:pt>
                <c:pt idx="20">
                  <c:v>663</c:v>
                </c:pt>
                <c:pt idx="21">
                  <c:v>666</c:v>
                </c:pt>
                <c:pt idx="22">
                  <c:v>673</c:v>
                </c:pt>
                <c:pt idx="23">
                  <c:v>673</c:v>
                </c:pt>
                <c:pt idx="24">
                  <c:v>680</c:v>
                </c:pt>
                <c:pt idx="25">
                  <c:v>690</c:v>
                </c:pt>
                <c:pt idx="26">
                  <c:v>695</c:v>
                </c:pt>
                <c:pt idx="27">
                  <c:v>700</c:v>
                </c:pt>
                <c:pt idx="28">
                  <c:v>710</c:v>
                </c:pt>
                <c:pt idx="29">
                  <c:v>720</c:v>
                </c:pt>
                <c:pt idx="30">
                  <c:v>730</c:v>
                </c:pt>
                <c:pt idx="31">
                  <c:v>740</c:v>
                </c:pt>
                <c:pt idx="32">
                  <c:v>750</c:v>
                </c:pt>
                <c:pt idx="33">
                  <c:v>760</c:v>
                </c:pt>
                <c:pt idx="34">
                  <c:v>770</c:v>
                </c:pt>
                <c:pt idx="35">
                  <c:v>773</c:v>
                </c:pt>
                <c:pt idx="36">
                  <c:v>780</c:v>
                </c:pt>
                <c:pt idx="37">
                  <c:v>790</c:v>
                </c:pt>
                <c:pt idx="38">
                  <c:v>800</c:v>
                </c:pt>
                <c:pt idx="39">
                  <c:v>810</c:v>
                </c:pt>
                <c:pt idx="40">
                  <c:v>820</c:v>
                </c:pt>
                <c:pt idx="41">
                  <c:v>830</c:v>
                </c:pt>
                <c:pt idx="42">
                  <c:v>840</c:v>
                </c:pt>
                <c:pt idx="43">
                  <c:v>850</c:v>
                </c:pt>
                <c:pt idx="44">
                  <c:v>860</c:v>
                </c:pt>
                <c:pt idx="45">
                  <c:v>870</c:v>
                </c:pt>
                <c:pt idx="46">
                  <c:v>873</c:v>
                </c:pt>
              </c:numCache>
            </c:numRef>
          </c:xVal>
          <c:yVal>
            <c:numRef>
              <c:f>nitratos_thermal!$P$16:$P$62</c:f>
              <c:numCache>
                <c:formatCode>General</c:formatCode>
                <c:ptCount val="47"/>
                <c:pt idx="15">
                  <c:v>0.40875</c:v>
                </c:pt>
                <c:pt idx="16">
                  <c:v>0.40630000000000038</c:v>
                </c:pt>
                <c:pt idx="17">
                  <c:v>0.40210000000000001</c:v>
                </c:pt>
                <c:pt idx="18">
                  <c:v>0.39930000000000088</c:v>
                </c:pt>
                <c:pt idx="19">
                  <c:v>0.39755000000000063</c:v>
                </c:pt>
                <c:pt idx="20">
                  <c:v>0.39545000000000063</c:v>
                </c:pt>
                <c:pt idx="21">
                  <c:v>0.39440000000000075</c:v>
                </c:pt>
                <c:pt idx="22">
                  <c:v>0.39195000000000058</c:v>
                </c:pt>
                <c:pt idx="23">
                  <c:v>0.39195000000000058</c:v>
                </c:pt>
                <c:pt idx="24">
                  <c:v>0.38950000000000057</c:v>
                </c:pt>
                <c:pt idx="25">
                  <c:v>0.38600000000000056</c:v>
                </c:pt>
                <c:pt idx="26">
                  <c:v>0.38425000000000031</c:v>
                </c:pt>
                <c:pt idx="27">
                  <c:v>0.38250000000000056</c:v>
                </c:pt>
                <c:pt idx="28">
                  <c:v>0.37900000000000056</c:v>
                </c:pt>
              </c:numCache>
            </c:numRef>
          </c:yVal>
          <c:smooth val="1"/>
          <c:extLst>
            <c:ext xmlns:c16="http://schemas.microsoft.com/office/drawing/2014/chart" uri="{C3380CC4-5D6E-409C-BE32-E72D297353CC}">
              <c16:uniqueId val="{00000009-89D3-4C42-9E7B-F15B42AE649E}"/>
            </c:ext>
          </c:extLst>
        </c:ser>
        <c:dLbls>
          <c:showLegendKey val="0"/>
          <c:showVal val="0"/>
          <c:showCatName val="0"/>
          <c:showSerName val="0"/>
          <c:showPercent val="0"/>
          <c:showBubbleSize val="0"/>
        </c:dLbls>
        <c:axId val="61485440"/>
        <c:axId val="61487360"/>
      </c:scatterChart>
      <c:valAx>
        <c:axId val="61485440"/>
        <c:scaling>
          <c:orientation val="minMax"/>
          <c:max val="900"/>
          <c:min val="450"/>
        </c:scaling>
        <c:delete val="0"/>
        <c:axPos val="b"/>
        <c:title>
          <c:tx>
            <c:rich>
              <a:bodyPr/>
              <a:lstStyle/>
              <a:p>
                <a:pPr>
                  <a:defRPr/>
                </a:pPr>
                <a:r>
                  <a:rPr lang="en-US" sz="1200" b="0" i="1"/>
                  <a:t>T</a:t>
                </a:r>
                <a:r>
                  <a:rPr lang="en-US" sz="1200" b="0"/>
                  <a:t>/K</a:t>
                </a:r>
              </a:p>
            </c:rich>
          </c:tx>
          <c:layout>
            <c:manualLayout>
              <c:xMode val="edge"/>
              <c:yMode val="edge"/>
              <c:x val="0.46229873636418695"/>
              <c:y val="0.91042368731818579"/>
            </c:manualLayout>
          </c:layout>
          <c:overlay val="0"/>
        </c:title>
        <c:numFmt formatCode="General" sourceLinked="1"/>
        <c:majorTickMark val="out"/>
        <c:minorTickMark val="none"/>
        <c:tickLblPos val="nextTo"/>
        <c:crossAx val="61487360"/>
        <c:crosses val="autoZero"/>
        <c:crossBetween val="midCat"/>
      </c:valAx>
      <c:valAx>
        <c:axId val="61487360"/>
        <c:scaling>
          <c:orientation val="minMax"/>
          <c:max val="0.70000000000000062"/>
          <c:min val="0.25"/>
        </c:scaling>
        <c:delete val="0"/>
        <c:axPos val="l"/>
        <c:title>
          <c:tx>
            <c:rich>
              <a:bodyPr rot="-5400000" vert="horz"/>
              <a:lstStyle/>
              <a:p>
                <a:pPr>
                  <a:defRPr sz="1200" b="0">
                    <a:sym typeface="Symbol"/>
                  </a:defRPr>
                </a:pPr>
                <a:r>
                  <a:rPr lang="en-US" sz="1200" b="0" i="1">
                    <a:sym typeface="Symbol"/>
                  </a:rPr>
                  <a:t></a:t>
                </a:r>
                <a:r>
                  <a:rPr lang="en-US" sz="1200" b="0">
                    <a:sym typeface="Symbol"/>
                  </a:rPr>
                  <a:t>/W.m</a:t>
                </a:r>
                <a:r>
                  <a:rPr lang="en-US" sz="1200" b="0" baseline="30000">
                    <a:sym typeface="Symbol"/>
                  </a:rPr>
                  <a:t>-1</a:t>
                </a:r>
                <a:r>
                  <a:rPr lang="en-US" sz="1200" b="0">
                    <a:sym typeface="Symbol"/>
                  </a:rPr>
                  <a:t>.K</a:t>
                </a:r>
                <a:r>
                  <a:rPr lang="en-US" sz="1200" b="0" baseline="30000">
                    <a:sym typeface="Symbol"/>
                  </a:rPr>
                  <a:t>-1</a:t>
                </a:r>
                <a:endParaRPr lang="en-US" sz="1200" b="0" baseline="30000"/>
              </a:p>
            </c:rich>
          </c:tx>
          <c:overlay val="0"/>
        </c:title>
        <c:numFmt formatCode="General" sourceLinked="1"/>
        <c:majorTickMark val="out"/>
        <c:minorTickMark val="none"/>
        <c:tickLblPos val="nextTo"/>
        <c:crossAx val="61485440"/>
        <c:crosses val="autoZero"/>
        <c:crossBetween val="midCat"/>
      </c:valAx>
      <c:spPr>
        <a:ln w="22225">
          <a:solidFill>
            <a:schemeClr val="tx1"/>
          </a:solidFill>
        </a:ln>
      </c:spPr>
    </c:plotArea>
    <c:legend>
      <c:legendPos val="r"/>
      <c:layout>
        <c:manualLayout>
          <c:xMode val="edge"/>
          <c:yMode val="edge"/>
          <c:x val="0.6755199652777778"/>
          <c:y val="0.33120050505050563"/>
          <c:w val="0.28243412041219673"/>
          <c:h val="0.43317803030303031"/>
        </c:manualLayout>
      </c:layout>
      <c:overlay val="0"/>
      <c:txPr>
        <a:bodyPr/>
        <a:lstStyle/>
        <a:p>
          <a:pPr>
            <a:defRPr sz="800"/>
          </a:pPr>
          <a:endParaRPr lang="pt-PT"/>
        </a:p>
      </c:txPr>
    </c:legend>
    <c:plotVisOnly val="1"/>
    <c:dispBlanksAs val="gap"/>
    <c:showDLblsOverMax val="0"/>
  </c:chart>
  <c:spPr>
    <a:ln>
      <a:noFill/>
    </a:ln>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0.19947</cdr:x>
      <cdr:y>0.52235</cdr:y>
    </cdr:from>
    <cdr:to>
      <cdr:x>0.24074</cdr:x>
      <cdr:y>0.60824</cdr:y>
    </cdr:to>
    <cdr:sp macro="" textlink="">
      <cdr:nvSpPr>
        <cdr:cNvPr id="6" name="Conexão recta unidireccional 5"/>
        <cdr:cNvSpPr/>
      </cdr:nvSpPr>
      <cdr:spPr>
        <a:xfrm xmlns:a="http://schemas.openxmlformats.org/drawingml/2006/main" rot="16200000">
          <a:off x="1197559" y="2312429"/>
          <a:ext cx="371050" cy="259296"/>
        </a:xfrm>
        <a:prstGeom xmlns:a="http://schemas.openxmlformats.org/drawingml/2006/main" prst="straightConnector1">
          <a:avLst/>
        </a:prstGeom>
        <a:ln xmlns:a="http://schemas.openxmlformats.org/drawingml/2006/main" w="2222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pt-PT"/>
        </a:p>
      </cdr:txBody>
    </cdr:sp>
  </cdr:relSizeAnchor>
  <cdr:relSizeAnchor xmlns:cdr="http://schemas.openxmlformats.org/drawingml/2006/chartDrawing">
    <cdr:from>
      <cdr:x>0.19868</cdr:x>
      <cdr:y>0.56458</cdr:y>
    </cdr:from>
    <cdr:to>
      <cdr:x>0.40327</cdr:x>
      <cdr:y>0.60876</cdr:y>
    </cdr:to>
    <cdr:sp macro="" textlink="">
      <cdr:nvSpPr>
        <cdr:cNvPr id="7" name="Conexão recta unidireccional 6"/>
        <cdr:cNvSpPr/>
      </cdr:nvSpPr>
      <cdr:spPr>
        <a:xfrm xmlns:a="http://schemas.openxmlformats.org/drawingml/2006/main" rot="16200000">
          <a:off x="1795818" y="1891607"/>
          <a:ext cx="190863" cy="1285610"/>
        </a:xfrm>
        <a:prstGeom xmlns:a="http://schemas.openxmlformats.org/drawingml/2006/main" prst="straightConnector1">
          <a:avLst/>
        </a:prstGeom>
        <a:ln xmlns:a="http://schemas.openxmlformats.org/drawingml/2006/main" w="2222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pt-PT"/>
        </a:p>
      </cdr:txBody>
    </cdr:sp>
  </cdr:relSizeAnchor>
  <cdr:relSizeAnchor xmlns:cdr="http://schemas.openxmlformats.org/drawingml/2006/chartDrawing">
    <cdr:from>
      <cdr:x>0.12178</cdr:x>
      <cdr:y>0.54287</cdr:y>
    </cdr:from>
    <cdr:to>
      <cdr:x>0.23635</cdr:x>
      <cdr:y>0.67042</cdr:y>
    </cdr:to>
    <cdr:sp macro="" textlink="">
      <cdr:nvSpPr>
        <cdr:cNvPr id="8" name="CaixaDeTexto 7"/>
        <cdr:cNvSpPr txBox="1"/>
      </cdr:nvSpPr>
      <cdr:spPr>
        <a:xfrm xmlns:a="http://schemas.openxmlformats.org/drawingml/2006/main">
          <a:off x="765229" y="2345208"/>
          <a:ext cx="719900" cy="5510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t-PT" sz="1100"/>
            <a:t>Solar Salt</a:t>
          </a:r>
        </a:p>
      </cdr:txBody>
    </cdr:sp>
  </cdr:relSizeAnchor>
  <cdr:relSizeAnchor xmlns:cdr="http://schemas.openxmlformats.org/drawingml/2006/chartDrawing">
    <cdr:from>
      <cdr:x>0.80715</cdr:x>
      <cdr:y>0.26338</cdr:y>
    </cdr:from>
    <cdr:to>
      <cdr:x>0.84946</cdr:x>
      <cdr:y>0.37334</cdr:y>
    </cdr:to>
    <cdr:sp macro="" textlink="">
      <cdr:nvSpPr>
        <cdr:cNvPr id="3" name="Conexão recta unidireccional 2"/>
        <cdr:cNvSpPr/>
      </cdr:nvSpPr>
      <cdr:spPr>
        <a:xfrm xmlns:a="http://schemas.openxmlformats.org/drawingml/2006/main" rot="16200000" flipV="1">
          <a:off x="4967320" y="1242376"/>
          <a:ext cx="475031" cy="265883"/>
        </a:xfrm>
        <a:prstGeom xmlns:a="http://schemas.openxmlformats.org/drawingml/2006/main" prst="straightConnector1">
          <a:avLst/>
        </a:prstGeom>
        <a:ln xmlns:a="http://schemas.openxmlformats.org/drawingml/2006/main" w="2222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pt-PT"/>
        </a:p>
      </cdr:txBody>
    </cdr:sp>
  </cdr:relSizeAnchor>
  <cdr:relSizeAnchor xmlns:cdr="http://schemas.openxmlformats.org/drawingml/2006/chartDrawing">
    <cdr:from>
      <cdr:x>0.67533</cdr:x>
      <cdr:y>0.37542</cdr:y>
    </cdr:from>
    <cdr:to>
      <cdr:x>0.84784</cdr:x>
      <cdr:y>0.53517</cdr:y>
    </cdr:to>
    <cdr:sp macro="" textlink="">
      <cdr:nvSpPr>
        <cdr:cNvPr id="4" name="Conexão recta unidireccional 3"/>
        <cdr:cNvSpPr/>
      </cdr:nvSpPr>
      <cdr:spPr>
        <a:xfrm xmlns:a="http://schemas.openxmlformats.org/drawingml/2006/main" rot="16200000" flipH="1" flipV="1">
          <a:off x="4440492" y="1424877"/>
          <a:ext cx="690136" cy="1083978"/>
        </a:xfrm>
        <a:prstGeom xmlns:a="http://schemas.openxmlformats.org/drawingml/2006/main" prst="straightConnector1">
          <a:avLst/>
        </a:prstGeom>
        <a:ln xmlns:a="http://schemas.openxmlformats.org/drawingml/2006/main" w="2222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pt-PT"/>
        </a:p>
      </cdr:txBody>
    </cdr:sp>
  </cdr:relSizeAnchor>
  <cdr:relSizeAnchor xmlns:cdr="http://schemas.openxmlformats.org/drawingml/2006/chartDrawing">
    <cdr:from>
      <cdr:x>0.83644</cdr:x>
      <cdr:y>0.35052</cdr:y>
    </cdr:from>
    <cdr:to>
      <cdr:x>0.92758</cdr:x>
      <cdr:y>0.41691</cdr:y>
    </cdr:to>
    <cdr:sp macro="" textlink="">
      <cdr:nvSpPr>
        <cdr:cNvPr id="5" name="CaixaDeTexto 4"/>
        <cdr:cNvSpPr txBox="1"/>
      </cdr:nvSpPr>
      <cdr:spPr>
        <a:xfrm xmlns:a="http://schemas.openxmlformats.org/drawingml/2006/main">
          <a:off x="5255966" y="1514241"/>
          <a:ext cx="572668" cy="2868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t-PT" sz="1200" b="0"/>
            <a:t>Hitec</a:t>
          </a:r>
        </a:p>
      </cdr:txBody>
    </cdr:sp>
  </cdr:relSizeAnchor>
</c:userShapes>
</file>

<file path=ppt/drawings/drawing2.xml><?xml version="1.0" encoding="utf-8"?>
<c:userShapes xmlns:c="http://schemas.openxmlformats.org/drawingml/2006/chart">
  <cdr:relSizeAnchor xmlns:cdr="http://schemas.openxmlformats.org/drawingml/2006/chartDrawing">
    <cdr:from>
      <cdr:x>0.5586</cdr:x>
      <cdr:y>0.40699</cdr:y>
    </cdr:from>
    <cdr:to>
      <cdr:x>0.59029</cdr:x>
      <cdr:y>0.49574</cdr:y>
    </cdr:to>
    <cdr:sp macro="" textlink="">
      <cdr:nvSpPr>
        <cdr:cNvPr id="3" name="Conexão recta unidireccional 2"/>
        <cdr:cNvSpPr/>
      </cdr:nvSpPr>
      <cdr:spPr>
        <a:xfrm xmlns:a="http://schemas.openxmlformats.org/drawingml/2006/main" rot="16200000" flipV="1">
          <a:off x="3035046" y="1643043"/>
          <a:ext cx="340460" cy="176830"/>
        </a:xfrm>
        <a:prstGeom xmlns:a="http://schemas.openxmlformats.org/drawingml/2006/main" prst="straightConnector1">
          <a:avLst/>
        </a:prstGeom>
        <a:ln xmlns:a="http://schemas.openxmlformats.org/drawingml/2006/main" w="1905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pt-PT"/>
        </a:p>
      </cdr:txBody>
    </cdr:sp>
  </cdr:relSizeAnchor>
  <cdr:relSizeAnchor xmlns:cdr="http://schemas.openxmlformats.org/drawingml/2006/chartDrawing">
    <cdr:from>
      <cdr:x>0.50818</cdr:x>
      <cdr:y>0.49162</cdr:y>
    </cdr:from>
    <cdr:to>
      <cdr:x>0.59173</cdr:x>
      <cdr:y>0.56592</cdr:y>
    </cdr:to>
    <cdr:sp macro="" textlink="">
      <cdr:nvSpPr>
        <cdr:cNvPr id="4" name="Conexão recta unidireccional 3"/>
        <cdr:cNvSpPr/>
      </cdr:nvSpPr>
      <cdr:spPr>
        <a:xfrm xmlns:a="http://schemas.openxmlformats.org/drawingml/2006/main" rot="16200000" flipH="1" flipV="1">
          <a:off x="2926118" y="1795277"/>
          <a:ext cx="285035" cy="466188"/>
        </a:xfrm>
        <a:prstGeom xmlns:a="http://schemas.openxmlformats.org/drawingml/2006/main" prst="straightConnector1">
          <a:avLst/>
        </a:prstGeom>
        <a:ln xmlns:a="http://schemas.openxmlformats.org/drawingml/2006/main" w="1905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pt-PT"/>
        </a:p>
      </cdr:txBody>
    </cdr:sp>
  </cdr:relSizeAnchor>
  <cdr:relSizeAnchor xmlns:cdr="http://schemas.openxmlformats.org/drawingml/2006/chartDrawing">
    <cdr:from>
      <cdr:x>0.22528</cdr:x>
      <cdr:y>0.35389</cdr:y>
    </cdr:from>
    <cdr:to>
      <cdr:x>0.30044</cdr:x>
      <cdr:y>0.48667</cdr:y>
    </cdr:to>
    <cdr:sp macro="" textlink="">
      <cdr:nvSpPr>
        <cdr:cNvPr id="5" name="Conexão recta unidireccional 4"/>
        <cdr:cNvSpPr/>
      </cdr:nvSpPr>
      <cdr:spPr>
        <a:xfrm xmlns:a="http://schemas.openxmlformats.org/drawingml/2006/main" rot="16200000" flipH="1">
          <a:off x="1212010" y="1402510"/>
          <a:ext cx="509359" cy="419420"/>
        </a:xfrm>
        <a:prstGeom xmlns:a="http://schemas.openxmlformats.org/drawingml/2006/main" prst="straightConnector1">
          <a:avLst/>
        </a:prstGeom>
        <a:ln xmlns:a="http://schemas.openxmlformats.org/drawingml/2006/main" w="1905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pt-PT"/>
        </a:p>
      </cdr:txBody>
    </cdr:sp>
  </cdr:relSizeAnchor>
  <cdr:relSizeAnchor xmlns:cdr="http://schemas.openxmlformats.org/drawingml/2006/chartDrawing">
    <cdr:from>
      <cdr:x>0.15447</cdr:x>
      <cdr:y>0.29716</cdr:y>
    </cdr:from>
    <cdr:to>
      <cdr:x>0.3619</cdr:x>
      <cdr:y>0.41445</cdr:y>
    </cdr:to>
    <cdr:grpSp>
      <cdr:nvGrpSpPr>
        <cdr:cNvPr id="8" name="Grupo 7">
          <a:extLst xmlns:a="http://schemas.openxmlformats.org/drawingml/2006/main">
            <a:ext uri="{FF2B5EF4-FFF2-40B4-BE49-F238E27FC236}">
              <a16:creationId xmlns:a16="http://schemas.microsoft.com/office/drawing/2014/main" id="{07832466-99F7-5772-8B09-D2BD5AC9DE87}"/>
            </a:ext>
          </a:extLst>
        </cdr:cNvPr>
        <cdr:cNvGrpSpPr/>
      </cdr:nvGrpSpPr>
      <cdr:grpSpPr>
        <a:xfrm xmlns:a="http://schemas.openxmlformats.org/drawingml/2006/main">
          <a:off x="970643" y="1283731"/>
          <a:ext cx="1303428" cy="506693"/>
          <a:chOff x="1020667" y="1562208"/>
          <a:chExt cx="1416596" cy="541266"/>
        </a:xfrm>
      </cdr:grpSpPr>
      <cdr:sp macro="" textlink="">
        <cdr:nvSpPr>
          <cdr:cNvPr id="6" name="Conexão recta unidireccional 5"/>
          <cdr:cNvSpPr/>
        </cdr:nvSpPr>
        <cdr:spPr>
          <a:xfrm xmlns:a="http://schemas.openxmlformats.org/drawingml/2006/main" rot="16200000" flipH="1">
            <a:off x="1921597" y="1416919"/>
            <a:ext cx="108545" cy="922787"/>
          </a:xfrm>
          <a:prstGeom xmlns:a="http://schemas.openxmlformats.org/drawingml/2006/main" prst="straightConnector1">
            <a:avLst/>
          </a:prstGeom>
          <a:ln xmlns:a="http://schemas.openxmlformats.org/drawingml/2006/main" w="1905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pt-PT"/>
          </a:p>
        </cdr:txBody>
      </cdr:sp>
      <cdr:sp macro="" textlink="">
        <cdr:nvSpPr>
          <cdr:cNvPr id="7" name="CaixaDeTexto 6"/>
          <cdr:cNvSpPr txBox="1"/>
        </cdr:nvSpPr>
        <cdr:spPr>
          <a:xfrm xmlns:a="http://schemas.openxmlformats.org/drawingml/2006/main">
            <a:off x="1020667" y="1562208"/>
            <a:ext cx="635488" cy="5412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t-PT" sz="1100"/>
              <a:t>Solar</a:t>
            </a:r>
            <a:r>
              <a:rPr lang="pt-PT" sz="1100" baseline="0"/>
              <a:t> Salt</a:t>
            </a:r>
            <a:endParaRPr lang="pt-PT" sz="1100"/>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F810E-E689-427E-9721-3FF0E517F8AB}" type="datetimeFigureOut">
              <a:rPr lang="pt-PT" smtClean="0"/>
              <a:pPr/>
              <a:t>02/04/2025</a:t>
            </a:fld>
            <a:endParaRPr lang="en-US"/>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C2DCE7-B2C4-4E27-9FBC-40D542FDA5AF}" type="slidenum">
              <a:rPr lang="en-US" smtClean="0"/>
              <a:pPr/>
              <a:t>‹nº›</a:t>
            </a:fld>
            <a:endParaRPr lang="en-US"/>
          </a:p>
        </p:txBody>
      </p:sp>
    </p:spTree>
    <p:extLst>
      <p:ext uri="{BB962C8B-B14F-4D97-AF65-F5344CB8AC3E}">
        <p14:creationId xmlns:p14="http://schemas.microsoft.com/office/powerpoint/2010/main" val="908631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bg>
      <p:bgRef idx="1001">
        <a:schemeClr val="bg2"/>
      </p:bgRef>
    </p:bg>
    <p:spTree>
      <p:nvGrpSpPr>
        <p:cNvPr id="1" name=""/>
        <p:cNvGrpSpPr/>
        <p:nvPr/>
      </p:nvGrpSpPr>
      <p:grpSpPr>
        <a:xfrm>
          <a:off x="0" y="0"/>
          <a:ext cx="0" cy="0"/>
          <a:chOff x="0" y="0"/>
          <a:chExt cx="0" cy="0"/>
        </a:xfrm>
      </p:grpSpPr>
      <p:sp>
        <p:nvSpPr>
          <p:cNvPr id="7" name="Rectângulo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ângulo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ângulo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ítulo 7"/>
          <p:cNvSpPr>
            <a:spLocks noGrp="1"/>
          </p:cNvSpPr>
          <p:nvPr>
            <p:ph type="ctrTitle"/>
          </p:nvPr>
        </p:nvSpPr>
        <p:spPr>
          <a:xfrm>
            <a:off x="2362200" y="4038600"/>
            <a:ext cx="6477000" cy="1828800"/>
          </a:xfrm>
        </p:spPr>
        <p:txBody>
          <a:bodyPr anchor="b"/>
          <a:lstStyle>
            <a:lvl1pPr>
              <a:defRPr cap="all" baseline="0"/>
            </a:lvl1pPr>
          </a:lstStyle>
          <a:p>
            <a:r>
              <a:rPr kumimoji="0" lang="pt-PT"/>
              <a:t>Clique para editar o estilo</a:t>
            </a:r>
            <a:endParaRPr kumimoji="0" lang="en-US"/>
          </a:p>
        </p:txBody>
      </p:sp>
      <p:sp>
        <p:nvSpPr>
          <p:cNvPr id="9" name="Subtítu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PT"/>
              <a:t>Faça clique para editar o estilo</a:t>
            </a:r>
            <a:endParaRPr kumimoji="0" lang="en-US"/>
          </a:p>
        </p:txBody>
      </p:sp>
      <p:sp>
        <p:nvSpPr>
          <p:cNvPr id="28" name="Marcador de Posição da Data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53F6A2A-3BB3-4738-A334-BF9F34825609}" type="datetime1">
              <a:rPr lang="pt-PT" smtClean="0"/>
              <a:pPr/>
              <a:t>02/04/2025</a:t>
            </a:fld>
            <a:endParaRPr lang="en-US"/>
          </a:p>
        </p:txBody>
      </p:sp>
      <p:sp>
        <p:nvSpPr>
          <p:cNvPr id="17" name="Marcador de Posição do Rodapé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Marcador de Posição do Número do Diapositivo 28"/>
          <p:cNvSpPr>
            <a:spLocks noGrp="1"/>
          </p:cNvSpPr>
          <p:nvPr>
            <p:ph type="sldNum" sz="quarter" idx="12"/>
          </p:nvPr>
        </p:nvSpPr>
        <p:spPr>
          <a:xfrm>
            <a:off x="8001000" y="228600"/>
            <a:ext cx="838200" cy="381000"/>
          </a:xfrm>
        </p:spPr>
        <p:txBody>
          <a:bodyPr/>
          <a:lstStyle>
            <a:lvl1pPr>
              <a:defRPr>
                <a:solidFill>
                  <a:schemeClr val="tx2"/>
                </a:solidFill>
              </a:defRPr>
            </a:lvl1pPr>
          </a:lstStyle>
          <a:p>
            <a:fld id="{21CD5A03-3363-4CCB-AF98-6D518E828251}"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a:xfrm>
            <a:off x="612648" y="228600"/>
            <a:ext cx="8153400" cy="990600"/>
          </a:xfrm>
        </p:spPr>
        <p:txBody>
          <a:bodyPr/>
          <a:lstStyle/>
          <a:p>
            <a:r>
              <a:rPr kumimoji="0" lang="pt-PT"/>
              <a:t>Clique para editar o estilo</a:t>
            </a:r>
            <a:endParaRPr kumimoji="0" lang="en-US"/>
          </a:p>
        </p:txBody>
      </p:sp>
      <p:sp>
        <p:nvSpPr>
          <p:cNvPr id="4" name="Marcador de Posição da Data 3"/>
          <p:cNvSpPr>
            <a:spLocks noGrp="1"/>
          </p:cNvSpPr>
          <p:nvPr>
            <p:ph type="dt" sz="half" idx="10"/>
          </p:nvPr>
        </p:nvSpPr>
        <p:spPr/>
        <p:txBody>
          <a:bodyPr/>
          <a:lstStyle/>
          <a:p>
            <a:fld id="{AD3D0A7B-B8AC-4A41-A9C4-A6242436A517}" type="datetime1">
              <a:rPr lang="pt-PT" smtClean="0"/>
              <a:pPr/>
              <a:t>02/04/2025</a:t>
            </a:fld>
            <a:endParaRPr lang="en-US"/>
          </a:p>
        </p:txBody>
      </p:sp>
      <p:sp>
        <p:nvSpPr>
          <p:cNvPr id="5" name="Marcador de Posição do Rodapé 4"/>
          <p:cNvSpPr>
            <a:spLocks noGrp="1"/>
          </p:cNvSpPr>
          <p:nvPr>
            <p:ph type="ftr" sz="quarter" idx="11"/>
          </p:nvPr>
        </p:nvSpPr>
        <p:spPr/>
        <p:txBody>
          <a:bodyPr/>
          <a:lstStyle/>
          <a:p>
            <a:endParaRPr lang="en-US"/>
          </a:p>
        </p:txBody>
      </p:sp>
      <p:sp>
        <p:nvSpPr>
          <p:cNvPr id="6" name="Marcador de Posição do Número do Diapositivo 5"/>
          <p:cNvSpPr>
            <a:spLocks noGrp="1"/>
          </p:cNvSpPr>
          <p:nvPr>
            <p:ph type="sldNum" sz="quarter" idx="12"/>
          </p:nvPr>
        </p:nvSpPr>
        <p:spPr/>
        <p:txBody>
          <a:bodyPr/>
          <a:lstStyle>
            <a:lvl1pPr>
              <a:defRPr>
                <a:solidFill>
                  <a:srgbClr val="FFFFFF"/>
                </a:solidFill>
              </a:defRPr>
            </a:lvl1pPr>
          </a:lstStyle>
          <a:p>
            <a:fld id="{21CD5A03-3363-4CCB-AF98-6D518E828251}" type="slidenum">
              <a:rPr lang="en-US" smtClean="0"/>
              <a:pPr/>
              <a:t>‹nº›</a:t>
            </a:fld>
            <a:endParaRPr lang="en-US"/>
          </a:p>
        </p:txBody>
      </p:sp>
      <p:sp>
        <p:nvSpPr>
          <p:cNvPr id="8" name="Marcador de Posição de Conteúdo 7"/>
          <p:cNvSpPr>
            <a:spLocks noGrp="1"/>
          </p:cNvSpPr>
          <p:nvPr>
            <p:ph sz="quarter" idx="1"/>
          </p:nvPr>
        </p:nvSpPr>
        <p:spPr>
          <a:xfrm>
            <a:off x="612648" y="1600200"/>
            <a:ext cx="8153400" cy="4495800"/>
          </a:xfrm>
        </p:spPr>
        <p:txBody>
          <a:bodyPr/>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cção">
    <p:bg>
      <p:bgRef idx="1003">
        <a:schemeClr val="bg1"/>
      </p:bgRef>
    </p:bg>
    <p:spTree>
      <p:nvGrpSpPr>
        <p:cNvPr id="1" name=""/>
        <p:cNvGrpSpPr/>
        <p:nvPr/>
      </p:nvGrpSpPr>
      <p:grpSpPr>
        <a:xfrm>
          <a:off x="0" y="0"/>
          <a:ext cx="0" cy="0"/>
          <a:chOff x="0" y="0"/>
          <a:chExt cx="0" cy="0"/>
        </a:xfrm>
      </p:grpSpPr>
      <p:sp>
        <p:nvSpPr>
          <p:cNvPr id="3" name="Marcador de Posição do Texto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PT"/>
              <a:t>Clique para editar os estilos</a:t>
            </a:r>
          </a:p>
        </p:txBody>
      </p:sp>
      <p:sp>
        <p:nvSpPr>
          <p:cNvPr id="7" name="Rectângulo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ângulo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ângulo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pt-PT"/>
              <a:t>Clique para editar o estilo</a:t>
            </a:r>
            <a:endParaRPr kumimoji="0" lang="en-US"/>
          </a:p>
        </p:txBody>
      </p:sp>
      <p:sp>
        <p:nvSpPr>
          <p:cNvPr id="12" name="Marcador de Posição da Data 11"/>
          <p:cNvSpPr>
            <a:spLocks noGrp="1"/>
          </p:cNvSpPr>
          <p:nvPr>
            <p:ph type="dt" sz="half" idx="10"/>
          </p:nvPr>
        </p:nvSpPr>
        <p:spPr/>
        <p:txBody>
          <a:bodyPr/>
          <a:lstStyle/>
          <a:p>
            <a:fld id="{682497F6-6D02-4BB9-BDD1-610D79363DF0}" type="datetime1">
              <a:rPr lang="pt-PT" smtClean="0"/>
              <a:pPr/>
              <a:t>02/04/2025</a:t>
            </a:fld>
            <a:endParaRPr lang="en-US"/>
          </a:p>
        </p:txBody>
      </p:sp>
      <p:sp>
        <p:nvSpPr>
          <p:cNvPr id="13" name="Marcador de Posição do Número do Diapositivo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21CD5A03-3363-4CCB-AF98-6D518E828251}" type="slidenum">
              <a:rPr lang="en-US" smtClean="0"/>
              <a:pPr/>
              <a:t>‹nº›</a:t>
            </a:fld>
            <a:endParaRPr lang="en-US"/>
          </a:p>
        </p:txBody>
      </p:sp>
      <p:sp>
        <p:nvSpPr>
          <p:cNvPr id="14" name="Marcador de Posição do Rodapé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a:t>Clique para editar o estilo</a:t>
            </a:r>
            <a:endParaRPr kumimoji="0" lang="en-US"/>
          </a:p>
        </p:txBody>
      </p:sp>
      <p:sp>
        <p:nvSpPr>
          <p:cNvPr id="9" name="Marcador de Posição de Conteúdo 8"/>
          <p:cNvSpPr>
            <a:spLocks noGrp="1"/>
          </p:cNvSpPr>
          <p:nvPr>
            <p:ph sz="quarter" idx="1"/>
          </p:nvPr>
        </p:nvSpPr>
        <p:spPr>
          <a:xfrm>
            <a:off x="609600" y="1589567"/>
            <a:ext cx="3886200" cy="4572000"/>
          </a:xfrm>
        </p:spPr>
        <p:txBody>
          <a:bodyPr/>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
        <p:nvSpPr>
          <p:cNvPr id="11" name="Marcador de Posição de Conteúdo 10"/>
          <p:cNvSpPr>
            <a:spLocks noGrp="1"/>
          </p:cNvSpPr>
          <p:nvPr>
            <p:ph sz="quarter" idx="2"/>
          </p:nvPr>
        </p:nvSpPr>
        <p:spPr>
          <a:xfrm>
            <a:off x="4844901" y="1589567"/>
            <a:ext cx="3886200" cy="4572000"/>
          </a:xfrm>
        </p:spPr>
        <p:txBody>
          <a:bodyPr/>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
        <p:nvSpPr>
          <p:cNvPr id="8" name="Marcador de Posição da Data 7"/>
          <p:cNvSpPr>
            <a:spLocks noGrp="1"/>
          </p:cNvSpPr>
          <p:nvPr>
            <p:ph type="dt" sz="half" idx="15"/>
          </p:nvPr>
        </p:nvSpPr>
        <p:spPr/>
        <p:txBody>
          <a:bodyPr rtlCol="0"/>
          <a:lstStyle/>
          <a:p>
            <a:fld id="{C208294C-DDBE-46FC-854B-9984CDCFCA4D}" type="datetime1">
              <a:rPr lang="pt-PT" smtClean="0"/>
              <a:pPr/>
              <a:t>02/04/2025</a:t>
            </a:fld>
            <a:endParaRPr lang="en-US"/>
          </a:p>
        </p:txBody>
      </p:sp>
      <p:sp>
        <p:nvSpPr>
          <p:cNvPr id="10" name="Marcador de Posição do Número do Diapositivo 9"/>
          <p:cNvSpPr>
            <a:spLocks noGrp="1"/>
          </p:cNvSpPr>
          <p:nvPr>
            <p:ph type="sldNum" sz="quarter" idx="16"/>
          </p:nvPr>
        </p:nvSpPr>
        <p:spPr/>
        <p:txBody>
          <a:bodyPr rtlCol="0"/>
          <a:lstStyle/>
          <a:p>
            <a:fld id="{21CD5A03-3363-4CCB-AF98-6D518E828251}" type="slidenum">
              <a:rPr lang="en-US" smtClean="0"/>
              <a:pPr/>
              <a:t>‹nº›</a:t>
            </a:fld>
            <a:endParaRPr lang="en-US"/>
          </a:p>
        </p:txBody>
      </p:sp>
      <p:sp>
        <p:nvSpPr>
          <p:cNvPr id="12" name="Marcador de Posição do Rodapé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533400" y="273050"/>
            <a:ext cx="8153400" cy="869950"/>
          </a:xfrm>
        </p:spPr>
        <p:txBody>
          <a:bodyPr anchor="ctr"/>
          <a:lstStyle>
            <a:lvl1pPr>
              <a:defRPr/>
            </a:lvl1pPr>
          </a:lstStyle>
          <a:p>
            <a:r>
              <a:rPr kumimoji="0" lang="pt-PT"/>
              <a:t>Clique para editar o estilo</a:t>
            </a:r>
            <a:endParaRPr kumimoji="0" lang="en-US"/>
          </a:p>
        </p:txBody>
      </p:sp>
      <p:sp>
        <p:nvSpPr>
          <p:cNvPr id="11" name="Marcador de Posição de Conteúdo 10"/>
          <p:cNvSpPr>
            <a:spLocks noGrp="1"/>
          </p:cNvSpPr>
          <p:nvPr>
            <p:ph sz="quarter" idx="2"/>
          </p:nvPr>
        </p:nvSpPr>
        <p:spPr>
          <a:xfrm>
            <a:off x="609600" y="2438400"/>
            <a:ext cx="3886200" cy="3581400"/>
          </a:xfrm>
        </p:spPr>
        <p:txBody>
          <a:bodyPr/>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
        <p:nvSpPr>
          <p:cNvPr id="13" name="Marcador de Posição de Conteúdo 12"/>
          <p:cNvSpPr>
            <a:spLocks noGrp="1"/>
          </p:cNvSpPr>
          <p:nvPr>
            <p:ph sz="quarter" idx="4"/>
          </p:nvPr>
        </p:nvSpPr>
        <p:spPr>
          <a:xfrm>
            <a:off x="4800600" y="2438400"/>
            <a:ext cx="3886200" cy="3581400"/>
          </a:xfrm>
        </p:spPr>
        <p:txBody>
          <a:bodyPr/>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
        <p:nvSpPr>
          <p:cNvPr id="10" name="Marcador de Posição da Data 9"/>
          <p:cNvSpPr>
            <a:spLocks noGrp="1"/>
          </p:cNvSpPr>
          <p:nvPr>
            <p:ph type="dt" sz="half" idx="15"/>
          </p:nvPr>
        </p:nvSpPr>
        <p:spPr/>
        <p:txBody>
          <a:bodyPr rtlCol="0"/>
          <a:lstStyle/>
          <a:p>
            <a:fld id="{02C7DD25-518C-413A-8383-611865ADFACA}" type="datetime1">
              <a:rPr lang="pt-PT" smtClean="0"/>
              <a:pPr/>
              <a:t>02/04/2025</a:t>
            </a:fld>
            <a:endParaRPr lang="en-US"/>
          </a:p>
        </p:txBody>
      </p:sp>
      <p:sp>
        <p:nvSpPr>
          <p:cNvPr id="12" name="Marcador de Posição do Número do Diapositivo 11"/>
          <p:cNvSpPr>
            <a:spLocks noGrp="1"/>
          </p:cNvSpPr>
          <p:nvPr>
            <p:ph type="sldNum" sz="quarter" idx="16"/>
          </p:nvPr>
        </p:nvSpPr>
        <p:spPr/>
        <p:txBody>
          <a:bodyPr rtlCol="0"/>
          <a:lstStyle/>
          <a:p>
            <a:fld id="{21CD5A03-3363-4CCB-AF98-6D518E828251}" type="slidenum">
              <a:rPr lang="en-US" smtClean="0"/>
              <a:pPr/>
              <a:t>‹nº›</a:t>
            </a:fld>
            <a:endParaRPr lang="en-US"/>
          </a:p>
        </p:txBody>
      </p:sp>
      <p:sp>
        <p:nvSpPr>
          <p:cNvPr id="14" name="Marcador de Posição do Rodapé 13"/>
          <p:cNvSpPr>
            <a:spLocks noGrp="1"/>
          </p:cNvSpPr>
          <p:nvPr>
            <p:ph type="ftr" sz="quarter" idx="17"/>
          </p:nvPr>
        </p:nvSpPr>
        <p:spPr/>
        <p:txBody>
          <a:bodyPr rtlCol="0"/>
          <a:lstStyle/>
          <a:p>
            <a:endParaRPr lang="en-US"/>
          </a:p>
        </p:txBody>
      </p:sp>
      <p:sp>
        <p:nvSpPr>
          <p:cNvPr id="16" name="Marcador de Posição do Tex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pt-PT"/>
              <a:t>Clique para editar os estilos</a:t>
            </a:r>
          </a:p>
        </p:txBody>
      </p:sp>
      <p:sp>
        <p:nvSpPr>
          <p:cNvPr id="15" name="Marcador de Posição do Tex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pt-PT"/>
              <a:t>Clique para editar os estilos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a:t>Clique para editar o estilo</a:t>
            </a:r>
            <a:endParaRPr kumimoji="0" lang="en-US"/>
          </a:p>
        </p:txBody>
      </p:sp>
      <p:sp>
        <p:nvSpPr>
          <p:cNvPr id="3" name="Marcador de Posição da Data 2"/>
          <p:cNvSpPr>
            <a:spLocks noGrp="1"/>
          </p:cNvSpPr>
          <p:nvPr>
            <p:ph type="dt" sz="half" idx="10"/>
          </p:nvPr>
        </p:nvSpPr>
        <p:spPr/>
        <p:txBody>
          <a:bodyPr/>
          <a:lstStyle/>
          <a:p>
            <a:fld id="{4FD1192B-7DE8-45B3-A11B-5ECFE651302B}" type="datetime1">
              <a:rPr lang="pt-PT" smtClean="0"/>
              <a:pPr/>
              <a:t>02/04/2025</a:t>
            </a:fld>
            <a:endParaRPr lang="en-US"/>
          </a:p>
        </p:txBody>
      </p:sp>
      <p:sp>
        <p:nvSpPr>
          <p:cNvPr id="4" name="Marcador de Posição do Rodapé 3"/>
          <p:cNvSpPr>
            <a:spLocks noGrp="1"/>
          </p:cNvSpPr>
          <p:nvPr>
            <p:ph type="ftr" sz="quarter" idx="11"/>
          </p:nvPr>
        </p:nvSpPr>
        <p:spPr/>
        <p:txBody>
          <a:bodyPr/>
          <a:lstStyle/>
          <a:p>
            <a:endParaRPr lang="en-US"/>
          </a:p>
        </p:txBody>
      </p:sp>
      <p:sp>
        <p:nvSpPr>
          <p:cNvPr id="5" name="Marcador de Posição do Número do Diapositivo 4"/>
          <p:cNvSpPr>
            <a:spLocks noGrp="1"/>
          </p:cNvSpPr>
          <p:nvPr>
            <p:ph type="sldNum" sz="quarter" idx="12"/>
          </p:nvPr>
        </p:nvSpPr>
        <p:spPr/>
        <p:txBody>
          <a:bodyPr/>
          <a:lstStyle>
            <a:lvl1pPr>
              <a:defRPr>
                <a:solidFill>
                  <a:srgbClr val="FFFFFF"/>
                </a:solidFill>
              </a:defRPr>
            </a:lvl1pPr>
          </a:lstStyle>
          <a:p>
            <a:fld id="{21CD5A03-3363-4CCB-AF98-6D518E828251}"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F1EE1D8D-A829-43BE-B0FE-341C4DED8B8B}" type="datetime1">
              <a:rPr lang="pt-PT" smtClean="0"/>
              <a:pPr/>
              <a:t>02/04/2025</a:t>
            </a:fld>
            <a:endParaRPr lang="en-US"/>
          </a:p>
        </p:txBody>
      </p:sp>
      <p:sp>
        <p:nvSpPr>
          <p:cNvPr id="3" name="Marcador de Posição do Rodapé 2"/>
          <p:cNvSpPr>
            <a:spLocks noGrp="1"/>
          </p:cNvSpPr>
          <p:nvPr>
            <p:ph type="ftr" sz="quarter" idx="11"/>
          </p:nvPr>
        </p:nvSpPr>
        <p:spPr/>
        <p:txBody>
          <a:bodyPr/>
          <a:lstStyle/>
          <a:p>
            <a:endParaRPr lang="en-US"/>
          </a:p>
        </p:txBody>
      </p:sp>
      <p:sp>
        <p:nvSpPr>
          <p:cNvPr id="4" name="Marcador de Posição do Número do Diapositivo 3"/>
          <p:cNvSpPr>
            <a:spLocks noGrp="1"/>
          </p:cNvSpPr>
          <p:nvPr>
            <p:ph type="sldNum" sz="quarter" idx="12"/>
          </p:nvPr>
        </p:nvSpPr>
        <p:spPr>
          <a:xfrm>
            <a:off x="0" y="6248400"/>
            <a:ext cx="533400" cy="381000"/>
          </a:xfrm>
        </p:spPr>
        <p:txBody>
          <a:bodyPr/>
          <a:lstStyle>
            <a:lvl1pPr>
              <a:defRPr>
                <a:solidFill>
                  <a:schemeClr val="tx2"/>
                </a:solidFill>
              </a:defRPr>
            </a:lvl1pPr>
          </a:lstStyle>
          <a:p>
            <a:fld id="{21CD5A03-3363-4CCB-AF98-6D518E828251}"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3050"/>
            <a:ext cx="8077200" cy="869950"/>
          </a:xfrm>
        </p:spPr>
        <p:txBody>
          <a:bodyPr anchor="ctr"/>
          <a:lstStyle>
            <a:lvl1pPr algn="l">
              <a:buNone/>
              <a:defRPr sz="4400" b="0"/>
            </a:lvl1pPr>
          </a:lstStyle>
          <a:p>
            <a:r>
              <a:rPr kumimoji="0" lang="pt-PT"/>
              <a:t>Clique para editar o estilo</a:t>
            </a:r>
            <a:endParaRPr kumimoji="0" lang="en-US"/>
          </a:p>
        </p:txBody>
      </p:sp>
      <p:sp>
        <p:nvSpPr>
          <p:cNvPr id="5" name="Marcador de Posição da Data 4"/>
          <p:cNvSpPr>
            <a:spLocks noGrp="1"/>
          </p:cNvSpPr>
          <p:nvPr>
            <p:ph type="dt" sz="half" idx="10"/>
          </p:nvPr>
        </p:nvSpPr>
        <p:spPr/>
        <p:txBody>
          <a:bodyPr/>
          <a:lstStyle/>
          <a:p>
            <a:fld id="{01C78388-0C78-4E1E-A0C8-001674B208BC}" type="datetime1">
              <a:rPr lang="pt-PT" smtClean="0"/>
              <a:pPr/>
              <a:t>02/04/2025</a:t>
            </a:fld>
            <a:endParaRPr lang="en-US"/>
          </a:p>
        </p:txBody>
      </p:sp>
      <p:sp>
        <p:nvSpPr>
          <p:cNvPr id="6" name="Marcador de Posição do Rodapé 5"/>
          <p:cNvSpPr>
            <a:spLocks noGrp="1"/>
          </p:cNvSpPr>
          <p:nvPr>
            <p:ph type="ftr" sz="quarter" idx="11"/>
          </p:nvPr>
        </p:nvSpPr>
        <p:spPr/>
        <p:txBody>
          <a:bodyPr/>
          <a:lstStyle/>
          <a:p>
            <a:endParaRPr lang="en-US"/>
          </a:p>
        </p:txBody>
      </p:sp>
      <p:sp>
        <p:nvSpPr>
          <p:cNvPr id="7" name="Marcador de Posição do Número do Diapositivo 6"/>
          <p:cNvSpPr>
            <a:spLocks noGrp="1"/>
          </p:cNvSpPr>
          <p:nvPr>
            <p:ph type="sldNum" sz="quarter" idx="12"/>
          </p:nvPr>
        </p:nvSpPr>
        <p:spPr/>
        <p:txBody>
          <a:bodyPr/>
          <a:lstStyle>
            <a:lvl1pPr>
              <a:defRPr>
                <a:solidFill>
                  <a:srgbClr val="FFFFFF"/>
                </a:solidFill>
              </a:defRPr>
            </a:lvl1pPr>
          </a:lstStyle>
          <a:p>
            <a:fld id="{21CD5A03-3363-4CCB-AF98-6D518E828251}" type="slidenum">
              <a:rPr lang="en-US" smtClean="0"/>
              <a:pPr/>
              <a:t>‹nº›</a:t>
            </a:fld>
            <a:endParaRPr lang="en-US"/>
          </a:p>
        </p:txBody>
      </p:sp>
      <p:sp>
        <p:nvSpPr>
          <p:cNvPr id="3" name="Marcador de Posição do Tex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pt-PT"/>
              <a:t>Clique para editar os estilos</a:t>
            </a:r>
          </a:p>
        </p:txBody>
      </p:sp>
      <p:sp>
        <p:nvSpPr>
          <p:cNvPr id="9" name="Marcador de Posição de Conteúdo 8"/>
          <p:cNvSpPr>
            <a:spLocks noGrp="1"/>
          </p:cNvSpPr>
          <p:nvPr>
            <p:ph sz="quarter" idx="1"/>
          </p:nvPr>
        </p:nvSpPr>
        <p:spPr>
          <a:xfrm>
            <a:off x="2362200" y="1752600"/>
            <a:ext cx="6400800" cy="4419600"/>
          </a:xfrm>
        </p:spPr>
        <p:txBody>
          <a:bodyPr/>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3">
        <a:schemeClr val="bg2"/>
      </p:bgRef>
    </p:bg>
    <p:spTree>
      <p:nvGrpSpPr>
        <p:cNvPr id="1" name=""/>
        <p:cNvGrpSpPr/>
        <p:nvPr/>
      </p:nvGrpSpPr>
      <p:grpSpPr>
        <a:xfrm>
          <a:off x="0" y="0"/>
          <a:ext cx="0" cy="0"/>
          <a:chOff x="0" y="0"/>
          <a:chExt cx="0" cy="0"/>
        </a:xfrm>
      </p:grpSpPr>
      <p:sp>
        <p:nvSpPr>
          <p:cNvPr id="4" name="Marcador de Posição do Tex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pt-PT"/>
              <a:t>Clique para editar os estilos</a:t>
            </a:r>
          </a:p>
        </p:txBody>
      </p:sp>
      <p:sp>
        <p:nvSpPr>
          <p:cNvPr id="8" name="Rectângulo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ângulo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ângulo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pt-PT"/>
              <a:t>Clique para editar o estilo</a:t>
            </a:r>
            <a:endParaRPr kumimoji="0" lang="en-US"/>
          </a:p>
        </p:txBody>
      </p:sp>
      <p:sp>
        <p:nvSpPr>
          <p:cNvPr id="11" name="Rectângulo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Marcador de Posição da Data 11"/>
          <p:cNvSpPr>
            <a:spLocks noGrp="1"/>
          </p:cNvSpPr>
          <p:nvPr>
            <p:ph type="dt" sz="half" idx="10"/>
          </p:nvPr>
        </p:nvSpPr>
        <p:spPr>
          <a:xfrm>
            <a:off x="6248400" y="6248400"/>
            <a:ext cx="2667000" cy="365125"/>
          </a:xfrm>
        </p:spPr>
        <p:txBody>
          <a:bodyPr rtlCol="0"/>
          <a:lstStyle/>
          <a:p>
            <a:fld id="{7CD94642-3E2B-45EE-BDBD-AA189638A36E}" type="datetime1">
              <a:rPr lang="pt-PT" smtClean="0"/>
              <a:pPr/>
              <a:t>02/04/2025</a:t>
            </a:fld>
            <a:endParaRPr lang="en-US"/>
          </a:p>
        </p:txBody>
      </p:sp>
      <p:sp>
        <p:nvSpPr>
          <p:cNvPr id="13" name="Marcador de Posição do Número do Diapositivo 12"/>
          <p:cNvSpPr>
            <a:spLocks noGrp="1"/>
          </p:cNvSpPr>
          <p:nvPr>
            <p:ph type="sldNum" sz="quarter" idx="11"/>
          </p:nvPr>
        </p:nvSpPr>
        <p:spPr>
          <a:xfrm>
            <a:off x="0" y="4667249"/>
            <a:ext cx="1447800" cy="663578"/>
          </a:xfrm>
        </p:spPr>
        <p:txBody>
          <a:bodyPr rtlCol="0"/>
          <a:lstStyle>
            <a:lvl1pPr>
              <a:defRPr sz="2800"/>
            </a:lvl1pPr>
          </a:lstStyle>
          <a:p>
            <a:fld id="{21CD5A03-3363-4CCB-AF98-6D518E828251}" type="slidenum">
              <a:rPr lang="en-US" smtClean="0"/>
              <a:pPr/>
              <a:t>‹nº›</a:t>
            </a:fld>
            <a:endParaRPr lang="en-US"/>
          </a:p>
        </p:txBody>
      </p:sp>
      <p:sp>
        <p:nvSpPr>
          <p:cNvPr id="14" name="Marcador de Posição do Rodapé 13"/>
          <p:cNvSpPr>
            <a:spLocks noGrp="1"/>
          </p:cNvSpPr>
          <p:nvPr>
            <p:ph type="ftr" sz="quarter" idx="12"/>
          </p:nvPr>
        </p:nvSpPr>
        <p:spPr>
          <a:xfrm>
            <a:off x="1600200" y="6248206"/>
            <a:ext cx="4572000" cy="365125"/>
          </a:xfrm>
        </p:spPr>
        <p:txBody>
          <a:bodyPr rtlCol="0"/>
          <a:lstStyle/>
          <a:p>
            <a:endParaRPr lang="en-US"/>
          </a:p>
        </p:txBody>
      </p:sp>
      <p:sp>
        <p:nvSpPr>
          <p:cNvPr id="3" name="Marcador de Posição da Imagem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pt-PT"/>
              <a:t>Clique no ícone para adicionar uma imagem</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a:t>Clique para editar o estilo</a:t>
            </a:r>
            <a:endParaRPr kumimoji="0" lang="en-US"/>
          </a:p>
        </p:txBody>
      </p:sp>
      <p:sp>
        <p:nvSpPr>
          <p:cNvPr id="3" name="Marcador de Posição de Texto Vertical 2"/>
          <p:cNvSpPr>
            <a:spLocks noGrp="1"/>
          </p:cNvSpPr>
          <p:nvPr>
            <p:ph type="body" orient="vert" idx="1"/>
          </p:nvPr>
        </p:nvSpPr>
        <p:spPr/>
        <p:txBody>
          <a:bodyPr vert="eaVert"/>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
        <p:nvSpPr>
          <p:cNvPr id="4" name="Marcador de Posição da Data 3"/>
          <p:cNvSpPr>
            <a:spLocks noGrp="1"/>
          </p:cNvSpPr>
          <p:nvPr>
            <p:ph type="dt" sz="half" idx="10"/>
          </p:nvPr>
        </p:nvSpPr>
        <p:spPr/>
        <p:txBody>
          <a:bodyPr/>
          <a:lstStyle/>
          <a:p>
            <a:fld id="{C0F46093-353A-46DC-8B84-17F7E8347D70}" type="datetime1">
              <a:rPr lang="pt-PT" smtClean="0"/>
              <a:pPr/>
              <a:t>02/04/2025</a:t>
            </a:fld>
            <a:endParaRPr lang="en-US"/>
          </a:p>
        </p:txBody>
      </p:sp>
      <p:sp>
        <p:nvSpPr>
          <p:cNvPr id="5" name="Marcador de Posição do Rodapé 4"/>
          <p:cNvSpPr>
            <a:spLocks noGrp="1"/>
          </p:cNvSpPr>
          <p:nvPr>
            <p:ph type="ftr" sz="quarter" idx="11"/>
          </p:nvPr>
        </p:nvSpPr>
        <p:spPr/>
        <p:txBody>
          <a:bodyPr/>
          <a:lstStyle/>
          <a:p>
            <a:endParaRPr lang="en-US"/>
          </a:p>
        </p:txBody>
      </p:sp>
      <p:sp>
        <p:nvSpPr>
          <p:cNvPr id="6" name="Marcador de Posição do Número do Diapositivo 5"/>
          <p:cNvSpPr>
            <a:spLocks noGrp="1"/>
          </p:cNvSpPr>
          <p:nvPr>
            <p:ph type="sldNum" sz="quarter" idx="12"/>
          </p:nvPr>
        </p:nvSpPr>
        <p:spPr/>
        <p:txBody>
          <a:bodyPr/>
          <a:lstStyle/>
          <a:p>
            <a:fld id="{21CD5A03-3363-4CCB-AF98-6D518E828251}"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e texto">
    <p:bg>
      <p:bgRef idx="1001">
        <a:schemeClr val="bg1"/>
      </p:bgRef>
    </p:bg>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53200" y="609600"/>
            <a:ext cx="2057400" cy="5516563"/>
          </a:xfrm>
        </p:spPr>
        <p:txBody>
          <a:bodyPr vert="eaVert"/>
          <a:lstStyle/>
          <a:p>
            <a:r>
              <a:rPr kumimoji="0" lang="pt-PT"/>
              <a:t>Clique para editar o estilo</a:t>
            </a:r>
            <a:endParaRPr kumimoji="0" lang="en-US"/>
          </a:p>
        </p:txBody>
      </p:sp>
      <p:sp>
        <p:nvSpPr>
          <p:cNvPr id="3" name="Marcador de Posição de Texto Vertical 2"/>
          <p:cNvSpPr>
            <a:spLocks noGrp="1"/>
          </p:cNvSpPr>
          <p:nvPr>
            <p:ph type="body" orient="vert" idx="1"/>
          </p:nvPr>
        </p:nvSpPr>
        <p:spPr>
          <a:xfrm>
            <a:off x="457200" y="609600"/>
            <a:ext cx="5562600" cy="5516564"/>
          </a:xfrm>
        </p:spPr>
        <p:txBody>
          <a:bodyPr vert="eaVert"/>
          <a:lstStyle/>
          <a:p>
            <a:pPr lvl="0" eaLnBrk="1" latinLnBrk="0" hangingPunct="1"/>
            <a:r>
              <a:rPr lang="pt-PT"/>
              <a:t>Clique para editar os estilos</a:t>
            </a:r>
          </a:p>
          <a:p>
            <a:pPr lvl="1" eaLnBrk="1" latinLnBrk="0" hangingPunct="1"/>
            <a:r>
              <a:rPr lang="pt-PT"/>
              <a:t>Segundo nível</a:t>
            </a:r>
          </a:p>
          <a:p>
            <a:pPr lvl="2" eaLnBrk="1" latinLnBrk="0" hangingPunct="1"/>
            <a:r>
              <a:rPr lang="pt-PT"/>
              <a:t>Terceiro nível</a:t>
            </a:r>
          </a:p>
          <a:p>
            <a:pPr lvl="3" eaLnBrk="1" latinLnBrk="0" hangingPunct="1"/>
            <a:r>
              <a:rPr lang="pt-PT"/>
              <a:t>Quarto nível</a:t>
            </a:r>
          </a:p>
          <a:p>
            <a:pPr lvl="4" eaLnBrk="1" latinLnBrk="0" hangingPunct="1"/>
            <a:r>
              <a:rPr lang="pt-PT"/>
              <a:t>Quinto nível</a:t>
            </a:r>
            <a:endParaRPr kumimoji="0" lang="en-US"/>
          </a:p>
        </p:txBody>
      </p:sp>
      <p:sp>
        <p:nvSpPr>
          <p:cNvPr id="4" name="Marcador de Posição da Data 3"/>
          <p:cNvSpPr>
            <a:spLocks noGrp="1"/>
          </p:cNvSpPr>
          <p:nvPr>
            <p:ph type="dt" sz="half" idx="10"/>
          </p:nvPr>
        </p:nvSpPr>
        <p:spPr>
          <a:xfrm>
            <a:off x="6553200" y="6248402"/>
            <a:ext cx="2209800" cy="365125"/>
          </a:xfrm>
        </p:spPr>
        <p:txBody>
          <a:bodyPr/>
          <a:lstStyle/>
          <a:p>
            <a:fld id="{851BF598-B6A3-4002-80D0-E78EA8587AAC}" type="datetime1">
              <a:rPr lang="pt-PT" smtClean="0"/>
              <a:pPr/>
              <a:t>02/04/2025</a:t>
            </a:fld>
            <a:endParaRPr lang="en-US"/>
          </a:p>
        </p:txBody>
      </p:sp>
      <p:sp>
        <p:nvSpPr>
          <p:cNvPr id="5" name="Marcador de Posição do Rodapé 4"/>
          <p:cNvSpPr>
            <a:spLocks noGrp="1"/>
          </p:cNvSpPr>
          <p:nvPr>
            <p:ph type="ftr" sz="quarter" idx="11"/>
          </p:nvPr>
        </p:nvSpPr>
        <p:spPr>
          <a:xfrm>
            <a:off x="457201" y="6248207"/>
            <a:ext cx="5573483" cy="365125"/>
          </a:xfrm>
        </p:spPr>
        <p:txBody>
          <a:bodyPr/>
          <a:lstStyle/>
          <a:p>
            <a:endParaRPr lang="en-US"/>
          </a:p>
        </p:txBody>
      </p:sp>
      <p:sp>
        <p:nvSpPr>
          <p:cNvPr id="7" name="Rectângulo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ângulo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ângulo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Marcador de Posição do Número do Diapositivo 5"/>
          <p:cNvSpPr>
            <a:spLocks noGrp="1"/>
          </p:cNvSpPr>
          <p:nvPr>
            <p:ph type="sldNum" sz="quarter" idx="12"/>
          </p:nvPr>
        </p:nvSpPr>
        <p:spPr>
          <a:xfrm rot="5400000">
            <a:off x="5989638" y="144462"/>
            <a:ext cx="533400" cy="244476"/>
          </a:xfrm>
        </p:spPr>
        <p:txBody>
          <a:bodyPr/>
          <a:lstStyle/>
          <a:p>
            <a:fld id="{21CD5A03-3363-4CCB-AF98-6D518E828251}" type="slidenum">
              <a:rPr lang="en-US" smtClean="0"/>
              <a:pPr/>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Marcador de Posição do Título 21"/>
          <p:cNvSpPr>
            <a:spLocks noGrp="1"/>
          </p:cNvSpPr>
          <p:nvPr>
            <p:ph type="title"/>
          </p:nvPr>
        </p:nvSpPr>
        <p:spPr>
          <a:xfrm>
            <a:off x="609600" y="228600"/>
            <a:ext cx="8153400" cy="990600"/>
          </a:xfrm>
          <a:prstGeom prst="rect">
            <a:avLst/>
          </a:prstGeom>
        </p:spPr>
        <p:txBody>
          <a:bodyPr vert="horz" anchor="ctr">
            <a:normAutofit/>
          </a:bodyPr>
          <a:lstStyle/>
          <a:p>
            <a:r>
              <a:rPr kumimoji="0" lang="pt-PT"/>
              <a:t>Clique para editar o estilo</a:t>
            </a:r>
            <a:endParaRPr kumimoji="0" lang="en-US"/>
          </a:p>
        </p:txBody>
      </p:sp>
      <p:sp>
        <p:nvSpPr>
          <p:cNvPr id="13" name="Marcador de Posição do Texto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pt-PT"/>
              <a:t>Clique para editar os estilos</a:t>
            </a:r>
          </a:p>
          <a:p>
            <a:pPr lvl="1" eaLnBrk="1" latinLnBrk="0" hangingPunct="1"/>
            <a:r>
              <a:rPr kumimoji="0" lang="pt-PT"/>
              <a:t>Segundo nível</a:t>
            </a:r>
          </a:p>
          <a:p>
            <a:pPr lvl="2" eaLnBrk="1" latinLnBrk="0" hangingPunct="1"/>
            <a:r>
              <a:rPr kumimoji="0" lang="pt-PT"/>
              <a:t>Terceiro nível</a:t>
            </a:r>
          </a:p>
          <a:p>
            <a:pPr lvl="3" eaLnBrk="1" latinLnBrk="0" hangingPunct="1"/>
            <a:r>
              <a:rPr kumimoji="0" lang="pt-PT"/>
              <a:t>Quarto nível</a:t>
            </a:r>
          </a:p>
          <a:p>
            <a:pPr lvl="4" eaLnBrk="1" latinLnBrk="0" hangingPunct="1"/>
            <a:r>
              <a:rPr kumimoji="0" lang="pt-PT"/>
              <a:t>Quinto nível</a:t>
            </a:r>
            <a:endParaRPr kumimoji="0" lang="en-US"/>
          </a:p>
        </p:txBody>
      </p:sp>
      <p:sp>
        <p:nvSpPr>
          <p:cNvPr id="14" name="Marcador de Posição da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622F036-C2A7-4CEE-937B-0E846EBB6047}" type="datetime1">
              <a:rPr lang="pt-PT" smtClean="0"/>
              <a:pPr/>
              <a:t>02/04/2025</a:t>
            </a:fld>
            <a:endParaRPr lang="en-US"/>
          </a:p>
        </p:txBody>
      </p:sp>
      <p:sp>
        <p:nvSpPr>
          <p:cNvPr id="3" name="Marcador de Posição do Rodapé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ângulo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ângulo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ângulo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Marcador de Posição do Número do Diapositivo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21CD5A03-3363-4CCB-AF98-6D518E828251}"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4.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20.wmf"/><Relationship Id="rId5" Type="http://schemas.openxmlformats.org/officeDocument/2006/relationships/oleObject" Target="../embeddings/oleObject4.bin"/><Relationship Id="rId4" Type="http://schemas.openxmlformats.org/officeDocument/2006/relationships/image" Target="../media/image19.w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ebbook.nist.gov/chemistry/fluid"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1026" name="AutoShape 2" descr="data:image/jpeg;base64,/9j/4AAQSkZJRgABAQAAAQABAAD/2wCEAAkGBxQTEhUUExQWFhUXGR8bGBgXGSAeIBsfHyAfHyIfIhwaHSogHBomHB0eITEhJSkrLi4uHB8zODMsNygtLisBCgoKDg0OGxAQGywkICQsLCwvMCwsLCwsMCwsLCwsLCwsLCwsLCwsLCwsLCwsLCwsLCwsLCwsLCwsLCwsLCwsLP/AABEIAMUBAAMBIgACEQEDEQH/xAAbAAACAwEBAQAAAAAAAAAAAAAEBQIDBgEAB//EAD0QAAIBAgQFAgQEBAUDBQEAAAECEQMhAAQSMQUiQVFhE3EGMoGRFCNCoVKxwfBigtHh8TNDkgcVFnKiU//EABkBAAMBAQEAAAAAAAAAAAAAAAABAgMEBf/EAC4RAAICAQMDAwIGAgMAAAAAAAABAhEhAxIxIkFRYXGBMpEEE0KhsfBSwYLh8f/aAAwDAQACEQMRAD8Aamib3H3xD0zJl1jpAvjR8P4JS9NqlawMaSGtcQJtvqGO0uGUaeWL1yFLfK94GoWkbSCDvjLabbjOKo/iJ+mJKF3vONavAaYpemV1VD/3FXbm63tbFj8GptTWko5hGqqgW0TvfD2i3GRNZcXUabshqKpKLu0CBEf6jGorcMpVQqKIVN6q6bwv798X0s5TZ2pqfTVSOg01dXnTe4ggYFEbkZTTU9P1YPp/xWjeP54jXp1FpiowIRtja+5/ocbVDfSy6GA5aQIKN2JOjeRf284i8gbA1CAfSLci9dwmDaLcYvNUKlPTrBXX8u19v9RjlfKVVdabKQ7bC1+n9Ma3O1xTCqQ9QswV1HN6YIMkELsB/TFVeppALNqosRprTzof/H5da7+cLaG5mRzKNTbSwIYbj/jHMulSoSEBYjcATjUcQoK6hapYUyQUrI7B2gyAxVbcrd7xiLtoguRRqAQNJBFWI3lP4lWOvOe+FsQ95lqaOwJCEhdyB8vva2Oa7FtJjqYt232xoqGYD0zmKC/lkRWowAQoFSTBAIeCLdRiQKLTV7PlKsMQIAplvSgEgjlJN+oODYLeZlm/uMBpkKQYuqqGO5FsbCtkzH4apzLEUaoWF1H1IUkN8ywLdbecQzOSNbUPy/Wy5AiGCsIVpiCeYBgOxwPTHvMs6npf6ziCqfP9++H1cU2p084tMGmB+bTPKVWDPKQJcMVkGP2xKtkaa16ZZfya/KjBhpDmNK/MCdShjInrifyh/mCAqe5xHU46H6QcPKHB/wA2rSbUGAmm0EKwImxvOkkA7YFyvDi6VSrTUpMyssRGn3gxEkHxhPSkP8xC/wDEd/3GJI4Pj+uCDlyaC11KsjR8vmbztuP3xGvlmTSGX5ttJnt/qMLZJD3oo0+f2xCoh3tti2spU6WBBN4j/TFbHz9/9MJxY7RWGOKdZO4P+2L4t/PFbYkdEPUPfHPWOOlcVMMAFjVTPXEDVP8AcY59cVv5wwLRXO04upVj/F9P76YF1W/pH747TP8AtgA+u5iiKxMf9NJgqTcwGBi2xGBs1l/xLBnAWmpBEj51a5BBMR/rgtH9VuopqVJkETYqZkiwx1Dq6aaaRuBB0tB+kY7DmKsjlwrGpTHpoVgjlgwxgwJvBI+2C8lRgGwUdSsXiRMR1tiFHN6jEFVG3Ywe4GGWqROCqFYIaJNhyoDeJlhEdu+KXyKtT9MqPSBBg6p5SG8GZ2wdW2mC3YD/AJwPV7kazYhOUEd+uACFIMpaGOgxCtMyJmCTN8DcSzSUqLF6i0kuJqPFz0DFusRgk1YJn8xtwnLK2n+98Qq5SnW1U6hDXBKmLT7RacIYBwziNGqrvlalOopGmAwYFhqjm1HcQsHC/OcHDKKdFjllUGaRVSr6pMQxIHMCPrjR1aVOhT5aYC9dI2HU7XwG1YaSDzqZlyQNN4McveDgoLBstCKVpKE5BNNu0EAKNUASGWBgbK8rKacgonNTqFieYDTBLGIamw84uetqQhuZWB/OJUFf/wA9HE9r4C/9xp1G9DXNSA61eWSNSnlMQSGnl7Ed8OhWeyqlahq0AVZyHzFF9RLSrEBRJCNq1Cwgx4xx+JaJYU3YOA9SgV5gWRYhSs/puPe2I080GYU20pmUKtrGklkFRtO1yCsgi0SfrU7rUZK3pIubpadTFQTADgKCDOlhsQf64KFZ0VhpS3qUNZd0YANTVg1QQIBJUmAtjH1wKlYUawzWXWaVRVDooWVSAdcyPlEnTfxi988DozNNWDgBq6NqBYCkRoAkgOCZBAMx9cV8Sz1OkwzAM0ap/OnbmUKrAEWE/MJHfDSDcX0czTo1SyAfh8xcxqMPDMah3ARlCjpcdZwlzlPToy7PGUZkShUNSXBO0gp3Y3JM2GGVZadKvoJDUK5KxyBUcgKtMBYlWAJFj1xTQy6rVfKvJpVFJpFdQCrZfS1EnmVZIuLdLYe1MW5pkc/mWp5nLM7akQldaouzqAwJnUBYElfNuxIY0uIEyIzCbc12pxa8oD81rEg9YwBl8qtX1cnWZdSAFSdLchgI0MvzAb2+uIZanUrUypJWvl3EFiV5lB0sQpIIYTYzvthbQssy+XZnzWTJX02lxqKty1GEcmmQsjrP74DzubnIim+pa1IjRIdJKMAp5NViPcd8QqM2Yy4qp/1UjUQFJJTdT6gFut4+m+I8bzBr5cVgCCBO7DT3E052YxNxY++G480Cd8jTj1XTmMqQYlirKCo1AmOtzGo/KQfBxVWWM9BEo9It8jHmH+K6/pNjfFPF85rTLVklodGYKqtYgEm8GAbyt56YE4vX1VqdWiNUKVYl2pkC46C9j174JUufKHFNhORyyPXzFIx+WRHNO5O6ggrhUAQSSwFo/wCcSz+aGpn0ljvYaj9wJP0xLO0F9BaoYksFgEhfmE7sLH3xg1u47Gy6eSl9cSFkdyDH3xZmMo6KrssK2xBBm0+4wRxYFMotJiWJgSVYyZJv6cRuBIxPjhOijSUt8wXlKmANK3Dnb98U9FE/msXMsbyPcEfzxBVMW+5w74vWNSvRSFYAlmBmdOoT0g7RFt8V18sj5lEVCilZYqIAiSb99hBwnoNcDjqruKdHf/fHfS2wwfIzXalTcEqsnUQYMSQYuO18QOWcVGTTqK76b9r9+sYyem0aKaZv+H0a5yxVyGI1jS6QzfqCm4A7THvg/KoGpjQdFIqWi2zXAuDF7EYAr8Q9RwyfINNUG4kiVYGekeMRrZk1Py1kINVORBBJAdTb9IiOmOk5rNC6K0SLA/0/v7Y4tbWSBZQFIYdZwnoZp67SOWmumoGEjXNmBBiw+uBHzdX8StGlpin/ANYPYsgIhkIm+kzEYV+RmiaCykGNOq3Q9IP1xKi0sSQNyAR2gH77/bC/J1dbvTYOposFmYVwy6gQYk+b9MEaAykzaQ6lSRINzsb9fvgAuYFhYw111R1neD7fvgLMcRo0NVWowQSqEnrPy/1xLiMFWLXTSXEe0fXofvj5zx341zCVWVsmTk2QLqX8xpjc6JAANoOHkTZ9LfOU6xQU6ykg6oUg6gBcG9twfpgcf9TQTHQee33A/bGEp/8AqJTqaFyuVaowMkFTTkbcsIdTXiDAvvh/kKrNTXWjodtFRlZhexJSRuSJ7QMNITwG51NTPS1adUIrG4JZVgxNxrtE74hWylJ6qirqDUyj021FQS8gixhoYLIP8S98DVyPdZFjFt2Ef4g230wJVBfWgJRdI2W41jcMbSGEz3xW0ncF0csVKrmGGpQjGoo0rPqxouLEiLb3xRUyYFVBUhX0lwwAMrTOkgsRazg/fzhfTz5NJcvmuYlgqszc1YhtYblJhhY9JvbEvxzGi1DMMXLA6qolZDvygbwywLg/QYEmDaLa2SBqsjjS7l1ptPzimm5VTG1oPbAOTyRTVk3mPlSoNSq4ImFJJOpZNgxgYIzfEXqU2pVCFqsKumosSi6gFYSPm0kSP545W4iro2tSK1Mv6RCMebQArjTO9xc4eVlitcAlXJk0zlnaKigaWs5Ek6G5hBbSO2/XrijN6nWmdOjMINaawyxfSflJiQNpPtgrPcWWvlqdUalqJpqAG3MpghtUQImZiJwFXzArUKecUaKqLOkNr1KH5k/L+aYMEAx2OG8gRqZ5vxCbBlDAgVRMEWlSLi2/THcpmCubdyCoenLEUxDlYiXBuRPykdTHXFnxCRUp0swn/bIbdflY8wOoeYMEH+WPcUy16dalGxDCSNSsJW20iOoBub4H5fuCfg7wPMKMxmaaspTUhC6ySJkGVb5RHYkHA3AsyiJVoudM1GCjTo5WW8FDESDzCN+mK2pvq16lEgSjLMEXPMDJHS+2+KOI5rSuoIXjopAP0DEBjjKWp/j6mqg/1F9MaF0l2YdA0E7zvEk3i+IZtGFM1IXSO7Besb7DB3xBlqS0QyhAWZV/MYgHUBC72M9sc4mXTLpRFMhyEQFNNQAiZ3aSJ6tHnEOGXuHv/wAQXiXp/glcUwrlUJJY9ZmWpyd+oxzjQU5KnoOogJIC+rI0E3DXb33wVx6gq06dGkFGptKhWCMqCw0wLgHxfA/HcmzKtIQ03MhvlXlJ1A8rX74128r0IvKb8lvxL/0adRS4YMpAVgsyoaIex2Ag9MR4zSU0Uq1AsjSQWtpJGrf9N+o2wJx1GZFpfxNphk9RRaLi0COuL/iDM66aJTZjJHyi6iAt1e2mb2nDn+r4FF8P3O5VytH1W1A6SfmNQQYiD1Gxt3x3INoDVrMziTpGmRJI3MXBxDj+ZBpLTSZkAAPoaFECO97RtifG0ppQCuQTyqCzRqZVjfoSYNvpin0/8f5BO/ks4fmzTD1qh5mMzU0i24BK9JnFvAs0FV6zbuSbMagAH8PUjVFh2wPTy4p5caw4hU+Z5AN7XEkAW84r4HllqKzJoABKg0mkG2okxsZ6XxKfUo0U10tm4oUFJqKpU0GRnpleqtGtSPDEme7X2wyNRSWRQQFaiZtDDuOmkix9jhBW4oiCKZOgMZOnl0ODIkwAAx87Yqp5sin6K6WPpMm5HywBsO5mZi+Da2Ruo0tMBopLGjVVpPaDcahGEJyumutTL+mAKM6wC7MQYdNTNAG28/SMVNnXBcUmYVCgqahBki2xmSVA++LgdAbRpJWG0nbnOlvK6pnphKBW7A4bj9EZj8NMZhxrQFSAwVdQAaIaBNpJicEUcyqqvpXGhoAMxB1RY7gEiOm2M/kaC0CyAksXQLJmP4Z6gbgxPTBPDaFLLyV5PUr1apXsSDqMTaO46HC2i3Dl6gAixYNIG0qpCn7K8T3xjeI0QlV0MHSYB2Mbi4vMHD9c0KhBZQAVLCD0cQw8rYGepxmPjTPhaNKsHFMlhqLIX/7bCCqnUwkD2xSTQm0zQfDOWTQzQTzdT4HTr9cR4nx/LU2enXdKD3Sm7fqUrKsCbDTUm0g2nrj578I/FeZagwd9JFamCUS5VgfmMwBymSI7Y0uZzCOhNREq0wNckBgQBfebybYdXwDlXIVwviYUuc4tIIi03p1lfWGb5TbSNJYHzvvh1xColOkaVYj0nNVNROkKD+YgttA5QbXUYyQqqoWnaoglGB5oEStttyPbFNfiVYFqlJ2YBL0NIbXpsTe8xax7b4HBkqSNdRqqgaoCrUWam1Mi8BwKZuf8Rn2J7YUAUKNSjl3bUKilU1cxapTqDqOsR9sV5vjlIhBlGQorKTpsujc04gQZgx0O4wLxCvRzWXDnWh1OKcfMrgnSfFxvb3wJPlA2gzM5cJXCuSaVX1CHPKtMkEinP0JB/bAedywp1ESfynhEBOpi0GZnp0xytVXN5U03KioFUtJP5b9DIO9uh64kKv4ijUoM3OvI9RQLNNmUdNuuLJF5y5oOE1FkckqSDCkk8sk3tcX72GK3oGlKsIRiYgDruIUWEneBv9SU2apVk0VG0ursAJKtqQkAxvB3g2OO067nVrJN7SAPtHTEamqocFw03LkAyq1AvotTY05KiWDgrM3m5kkiCCR5xc1WnSgFggaAAWtbYAE9MTztc01LlGYAX0CSB3jcj2wJxyGoEoGJsYCB563Vt48X7Yxqc+cUbXCHHcYfEWUajT1BxdtIlCV8TpMie+BPiDLv+HIdI2B5PUExeV3gHtcYK4/xHXRGg1NWtW5ImBvIO4jpvvG2LviMa6asFNQCorWYqQCRcfxW3B3E402KNmbm3Qu4wrCkCoaUZTCBSTAn5WsR4BmNsS41nXIVxqL021KFYLM3iG5X22PY+ZI4/QNWkDTWm8MGhwRa0FSPlYSd47Y7m9OY5XpkIKh1BwpDAjlggmCCJ8Yt5bXsSsJMq4tmKdWmpemNalSpYgQd7N0bV18YvyrAUPUZiraGJ9R9WnUbTLRY+YvgHieUDQiMBqUklk9RCOsjaPEj64jxjL6KYCVTzcsilIAI2ZWtoJ/phOlJy/thlpIMprpLV6qKSyqToBOzdAd+W/fpivKZNarGpNwxCSmlgpE/qEn++2AM7najUiA7KBHNTTVEd16r4GDGqrUp6WMkKJIkGRaRFxfth8Y8Z+Qu6fnAL6RchmUwtwHUWI3YNjlVmZwDqCLe+kqx9vmkQL26Yt4fTOgBKutDIipzE6jfm6xcQQe2JVoPKJptrEEizQOkWi20g4I5jkGmm6J5vOO+lbgEyXWCPYjv/r0xfm6wKKqLMsboFV1m0zbpv3E2wDUy+kiFszGSv7E9zA3gjFtDLyA40swUwwWGImwuf59rYGt1+Xz6DTr4GfEsw1FAAxJY8o0F5U2K299zH7Yvzbrl6ZbUoCEaTUtAaAVkRebiO0YUccFQ0n5qrGQwWlCkHxeSO4JPWMXvxKlXTTIcVEnSRIg9CNgfeMJakXbE4ONIbZKo1JQCvqaCQCpA1LUvszfxQLn9JOI5TOLTphqhdG0tSYnU8xOg8oJMR0EXxksspefUpOoQqE11CZCzECbAbjvbB1Di+uoxSuToIkaeSdjzaZ1R2O+/m4q0n5JbSdGjo55ipqnTULKlUADQZAhoBP8ACRuet8ey+YJ/NqMyrrZwrNqARhEQOUfTthBXqeoQpSkyJPWTDbDTEL0m/TArZ7n9BKroy07AgQRYblbxAnT5wbRbhlVmtVp1Q4SpljpUqDpZezKTBtHaLYS/FecfQ1PMIzRVYU2pwupCojc9GMFTuBi3O8ShlVlmlUgeqrQA28NF4IAg4UfEwL0qa01NYKTqknVaBq3vB98S6SeSlub4Fvw+4FDMAgEDQwAMAkWvPYm46427ZwsQ2ohYPJa+0jrP36jHz/4cpE+soCtNI2g3go0Ed4GNJRBamGSnNUKGllIkxBExvaN+2J05pLI5xk3gavmJhV/KImRAJInfcwvQ++AjmqtKsrU6jrTqTqChdOq8TA1KZ2N/fAWs1kB0OarKYlTa11P1AtjjVRVprMqRzKLqQVJJk7iDvONHT4ZnldgvPZwrWFQmFqGG1A3YiFJItty3ibXxHM1T6iuuo6gFbTsNyDp33tK4FpVS9PoCwBkMGgm1t1YA3B/lhpS4OxGisylCObSCpJjf/D38YU5xjyxwg5cIpWk5eaUKKin1ATGoDYyNyCNiMNctlZ5qqrrJm149jiGWyiUyWUsZH6jIH7YY/D7+ozVA9N0kqNMncAgkzEzPTtjCU3quo8GygtNWyp6y6gC4E7SYn974G+JsqaYpGAwNULZirKd5F4dYEFO2C61WnXza6WQ+gJKlDrWopjcxAKn6+RjvHHWtUp0CZKsKjAoTG5Qq2ykEEfWO2CGilkctVvAF8SZJlon5XuBpZ9B2mUabNirj/D9NBiWRhyiKhKhpA2YGVadj3xb8U5imwp0XZB6tRTDqSGEwdJHyuCZGO8eqA0isUyXaNNSSG0/MLHcAT4j3xtL9RiuEJ8+w9IhhTAgAeqTpJ7SLqex/njuZYeloIpxAVRU1FWIiAdN1PY+2HtXRoKsE0kBSG2MdIOFGYyoXUyjQCAGC3UnYQO9xJHSMN/VXoC+my1eIhKIX8tYQINbHTawBN7nv7YMyNRaVEXAgTzPMEnbUb6QTAwlrsVs2pWO6sqlWUjzexxBqghhK3EaXQlXWTInabfTBj6l4pBnh+7HeTKhQ5AQtzNDAgFvO0e25xTSYmXqBZ0wzITBAJ6EQLDz2vGA0zOpSgWkx0iEdoDjqLzsMFZCgqhURdIAsOgE3384fDrsl+4Xa9yt6OtiRG/KyPuCBIYC30M+MUsCo/VDbMjwQQbCB0P23xTWamhikDSbXLKQQJiJKibbbbzi1amoHXpTUphpgG/adpjEJ3G33KeJUv/CX4qpoJhypEEoQCp/iv5/pgoZ2FLAM+kCQFljPgDc7/fCg1NRACBSREqfm7Ez0BPXvggsKZgh9Q/UrSII6x9o6HFNv5Eq+BnkcpTYB6WYqUzp1GhUpkqSwMaSLg9xMeBgPM50Aj1FejUAgv+kg2swMG94OCqVeBqYkKQSGg/We3e/Y4pzFVmUatLKIJseY7SV7YhRd1HjuW2qt8hdbPqr6bkKdJP8ACfPg3vgue+MXm1SnU5FrmlGoauaBO+pebQe/NB9sabhtQimWqjSi/KzH9J2/vfGE4JRNYSbYK3C6yB/RrWYgr6upipm41A/KYFiMZt/xGW9Vq1OQ7BgyxpDDr4BtaMPW4u9dtOWUadvVew8wNzi/L8B1HVXdqp7Ewv8A4i33wo6sog9NSMVS+IVFZ6kECoArrSjbvOm7b3xqVNWqFK5dAIEPXaT7wL7ecT418Kq/NSCow6AQD/vhDluJZjKnSRbbSTy239j/AHGCUtwKO00acPzEAGuqidqSBYH+aZwu47w+AJevVOlo54vbsAIw04XxunWtBRuobYnw+xxT8UZkU45wh0H/ADSR9bR++JXJZmfhvLAubCGQ2UkWKn/9W9+2Gxy1FEBqVDR5mBU1G2kxADW5Ywn+G2PrhioAjU09gDJHXAXHuGvpOYUlkYgEmZB0g9d1/wAW02w9reCdyRtsjnVKhaVViOhLEk+ZO4x5qjqpdwbXkXH32B+2M5wyjNKmR/8AzX+uKeK5xvSdGJjaJPjG0dSsGDhbsZ0s2iVIFGYJYBWIInflmD3n3wz/APkGsRT064nTVlZvsGmASJjp0xlvhyqwVmZdVuQ6iD12j+YxfXRQdTKSxAECTf8Ant98YyVvJumksG9XjtL06a1D6VWrTsGRoDDcbQSCe94wdls4tCmA45QSCUH8RJnSDtJxgKKxS5yGQwRTeVAjzMqR0IjzgnLcXIeo7OzUysujNLIYEG3zJp/UACOvfG0NRdzGcHWDVUMyVQvUYP8AqZgAs27T+xOKMpWaXY1BUQnk6aVnYnrvGA6NYvpqqQq6YKz5m14I3v7Yr/EkhTTUmGJI1bgzflJlTJMe+N/btwZX5Cs7mszRqetT9FqYI5KiElRsSCCDq9iLYk3EVrvrphVEyVCxJjfbfzIwtzJVhUiQ8TtMmOWAYB7b9sL6lUgqQ0OAGOtRJY2IAuR9++IjGuc/wVKV9qGGaz2vQPyyJ51MkhlMggyAOvTFzZ38vUaepG5GGradj3ubYSBSdhTZg2mA1yd+aCCI2j+eJsC5Limy9ZUcoAseYiC0x1GK5+SS1DAkioVWz6bkCfJuBYnrviL152ZiomARqKr3gTNum9scqZsQRSd9BXnDdWm+03+uC6dd6S6wVLvAAUBoVR4MTt174TdZXwgUbw/llSZyB+Wy1Ke6krG/neMMS6GA6l1JBb06kML9GBtHXr2wnzOaRqrNRVFtpC6RMN3iwv1x1aWkK5AJJgLTYNcdTY6gfob9MHamPvaG/GaeWUIyjMAPOqSGAYCwlpaY2N7DvhS+aLlfUdYiNTCyybbCAZtOPJXV50mNPNpuQvZrXxbVzRRGpoyujLLEjYk95udunfBnjv8AwPHPYg9SNa0whRjAP6jsbEmNJI3PjbFlGkECOV1apimreAfN+m+L+F0RS/NqLoUBQszv/FG4P+uAs5SpCozUgNMhm0sQGJ6AQR1mwHU4nd1bY/I66bYRRquxJUvAkx8wA36m56b4LoZhNU06hvZgQOn+WdjhdTZi7Ux6lON1aYCQbwRzbG/WMWUKqaVIYPVDAQUICx1vcHbYn64u1/f9iX9/6HWX4NSyxas1V3VBKl10kDyoJ5pJ7C+2FNGjU4hU11JTLoeVO58+e56dMFfFhavVWgnypDVO09J9gZw+WgEVVUQALDHnyk3lnYorhHKWXRQoCgAAiI6Ebe1sXuY2wJm81TprrqsFA6n+mC2qGF0wQwlTO+4tHkHEosy/EvilVq+igGqYJaYnt/ffB9bLU8zTGvTqgTBBi+3tbC/4tqqlQK9I+ob6nVlFogK2mGN+mD8lw4BiysBIB9pnbsL7GcU1RPJkuLcNqUAQAWEE2lhE/b6jbrhVV45UKaWIIkWMSLmwkftj6rVoK66XEg9/9tsYr4g+Emd2KRESNIMn3Gxae3SO2KjJdyXB9hDwjNFG1/MqrDIvzAMCvWe7Hr0xpuEfECgwjDn0oUcX3aBaQQZ2HcWGENT4ccOBRLagupkflYRb9O4N4IsYxB8tURgMwjipHLrAU7zMj5o2me+LvwRR9G4ZwbLVKTVqdRaSrZ1kFF62gyskkxjJ8QoU3dtHMk7kb+w3O2AvVsfm5osZiVHT+K5sMHZWgC4LPoiDe03uATYnppvvHXDbJ2+SFKn8x2UC8dB9Ont+2OZ0xTYlR0OpTMifFxImxFpHvgxFKMoYVAGMK67g9Zk7ab/SMe/BshQsrHVALAeLW6G53mLRhpeRW+xrfgrhSUV1U61GtWI5gwK6fC9RvdipJ8DAvx5QoMpZEp08zTAdmSNaqLbAQyEkD6nFXCMg9PSzgB0LBZk2IImZ7H6dsF8SYenUkfoaeo22/wBsD1I8UOOnKrMNwbME6bJogwFIGg2kaS3ymJBGGmZrgaWMoGIKwRFyQBdSYkRv0wg4bSp+nqqagRVQK67rIOqSQeSLkfbG8zHDMsaNSplMyWdRKjUh1GPlIdRpUmCTuMaac+nJE4dQkR7ytQA7g1GMatyBv2nbpinM0XYqyaTKuIgEz/hbpO0HBNfhmYWlrqUKvpzqZqYDPzWNlJIjuR5wPl64UsyGTI0atyDPa3/ONbTVIzSrkEr5NlpipUosFlQVRiGXoWMSDtcbXxQKisTDlZLK1iVUC4BVbmMFVM/VdodHSoU0hbqASYO+9p9pGKjSfVC1KdQP+WSplpB2gjsBJnERv9XcqVdia1mRwwFOoREsRsxUgaJMx9D1nFOWRJUsXpqZBJU3YG9oBVek3v8AtGpVpFhE0yW0k6ywIGzKp2Y9hi5xVZRUqEMunSHcyQZtyxub36b4rt+19yfQ69Vy0U9Okq1NBA1xa+rs3k79sVNSVGHqI6zBKoRIGx1T0Pg+2PepRZQqqyBg3q6zJgCDp3iYBt1i2C+GcGd1DNUIR1AI/VYiJOxBAn3viZSSWcL9yknJ0ganmnMKjgISQFZoAg7Ful/37zgxNKEepT1mxKqRpAO4P6fY9/c4Ezj1QFWqilNZ5qcBXtyliux0+2B6GgJZ2DD/ALZSzSbFWnp1w01JCap+o/4hQoVKIqUcyy896WZmJn5Q4SAReJJU9xhUumm55BUiwZWhZNxy7ESOnttjpr1qsU3GtUaDoECTtqIIjtPTHcmKKo3qMTUWeSSL7DSRv0m52wl0qn9kU85X3ZymxKT6jIpUks2oqzCbBR1AsQL2OOhVZV/6VRiBMzpTTcQ1ipPffpF8eyn4ipURWf1Co1An9M7arXO09bYNzGTGXFJ3omruHZCSQT0ZdmpnuYg4JTUcP7IcYuXAXRzI/EOps71CLf5gD52GO/EHxMlGKdOohqGx66foLTgbjlCMwtZGARyGFQXGr6dDE/fGd+KvhoUz6tBgyFoamDJQm+/VT0G+ONJPk6LaGGU+IajVqaVW10nYBuVSINrCBcdsfTfh3JZcAnL3jcsSSvgBp0DwsDHxnhvDarMhKMqowLM6lVUTeS0dMaiv8YigKiZTm9TdzMCJHL9/GNNKSi+BasW+5uvibiVMU6tGuNNIgqWY3J3AVRcn2x8+b4rpoYpUmgWBZtx5AFvvjMZzNPUbVUZmPSTP0vtgV3w5vc7oiPSqRqanxpUvFNfqTjtDj2cqKzpTUqtyY/YSw1GYsJOMx+LRUKsFk/qA5xtaDsPON7/6fZrh1NV9Z2SvOpTmOaikxdFB0ho/UwsZviVHyPcFcL4HmmRqmdpwp+TSgABsZYgahBtMgb4ScaRKxSlUYvUpjk0m4MTZjJqCwuRj7fUzaKnq65TfUvMPoV3GM5n/AIXpZx/UqUVpgbMnLUb+ElliwP6WDe+Ntngjd5PkqU6qg1EpmqjQDC3UbawJN7QSOxwzyy0qtJ2WlUqBSQ6E/QxPLqkzaPGNeuTo0cwMpUGYrVDakWpmmhkSfzU5WdVvNlG24wh+KqKU1DUqlRVENVonS2m4AGqn8xA9xbc9JygqxRkUBTRSd1dSJpvcDedVN+m3yHaepnGnoofTDO0yIVT8oPRgGJ9wCTAGFXwvXoZtq3pl0gbhQNQPXuNtsM6OYVfSFUhabkKrkGFkCCxPy+x62xlNPHqXBq6BMrl80rEvXFUHYBQtr2MD98d+Kc6EoMP1PYDx1/bDZKiq9QOVFIJKONtQJBEg3DCCLdTe2Mpq/F5jmXkHfb298Z13NG8ULssGSnTFKsAxZvVRTzcwAUEfTc9xjqleVKzGmRqVRTEkEHVckFT7+04fZr4XRy7h3plm1MbEW6XFh7dsZ45ylUKKaWga30bmoV2MTBFokf6Y6tNpx2o55xadse5X4uzVKgQahruZIJA1KoMQWQTqPnYEYU5WurO7U1CtOkmOSmoknUe9pkgbG98RV6+XQFKRWn6ZlwupjLWkzqkA9Rthlw3hpqUnV9VGi9MTESxInUSR/PbbvinKKuqEoylVi1KFVGCmqtSEY+pqLhVMxeLGIE7ycNuB8GylerAzBQg3TWoaqdIHKG2UbETO+KP/AI+KYqNrapTCAoiLdtPQweaY6dT4wuXPCq9Oo9AJUVZhEuSNpJEgbeRfvgjJSpR7DkttuXcZfFXDqmVPpnRUo20FEJdO+qRYk3nC2rll/MdXp03DBtBOoso2Npkk/qv5xPigzAMu2parLKagACN7b9pAn+WIZ6jTZagNWK4IAWmJAHRRPT+UDrhxePkmSW4jVzipq1UwH1StWoeYFgPFuX7zMYMqZrMlH9PXUpgaflEyAJIG8nsO+Bc3n1peorU10tAL1GDEPGxkQYvGL1p16pU06jD01IBY6fUJEkR2BjfbDn3f8hH+0C08ujTFRKMhaaav1NE8xB3J79bdMSJW/qU/VUlUJDFYgD/pxexBjxHfFdCoophq0hEMMqXOpjvOzWvbYDHE5CWpvrWmfyzUEyxIsAN4vf26xinyxJ0ieWru9QGi5BdioVdoiObpPe09euLDlFplBmeQc2oIZbeASwG3UdbG18U5mt6rOpplSAJpopHM0Sxt/cDti6rknRWZ6iaWRVVpLN0lfI/xX2wrWO1hXhBf/uXpk+ii8oGtmadcWEG1zO0TM4g/E3qO7cylVACiRpDfqMbrvfuR2wAjUmgIjJUaAwqNIXTuwG1+vicFNmK7oAddSkamnWEEx0Bi+nbfa07YKSqVe9lW3hP7Go+I8uv4VgBGnTpHaPbxjBUc89GpqQweo6H3HXGm+JeOCr+RQl5Ikr1joPE9cAZb4eABeuwW2wNl926+2OSKxk2m1eAbinHhXplXpnURAvZTe46k32OEJtgvi70jU/JBCi0knmPeDsMCKCcPAnfJEnBXCMutSqFZKjrBP5fTSJ7GRGKa6Fdx9e+OZDOGk61FAJUyJE9Iw2mJNDjOcAp5mqKeWDeoUDCxjTtzmTB66tiCIxTVyFWgqrWpmBbUOZTFrMLTPSx8YUUKpRtaGCLSCRA8EG2NJ/8AMajZapRqAuz8oJIsCDJJAkmdsJ8Ac4PxqtljOXqvT8Aypg3lGlTPtPnGypfGubqeg2tVFTUrBUEW6iZIa3ePGPlVPNEWInDvK8ZRVoA6uR2ZoGwMwPczibkuB47mk/8Acqq5qpT9Z1pssuNfL8gJY6re563mcC0PiXL+oU5vRUDVUG7Ex8v8Vr3+0YRHjNT1fxBo8pB0iZFhpuY8Xwp9U1qulyqknZVgKTewFhioxb5E5LsabgnGadFnemAjVPmsWHuBIg4f1c7lmyumsyimRDAOWBE23gzIFrdsYrPcOzApgKGcTqGkTE9Yjt/xg/huVFUGmaTkgCQylPB+YQTMdcX+U3huhLUSVxQY+desFWkIoqthOo6R1PmOnTDahXo0UQ6hey9yY7d8JeGLl6DMq+o/MbMCip0gGOaDuQcTzuQWrXNb1aVLSmhVY8swb6rDrMYb04tWkJTaeTU084jEANciQNjHfF3pIWDlQXXZouPY9PphDwoosOzM7hYJVSVEm0WmI6Yb5nMLTEu6qP8AEY/njHVhtfTZrpy3LIXv1H9/1xjuMHN+owYM1Oo4VEpmQAOrGBEnf/bD5eKoTYGJgtEAfU4KVes/6f74lKWllop7dTCZn8zw3M6fy3FPmEorbKuwW9z9evnA+Ry1UgGsfQ1sZZm5yeguRabxacahz5wl4/wc14cOQ6KQiseWT17g40jryvJMtFUI8nlHSodNVNCAn1WmNR3AB6mel+uLKlCjU9P0mcgQztOkaes6rj2Hjri2gKVMinXq+q6qSUQGFnfY7/bAZopS1sabuzFdFLXsPOkWHjfx1x03ectHO19y2pxNYNHQtNWclWbmJXvBHzf35wXW4fVzWmqG0+mCKZa2uR8zR8t+tx084gnEVqVFqBUJXlpoFBJkd4hQP7GJ1PiViSgQUjOlSxOwgG0bg9pxEt1UlyVFx5bKcxS/DU6T5ka4IVaSbamJn3gAe5gWwPTamDUekAATyA8zayIBF+UA3i46YKzXGKiopKipSB5ndfmA69h43J98BcLSR+QJqNJBAtTB6gk3bsTtioJ53ik1S2lz5ms9QJWRmdFkALp1E7Exe1rDeItviR4Y1IU6mtFQFiw30tf5QDBYECfI8YqTM1qlQrUR3ekAACIE/wARA3HtYxvGJZjhDUtD600Fiak35j1C/q8x32AwWqjkKbbwEZbM5ZQdSl6qHWGYEamP8JPSdwb774g75g1R6Rh/SIakllFyRMmA17/TF34LLurirWmpZ2YEgidoG5BnF+X4rSpAOKLKKjX2YkdGg3Infz3wm1TaTZSWVbolXzlHK/l0l11D+lbn/M39P2xTl+FVs3pqVqgWnuES/wDsD7yfbHOLcDaitP8AD06jkEs9RHCvO0R1XrAwP8PVn9VFSUM/mAgyRMyUNhA5dQ6kYxXVG7NKqWUE1a1Cm2inlwxV9JNQSH/+rm0z3xDiOQGaAagKSimeekw0X6Sy2M98R4xkKC1mUJVUxqJVuQk3IKnY9cE0B6lKpQBUVH5jqUaCLG2ja0W8/QDXQmg/VTA8jkqhq00q0gsNLXBBFj836hGw8mMAZhtBYVqTKC3/APEJAnbWsiOgkYOpo9NalCrTpkBNIam4OhhBUspOoDrbB3EjVahQ/DtUYoOf0qg1Cw31fPf/AFxbllNEqKpoTnKj8Nr9JSwqQDoY8umb6Df/AOwGBENKpsAWBHKAdvY8+/acNMhmWUiVr0qhcSSsKV6g/ombyO58YN+JVql1NEGopF1REaCD/EYYSCNsS1Trt5H2Euf4d6FdmWnUakPlBRmBkD9QMxPfFtPIUq/qMECyOUHkUPY9IjraOvXDTh7OGVmR0UTJdmA3i4kiYNhHTAfEckz5iaDowYg6WqsLxcBYIHg+cNxzzjyJPws+CrJ8Pr0gQKSuoBMrUDwO8NB+2LAuWrFdIfXABKFqfWxhhBN98FrnBlnArMquQOREmRHUhAIBAM9fGK6XD8uzB+dBJuKx9/l/h2xd36pEVXoy6rlXpUjUoM7MDf1FDtG3Lpid+s47ww5ioBrSpPdyyxveJvPYbYjxWhXowaBLIeirLk9AzAi28GMFcOSrAdh6cCWaoSSNrEFojpOFGSzK/uOUeE19hdWzOWaoT6TmoSZJLopbqFEz5I98Mq1FMzS9IlV0tqV1p6ltIj8wRN9/GBsxmcnWqlwgrVBYmSBI63I/8oxPiuXOaC0ldUCmalNQSGjpqXl/3vOFnZlDxvqwvhvC6aEq1X1IsQQFjpeDfBHHeEJmEUcoZflYqGgdRB8fvGFvD+G1mDLWKINQ5UOqQJuT03/rGKKXxIxd6ZQUnpmCsyNIgTqIEXj74U421tlfuOLUU7j9jtGpl6BNJi1aohvqUgffYnDrK54OY0aBpmdQIi3QeDhFm+HLL1XNVVMkMrQWPbSTdum1oxOlXpuhT0SVZRMtpfpa2942xbhuxy/JKnt6lhGp4XkjXT1AYWYQurLqIMWkbeeuI57K1KRAZY7X39iMZzg/F/wdXSuaqlCJGWqjV3iCbKInaJwzr8e9TnZWC3vHKB4AOwxi9LpwjVaivIv4hwWlVcOdVM6pfQANfuenv5OGVPIUlUqqggjmm8+5O/thfS49RqGKUv0sIv8A5o6YKy9YvNtMWiQf5WxLWoo3whqUN1csWZ11yaKKNCS0gECw6kltzbpgIZ1K9RapVGccqqq6iw8sen7jxjRVQGUo66lNjaQfpiGWoJSEUkUAdBAP36/U4IaijyrCcG+HQgznHamtqVRUpKYVVI1EKN5Gx+3S2JM9cUR6GpaaEHURzMBcgKP0+BOH1OirvrKCQukFlv1kXHtjN53iuYWsUqHRqMKtMTAB3nqY/sY005qXTRE4V1WT4e9WtDhX1vs72CLtb+/YdcQHC6tKqqchQDkNRrFj0CnrN4P3OLnydZ6LrT1ohuZPO8dhaJ+nucUcNy9eoNRpXaweqZgC2xvPuPYdcbX1U2sGW21w8ns5lqbIxGYBqo8VLTPcDxvfaR0wQtelT0tWWo7uQIO6LFmgbX22xyt8OikyOKwpqLvaCW7idxMdLXwVRpZcVBQcu9SqyqHg3L2AUiYN8S5ra7bLUHuwkHfGnEnohQhADK2qVJB2/UPkPnGe4Rx+qHpAVSwZgrepzgXFlcc1x32w54vxCrlaNKkoUE0yCS/MpEDlmzx5wt4NxpzUQslF21AM3p+m6SYktGkz0jf3xiljBq3kv+JUy5quDTqCsNP5iyA1h+oWkCBtg74cporkF316bK4AsYMytm6GbWO2BviLJZb1WLVqlOu0EqrfNsBysINhtIxP4eRKdSfUJ1CFBpldXubgn2I39sWlen3JeJneM8AqvVarTakS2yuhkWAjUN584s4cjpUarWVUKoFJDBiekgLeNhcA7HDytmkWNTATt/zjM8d4S9Wt61EUnsJliGkeRaPfGUW2qfBckrtcneMZGpVrepQ/MQwSPWIANweQ22v9cEZHL1Kbq7qtMAQTK9zYlep3mO2IcOp1VekalL09E80iDPQkGGPUEja3TFHHOEvUq68uUYkSQ1QgKRaQoMQRjS2unsZ7b6u5dx3hYzDq1FqeuIaSemxAU7j2xykpplVqV0BBPKhlp3sD5mRizLZSojKXNNAPIJ6/4RO5vOK+KcJp5ipNOoqORLcoJMdQeh2w09n0vAmt/wBSyMc3Tp5kBG1jqCJWR1E9Qe2L8jwilSACA8ptqYmPv08YSPmKFB1p1KxaoP0BYHcGen3w3TiEiYAF4JYbjoeoHmMTKDavTuhqaX10L+P5rNUnkQaWwFNSWPgn9Pvtgrh6VCAwU05HN6pJY95WYH93wor/ABFWSporhaWr5RTlj7zsQfF/GHlCkWUoyk0mEn1GuQRPTp1+uKipKHYUmnPuKa+SylSrqQudNtFIxT1E9I694MbYJ4zTq1FFHLFacn8wTpYDsLR7mZ2GBG4Jl/UU06zIgJGhADJ8mLie8+MG8derTp6cpSu5u9joH8yfMWjBa2rm/wBgp7nx/sF4Zl6769VI04ganNz7GZ2gn+eJV+NilmGy60wWVRNU7zAJm0noN8R4XxB6rOE9RnUQSRA3AmNievTHsznaArGi9IVKxXmbSIMiYJ3sAMXO3V0/QmNK6tE83mVrBVrrTZN2Yzy73nofviPDcrl6cinqqq8FdTSvspPWev0wXlayBVpCkoRraAbXJ6eZ64q+Fvhyi9WqtN3ZUYayRyJP6dQHNaxAP+uE1UsqvYabaw79wfidClU1VnrVaRQDUiwVEWEKVvieUago/W4i9XT37qIiJ7Ydcf8AhT1ADLJoJ0vTNptMg79r+04V8P4GUWKtUs24b5bT174W+CbTscoyaXBXw74fpD8wVqlRZk6iIMdDyzHsemHOXy9MfJpE7xjLcXy1c1vUWmz04hPSq7qOhXqdzg6jkW0KzKAACxknUNzBgwb/ALYnamsyr0HuaeI/Iy4tUNOk1RF1lY5SYt1MxFsZvLccerMkIZg6Of6SDe3XAlLj71TpeqpBtCjSTNiIO5wdqOWUslE76Rr0pEg31ddojFaemoR3OmTPU3ParQ1yFaoUvqsf1CJntB+mChUuCbR7faex/phBleNu66iVQHYaS30kT2xHN8ddIGhWHWoTp6/w+MRPRk+qqsuGoljODTipOF/G8tUqUytNyh6xbUO09MKU4gxMh7z8qITI9zbDxKp0gxIImOt8Zz0padFx1FPBm+GZas4k0Sf0qapsAPBP+3acNR8Nq51O7irIOtDpgjaPb2wxp1wcE0nw5682qHHSinZDjzqtJGq0RmDIUiBNwSSJ9tsJMhUojnagAqtupIgmSJSYYxaw+2HlTKJnaC+uvWRpYi4kTv26YXj4YGtaaVjzGB6g+X/OIg9pkmIAOLhSw+SJ28os+IMitXRV9YUgABLKCDJkSTcbxgDIUQrqDmE5TYgEKRY8skrc77Y1vxF8O1fQKLpbaGYSLRdhBj3jGNy2QrUgyPTpkFGB9Jl2IN9LQRBgyL4uDcbi8EzSeVknX+Hqq1najTpmmxJn1CDe+xJUQZ+mGeQovTq6qmhNQk/Le3SNoPiN8E8GRWy4pkACGBUGYB/frt0xmclw2rQaDl30kjZ9Yt4kGD13OITbW2TG0l1LkL4zwar6/qUVZ1bmvVgKTuNJtB3F+uDsnlaqujFVpwNyV82MGZI6jx2xP4cUr6i6GVZtqkAeAGuBEe8YWcX4RWWvqoipUU3vUss7iG/b38YUZNdLeAcV9S5LOMcA11fUyxpq5u2omQe4Cnr7YNWkUCCrWRYtCsR1kATe5JsRj2Vy9QFX0LTgaSzhZibgwZv3HjEeOcOo1yCDTFbZWYTPgjb2O/S+2G249KeBUpZfJbxXL0sxCkupJjVTEW/hJ20nFGZpplEUJSqVQLA6gQPBJ2Ha0XOOrlTlqJ9esWUEXVT+4Bv2BOL8hxSnWp6aSysRpewA2vJuv1wbbxpthbX1pFGV4v6t1ZUK/pA1MPFrQfBjBfEsiM1S0s1SmPBgN7g2IxLhWXoodKIiVIvpE72sx3HicJ+K5TNo+u+YBPKoAAX3E8reRPvgbjJ01T8jSkld2gjhPCcwrtqqJ6YlQELEx7nbYC/mIxVxDi3o1PSpoVC8z1aimI8C0ztP88F1apo0lq1VZABzaFBM3HNBIAnzG2J5TidPNKU0X/grAC3Ro6jyNsXLc3Se5ERpK2qZzIcVLiUPqFiRAFhHn9vGBKgyj1qogmttUKlvEw0x9u2HmS0hDTVRTi2lYt0kEWmPfClPhUID6NVkJMksA0+CT0Fz5xEtSG7KouMJqOHYTlsvR0eiuq4Ikk67yTz94/aMV8My2Zyumll6qnLEk1EqTN940xpkWlYwxy2SVI3JCgSxmbAEn3jCD4g4NWq5qlVTToQLckSIJJt9sTvW7peBqL29SyazjPFxVplaTiiCIBEGD08QO31xieHUM16jepTBZbGp/GPcmD9hhrlci7KQ6hLiJIad5uvT+uBOMcZq5eulIquhlEMNydupj5v540bqVwdv1Iq1UlS9ArNVDllNXSzd0QSo8mb6Rv8A1wq4dxg1QAapJBklFg/VTciLYaZeu7rqUsSDsNiPP+IbR74jS4nRQkUkU1NUuEIGk7Ek/WLdT0xbuL3NJslU1SbRXms+9NFZlR2Y8gJClh1PN2Me+B34ia3K9NChhtNSOnmd79sHcR9OtHq0gybKeo/qLdP54HylLK0G9LVJYagrybWiO1hb3OFShK5R5HbkqjLgoGdo5eD+HZNS70xIiYueknHatZa4Beir6dpbafBxZnOH5euw1M9NlAUCYEDa0EffF2XyNBFYO4qFDzSRqHiFjErZF9Sf7ldTWGgOvxj0T6YoEDlvaOYCNhO1vpixOJuYP5QHYm/2nfpi7M8LyldgxuwAAhiLDa2PVK+UoN6bEaxeGEkzcc0QfbCi4LmLY2pvhgy8fSo2haVSbwWEC3m+CstnG1DVoUH/AByf2P8APC3M5WhUq+qwrdDAjSPbxjRZbJ0QqnSsEC7f79cPohHqiJbpy6WXcDzIZfTRdAAN5m53NxvN8EfC/G3p5o8OqqtZG5hUIAJm/OLiofNjbtbHcewoY1KQ+YWx5xKqQ701Zgk3BYnzubhb/LMDpa2Pnf8A6gaEqUWZNRKm8kEaWEeP1dumPY9jJSb1MmlJRwWVH00lcC4YGepBExPYHxjU5jLepTKhipYWZTBHW0Y9j2Hr/URocGL4VWPqFWLP+olzJtFpsQDjQcIqEVCnQgsN7fc7Y5j2Np50TKLf5op+N8lTplK8EuzR8xAkAnVY72j7Y9wXMGrREwCWN4G4kSLW22x7HsTot7X7FayW5Gp4Rl2Zodw6hXBBX5iIgm+4v4M4WJ8M0fV9SamqbDWYHjuV8E49j2MJScYqjaCTk7FHxFxOtQr6KbKFIDAaBaZtM323w1yeZapSFfUwPLyhuUyJuCDOPY9jaPVB2ZSxJUOKDalDbagDHv0woX4Wy4qerD6gZHObeBfbxjuPY5tzXB0NJ8gvxLxapRqU6NKFNQjniYGqICnB65hwCxabxEeCZ/bbHsex3/h4qULZx/iW4zSQblyWUE9cB8arFKXLYsQoPbVafJGO49jjkkp0dSbcEx5wHKPlsnSdqnrerp1eot+ZtIgg7DeDMmdsW/EXB6IVHCCZi9wLSTcWJjpj2PY6pxWzgwg3vEzNpm3k/wB98JM7wCnmHFa6MDzaYOqO89fOPY9jmWI2jZ5dDPL8MRe59zP/ADHmcZHjuVfL1kC1WYVW/WNUSYN+o+2OY9g09STllhOEUuDR5TIyq6mkQx0kfwsV94tP7YwtbNaaza1RmkjUBpmetsex7HTvk2rZhsSi6NbkqAL00IUgwbrewmJG+3XEPiXhTO/qerAtylJ28zOOY9g/ESe6LHoRW1hfBuGa6QJqMLxC2FoO0m8k4h8Z5VFyqFxr0MoEkiZEbi+PY9jB6s5NJs0UIrg//9k="/>
          <p:cNvSpPr>
            <a:spLocks noChangeAspect="1" noChangeArrowheads="1"/>
          </p:cNvSpPr>
          <p:nvPr/>
        </p:nvSpPr>
        <p:spPr bwMode="auto">
          <a:xfrm>
            <a:off x="0" y="-909638"/>
            <a:ext cx="2438400" cy="18764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http://1.bp.blogspot.com/-eaG8iPILBbs/T5fXD-u1N5I/AAAAAAAAAOM/ATq6Go4ZLVM/s1600/solar-power-plant.jp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artisticCrisscrossEtching/>
                    </a14:imgEffect>
                    <a14:imgEffect>
                      <a14:colorTemperature colorTemp="8800"/>
                    </a14:imgEffect>
                    <a14:imgEffect>
                      <a14:brightnessContrast bright="20000" contrast="40000"/>
                    </a14:imgEffect>
                  </a14:imgLayer>
                </a14:imgProps>
              </a:ext>
            </a:extLst>
          </a:blip>
          <a:srcRect/>
          <a:stretch>
            <a:fillRect/>
          </a:stretch>
        </p:blipFill>
        <p:spPr bwMode="auto">
          <a:xfrm>
            <a:off x="0" y="0"/>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aixaDeTexto 5"/>
          <p:cNvSpPr txBox="1"/>
          <p:nvPr/>
        </p:nvSpPr>
        <p:spPr>
          <a:xfrm>
            <a:off x="1214414" y="2428868"/>
            <a:ext cx="6989943" cy="2123658"/>
          </a:xfrm>
          <a:prstGeom prst="rect">
            <a:avLst/>
          </a:prstGeom>
          <a:noFill/>
        </p:spPr>
        <p:txBody>
          <a:bodyPr wrap="square" rtlCol="0">
            <a:spAutoFit/>
          </a:bodyPr>
          <a:lstStyle/>
          <a:p>
            <a:pPr algn="ctr"/>
            <a:r>
              <a:rPr lang="en-US" sz="4400" b="1" dirty="0">
                <a:ln w="22225">
                  <a:solidFill>
                    <a:schemeClr val="accent2"/>
                  </a:solidFill>
                  <a:prstDash val="solid"/>
                </a:ln>
                <a:solidFill>
                  <a:srgbClr val="0070C0"/>
                </a:solidFill>
                <a:latin typeface="Calibri" panose="020F0502020204030204" pitchFamily="34" charset="0"/>
                <a:cs typeface="Aharoni" pitchFamily="2" charset="-79"/>
              </a:rPr>
              <a:t>Thermophysical Properties of Fluids Importance of Accurate Data</a:t>
            </a:r>
          </a:p>
        </p:txBody>
      </p:sp>
      <p:sp>
        <p:nvSpPr>
          <p:cNvPr id="10" name="Marcador de Posição do Número do Diapositivo 9"/>
          <p:cNvSpPr>
            <a:spLocks noGrp="1"/>
          </p:cNvSpPr>
          <p:nvPr>
            <p:ph type="sldNum" sz="quarter" idx="12"/>
          </p:nvPr>
        </p:nvSpPr>
        <p:spPr/>
        <p:txBody>
          <a:bodyPr/>
          <a:lstStyle/>
          <a:p>
            <a:fld id="{21CD5A03-3363-4CCB-AF98-6D518E828251}" type="slidenum">
              <a:rPr lang="en-US" smtClean="0"/>
              <a:pPr/>
              <a:t>1</a:t>
            </a:fld>
            <a:endParaRPr lang="en-US"/>
          </a:p>
        </p:txBody>
      </p:sp>
      <p:sp>
        <p:nvSpPr>
          <p:cNvPr id="2" name="CaixaDeTexto 1"/>
          <p:cNvSpPr txBox="1"/>
          <p:nvPr/>
        </p:nvSpPr>
        <p:spPr>
          <a:xfrm>
            <a:off x="1475656" y="361237"/>
            <a:ext cx="5500726" cy="707886"/>
          </a:xfrm>
          <a:prstGeom prst="rect">
            <a:avLst/>
          </a:prstGeom>
          <a:noFill/>
        </p:spPr>
        <p:txBody>
          <a:bodyPr wrap="square" rtlCol="0">
            <a:spAutoFit/>
          </a:bodyPr>
          <a:lstStyle/>
          <a:p>
            <a:pPr algn="ctr"/>
            <a:r>
              <a:rPr lang="pt-PT" sz="4000" dirty="0">
                <a:solidFill>
                  <a:srgbClr val="002060"/>
                </a:solidFill>
                <a:effectLst>
                  <a:outerShdw blurRad="38100" dist="38100" dir="2700000" algn="tl">
                    <a:srgbClr val="000000">
                      <a:alpha val="43137"/>
                    </a:srgbClr>
                  </a:outerShdw>
                </a:effectLst>
                <a:latin typeface="Calibri" panose="020F0502020204030204" pitchFamily="34" charset="0"/>
                <a:cs typeface="Aharoni" pitchFamily="2" charset="-79"/>
              </a:rPr>
              <a:t>  Tecnologia Química</a:t>
            </a:r>
          </a:p>
        </p:txBody>
      </p:sp>
      <p:pic>
        <p:nvPicPr>
          <p:cNvPr id="5" name="Imagem 4"/>
          <p:cNvPicPr>
            <a:picLocks noChangeAspect="1"/>
          </p:cNvPicPr>
          <p:nvPr/>
        </p:nvPicPr>
        <p:blipFill>
          <a:blip r:embed="rId4" cstate="print"/>
          <a:stretch>
            <a:fillRect/>
          </a:stretch>
        </p:blipFill>
        <p:spPr>
          <a:xfrm>
            <a:off x="279423" y="188768"/>
            <a:ext cx="1283368" cy="1152000"/>
          </a:xfrm>
          <a:prstGeom prst="rect">
            <a:avLst/>
          </a:prstGeom>
        </p:spPr>
      </p:pic>
      <p:sp>
        <p:nvSpPr>
          <p:cNvPr id="36866" name="AutoShape 2" descr="Resultado de imagem para erasmu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PT"/>
          </a:p>
        </p:txBody>
      </p:sp>
      <p:sp>
        <p:nvSpPr>
          <p:cNvPr id="36868" name="AutoShape 4" descr="Resultado de imagem para erasmu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PT"/>
          </a:p>
        </p:txBody>
      </p:sp>
      <p:sp>
        <p:nvSpPr>
          <p:cNvPr id="16" name="CaixaDeTexto 15"/>
          <p:cNvSpPr txBox="1"/>
          <p:nvPr/>
        </p:nvSpPr>
        <p:spPr>
          <a:xfrm>
            <a:off x="2143108" y="4714884"/>
            <a:ext cx="5500726" cy="954107"/>
          </a:xfrm>
          <a:prstGeom prst="rect">
            <a:avLst/>
          </a:prstGeom>
          <a:noFill/>
        </p:spPr>
        <p:txBody>
          <a:bodyPr wrap="square" rtlCol="0">
            <a:spAutoFit/>
          </a:bodyPr>
          <a:lstStyle/>
          <a:p>
            <a:pPr algn="ctr"/>
            <a:r>
              <a:rPr lang="pt-PT" sz="2800" dirty="0">
                <a:solidFill>
                  <a:srgbClr val="002060"/>
                </a:solidFill>
                <a:effectLst>
                  <a:outerShdw blurRad="38100" dist="38100" dir="2700000" algn="tl">
                    <a:srgbClr val="000000">
                      <a:alpha val="43137"/>
                    </a:srgbClr>
                  </a:outerShdw>
                </a:effectLst>
                <a:latin typeface="Calibri" panose="020F0502020204030204" pitchFamily="34" charset="0"/>
                <a:cs typeface="Aharoni" pitchFamily="2" charset="-79"/>
              </a:rPr>
              <a:t>Valentim M.B. Nunes</a:t>
            </a:r>
          </a:p>
          <a:p>
            <a:pPr algn="ctr"/>
            <a:r>
              <a:rPr lang="pt-PT" sz="2800" dirty="0" err="1">
                <a:solidFill>
                  <a:srgbClr val="002060"/>
                </a:solidFill>
                <a:effectLst>
                  <a:outerShdw blurRad="38100" dist="38100" dir="2700000" algn="tl">
                    <a:srgbClr val="000000">
                      <a:alpha val="43137"/>
                    </a:srgbClr>
                  </a:outerShdw>
                </a:effectLst>
                <a:latin typeface="Calibri" panose="020F0502020204030204" pitchFamily="34" charset="0"/>
                <a:cs typeface="Aharoni" pitchFamily="2" charset="-79"/>
              </a:rPr>
              <a:t>April</a:t>
            </a:r>
            <a:r>
              <a:rPr lang="pt-PT" sz="2800" dirty="0">
                <a:solidFill>
                  <a:srgbClr val="002060"/>
                </a:solidFill>
                <a:effectLst>
                  <a:outerShdw blurRad="38100" dist="38100" dir="2700000" algn="tl">
                    <a:srgbClr val="000000">
                      <a:alpha val="43137"/>
                    </a:srgbClr>
                  </a:outerShdw>
                </a:effectLst>
                <a:latin typeface="Calibri" panose="020F0502020204030204" pitchFamily="34" charset="0"/>
                <a:cs typeface="Aharoni" pitchFamily="2" charset="-79"/>
              </a:rPr>
              <a:t> 2025</a:t>
            </a:r>
          </a:p>
        </p:txBody>
      </p:sp>
      <p:grpSp>
        <p:nvGrpSpPr>
          <p:cNvPr id="3" name="Agrupar 2">
            <a:extLst>
              <a:ext uri="{FF2B5EF4-FFF2-40B4-BE49-F238E27FC236}">
                <a16:creationId xmlns:a16="http://schemas.microsoft.com/office/drawing/2014/main" id="{284D04A4-8376-9312-7E52-C19C1D66965D}"/>
              </a:ext>
            </a:extLst>
          </p:cNvPr>
          <p:cNvGrpSpPr>
            <a:grpSpLocks noChangeAspect="1"/>
          </p:cNvGrpSpPr>
          <p:nvPr/>
        </p:nvGrpSpPr>
        <p:grpSpPr>
          <a:xfrm>
            <a:off x="3059832" y="1352391"/>
            <a:ext cx="2473296" cy="720000"/>
            <a:chOff x="1965295" y="103567"/>
            <a:chExt cx="3304630" cy="962009"/>
          </a:xfrm>
        </p:grpSpPr>
        <p:pic>
          <p:nvPicPr>
            <p:cNvPr id="4" name="Picture 6" descr="horizontal rule Valentim Maria Brunheta Nunes Professor Adjunto da Escola  Superior de Tecnologia do Instituto Politécnico de Tomar Campus da Quinta  do Contador, Estrada da Serra 2300 - 313 Tomar, Portugal v Investigador do  Centro de Química ...">
              <a:extLst>
                <a:ext uri="{FF2B5EF4-FFF2-40B4-BE49-F238E27FC236}">
                  <a16:creationId xmlns:a16="http://schemas.microsoft.com/office/drawing/2014/main" id="{801A0EBA-131C-0645-CD4B-5EEF1A4D2F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5295" y="103567"/>
              <a:ext cx="2048957" cy="96200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6">
              <a:extLst>
                <a:ext uri="{FF2B5EF4-FFF2-40B4-BE49-F238E27FC236}">
                  <a16:creationId xmlns:a16="http://schemas.microsoft.com/office/drawing/2014/main" id="{E5D18524-99E5-7ECF-C6FC-899B4594A9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6692" y="160339"/>
              <a:ext cx="1223233" cy="856262"/>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670EC72B-EBAE-DC9C-E385-1DE3A740B65D}"/>
              </a:ext>
            </a:extLst>
          </p:cNvPr>
          <p:cNvSpPr>
            <a:spLocks noGrp="1"/>
          </p:cNvSpPr>
          <p:nvPr>
            <p:ph type="sldNum" sz="quarter" idx="12"/>
          </p:nvPr>
        </p:nvSpPr>
        <p:spPr>
          <a:xfrm>
            <a:off x="0" y="1196752"/>
            <a:ext cx="533400" cy="381000"/>
          </a:xfrm>
        </p:spPr>
        <p:txBody>
          <a:bodyPr/>
          <a:lstStyle/>
          <a:p>
            <a:fld id="{21CD5A03-3363-4CCB-AF98-6D518E828251}" type="slidenum">
              <a:rPr lang="en-US" smtClean="0"/>
              <a:pPr/>
              <a:t>2</a:t>
            </a:fld>
            <a:endParaRPr lang="en-US" dirty="0"/>
          </a:p>
        </p:txBody>
      </p:sp>
      <p:pic>
        <p:nvPicPr>
          <p:cNvPr id="4" name="Imagem 3">
            <a:extLst>
              <a:ext uri="{FF2B5EF4-FFF2-40B4-BE49-F238E27FC236}">
                <a16:creationId xmlns:a16="http://schemas.microsoft.com/office/drawing/2014/main" id="{D52BAEB6-F7BE-1AA3-A739-4DED0CB1B0F1}"/>
              </a:ext>
            </a:extLst>
          </p:cNvPr>
          <p:cNvPicPr>
            <a:picLocks noChangeAspect="1"/>
          </p:cNvPicPr>
          <p:nvPr/>
        </p:nvPicPr>
        <p:blipFill>
          <a:blip r:embed="rId2"/>
          <a:stretch>
            <a:fillRect/>
          </a:stretch>
        </p:blipFill>
        <p:spPr>
          <a:xfrm>
            <a:off x="0" y="1825940"/>
            <a:ext cx="9144000" cy="3907316"/>
          </a:xfrm>
          <a:prstGeom prst="rect">
            <a:avLst/>
          </a:prstGeom>
        </p:spPr>
      </p:pic>
      <p:sp>
        <p:nvSpPr>
          <p:cNvPr id="3" name="Retângulo 2">
            <a:extLst>
              <a:ext uri="{FF2B5EF4-FFF2-40B4-BE49-F238E27FC236}">
                <a16:creationId xmlns:a16="http://schemas.microsoft.com/office/drawing/2014/main" id="{306104A3-0948-AC1A-BF19-BD10F14376EA}"/>
              </a:ext>
            </a:extLst>
          </p:cNvPr>
          <p:cNvSpPr/>
          <p:nvPr/>
        </p:nvSpPr>
        <p:spPr>
          <a:xfrm>
            <a:off x="0" y="1825940"/>
            <a:ext cx="467544" cy="45093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760660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3</a:t>
            </a:fld>
            <a:endParaRPr lang="en-US"/>
          </a:p>
        </p:txBody>
      </p:sp>
      <p:sp>
        <p:nvSpPr>
          <p:cNvPr id="9" name="Rectangle 4"/>
          <p:cNvSpPr txBox="1">
            <a:spLocks noChangeArrowheads="1"/>
          </p:cNvSpPr>
          <p:nvPr/>
        </p:nvSpPr>
        <p:spPr>
          <a:xfrm>
            <a:off x="571472" y="1500174"/>
            <a:ext cx="8383137" cy="3714776"/>
          </a:xfrm>
          <a:prstGeom prst="rect">
            <a:avLst/>
          </a:prstGeom>
          <a:noFill/>
          <a:ln/>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onotype Sorts" charset="2"/>
              <a:buChar char="0"/>
            </a:pPr>
            <a:r>
              <a:rPr lang="en-GB" altLang="pt-PT" sz="2800" dirty="0">
                <a:latin typeface="Calibri" panose="020F0502020204030204" pitchFamily="34" charset="0"/>
                <a:cs typeface="Calibri" panose="020F0502020204030204" pitchFamily="34" charset="0"/>
              </a:rPr>
              <a:t>Thermophysics plays an important role in the characterization of fluids.</a:t>
            </a:r>
          </a:p>
          <a:p>
            <a:pPr>
              <a:buFont typeface="Monotype Sorts" charset="2"/>
              <a:buChar char="0"/>
            </a:pPr>
            <a:r>
              <a:rPr lang="en-GB" altLang="pt-PT" sz="2800" dirty="0">
                <a:latin typeface="Calibri" panose="020F0502020204030204" pitchFamily="34" charset="0"/>
                <a:cs typeface="Calibri" panose="020F0502020204030204" pitchFamily="34" charset="0"/>
              </a:rPr>
              <a:t>Thermophysical properties relevant for heat transfer and heat storage applications are the </a:t>
            </a:r>
            <a:r>
              <a:rPr lang="en-GB" altLang="pt-PT" sz="28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density</a:t>
            </a:r>
            <a:r>
              <a:rPr lang="en-GB" altLang="pt-PT" sz="2800" dirty="0">
                <a:latin typeface="Calibri" panose="020F0502020204030204" pitchFamily="34" charset="0"/>
                <a:cs typeface="Calibri" panose="020F0502020204030204" pitchFamily="34" charset="0"/>
              </a:rPr>
              <a:t>, </a:t>
            </a:r>
            <a:r>
              <a:rPr lang="en-GB" altLang="pt-PT" sz="28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thermal conductivity</a:t>
            </a:r>
            <a:r>
              <a:rPr lang="en-GB" altLang="pt-PT" sz="2800" dirty="0">
                <a:latin typeface="Calibri" panose="020F0502020204030204" pitchFamily="34" charset="0"/>
                <a:cs typeface="Calibri" panose="020F0502020204030204" pitchFamily="34" charset="0"/>
              </a:rPr>
              <a:t>, </a:t>
            </a:r>
            <a:r>
              <a:rPr lang="en-GB" altLang="pt-PT" sz="28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specific heat capacity </a:t>
            </a:r>
            <a:r>
              <a:rPr lang="en-GB" altLang="pt-PT" sz="2800" dirty="0">
                <a:latin typeface="Calibri" panose="020F0502020204030204" pitchFamily="34" charset="0"/>
                <a:cs typeface="Calibri" panose="020F0502020204030204" pitchFamily="34" charset="0"/>
              </a:rPr>
              <a:t>and </a:t>
            </a:r>
            <a:r>
              <a:rPr lang="en-GB" altLang="pt-PT" sz="28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viscosity</a:t>
            </a:r>
            <a:r>
              <a:rPr lang="en-GB" altLang="pt-PT" sz="2800" dirty="0">
                <a:latin typeface="Calibri" panose="020F0502020204030204" pitchFamily="34" charset="0"/>
                <a:cs typeface="Calibri" panose="020F0502020204030204" pitchFamily="34" charset="0"/>
              </a:rPr>
              <a:t>. </a:t>
            </a:r>
          </a:p>
          <a:p>
            <a:pPr>
              <a:buFont typeface="Monotype Sorts" charset="2"/>
              <a:buChar char="0"/>
            </a:pPr>
            <a:r>
              <a:rPr lang="en-GB" altLang="pt-PT" sz="2800" dirty="0">
                <a:latin typeface="Calibri" panose="020F0502020204030204" pitchFamily="34" charset="0"/>
                <a:cs typeface="Calibri" panose="020F0502020204030204" pitchFamily="34" charset="0"/>
              </a:rPr>
              <a:t>The </a:t>
            </a:r>
            <a:r>
              <a:rPr lang="en-GB" altLang="pt-PT" sz="28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viscosity and thermal conductivity </a:t>
            </a:r>
            <a:r>
              <a:rPr lang="en-GB" altLang="pt-PT" sz="2800" dirty="0">
                <a:latin typeface="Calibri" panose="020F0502020204030204" pitchFamily="34" charset="0"/>
                <a:cs typeface="Calibri" panose="020F0502020204030204" pitchFamily="34" charset="0"/>
              </a:rPr>
              <a:t>are perhaps the most important properties on the study of liquid structure, and with industrial application.</a:t>
            </a:r>
          </a:p>
        </p:txBody>
      </p:sp>
      <p:pic>
        <p:nvPicPr>
          <p:cNvPr id="5" name="Imagem 4"/>
          <p:cNvPicPr>
            <a:picLocks noChangeAspect="1"/>
          </p:cNvPicPr>
          <p:nvPr/>
        </p:nvPicPr>
        <p:blipFill>
          <a:blip r:embed="rId2" cstate="print"/>
          <a:stretch>
            <a:fillRect/>
          </a:stretch>
        </p:blipFill>
        <p:spPr>
          <a:xfrm>
            <a:off x="571472" y="0"/>
            <a:ext cx="1283368" cy="1152000"/>
          </a:xfrm>
          <a:prstGeom prst="rect">
            <a:avLst/>
          </a:prstGeom>
        </p:spPr>
      </p:pic>
      <p:sp>
        <p:nvSpPr>
          <p:cNvPr id="35842" name="AutoShape 2" descr="Resultado de imagem para clip art altas temperatur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PT"/>
          </a:p>
        </p:txBody>
      </p:sp>
      <p:pic>
        <p:nvPicPr>
          <p:cNvPr id="35843" name="Picture 3" descr="C:\Documents and Settings\Valentim\Ambiente de trabalho\12414976-las-altas-temperaturas.jpg"/>
          <p:cNvPicPr>
            <a:picLocks noChangeAspect="1" noChangeArrowheads="1"/>
          </p:cNvPicPr>
          <p:nvPr/>
        </p:nvPicPr>
        <p:blipFill>
          <a:blip r:embed="rId3" cstate="print"/>
          <a:srcRect/>
          <a:stretch>
            <a:fillRect/>
          </a:stretch>
        </p:blipFill>
        <p:spPr bwMode="auto">
          <a:xfrm>
            <a:off x="1428728" y="5286388"/>
            <a:ext cx="1266820" cy="1138920"/>
          </a:xfrm>
          <a:prstGeom prst="rect">
            <a:avLst/>
          </a:prstGeom>
          <a:noFill/>
        </p:spPr>
      </p:pic>
      <p:sp>
        <p:nvSpPr>
          <p:cNvPr id="10" name="CaixaDeTexto 9"/>
          <p:cNvSpPr txBox="1"/>
          <p:nvPr/>
        </p:nvSpPr>
        <p:spPr>
          <a:xfrm>
            <a:off x="2786050" y="5857892"/>
            <a:ext cx="5715040" cy="523220"/>
          </a:xfrm>
          <a:prstGeom prst="rect">
            <a:avLst/>
          </a:prstGeom>
          <a:noFill/>
        </p:spPr>
        <p:txBody>
          <a:bodyPr wrap="square" rtlCol="0">
            <a:spAutoFit/>
          </a:bodyPr>
          <a:lstStyle/>
          <a:p>
            <a:r>
              <a:rPr lang="en-US" sz="2800" dirty="0"/>
              <a:t>My field, High temperatures</a:t>
            </a:r>
            <a:r>
              <a:rPr lang="pt-PT" sz="2800" dirty="0"/>
              <a:t>!!!</a:t>
            </a:r>
          </a:p>
        </p:txBody>
      </p:sp>
    </p:spTree>
    <p:extLst>
      <p:ext uri="{BB962C8B-B14F-4D97-AF65-F5344CB8AC3E}">
        <p14:creationId xmlns:p14="http://schemas.microsoft.com/office/powerpoint/2010/main" val="238840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ppt_x"/>
                                          </p:val>
                                        </p:tav>
                                        <p:tav tm="100000">
                                          <p:val>
                                            <p:strVal val="#ppt_x"/>
                                          </p:val>
                                        </p:tav>
                                      </p:tavLst>
                                    </p:anim>
                                    <p:anim calcmode="lin" valueType="num">
                                      <p:cBhvr additive="base">
                                        <p:cTn id="8" dur="500" fill="hold"/>
                                        <p:tgtEl>
                                          <p:spTgt spid="3584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4</a:t>
            </a:fld>
            <a:endParaRPr lang="en-US"/>
          </a:p>
        </p:txBody>
      </p:sp>
      <p:sp>
        <p:nvSpPr>
          <p:cNvPr id="6" name="Retângulo 5"/>
          <p:cNvSpPr/>
          <p:nvPr/>
        </p:nvSpPr>
        <p:spPr>
          <a:xfrm>
            <a:off x="533400" y="1628800"/>
            <a:ext cx="8143056" cy="4858253"/>
          </a:xfrm>
          <a:prstGeom prst="rect">
            <a:avLst/>
          </a:prstGeom>
        </p:spPr>
        <p:txBody>
          <a:bodyPr wrap="square">
            <a:spAutoFit/>
          </a:bodyPr>
          <a:lstStyle/>
          <a:p>
            <a:pPr marL="342900" indent="-342900">
              <a:lnSpc>
                <a:spcPts val="4700"/>
              </a:lnSpc>
              <a:buSzPct val="125000"/>
              <a:buFont typeface="Wingdings" panose="05000000000000000000" pitchFamily="2" charset="2"/>
              <a:buChar char="q"/>
            </a:pPr>
            <a:r>
              <a:rPr lang="en-GB" altLang="pt-PT" sz="2800" dirty="0">
                <a:latin typeface="Calibri" panose="020F0502020204030204" pitchFamily="34" charset="0"/>
                <a:cs typeface="Calibri" panose="020F0502020204030204" pitchFamily="34" charset="0"/>
              </a:rPr>
              <a:t>Samples can react with cell walls or atmosphere giving origin to secondary reactions - purity of samples is very important</a:t>
            </a:r>
          </a:p>
          <a:p>
            <a:pPr marL="342900" indent="-342900">
              <a:lnSpc>
                <a:spcPts val="4700"/>
              </a:lnSpc>
              <a:buSzPct val="125000"/>
              <a:buFont typeface="Wingdings" panose="05000000000000000000" pitchFamily="2" charset="2"/>
              <a:buChar char="q"/>
            </a:pPr>
            <a:r>
              <a:rPr lang="en-GB" altLang="pt-PT" sz="2800" dirty="0">
                <a:latin typeface="Calibri" panose="020F0502020204030204" pitchFamily="34" charset="0"/>
                <a:cs typeface="Calibri" panose="020F0502020204030204" pitchFamily="34" charset="0"/>
              </a:rPr>
              <a:t> Accurate measurement of temperature is difficult</a:t>
            </a:r>
          </a:p>
          <a:p>
            <a:pPr marL="342900" indent="-342900">
              <a:lnSpc>
                <a:spcPts val="4700"/>
              </a:lnSpc>
              <a:buSzPct val="125000"/>
              <a:buFont typeface="Wingdings" panose="05000000000000000000" pitchFamily="2" charset="2"/>
              <a:buChar char="q"/>
            </a:pPr>
            <a:r>
              <a:rPr lang="en-GB" altLang="pt-PT" sz="2800" dirty="0">
                <a:latin typeface="Calibri" panose="020F0502020204030204" pitchFamily="34" charset="0"/>
                <a:cs typeface="Calibri" panose="020F0502020204030204" pitchFamily="34" charset="0"/>
              </a:rPr>
              <a:t> Convection and radiation contributions to heat transfer increases at high temperatures</a:t>
            </a:r>
          </a:p>
          <a:p>
            <a:pPr marL="342900" indent="-342900">
              <a:lnSpc>
                <a:spcPts val="4700"/>
              </a:lnSpc>
              <a:buSzPct val="125000"/>
              <a:buFont typeface="Wingdings" panose="05000000000000000000" pitchFamily="2" charset="2"/>
              <a:buChar char="q"/>
            </a:pPr>
            <a:r>
              <a:rPr lang="en-GB" altLang="pt-PT" sz="2800" dirty="0">
                <a:latin typeface="Calibri" panose="020F0502020204030204" pitchFamily="34" charset="0"/>
                <a:cs typeface="Calibri" panose="020F0502020204030204" pitchFamily="34" charset="0"/>
              </a:rPr>
              <a:t> Non-Newtonian flow can degrade results </a:t>
            </a:r>
          </a:p>
          <a:p>
            <a:pPr marL="342900" indent="-342900">
              <a:lnSpc>
                <a:spcPts val="4700"/>
              </a:lnSpc>
              <a:buSzPct val="125000"/>
              <a:buFont typeface="Wingdings" panose="05000000000000000000" pitchFamily="2" charset="2"/>
              <a:buChar char="q"/>
            </a:pPr>
            <a:r>
              <a:rPr lang="en-GB" altLang="pt-PT" sz="2800" dirty="0">
                <a:latin typeface="Calibri" panose="020F0502020204030204" pitchFamily="34" charset="0"/>
                <a:cs typeface="Calibri" panose="020F0502020204030204" pitchFamily="34" charset="0"/>
              </a:rPr>
              <a:t> Samples are electrically conductive</a:t>
            </a:r>
          </a:p>
        </p:txBody>
      </p:sp>
      <p:pic>
        <p:nvPicPr>
          <p:cNvPr id="5" name="Imagem 4"/>
          <p:cNvPicPr>
            <a:picLocks noChangeAspect="1"/>
          </p:cNvPicPr>
          <p:nvPr/>
        </p:nvPicPr>
        <p:blipFill>
          <a:blip r:embed="rId2" cstate="print"/>
          <a:stretch>
            <a:fillRect/>
          </a:stretch>
        </p:blipFill>
        <p:spPr>
          <a:xfrm>
            <a:off x="714348" y="0"/>
            <a:ext cx="1283368" cy="1152000"/>
          </a:xfrm>
          <a:prstGeom prst="rect">
            <a:avLst/>
          </a:prstGeom>
        </p:spPr>
      </p:pic>
    </p:spTree>
    <p:extLst>
      <p:ext uri="{BB962C8B-B14F-4D97-AF65-F5344CB8AC3E}">
        <p14:creationId xmlns:p14="http://schemas.microsoft.com/office/powerpoint/2010/main" val="318946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5</a:t>
            </a:fld>
            <a:endParaRPr lang="en-US"/>
          </a:p>
        </p:txBody>
      </p:sp>
      <p:pic>
        <p:nvPicPr>
          <p:cNvPr id="6" name="Imagem 5"/>
          <p:cNvPicPr>
            <a:picLocks noChangeAspect="1"/>
          </p:cNvPicPr>
          <p:nvPr/>
        </p:nvPicPr>
        <p:blipFill>
          <a:blip r:embed="rId2" cstate="print"/>
          <a:stretch>
            <a:fillRect/>
          </a:stretch>
        </p:blipFill>
        <p:spPr>
          <a:xfrm>
            <a:off x="279705" y="120222"/>
            <a:ext cx="1283368" cy="1152000"/>
          </a:xfrm>
          <a:prstGeom prst="rect">
            <a:avLst/>
          </a:prstGeom>
        </p:spPr>
      </p:pic>
      <p:pic>
        <p:nvPicPr>
          <p:cNvPr id="13" name="Imagem 12"/>
          <p:cNvPicPr>
            <a:picLocks noChangeAspect="1"/>
          </p:cNvPicPr>
          <p:nvPr/>
        </p:nvPicPr>
        <p:blipFill rotWithShape="1">
          <a:blip r:embed="rId3" cstate="print"/>
          <a:srcRect t="29938" b="2010"/>
          <a:stretch/>
        </p:blipFill>
        <p:spPr>
          <a:xfrm>
            <a:off x="533400" y="1773833"/>
            <a:ext cx="7585110" cy="4970737"/>
          </a:xfrm>
          <a:prstGeom prst="rect">
            <a:avLst/>
          </a:prstGeom>
        </p:spPr>
      </p:pic>
      <p:pic>
        <p:nvPicPr>
          <p:cNvPr id="14" name="Imagem 13"/>
          <p:cNvPicPr>
            <a:picLocks noChangeAspect="1"/>
          </p:cNvPicPr>
          <p:nvPr/>
        </p:nvPicPr>
        <p:blipFill>
          <a:blip r:embed="rId4" cstate="print"/>
          <a:stretch>
            <a:fillRect/>
          </a:stretch>
        </p:blipFill>
        <p:spPr>
          <a:xfrm>
            <a:off x="395536" y="1581333"/>
            <a:ext cx="6025941" cy="507885"/>
          </a:xfrm>
          <a:prstGeom prst="rect">
            <a:avLst/>
          </a:prstGeom>
          <a:noFill/>
        </p:spPr>
      </p:pic>
    </p:spTree>
    <p:extLst>
      <p:ext uri="{BB962C8B-B14F-4D97-AF65-F5344CB8AC3E}">
        <p14:creationId xmlns:p14="http://schemas.microsoft.com/office/powerpoint/2010/main" val="405565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6</a:t>
            </a:fld>
            <a:endParaRPr lang="en-US"/>
          </a:p>
        </p:txBody>
      </p:sp>
      <p:sp>
        <p:nvSpPr>
          <p:cNvPr id="5" name="Text Box 244"/>
          <p:cNvSpPr txBox="1">
            <a:spLocks noChangeArrowheads="1"/>
          </p:cNvSpPr>
          <p:nvPr/>
        </p:nvSpPr>
        <p:spPr bwMode="auto">
          <a:xfrm>
            <a:off x="2216738" y="4600609"/>
            <a:ext cx="4222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pt-PT" sz="2200" i="1">
                <a:latin typeface="Times New Roman" panose="02020603050405020304" pitchFamily="18" charset="0"/>
              </a:rPr>
              <a:t>H</a:t>
            </a:r>
          </a:p>
        </p:txBody>
      </p:sp>
      <p:sp>
        <p:nvSpPr>
          <p:cNvPr id="6" name="Line 238"/>
          <p:cNvSpPr>
            <a:spLocks noChangeShapeType="1"/>
          </p:cNvSpPr>
          <p:nvPr/>
        </p:nvSpPr>
        <p:spPr bwMode="auto">
          <a:xfrm>
            <a:off x="1454738" y="4676809"/>
            <a:ext cx="457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7" name="AutoShape 228"/>
          <p:cNvSpPr>
            <a:spLocks noChangeArrowheads="1"/>
          </p:cNvSpPr>
          <p:nvPr/>
        </p:nvSpPr>
        <p:spPr bwMode="auto">
          <a:xfrm>
            <a:off x="616538" y="4143409"/>
            <a:ext cx="728663" cy="1195388"/>
          </a:xfrm>
          <a:prstGeom prst="can">
            <a:avLst>
              <a:gd name="adj" fmla="val 33494"/>
            </a:avLst>
          </a:prstGeom>
          <a:gradFill rotWithShape="0">
            <a:gsLst>
              <a:gs pos="0">
                <a:schemeClr val="accent1"/>
              </a:gs>
              <a:gs pos="100000">
                <a:schemeClr val="accent1">
                  <a:gamma/>
                  <a:shade val="46275"/>
                  <a:invGamma/>
                </a:schemeClr>
              </a:gs>
            </a:gsLst>
            <a:lin ang="5400000" scaled="1"/>
          </a:gra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AutoShape 230"/>
          <p:cNvSpPr>
            <a:spLocks noChangeArrowheads="1"/>
          </p:cNvSpPr>
          <p:nvPr/>
        </p:nvSpPr>
        <p:spPr bwMode="auto">
          <a:xfrm>
            <a:off x="616538" y="3848134"/>
            <a:ext cx="728663" cy="319088"/>
          </a:xfrm>
          <a:prstGeom prst="can">
            <a:avLst>
              <a:gd name="adj" fmla="val 50000"/>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Line 229"/>
          <p:cNvSpPr>
            <a:spLocks noChangeShapeType="1"/>
          </p:cNvSpPr>
          <p:nvPr/>
        </p:nvSpPr>
        <p:spPr bwMode="auto">
          <a:xfrm>
            <a:off x="935625" y="2173322"/>
            <a:ext cx="0" cy="17541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 name="AutoShape 231"/>
          <p:cNvSpPr>
            <a:spLocks noChangeArrowheads="1"/>
          </p:cNvSpPr>
          <p:nvPr/>
        </p:nvSpPr>
        <p:spPr bwMode="auto">
          <a:xfrm>
            <a:off x="616538" y="3449672"/>
            <a:ext cx="638175" cy="238125"/>
          </a:xfrm>
          <a:prstGeom prst="curvedRightArrow">
            <a:avLst>
              <a:gd name="adj1" fmla="val 20000"/>
              <a:gd name="adj2" fmla="val 40000"/>
              <a:gd name="adj3" fmla="val 89333"/>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Oval 233"/>
          <p:cNvSpPr>
            <a:spLocks noChangeArrowheads="1"/>
          </p:cNvSpPr>
          <p:nvPr/>
        </p:nvSpPr>
        <p:spPr bwMode="auto">
          <a:xfrm>
            <a:off x="616538" y="4486309"/>
            <a:ext cx="728663" cy="238125"/>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AutoShape 235"/>
          <p:cNvSpPr>
            <a:spLocks noChangeArrowheads="1"/>
          </p:cNvSpPr>
          <p:nvPr/>
        </p:nvSpPr>
        <p:spPr bwMode="auto">
          <a:xfrm>
            <a:off x="889588" y="1933609"/>
            <a:ext cx="182563" cy="239713"/>
          </a:xfrm>
          <a:prstGeom prst="cube">
            <a:avLst>
              <a:gd name="adj" fmla="val 25000"/>
            </a:avLst>
          </a:prstGeom>
          <a:solidFill>
            <a:schemeClr val="folHlink"/>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Line 237"/>
          <p:cNvSpPr>
            <a:spLocks noChangeShapeType="1"/>
          </p:cNvSpPr>
          <p:nvPr/>
        </p:nvSpPr>
        <p:spPr bwMode="auto">
          <a:xfrm>
            <a:off x="1588088" y="4325972"/>
            <a:ext cx="676275" cy="15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 name="Line 239"/>
          <p:cNvSpPr>
            <a:spLocks noChangeShapeType="1"/>
          </p:cNvSpPr>
          <p:nvPr/>
        </p:nvSpPr>
        <p:spPr bwMode="auto">
          <a:xfrm>
            <a:off x="1588088" y="5283234"/>
            <a:ext cx="676275" cy="15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 name="Line 242"/>
          <p:cNvSpPr>
            <a:spLocks noChangeShapeType="1"/>
          </p:cNvSpPr>
          <p:nvPr/>
        </p:nvSpPr>
        <p:spPr bwMode="auto">
          <a:xfrm>
            <a:off x="2183401" y="4325972"/>
            <a:ext cx="1587" cy="957262"/>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6" name="Text Box 243"/>
          <p:cNvSpPr txBox="1">
            <a:spLocks noChangeArrowheads="1"/>
          </p:cNvSpPr>
          <p:nvPr/>
        </p:nvSpPr>
        <p:spPr bwMode="auto">
          <a:xfrm>
            <a:off x="1697626" y="4724434"/>
            <a:ext cx="3238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pt-PT" sz="2200" i="1">
                <a:latin typeface="Times New Roman" panose="02020603050405020304" pitchFamily="18" charset="0"/>
              </a:rPr>
              <a:t>h</a:t>
            </a:r>
          </a:p>
        </p:txBody>
      </p:sp>
      <p:sp>
        <p:nvSpPr>
          <p:cNvPr id="17" name="Line 246"/>
          <p:cNvSpPr>
            <a:spLocks noChangeShapeType="1"/>
          </p:cNvSpPr>
          <p:nvPr/>
        </p:nvSpPr>
        <p:spPr bwMode="auto">
          <a:xfrm>
            <a:off x="1683338" y="4676809"/>
            <a:ext cx="1588" cy="638175"/>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8" name="Line 251"/>
          <p:cNvSpPr>
            <a:spLocks noChangeShapeType="1"/>
          </p:cNvSpPr>
          <p:nvPr/>
        </p:nvSpPr>
        <p:spPr bwMode="auto">
          <a:xfrm>
            <a:off x="924513" y="5329272"/>
            <a:ext cx="0" cy="2159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9" name="Line 252"/>
          <p:cNvSpPr>
            <a:spLocks noChangeShapeType="1"/>
          </p:cNvSpPr>
          <p:nvPr/>
        </p:nvSpPr>
        <p:spPr bwMode="auto">
          <a:xfrm>
            <a:off x="1356313" y="5257834"/>
            <a:ext cx="0" cy="2873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0" name="Line 253"/>
          <p:cNvSpPr>
            <a:spLocks noChangeShapeType="1"/>
          </p:cNvSpPr>
          <p:nvPr/>
        </p:nvSpPr>
        <p:spPr bwMode="auto">
          <a:xfrm>
            <a:off x="924513" y="5473734"/>
            <a:ext cx="4318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1" name="Text Box 254"/>
          <p:cNvSpPr txBox="1">
            <a:spLocks noChangeArrowheads="1"/>
          </p:cNvSpPr>
          <p:nvPr/>
        </p:nvSpPr>
        <p:spPr bwMode="auto">
          <a:xfrm>
            <a:off x="995951" y="5473734"/>
            <a:ext cx="2889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20000"/>
              </a:spcBef>
              <a:buClr>
                <a:schemeClr val="tx2"/>
              </a:buClr>
              <a:buSzPct val="95000"/>
              <a:buFont typeface="Wingdings" panose="05000000000000000000" pitchFamily="2" charset="2"/>
              <a:buNone/>
            </a:pPr>
            <a:r>
              <a:rPr lang="pt-PT" altLang="pt-PT" sz="2000">
                <a:latin typeface="Times New Roman" panose="02020603050405020304" pitchFamily="18" charset="0"/>
                <a:cs typeface="Times New Roman" panose="02020603050405020304" pitchFamily="18" charset="0"/>
              </a:rPr>
              <a:t>r</a:t>
            </a:r>
          </a:p>
        </p:txBody>
      </p:sp>
      <p:sp>
        <p:nvSpPr>
          <p:cNvPr id="22" name="Rectangle 4"/>
          <p:cNvSpPr>
            <a:spLocks noChangeArrowheads="1"/>
          </p:cNvSpPr>
          <p:nvPr/>
        </p:nvSpPr>
        <p:spPr bwMode="auto">
          <a:xfrm>
            <a:off x="2741412" y="4025934"/>
            <a:ext cx="1287462" cy="1692275"/>
          </a:xfrm>
          <a:prstGeom prst="rect">
            <a:avLst/>
          </a:prstGeom>
          <a:solidFill>
            <a:srgbClr val="FFFFFF"/>
          </a:solidFill>
          <a:ln w="1905">
            <a:solidFill>
              <a:srgbClr val="000000"/>
            </a:solidFill>
            <a:prstDash val="sysDot"/>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3" name="Oval 5"/>
          <p:cNvSpPr>
            <a:spLocks noChangeArrowheads="1"/>
          </p:cNvSpPr>
          <p:nvPr/>
        </p:nvSpPr>
        <p:spPr bwMode="auto">
          <a:xfrm>
            <a:off x="3138287" y="4081496"/>
            <a:ext cx="488950" cy="141288"/>
          </a:xfrm>
          <a:prstGeom prst="ellipse">
            <a:avLst/>
          </a:prstGeom>
          <a:solidFill>
            <a:srgbClr val="FFFFFF"/>
          </a:solidFill>
          <a:ln w="6350">
            <a:solidFill>
              <a:srgbClr val="0000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4" name="Freeform 6"/>
          <p:cNvSpPr>
            <a:spLocks/>
          </p:cNvSpPr>
          <p:nvPr/>
        </p:nvSpPr>
        <p:spPr bwMode="auto">
          <a:xfrm>
            <a:off x="2755699" y="1863759"/>
            <a:ext cx="1301750" cy="1587"/>
          </a:xfrm>
          <a:custGeom>
            <a:avLst/>
            <a:gdLst>
              <a:gd name="T0" fmla="*/ 0 w 20000"/>
              <a:gd name="T1" fmla="*/ 0 h 20000"/>
              <a:gd name="T2" fmla="*/ 19987 w 20000"/>
              <a:gd name="T3" fmla="*/ 0 h 20000"/>
            </a:gdLst>
            <a:ahLst/>
            <a:cxnLst>
              <a:cxn ang="0">
                <a:pos x="T0" y="T1"/>
              </a:cxn>
              <a:cxn ang="0">
                <a:pos x="T2" y="T3"/>
              </a:cxn>
            </a:cxnLst>
            <a:rect l="0" t="0" r="r" b="b"/>
            <a:pathLst>
              <a:path w="20000" h="20000">
                <a:moveTo>
                  <a:pt x="0" y="0"/>
                </a:moveTo>
                <a:lnTo>
                  <a:pt x="19987" y="0"/>
                </a:lnTo>
              </a:path>
            </a:pathLst>
          </a:custGeom>
          <a:noFill/>
          <a:ln w="2603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5" name="Freeform 7"/>
          <p:cNvSpPr>
            <a:spLocks/>
          </p:cNvSpPr>
          <p:nvPr/>
        </p:nvSpPr>
        <p:spPr bwMode="auto">
          <a:xfrm>
            <a:off x="2852537" y="1662146"/>
            <a:ext cx="144462"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6" name="Freeform 8"/>
          <p:cNvSpPr>
            <a:spLocks/>
          </p:cNvSpPr>
          <p:nvPr/>
        </p:nvSpPr>
        <p:spPr bwMode="auto">
          <a:xfrm>
            <a:off x="2995412" y="1662146"/>
            <a:ext cx="146050"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7" name="Freeform 9"/>
          <p:cNvSpPr>
            <a:spLocks/>
          </p:cNvSpPr>
          <p:nvPr/>
        </p:nvSpPr>
        <p:spPr bwMode="auto">
          <a:xfrm>
            <a:off x="3138287" y="1662146"/>
            <a:ext cx="147637" cy="203200"/>
          </a:xfrm>
          <a:custGeom>
            <a:avLst/>
            <a:gdLst>
              <a:gd name="T0" fmla="*/ 0 w 20000"/>
              <a:gd name="T1" fmla="*/ 19915 h 20000"/>
              <a:gd name="T2" fmla="*/ 19884 w 20000"/>
              <a:gd name="T3" fmla="*/ 0 h 20000"/>
            </a:gdLst>
            <a:ahLst/>
            <a:cxnLst>
              <a:cxn ang="0">
                <a:pos x="T0" y="T1"/>
              </a:cxn>
              <a:cxn ang="0">
                <a:pos x="T2" y="T3"/>
              </a:cxn>
            </a:cxnLst>
            <a:rect l="0" t="0" r="r" b="b"/>
            <a:pathLst>
              <a:path w="20000" h="20000">
                <a:moveTo>
                  <a:pt x="0" y="19915"/>
                </a:moveTo>
                <a:lnTo>
                  <a:pt x="19884"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 name="Freeform 10"/>
          <p:cNvSpPr>
            <a:spLocks/>
          </p:cNvSpPr>
          <p:nvPr/>
        </p:nvSpPr>
        <p:spPr bwMode="auto">
          <a:xfrm>
            <a:off x="3285924" y="1662146"/>
            <a:ext cx="144463"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9" name="Freeform 11"/>
          <p:cNvSpPr>
            <a:spLocks/>
          </p:cNvSpPr>
          <p:nvPr/>
        </p:nvSpPr>
        <p:spPr bwMode="auto">
          <a:xfrm>
            <a:off x="3430387" y="1662146"/>
            <a:ext cx="144462"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 name="Freeform 12"/>
          <p:cNvSpPr>
            <a:spLocks/>
          </p:cNvSpPr>
          <p:nvPr/>
        </p:nvSpPr>
        <p:spPr bwMode="auto">
          <a:xfrm>
            <a:off x="3574849" y="1662146"/>
            <a:ext cx="146050"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1" name="Freeform 13"/>
          <p:cNvSpPr>
            <a:spLocks/>
          </p:cNvSpPr>
          <p:nvPr/>
        </p:nvSpPr>
        <p:spPr bwMode="auto">
          <a:xfrm>
            <a:off x="3719312" y="1662146"/>
            <a:ext cx="146050"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2" name="Freeform 14"/>
          <p:cNvSpPr>
            <a:spLocks/>
          </p:cNvSpPr>
          <p:nvPr/>
        </p:nvSpPr>
        <p:spPr bwMode="auto">
          <a:xfrm>
            <a:off x="3863774" y="1662146"/>
            <a:ext cx="146050" cy="203200"/>
          </a:xfrm>
          <a:custGeom>
            <a:avLst/>
            <a:gdLst>
              <a:gd name="T0" fmla="*/ 0 w 20000"/>
              <a:gd name="T1" fmla="*/ 19915 h 20000"/>
              <a:gd name="T2" fmla="*/ 19882 w 20000"/>
              <a:gd name="T3" fmla="*/ 0 h 20000"/>
            </a:gdLst>
            <a:ahLst/>
            <a:cxnLst>
              <a:cxn ang="0">
                <a:pos x="T0" y="T1"/>
              </a:cxn>
              <a:cxn ang="0">
                <a:pos x="T2" y="T3"/>
              </a:cxn>
            </a:cxnLst>
            <a:rect l="0" t="0" r="r" b="b"/>
            <a:pathLst>
              <a:path w="20000" h="20000">
                <a:moveTo>
                  <a:pt x="0" y="19915"/>
                </a:moveTo>
                <a:lnTo>
                  <a:pt x="19882"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3" name="Rectangle 15"/>
          <p:cNvSpPr>
            <a:spLocks noChangeArrowheads="1"/>
          </p:cNvSpPr>
          <p:nvPr/>
        </p:nvSpPr>
        <p:spPr bwMode="auto">
          <a:xfrm>
            <a:off x="3262112" y="1857409"/>
            <a:ext cx="249237" cy="419100"/>
          </a:xfrm>
          <a:prstGeom prst="rect">
            <a:avLst/>
          </a:prstGeom>
          <a:solidFill>
            <a:srgbClr val="808080"/>
          </a:solidFill>
          <a:ln w="2603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4" name="Freeform 16"/>
          <p:cNvSpPr>
            <a:spLocks/>
          </p:cNvSpPr>
          <p:nvPr/>
        </p:nvSpPr>
        <p:spPr bwMode="auto">
          <a:xfrm>
            <a:off x="3379587" y="2268571"/>
            <a:ext cx="0" cy="1009650"/>
          </a:xfrm>
          <a:custGeom>
            <a:avLst/>
            <a:gdLst>
              <a:gd name="T0" fmla="*/ 0 w 20000"/>
              <a:gd name="T1" fmla="*/ 0 h 20000"/>
              <a:gd name="T2" fmla="*/ 0 w 20000"/>
              <a:gd name="T3" fmla="*/ 19983 h 20000"/>
            </a:gdLst>
            <a:ahLst/>
            <a:cxnLst>
              <a:cxn ang="0">
                <a:pos x="T0" y="T1"/>
              </a:cxn>
              <a:cxn ang="0">
                <a:pos x="T2" y="T3"/>
              </a:cxn>
            </a:cxnLst>
            <a:rect l="0" t="0" r="r" b="b"/>
            <a:pathLst>
              <a:path w="20000" h="20000">
                <a:moveTo>
                  <a:pt x="0" y="0"/>
                </a:moveTo>
                <a:lnTo>
                  <a:pt x="0" y="19983"/>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5" name="Rectangle 17"/>
          <p:cNvSpPr>
            <a:spLocks noChangeArrowheads="1"/>
          </p:cNvSpPr>
          <p:nvPr/>
        </p:nvSpPr>
        <p:spPr bwMode="auto">
          <a:xfrm>
            <a:off x="3333549" y="3273459"/>
            <a:ext cx="100013" cy="1352550"/>
          </a:xfrm>
          <a:prstGeom prst="rect">
            <a:avLst/>
          </a:prstGeom>
          <a:solidFill>
            <a:srgbClr val="808080"/>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 name="Rectangle 18"/>
          <p:cNvSpPr>
            <a:spLocks noChangeArrowheads="1"/>
          </p:cNvSpPr>
          <p:nvPr/>
        </p:nvSpPr>
        <p:spPr bwMode="auto">
          <a:xfrm>
            <a:off x="3238299" y="4619659"/>
            <a:ext cx="292100" cy="611187"/>
          </a:xfrm>
          <a:prstGeom prst="rect">
            <a:avLst/>
          </a:prstGeom>
          <a:solidFill>
            <a:srgbClr val="808080"/>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 name="Rectangle 19"/>
          <p:cNvSpPr>
            <a:spLocks noChangeArrowheads="1"/>
          </p:cNvSpPr>
          <p:nvPr/>
        </p:nvSpPr>
        <p:spPr bwMode="auto">
          <a:xfrm>
            <a:off x="3282749" y="4686334"/>
            <a:ext cx="198438" cy="477837"/>
          </a:xfrm>
          <a:prstGeom prst="rect">
            <a:avLst/>
          </a:prstGeom>
          <a:solidFill>
            <a:srgbClr val="FFFFFF"/>
          </a:solidFill>
          <a:ln w="63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 name="AutoShape 20"/>
          <p:cNvSpPr>
            <a:spLocks noChangeArrowheads="1"/>
          </p:cNvSpPr>
          <p:nvPr/>
        </p:nvSpPr>
        <p:spPr bwMode="auto">
          <a:xfrm>
            <a:off x="3282749" y="4753009"/>
            <a:ext cx="198438" cy="411162"/>
          </a:xfrm>
          <a:prstGeom prst="roundRect">
            <a:avLst>
              <a:gd name="adj" fmla="val 16667"/>
            </a:avLst>
          </a:prstGeom>
          <a:solidFill>
            <a:srgbClr val="FFFF00"/>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9" name="Rectangle 21"/>
          <p:cNvSpPr>
            <a:spLocks noChangeArrowheads="1"/>
          </p:cNvSpPr>
          <p:nvPr/>
        </p:nvSpPr>
        <p:spPr bwMode="auto">
          <a:xfrm>
            <a:off x="3430387" y="3408396"/>
            <a:ext cx="50800" cy="274638"/>
          </a:xfrm>
          <a:prstGeom prst="rect">
            <a:avLst/>
          </a:prstGeom>
          <a:solidFill>
            <a:srgbClr val="C0C0C0"/>
          </a:solidFill>
          <a:ln w="6350">
            <a:solidFill>
              <a:srgbClr val="C0C0C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0" name="AutoShape 22"/>
          <p:cNvSpPr>
            <a:spLocks noChangeArrowheads="1"/>
          </p:cNvSpPr>
          <p:nvPr/>
        </p:nvSpPr>
        <p:spPr bwMode="auto">
          <a:xfrm>
            <a:off x="4732137" y="3476659"/>
            <a:ext cx="871537" cy="274637"/>
          </a:xfrm>
          <a:prstGeom prst="roundRect">
            <a:avLst>
              <a:gd name="adj" fmla="val 16667"/>
            </a:avLst>
          </a:prstGeom>
          <a:solidFill>
            <a:srgbClr val="FF0000"/>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1" name="Freeform 23"/>
          <p:cNvSpPr>
            <a:spLocks/>
          </p:cNvSpPr>
          <p:nvPr/>
        </p:nvSpPr>
        <p:spPr bwMode="auto">
          <a:xfrm>
            <a:off x="3478012" y="3546509"/>
            <a:ext cx="1255712" cy="66675"/>
          </a:xfrm>
          <a:custGeom>
            <a:avLst/>
            <a:gdLst>
              <a:gd name="T0" fmla="*/ 19986 w 20000"/>
              <a:gd name="T1" fmla="*/ 19744 h 20000"/>
              <a:gd name="T2" fmla="*/ 0 w 20000"/>
              <a:gd name="T3" fmla="*/ 0 h 20000"/>
            </a:gdLst>
            <a:ahLst/>
            <a:cxnLst>
              <a:cxn ang="0">
                <a:pos x="T0" y="T1"/>
              </a:cxn>
              <a:cxn ang="0">
                <a:pos x="T2" y="T3"/>
              </a:cxn>
            </a:cxnLst>
            <a:rect l="0" t="0" r="r" b="b"/>
            <a:pathLst>
              <a:path w="20000" h="20000">
                <a:moveTo>
                  <a:pt x="19986" y="19744"/>
                </a:moveTo>
                <a:lnTo>
                  <a:pt x="0" y="0"/>
                </a:lnTo>
              </a:path>
            </a:pathLst>
          </a:custGeom>
          <a:noFill/>
          <a:ln w="25400" cap="flat">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2" name="Oval 24"/>
          <p:cNvSpPr>
            <a:spLocks noChangeArrowheads="1"/>
          </p:cNvSpPr>
          <p:nvPr/>
        </p:nvSpPr>
        <p:spPr bwMode="auto">
          <a:xfrm>
            <a:off x="5165524" y="2668621"/>
            <a:ext cx="149225" cy="207963"/>
          </a:xfrm>
          <a:prstGeom prst="ellipse">
            <a:avLst/>
          </a:prstGeom>
          <a:solidFill>
            <a:srgbClr val="C0C0C0"/>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 name="Oval 25"/>
          <p:cNvSpPr>
            <a:spLocks noChangeArrowheads="1"/>
          </p:cNvSpPr>
          <p:nvPr/>
        </p:nvSpPr>
        <p:spPr bwMode="auto">
          <a:xfrm>
            <a:off x="5406824" y="2736884"/>
            <a:ext cx="149225" cy="206375"/>
          </a:xfrm>
          <a:prstGeom prst="ellipse">
            <a:avLst/>
          </a:prstGeom>
          <a:solidFill>
            <a:srgbClr val="C0C0C0"/>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4" name="Freeform 26"/>
          <p:cNvSpPr>
            <a:spLocks/>
          </p:cNvSpPr>
          <p:nvPr/>
        </p:nvSpPr>
        <p:spPr bwMode="auto">
          <a:xfrm>
            <a:off x="3478012" y="2873409"/>
            <a:ext cx="1978025" cy="673100"/>
          </a:xfrm>
          <a:custGeom>
            <a:avLst/>
            <a:gdLst>
              <a:gd name="T0" fmla="*/ 0 w 20000"/>
              <a:gd name="T1" fmla="*/ 19974 h 20000"/>
              <a:gd name="T2" fmla="*/ 19991 w 20000"/>
              <a:gd name="T3" fmla="*/ 0 h 20000"/>
            </a:gdLst>
            <a:ahLst/>
            <a:cxnLst>
              <a:cxn ang="0">
                <a:pos x="T0" y="T1"/>
              </a:cxn>
              <a:cxn ang="0">
                <a:pos x="T2" y="T3"/>
              </a:cxn>
            </a:cxnLst>
            <a:rect l="0" t="0" r="r" b="b"/>
            <a:pathLst>
              <a:path w="20000" h="20000">
                <a:moveTo>
                  <a:pt x="0" y="19974"/>
                </a:moveTo>
                <a:lnTo>
                  <a:pt x="19991" y="0"/>
                </a:lnTo>
              </a:path>
            </a:pathLst>
          </a:custGeom>
          <a:noFill/>
          <a:ln w="25400" cap="flat">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 name="Freeform 27"/>
          <p:cNvSpPr>
            <a:spLocks/>
          </p:cNvSpPr>
          <p:nvPr/>
        </p:nvSpPr>
        <p:spPr bwMode="auto">
          <a:xfrm>
            <a:off x="3525637" y="4151346"/>
            <a:ext cx="49212" cy="68263"/>
          </a:xfrm>
          <a:custGeom>
            <a:avLst/>
            <a:gdLst>
              <a:gd name="T0" fmla="*/ 0 w 20000"/>
              <a:gd name="T1" fmla="*/ 0 h 20000"/>
              <a:gd name="T2" fmla="*/ 19649 w 20000"/>
              <a:gd name="T3" fmla="*/ 19747 h 20000"/>
            </a:gdLst>
            <a:ahLst/>
            <a:cxnLst>
              <a:cxn ang="0">
                <a:pos x="T0" y="T1"/>
              </a:cxn>
              <a:cxn ang="0">
                <a:pos x="T2" y="T3"/>
              </a:cxn>
            </a:cxnLst>
            <a:rect l="0" t="0" r="r" b="b"/>
            <a:pathLst>
              <a:path w="20000" h="20000">
                <a:moveTo>
                  <a:pt x="0" y="0"/>
                </a:moveTo>
                <a:lnTo>
                  <a:pt x="19649" y="19747"/>
                </a:lnTo>
              </a:path>
            </a:pathLst>
          </a:custGeom>
          <a:noFill/>
          <a:ln w="6350" cap="flat">
            <a:solidFill>
              <a:srgbClr val="0000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6" name="Freeform 28"/>
          <p:cNvSpPr>
            <a:spLocks/>
          </p:cNvSpPr>
          <p:nvPr/>
        </p:nvSpPr>
        <p:spPr bwMode="auto">
          <a:xfrm>
            <a:off x="3525637" y="4218021"/>
            <a:ext cx="49212" cy="68263"/>
          </a:xfrm>
          <a:custGeom>
            <a:avLst/>
            <a:gdLst>
              <a:gd name="T0" fmla="*/ 19649 w 20000"/>
              <a:gd name="T1" fmla="*/ 0 h 20000"/>
              <a:gd name="T2" fmla="*/ 0 w 20000"/>
              <a:gd name="T3" fmla="*/ 19747 h 20000"/>
            </a:gdLst>
            <a:ahLst/>
            <a:cxnLst>
              <a:cxn ang="0">
                <a:pos x="T0" y="T1"/>
              </a:cxn>
              <a:cxn ang="0">
                <a:pos x="T2" y="T3"/>
              </a:cxn>
            </a:cxnLst>
            <a:rect l="0" t="0" r="r" b="b"/>
            <a:pathLst>
              <a:path w="20000" h="20000">
                <a:moveTo>
                  <a:pt x="19649" y="0"/>
                </a:moveTo>
                <a:lnTo>
                  <a:pt x="0" y="19747"/>
                </a:lnTo>
              </a:path>
            </a:pathLst>
          </a:custGeom>
          <a:noFill/>
          <a:ln w="6350" cap="flat">
            <a:solidFill>
              <a:srgbClr val="0000FF"/>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7" name="Freeform 29"/>
          <p:cNvSpPr>
            <a:spLocks/>
          </p:cNvSpPr>
          <p:nvPr/>
        </p:nvSpPr>
        <p:spPr bwMode="auto">
          <a:xfrm>
            <a:off x="5600499" y="3613184"/>
            <a:ext cx="1157288" cy="0"/>
          </a:xfrm>
          <a:custGeom>
            <a:avLst/>
            <a:gdLst>
              <a:gd name="T0" fmla="*/ 0 w 20000"/>
              <a:gd name="T1" fmla="*/ 0 h 20000"/>
              <a:gd name="T2" fmla="*/ 19985 w 20000"/>
              <a:gd name="T3" fmla="*/ 0 h 20000"/>
            </a:gdLst>
            <a:ahLst/>
            <a:cxnLst>
              <a:cxn ang="0">
                <a:pos x="T0" y="T1"/>
              </a:cxn>
              <a:cxn ang="0">
                <a:pos x="T2" y="T3"/>
              </a:cxn>
            </a:cxnLst>
            <a:rect l="0" t="0" r="r" b="b"/>
            <a:pathLst>
              <a:path w="20000" h="20000">
                <a:moveTo>
                  <a:pt x="0" y="0"/>
                </a:moveTo>
                <a:lnTo>
                  <a:pt x="19985" y="0"/>
                </a:lnTo>
              </a:path>
            </a:pathLst>
          </a:custGeom>
          <a:noFill/>
          <a:ln w="1333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8" name="Freeform 30"/>
          <p:cNvSpPr>
            <a:spLocks/>
          </p:cNvSpPr>
          <p:nvPr/>
        </p:nvSpPr>
        <p:spPr bwMode="auto">
          <a:xfrm>
            <a:off x="6757787" y="3613184"/>
            <a:ext cx="0" cy="1077912"/>
          </a:xfrm>
          <a:custGeom>
            <a:avLst/>
            <a:gdLst>
              <a:gd name="T0" fmla="*/ 0 w 20000"/>
              <a:gd name="T1" fmla="*/ 0 h 20000"/>
              <a:gd name="T2" fmla="*/ 0 w 20000"/>
              <a:gd name="T3" fmla="*/ 19984 h 20000"/>
            </a:gdLst>
            <a:ahLst/>
            <a:cxnLst>
              <a:cxn ang="0">
                <a:pos x="T0" y="T1"/>
              </a:cxn>
              <a:cxn ang="0">
                <a:pos x="T2" y="T3"/>
              </a:cxn>
            </a:cxnLst>
            <a:rect l="0" t="0" r="r" b="b"/>
            <a:pathLst>
              <a:path w="20000" h="20000">
                <a:moveTo>
                  <a:pt x="0" y="0"/>
                </a:moveTo>
                <a:lnTo>
                  <a:pt x="0" y="19984"/>
                </a:lnTo>
              </a:path>
            </a:pathLst>
          </a:custGeom>
          <a:noFill/>
          <a:ln w="1333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 name="Freeform 31"/>
          <p:cNvSpPr>
            <a:spLocks/>
          </p:cNvSpPr>
          <p:nvPr/>
        </p:nvSpPr>
        <p:spPr bwMode="auto">
          <a:xfrm>
            <a:off x="6576812" y="4487896"/>
            <a:ext cx="176212" cy="0"/>
          </a:xfrm>
          <a:custGeom>
            <a:avLst/>
            <a:gdLst>
              <a:gd name="T0" fmla="*/ 0 w 20000"/>
              <a:gd name="T1" fmla="*/ 0 h 20000"/>
              <a:gd name="T2" fmla="*/ 19902 w 20000"/>
              <a:gd name="T3" fmla="*/ 0 h 20000"/>
            </a:gdLst>
            <a:ahLst/>
            <a:cxnLst>
              <a:cxn ang="0">
                <a:pos x="T0" y="T1"/>
              </a:cxn>
              <a:cxn ang="0">
                <a:pos x="T2" y="T3"/>
              </a:cxn>
            </a:cxnLst>
            <a:rect l="0" t="0" r="r" b="b"/>
            <a:pathLst>
              <a:path w="20000" h="20000">
                <a:moveTo>
                  <a:pt x="0" y="0"/>
                </a:moveTo>
                <a:lnTo>
                  <a:pt x="19902" y="0"/>
                </a:lnTo>
              </a:path>
            </a:pathLst>
          </a:custGeom>
          <a:noFill/>
          <a:ln w="1333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0" name="Freeform 32"/>
          <p:cNvSpPr>
            <a:spLocks/>
          </p:cNvSpPr>
          <p:nvPr/>
        </p:nvSpPr>
        <p:spPr bwMode="auto">
          <a:xfrm>
            <a:off x="6757787" y="4705384"/>
            <a:ext cx="338137" cy="1587"/>
          </a:xfrm>
          <a:custGeom>
            <a:avLst/>
            <a:gdLst>
              <a:gd name="T0" fmla="*/ 0 w 20000"/>
              <a:gd name="T1" fmla="*/ 0 h 20000"/>
              <a:gd name="T2" fmla="*/ 19949 w 20000"/>
              <a:gd name="T3" fmla="*/ 0 h 20000"/>
            </a:gdLst>
            <a:ahLst/>
            <a:cxnLst>
              <a:cxn ang="0">
                <a:pos x="T0" y="T1"/>
              </a:cxn>
              <a:cxn ang="0">
                <a:pos x="T2" y="T3"/>
              </a:cxn>
            </a:cxnLst>
            <a:rect l="0" t="0" r="r" b="b"/>
            <a:pathLst>
              <a:path w="20000" h="20000">
                <a:moveTo>
                  <a:pt x="0" y="0"/>
                </a:moveTo>
                <a:lnTo>
                  <a:pt x="19949" y="0"/>
                </a:lnTo>
              </a:path>
            </a:pathLst>
          </a:custGeom>
          <a:noFill/>
          <a:ln w="1333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 name="Arc 33"/>
          <p:cNvSpPr>
            <a:spLocks/>
          </p:cNvSpPr>
          <p:nvPr/>
        </p:nvSpPr>
        <p:spPr bwMode="auto">
          <a:xfrm flipH="1">
            <a:off x="6272012" y="5076859"/>
            <a:ext cx="92075" cy="87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a:noFill/>
          </a:ln>
          <a:effectLst/>
          <a:extLst>
            <a:ext uri="{91240B29-F687-4F45-9708-019B960494DF}">
              <a14:hiddenLine xmlns:a14="http://schemas.microsoft.com/office/drawing/2010/main" w="190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2" name="AutoShape 34"/>
          <p:cNvSpPr>
            <a:spLocks noChangeArrowheads="1"/>
          </p:cNvSpPr>
          <p:nvPr/>
        </p:nvSpPr>
        <p:spPr bwMode="auto">
          <a:xfrm>
            <a:off x="4984549" y="4291046"/>
            <a:ext cx="1593850" cy="409575"/>
          </a:xfrm>
          <a:prstGeom prst="roundRect">
            <a:avLst>
              <a:gd name="adj" fmla="val 16667"/>
            </a:avLst>
          </a:prstGeom>
          <a:solidFill>
            <a:srgbClr val="FFFFFF"/>
          </a:solidFill>
          <a:ln w="1333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53" name="Group 35"/>
          <p:cNvGrpSpPr>
            <a:grpSpLocks/>
          </p:cNvGrpSpPr>
          <p:nvPr/>
        </p:nvGrpSpPr>
        <p:grpSpPr bwMode="auto">
          <a:xfrm>
            <a:off x="5248074" y="4322796"/>
            <a:ext cx="184150" cy="101600"/>
            <a:chOff x="0" y="0"/>
            <a:chExt cx="19813" cy="19662"/>
          </a:xfrm>
        </p:grpSpPr>
        <p:grpSp>
          <p:nvGrpSpPr>
            <p:cNvPr id="54" name="Group 36"/>
            <p:cNvGrpSpPr>
              <a:grpSpLocks/>
            </p:cNvGrpSpPr>
            <p:nvPr/>
          </p:nvGrpSpPr>
          <p:grpSpPr bwMode="auto">
            <a:xfrm>
              <a:off x="0" y="0"/>
              <a:ext cx="9395" cy="19662"/>
              <a:chOff x="0" y="0"/>
              <a:chExt cx="19804" cy="19830"/>
            </a:xfrm>
          </p:grpSpPr>
          <p:sp>
            <p:nvSpPr>
              <p:cNvPr id="58" name="Rectangle 37"/>
              <p:cNvSpPr>
                <a:spLocks noChangeArrowheads="1"/>
              </p:cNvSpPr>
              <p:nvPr/>
            </p:nvSpPr>
            <p:spPr bwMode="auto">
              <a:xfrm>
                <a:off x="0" y="0"/>
                <a:ext cx="9412" cy="1983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9" name="Rectangle 38"/>
              <p:cNvSpPr>
                <a:spLocks noChangeArrowheads="1"/>
              </p:cNvSpPr>
              <p:nvPr/>
            </p:nvSpPr>
            <p:spPr bwMode="auto">
              <a:xfrm>
                <a:off x="10392" y="0"/>
                <a:ext cx="9412" cy="1983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55" name="Group 39"/>
            <p:cNvGrpSpPr>
              <a:grpSpLocks/>
            </p:cNvGrpSpPr>
            <p:nvPr/>
          </p:nvGrpSpPr>
          <p:grpSpPr bwMode="auto">
            <a:xfrm>
              <a:off x="10418" y="0"/>
              <a:ext cx="9395" cy="19662"/>
              <a:chOff x="0" y="0"/>
              <a:chExt cx="19804" cy="19829"/>
            </a:xfrm>
          </p:grpSpPr>
          <p:sp>
            <p:nvSpPr>
              <p:cNvPr id="56" name="Rectangle 40"/>
              <p:cNvSpPr>
                <a:spLocks noChangeArrowheads="1"/>
              </p:cNvSpPr>
              <p:nvPr/>
            </p:nvSpPr>
            <p:spPr bwMode="auto">
              <a:xfrm>
                <a:off x="0" y="0"/>
                <a:ext cx="9412"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7" name="Rectangle 41"/>
              <p:cNvSpPr>
                <a:spLocks noChangeArrowheads="1"/>
              </p:cNvSpPr>
              <p:nvPr/>
            </p:nvSpPr>
            <p:spPr bwMode="auto">
              <a:xfrm>
                <a:off x="10392" y="0"/>
                <a:ext cx="9412"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grpSp>
        <p:nvGrpSpPr>
          <p:cNvPr id="60" name="Group 42"/>
          <p:cNvGrpSpPr>
            <a:grpSpLocks/>
          </p:cNvGrpSpPr>
          <p:nvPr/>
        </p:nvGrpSpPr>
        <p:grpSpPr bwMode="auto">
          <a:xfrm>
            <a:off x="5059162" y="4325971"/>
            <a:ext cx="182562" cy="100013"/>
            <a:chOff x="0" y="0"/>
            <a:chExt cx="19813" cy="19662"/>
          </a:xfrm>
        </p:grpSpPr>
        <p:grpSp>
          <p:nvGrpSpPr>
            <p:cNvPr id="61" name="Group 43"/>
            <p:cNvGrpSpPr>
              <a:grpSpLocks/>
            </p:cNvGrpSpPr>
            <p:nvPr/>
          </p:nvGrpSpPr>
          <p:grpSpPr bwMode="auto">
            <a:xfrm>
              <a:off x="0" y="0"/>
              <a:ext cx="9395" cy="19662"/>
              <a:chOff x="0" y="0"/>
              <a:chExt cx="19804" cy="19830"/>
            </a:xfrm>
          </p:grpSpPr>
          <p:sp>
            <p:nvSpPr>
              <p:cNvPr id="65" name="Rectangle 44"/>
              <p:cNvSpPr>
                <a:spLocks noChangeArrowheads="1"/>
              </p:cNvSpPr>
              <p:nvPr/>
            </p:nvSpPr>
            <p:spPr bwMode="auto">
              <a:xfrm>
                <a:off x="0" y="0"/>
                <a:ext cx="10000" cy="1983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6" name="Rectangle 45"/>
              <p:cNvSpPr>
                <a:spLocks noChangeArrowheads="1"/>
              </p:cNvSpPr>
              <p:nvPr/>
            </p:nvSpPr>
            <p:spPr bwMode="auto">
              <a:xfrm>
                <a:off x="10392" y="0"/>
                <a:ext cx="9412" cy="1983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62" name="Group 46"/>
            <p:cNvGrpSpPr>
              <a:grpSpLocks/>
            </p:cNvGrpSpPr>
            <p:nvPr/>
          </p:nvGrpSpPr>
          <p:grpSpPr bwMode="auto">
            <a:xfrm>
              <a:off x="10418" y="0"/>
              <a:ext cx="9395" cy="19662"/>
              <a:chOff x="0" y="0"/>
              <a:chExt cx="19804" cy="19829"/>
            </a:xfrm>
          </p:grpSpPr>
          <p:sp>
            <p:nvSpPr>
              <p:cNvPr id="63" name="Rectangle 47"/>
              <p:cNvSpPr>
                <a:spLocks noChangeArrowheads="1"/>
              </p:cNvSpPr>
              <p:nvPr/>
            </p:nvSpPr>
            <p:spPr bwMode="auto">
              <a:xfrm>
                <a:off x="0" y="0"/>
                <a:ext cx="10000"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4" name="Rectangle 48"/>
              <p:cNvSpPr>
                <a:spLocks noChangeArrowheads="1"/>
              </p:cNvSpPr>
              <p:nvPr/>
            </p:nvSpPr>
            <p:spPr bwMode="auto">
              <a:xfrm>
                <a:off x="10392" y="0"/>
                <a:ext cx="9412"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grpSp>
        <p:nvGrpSpPr>
          <p:cNvPr id="67" name="Group 49"/>
          <p:cNvGrpSpPr>
            <a:grpSpLocks/>
          </p:cNvGrpSpPr>
          <p:nvPr/>
        </p:nvGrpSpPr>
        <p:grpSpPr bwMode="auto">
          <a:xfrm>
            <a:off x="5435399" y="4325971"/>
            <a:ext cx="87313" cy="100013"/>
            <a:chOff x="0" y="0"/>
            <a:chExt cx="19804" cy="19829"/>
          </a:xfrm>
        </p:grpSpPr>
        <p:sp>
          <p:nvSpPr>
            <p:cNvPr id="68" name="Rectangle 50"/>
            <p:cNvSpPr>
              <a:spLocks noChangeArrowheads="1"/>
            </p:cNvSpPr>
            <p:nvPr/>
          </p:nvSpPr>
          <p:spPr bwMode="auto">
            <a:xfrm>
              <a:off x="0" y="0"/>
              <a:ext cx="9412"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9" name="Rectangle 51"/>
            <p:cNvSpPr>
              <a:spLocks noChangeArrowheads="1"/>
            </p:cNvSpPr>
            <p:nvPr/>
          </p:nvSpPr>
          <p:spPr bwMode="auto">
            <a:xfrm>
              <a:off x="9804" y="0"/>
              <a:ext cx="10000"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70" name="Group 52"/>
          <p:cNvGrpSpPr>
            <a:grpSpLocks/>
          </p:cNvGrpSpPr>
          <p:nvPr/>
        </p:nvGrpSpPr>
        <p:grpSpPr bwMode="auto">
          <a:xfrm>
            <a:off x="5533824" y="4325971"/>
            <a:ext cx="85725" cy="100013"/>
            <a:chOff x="0" y="0"/>
            <a:chExt cx="19802" cy="19829"/>
          </a:xfrm>
        </p:grpSpPr>
        <p:sp>
          <p:nvSpPr>
            <p:cNvPr id="71" name="Rectangle 53"/>
            <p:cNvSpPr>
              <a:spLocks noChangeArrowheads="1"/>
            </p:cNvSpPr>
            <p:nvPr/>
          </p:nvSpPr>
          <p:spPr bwMode="auto">
            <a:xfrm>
              <a:off x="0" y="0"/>
              <a:ext cx="9307"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2" name="Rectangle 54"/>
            <p:cNvSpPr>
              <a:spLocks noChangeArrowheads="1"/>
            </p:cNvSpPr>
            <p:nvPr/>
          </p:nvSpPr>
          <p:spPr bwMode="auto">
            <a:xfrm>
              <a:off x="9901" y="0"/>
              <a:ext cx="9901" cy="19829"/>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73" name="Oval 55"/>
          <p:cNvSpPr>
            <a:spLocks noChangeArrowheads="1"/>
          </p:cNvSpPr>
          <p:nvPr/>
        </p:nvSpPr>
        <p:spPr bwMode="auto">
          <a:xfrm>
            <a:off x="6473624" y="4586321"/>
            <a:ext cx="53975" cy="74613"/>
          </a:xfrm>
          <a:prstGeom prst="ellipse">
            <a:avLst/>
          </a:prstGeom>
          <a:solidFill>
            <a:srgbClr val="FFFFFF"/>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4" name="Rectangle 56"/>
          <p:cNvSpPr>
            <a:spLocks noChangeArrowheads="1"/>
          </p:cNvSpPr>
          <p:nvPr/>
        </p:nvSpPr>
        <p:spPr bwMode="auto">
          <a:xfrm>
            <a:off x="6481562" y="4511709"/>
            <a:ext cx="34925"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 name="Rectangle 57"/>
          <p:cNvSpPr>
            <a:spLocks noChangeArrowheads="1"/>
          </p:cNvSpPr>
          <p:nvPr/>
        </p:nvSpPr>
        <p:spPr bwMode="auto">
          <a:xfrm>
            <a:off x="6478387" y="4411696"/>
            <a:ext cx="34925" cy="44450"/>
          </a:xfrm>
          <a:prstGeom prst="rect">
            <a:avLst/>
          </a:prstGeom>
          <a:solidFill>
            <a:srgbClr val="C0C0C0"/>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6" name="Oval 58"/>
          <p:cNvSpPr>
            <a:spLocks noChangeArrowheads="1"/>
          </p:cNvSpPr>
          <p:nvPr/>
        </p:nvSpPr>
        <p:spPr bwMode="auto">
          <a:xfrm>
            <a:off x="6057699" y="4584734"/>
            <a:ext cx="55563" cy="73025"/>
          </a:xfrm>
          <a:prstGeom prst="ellipse">
            <a:avLst/>
          </a:prstGeom>
          <a:solidFill>
            <a:srgbClr val="FFFFFF"/>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7" name="Rectangle 59"/>
          <p:cNvSpPr>
            <a:spLocks noChangeArrowheads="1"/>
          </p:cNvSpPr>
          <p:nvPr/>
        </p:nvSpPr>
        <p:spPr bwMode="auto">
          <a:xfrm>
            <a:off x="6068812" y="4516471"/>
            <a:ext cx="38100"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8" name="Rectangle 60"/>
          <p:cNvSpPr>
            <a:spLocks noChangeArrowheads="1"/>
          </p:cNvSpPr>
          <p:nvPr/>
        </p:nvSpPr>
        <p:spPr bwMode="auto">
          <a:xfrm>
            <a:off x="6119612" y="4516471"/>
            <a:ext cx="36512"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79" name="Group 61"/>
          <p:cNvGrpSpPr>
            <a:grpSpLocks/>
          </p:cNvGrpSpPr>
          <p:nvPr/>
        </p:nvGrpSpPr>
        <p:grpSpPr bwMode="auto">
          <a:xfrm>
            <a:off x="6052937" y="4367246"/>
            <a:ext cx="107950" cy="69850"/>
            <a:chOff x="0" y="0"/>
            <a:chExt cx="19688" cy="19524"/>
          </a:xfrm>
        </p:grpSpPr>
        <p:grpSp>
          <p:nvGrpSpPr>
            <p:cNvPr id="80" name="Group 62"/>
            <p:cNvGrpSpPr>
              <a:grpSpLocks/>
            </p:cNvGrpSpPr>
            <p:nvPr/>
          </p:nvGrpSpPr>
          <p:grpSpPr bwMode="auto">
            <a:xfrm>
              <a:off x="9844" y="0"/>
              <a:ext cx="9844" cy="19524"/>
              <a:chOff x="0" y="0"/>
              <a:chExt cx="19688" cy="19759"/>
            </a:xfrm>
          </p:grpSpPr>
          <p:sp>
            <p:nvSpPr>
              <p:cNvPr id="82" name="Oval 63"/>
              <p:cNvSpPr>
                <a:spLocks noChangeArrowheads="1"/>
              </p:cNvSpPr>
              <p:nvPr/>
            </p:nvSpPr>
            <p:spPr bwMode="auto">
              <a:xfrm>
                <a:off x="0" y="0"/>
                <a:ext cx="19688" cy="19759"/>
              </a:xfrm>
              <a:prstGeom prst="ellipse">
                <a:avLst/>
              </a:prstGeom>
              <a:solidFill>
                <a:srgbClr val="FFFFFF"/>
              </a:solidFill>
              <a:ln w="190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3" name="Freeform 64"/>
              <p:cNvSpPr>
                <a:spLocks/>
              </p:cNvSpPr>
              <p:nvPr/>
            </p:nvSpPr>
            <p:spPr bwMode="auto">
              <a:xfrm>
                <a:off x="0" y="8192"/>
                <a:ext cx="10000" cy="965"/>
              </a:xfrm>
              <a:custGeom>
                <a:avLst/>
                <a:gdLst>
                  <a:gd name="T0" fmla="*/ 0 w 20000"/>
                  <a:gd name="T1" fmla="*/ 0 h 20000"/>
                  <a:gd name="T2" fmla="*/ 19375 w 20000"/>
                  <a:gd name="T3" fmla="*/ 15000 h 20000"/>
                </a:gdLst>
                <a:ahLst/>
                <a:cxnLst>
                  <a:cxn ang="0">
                    <a:pos x="T0" y="T1"/>
                  </a:cxn>
                  <a:cxn ang="0">
                    <a:pos x="T2" y="T3"/>
                  </a:cxn>
                </a:cxnLst>
                <a:rect l="0" t="0" r="r" b="b"/>
                <a:pathLst>
                  <a:path w="20000" h="20000">
                    <a:moveTo>
                      <a:pt x="0" y="0"/>
                    </a:moveTo>
                    <a:lnTo>
                      <a:pt x="19375" y="15000"/>
                    </a:lnTo>
                  </a:path>
                </a:pathLst>
              </a:custGeom>
              <a:noFill/>
              <a:ln w="190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81" name="Rectangle 65"/>
            <p:cNvSpPr>
              <a:spLocks noChangeArrowheads="1"/>
            </p:cNvSpPr>
            <p:nvPr/>
          </p:nvSpPr>
          <p:spPr bwMode="auto">
            <a:xfrm>
              <a:off x="0" y="4524"/>
              <a:ext cx="6563" cy="1119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84" name="Oval 66"/>
          <p:cNvSpPr>
            <a:spLocks noChangeArrowheads="1"/>
          </p:cNvSpPr>
          <p:nvPr/>
        </p:nvSpPr>
        <p:spPr bwMode="auto">
          <a:xfrm>
            <a:off x="6481562" y="4372009"/>
            <a:ext cx="22225" cy="30162"/>
          </a:xfrm>
          <a:prstGeom prst="ellipse">
            <a:avLst/>
          </a:prstGeom>
          <a:solidFill>
            <a:srgbClr val="C0C0C0"/>
          </a:solidFill>
          <a:ln w="190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5" name="Rectangle 67"/>
          <p:cNvSpPr>
            <a:spLocks noChangeArrowheads="1"/>
          </p:cNvSpPr>
          <p:nvPr/>
        </p:nvSpPr>
        <p:spPr bwMode="auto">
          <a:xfrm>
            <a:off x="5109962" y="4581559"/>
            <a:ext cx="34925"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6" name="Rectangle 68"/>
          <p:cNvSpPr>
            <a:spLocks noChangeArrowheads="1"/>
          </p:cNvSpPr>
          <p:nvPr/>
        </p:nvSpPr>
        <p:spPr bwMode="auto">
          <a:xfrm>
            <a:off x="5109962" y="4519646"/>
            <a:ext cx="34925"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7" name="Rectangle 69"/>
          <p:cNvSpPr>
            <a:spLocks noChangeArrowheads="1"/>
          </p:cNvSpPr>
          <p:nvPr/>
        </p:nvSpPr>
        <p:spPr bwMode="auto">
          <a:xfrm>
            <a:off x="5168699" y="4581559"/>
            <a:ext cx="34925" cy="41275"/>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8" name="Rectangle 70"/>
          <p:cNvSpPr>
            <a:spLocks noChangeArrowheads="1"/>
          </p:cNvSpPr>
          <p:nvPr/>
        </p:nvSpPr>
        <p:spPr bwMode="auto">
          <a:xfrm>
            <a:off x="5684637" y="4576796"/>
            <a:ext cx="39687"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9" name="Rectangle 71"/>
          <p:cNvSpPr>
            <a:spLocks noChangeArrowheads="1"/>
          </p:cNvSpPr>
          <p:nvPr/>
        </p:nvSpPr>
        <p:spPr bwMode="auto">
          <a:xfrm>
            <a:off x="5281412" y="4581559"/>
            <a:ext cx="38100"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0" name="Rectangle 72"/>
          <p:cNvSpPr>
            <a:spLocks noChangeArrowheads="1"/>
          </p:cNvSpPr>
          <p:nvPr/>
        </p:nvSpPr>
        <p:spPr bwMode="auto">
          <a:xfrm>
            <a:off x="5281412" y="4519646"/>
            <a:ext cx="38100"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91" name="Group 73"/>
          <p:cNvGrpSpPr>
            <a:grpSpLocks/>
          </p:cNvGrpSpPr>
          <p:nvPr/>
        </p:nvGrpSpPr>
        <p:grpSpPr bwMode="auto">
          <a:xfrm>
            <a:off x="5414762" y="4516471"/>
            <a:ext cx="38100" cy="106363"/>
            <a:chOff x="0" y="0"/>
            <a:chExt cx="19556" cy="19839"/>
          </a:xfrm>
        </p:grpSpPr>
        <p:sp>
          <p:nvSpPr>
            <p:cNvPr id="92" name="Rectangle 74"/>
            <p:cNvSpPr>
              <a:spLocks noChangeArrowheads="1"/>
            </p:cNvSpPr>
            <p:nvPr/>
          </p:nvSpPr>
          <p:spPr bwMode="auto">
            <a:xfrm>
              <a:off x="0" y="11613"/>
              <a:ext cx="19556" cy="8226"/>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3" name="Rectangle 75"/>
            <p:cNvSpPr>
              <a:spLocks noChangeArrowheads="1"/>
            </p:cNvSpPr>
            <p:nvPr/>
          </p:nvSpPr>
          <p:spPr bwMode="auto">
            <a:xfrm>
              <a:off x="0" y="0"/>
              <a:ext cx="19556" cy="8226"/>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94" name="Group 76"/>
          <p:cNvGrpSpPr>
            <a:grpSpLocks/>
          </p:cNvGrpSpPr>
          <p:nvPr/>
        </p:nvGrpSpPr>
        <p:grpSpPr bwMode="auto">
          <a:xfrm>
            <a:off x="5454449" y="4519646"/>
            <a:ext cx="36513" cy="103188"/>
            <a:chOff x="0" y="0"/>
            <a:chExt cx="19535" cy="19835"/>
          </a:xfrm>
        </p:grpSpPr>
        <p:sp>
          <p:nvSpPr>
            <p:cNvPr id="95" name="Rectangle 77"/>
            <p:cNvSpPr>
              <a:spLocks noChangeArrowheads="1"/>
            </p:cNvSpPr>
            <p:nvPr/>
          </p:nvSpPr>
          <p:spPr bwMode="auto">
            <a:xfrm>
              <a:off x="0" y="11901"/>
              <a:ext cx="19535" cy="7934"/>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6" name="Rectangle 78"/>
            <p:cNvSpPr>
              <a:spLocks noChangeArrowheads="1"/>
            </p:cNvSpPr>
            <p:nvPr/>
          </p:nvSpPr>
          <p:spPr bwMode="auto">
            <a:xfrm>
              <a:off x="0" y="0"/>
              <a:ext cx="19535" cy="7934"/>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97" name="Rectangle 79"/>
          <p:cNvSpPr>
            <a:spLocks noChangeArrowheads="1"/>
          </p:cNvSpPr>
          <p:nvPr/>
        </p:nvSpPr>
        <p:spPr bwMode="auto">
          <a:xfrm>
            <a:off x="5589387" y="4576796"/>
            <a:ext cx="38100"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8" name="Rectangle 80"/>
          <p:cNvSpPr>
            <a:spLocks noChangeArrowheads="1"/>
          </p:cNvSpPr>
          <p:nvPr/>
        </p:nvSpPr>
        <p:spPr bwMode="auto">
          <a:xfrm>
            <a:off x="5589387" y="4516471"/>
            <a:ext cx="38100" cy="41275"/>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9" name="Rectangle 81"/>
          <p:cNvSpPr>
            <a:spLocks noChangeArrowheads="1"/>
          </p:cNvSpPr>
          <p:nvPr/>
        </p:nvSpPr>
        <p:spPr bwMode="auto">
          <a:xfrm>
            <a:off x="5632249" y="4576796"/>
            <a:ext cx="34925"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0" name="Rectangle 82"/>
          <p:cNvSpPr>
            <a:spLocks noChangeArrowheads="1"/>
          </p:cNvSpPr>
          <p:nvPr/>
        </p:nvSpPr>
        <p:spPr bwMode="auto">
          <a:xfrm>
            <a:off x="5632249" y="4516471"/>
            <a:ext cx="34925" cy="41275"/>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101" name="Group 83"/>
          <p:cNvGrpSpPr>
            <a:grpSpLocks/>
          </p:cNvGrpSpPr>
          <p:nvPr/>
        </p:nvGrpSpPr>
        <p:grpSpPr bwMode="auto">
          <a:xfrm>
            <a:off x="5749724" y="4514884"/>
            <a:ext cx="36513" cy="101600"/>
            <a:chOff x="0" y="0"/>
            <a:chExt cx="19535" cy="19833"/>
          </a:xfrm>
        </p:grpSpPr>
        <p:sp>
          <p:nvSpPr>
            <p:cNvPr id="102" name="Rectangle 84"/>
            <p:cNvSpPr>
              <a:spLocks noChangeArrowheads="1"/>
            </p:cNvSpPr>
            <p:nvPr/>
          </p:nvSpPr>
          <p:spPr bwMode="auto">
            <a:xfrm>
              <a:off x="0" y="11500"/>
              <a:ext cx="19535" cy="8333"/>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3" name="Rectangle 85"/>
            <p:cNvSpPr>
              <a:spLocks noChangeArrowheads="1"/>
            </p:cNvSpPr>
            <p:nvPr/>
          </p:nvSpPr>
          <p:spPr bwMode="auto">
            <a:xfrm>
              <a:off x="0" y="0"/>
              <a:ext cx="19535" cy="800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104" name="Group 86"/>
          <p:cNvGrpSpPr>
            <a:grpSpLocks/>
          </p:cNvGrpSpPr>
          <p:nvPr/>
        </p:nvGrpSpPr>
        <p:grpSpPr bwMode="auto">
          <a:xfrm>
            <a:off x="5787824" y="4514884"/>
            <a:ext cx="38100" cy="106362"/>
            <a:chOff x="0" y="0"/>
            <a:chExt cx="19556" cy="19839"/>
          </a:xfrm>
        </p:grpSpPr>
        <p:sp>
          <p:nvSpPr>
            <p:cNvPr id="105" name="Rectangle 87"/>
            <p:cNvSpPr>
              <a:spLocks noChangeArrowheads="1"/>
            </p:cNvSpPr>
            <p:nvPr/>
          </p:nvSpPr>
          <p:spPr bwMode="auto">
            <a:xfrm>
              <a:off x="0" y="11613"/>
              <a:ext cx="19556" cy="8226"/>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6" name="Rectangle 88"/>
            <p:cNvSpPr>
              <a:spLocks noChangeArrowheads="1"/>
            </p:cNvSpPr>
            <p:nvPr/>
          </p:nvSpPr>
          <p:spPr bwMode="auto">
            <a:xfrm>
              <a:off x="0" y="0"/>
              <a:ext cx="19556" cy="8226"/>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107" name="Group 89"/>
          <p:cNvGrpSpPr>
            <a:grpSpLocks/>
          </p:cNvGrpSpPr>
          <p:nvPr/>
        </p:nvGrpSpPr>
        <p:grpSpPr bwMode="auto">
          <a:xfrm>
            <a:off x="5862437" y="4514884"/>
            <a:ext cx="34925" cy="106362"/>
            <a:chOff x="0" y="0"/>
            <a:chExt cx="19524" cy="19839"/>
          </a:xfrm>
        </p:grpSpPr>
        <p:sp>
          <p:nvSpPr>
            <p:cNvPr id="108" name="Rectangle 90"/>
            <p:cNvSpPr>
              <a:spLocks noChangeArrowheads="1"/>
            </p:cNvSpPr>
            <p:nvPr/>
          </p:nvSpPr>
          <p:spPr bwMode="auto">
            <a:xfrm>
              <a:off x="0" y="11613"/>
              <a:ext cx="19524" cy="8226"/>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9" name="Rectangle 91"/>
            <p:cNvSpPr>
              <a:spLocks noChangeArrowheads="1"/>
            </p:cNvSpPr>
            <p:nvPr/>
          </p:nvSpPr>
          <p:spPr bwMode="auto">
            <a:xfrm>
              <a:off x="0" y="0"/>
              <a:ext cx="19524" cy="8226"/>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110" name="Group 92"/>
          <p:cNvGrpSpPr>
            <a:grpSpLocks/>
          </p:cNvGrpSpPr>
          <p:nvPr/>
        </p:nvGrpSpPr>
        <p:grpSpPr bwMode="auto">
          <a:xfrm>
            <a:off x="5900537" y="4516471"/>
            <a:ext cx="38100" cy="104775"/>
            <a:chOff x="0" y="0"/>
            <a:chExt cx="19556" cy="19835"/>
          </a:xfrm>
        </p:grpSpPr>
        <p:sp>
          <p:nvSpPr>
            <p:cNvPr id="111" name="Rectangle 93"/>
            <p:cNvSpPr>
              <a:spLocks noChangeArrowheads="1"/>
            </p:cNvSpPr>
            <p:nvPr/>
          </p:nvSpPr>
          <p:spPr bwMode="auto">
            <a:xfrm>
              <a:off x="0" y="11405"/>
              <a:ext cx="19556" cy="843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 name="Rectangle 94"/>
            <p:cNvSpPr>
              <a:spLocks noChangeArrowheads="1"/>
            </p:cNvSpPr>
            <p:nvPr/>
          </p:nvSpPr>
          <p:spPr bwMode="auto">
            <a:xfrm>
              <a:off x="0" y="0"/>
              <a:ext cx="19556" cy="7934"/>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13" name="Oval 95"/>
          <p:cNvSpPr>
            <a:spLocks noChangeArrowheads="1"/>
          </p:cNvSpPr>
          <p:nvPr/>
        </p:nvSpPr>
        <p:spPr bwMode="auto">
          <a:xfrm>
            <a:off x="6191049" y="4584734"/>
            <a:ext cx="55563" cy="73025"/>
          </a:xfrm>
          <a:prstGeom prst="ellipse">
            <a:avLst/>
          </a:prstGeom>
          <a:solidFill>
            <a:srgbClr val="FFFFFF"/>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4" name="Rectangle 96"/>
          <p:cNvSpPr>
            <a:spLocks noChangeArrowheads="1"/>
          </p:cNvSpPr>
          <p:nvPr/>
        </p:nvSpPr>
        <p:spPr bwMode="auto">
          <a:xfrm>
            <a:off x="6202162" y="4516471"/>
            <a:ext cx="38100"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5" name="Rectangle 97"/>
          <p:cNvSpPr>
            <a:spLocks noChangeArrowheads="1"/>
          </p:cNvSpPr>
          <p:nvPr/>
        </p:nvSpPr>
        <p:spPr bwMode="auto">
          <a:xfrm>
            <a:off x="6252962" y="4516471"/>
            <a:ext cx="36512" cy="4445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116" name="Group 98"/>
          <p:cNvGrpSpPr>
            <a:grpSpLocks/>
          </p:cNvGrpSpPr>
          <p:nvPr/>
        </p:nvGrpSpPr>
        <p:grpSpPr bwMode="auto">
          <a:xfrm>
            <a:off x="6186287" y="4367246"/>
            <a:ext cx="107950" cy="69850"/>
            <a:chOff x="0" y="0"/>
            <a:chExt cx="19688" cy="19524"/>
          </a:xfrm>
        </p:grpSpPr>
        <p:grpSp>
          <p:nvGrpSpPr>
            <p:cNvPr id="117" name="Group 99"/>
            <p:cNvGrpSpPr>
              <a:grpSpLocks/>
            </p:cNvGrpSpPr>
            <p:nvPr/>
          </p:nvGrpSpPr>
          <p:grpSpPr bwMode="auto">
            <a:xfrm>
              <a:off x="9688" y="0"/>
              <a:ext cx="10000" cy="19524"/>
              <a:chOff x="0" y="0"/>
              <a:chExt cx="19693" cy="19759"/>
            </a:xfrm>
          </p:grpSpPr>
          <p:sp>
            <p:nvSpPr>
              <p:cNvPr id="119" name="Oval 100"/>
              <p:cNvSpPr>
                <a:spLocks noChangeArrowheads="1"/>
              </p:cNvSpPr>
              <p:nvPr/>
            </p:nvSpPr>
            <p:spPr bwMode="auto">
              <a:xfrm>
                <a:off x="0" y="0"/>
                <a:ext cx="19693" cy="19759"/>
              </a:xfrm>
              <a:prstGeom prst="ellipse">
                <a:avLst/>
              </a:prstGeom>
              <a:solidFill>
                <a:srgbClr val="FFFFFF"/>
              </a:solidFill>
              <a:ln w="190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0" name="Freeform 101"/>
              <p:cNvSpPr>
                <a:spLocks/>
              </p:cNvSpPr>
              <p:nvPr/>
            </p:nvSpPr>
            <p:spPr bwMode="auto">
              <a:xfrm>
                <a:off x="0" y="8192"/>
                <a:ext cx="10154" cy="965"/>
              </a:xfrm>
              <a:custGeom>
                <a:avLst/>
                <a:gdLst>
                  <a:gd name="T0" fmla="*/ 0 w 20000"/>
                  <a:gd name="T1" fmla="*/ 0 h 20000"/>
                  <a:gd name="T2" fmla="*/ 19394 w 20000"/>
                  <a:gd name="T3" fmla="*/ 15000 h 20000"/>
                </a:gdLst>
                <a:ahLst/>
                <a:cxnLst>
                  <a:cxn ang="0">
                    <a:pos x="T0" y="T1"/>
                  </a:cxn>
                  <a:cxn ang="0">
                    <a:pos x="T2" y="T3"/>
                  </a:cxn>
                </a:cxnLst>
                <a:rect l="0" t="0" r="r" b="b"/>
                <a:pathLst>
                  <a:path w="20000" h="20000">
                    <a:moveTo>
                      <a:pt x="0" y="0"/>
                    </a:moveTo>
                    <a:lnTo>
                      <a:pt x="19394" y="15000"/>
                    </a:lnTo>
                  </a:path>
                </a:pathLst>
              </a:custGeom>
              <a:noFill/>
              <a:ln w="190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18" name="Rectangle 102"/>
            <p:cNvSpPr>
              <a:spLocks noChangeArrowheads="1"/>
            </p:cNvSpPr>
            <p:nvPr/>
          </p:nvSpPr>
          <p:spPr bwMode="auto">
            <a:xfrm>
              <a:off x="0" y="4524"/>
              <a:ext cx="6563" cy="11190"/>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21" name="Oval 103"/>
          <p:cNvSpPr>
            <a:spLocks noChangeArrowheads="1"/>
          </p:cNvSpPr>
          <p:nvPr/>
        </p:nvSpPr>
        <p:spPr bwMode="auto">
          <a:xfrm>
            <a:off x="6322812" y="4581559"/>
            <a:ext cx="53975" cy="73025"/>
          </a:xfrm>
          <a:prstGeom prst="ellipse">
            <a:avLst/>
          </a:prstGeom>
          <a:solidFill>
            <a:srgbClr val="FFFFFF"/>
          </a:solidFill>
          <a:ln w="635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 name="Rectangle 104"/>
          <p:cNvSpPr>
            <a:spLocks noChangeArrowheads="1"/>
          </p:cNvSpPr>
          <p:nvPr/>
        </p:nvSpPr>
        <p:spPr bwMode="auto">
          <a:xfrm>
            <a:off x="6333924" y="4516471"/>
            <a:ext cx="38100" cy="41275"/>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3" name="Rectangle 105"/>
          <p:cNvSpPr>
            <a:spLocks noChangeArrowheads="1"/>
          </p:cNvSpPr>
          <p:nvPr/>
        </p:nvSpPr>
        <p:spPr bwMode="auto">
          <a:xfrm>
            <a:off x="6384724" y="4516471"/>
            <a:ext cx="34925" cy="41275"/>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124" name="Group 106"/>
          <p:cNvGrpSpPr>
            <a:grpSpLocks/>
          </p:cNvGrpSpPr>
          <p:nvPr/>
        </p:nvGrpSpPr>
        <p:grpSpPr bwMode="auto">
          <a:xfrm>
            <a:off x="6318049" y="4367246"/>
            <a:ext cx="107950" cy="69850"/>
            <a:chOff x="-1" y="0"/>
            <a:chExt cx="19687" cy="19524"/>
          </a:xfrm>
        </p:grpSpPr>
        <p:grpSp>
          <p:nvGrpSpPr>
            <p:cNvPr id="125" name="Group 107"/>
            <p:cNvGrpSpPr>
              <a:grpSpLocks/>
            </p:cNvGrpSpPr>
            <p:nvPr/>
          </p:nvGrpSpPr>
          <p:grpSpPr bwMode="auto">
            <a:xfrm>
              <a:off x="9764" y="0"/>
              <a:ext cx="9922" cy="19524"/>
              <a:chOff x="0" y="0"/>
              <a:chExt cx="19688" cy="19759"/>
            </a:xfrm>
          </p:grpSpPr>
          <p:sp>
            <p:nvSpPr>
              <p:cNvPr id="127" name="Oval 108"/>
              <p:cNvSpPr>
                <a:spLocks noChangeArrowheads="1"/>
              </p:cNvSpPr>
              <p:nvPr/>
            </p:nvSpPr>
            <p:spPr bwMode="auto">
              <a:xfrm>
                <a:off x="0" y="0"/>
                <a:ext cx="19688" cy="19759"/>
              </a:xfrm>
              <a:prstGeom prst="ellipse">
                <a:avLst/>
              </a:prstGeom>
              <a:solidFill>
                <a:srgbClr val="FFFFFF"/>
              </a:solidFill>
              <a:ln w="190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8" name="Freeform 109"/>
              <p:cNvSpPr>
                <a:spLocks/>
              </p:cNvSpPr>
              <p:nvPr/>
            </p:nvSpPr>
            <p:spPr bwMode="auto">
              <a:xfrm>
                <a:off x="0" y="8192"/>
                <a:ext cx="10001" cy="241"/>
              </a:xfrm>
              <a:custGeom>
                <a:avLst/>
                <a:gdLst>
                  <a:gd name="T0" fmla="*/ 0 w 20000"/>
                  <a:gd name="T1" fmla="*/ 0 h 20000"/>
                  <a:gd name="T2" fmla="*/ 19375 w 20000"/>
                  <a:gd name="T3" fmla="*/ 0 h 20000"/>
                </a:gdLst>
                <a:ahLst/>
                <a:cxnLst>
                  <a:cxn ang="0">
                    <a:pos x="T0" y="T1"/>
                  </a:cxn>
                  <a:cxn ang="0">
                    <a:pos x="T2" y="T3"/>
                  </a:cxn>
                </a:cxnLst>
                <a:rect l="0" t="0" r="r" b="b"/>
                <a:pathLst>
                  <a:path w="20000" h="20000">
                    <a:moveTo>
                      <a:pt x="0" y="0"/>
                    </a:moveTo>
                    <a:lnTo>
                      <a:pt x="19375" y="0"/>
                    </a:lnTo>
                  </a:path>
                </a:pathLst>
              </a:custGeom>
              <a:noFill/>
              <a:ln w="1905"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26" name="Rectangle 110"/>
            <p:cNvSpPr>
              <a:spLocks noChangeArrowheads="1"/>
            </p:cNvSpPr>
            <p:nvPr/>
          </p:nvSpPr>
          <p:spPr bwMode="auto">
            <a:xfrm>
              <a:off x="-1" y="3810"/>
              <a:ext cx="6458" cy="11904"/>
            </a:xfrm>
            <a:prstGeom prst="rect">
              <a:avLst/>
            </a:prstGeom>
            <a:solidFill>
              <a:srgbClr val="FFFFFF"/>
            </a:solidFill>
            <a:ln w="190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29" name="Freeform 111"/>
          <p:cNvSpPr>
            <a:spLocks/>
          </p:cNvSpPr>
          <p:nvPr/>
        </p:nvSpPr>
        <p:spPr bwMode="auto">
          <a:xfrm>
            <a:off x="5546524" y="2838484"/>
            <a:ext cx="1065213" cy="3175"/>
          </a:xfrm>
          <a:custGeom>
            <a:avLst/>
            <a:gdLst>
              <a:gd name="T0" fmla="*/ 0 w 20000"/>
              <a:gd name="T1" fmla="*/ 0 h 20000"/>
              <a:gd name="T2" fmla="*/ 19984 w 20000"/>
              <a:gd name="T3" fmla="*/ 15000 h 20000"/>
            </a:gdLst>
            <a:ahLst/>
            <a:cxnLst>
              <a:cxn ang="0">
                <a:pos x="T0" y="T1"/>
              </a:cxn>
              <a:cxn ang="0">
                <a:pos x="T2" y="T3"/>
              </a:cxn>
            </a:cxnLst>
            <a:rect l="0" t="0" r="r" b="b"/>
            <a:pathLst>
              <a:path w="20000" h="20000">
                <a:moveTo>
                  <a:pt x="0" y="0"/>
                </a:moveTo>
                <a:lnTo>
                  <a:pt x="19984" y="1500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0" name="Freeform 112"/>
          <p:cNvSpPr>
            <a:spLocks/>
          </p:cNvSpPr>
          <p:nvPr/>
        </p:nvSpPr>
        <p:spPr bwMode="auto">
          <a:xfrm>
            <a:off x="6614912" y="2846421"/>
            <a:ext cx="1587" cy="1924050"/>
          </a:xfrm>
          <a:custGeom>
            <a:avLst/>
            <a:gdLst>
              <a:gd name="T0" fmla="*/ 0 w 20000"/>
              <a:gd name="T1" fmla="*/ 19991 h 20000"/>
              <a:gd name="T2" fmla="*/ 0 w 20000"/>
              <a:gd name="T3" fmla="*/ 0 h 20000"/>
            </a:gdLst>
            <a:ahLst/>
            <a:cxnLst>
              <a:cxn ang="0">
                <a:pos x="T0" y="T1"/>
              </a:cxn>
              <a:cxn ang="0">
                <a:pos x="T2" y="T3"/>
              </a:cxn>
            </a:cxnLst>
            <a:rect l="0" t="0" r="r" b="b"/>
            <a:pathLst>
              <a:path w="20000" h="20000">
                <a:moveTo>
                  <a:pt x="0" y="19991"/>
                </a:moveTo>
                <a:lnTo>
                  <a:pt x="0"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1" name="Freeform 113"/>
          <p:cNvSpPr>
            <a:spLocks/>
          </p:cNvSpPr>
          <p:nvPr/>
        </p:nvSpPr>
        <p:spPr bwMode="auto">
          <a:xfrm>
            <a:off x="6216449" y="4772059"/>
            <a:ext cx="400050" cy="1587"/>
          </a:xfrm>
          <a:custGeom>
            <a:avLst/>
            <a:gdLst>
              <a:gd name="T0" fmla="*/ 19957 w 20000"/>
              <a:gd name="T1" fmla="*/ 0 h 20000"/>
              <a:gd name="T2" fmla="*/ 0 w 20000"/>
              <a:gd name="T3" fmla="*/ 0 h 20000"/>
            </a:gdLst>
            <a:ahLst/>
            <a:cxnLst>
              <a:cxn ang="0">
                <a:pos x="T0" y="T1"/>
              </a:cxn>
              <a:cxn ang="0">
                <a:pos x="T2" y="T3"/>
              </a:cxn>
            </a:cxnLst>
            <a:rect l="0" t="0" r="r" b="b"/>
            <a:pathLst>
              <a:path w="20000" h="20000">
                <a:moveTo>
                  <a:pt x="19957" y="0"/>
                </a:moveTo>
                <a:lnTo>
                  <a:pt x="0"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2" name="Freeform 114"/>
          <p:cNvSpPr>
            <a:spLocks/>
          </p:cNvSpPr>
          <p:nvPr/>
        </p:nvSpPr>
        <p:spPr bwMode="auto">
          <a:xfrm>
            <a:off x="6213274" y="4613309"/>
            <a:ext cx="6350" cy="160337"/>
          </a:xfrm>
          <a:custGeom>
            <a:avLst/>
            <a:gdLst>
              <a:gd name="T0" fmla="*/ 0 w 20000"/>
              <a:gd name="T1" fmla="*/ 19892 h 20000"/>
              <a:gd name="T2" fmla="*/ 17143 w 20000"/>
              <a:gd name="T3" fmla="*/ 0 h 20000"/>
            </a:gdLst>
            <a:ahLst/>
            <a:cxnLst>
              <a:cxn ang="0">
                <a:pos x="T0" y="T1"/>
              </a:cxn>
              <a:cxn ang="0">
                <a:pos x="T2" y="T3"/>
              </a:cxn>
            </a:cxnLst>
            <a:rect l="0" t="0" r="r" b="b"/>
            <a:pathLst>
              <a:path w="20000" h="20000">
                <a:moveTo>
                  <a:pt x="0" y="19892"/>
                </a:moveTo>
                <a:lnTo>
                  <a:pt x="17143"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 name="Freeform 115"/>
          <p:cNvSpPr>
            <a:spLocks/>
          </p:cNvSpPr>
          <p:nvPr/>
        </p:nvSpPr>
        <p:spPr bwMode="auto">
          <a:xfrm>
            <a:off x="5273474" y="2684496"/>
            <a:ext cx="1370013" cy="3175"/>
          </a:xfrm>
          <a:custGeom>
            <a:avLst/>
            <a:gdLst>
              <a:gd name="T0" fmla="*/ 0 w 20000"/>
              <a:gd name="T1" fmla="*/ 0 h 20000"/>
              <a:gd name="T2" fmla="*/ 19987 w 20000"/>
              <a:gd name="T3" fmla="*/ 15000 h 20000"/>
            </a:gdLst>
            <a:ahLst/>
            <a:cxnLst>
              <a:cxn ang="0">
                <a:pos x="T0" y="T1"/>
              </a:cxn>
              <a:cxn ang="0">
                <a:pos x="T2" y="T3"/>
              </a:cxn>
            </a:cxnLst>
            <a:rect l="0" t="0" r="r" b="b"/>
            <a:pathLst>
              <a:path w="20000" h="20000">
                <a:moveTo>
                  <a:pt x="0" y="0"/>
                </a:moveTo>
                <a:lnTo>
                  <a:pt x="19987" y="1500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 name="Freeform 116"/>
          <p:cNvSpPr>
            <a:spLocks/>
          </p:cNvSpPr>
          <p:nvPr/>
        </p:nvSpPr>
        <p:spPr bwMode="auto">
          <a:xfrm>
            <a:off x="6638724" y="2694021"/>
            <a:ext cx="1588" cy="1936750"/>
          </a:xfrm>
          <a:custGeom>
            <a:avLst/>
            <a:gdLst>
              <a:gd name="T0" fmla="*/ 0 w 20000"/>
              <a:gd name="T1" fmla="*/ 0 h 20000"/>
              <a:gd name="T2" fmla="*/ 0 w 20000"/>
              <a:gd name="T3" fmla="*/ 19991 h 20000"/>
            </a:gdLst>
            <a:ahLst/>
            <a:cxnLst>
              <a:cxn ang="0">
                <a:pos x="T0" y="T1"/>
              </a:cxn>
              <a:cxn ang="0">
                <a:pos x="T2" y="T3"/>
              </a:cxn>
            </a:cxnLst>
            <a:rect l="0" t="0" r="r" b="b"/>
            <a:pathLst>
              <a:path w="20000" h="20000">
                <a:moveTo>
                  <a:pt x="0" y="0"/>
                </a:moveTo>
                <a:lnTo>
                  <a:pt x="0" y="19991"/>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 name="Freeform 117"/>
          <p:cNvSpPr>
            <a:spLocks/>
          </p:cNvSpPr>
          <p:nvPr/>
        </p:nvSpPr>
        <p:spPr bwMode="auto">
          <a:xfrm>
            <a:off x="6338687" y="4619659"/>
            <a:ext cx="9525" cy="196850"/>
          </a:xfrm>
          <a:custGeom>
            <a:avLst/>
            <a:gdLst>
              <a:gd name="T0" fmla="*/ 18000 w 20000"/>
              <a:gd name="T1" fmla="*/ 0 h 20000"/>
              <a:gd name="T2" fmla="*/ 0 w 20000"/>
              <a:gd name="T3" fmla="*/ 19912 h 20000"/>
            </a:gdLst>
            <a:ahLst/>
            <a:cxnLst>
              <a:cxn ang="0">
                <a:pos x="T0" y="T1"/>
              </a:cxn>
              <a:cxn ang="0">
                <a:pos x="T2" y="T3"/>
              </a:cxn>
            </a:cxnLst>
            <a:rect l="0" t="0" r="r" b="b"/>
            <a:pathLst>
              <a:path w="20000" h="20000">
                <a:moveTo>
                  <a:pt x="18000" y="0"/>
                </a:moveTo>
                <a:lnTo>
                  <a:pt x="0" y="19912"/>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6" name="Freeform 118"/>
          <p:cNvSpPr>
            <a:spLocks/>
          </p:cNvSpPr>
          <p:nvPr/>
        </p:nvSpPr>
        <p:spPr bwMode="auto">
          <a:xfrm>
            <a:off x="6337099" y="4813334"/>
            <a:ext cx="303213" cy="3175"/>
          </a:xfrm>
          <a:custGeom>
            <a:avLst/>
            <a:gdLst>
              <a:gd name="T0" fmla="*/ 0 w 20000"/>
              <a:gd name="T1" fmla="*/ 15000 h 20000"/>
              <a:gd name="T2" fmla="*/ 19943 w 20000"/>
              <a:gd name="T3" fmla="*/ 0 h 20000"/>
            </a:gdLst>
            <a:ahLst/>
            <a:cxnLst>
              <a:cxn ang="0">
                <a:pos x="T0" y="T1"/>
              </a:cxn>
              <a:cxn ang="0">
                <a:pos x="T2" y="T3"/>
              </a:cxn>
            </a:cxnLst>
            <a:rect l="0" t="0" r="r" b="b"/>
            <a:pathLst>
              <a:path w="20000" h="20000">
                <a:moveTo>
                  <a:pt x="0" y="15000"/>
                </a:moveTo>
                <a:lnTo>
                  <a:pt x="19943"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7" name="Freeform 119"/>
          <p:cNvSpPr>
            <a:spLocks/>
          </p:cNvSpPr>
          <p:nvPr/>
        </p:nvSpPr>
        <p:spPr bwMode="auto">
          <a:xfrm>
            <a:off x="6638724" y="4638709"/>
            <a:ext cx="1588" cy="176212"/>
          </a:xfrm>
          <a:custGeom>
            <a:avLst/>
            <a:gdLst>
              <a:gd name="T0" fmla="*/ 0 w 20000"/>
              <a:gd name="T1" fmla="*/ 19902 h 20000"/>
              <a:gd name="T2" fmla="*/ 0 w 20000"/>
              <a:gd name="T3" fmla="*/ 0 h 20000"/>
            </a:gdLst>
            <a:ahLst/>
            <a:cxnLst>
              <a:cxn ang="0">
                <a:pos x="T0" y="T1"/>
              </a:cxn>
              <a:cxn ang="0">
                <a:pos x="T2" y="T3"/>
              </a:cxn>
            </a:cxnLst>
            <a:rect l="0" t="0" r="r" b="b"/>
            <a:pathLst>
              <a:path w="20000" h="20000">
                <a:moveTo>
                  <a:pt x="0" y="19902"/>
                </a:moveTo>
                <a:lnTo>
                  <a:pt x="0" y="0"/>
                </a:lnTo>
              </a:path>
            </a:pathLst>
          </a:custGeom>
          <a:noFill/>
          <a:ln w="6350" cap="flat">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8" name="Line 120"/>
          <p:cNvSpPr>
            <a:spLocks noChangeShapeType="1"/>
          </p:cNvSpPr>
          <p:nvPr/>
        </p:nvSpPr>
        <p:spPr bwMode="auto">
          <a:xfrm flipV="1">
            <a:off x="3385937" y="5321334"/>
            <a:ext cx="1587" cy="498475"/>
          </a:xfrm>
          <a:prstGeom prst="line">
            <a:avLst/>
          </a:prstGeom>
          <a:noFill/>
          <a:ln w="254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9" name="Rectangle 121"/>
          <p:cNvSpPr>
            <a:spLocks noChangeArrowheads="1"/>
          </p:cNvSpPr>
          <p:nvPr/>
        </p:nvSpPr>
        <p:spPr bwMode="auto">
          <a:xfrm>
            <a:off x="3509762" y="2582896"/>
            <a:ext cx="1114425" cy="249238"/>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Torsion wire</a:t>
            </a:r>
            <a:endParaRPr lang="en-GB" altLang="pt-PT" sz="1000">
              <a:latin typeface="Times New Roman" panose="02020603050405020304" pitchFamily="18" charset="0"/>
            </a:endParaRPr>
          </a:p>
        </p:txBody>
      </p:sp>
      <p:sp>
        <p:nvSpPr>
          <p:cNvPr id="140" name="Rectangle 122"/>
          <p:cNvSpPr>
            <a:spLocks noChangeArrowheads="1"/>
          </p:cNvSpPr>
          <p:nvPr/>
        </p:nvSpPr>
        <p:spPr bwMode="auto">
          <a:xfrm>
            <a:off x="5119487" y="2333659"/>
            <a:ext cx="1238250" cy="249237"/>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Photodetectors</a:t>
            </a:r>
            <a:endParaRPr lang="en-GB" altLang="pt-PT" sz="1000">
              <a:latin typeface="Times New Roman" panose="02020603050405020304" pitchFamily="18" charset="0"/>
            </a:endParaRPr>
          </a:p>
        </p:txBody>
      </p:sp>
      <p:sp>
        <p:nvSpPr>
          <p:cNvPr id="141" name="Rectangle 123"/>
          <p:cNvSpPr>
            <a:spLocks noChangeArrowheads="1"/>
          </p:cNvSpPr>
          <p:nvPr/>
        </p:nvSpPr>
        <p:spPr bwMode="auto">
          <a:xfrm>
            <a:off x="5367137" y="3205196"/>
            <a:ext cx="990600" cy="249238"/>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He-Ne Laser</a:t>
            </a:r>
            <a:endParaRPr lang="en-GB" altLang="pt-PT" sz="1000">
              <a:latin typeface="Times New Roman" panose="02020603050405020304" pitchFamily="18" charset="0"/>
            </a:endParaRPr>
          </a:p>
        </p:txBody>
      </p:sp>
      <p:sp>
        <p:nvSpPr>
          <p:cNvPr id="142" name="Rectangle 124"/>
          <p:cNvSpPr>
            <a:spLocks noChangeArrowheads="1"/>
          </p:cNvSpPr>
          <p:nvPr/>
        </p:nvSpPr>
        <p:spPr bwMode="auto">
          <a:xfrm>
            <a:off x="3138287" y="5943634"/>
            <a:ext cx="1238250" cy="249237"/>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Thermocouple</a:t>
            </a:r>
          </a:p>
        </p:txBody>
      </p:sp>
      <p:sp>
        <p:nvSpPr>
          <p:cNvPr id="143" name="Rectangle 125"/>
          <p:cNvSpPr>
            <a:spLocks noChangeArrowheads="1"/>
          </p:cNvSpPr>
          <p:nvPr/>
        </p:nvSpPr>
        <p:spPr bwMode="auto">
          <a:xfrm>
            <a:off x="4871837" y="3951321"/>
            <a:ext cx="1609725" cy="250825"/>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Time counter</a:t>
            </a:r>
          </a:p>
        </p:txBody>
      </p:sp>
      <p:sp>
        <p:nvSpPr>
          <p:cNvPr id="144" name="Rectangle 126"/>
          <p:cNvSpPr>
            <a:spLocks noChangeArrowheads="1"/>
          </p:cNvSpPr>
          <p:nvPr/>
        </p:nvSpPr>
        <p:spPr bwMode="auto">
          <a:xfrm>
            <a:off x="4663874" y="5284821"/>
            <a:ext cx="879475" cy="263525"/>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Multimeter</a:t>
            </a:r>
            <a:endParaRPr lang="en-GB" altLang="pt-PT" sz="1000">
              <a:latin typeface="Times New Roman" panose="02020603050405020304" pitchFamily="18" charset="0"/>
            </a:endParaRPr>
          </a:p>
        </p:txBody>
      </p:sp>
      <p:sp>
        <p:nvSpPr>
          <p:cNvPr id="145" name="Rectangle 127"/>
          <p:cNvSpPr>
            <a:spLocks noChangeArrowheads="1"/>
          </p:cNvSpPr>
          <p:nvPr/>
        </p:nvSpPr>
        <p:spPr bwMode="auto">
          <a:xfrm>
            <a:off x="3633587" y="4699034"/>
            <a:ext cx="1238250" cy="498475"/>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Cup containing molten material</a:t>
            </a:r>
            <a:endParaRPr lang="en-GB" altLang="pt-PT" sz="1000">
              <a:latin typeface="Times New Roman" panose="02020603050405020304" pitchFamily="18" charset="0"/>
            </a:endParaRPr>
          </a:p>
        </p:txBody>
      </p:sp>
      <p:sp>
        <p:nvSpPr>
          <p:cNvPr id="146" name="Rectangle 128"/>
          <p:cNvSpPr>
            <a:spLocks noChangeArrowheads="1"/>
          </p:cNvSpPr>
          <p:nvPr/>
        </p:nvSpPr>
        <p:spPr bwMode="auto">
          <a:xfrm>
            <a:off x="7099099" y="5195921"/>
            <a:ext cx="1857375" cy="374650"/>
          </a:xfrm>
          <a:prstGeom prst="rect">
            <a:avLst/>
          </a:prstGeom>
          <a:solidFill>
            <a:srgbClr val="FFFFFF"/>
          </a:solidFill>
          <a:ln>
            <a:noFill/>
          </a:ln>
          <a:effectLst/>
          <a:extLs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a:latin typeface="Times New Roman" panose="02020603050405020304" pitchFamily="18" charset="0"/>
              </a:rPr>
              <a:t>Control and acquisition of data</a:t>
            </a:r>
          </a:p>
        </p:txBody>
      </p:sp>
      <p:sp>
        <p:nvSpPr>
          <p:cNvPr id="147" name="Oval 129"/>
          <p:cNvSpPr>
            <a:spLocks noChangeArrowheads="1"/>
          </p:cNvSpPr>
          <p:nvPr/>
        </p:nvSpPr>
        <p:spPr bwMode="auto">
          <a:xfrm>
            <a:off x="8089699" y="2457484"/>
            <a:ext cx="371475" cy="250825"/>
          </a:xfrm>
          <a:prstGeom prst="ellipse">
            <a:avLst/>
          </a:prstGeom>
          <a:solidFill>
            <a:srgbClr val="FFFFFF"/>
          </a:solidFill>
          <a:ln>
            <a:noFill/>
          </a:ln>
          <a:effectLst/>
          <a:extLst>
            <a:ext uri="{91240B29-F687-4F45-9708-019B960494DF}">
              <a14:hiddenLine xmlns:a14="http://schemas.microsoft.com/office/drawing/2010/main" w="2540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8" name="Oval 130"/>
          <p:cNvSpPr>
            <a:spLocks noChangeArrowheads="1"/>
          </p:cNvSpPr>
          <p:nvPr/>
        </p:nvSpPr>
        <p:spPr bwMode="auto">
          <a:xfrm>
            <a:off x="7718224" y="2955959"/>
            <a:ext cx="495300" cy="374650"/>
          </a:xfrm>
          <a:prstGeom prst="ellipse">
            <a:avLst/>
          </a:prstGeom>
          <a:solidFill>
            <a:srgbClr val="FFFFFF"/>
          </a:solidFill>
          <a:ln>
            <a:noFill/>
          </a:ln>
          <a:effectLst/>
          <a:extLst>
            <a:ext uri="{91240B29-F687-4F45-9708-019B960494DF}">
              <a14:hiddenLine xmlns:a14="http://schemas.microsoft.com/office/drawing/2010/main" w="2540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49" name="AutoShape 131"/>
          <p:cNvSpPr>
            <a:spLocks noChangeArrowheads="1"/>
          </p:cNvSpPr>
          <p:nvPr/>
        </p:nvSpPr>
        <p:spPr bwMode="auto">
          <a:xfrm>
            <a:off x="7099099" y="4449796"/>
            <a:ext cx="1362075" cy="498475"/>
          </a:xfrm>
          <a:prstGeom prst="roundRect">
            <a:avLst>
              <a:gd name="adj" fmla="val 16667"/>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0" name="AutoShape 132"/>
          <p:cNvSpPr>
            <a:spLocks noChangeArrowheads="1"/>
          </p:cNvSpPr>
          <p:nvPr/>
        </p:nvSpPr>
        <p:spPr bwMode="auto">
          <a:xfrm>
            <a:off x="7222924" y="4573621"/>
            <a:ext cx="1588" cy="125413"/>
          </a:xfrm>
          <a:prstGeom prst="roundRect">
            <a:avLst>
              <a:gd name="adj" fmla="val 16667"/>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1" name="AutoShape 133"/>
          <p:cNvSpPr>
            <a:spLocks noChangeArrowheads="1"/>
          </p:cNvSpPr>
          <p:nvPr/>
        </p:nvSpPr>
        <p:spPr bwMode="auto">
          <a:xfrm>
            <a:off x="7346749" y="4573621"/>
            <a:ext cx="1588" cy="125413"/>
          </a:xfrm>
          <a:prstGeom prst="roundRect">
            <a:avLst>
              <a:gd name="adj" fmla="val 16667"/>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2" name="Rectangle 134"/>
          <p:cNvSpPr>
            <a:spLocks noChangeArrowheads="1"/>
          </p:cNvSpPr>
          <p:nvPr/>
        </p:nvSpPr>
        <p:spPr bwMode="auto">
          <a:xfrm>
            <a:off x="7718224" y="4573621"/>
            <a:ext cx="495300" cy="125413"/>
          </a:xfrm>
          <a:prstGeom prst="rect">
            <a:avLst/>
          </a:prstGeom>
          <a:solidFill>
            <a:srgbClr val="BFBFB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3" name="Rectangle 135"/>
          <p:cNvSpPr>
            <a:spLocks noChangeArrowheads="1"/>
          </p:cNvSpPr>
          <p:nvPr/>
        </p:nvSpPr>
        <p:spPr bwMode="auto">
          <a:xfrm>
            <a:off x="7718224" y="4822859"/>
            <a:ext cx="495300" cy="1587"/>
          </a:xfrm>
          <a:prstGeom prst="rect">
            <a:avLst/>
          </a:prstGeom>
          <a:solidFill>
            <a:srgbClr val="BFBFB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4" name="Rectangle 136"/>
          <p:cNvSpPr>
            <a:spLocks noChangeArrowheads="1"/>
          </p:cNvSpPr>
          <p:nvPr/>
        </p:nvSpPr>
        <p:spPr bwMode="auto">
          <a:xfrm>
            <a:off x="7470574" y="4324384"/>
            <a:ext cx="619125" cy="125412"/>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5" name="AutoShape 137"/>
          <p:cNvSpPr>
            <a:spLocks noChangeArrowheads="1"/>
          </p:cNvSpPr>
          <p:nvPr/>
        </p:nvSpPr>
        <p:spPr bwMode="auto">
          <a:xfrm>
            <a:off x="7222924" y="3578259"/>
            <a:ext cx="1114425" cy="747712"/>
          </a:xfrm>
          <a:prstGeom prst="roundRect">
            <a:avLst>
              <a:gd name="adj" fmla="val 16667"/>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6" name="AutoShape 138"/>
          <p:cNvSpPr>
            <a:spLocks noChangeArrowheads="1"/>
          </p:cNvSpPr>
          <p:nvPr/>
        </p:nvSpPr>
        <p:spPr bwMode="auto">
          <a:xfrm>
            <a:off x="7346749" y="3702084"/>
            <a:ext cx="866775" cy="500062"/>
          </a:xfrm>
          <a:prstGeom prst="roundRect">
            <a:avLst>
              <a:gd name="adj" fmla="val 16667"/>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7" name="Rectangle 139"/>
          <p:cNvSpPr>
            <a:spLocks noChangeArrowheads="1"/>
          </p:cNvSpPr>
          <p:nvPr/>
        </p:nvSpPr>
        <p:spPr bwMode="auto">
          <a:xfrm>
            <a:off x="7965874" y="4200559"/>
            <a:ext cx="247650" cy="125412"/>
          </a:xfrm>
          <a:prstGeom prst="rect">
            <a:avLst/>
          </a:prstGeom>
          <a:solidFill>
            <a:srgbClr val="BFBFB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8" name="Line 140"/>
          <p:cNvSpPr>
            <a:spLocks noChangeShapeType="1"/>
          </p:cNvSpPr>
          <p:nvPr/>
        </p:nvSpPr>
        <p:spPr bwMode="auto">
          <a:xfrm flipV="1">
            <a:off x="3385937" y="5816634"/>
            <a:ext cx="2852737" cy="3175"/>
          </a:xfrm>
          <a:prstGeom prst="line">
            <a:avLst/>
          </a:prstGeom>
          <a:noFill/>
          <a:ln w="952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59" name="Rectangle 141"/>
          <p:cNvSpPr>
            <a:spLocks noChangeArrowheads="1"/>
          </p:cNvSpPr>
          <p:nvPr/>
        </p:nvSpPr>
        <p:spPr bwMode="auto">
          <a:xfrm>
            <a:off x="3509762" y="3079784"/>
            <a:ext cx="620712" cy="25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200">
                <a:latin typeface="Times New Roman" panose="02020603050405020304" pitchFamily="18" charset="0"/>
              </a:rPr>
              <a:t>Mirror</a:t>
            </a:r>
          </a:p>
        </p:txBody>
      </p:sp>
      <p:sp>
        <p:nvSpPr>
          <p:cNvPr id="160" name="AutoShape 142"/>
          <p:cNvSpPr>
            <a:spLocks noChangeArrowheads="1"/>
          </p:cNvSpPr>
          <p:nvPr/>
        </p:nvSpPr>
        <p:spPr bwMode="auto">
          <a:xfrm>
            <a:off x="2756493" y="4347424"/>
            <a:ext cx="625475" cy="269875"/>
          </a:xfrm>
          <a:prstGeom prst="roundRect">
            <a:avLst>
              <a:gd name="adj" fmla="val 16667"/>
            </a:avLst>
          </a:prstGeom>
          <a:solidFill>
            <a:srgbClr val="FFFF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p>
            <a:r>
              <a:rPr lang="en-GB" altLang="pt-PT" sz="1400" dirty="0">
                <a:latin typeface="Times New Roman" panose="02020603050405020304" pitchFamily="18" charset="0"/>
              </a:rPr>
              <a:t>Furnace</a:t>
            </a:r>
          </a:p>
        </p:txBody>
      </p:sp>
      <p:sp>
        <p:nvSpPr>
          <p:cNvPr id="161" name="AutoShape 143"/>
          <p:cNvSpPr>
            <a:spLocks noChangeArrowheads="1"/>
          </p:cNvSpPr>
          <p:nvPr/>
        </p:nvSpPr>
        <p:spPr bwMode="auto">
          <a:xfrm>
            <a:off x="5610024" y="5224496"/>
            <a:ext cx="981075" cy="427038"/>
          </a:xfrm>
          <a:prstGeom prst="roundRect">
            <a:avLst>
              <a:gd name="adj" fmla="val 16667"/>
            </a:avLst>
          </a:prstGeom>
          <a:solidFill>
            <a:srgbClr val="FFFFFF"/>
          </a:solidFill>
          <a:ln w="1333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2" name="Line 144"/>
          <p:cNvSpPr>
            <a:spLocks noChangeShapeType="1"/>
          </p:cNvSpPr>
          <p:nvPr/>
        </p:nvSpPr>
        <p:spPr bwMode="auto">
          <a:xfrm flipV="1">
            <a:off x="6440287" y="5422934"/>
            <a:ext cx="0" cy="396875"/>
          </a:xfrm>
          <a:prstGeom prst="line">
            <a:avLst/>
          </a:prstGeom>
          <a:noFill/>
          <a:ln w="952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3" name="Rectangle 145"/>
          <p:cNvSpPr>
            <a:spLocks noChangeArrowheads="1"/>
          </p:cNvSpPr>
          <p:nvPr/>
        </p:nvSpPr>
        <p:spPr bwMode="auto">
          <a:xfrm>
            <a:off x="5816399" y="5313396"/>
            <a:ext cx="38100"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4" name="Rectangle 146"/>
          <p:cNvSpPr>
            <a:spLocks noChangeArrowheads="1"/>
          </p:cNvSpPr>
          <p:nvPr/>
        </p:nvSpPr>
        <p:spPr bwMode="auto">
          <a:xfrm>
            <a:off x="5892599" y="5313396"/>
            <a:ext cx="33338"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5" name="Rectangle 147"/>
          <p:cNvSpPr>
            <a:spLocks noChangeArrowheads="1"/>
          </p:cNvSpPr>
          <p:nvPr/>
        </p:nvSpPr>
        <p:spPr bwMode="auto">
          <a:xfrm>
            <a:off x="5962449" y="5313396"/>
            <a:ext cx="33338"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6" name="Rectangle 148"/>
          <p:cNvSpPr>
            <a:spLocks noChangeArrowheads="1"/>
          </p:cNvSpPr>
          <p:nvPr/>
        </p:nvSpPr>
        <p:spPr bwMode="auto">
          <a:xfrm>
            <a:off x="6000549" y="5313396"/>
            <a:ext cx="33338"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7" name="Rectangle 149"/>
          <p:cNvSpPr>
            <a:spLocks noChangeArrowheads="1"/>
          </p:cNvSpPr>
          <p:nvPr/>
        </p:nvSpPr>
        <p:spPr bwMode="auto">
          <a:xfrm>
            <a:off x="6038649" y="5313396"/>
            <a:ext cx="33338"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8" name="Rectangle 150"/>
          <p:cNvSpPr>
            <a:spLocks noChangeArrowheads="1"/>
          </p:cNvSpPr>
          <p:nvPr/>
        </p:nvSpPr>
        <p:spPr bwMode="auto">
          <a:xfrm>
            <a:off x="6076749" y="5313396"/>
            <a:ext cx="33338"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9" name="Rectangle 151"/>
          <p:cNvSpPr>
            <a:spLocks noChangeArrowheads="1"/>
          </p:cNvSpPr>
          <p:nvPr/>
        </p:nvSpPr>
        <p:spPr bwMode="auto">
          <a:xfrm>
            <a:off x="5816399" y="5491196"/>
            <a:ext cx="65088" cy="87313"/>
          </a:xfrm>
          <a:prstGeom prst="rect">
            <a:avLst/>
          </a:prstGeom>
          <a:solidFill>
            <a:srgbClr val="000000"/>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0" name="Oval 152"/>
          <p:cNvSpPr>
            <a:spLocks noChangeArrowheads="1"/>
          </p:cNvSpPr>
          <p:nvPr/>
        </p:nvSpPr>
        <p:spPr bwMode="auto">
          <a:xfrm>
            <a:off x="5935462" y="5497546"/>
            <a:ext cx="60325" cy="69850"/>
          </a:xfrm>
          <a:prstGeom prst="ellipse">
            <a:avLst/>
          </a:prstGeom>
          <a:solidFill>
            <a:srgbClr val="0000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1" name="Oval 153"/>
          <p:cNvSpPr>
            <a:spLocks noChangeArrowheads="1"/>
          </p:cNvSpPr>
          <p:nvPr/>
        </p:nvSpPr>
        <p:spPr bwMode="auto">
          <a:xfrm>
            <a:off x="6038649" y="5497546"/>
            <a:ext cx="60325" cy="69850"/>
          </a:xfrm>
          <a:prstGeom prst="ellipse">
            <a:avLst/>
          </a:prstGeom>
          <a:solidFill>
            <a:srgbClr val="0000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2" name="Oval 154"/>
          <p:cNvSpPr>
            <a:spLocks noChangeArrowheads="1"/>
          </p:cNvSpPr>
          <p:nvPr/>
        </p:nvSpPr>
        <p:spPr bwMode="auto">
          <a:xfrm>
            <a:off x="6141837" y="5497546"/>
            <a:ext cx="60325" cy="69850"/>
          </a:xfrm>
          <a:prstGeom prst="ellipse">
            <a:avLst/>
          </a:prstGeom>
          <a:solidFill>
            <a:srgbClr val="0000FF"/>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3" name="Line 155"/>
          <p:cNvSpPr>
            <a:spLocks noChangeShapeType="1"/>
          </p:cNvSpPr>
          <p:nvPr/>
        </p:nvSpPr>
        <p:spPr bwMode="auto">
          <a:xfrm flipH="1" flipV="1">
            <a:off x="6352974" y="5341971"/>
            <a:ext cx="76200" cy="80963"/>
          </a:xfrm>
          <a:prstGeom prst="line">
            <a:avLst/>
          </a:prstGeom>
          <a:noFill/>
          <a:ln w="31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4" name="Line 156"/>
          <p:cNvSpPr>
            <a:spLocks noChangeShapeType="1"/>
          </p:cNvSpPr>
          <p:nvPr/>
        </p:nvSpPr>
        <p:spPr bwMode="auto">
          <a:xfrm flipV="1">
            <a:off x="6446637" y="5335621"/>
            <a:ext cx="33337" cy="98425"/>
          </a:xfrm>
          <a:prstGeom prst="line">
            <a:avLst/>
          </a:prstGeom>
          <a:noFill/>
          <a:ln w="31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5" name="Oval 157"/>
          <p:cNvSpPr>
            <a:spLocks noChangeArrowheads="1"/>
          </p:cNvSpPr>
          <p:nvPr/>
        </p:nvSpPr>
        <p:spPr bwMode="auto">
          <a:xfrm>
            <a:off x="6321224" y="5280059"/>
            <a:ext cx="76200" cy="85725"/>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6" name="Oval 158"/>
          <p:cNvSpPr>
            <a:spLocks noChangeArrowheads="1"/>
          </p:cNvSpPr>
          <p:nvPr/>
        </p:nvSpPr>
        <p:spPr bwMode="auto">
          <a:xfrm>
            <a:off x="6451399" y="5280059"/>
            <a:ext cx="76200" cy="85725"/>
          </a:xfrm>
          <a:prstGeom prst="ellipse">
            <a:avLst/>
          </a:prstGeom>
          <a:solidFill>
            <a:srgbClr val="00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7" name="Line 159"/>
          <p:cNvSpPr>
            <a:spLocks noChangeShapeType="1"/>
          </p:cNvSpPr>
          <p:nvPr/>
        </p:nvSpPr>
        <p:spPr bwMode="auto">
          <a:xfrm>
            <a:off x="6762549" y="4692684"/>
            <a:ext cx="0" cy="11160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8" name="Line 160"/>
          <p:cNvSpPr>
            <a:spLocks noChangeShapeType="1"/>
          </p:cNvSpPr>
          <p:nvPr/>
        </p:nvSpPr>
        <p:spPr bwMode="auto">
          <a:xfrm>
            <a:off x="6246612" y="5816634"/>
            <a:ext cx="508000" cy="1587"/>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79" name="Rectangle 161"/>
          <p:cNvSpPr>
            <a:spLocks noChangeArrowheads="1"/>
          </p:cNvSpPr>
          <p:nvPr/>
        </p:nvSpPr>
        <p:spPr bwMode="auto">
          <a:xfrm>
            <a:off x="5924349" y="5313396"/>
            <a:ext cx="33338"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0" name="Rectangle 162"/>
          <p:cNvSpPr>
            <a:spLocks noChangeArrowheads="1"/>
          </p:cNvSpPr>
          <p:nvPr/>
        </p:nvSpPr>
        <p:spPr bwMode="auto">
          <a:xfrm>
            <a:off x="5859262" y="5313396"/>
            <a:ext cx="33337" cy="87313"/>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184" name="Imagem 183"/>
          <p:cNvPicPr>
            <a:picLocks noChangeAspect="1"/>
          </p:cNvPicPr>
          <p:nvPr/>
        </p:nvPicPr>
        <p:blipFill>
          <a:blip r:embed="rId2"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424607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anim calcmode="lin" valueType="num">
                                      <p:cBhvr>
                                        <p:cTn id="12" dur="2000" fill="hold"/>
                                        <p:tgtEl>
                                          <p:spTgt spid="10"/>
                                        </p:tgtEl>
                                        <p:attrNameLst>
                                          <p:attrName>ppt_w</p:attrName>
                                        </p:attrNameLst>
                                      </p:cBhvr>
                                      <p:tavLst>
                                        <p:tav tm="0" fmla="#ppt_w*sin(2.5*pi*$)">
                                          <p:val>
                                            <p:fltVal val="0"/>
                                          </p:val>
                                        </p:tav>
                                        <p:tav tm="100000">
                                          <p:val>
                                            <p:fltVal val="1"/>
                                          </p:val>
                                        </p:tav>
                                      </p:tavLst>
                                    </p:anim>
                                    <p:anim calcmode="lin" valueType="num">
                                      <p:cBhvr>
                                        <p:cTn id="13"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ppt_x"/>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ppt_x"/>
                                          </p:val>
                                        </p:tav>
                                        <p:tav tm="100000">
                                          <p:val>
                                            <p:strVal val="#ppt_x"/>
                                          </p:val>
                                        </p:tav>
                                      </p:tavLst>
                                    </p:anim>
                                    <p:anim calcmode="lin" valueType="num">
                                      <p:cBhvr additive="base">
                                        <p:cTn id="2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41" grpId="0"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7</a:t>
            </a:fld>
            <a:endParaRPr lang="en-US"/>
          </a:p>
        </p:txBody>
      </p:sp>
      <p:sp>
        <p:nvSpPr>
          <p:cNvPr id="5" name="CaixaDeTexto 4"/>
          <p:cNvSpPr txBox="1"/>
          <p:nvPr/>
        </p:nvSpPr>
        <p:spPr>
          <a:xfrm>
            <a:off x="533400" y="1628800"/>
            <a:ext cx="8431088" cy="4401205"/>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Systems studied so far:</a:t>
            </a:r>
          </a:p>
          <a:p>
            <a:endParaRPr lang="en-US"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800" dirty="0">
                <a:latin typeface="Calibri" panose="020F0502020204030204" pitchFamily="34" charset="0"/>
                <a:cs typeface="Calibri" panose="020F0502020204030204" pitchFamily="34" charset="0"/>
              </a:rPr>
              <a:t>Water - test of instrument – the only accepted 	standard for the viscosity of fluids</a:t>
            </a:r>
          </a:p>
          <a:p>
            <a:pPr>
              <a:buFont typeface="Wingdings" pitchFamily="2" charset="2"/>
              <a:buChar char="§"/>
            </a:pPr>
            <a:r>
              <a:rPr lang="en-US" sz="2800" dirty="0">
                <a:latin typeface="Calibri" panose="020F0502020204030204" pitchFamily="34" charset="0"/>
                <a:cs typeface="Calibri" panose="020F0502020204030204" pitchFamily="34" charset="0"/>
              </a:rPr>
              <a:t>    Molten salts - Sodium nitrate, potassium nitrate              	and lithium nitrate – Eutectic carbonates.</a:t>
            </a:r>
          </a:p>
          <a:p>
            <a:pPr>
              <a:buFont typeface="Wingdings" pitchFamily="2" charset="2"/>
              <a:buChar char="§"/>
            </a:pPr>
            <a:r>
              <a:rPr lang="en-US" sz="2800" dirty="0">
                <a:latin typeface="Calibri" panose="020F0502020204030204" pitchFamily="34" charset="0"/>
                <a:cs typeface="Calibri" panose="020F0502020204030204" pitchFamily="34" charset="0"/>
              </a:rPr>
              <a:t>    Molten alloys - Quasi eutectic Zn/Al alloys - Zn   	alloys with higher contents in aluminum and 	silicon - Al/Mg alloys.</a:t>
            </a:r>
          </a:p>
          <a:p>
            <a:pPr>
              <a:buFont typeface="Wingdings" pitchFamily="2" charset="2"/>
              <a:buChar char="§"/>
            </a:pPr>
            <a:r>
              <a:rPr lang="en-US" sz="2800" dirty="0">
                <a:latin typeface="Calibri" panose="020F0502020204030204" pitchFamily="34" charset="0"/>
                <a:cs typeface="Calibri" panose="020F0502020204030204" pitchFamily="34" charset="0"/>
              </a:rPr>
              <a:t>    Galinstan - Eutectic alloy of Gallium, Indium and Tin.</a:t>
            </a:r>
          </a:p>
        </p:txBody>
      </p:sp>
      <p:pic>
        <p:nvPicPr>
          <p:cNvPr id="7" name="Imagem 6"/>
          <p:cNvPicPr>
            <a:picLocks noChangeAspect="1"/>
          </p:cNvPicPr>
          <p:nvPr/>
        </p:nvPicPr>
        <p:blipFill>
          <a:blip r:embed="rId2"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11889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normAutofit fontScale="85000" lnSpcReduction="20000"/>
          </a:bodyPr>
          <a:lstStyle/>
          <a:p>
            <a:fld id="{21CD5A03-3363-4CCB-AF98-6D518E828251}" type="slidenum">
              <a:rPr lang="en-US" smtClean="0"/>
              <a:pPr/>
              <a:t>8</a:t>
            </a:fld>
            <a:endParaRPr lang="en-US"/>
          </a:p>
        </p:txBody>
      </p:sp>
      <p:sp>
        <p:nvSpPr>
          <p:cNvPr id="5" name="Retângulo 4"/>
          <p:cNvSpPr/>
          <p:nvPr/>
        </p:nvSpPr>
        <p:spPr>
          <a:xfrm>
            <a:off x="533400" y="1734495"/>
            <a:ext cx="8431088" cy="1569660"/>
          </a:xfrm>
          <a:prstGeom prst="rect">
            <a:avLst/>
          </a:prstGeom>
        </p:spPr>
        <p:txBody>
          <a:bodyPr wrap="square">
            <a:spAutoFit/>
          </a:bodyPr>
          <a:lstStyle/>
          <a:p>
            <a:pPr algn="just"/>
            <a:r>
              <a:rPr lang="en-US" sz="2400" dirty="0">
                <a:solidFill>
                  <a:srgbClr val="000000"/>
                </a:solidFill>
                <a:latin typeface="Calibri" panose="020F0502020204030204" pitchFamily="34" charset="0"/>
                <a:ea typeface="Calibri" panose="020F0502020204030204" pitchFamily="34" charset="0"/>
                <a:cs typeface="Arial" panose="020B0604020202020204" pitchFamily="34" charset="0"/>
              </a:rPr>
              <a:t>Molten salts constitute an important class of fluids for high temperature applications, like catalytic medium for coal gasification, molten salt oxidation of wastes and latent or sensible heat storage. </a:t>
            </a:r>
            <a:endParaRPr lang="pt-PT" sz="2400" dirty="0"/>
          </a:p>
        </p:txBody>
      </p:sp>
      <p:sp>
        <p:nvSpPr>
          <p:cNvPr id="9" name="Forma livre 8"/>
          <p:cNvSpPr/>
          <p:nvPr/>
        </p:nvSpPr>
        <p:spPr>
          <a:xfrm>
            <a:off x="1835695" y="3530687"/>
            <a:ext cx="2519998" cy="809943"/>
          </a:xfrm>
          <a:custGeom>
            <a:avLst/>
            <a:gdLst>
              <a:gd name="connsiteX0" fmla="*/ 0 w 809942"/>
              <a:gd name="connsiteY0" fmla="*/ 0 h 2519997"/>
              <a:gd name="connsiteX1" fmla="*/ 674949 w 809942"/>
              <a:gd name="connsiteY1" fmla="*/ 0 h 2519997"/>
              <a:gd name="connsiteX2" fmla="*/ 809942 w 809942"/>
              <a:gd name="connsiteY2" fmla="*/ 134993 h 2519997"/>
              <a:gd name="connsiteX3" fmla="*/ 809942 w 809942"/>
              <a:gd name="connsiteY3" fmla="*/ 2519997 h 2519997"/>
              <a:gd name="connsiteX4" fmla="*/ 0 w 809942"/>
              <a:gd name="connsiteY4" fmla="*/ 2519997 h 2519997"/>
              <a:gd name="connsiteX5" fmla="*/ 0 w 809942"/>
              <a:gd name="connsiteY5" fmla="*/ 0 h 251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942" h="2519997">
                <a:moveTo>
                  <a:pt x="0" y="2519995"/>
                </a:moveTo>
                <a:lnTo>
                  <a:pt x="0" y="420009"/>
                </a:lnTo>
                <a:cubicBezTo>
                  <a:pt x="0" y="188044"/>
                  <a:pt x="19425" y="2"/>
                  <a:pt x="43388" y="2"/>
                </a:cubicBezTo>
                <a:lnTo>
                  <a:pt x="809942" y="2"/>
                </a:lnTo>
                <a:lnTo>
                  <a:pt x="809942" y="2519995"/>
                </a:lnTo>
                <a:lnTo>
                  <a:pt x="0" y="2519995"/>
                </a:lnTo>
                <a:close/>
              </a:path>
            </a:pathLst>
          </a:custGeom>
          <a:solidFill>
            <a:schemeClr val="bg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99568" rIns="99568" bIns="302055" numCol="1" spcCol="1270" anchor="ctr" anchorCtr="0">
            <a:noAutofit/>
          </a:bodyPr>
          <a:lstStyle/>
          <a:p>
            <a:pPr lvl="0" algn="ctr" defTabSz="622300">
              <a:lnSpc>
                <a:spcPct val="90000"/>
              </a:lnSpc>
              <a:spcBef>
                <a:spcPct val="0"/>
              </a:spcBef>
              <a:spcAft>
                <a:spcPct val="35000"/>
              </a:spcAft>
            </a:pPr>
            <a:r>
              <a:rPr lang="pt-PT" sz="1400" kern="1200">
                <a:solidFill>
                  <a:schemeClr val="tx1"/>
                </a:solidFill>
              </a:rPr>
              <a:t>Chemical Industry</a:t>
            </a:r>
          </a:p>
        </p:txBody>
      </p:sp>
      <p:sp>
        <p:nvSpPr>
          <p:cNvPr id="10" name="Forma livre 9"/>
          <p:cNvSpPr/>
          <p:nvPr/>
        </p:nvSpPr>
        <p:spPr>
          <a:xfrm>
            <a:off x="4355693" y="3530687"/>
            <a:ext cx="2519997" cy="809942"/>
          </a:xfrm>
          <a:custGeom>
            <a:avLst/>
            <a:gdLst>
              <a:gd name="connsiteX0" fmla="*/ 0 w 2519997"/>
              <a:gd name="connsiteY0" fmla="*/ 0 h 809942"/>
              <a:gd name="connsiteX1" fmla="*/ 2385004 w 2519997"/>
              <a:gd name="connsiteY1" fmla="*/ 0 h 809942"/>
              <a:gd name="connsiteX2" fmla="*/ 2519997 w 2519997"/>
              <a:gd name="connsiteY2" fmla="*/ 134993 h 809942"/>
              <a:gd name="connsiteX3" fmla="*/ 2519997 w 2519997"/>
              <a:gd name="connsiteY3" fmla="*/ 809942 h 809942"/>
              <a:gd name="connsiteX4" fmla="*/ 0 w 2519997"/>
              <a:gd name="connsiteY4" fmla="*/ 809942 h 809942"/>
              <a:gd name="connsiteX5" fmla="*/ 0 w 2519997"/>
              <a:gd name="connsiteY5" fmla="*/ 0 h 80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9997" h="809942">
                <a:moveTo>
                  <a:pt x="0" y="0"/>
                </a:moveTo>
                <a:lnTo>
                  <a:pt x="2385004" y="0"/>
                </a:lnTo>
                <a:cubicBezTo>
                  <a:pt x="2459559" y="0"/>
                  <a:pt x="2519997" y="60438"/>
                  <a:pt x="2519997" y="134993"/>
                </a:cubicBezTo>
                <a:lnTo>
                  <a:pt x="2519997" y="809942"/>
                </a:lnTo>
                <a:lnTo>
                  <a:pt x="0" y="809942"/>
                </a:lnTo>
                <a:lnTo>
                  <a:pt x="0" y="0"/>
                </a:lnTo>
                <a:close/>
              </a:path>
            </a:pathLst>
          </a:custGeom>
          <a:solidFill>
            <a:schemeClr val="bg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99568" rIns="99568" bIns="302054" numCol="1" spcCol="1270" anchor="ctr" anchorCtr="0">
            <a:noAutofit/>
          </a:bodyPr>
          <a:lstStyle/>
          <a:p>
            <a:pPr lvl="0" algn="ctr" defTabSz="622300">
              <a:lnSpc>
                <a:spcPct val="90000"/>
              </a:lnSpc>
              <a:spcBef>
                <a:spcPct val="0"/>
              </a:spcBef>
              <a:spcAft>
                <a:spcPct val="35000"/>
              </a:spcAft>
            </a:pPr>
            <a:r>
              <a:rPr lang="pt-PT" sz="1400" kern="1200" dirty="0">
                <a:solidFill>
                  <a:schemeClr val="tx1"/>
                </a:solidFill>
              </a:rPr>
              <a:t>Nuclear </a:t>
            </a:r>
            <a:r>
              <a:rPr lang="pt-PT" sz="1400" kern="1200" dirty="0" err="1">
                <a:solidFill>
                  <a:schemeClr val="tx1"/>
                </a:solidFill>
              </a:rPr>
              <a:t>Reactors</a:t>
            </a:r>
            <a:endParaRPr lang="pt-PT" sz="1400" kern="1200" dirty="0">
              <a:solidFill>
                <a:schemeClr val="tx1"/>
              </a:solidFill>
            </a:endParaRPr>
          </a:p>
        </p:txBody>
      </p:sp>
      <p:sp>
        <p:nvSpPr>
          <p:cNvPr id="11" name="Forma livre 10"/>
          <p:cNvSpPr/>
          <p:nvPr/>
        </p:nvSpPr>
        <p:spPr>
          <a:xfrm>
            <a:off x="1835696" y="4340628"/>
            <a:ext cx="2519997" cy="809943"/>
          </a:xfrm>
          <a:custGeom>
            <a:avLst/>
            <a:gdLst>
              <a:gd name="connsiteX0" fmla="*/ 0 w 2519997"/>
              <a:gd name="connsiteY0" fmla="*/ 0 h 809942"/>
              <a:gd name="connsiteX1" fmla="*/ 2385004 w 2519997"/>
              <a:gd name="connsiteY1" fmla="*/ 0 h 809942"/>
              <a:gd name="connsiteX2" fmla="*/ 2519997 w 2519997"/>
              <a:gd name="connsiteY2" fmla="*/ 134993 h 809942"/>
              <a:gd name="connsiteX3" fmla="*/ 2519997 w 2519997"/>
              <a:gd name="connsiteY3" fmla="*/ 809942 h 809942"/>
              <a:gd name="connsiteX4" fmla="*/ 0 w 2519997"/>
              <a:gd name="connsiteY4" fmla="*/ 809942 h 809942"/>
              <a:gd name="connsiteX5" fmla="*/ 0 w 2519997"/>
              <a:gd name="connsiteY5" fmla="*/ 0 h 80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9997" h="809942">
                <a:moveTo>
                  <a:pt x="2519997" y="809941"/>
                </a:moveTo>
                <a:lnTo>
                  <a:pt x="134993" y="809941"/>
                </a:lnTo>
                <a:cubicBezTo>
                  <a:pt x="60438" y="809941"/>
                  <a:pt x="0" y="749503"/>
                  <a:pt x="0" y="674948"/>
                </a:cubicBezTo>
                <a:lnTo>
                  <a:pt x="0" y="1"/>
                </a:lnTo>
                <a:lnTo>
                  <a:pt x="2519997" y="1"/>
                </a:lnTo>
                <a:lnTo>
                  <a:pt x="2519997" y="809941"/>
                </a:lnTo>
                <a:close/>
              </a:path>
            </a:pathLst>
          </a:custGeom>
          <a:solidFill>
            <a:schemeClr val="bg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7" tIns="302055" rIns="99568" bIns="99568" numCol="1" spcCol="1270" anchor="ctr" anchorCtr="0">
            <a:noAutofit/>
          </a:bodyPr>
          <a:lstStyle/>
          <a:p>
            <a:pPr lvl="0" algn="ctr" defTabSz="622300">
              <a:lnSpc>
                <a:spcPct val="90000"/>
              </a:lnSpc>
              <a:spcBef>
                <a:spcPct val="0"/>
              </a:spcBef>
              <a:spcAft>
                <a:spcPct val="35000"/>
              </a:spcAft>
            </a:pPr>
            <a:r>
              <a:rPr lang="pt-PT" sz="1400" kern="1200" dirty="0" err="1">
                <a:solidFill>
                  <a:schemeClr val="tx1"/>
                </a:solidFill>
              </a:rPr>
              <a:t>Heat</a:t>
            </a:r>
            <a:r>
              <a:rPr lang="pt-PT" sz="1400" kern="1200" dirty="0">
                <a:solidFill>
                  <a:schemeClr val="tx1"/>
                </a:solidFill>
              </a:rPr>
              <a:t> </a:t>
            </a:r>
            <a:r>
              <a:rPr lang="pt-PT" sz="1400" kern="1200" dirty="0" err="1">
                <a:solidFill>
                  <a:schemeClr val="tx1"/>
                </a:solidFill>
              </a:rPr>
              <a:t>Storage</a:t>
            </a:r>
            <a:r>
              <a:rPr lang="pt-PT" sz="1400" kern="1200" dirty="0">
                <a:solidFill>
                  <a:schemeClr val="tx1"/>
                </a:solidFill>
              </a:rPr>
              <a:t>/</a:t>
            </a:r>
            <a:r>
              <a:rPr lang="pt-PT" sz="1400" kern="1200" dirty="0" err="1">
                <a:solidFill>
                  <a:schemeClr val="tx1"/>
                </a:solidFill>
              </a:rPr>
              <a:t>Transfer</a:t>
            </a:r>
            <a:endParaRPr lang="pt-PT" sz="1400" kern="1200" dirty="0">
              <a:solidFill>
                <a:schemeClr val="tx1"/>
              </a:solidFill>
            </a:endParaRPr>
          </a:p>
        </p:txBody>
      </p:sp>
      <p:sp>
        <p:nvSpPr>
          <p:cNvPr id="13" name="Forma livre 12"/>
          <p:cNvSpPr/>
          <p:nvPr/>
        </p:nvSpPr>
        <p:spPr>
          <a:xfrm>
            <a:off x="4355693" y="4340630"/>
            <a:ext cx="2519998" cy="809943"/>
          </a:xfrm>
          <a:custGeom>
            <a:avLst/>
            <a:gdLst>
              <a:gd name="connsiteX0" fmla="*/ 0 w 809942"/>
              <a:gd name="connsiteY0" fmla="*/ 0 h 2519997"/>
              <a:gd name="connsiteX1" fmla="*/ 674949 w 809942"/>
              <a:gd name="connsiteY1" fmla="*/ 0 h 2519997"/>
              <a:gd name="connsiteX2" fmla="*/ 809942 w 809942"/>
              <a:gd name="connsiteY2" fmla="*/ 134993 h 2519997"/>
              <a:gd name="connsiteX3" fmla="*/ 809942 w 809942"/>
              <a:gd name="connsiteY3" fmla="*/ 2519997 h 2519997"/>
              <a:gd name="connsiteX4" fmla="*/ 0 w 809942"/>
              <a:gd name="connsiteY4" fmla="*/ 2519997 h 2519997"/>
              <a:gd name="connsiteX5" fmla="*/ 0 w 809942"/>
              <a:gd name="connsiteY5" fmla="*/ 0 h 251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942" h="2519997">
                <a:moveTo>
                  <a:pt x="809942" y="2"/>
                </a:moveTo>
                <a:lnTo>
                  <a:pt x="809942" y="2099988"/>
                </a:lnTo>
                <a:cubicBezTo>
                  <a:pt x="809942" y="2331953"/>
                  <a:pt x="790517" y="2519995"/>
                  <a:pt x="766554" y="2519995"/>
                </a:cubicBezTo>
                <a:lnTo>
                  <a:pt x="0" y="2519995"/>
                </a:lnTo>
                <a:lnTo>
                  <a:pt x="0" y="2"/>
                </a:lnTo>
                <a:lnTo>
                  <a:pt x="809942" y="2"/>
                </a:lnTo>
                <a:close/>
              </a:path>
            </a:pathLst>
          </a:custGeom>
          <a:solidFill>
            <a:schemeClr val="bg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302052" rIns="99569" bIns="99571" numCol="1" spcCol="1270" anchor="ctr" anchorCtr="0">
            <a:noAutofit/>
          </a:bodyPr>
          <a:lstStyle/>
          <a:p>
            <a:pPr lvl="0" algn="ctr" defTabSz="622300">
              <a:lnSpc>
                <a:spcPct val="90000"/>
              </a:lnSpc>
              <a:spcBef>
                <a:spcPct val="0"/>
              </a:spcBef>
              <a:spcAft>
                <a:spcPct val="35000"/>
              </a:spcAft>
            </a:pPr>
            <a:r>
              <a:rPr lang="pt-PT" sz="1400" kern="1200" dirty="0" err="1">
                <a:solidFill>
                  <a:schemeClr val="tx1"/>
                </a:solidFill>
              </a:rPr>
              <a:t>Waste</a:t>
            </a:r>
            <a:r>
              <a:rPr lang="pt-PT" sz="1400" kern="1200" dirty="0">
                <a:solidFill>
                  <a:schemeClr val="tx1"/>
                </a:solidFill>
              </a:rPr>
              <a:t> </a:t>
            </a:r>
            <a:r>
              <a:rPr lang="pt-PT" sz="1400" kern="1200" dirty="0" err="1">
                <a:solidFill>
                  <a:schemeClr val="tx1"/>
                </a:solidFill>
              </a:rPr>
              <a:t>Treatment</a:t>
            </a:r>
            <a:r>
              <a:rPr lang="pt-PT" sz="1400" kern="1200" dirty="0">
                <a:solidFill>
                  <a:schemeClr val="tx1"/>
                </a:solidFill>
              </a:rPr>
              <a:t> </a:t>
            </a:r>
            <a:r>
              <a:rPr lang="pt-PT" sz="1400" kern="1200" dirty="0" err="1">
                <a:solidFill>
                  <a:schemeClr val="tx1"/>
                </a:solidFill>
              </a:rPr>
              <a:t>Plants</a:t>
            </a:r>
            <a:endParaRPr lang="pt-PT" sz="1400" kern="1200" dirty="0">
              <a:solidFill>
                <a:schemeClr val="tx1"/>
              </a:solidFill>
            </a:endParaRPr>
          </a:p>
        </p:txBody>
      </p:sp>
      <p:sp>
        <p:nvSpPr>
          <p:cNvPr id="14" name="Forma livre 13"/>
          <p:cNvSpPr>
            <a:spLocks noChangeAspect="1"/>
          </p:cNvSpPr>
          <p:nvPr/>
        </p:nvSpPr>
        <p:spPr>
          <a:xfrm>
            <a:off x="3381940" y="4113284"/>
            <a:ext cx="2016140" cy="540000"/>
          </a:xfrm>
          <a:custGeom>
            <a:avLst/>
            <a:gdLst>
              <a:gd name="connsiteX0" fmla="*/ 0 w 1511998"/>
              <a:gd name="connsiteY0" fmla="*/ 67497 h 404971"/>
              <a:gd name="connsiteX1" fmla="*/ 67497 w 1511998"/>
              <a:gd name="connsiteY1" fmla="*/ 0 h 404971"/>
              <a:gd name="connsiteX2" fmla="*/ 1444501 w 1511998"/>
              <a:gd name="connsiteY2" fmla="*/ 0 h 404971"/>
              <a:gd name="connsiteX3" fmla="*/ 1511998 w 1511998"/>
              <a:gd name="connsiteY3" fmla="*/ 67497 h 404971"/>
              <a:gd name="connsiteX4" fmla="*/ 1511998 w 1511998"/>
              <a:gd name="connsiteY4" fmla="*/ 337474 h 404971"/>
              <a:gd name="connsiteX5" fmla="*/ 1444501 w 1511998"/>
              <a:gd name="connsiteY5" fmla="*/ 404971 h 404971"/>
              <a:gd name="connsiteX6" fmla="*/ 67497 w 1511998"/>
              <a:gd name="connsiteY6" fmla="*/ 404971 h 404971"/>
              <a:gd name="connsiteX7" fmla="*/ 0 w 1511998"/>
              <a:gd name="connsiteY7" fmla="*/ 337474 h 404971"/>
              <a:gd name="connsiteX8" fmla="*/ 0 w 1511998"/>
              <a:gd name="connsiteY8" fmla="*/ 67497 h 40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998" h="404971">
                <a:moveTo>
                  <a:pt x="0" y="67497"/>
                </a:moveTo>
                <a:cubicBezTo>
                  <a:pt x="0" y="30219"/>
                  <a:pt x="30219" y="0"/>
                  <a:pt x="67497" y="0"/>
                </a:cubicBezTo>
                <a:lnTo>
                  <a:pt x="1444501" y="0"/>
                </a:lnTo>
                <a:cubicBezTo>
                  <a:pt x="1481779" y="0"/>
                  <a:pt x="1511998" y="30219"/>
                  <a:pt x="1511998" y="67497"/>
                </a:cubicBezTo>
                <a:lnTo>
                  <a:pt x="1511998" y="337474"/>
                </a:lnTo>
                <a:cubicBezTo>
                  <a:pt x="1511998" y="374752"/>
                  <a:pt x="1481779" y="404971"/>
                  <a:pt x="1444501" y="404971"/>
                </a:cubicBezTo>
                <a:lnTo>
                  <a:pt x="67497" y="404971"/>
                </a:lnTo>
                <a:cubicBezTo>
                  <a:pt x="30219" y="404971"/>
                  <a:pt x="0" y="374752"/>
                  <a:pt x="0" y="337474"/>
                </a:cubicBezTo>
                <a:lnTo>
                  <a:pt x="0" y="67497"/>
                </a:lnTo>
                <a:close/>
              </a:path>
            </a:pathLst>
          </a:cu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spcFirstLastPara="0" vert="horz" wrap="square" lIns="73109" tIns="73109" rIns="73109" bIns="73109" numCol="1" spcCol="1270" anchor="ctr" anchorCtr="0">
            <a:noAutofit/>
          </a:bodyPr>
          <a:lstStyle/>
          <a:p>
            <a:pPr lvl="0" algn="ctr" defTabSz="622300">
              <a:lnSpc>
                <a:spcPct val="90000"/>
              </a:lnSpc>
              <a:spcBef>
                <a:spcPct val="0"/>
              </a:spcBef>
              <a:spcAft>
                <a:spcPct val="35000"/>
              </a:spcAft>
            </a:pPr>
            <a:r>
              <a:rPr lang="pt-PT" b="1" kern="1200" dirty="0" err="1"/>
              <a:t>Molten</a:t>
            </a:r>
            <a:r>
              <a:rPr lang="pt-PT" b="1" kern="1200" dirty="0"/>
              <a:t> </a:t>
            </a:r>
            <a:r>
              <a:rPr lang="pt-PT" b="1" kern="1200" dirty="0" err="1"/>
              <a:t>Salts</a:t>
            </a:r>
            <a:endParaRPr lang="pt-PT" b="1" kern="1200" dirty="0"/>
          </a:p>
        </p:txBody>
      </p:sp>
      <p:sp>
        <p:nvSpPr>
          <p:cNvPr id="6" name="Retângulo 5"/>
          <p:cNvSpPr/>
          <p:nvPr/>
        </p:nvSpPr>
        <p:spPr>
          <a:xfrm>
            <a:off x="533400" y="5377104"/>
            <a:ext cx="8359080" cy="1200329"/>
          </a:xfrm>
          <a:prstGeom prst="rect">
            <a:avLst/>
          </a:prstGeom>
        </p:spPr>
        <p:txBody>
          <a:bodyPr wrap="square">
            <a:spAutoFit/>
          </a:bodyPr>
          <a:lstStyle/>
          <a:p>
            <a:pPr algn="just"/>
            <a:r>
              <a:rPr lang="en-US" sz="2400" dirty="0">
                <a:solidFill>
                  <a:srgbClr val="000000"/>
                </a:solidFill>
                <a:latin typeface="Calibri" panose="020F0502020204030204" pitchFamily="34" charset="0"/>
                <a:ea typeface="Calibri" panose="020F0502020204030204" pitchFamily="34" charset="0"/>
                <a:cs typeface="Arial" panose="020B0604020202020204" pitchFamily="34" charset="0"/>
              </a:rPr>
              <a:t>In particular, </a:t>
            </a:r>
            <a:r>
              <a:rPr lang="en-US" sz="2400" b="1" dirty="0">
                <a:solidFill>
                  <a:srgbClr val="F76F09"/>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molten alkali nitrates and carbonates </a:t>
            </a:r>
            <a:r>
              <a:rPr lang="en-US" sz="2400" dirty="0">
                <a:solidFill>
                  <a:srgbClr val="000000"/>
                </a:solidFill>
                <a:latin typeface="Calibri" panose="020F0502020204030204" pitchFamily="34" charset="0"/>
                <a:ea typeface="Calibri" panose="020F0502020204030204" pitchFamily="34" charset="0"/>
                <a:cs typeface="Arial" panose="020B0604020202020204" pitchFamily="34" charset="0"/>
              </a:rPr>
              <a:t>are being used as heat transfer/storage fluids in concentrated solar power (CSP) technologies. </a:t>
            </a:r>
            <a:endParaRPr lang="pt-PT" sz="2400" dirty="0"/>
          </a:p>
        </p:txBody>
      </p:sp>
      <p:pic>
        <p:nvPicPr>
          <p:cNvPr id="15" name="Imagem 14"/>
          <p:cNvPicPr>
            <a:picLocks noChangeAspect="1"/>
          </p:cNvPicPr>
          <p:nvPr/>
        </p:nvPicPr>
        <p:blipFill>
          <a:blip r:embed="rId2" cstate="print"/>
          <a:stretch>
            <a:fillRect/>
          </a:stretch>
        </p:blipFill>
        <p:spPr>
          <a:xfrm>
            <a:off x="279705" y="120222"/>
            <a:ext cx="1283368" cy="115200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9</a:t>
            </a:fld>
            <a:endParaRPr lang="en-US"/>
          </a:p>
        </p:txBody>
      </p:sp>
      <p:sp>
        <p:nvSpPr>
          <p:cNvPr id="4" name="Retângulo 3"/>
          <p:cNvSpPr/>
          <p:nvPr/>
        </p:nvSpPr>
        <p:spPr>
          <a:xfrm>
            <a:off x="533400" y="1859340"/>
            <a:ext cx="8143056" cy="1200329"/>
          </a:xfrm>
          <a:prstGeom prst="rect">
            <a:avLst/>
          </a:prstGeom>
        </p:spPr>
        <p:txBody>
          <a:bodyPr wrap="square">
            <a:spAutoFit/>
          </a:bodyPr>
          <a:lstStyle/>
          <a:p>
            <a:r>
              <a:rPr lang="en-US" sz="2400" dirty="0">
                <a:latin typeface="Calibri" panose="020F0502020204030204" pitchFamily="34" charset="0"/>
              </a:rPr>
              <a:t>These kind of technologies operate in ranges of temperature for which molten salts are particularly adequate, due to its main characteristics:</a:t>
            </a:r>
          </a:p>
        </p:txBody>
      </p:sp>
      <p:sp>
        <p:nvSpPr>
          <p:cNvPr id="11" name="Rectângulo 4"/>
          <p:cNvSpPr/>
          <p:nvPr/>
        </p:nvSpPr>
        <p:spPr>
          <a:xfrm>
            <a:off x="533400" y="3125312"/>
            <a:ext cx="7715304" cy="2308324"/>
          </a:xfrm>
          <a:prstGeom prst="rect">
            <a:avLst/>
          </a:prstGeom>
        </p:spPr>
        <p:txBody>
          <a:bodyPr wrap="square">
            <a:spAutoFit/>
          </a:bodyPr>
          <a:lstStyle/>
          <a:p>
            <a:pPr>
              <a:buFont typeface="Wingdings" pitchFamily="2" charset="2"/>
              <a:buChar char="§"/>
            </a:pPr>
            <a:r>
              <a:rPr lang="en-GB" sz="2400" dirty="0">
                <a:latin typeface="Cambria" pitchFamily="18" charset="0"/>
              </a:rPr>
              <a:t>Liquid state in a large range of temperatures</a:t>
            </a:r>
          </a:p>
          <a:p>
            <a:pPr>
              <a:buFont typeface="Wingdings" pitchFamily="2" charset="2"/>
              <a:buChar char="§"/>
            </a:pPr>
            <a:r>
              <a:rPr lang="en-GB" sz="2400" dirty="0">
                <a:latin typeface="Cambria" pitchFamily="18" charset="0"/>
              </a:rPr>
              <a:t>Ability to dissolve many inorganic and organic compounds attaining high concentrations</a:t>
            </a:r>
          </a:p>
          <a:p>
            <a:pPr>
              <a:buFont typeface="Wingdings" pitchFamily="2" charset="2"/>
              <a:buChar char="§"/>
            </a:pPr>
            <a:r>
              <a:rPr lang="en-GB" sz="2400" dirty="0">
                <a:latin typeface="Cambria" pitchFamily="18" charset="0"/>
              </a:rPr>
              <a:t>Low vapour pressure and stability</a:t>
            </a:r>
          </a:p>
          <a:p>
            <a:pPr>
              <a:buFont typeface="Wingdings" pitchFamily="2" charset="2"/>
              <a:buChar char="§"/>
            </a:pPr>
            <a:r>
              <a:rPr lang="en-GB" sz="2400" dirty="0">
                <a:latin typeface="Cambria" pitchFamily="18" charset="0"/>
              </a:rPr>
              <a:t>Viscosity generally low - ions mutual independent </a:t>
            </a:r>
          </a:p>
          <a:p>
            <a:pPr>
              <a:buFont typeface="Wingdings" pitchFamily="2" charset="2"/>
              <a:buChar char="§"/>
            </a:pPr>
            <a:r>
              <a:rPr lang="en-GB" sz="2400" dirty="0">
                <a:latin typeface="Cambria" pitchFamily="18" charset="0"/>
              </a:rPr>
              <a:t>High heat capacity per unit volume</a:t>
            </a:r>
          </a:p>
        </p:txBody>
      </p:sp>
      <p:pic>
        <p:nvPicPr>
          <p:cNvPr id="10" name="Imagem 9"/>
          <p:cNvPicPr>
            <a:picLocks noChangeAspect="1"/>
          </p:cNvPicPr>
          <p:nvPr/>
        </p:nvPicPr>
        <p:blipFill>
          <a:blip r:embed="rId2"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25309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additive="base">
                                        <p:cTn id="1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 calcmode="lin" valueType="num">
                                      <p:cBhvr additive="base">
                                        <p:cTn id="25"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 calcmode="lin" valueType="num">
                                      <p:cBhvr additive="base">
                                        <p:cTn id="3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10</a:t>
            </a:fld>
            <a:endParaRPr lang="en-US"/>
          </a:p>
        </p:txBody>
      </p:sp>
      <p:sp>
        <p:nvSpPr>
          <p:cNvPr id="6" name="CaixaDeTexto 5"/>
          <p:cNvSpPr txBox="1"/>
          <p:nvPr/>
        </p:nvSpPr>
        <p:spPr>
          <a:xfrm>
            <a:off x="522139" y="1897366"/>
            <a:ext cx="8108213" cy="2308324"/>
          </a:xfrm>
          <a:prstGeom prst="rect">
            <a:avLst/>
          </a:prstGeom>
          <a:noFill/>
        </p:spPr>
        <p:txBody>
          <a:bodyPr wrap="square" rtlCol="0">
            <a:spAutoFit/>
          </a:bodyPr>
          <a:lstStyle/>
          <a:p>
            <a:pPr algn="just"/>
            <a:r>
              <a:rPr lang="en-US" sz="2400" dirty="0">
                <a:latin typeface="Calibri" panose="020F0502020204030204" pitchFamily="34" charset="0"/>
              </a:rPr>
              <a:t>For the proper design and performance of equipment (like pumps, pipes and heat exchanger's) it is crucial to know, with the highest accuracy possible, the properties of the fluids, in special </a:t>
            </a:r>
            <a:r>
              <a:rPr lang="en-US" sz="2400" b="1" dirty="0">
                <a:effectLst>
                  <a:outerShdw blurRad="38100" dist="38100" dir="2700000" algn="tl">
                    <a:srgbClr val="000000">
                      <a:alpha val="43137"/>
                    </a:srgbClr>
                  </a:outerShdw>
                </a:effectLst>
                <a:latin typeface="Calibri" panose="020F0502020204030204" pitchFamily="34" charset="0"/>
              </a:rPr>
              <a:t>viscosity</a:t>
            </a:r>
            <a:r>
              <a:rPr lang="en-US" sz="2400" dirty="0">
                <a:latin typeface="Calibri" panose="020F0502020204030204" pitchFamily="34" charset="0"/>
              </a:rPr>
              <a:t>, </a:t>
            </a:r>
            <a:r>
              <a:rPr lang="en-US" sz="2400" b="1" dirty="0">
                <a:effectLst>
                  <a:outerShdw blurRad="38100" dist="38100" dir="2700000" algn="tl">
                    <a:srgbClr val="000000">
                      <a:alpha val="43137"/>
                    </a:srgbClr>
                  </a:outerShdw>
                </a:effectLst>
                <a:latin typeface="Calibri" panose="020F0502020204030204" pitchFamily="34" charset="0"/>
              </a:rPr>
              <a:t>density</a:t>
            </a:r>
            <a:r>
              <a:rPr lang="en-US" sz="2400" dirty="0">
                <a:latin typeface="Calibri" panose="020F0502020204030204" pitchFamily="34" charset="0"/>
              </a:rPr>
              <a:t>, </a:t>
            </a:r>
            <a:r>
              <a:rPr lang="en-US" sz="2400" b="1" dirty="0">
                <a:effectLst>
                  <a:outerShdw blurRad="38100" dist="38100" dir="2700000" algn="tl">
                    <a:srgbClr val="000000">
                      <a:alpha val="43137"/>
                    </a:srgbClr>
                  </a:outerShdw>
                </a:effectLst>
                <a:latin typeface="Calibri" panose="020F0502020204030204" pitchFamily="34" charset="0"/>
              </a:rPr>
              <a:t>thermal conductivity</a:t>
            </a:r>
            <a:r>
              <a:rPr lang="en-US" sz="2400" dirty="0">
                <a:latin typeface="Calibri" panose="020F0502020204030204" pitchFamily="34" charset="0"/>
              </a:rPr>
              <a:t> and </a:t>
            </a:r>
            <a:r>
              <a:rPr lang="en-US" sz="2400" b="1" dirty="0">
                <a:effectLst>
                  <a:outerShdw blurRad="38100" dist="38100" dir="2700000" algn="tl">
                    <a:srgbClr val="000000">
                      <a:alpha val="43137"/>
                    </a:srgbClr>
                  </a:outerShdw>
                </a:effectLst>
                <a:latin typeface="Calibri" panose="020F0502020204030204" pitchFamily="34" charset="0"/>
              </a:rPr>
              <a:t>specific heat capacity</a:t>
            </a:r>
            <a:r>
              <a:rPr lang="en-US" sz="2400" dirty="0">
                <a:latin typeface="Calibri" panose="020F0502020204030204" pitchFamily="34" charset="0"/>
              </a:rPr>
              <a:t>. These properties strongly influences pumping costs, thereby affecting production costs.</a:t>
            </a:r>
            <a:endParaRPr lang="en-US" sz="2400" u="sng" dirty="0">
              <a:latin typeface="Calibri" panose="020F0502020204030204" pitchFamily="34" charset="0"/>
            </a:endParaRPr>
          </a:p>
        </p:txBody>
      </p:sp>
      <p:sp>
        <p:nvSpPr>
          <p:cNvPr id="7" name="CaixaDeTexto 6"/>
          <p:cNvSpPr txBox="1"/>
          <p:nvPr/>
        </p:nvSpPr>
        <p:spPr>
          <a:xfrm>
            <a:off x="533400" y="4437112"/>
            <a:ext cx="8143931" cy="1569660"/>
          </a:xfrm>
          <a:prstGeom prst="rect">
            <a:avLst/>
          </a:prstGeom>
          <a:noFill/>
        </p:spPr>
        <p:txBody>
          <a:bodyPr wrap="square" rtlCol="0">
            <a:spAutoFit/>
          </a:bodyPr>
          <a:lstStyle/>
          <a:p>
            <a:pPr algn="just"/>
            <a:r>
              <a:rPr lang="en-US" sz="2400" dirty="0">
                <a:latin typeface="Calibri" panose="020F0502020204030204" pitchFamily="34" charset="0"/>
              </a:rPr>
              <a:t>The accuracy is affected by the use of inappropriate equipment, wrong working equations and sample impurities. For instance the size of heat transfer equipment is strongly dependent on viscosity and thermal conductivity uncertainties.</a:t>
            </a:r>
          </a:p>
        </p:txBody>
      </p:sp>
      <p:pic>
        <p:nvPicPr>
          <p:cNvPr id="14" name="Imagem 13"/>
          <p:cNvPicPr>
            <a:picLocks noChangeAspect="1"/>
          </p:cNvPicPr>
          <p:nvPr/>
        </p:nvPicPr>
        <p:blipFill>
          <a:blip r:embed="rId2" cstate="print"/>
          <a:stretch>
            <a:fillRect/>
          </a:stretch>
        </p:blipFill>
        <p:spPr>
          <a:xfrm>
            <a:off x="279705" y="120222"/>
            <a:ext cx="1283368" cy="115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11</a:t>
            </a:fld>
            <a:endParaRPr lang="en-US"/>
          </a:p>
        </p:txBody>
      </p:sp>
      <p:sp>
        <p:nvSpPr>
          <p:cNvPr id="5" name="Marcador de Posição de Conteúdo 2"/>
          <p:cNvSpPr>
            <a:spLocks noGrp="1"/>
          </p:cNvSpPr>
          <p:nvPr>
            <p:ph idx="1"/>
          </p:nvPr>
        </p:nvSpPr>
        <p:spPr>
          <a:xfrm>
            <a:off x="533400" y="1600200"/>
            <a:ext cx="8359080" cy="4709160"/>
          </a:xfrm>
        </p:spPr>
        <p:txBody>
          <a:bodyPr>
            <a:normAutofit/>
          </a:bodyPr>
          <a:lstStyle/>
          <a:p>
            <a:r>
              <a:rPr lang="en-GB" dirty="0"/>
              <a:t>High temperature alloys are very important in many industrial processes, like steelmaking, nonferrous metallurgy, aluminium smelting, foundry, glass manufacturing, among others</a:t>
            </a:r>
          </a:p>
          <a:p>
            <a:r>
              <a:rPr lang="en-GB" dirty="0"/>
              <a:t>In fluid flow behaviour, kinetics of metallurgic process and die casting processes, viscosity and its reciprocal, fluidity, is a fundamental parameter</a:t>
            </a:r>
            <a:endParaRPr lang="en-US" dirty="0"/>
          </a:p>
        </p:txBody>
      </p:sp>
      <p:pic>
        <p:nvPicPr>
          <p:cNvPr id="6" name="Imagem 5"/>
          <p:cNvPicPr>
            <a:picLocks noChangeAspect="1"/>
          </p:cNvPicPr>
          <p:nvPr/>
        </p:nvPicPr>
        <p:blipFill>
          <a:blip r:embed="rId2"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4264028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12</a:t>
            </a:fld>
            <a:endParaRPr lang="en-US"/>
          </a:p>
        </p:txBody>
      </p:sp>
      <p:pic>
        <p:nvPicPr>
          <p:cNvPr id="20482" name="Picture 2" descr="C:\Documents and Settings\Valentim\Ambiente de trabalho\Shell-and-tube.jpg"/>
          <p:cNvPicPr>
            <a:picLocks noChangeAspect="1" noChangeArrowheads="1"/>
          </p:cNvPicPr>
          <p:nvPr/>
        </p:nvPicPr>
        <p:blipFill>
          <a:blip r:embed="rId2" cstate="print"/>
          <a:srcRect/>
          <a:stretch>
            <a:fillRect/>
          </a:stretch>
        </p:blipFill>
        <p:spPr bwMode="auto">
          <a:xfrm>
            <a:off x="1571604" y="1928802"/>
            <a:ext cx="5777300" cy="2928958"/>
          </a:xfrm>
          <a:prstGeom prst="rect">
            <a:avLst/>
          </a:prstGeom>
          <a:noFill/>
        </p:spPr>
      </p:pic>
      <p:pic>
        <p:nvPicPr>
          <p:cNvPr id="6" name="Imagem 5"/>
          <p:cNvPicPr>
            <a:picLocks noChangeAspect="1"/>
          </p:cNvPicPr>
          <p:nvPr/>
        </p:nvPicPr>
        <p:blipFill>
          <a:blip r:embed="rId3" cstate="print"/>
          <a:stretch>
            <a:fillRect/>
          </a:stretch>
        </p:blipFill>
        <p:spPr>
          <a:xfrm>
            <a:off x="279705" y="120222"/>
            <a:ext cx="1283368" cy="1152000"/>
          </a:xfrm>
          <a:prstGeom prst="rect">
            <a:avLst/>
          </a:prstGeom>
        </p:spPr>
      </p:pic>
      <p:sp>
        <p:nvSpPr>
          <p:cNvPr id="5" name="CaixaDeTexto 4"/>
          <p:cNvSpPr txBox="1"/>
          <p:nvPr/>
        </p:nvSpPr>
        <p:spPr>
          <a:xfrm>
            <a:off x="2571736" y="5143512"/>
            <a:ext cx="3429024" cy="369332"/>
          </a:xfrm>
          <a:prstGeom prst="rect">
            <a:avLst/>
          </a:prstGeom>
          <a:noFill/>
        </p:spPr>
        <p:txBody>
          <a:bodyPr wrap="square" rtlCol="0">
            <a:spAutoFit/>
          </a:bodyPr>
          <a:lstStyle/>
          <a:p>
            <a:r>
              <a:rPr lang="en-US"/>
              <a:t>Shell and Tubes Heat Exchanger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13</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785786" y="1714488"/>
            <a:ext cx="6715172" cy="182663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785786" y="3429000"/>
            <a:ext cx="4534290" cy="3031030"/>
          </a:xfrm>
          <a:prstGeom prst="rect">
            <a:avLst/>
          </a:prstGeom>
          <a:noFill/>
          <a:ln w="9525">
            <a:noFill/>
            <a:miter lim="800000"/>
            <a:headEnd/>
            <a:tailEnd/>
          </a:ln>
          <a:effectLst/>
        </p:spPr>
      </p:pic>
      <p:sp>
        <p:nvSpPr>
          <p:cNvPr id="14" name="CaixaDeTexto 13"/>
          <p:cNvSpPr txBox="1"/>
          <p:nvPr/>
        </p:nvSpPr>
        <p:spPr>
          <a:xfrm>
            <a:off x="3786182" y="5857892"/>
            <a:ext cx="4929222" cy="523220"/>
          </a:xfrm>
          <a:prstGeom prst="rect">
            <a:avLst/>
          </a:prstGeom>
          <a:noFill/>
        </p:spPr>
        <p:txBody>
          <a:bodyPr wrap="square" rtlCol="0">
            <a:spAutoFit/>
          </a:bodyPr>
          <a:lstStyle/>
          <a:p>
            <a:r>
              <a:rPr lang="en-US" sz="1400" dirty="0"/>
              <a:t>Effect of uncertainty of thermal conductivity (in %) and viscosity (in %) on the area of a shell and tubes heat exchanger</a:t>
            </a:r>
            <a:endParaRPr lang="pt-PT" dirty="0"/>
          </a:p>
        </p:txBody>
      </p:sp>
      <p:sp>
        <p:nvSpPr>
          <p:cNvPr id="15" name="CaixaDeTexto 14"/>
          <p:cNvSpPr txBox="1"/>
          <p:nvPr/>
        </p:nvSpPr>
        <p:spPr>
          <a:xfrm>
            <a:off x="3857620" y="3929066"/>
            <a:ext cx="4786346" cy="369332"/>
          </a:xfrm>
          <a:prstGeom prst="rect">
            <a:avLst/>
          </a:prstGeom>
          <a:noFill/>
        </p:spPr>
        <p:txBody>
          <a:bodyPr wrap="square" rtlCol="0">
            <a:spAutoFit/>
          </a:bodyPr>
          <a:lstStyle/>
          <a:p>
            <a:r>
              <a:rPr lang="en-US" dirty="0"/>
              <a:t>Newton´s law of cooling</a:t>
            </a:r>
            <a:r>
              <a:rPr lang="pt-PT" dirty="0"/>
              <a:t>:</a:t>
            </a:r>
          </a:p>
        </p:txBody>
      </p:sp>
      <p:graphicFrame>
        <p:nvGraphicFramePr>
          <p:cNvPr id="16" name="Objecto 15"/>
          <p:cNvGraphicFramePr>
            <a:graphicFrameLocks noChangeAspect="1"/>
          </p:cNvGraphicFramePr>
          <p:nvPr/>
        </p:nvGraphicFramePr>
        <p:xfrm>
          <a:off x="4357686" y="4572008"/>
          <a:ext cx="2893239" cy="642942"/>
        </p:xfrm>
        <a:graphic>
          <a:graphicData uri="http://schemas.openxmlformats.org/presentationml/2006/ole">
            <mc:AlternateContent xmlns:mc="http://schemas.openxmlformats.org/markup-compatibility/2006">
              <mc:Choice xmlns:v="urn:schemas-microsoft-com:vml" Requires="v">
                <p:oleObj name="Equação" r:id="rId4" imgW="1028520" imgH="228600" progId="Equation.3">
                  <p:embed/>
                </p:oleObj>
              </mc:Choice>
              <mc:Fallback>
                <p:oleObj name="Equação" r:id="rId4" imgW="1028520" imgH="228600" progId="Equation.3">
                  <p:embed/>
                  <p:pic>
                    <p:nvPicPr>
                      <p:cNvPr id="16" name="Objecto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7686" y="4572008"/>
                        <a:ext cx="2893239" cy="6429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8" name="Imagem 17"/>
          <p:cNvPicPr>
            <a:picLocks noChangeAspect="1"/>
          </p:cNvPicPr>
          <p:nvPr/>
        </p:nvPicPr>
        <p:blipFill>
          <a:blip r:embed="rId6" cstate="print"/>
          <a:stretch>
            <a:fillRect/>
          </a:stretch>
        </p:blipFill>
        <p:spPr>
          <a:xfrm>
            <a:off x="279705" y="120222"/>
            <a:ext cx="1283368" cy="1152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14</a:t>
            </a:fld>
            <a:endParaRPr lang="en-US"/>
          </a:p>
        </p:txBody>
      </p:sp>
      <p:pic>
        <p:nvPicPr>
          <p:cNvPr id="5" name="Imagem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6096" y="1527048"/>
            <a:ext cx="3011808" cy="3803904"/>
          </a:xfrm>
          <a:prstGeom prst="rect">
            <a:avLst/>
          </a:prstGeom>
          <a:noFill/>
          <a:ln>
            <a:noFill/>
          </a:ln>
        </p:spPr>
      </p:pic>
      <p:sp>
        <p:nvSpPr>
          <p:cNvPr id="6" name="CaixaDeTexto 5"/>
          <p:cNvSpPr txBox="1"/>
          <p:nvPr/>
        </p:nvSpPr>
        <p:spPr>
          <a:xfrm>
            <a:off x="1214414" y="5500702"/>
            <a:ext cx="7500990" cy="923330"/>
          </a:xfrm>
          <a:prstGeom prst="rect">
            <a:avLst/>
          </a:prstGeom>
          <a:noFill/>
        </p:spPr>
        <p:txBody>
          <a:bodyPr wrap="square" rtlCol="0">
            <a:spAutoFit/>
          </a:bodyPr>
          <a:lstStyle/>
          <a:p>
            <a:r>
              <a:rPr lang="en-US" dirty="0"/>
              <a:t>Effect of uncertainty of thermal conductivity (in %) and viscosity (in %) on the penetration distance, z, (in %) in a cold pipe [12]</a:t>
            </a:r>
            <a:endParaRPr lang="pt-PT" dirty="0"/>
          </a:p>
          <a:p>
            <a:endParaRPr lang="pt-PT" dirty="0"/>
          </a:p>
        </p:txBody>
      </p:sp>
      <p:pic>
        <p:nvPicPr>
          <p:cNvPr id="7" name="Imagem 6"/>
          <p:cNvPicPr>
            <a:picLocks noChangeAspect="1"/>
          </p:cNvPicPr>
          <p:nvPr/>
        </p:nvPicPr>
        <p:blipFill>
          <a:blip r:embed="rId3" cstate="print"/>
          <a:stretch>
            <a:fillRect/>
          </a:stretch>
        </p:blipFill>
        <p:spPr>
          <a:xfrm>
            <a:off x="279705" y="120222"/>
            <a:ext cx="1283368" cy="1152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15</a:t>
            </a:fld>
            <a:endParaRPr lang="en-US"/>
          </a:p>
        </p:txBody>
      </p:sp>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0542" y="1772816"/>
            <a:ext cx="8425933" cy="3600400"/>
          </a:xfrm>
          <a:prstGeom prst="rect">
            <a:avLst/>
          </a:prstGeom>
        </p:spPr>
      </p:pic>
      <p:pic>
        <p:nvPicPr>
          <p:cNvPr id="7" name="Imagem 6"/>
          <p:cNvPicPr>
            <a:picLocks noChangeAspect="1"/>
          </p:cNvPicPr>
          <p:nvPr/>
        </p:nvPicPr>
        <p:blipFill>
          <a:blip r:embed="rId3"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1400872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16</a:t>
            </a:fld>
            <a:endParaRPr lang="en-US"/>
          </a:p>
        </p:txBody>
      </p:sp>
      <p:pic>
        <p:nvPicPr>
          <p:cNvPr id="5" name="Picture 4" descr="http://www.archimedesolarenergy.it/images/molten/molten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1835149"/>
            <a:ext cx="4896544" cy="3801665"/>
          </a:xfrm>
          <a:prstGeom prst="rect">
            <a:avLst/>
          </a:prstGeom>
          <a:noFill/>
          <a:extLst>
            <a:ext uri="{909E8E84-426E-40DD-AFC4-6F175D3DCCD1}">
              <a14:hiddenFill xmlns:a14="http://schemas.microsoft.com/office/drawing/2010/main">
                <a:solidFill>
                  <a:srgbClr val="FFFFFF"/>
                </a:solidFill>
              </a14:hiddenFill>
            </a:ext>
          </a:extLst>
        </p:spPr>
      </p:pic>
      <p:sp>
        <p:nvSpPr>
          <p:cNvPr id="6" name="Rectângulo 6"/>
          <p:cNvSpPr/>
          <p:nvPr/>
        </p:nvSpPr>
        <p:spPr>
          <a:xfrm>
            <a:off x="1721966" y="5805264"/>
            <a:ext cx="5670376" cy="369332"/>
          </a:xfrm>
          <a:prstGeom prst="rect">
            <a:avLst/>
          </a:prstGeom>
        </p:spPr>
        <p:txBody>
          <a:bodyPr wrap="square">
            <a:spAutoFit/>
          </a:bodyPr>
          <a:lstStyle/>
          <a:p>
            <a:r>
              <a:rPr lang="en-US" dirty="0"/>
              <a:t>http://www.archimedesolarenergy.it/molten_salt.htm</a:t>
            </a:r>
          </a:p>
        </p:txBody>
      </p:sp>
      <p:pic>
        <p:nvPicPr>
          <p:cNvPr id="12" name="Imagem 11"/>
          <p:cNvPicPr>
            <a:picLocks noChangeAspect="1"/>
          </p:cNvPicPr>
          <p:nvPr/>
        </p:nvPicPr>
        <p:blipFill>
          <a:blip r:embed="rId3"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2582447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17</a:t>
            </a:fld>
            <a:endParaRPr lang="en-US"/>
          </a:p>
        </p:txBody>
      </p:sp>
      <p:graphicFrame>
        <p:nvGraphicFramePr>
          <p:cNvPr id="8" name="Gráfico 7"/>
          <p:cNvGraphicFramePr>
            <a:graphicFrameLocks noChangeAspect="1"/>
          </p:cNvGraphicFramePr>
          <p:nvPr>
            <p:extLst>
              <p:ext uri="{D42A27DB-BD31-4B8C-83A1-F6EECF244321}">
                <p14:modId xmlns:p14="http://schemas.microsoft.com/office/powerpoint/2010/main" val="4132944611"/>
              </p:ext>
            </p:extLst>
          </p:nvPr>
        </p:nvGraphicFramePr>
        <p:xfrm>
          <a:off x="972603" y="1916832"/>
          <a:ext cx="6283699" cy="43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Objeto 14"/>
          <p:cNvGraphicFramePr>
            <a:graphicFrameLocks noChangeAspect="1"/>
          </p:cNvGraphicFramePr>
          <p:nvPr>
            <p:extLst>
              <p:ext uri="{D42A27DB-BD31-4B8C-83A1-F6EECF244321}">
                <p14:modId xmlns:p14="http://schemas.microsoft.com/office/powerpoint/2010/main" val="689544439"/>
              </p:ext>
            </p:extLst>
          </p:nvPr>
        </p:nvGraphicFramePr>
        <p:xfrm>
          <a:off x="4355976" y="4725144"/>
          <a:ext cx="1526466" cy="698864"/>
        </p:xfrm>
        <a:graphic>
          <a:graphicData uri="http://schemas.openxmlformats.org/presentationml/2006/ole">
            <mc:AlternateContent xmlns:mc="http://schemas.openxmlformats.org/markup-compatibility/2006">
              <mc:Choice xmlns:v="urn:schemas-microsoft-com:vml" Requires="v">
                <p:oleObj name="Equação" r:id="rId3" imgW="1054100" imgH="482600" progId="Equation.3">
                  <p:embed/>
                </p:oleObj>
              </mc:Choice>
              <mc:Fallback>
                <p:oleObj name="Equação" r:id="rId3" imgW="1054100" imgH="482600" progId="Equation.3">
                  <p:embed/>
                  <p:pic>
                    <p:nvPicPr>
                      <p:cNvPr id="15" name="Objeto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4725144"/>
                        <a:ext cx="1526466" cy="6988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7" name="Conexão reta unidirecional 16"/>
          <p:cNvCxnSpPr/>
          <p:nvPr/>
        </p:nvCxnSpPr>
        <p:spPr>
          <a:xfrm flipH="1" flipV="1">
            <a:off x="4427984" y="4293096"/>
            <a:ext cx="105254" cy="673468"/>
          </a:xfrm>
          <a:prstGeom prst="straightConnector1">
            <a:avLst/>
          </a:prstGeom>
          <a:ln w="38100">
            <a:solidFill>
              <a:srgbClr val="E14D1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xão reta unidirecional 18"/>
          <p:cNvCxnSpPr/>
          <p:nvPr/>
        </p:nvCxnSpPr>
        <p:spPr>
          <a:xfrm flipH="1" flipV="1">
            <a:off x="2987824" y="4076832"/>
            <a:ext cx="1534332" cy="864336"/>
          </a:xfrm>
          <a:prstGeom prst="straightConnector1">
            <a:avLst/>
          </a:prstGeom>
          <a:ln w="38100">
            <a:solidFill>
              <a:srgbClr val="E14D1F"/>
            </a:solidFill>
            <a:tailEnd type="triangle"/>
          </a:ln>
        </p:spPr>
        <p:style>
          <a:lnRef idx="1">
            <a:schemeClr val="accent1"/>
          </a:lnRef>
          <a:fillRef idx="0">
            <a:schemeClr val="accent1"/>
          </a:fillRef>
          <a:effectRef idx="0">
            <a:schemeClr val="accent1"/>
          </a:effectRef>
          <a:fontRef idx="minor">
            <a:schemeClr val="tx1"/>
          </a:fontRef>
        </p:style>
      </p:cxnSp>
      <p:sp>
        <p:nvSpPr>
          <p:cNvPr id="20" name="CaixaDeTexto 19"/>
          <p:cNvSpPr txBox="1"/>
          <p:nvPr/>
        </p:nvSpPr>
        <p:spPr>
          <a:xfrm>
            <a:off x="4417837" y="4355812"/>
            <a:ext cx="432048" cy="369332"/>
          </a:xfrm>
          <a:prstGeom prst="rect">
            <a:avLst/>
          </a:prstGeom>
          <a:noFill/>
        </p:spPr>
        <p:txBody>
          <a:bodyPr wrap="square" rtlCol="0">
            <a:spAutoFit/>
          </a:bodyPr>
          <a:lstStyle/>
          <a:p>
            <a:r>
              <a:rPr lang="pt-PT" dirty="0"/>
              <a:t>?</a:t>
            </a:r>
          </a:p>
        </p:txBody>
      </p:sp>
      <p:sp>
        <p:nvSpPr>
          <p:cNvPr id="21" name="CaixaDeTexto 20"/>
          <p:cNvSpPr txBox="1"/>
          <p:nvPr/>
        </p:nvSpPr>
        <p:spPr>
          <a:xfrm>
            <a:off x="3823305" y="4355812"/>
            <a:ext cx="432048" cy="369332"/>
          </a:xfrm>
          <a:prstGeom prst="rect">
            <a:avLst/>
          </a:prstGeom>
          <a:noFill/>
        </p:spPr>
        <p:txBody>
          <a:bodyPr wrap="square" rtlCol="0">
            <a:spAutoFit/>
          </a:bodyPr>
          <a:lstStyle/>
          <a:p>
            <a:r>
              <a:rPr lang="pt-PT" dirty="0"/>
              <a:t>?</a:t>
            </a:r>
          </a:p>
        </p:txBody>
      </p:sp>
      <p:pic>
        <p:nvPicPr>
          <p:cNvPr id="14" name="Imagem 13"/>
          <p:cNvPicPr>
            <a:picLocks noChangeAspect="1"/>
          </p:cNvPicPr>
          <p:nvPr/>
        </p:nvPicPr>
        <p:blipFill>
          <a:blip r:embed="rId5" cstate="print"/>
          <a:stretch>
            <a:fillRect/>
          </a:stretch>
        </p:blipFill>
        <p:spPr>
          <a:xfrm>
            <a:off x="279705" y="120222"/>
            <a:ext cx="1283368" cy="115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18</a:t>
            </a:fld>
            <a:endParaRPr lang="en-US"/>
          </a:p>
        </p:txBody>
      </p:sp>
      <p:graphicFrame>
        <p:nvGraphicFramePr>
          <p:cNvPr id="5" name="Gráfico 4"/>
          <p:cNvGraphicFramePr>
            <a:graphicFrameLocks noChangeAspect="1"/>
          </p:cNvGraphicFramePr>
          <p:nvPr>
            <p:extLst>
              <p:ext uri="{D42A27DB-BD31-4B8C-83A1-F6EECF244321}">
                <p14:modId xmlns:p14="http://schemas.microsoft.com/office/powerpoint/2010/main" val="468496704"/>
              </p:ext>
            </p:extLst>
          </p:nvPr>
        </p:nvGraphicFramePr>
        <p:xfrm>
          <a:off x="1763688" y="1988839"/>
          <a:ext cx="6283699" cy="4320000"/>
        </p:xfrm>
        <a:graphic>
          <a:graphicData uri="http://schemas.openxmlformats.org/drawingml/2006/chart">
            <c:chart xmlns:c="http://schemas.openxmlformats.org/drawingml/2006/chart" xmlns:r="http://schemas.openxmlformats.org/officeDocument/2006/relationships" r:id="rId2"/>
          </a:graphicData>
        </a:graphic>
      </p:graphicFrame>
      <p:sp>
        <p:nvSpPr>
          <p:cNvPr id="4" name="CaixaDeTexto 3"/>
          <p:cNvSpPr txBox="1"/>
          <p:nvPr/>
        </p:nvSpPr>
        <p:spPr>
          <a:xfrm>
            <a:off x="2843808" y="3645024"/>
            <a:ext cx="936104" cy="369332"/>
          </a:xfrm>
          <a:prstGeom prst="rect">
            <a:avLst/>
          </a:prstGeom>
          <a:noFill/>
        </p:spPr>
        <p:txBody>
          <a:bodyPr wrap="square" rtlCol="0">
            <a:spAutoFit/>
          </a:bodyPr>
          <a:lstStyle/>
          <a:p>
            <a:r>
              <a:rPr lang="pt-PT" dirty="0" err="1"/>
              <a:t>Hitec</a:t>
            </a:r>
            <a:endParaRPr lang="pt-PT" dirty="0"/>
          </a:p>
        </p:txBody>
      </p:sp>
      <p:cxnSp>
        <p:nvCxnSpPr>
          <p:cNvPr id="12" name="Conexão reta unidirecional 11"/>
          <p:cNvCxnSpPr>
            <a:stCxn id="4" idx="0"/>
          </p:cNvCxnSpPr>
          <p:nvPr/>
        </p:nvCxnSpPr>
        <p:spPr>
          <a:xfrm flipV="1">
            <a:off x="3311860" y="3284984"/>
            <a:ext cx="468052" cy="3600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xão reta unidirecional 13"/>
          <p:cNvCxnSpPr>
            <a:stCxn id="4" idx="2"/>
          </p:cNvCxnSpPr>
          <p:nvPr/>
        </p:nvCxnSpPr>
        <p:spPr>
          <a:xfrm>
            <a:off x="3311860" y="4014356"/>
            <a:ext cx="612068" cy="8548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Imagem 12"/>
          <p:cNvPicPr>
            <a:picLocks noChangeAspect="1"/>
          </p:cNvPicPr>
          <p:nvPr/>
        </p:nvPicPr>
        <p:blipFill>
          <a:blip r:embed="rId3"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230179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19</a:t>
            </a:fld>
            <a:endParaRPr lang="en-US"/>
          </a:p>
        </p:txBody>
      </p:sp>
      <p:graphicFrame>
        <p:nvGraphicFramePr>
          <p:cNvPr id="5" name="Gráfico 4"/>
          <p:cNvGraphicFramePr>
            <a:graphicFrameLocks noChangeAspect="1"/>
          </p:cNvGraphicFramePr>
          <p:nvPr>
            <p:extLst>
              <p:ext uri="{D42A27DB-BD31-4B8C-83A1-F6EECF244321}">
                <p14:modId xmlns:p14="http://schemas.microsoft.com/office/powerpoint/2010/main" val="1971651812"/>
              </p:ext>
            </p:extLst>
          </p:nvPr>
        </p:nvGraphicFramePr>
        <p:xfrm>
          <a:off x="1763688" y="1844823"/>
          <a:ext cx="6283699" cy="432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Box 22"/>
          <p:cNvSpPr txBox="1">
            <a:spLocks noChangeArrowheads="1"/>
          </p:cNvSpPr>
          <p:nvPr/>
        </p:nvSpPr>
        <p:spPr bwMode="auto">
          <a:xfrm>
            <a:off x="5395717" y="3891905"/>
            <a:ext cx="533400" cy="257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15000"/>
              </a:lnSpc>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KNO</a:t>
            </a:r>
            <a:r>
              <a:rPr lang="en-US" sz="1000" baseline="-25000" dirty="0">
                <a:effectLst/>
                <a:latin typeface="Calibri" panose="020F0502020204030204" pitchFamily="34" charset="0"/>
                <a:ea typeface="Calibri" panose="020F0502020204030204" pitchFamily="34" charset="0"/>
                <a:cs typeface="Times New Roman" panose="02020603050405020304" pitchFamily="18" charset="0"/>
              </a:rPr>
              <a:t>3</a:t>
            </a:r>
            <a:endParaRPr lang="pt-PT"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Objeto 10"/>
          <p:cNvGraphicFramePr>
            <a:graphicFrameLocks noChangeAspect="1"/>
          </p:cNvGraphicFramePr>
          <p:nvPr>
            <p:extLst>
              <p:ext uri="{D42A27DB-BD31-4B8C-83A1-F6EECF244321}">
                <p14:modId xmlns:p14="http://schemas.microsoft.com/office/powerpoint/2010/main" val="1988445812"/>
              </p:ext>
            </p:extLst>
          </p:nvPr>
        </p:nvGraphicFramePr>
        <p:xfrm>
          <a:off x="6300192" y="2060848"/>
          <a:ext cx="864096" cy="704920"/>
        </p:xfrm>
        <a:graphic>
          <a:graphicData uri="http://schemas.openxmlformats.org/presentationml/2006/ole">
            <mc:AlternateContent xmlns:mc="http://schemas.openxmlformats.org/markup-compatibility/2006">
              <mc:Choice xmlns:v="urn:schemas-microsoft-com:vml" Requires="v">
                <p:oleObj name="Equação" r:id="rId3" imgW="482391" imgH="393529" progId="Equation.3">
                  <p:embed/>
                </p:oleObj>
              </mc:Choice>
              <mc:Fallback>
                <p:oleObj name="Equação" r:id="rId3" imgW="482391" imgH="393529" progId="Equation.3">
                  <p:embed/>
                  <p:pic>
                    <p:nvPicPr>
                      <p:cNvPr id="11" name="Objeto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060848"/>
                        <a:ext cx="864096" cy="7049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to 11"/>
          <p:cNvGraphicFramePr>
            <a:graphicFrameLocks noChangeAspect="1"/>
          </p:cNvGraphicFramePr>
          <p:nvPr>
            <p:extLst>
              <p:ext uri="{D42A27DB-BD31-4B8C-83A1-F6EECF244321}">
                <p14:modId xmlns:p14="http://schemas.microsoft.com/office/powerpoint/2010/main" val="3568859628"/>
              </p:ext>
            </p:extLst>
          </p:nvPr>
        </p:nvGraphicFramePr>
        <p:xfrm>
          <a:off x="2794847" y="4149080"/>
          <a:ext cx="882679" cy="720080"/>
        </p:xfrm>
        <a:graphic>
          <a:graphicData uri="http://schemas.openxmlformats.org/presentationml/2006/ole">
            <mc:AlternateContent xmlns:mc="http://schemas.openxmlformats.org/markup-compatibility/2006">
              <mc:Choice xmlns:v="urn:schemas-microsoft-com:vml" Requires="v">
                <p:oleObj name="Equação" r:id="rId5" imgW="482391" imgH="393529" progId="Equation.3">
                  <p:embed/>
                </p:oleObj>
              </mc:Choice>
              <mc:Fallback>
                <p:oleObj name="Equação" r:id="rId5" imgW="482391" imgH="393529" progId="Equation.3">
                  <p:embed/>
                  <p:pic>
                    <p:nvPicPr>
                      <p:cNvPr id="12" name="Objeto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4847" y="4149080"/>
                        <a:ext cx="882679"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Imagem 12"/>
          <p:cNvPicPr>
            <a:picLocks noChangeAspect="1"/>
          </p:cNvPicPr>
          <p:nvPr/>
        </p:nvPicPr>
        <p:blipFill>
          <a:blip r:embed="rId7"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79231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20</a:t>
            </a:fld>
            <a:endParaRPr lang="en-US"/>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985" y="2276872"/>
            <a:ext cx="8071244" cy="2448000"/>
          </a:xfrm>
          <a:prstGeom prst="rect">
            <a:avLst/>
          </a:prstGeom>
          <a:noFill/>
        </p:spPr>
      </p:pic>
      <p:cxnSp>
        <p:nvCxnSpPr>
          <p:cNvPr id="14" name="Conexão recta unidireccional 13"/>
          <p:cNvCxnSpPr/>
          <p:nvPr/>
        </p:nvCxnSpPr>
        <p:spPr>
          <a:xfrm flipV="1">
            <a:off x="3857620" y="4357694"/>
            <a:ext cx="1571636" cy="107157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Conexão recta unidireccional 14"/>
          <p:cNvCxnSpPr/>
          <p:nvPr/>
        </p:nvCxnSpPr>
        <p:spPr>
          <a:xfrm rot="5400000" flipH="1" flipV="1">
            <a:off x="6143636" y="4857760"/>
            <a:ext cx="1143008" cy="285752"/>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3286116" y="5429264"/>
            <a:ext cx="1428760" cy="369332"/>
          </a:xfrm>
          <a:prstGeom prst="rect">
            <a:avLst/>
          </a:prstGeom>
          <a:noFill/>
        </p:spPr>
        <p:txBody>
          <a:bodyPr wrap="square" rtlCol="0">
            <a:spAutoFit/>
          </a:bodyPr>
          <a:lstStyle/>
          <a:p>
            <a:r>
              <a:rPr lang="pt-PT" dirty="0"/>
              <a:t>    </a:t>
            </a:r>
            <a:r>
              <a:rPr lang="en-US" dirty="0"/>
              <a:t>Pipes</a:t>
            </a:r>
          </a:p>
        </p:txBody>
      </p:sp>
      <p:sp>
        <p:nvSpPr>
          <p:cNvPr id="19" name="CaixaDeTexto 18"/>
          <p:cNvSpPr txBox="1"/>
          <p:nvPr/>
        </p:nvSpPr>
        <p:spPr>
          <a:xfrm>
            <a:off x="5929322" y="5643578"/>
            <a:ext cx="1785950" cy="369332"/>
          </a:xfrm>
          <a:prstGeom prst="rect">
            <a:avLst/>
          </a:prstGeom>
          <a:noFill/>
        </p:spPr>
        <p:txBody>
          <a:bodyPr wrap="square" rtlCol="0">
            <a:spAutoFit/>
          </a:bodyPr>
          <a:lstStyle/>
          <a:p>
            <a:r>
              <a:rPr lang="en-US" dirty="0"/>
              <a:t>Heat Exchangers</a:t>
            </a:r>
          </a:p>
        </p:txBody>
      </p:sp>
      <p:pic>
        <p:nvPicPr>
          <p:cNvPr id="21" name="Imagem 20"/>
          <p:cNvPicPr>
            <a:picLocks noChangeAspect="1"/>
          </p:cNvPicPr>
          <p:nvPr/>
        </p:nvPicPr>
        <p:blipFill>
          <a:blip r:embed="rId3" cstate="print"/>
          <a:stretch>
            <a:fillRect/>
          </a:stretch>
        </p:blipFill>
        <p:spPr>
          <a:xfrm>
            <a:off x="279705" y="120222"/>
            <a:ext cx="1283368" cy="1152000"/>
          </a:xfrm>
          <a:prstGeom prst="rect">
            <a:avLst/>
          </a:prstGeom>
        </p:spPr>
      </p:pic>
    </p:spTree>
    <p:extLst>
      <p:ext uri="{BB962C8B-B14F-4D97-AF65-F5344CB8AC3E}">
        <p14:creationId xmlns:p14="http://schemas.microsoft.com/office/powerpoint/2010/main" val="198136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4C0096E-E7DB-79D7-FF58-F6AC85E46942}"/>
              </a:ext>
            </a:extLst>
          </p:cNvPr>
          <p:cNvPicPr>
            <a:picLocks noChangeAspect="1"/>
          </p:cNvPicPr>
          <p:nvPr/>
        </p:nvPicPr>
        <p:blipFill>
          <a:blip r:embed="rId2"/>
          <a:stretch>
            <a:fillRect/>
          </a:stretch>
        </p:blipFill>
        <p:spPr>
          <a:xfrm>
            <a:off x="776287" y="1614487"/>
            <a:ext cx="7591425" cy="3629025"/>
          </a:xfrm>
          <a:prstGeom prst="rect">
            <a:avLst/>
          </a:prstGeom>
        </p:spPr>
      </p:pic>
      <p:sp>
        <p:nvSpPr>
          <p:cNvPr id="9" name="Slayt Numarası Yer Tutucusu 4">
            <a:extLst>
              <a:ext uri="{FF2B5EF4-FFF2-40B4-BE49-F238E27FC236}">
                <a16:creationId xmlns:a16="http://schemas.microsoft.com/office/drawing/2014/main" id="{5A050EAB-B1F1-AE84-E8DD-C42DCF413A40}"/>
              </a:ext>
            </a:extLst>
          </p:cNvPr>
          <p:cNvSpPr txBox="1">
            <a:spLocks/>
          </p:cNvSpPr>
          <p:nvPr/>
        </p:nvSpPr>
        <p:spPr>
          <a:xfrm>
            <a:off x="0" y="1272222"/>
            <a:ext cx="533400" cy="244476"/>
          </a:xfrm>
          <a:prstGeom prst="rect">
            <a:avLst/>
          </a:prstGeom>
        </p:spPr>
        <p:txBody>
          <a:bodyPr vert="horz" anchor="ctr" anchorCtr="0">
            <a:normAutofit fontScale="85000" lnSpcReduction="20000"/>
          </a:bodyPr>
          <a:lstStyle>
            <a:defPPr>
              <a:defRPr lang="pt-PT"/>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F59C617-D385-4620-803D-5D839575038B}" type="slidenum">
              <a:rPr lang="tr-TR" smtClean="0"/>
              <a:pPr/>
              <a:t>21</a:t>
            </a:fld>
            <a:endParaRPr lang="tr-TR"/>
          </a:p>
        </p:txBody>
      </p:sp>
      <p:pic>
        <p:nvPicPr>
          <p:cNvPr id="11" name="Imagem 10">
            <a:extLst>
              <a:ext uri="{FF2B5EF4-FFF2-40B4-BE49-F238E27FC236}">
                <a16:creationId xmlns:a16="http://schemas.microsoft.com/office/drawing/2014/main" id="{40860A65-7674-8A51-C834-C875D3224366}"/>
              </a:ext>
            </a:extLst>
          </p:cNvPr>
          <p:cNvPicPr>
            <a:picLocks noChangeAspect="1"/>
          </p:cNvPicPr>
          <p:nvPr/>
        </p:nvPicPr>
        <p:blipFill>
          <a:blip r:embed="rId3"/>
          <a:stretch>
            <a:fillRect/>
          </a:stretch>
        </p:blipFill>
        <p:spPr>
          <a:xfrm>
            <a:off x="3347864" y="5373216"/>
            <a:ext cx="2224833" cy="1197987"/>
          </a:xfrm>
          <a:prstGeom prst="rect">
            <a:avLst/>
          </a:prstGeom>
        </p:spPr>
      </p:pic>
    </p:spTree>
    <p:extLst>
      <p:ext uri="{BB962C8B-B14F-4D97-AF65-F5344CB8AC3E}">
        <p14:creationId xmlns:p14="http://schemas.microsoft.com/office/powerpoint/2010/main" val="233777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a:extLst>
              <a:ext uri="{FF2B5EF4-FFF2-40B4-BE49-F238E27FC236}">
                <a16:creationId xmlns:a16="http://schemas.microsoft.com/office/drawing/2014/main" id="{B9D141E8-D141-BC02-9849-EF4273988104}"/>
              </a:ext>
            </a:extLst>
          </p:cNvPr>
          <p:cNvSpPr>
            <a:spLocks noGrp="1"/>
          </p:cNvSpPr>
          <p:nvPr>
            <p:ph type="sldNum" sz="quarter" idx="12"/>
          </p:nvPr>
        </p:nvSpPr>
        <p:spPr/>
        <p:txBody>
          <a:bodyPr>
            <a:normAutofit fontScale="85000" lnSpcReduction="20000"/>
          </a:bodyPr>
          <a:lstStyle/>
          <a:p>
            <a:fld id="{21CD5A03-3363-4CCB-AF98-6D518E828251}" type="slidenum">
              <a:rPr lang="en-US" smtClean="0"/>
              <a:pPr/>
              <a:t>22</a:t>
            </a:fld>
            <a:endParaRPr lang="en-US"/>
          </a:p>
        </p:txBody>
      </p:sp>
      <p:pic>
        <p:nvPicPr>
          <p:cNvPr id="5" name="Imagem 4">
            <a:extLst>
              <a:ext uri="{FF2B5EF4-FFF2-40B4-BE49-F238E27FC236}">
                <a16:creationId xmlns:a16="http://schemas.microsoft.com/office/drawing/2014/main" id="{291E2DAF-C7E2-E063-6D72-81D83C80D955}"/>
              </a:ext>
            </a:extLst>
          </p:cNvPr>
          <p:cNvPicPr>
            <a:picLocks noChangeAspect="1"/>
          </p:cNvPicPr>
          <p:nvPr/>
        </p:nvPicPr>
        <p:blipFill>
          <a:blip r:embed="rId2"/>
          <a:stretch>
            <a:fillRect/>
          </a:stretch>
        </p:blipFill>
        <p:spPr>
          <a:xfrm>
            <a:off x="833437" y="1916832"/>
            <a:ext cx="7477125" cy="4248150"/>
          </a:xfrm>
          <a:prstGeom prst="rect">
            <a:avLst/>
          </a:prstGeom>
        </p:spPr>
      </p:pic>
    </p:spTree>
    <p:extLst>
      <p:ext uri="{BB962C8B-B14F-4D97-AF65-F5344CB8AC3E}">
        <p14:creationId xmlns:p14="http://schemas.microsoft.com/office/powerpoint/2010/main" val="1649162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Número do Diapositivo 2"/>
          <p:cNvSpPr>
            <a:spLocks noGrp="1"/>
          </p:cNvSpPr>
          <p:nvPr>
            <p:ph type="sldNum" sz="quarter" idx="12"/>
          </p:nvPr>
        </p:nvSpPr>
        <p:spPr/>
        <p:txBody>
          <a:bodyPr>
            <a:normAutofit fontScale="85000" lnSpcReduction="20000"/>
          </a:bodyPr>
          <a:lstStyle/>
          <a:p>
            <a:fld id="{21CD5A03-3363-4CCB-AF98-6D518E828251}" type="slidenum">
              <a:rPr lang="en-US" smtClean="0"/>
              <a:pPr/>
              <a:t>23</a:t>
            </a:fld>
            <a:endParaRPr lang="en-US"/>
          </a:p>
        </p:txBody>
      </p:sp>
      <p:sp>
        <p:nvSpPr>
          <p:cNvPr id="4" name="Marcador de Posição de Conteúdo 3"/>
          <p:cNvSpPr>
            <a:spLocks noGrp="1"/>
          </p:cNvSpPr>
          <p:nvPr>
            <p:ph sz="quarter" idx="1"/>
          </p:nvPr>
        </p:nvSpPr>
        <p:spPr>
          <a:xfrm>
            <a:off x="571472" y="3571876"/>
            <a:ext cx="8153400" cy="571504"/>
          </a:xfrm>
        </p:spPr>
        <p:txBody>
          <a:bodyPr>
            <a:normAutofit/>
          </a:bodyPr>
          <a:lstStyle/>
          <a:p>
            <a:r>
              <a:rPr lang="pt-PT" dirty="0">
                <a:hlinkClick r:id="rId2"/>
              </a:rPr>
              <a:t>https://webbook.nist.gov/chemistry/fluid</a:t>
            </a:r>
            <a:r>
              <a:rPr lang="pt-PT" dirty="0"/>
              <a:t>  </a:t>
            </a:r>
          </a:p>
        </p:txBody>
      </p:sp>
      <p:pic>
        <p:nvPicPr>
          <p:cNvPr id="18434" name="Picture 2" descr="C:\Documents and Settings\Valentim\Ambiente de trabalho\NIST.png"/>
          <p:cNvPicPr>
            <a:picLocks noChangeAspect="1" noChangeArrowheads="1"/>
          </p:cNvPicPr>
          <p:nvPr/>
        </p:nvPicPr>
        <p:blipFill>
          <a:blip r:embed="rId3" cstate="print"/>
          <a:srcRect/>
          <a:stretch>
            <a:fillRect/>
          </a:stretch>
        </p:blipFill>
        <p:spPr bwMode="auto">
          <a:xfrm>
            <a:off x="714349" y="1643050"/>
            <a:ext cx="4071966" cy="1878821"/>
          </a:xfrm>
          <a:prstGeom prst="rect">
            <a:avLst/>
          </a:prstGeom>
          <a:noFill/>
        </p:spPr>
      </p:pic>
      <p:pic>
        <p:nvPicPr>
          <p:cNvPr id="6" name="Imagem 5"/>
          <p:cNvPicPr>
            <a:picLocks noChangeAspect="1"/>
          </p:cNvPicPr>
          <p:nvPr/>
        </p:nvPicPr>
        <p:blipFill>
          <a:blip r:embed="rId4" cstate="print"/>
          <a:stretch>
            <a:fillRect/>
          </a:stretch>
        </p:blipFill>
        <p:spPr>
          <a:xfrm>
            <a:off x="279705" y="120222"/>
            <a:ext cx="1283368" cy="1152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o">
  <a:themeElements>
    <a:clrScheme name="Median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1837</TotalTime>
  <Words>673</Words>
  <Application>Microsoft Office PowerPoint</Application>
  <PresentationFormat>Apresentação no Ecrã (4:3)</PresentationFormat>
  <Paragraphs>93</Paragraphs>
  <Slides>23</Slides>
  <Notes>0</Notes>
  <HiddenSlides>0</HiddenSlides>
  <MMClips>0</MMClips>
  <ScaleCrop>false</ScaleCrop>
  <HeadingPairs>
    <vt:vector size="8" baseType="variant">
      <vt:variant>
        <vt:lpstr>Tipos de letra usados</vt:lpstr>
      </vt:variant>
      <vt:variant>
        <vt:i4>8</vt:i4>
      </vt:variant>
      <vt:variant>
        <vt:lpstr>Tema</vt:lpstr>
      </vt:variant>
      <vt:variant>
        <vt:i4>1</vt:i4>
      </vt:variant>
      <vt:variant>
        <vt:lpstr>Servidores OLE incorporados</vt:lpstr>
      </vt:variant>
      <vt:variant>
        <vt:i4>1</vt:i4>
      </vt:variant>
      <vt:variant>
        <vt:lpstr>Títulos dos diapositivos</vt:lpstr>
      </vt:variant>
      <vt:variant>
        <vt:i4>23</vt:i4>
      </vt:variant>
    </vt:vector>
  </HeadingPairs>
  <TitlesOfParts>
    <vt:vector size="33" baseType="lpstr">
      <vt:lpstr>Calibri</vt:lpstr>
      <vt:lpstr>Cambria</vt:lpstr>
      <vt:lpstr>Monotype Sorts</vt:lpstr>
      <vt:lpstr>Symbol</vt:lpstr>
      <vt:lpstr>Times New Roman</vt:lpstr>
      <vt:lpstr>Tw Cen MT</vt:lpstr>
      <vt:lpstr>Wingdings</vt:lpstr>
      <vt:lpstr>Wingdings 2</vt:lpstr>
      <vt:lpstr>Mediano</vt:lpstr>
      <vt:lpstr>Equação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IPT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Diapositivo 1</dc:title>
  <dc:creator>Valentim</dc:creator>
  <cp:lastModifiedBy>Valentim Nunes</cp:lastModifiedBy>
  <cp:revision>227</cp:revision>
  <dcterms:created xsi:type="dcterms:W3CDTF">2013-04-08T10:25:11Z</dcterms:created>
  <dcterms:modified xsi:type="dcterms:W3CDTF">2025-04-02T08:15:36Z</dcterms:modified>
</cp:coreProperties>
</file>