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0" r:id="rId4"/>
    <p:sldId id="259" r:id="rId5"/>
    <p:sldId id="257" r:id="rId6"/>
    <p:sldId id="264" r:id="rId7"/>
    <p:sldId id="265" r:id="rId8"/>
    <p:sldId id="266" r:id="rId9"/>
    <p:sldId id="267" r:id="rId10"/>
    <p:sldId id="258" r:id="rId11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49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4C839-3CE5-4D45-A5D0-81B0287B70F9}" type="datetimeFigureOut">
              <a:rPr lang="pt-PT" smtClean="0"/>
              <a:t>20/09/2021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5117E-EB7A-40B1-A369-94C9C0509DE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76275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US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AFCCCA50-CDD9-4CC8-81C4-546665CEB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1617D725-8F4F-4B73-8530-2D40822AC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C907433D-8787-4C81-97F2-FECD0017C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2A3A7E-356F-4208-9925-D979F2A01587}" type="slidenum">
              <a:rPr lang="pt-PT" altLang="pt-PT"/>
              <a:pPr/>
              <a:t>‹nº›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1095582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44C839-3CE5-4D45-A5D0-81B0287B70F9}" type="datetimeFigureOut">
              <a:rPr lang="pt-PT" smtClean="0"/>
              <a:t>20/09/2021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D5117E-EB7A-40B1-A369-94C9C0509DE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09112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hyperlink" Target="http://de.wikipedia.org/wiki/Bild:Anders-Celsius-Head.jpg" TargetMode="External"/><Relationship Id="rId7" Type="http://schemas.openxmlformats.org/officeDocument/2006/relationships/hyperlink" Target="http://pt.wikipedia.org/wiki/Imagem:Antoine_lavoisier.jpg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hyperlink" Target="http://pt.wikipedia.org/wiki/Imagem:Joseph_Black.jpg" TargetMode="External"/><Relationship Id="rId10" Type="http://schemas.openxmlformats.org/officeDocument/2006/relationships/image" Target="../media/image6.jpeg"/><Relationship Id="rId4" Type="http://schemas.openxmlformats.org/officeDocument/2006/relationships/image" Target="../media/image3.jpeg"/><Relationship Id="rId9" Type="http://schemas.openxmlformats.org/officeDocument/2006/relationships/hyperlink" Target="http://upload.wikimedia.org/wikipedia/commons/3/35/Ice-calorimeter.jpg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1907"/>
            <a:ext cx="9144000" cy="2571750"/>
          </a:xfrm>
          <a:prstGeom prst="rect">
            <a:avLst/>
          </a:prstGeom>
        </p:spPr>
      </p:pic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PT" altLang="en-US"/>
              <a:t> Química </a:t>
            </a:r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989814" y="2409580"/>
            <a:ext cx="6843860" cy="16196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PT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Termodinâmica e Transferência de Calor </a:t>
            </a:r>
          </a:p>
        </p:txBody>
      </p:sp>
      <p:sp>
        <p:nvSpPr>
          <p:cNvPr id="10" name="Subtítulo 2"/>
          <p:cNvSpPr txBox="1">
            <a:spLocks/>
          </p:cNvSpPr>
          <p:nvPr/>
        </p:nvSpPr>
        <p:spPr>
          <a:xfrm>
            <a:off x="861218" y="4226827"/>
            <a:ext cx="7072313" cy="1756171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PT" altLang="en-US" sz="3200" b="1" dirty="0">
                <a:solidFill>
                  <a:srgbClr val="C00000"/>
                </a:solidFill>
              </a:rPr>
              <a:t>Introdução</a:t>
            </a:r>
          </a:p>
          <a:p>
            <a:pPr marL="0" indent="0" algn="ctr">
              <a:buNone/>
            </a:pPr>
            <a:r>
              <a:rPr lang="pt-PT" altLang="en-US" sz="3200" b="1" dirty="0">
                <a:solidFill>
                  <a:srgbClr val="C00000"/>
                </a:solidFill>
              </a:rPr>
              <a:t>Valentim M B Nunes</a:t>
            </a:r>
          </a:p>
          <a:p>
            <a:pPr marL="0" indent="0" algn="ctr">
              <a:buNone/>
            </a:pPr>
            <a:r>
              <a:rPr lang="pt-PT" altLang="en-US" sz="3200" b="1" dirty="0">
                <a:solidFill>
                  <a:srgbClr val="C00000"/>
                </a:solidFill>
              </a:rPr>
              <a:t>Unidade Departamental de Engenharias</a:t>
            </a:r>
          </a:p>
        </p:txBody>
      </p:sp>
      <p:sp>
        <p:nvSpPr>
          <p:cNvPr id="11" name="CaixaDeTexto 3"/>
          <p:cNvSpPr txBox="1">
            <a:spLocks noChangeArrowheads="1"/>
          </p:cNvSpPr>
          <p:nvPr/>
        </p:nvSpPr>
        <p:spPr bwMode="auto">
          <a:xfrm>
            <a:off x="2132012" y="6082903"/>
            <a:ext cx="48799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PT" altLang="en-US" sz="1800" b="1" dirty="0"/>
              <a:t>Instituto Politécnico de Tomar, Setembro,2021</a:t>
            </a: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424656" y="3670137"/>
            <a:ext cx="82073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571500" algn="r"/>
                <a:tab pos="2700338" algn="ctr"/>
                <a:tab pos="5400675" algn="r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571500" algn="r"/>
                <a:tab pos="2700338" algn="ctr"/>
                <a:tab pos="5400675" algn="r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571500" algn="r"/>
                <a:tab pos="2700338" algn="ctr"/>
                <a:tab pos="5400675" algn="r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571500" algn="r"/>
                <a:tab pos="2700338" algn="ctr"/>
                <a:tab pos="5400675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571500" algn="r"/>
                <a:tab pos="2700338" algn="ctr"/>
                <a:tab pos="5400675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571500" algn="r"/>
                <a:tab pos="2700338" algn="ctr"/>
                <a:tab pos="5400675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571500" algn="r"/>
                <a:tab pos="2700338" algn="ctr"/>
                <a:tab pos="5400675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571500" algn="r"/>
                <a:tab pos="2700338" algn="ctr"/>
                <a:tab pos="5400675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571500" algn="r"/>
                <a:tab pos="2700338" algn="ctr"/>
                <a:tab pos="5400675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t-PT" altLang="en-US" sz="2400" b="1" dirty="0" err="1">
                <a:latin typeface="Arial" panose="020B0604020202020204" pitchFamily="34" charset="0"/>
                <a:cs typeface="Times New Roman" panose="02020603050405020304" pitchFamily="18" charset="0"/>
              </a:rPr>
              <a:t>CTeSP</a:t>
            </a:r>
            <a:r>
              <a:rPr lang="pt-PT" altLang="en-US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: Tecnologias Integradas de Produção Industrial </a:t>
            </a:r>
            <a:endParaRPr lang="pt-PT" altLang="en-US" sz="2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9374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312EECE6-EBAE-4FAC-A664-18A695E3D5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363" y="1000125"/>
            <a:ext cx="8069262" cy="3186113"/>
          </a:xfrm>
        </p:spPr>
        <p:txBody>
          <a:bodyPr/>
          <a:lstStyle/>
          <a:p>
            <a:pPr marL="0" indent="0" algn="just">
              <a:lnSpc>
                <a:spcPct val="80000"/>
              </a:lnSpc>
              <a:buNone/>
              <a:defRPr/>
            </a:pPr>
            <a:r>
              <a:rPr lang="pt-PT" sz="2000" dirty="0"/>
              <a:t>A </a:t>
            </a:r>
            <a:r>
              <a:rPr lang="pt-P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Termodinâmica</a:t>
            </a:r>
            <a:r>
              <a:rPr lang="pt-PT" sz="2000" dirty="0"/>
              <a:t> pode ser definida como a ciência da energia, suas formas e transformações e interação entre energia e matéria. Embora todos tenhamos a sensação do que é energia, é difícil enunciar uma definição precisa. A </a:t>
            </a:r>
            <a:r>
              <a:rPr lang="pt-P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Energia</a:t>
            </a:r>
            <a:r>
              <a:rPr lang="pt-PT" sz="2000" dirty="0"/>
              <a:t> pode ser vista como a capacidade de causar transformações</a:t>
            </a:r>
            <a:r>
              <a:rPr lang="en-GB" sz="2000" dirty="0"/>
              <a:t>.</a:t>
            </a:r>
            <a:endParaRPr lang="pt-PT" sz="2000" dirty="0"/>
          </a:p>
          <a:p>
            <a:pPr algn="just" eaLnBrk="1" hangingPunct="1">
              <a:lnSpc>
                <a:spcPct val="80000"/>
              </a:lnSpc>
              <a:buFont typeface="Wingdings 2" pitchFamily="18" charset="2"/>
              <a:buNone/>
              <a:defRPr/>
            </a:pPr>
            <a:endParaRPr lang="pt-PT" sz="2000" dirty="0"/>
          </a:p>
          <a:p>
            <a:pPr marL="0" indent="0" algn="just">
              <a:lnSpc>
                <a:spcPct val="80000"/>
              </a:lnSpc>
              <a:buNone/>
              <a:defRPr/>
            </a:pPr>
            <a:r>
              <a:rPr lang="pt-PT" sz="2000" dirty="0"/>
              <a:t>O nome termodinâmica deve-se às palavras gregas </a:t>
            </a:r>
            <a:r>
              <a:rPr lang="pt-PT" sz="2000" dirty="0" err="1">
                <a:solidFill>
                  <a:srgbClr val="FF0000"/>
                </a:solidFill>
              </a:rPr>
              <a:t>therme</a:t>
            </a:r>
            <a:r>
              <a:rPr lang="pt-PT" sz="2000" dirty="0">
                <a:solidFill>
                  <a:srgbClr val="FF0000"/>
                </a:solidFill>
              </a:rPr>
              <a:t> </a:t>
            </a:r>
            <a:r>
              <a:rPr lang="pt-PT" sz="2000" dirty="0"/>
              <a:t>(calor) e </a:t>
            </a:r>
            <a:r>
              <a:rPr lang="pt-PT" sz="2000" dirty="0" err="1">
                <a:solidFill>
                  <a:srgbClr val="FF0000"/>
                </a:solidFill>
              </a:rPr>
              <a:t>dynamis</a:t>
            </a:r>
            <a:r>
              <a:rPr lang="pt-PT" sz="2000" dirty="0"/>
              <a:t> (potência), que são descritivas dos primeiros esforços para converter calor em potência - construção das primeiras máquinas a vapor bem-sucedidas na Inglaterra por Thomas </a:t>
            </a:r>
            <a:r>
              <a:rPr lang="pt-PT" sz="2000" dirty="0" err="1"/>
              <a:t>Newcomen</a:t>
            </a:r>
            <a:r>
              <a:rPr lang="pt-PT" sz="2000" dirty="0"/>
              <a:t> (1663-1729) e na Escócia por James Watt (1736-1819)</a:t>
            </a:r>
            <a:endParaRPr lang="en-US" sz="2000" dirty="0"/>
          </a:p>
        </p:txBody>
      </p:sp>
      <p:sp>
        <p:nvSpPr>
          <p:cNvPr id="4099" name="Marcador de Posição do Número do Diapositivo 3">
            <a:extLst>
              <a:ext uri="{FF2B5EF4-FFF2-40B4-BE49-F238E27FC236}">
                <a16:creationId xmlns:a16="http://schemas.microsoft.com/office/drawing/2014/main" id="{DDD2DB60-87B5-4755-9132-26BCFB0A1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3097CCF-4107-4128-A909-7A95809066D5}" type="slidenum">
              <a:rPr lang="pt-PT" altLang="pt-PT" sz="1200">
                <a:solidFill>
                  <a:srgbClr val="898989"/>
                </a:solidFill>
                <a:latin typeface="Comic Sans MS" panose="030F0702030302020204" pitchFamily="66" charset="0"/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pt-PT" altLang="pt-PT" sz="1200">
              <a:solidFill>
                <a:srgbClr val="898989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7B4C277-599B-498D-B007-F3172090F364}"/>
              </a:ext>
            </a:extLst>
          </p:cNvPr>
          <p:cNvSpPr txBox="1"/>
          <p:nvPr/>
        </p:nvSpPr>
        <p:spPr>
          <a:xfrm>
            <a:off x="360363" y="357188"/>
            <a:ext cx="4572000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t-PT" sz="200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que é a Termodinâmica</a:t>
            </a:r>
            <a:r>
              <a:rPr lang="pt-PT" sz="200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94669665-20F9-4AA3-94B6-ADE66AEA29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363" y="1000125"/>
            <a:ext cx="8183562" cy="4899025"/>
          </a:xfrm>
        </p:spPr>
        <p:txBody>
          <a:bodyPr rtlCol="0">
            <a:normAutofit lnSpcReduction="10000"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pt-PT" dirty="0"/>
              <a:t>Como a ciência da energia e do seu efeito no mundo material, a Termodinâmica Química é uma das chaves para enfrentar os desafios que as sociedades modernas enfrentam e permitir que a indústria proponha processos inovadores e desenvolva tecnologias e produtos sustentáveis.</a:t>
            </a:r>
          </a:p>
          <a:p>
            <a:pPr marL="265176" indent="-265176"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GB" dirty="0"/>
              <a:t> </a:t>
            </a:r>
            <a:endParaRPr lang="pt-PT" dirty="0"/>
          </a:p>
          <a:p>
            <a:pPr marL="0" indent="0" algn="just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pt-PT" dirty="0"/>
              <a:t>Hoje, a termodinâmica fornece a compreensão teórica de fenómenos que se estendem desde o comportamento molecular em nano escala até interações planetárias em grande escala, incluindo </a:t>
            </a:r>
            <a:r>
              <a:rPr lang="pt-PT" dirty="0" err="1"/>
              <a:t>aspectos</a:t>
            </a:r>
            <a:r>
              <a:rPr lang="pt-PT" dirty="0"/>
              <a:t> ambientais. As aplicações abrangem uma gama igualmente grande de domínios industriais (geração de energia, refrigeração, reações químicas ...); ciências da vida, com seus complexos arranjos moleculares; </a:t>
            </a:r>
            <a:r>
              <a:rPr lang="pt-PT" dirty="0" err="1"/>
              <a:t>nanomateriais</a:t>
            </a:r>
            <a:r>
              <a:rPr lang="pt-PT" dirty="0"/>
              <a:t>, onde as interações de curto alcance são significativas; fluidos complexos, como eletrólitos e fluidos iónicos; comportamento crítico e processos de extração (destilação ...); busca de novos solventes; comportamento de materiais sob condições extremas (altas temperaturas, altas pressões); e muito mais</a:t>
            </a:r>
            <a:r>
              <a:rPr lang="en-GB" dirty="0"/>
              <a:t>.</a:t>
            </a:r>
            <a:endParaRPr lang="en-US" dirty="0"/>
          </a:p>
        </p:txBody>
      </p:sp>
      <p:sp>
        <p:nvSpPr>
          <p:cNvPr id="5123" name="Marcador de Posição do Número do Diapositivo 3">
            <a:extLst>
              <a:ext uri="{FF2B5EF4-FFF2-40B4-BE49-F238E27FC236}">
                <a16:creationId xmlns:a16="http://schemas.microsoft.com/office/drawing/2014/main" id="{B22BB759-8307-4B11-AEA4-5D715644A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0B5A49B-5F4D-44E4-87CD-2A0F999CF223}" type="slidenum">
              <a:rPr lang="pt-PT" altLang="pt-PT" sz="1200">
                <a:solidFill>
                  <a:srgbClr val="898989"/>
                </a:solidFill>
                <a:latin typeface="Comic Sans MS" panose="030F0702030302020204" pitchFamily="66" charset="0"/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pt-PT" altLang="pt-PT" sz="1200">
              <a:solidFill>
                <a:srgbClr val="898989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302EE63-B6AA-4BCB-9CFF-974E3BF0384A}"/>
              </a:ext>
            </a:extLst>
          </p:cNvPr>
          <p:cNvSpPr txBox="1"/>
          <p:nvPr/>
        </p:nvSpPr>
        <p:spPr>
          <a:xfrm>
            <a:off x="360363" y="357188"/>
            <a:ext cx="3282950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t-PT" sz="2000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Importância do assunto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Posição de Conteúdo 3" descr="fotogali.jpg">
            <a:extLst>
              <a:ext uri="{FF2B5EF4-FFF2-40B4-BE49-F238E27FC236}">
                <a16:creationId xmlns:a16="http://schemas.microsoft.com/office/drawing/2014/main" id="{8AE37DF3-ED8A-4BF2-8299-A166DCF2FA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0363" y="1071563"/>
            <a:ext cx="1158875" cy="1557337"/>
          </a:xfrm>
        </p:spPr>
      </p:pic>
      <p:pic>
        <p:nvPicPr>
          <p:cNvPr id="16386" name="Picture 2" descr="Anders Celsius">
            <a:hlinkClick r:id="rId3" tooltip="Anders Celsius"/>
            <a:extLst>
              <a:ext uri="{FF2B5EF4-FFF2-40B4-BE49-F238E27FC236}">
                <a16:creationId xmlns:a16="http://schemas.microsoft.com/office/drawing/2014/main" id="{952BFEC9-1A81-4A2E-A488-2249FC2CC9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000125"/>
            <a:ext cx="1143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4" descr="Joseph Black">
            <a:hlinkClick r:id="rId5" tooltip="Joseph Black"/>
            <a:extLst>
              <a:ext uri="{FF2B5EF4-FFF2-40B4-BE49-F238E27FC236}">
                <a16:creationId xmlns:a16="http://schemas.microsoft.com/office/drawing/2014/main" id="{3AFD5ABC-6E1C-4C54-8669-709DA87EC0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3" y="2928938"/>
            <a:ext cx="1249362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D888724A-534F-4C96-A0FA-A07D27A890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4501" y="3214688"/>
            <a:ext cx="2500312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pt-PT" altLang="pt-PT" sz="1400" dirty="0">
                <a:latin typeface="Comic Sans MS" panose="030F0702030302020204" pitchFamily="66" charset="0"/>
              </a:rPr>
              <a:t>O calor pode ser considerado, quer pela sua quantidade, quer pela sua intensidade. Portanto, duas libras de água, igualmente aquecidas, devem conter o dobro da quantidade que uma delas, embora o termómetro aplicado a elas separadamente, ou em conjunto fique exatamente no mesmo ponto, porque requer o dobro do tempo para aquecer duas libras.</a:t>
            </a:r>
          </a:p>
        </p:txBody>
      </p:sp>
      <p:pic>
        <p:nvPicPr>
          <p:cNvPr id="16390" name="Picture 6" descr="Antoine-Laurent de Lavoisier">
            <a:hlinkClick r:id="rId7" tooltip="Antoine-Laurent de Lavoisier"/>
            <a:extLst>
              <a:ext uri="{FF2B5EF4-FFF2-40B4-BE49-F238E27FC236}">
                <a16:creationId xmlns:a16="http://schemas.microsoft.com/office/drawing/2014/main" id="{0296CA05-7EB8-4E94-83E9-C7902ADDDF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5157" y="2928938"/>
            <a:ext cx="17145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2" name="Picture 8" descr="Image:Ice-calorimeter.jpg">
            <a:hlinkClick r:id="rId9"/>
            <a:extLst>
              <a:ext uri="{FF2B5EF4-FFF2-40B4-BE49-F238E27FC236}">
                <a16:creationId xmlns:a16="http://schemas.microsoft.com/office/drawing/2014/main" id="{F998BD58-F6CC-4D29-AA92-E83C35C9D8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688" y="2928938"/>
            <a:ext cx="1130300" cy="189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FEA58674-1EBF-4AD5-97E1-EFDA1CDBA1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357188"/>
            <a:ext cx="19288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t-PT" sz="24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 origens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08AA585-042B-4BB4-876B-010B01AFAD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3063" y="1071563"/>
            <a:ext cx="25717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PT" altLang="pt-PT" sz="1400" dirty="0">
                <a:latin typeface="Comic Sans MS" panose="030F0702030302020204" pitchFamily="66" charset="0"/>
              </a:rPr>
              <a:t>Galileu Galilei (1597-1681): Termometria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6BB2E32-9EA1-433D-8741-CBF472B5A7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6438" y="1000125"/>
            <a:ext cx="278606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PT" altLang="pt-PT" sz="1400" dirty="0" err="1">
                <a:latin typeface="Comic Sans MS" panose="030F0702030302020204" pitchFamily="66" charset="0"/>
              </a:rPr>
              <a:t>Anders</a:t>
            </a:r>
            <a:r>
              <a:rPr lang="pt-PT" altLang="pt-PT" sz="1400" dirty="0">
                <a:latin typeface="Comic Sans MS" panose="030F0702030302020204" pitchFamily="66" charset="0"/>
              </a:rPr>
              <a:t> Celsius (1701-1744): Escala  de temperaturas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7C03FF0-CDE0-4BFB-8C6A-FC273A03E2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7375" y="2928938"/>
            <a:ext cx="25003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t-PT" sz="1200" dirty="0">
                <a:latin typeface="Comic Sans MS" panose="030F0702030302020204" pitchFamily="66" charset="0"/>
              </a:rPr>
              <a:t>Joseph Black (1728-1799)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BE1512B-5C02-4A64-808A-DFC4E1F73E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4929188"/>
            <a:ext cx="31432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PT" altLang="pt-PT" sz="1400" dirty="0">
                <a:latin typeface="Comic Sans MS" panose="030F0702030302020204" pitchFamily="66" charset="0"/>
              </a:rPr>
              <a:t>Antoine-Laurent Lavoisier(1743-1794): calorimetria</a:t>
            </a:r>
          </a:p>
        </p:txBody>
      </p:sp>
      <p:sp>
        <p:nvSpPr>
          <p:cNvPr id="6157" name="Marcador de Posição do Número do Diapositivo 12">
            <a:extLst>
              <a:ext uri="{FF2B5EF4-FFF2-40B4-BE49-F238E27FC236}">
                <a16:creationId xmlns:a16="http://schemas.microsoft.com/office/drawing/2014/main" id="{7C2E31EC-2D9A-49C3-85F6-939FCD601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45CD61A-1AB7-42F4-A114-618AC7169D68}" type="slidenum">
              <a:rPr lang="pt-PT" altLang="pt-PT" sz="1200">
                <a:solidFill>
                  <a:srgbClr val="898989"/>
                </a:solidFill>
                <a:latin typeface="Comic Sans MS" panose="030F0702030302020204" pitchFamily="66" charset="0"/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pt-PT" altLang="pt-PT" sz="1200">
              <a:solidFill>
                <a:srgbClr val="898989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Posição de Conteúdo 3" descr="Carnot_Sadi.jpg">
            <a:extLst>
              <a:ext uri="{FF2B5EF4-FFF2-40B4-BE49-F238E27FC236}">
                <a16:creationId xmlns:a16="http://schemas.microsoft.com/office/drawing/2014/main" id="{98FCB19A-5F8A-41FD-B83D-B1082787B9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0363" y="928688"/>
            <a:ext cx="3079750" cy="4114800"/>
          </a:xfrm>
        </p:spPr>
      </p:pic>
      <p:sp>
        <p:nvSpPr>
          <p:cNvPr id="1028" name="CaixaDeTexto 4">
            <a:extLst>
              <a:ext uri="{FF2B5EF4-FFF2-40B4-BE49-F238E27FC236}">
                <a16:creationId xmlns:a16="http://schemas.microsoft.com/office/drawing/2014/main" id="{6AD9B51F-AD9B-4550-8B0B-0628C525EB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938" y="5286375"/>
            <a:ext cx="33575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PT" altLang="pt-PT" sz="1800">
                <a:latin typeface="Comic Sans MS" panose="030F0702030302020204" pitchFamily="66" charset="0"/>
              </a:rPr>
              <a:t>Sadi Carnot (1796-1832)</a:t>
            </a:r>
          </a:p>
        </p:txBody>
      </p:sp>
      <p:pic>
        <p:nvPicPr>
          <p:cNvPr id="2050" name="Picture 2" descr="http://br.geocities.com/saladefisica9/biografias/carnot20.jpg">
            <a:extLst>
              <a:ext uri="{FF2B5EF4-FFF2-40B4-BE49-F238E27FC236}">
                <a16:creationId xmlns:a16="http://schemas.microsoft.com/office/drawing/2014/main" id="{ADECDBA5-A883-4181-AEB1-73B53BDD19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3030" y="928688"/>
            <a:ext cx="1923383" cy="302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75FD1D3-B1FA-4A0F-988B-4332BE2667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357188"/>
            <a:ext cx="48577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PT" sz="2400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"pai" da termodinâmica</a:t>
            </a:r>
            <a:r>
              <a:rPr lang="en-US" sz="2400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graphicFrame>
        <p:nvGraphicFramePr>
          <p:cNvPr id="7" name="Object 2">
            <a:extLst>
              <a:ext uri="{FF2B5EF4-FFF2-40B4-BE49-F238E27FC236}">
                <a16:creationId xmlns:a16="http://schemas.microsoft.com/office/drawing/2014/main" id="{BD1F7951-9FCB-421D-8244-5B70F6F32FC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5847236"/>
              </p:ext>
            </p:extLst>
          </p:nvPr>
        </p:nvGraphicFramePr>
        <p:xfrm>
          <a:off x="6061075" y="1285875"/>
          <a:ext cx="2070100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44520" imgH="431640" progId="Equation.3">
                  <p:embed/>
                </p:oleObj>
              </mc:Choice>
              <mc:Fallback>
                <p:oleObj name="Equation" r:id="rId4" imgW="1244520" imgH="431640" progId="Equation.3">
                  <p:embed/>
                  <p:pic>
                    <p:nvPicPr>
                      <p:cNvPr id="7" name="Object 2">
                        <a:extLst>
                          <a:ext uri="{FF2B5EF4-FFF2-40B4-BE49-F238E27FC236}">
                            <a16:creationId xmlns:a16="http://schemas.microsoft.com/office/drawing/2014/main" id="{BD1F7951-9FCB-421D-8244-5B70F6F32FC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61075" y="1285875"/>
                        <a:ext cx="2070100" cy="717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aixaDeTexto 7">
            <a:extLst>
              <a:ext uri="{FF2B5EF4-FFF2-40B4-BE49-F238E27FC236}">
                <a16:creationId xmlns:a16="http://schemas.microsoft.com/office/drawing/2014/main" id="{70DC2728-E76D-46F0-9103-3493DF118F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6438" y="2000250"/>
            <a:ext cx="2786062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pt-PT" altLang="pt-PT" sz="1400" dirty="0">
                <a:cs typeface="Calibri" panose="020F0502020204030204" pitchFamily="34" charset="0"/>
              </a:rPr>
              <a:t>É fácil ver por que as chamadas máquinas a vapor de alta pressão são melhores do que as mais baixas; a vantagem reside essencialmente na capacidade de utilizar uma queda maior de calórico. O vapor gerado a uma pressão mais alta também está a uma temperatura mais alta e como a temperatura do condensador é quase sempre a mesma, a queda de calórico é evidentemente maior</a:t>
            </a:r>
            <a:endParaRPr lang="en-US" altLang="pt-PT" sz="1400" dirty="0">
              <a:cs typeface="Calibri" panose="020F0502020204030204" pitchFamily="34" charset="0"/>
            </a:endParaRPr>
          </a:p>
        </p:txBody>
      </p:sp>
      <p:sp>
        <p:nvSpPr>
          <p:cNvPr id="9" name="Seta curvada à direita 8">
            <a:extLst>
              <a:ext uri="{FF2B5EF4-FFF2-40B4-BE49-F238E27FC236}">
                <a16:creationId xmlns:a16="http://schemas.microsoft.com/office/drawing/2014/main" id="{7A72392C-9182-49A5-A7C5-689DB16D1E3F}"/>
              </a:ext>
            </a:extLst>
          </p:cNvPr>
          <p:cNvSpPr/>
          <p:nvPr/>
        </p:nvSpPr>
        <p:spPr>
          <a:xfrm>
            <a:off x="4393406" y="4062710"/>
            <a:ext cx="357187" cy="71437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9702B8B-1F1E-4EC6-82D5-513A6EE57E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3030" y="4792662"/>
            <a:ext cx="359560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t-PT" sz="1400">
                <a:latin typeface="Comic Sans MS" panose="030F0702030302020204" pitchFamily="66" charset="0"/>
              </a:rPr>
              <a:t>Rudolf Diesel (1858-1913): Diesel engine</a:t>
            </a:r>
          </a:p>
        </p:txBody>
      </p:sp>
      <p:sp>
        <p:nvSpPr>
          <p:cNvPr id="7178" name="Marcador de Posição do Número do Diapositivo 10">
            <a:extLst>
              <a:ext uri="{FF2B5EF4-FFF2-40B4-BE49-F238E27FC236}">
                <a16:creationId xmlns:a16="http://schemas.microsoft.com/office/drawing/2014/main" id="{0FD9DA97-C580-495A-8361-9C4D4EE0F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1A0A0C1-1150-4A90-A441-F99721B6ADC8}" type="slidenum">
              <a:rPr lang="pt-PT" altLang="pt-PT" sz="1200">
                <a:solidFill>
                  <a:srgbClr val="898989"/>
                </a:solidFill>
                <a:latin typeface="Comic Sans MS" panose="030F0702030302020204" pitchFamily="66" charset="0"/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pt-PT" altLang="pt-PT" sz="1200">
              <a:solidFill>
                <a:srgbClr val="898989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8" grpId="0"/>
      <p:bldP spid="6" grpId="0" build="allAtOnce"/>
      <p:bldP spid="8" grpId="0"/>
      <p:bldP spid="9" grpId="0" animBg="1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Proprietário\Ambiente de trabalho\Termodinâmica Química\140px-Benoit_Clapeyron.png">
            <a:extLst>
              <a:ext uri="{FF2B5EF4-FFF2-40B4-BE49-F238E27FC236}">
                <a16:creationId xmlns:a16="http://schemas.microsoft.com/office/drawing/2014/main" id="{4231F227-6DF3-42CB-8EA4-134945EAD8D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0363" y="1071563"/>
            <a:ext cx="2357437" cy="3417887"/>
          </a:xfr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EA60E63-55DA-4F0A-868C-8C58FB775C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4572000"/>
            <a:ext cx="261372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PT" sz="1400">
                <a:latin typeface="Comic Sans MS" panose="030F0702030302020204" pitchFamily="66" charset="0"/>
              </a:rPr>
              <a:t>Emile Clapeyron (1799-1864) </a:t>
            </a:r>
          </a:p>
        </p:txBody>
      </p:sp>
      <p:pic>
        <p:nvPicPr>
          <p:cNvPr id="7" name="Imagem 6" descr="750px-Carnot_cycle_p-V_diagram_svg.png">
            <a:extLst>
              <a:ext uri="{FF2B5EF4-FFF2-40B4-BE49-F238E27FC236}">
                <a16:creationId xmlns:a16="http://schemas.microsoft.com/office/drawing/2014/main" id="{EF078706-81C5-4745-B6C9-0D9A32C6B3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7563" y="1000125"/>
            <a:ext cx="4910137" cy="400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Marcador de Posição do Número do Diapositivo 5">
            <a:extLst>
              <a:ext uri="{FF2B5EF4-FFF2-40B4-BE49-F238E27FC236}">
                <a16:creationId xmlns:a16="http://schemas.microsoft.com/office/drawing/2014/main" id="{D5B8D281-42EA-43EB-8674-D212A2044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35728BD-4765-4AAF-B83B-DC40C086DC2D}" type="slidenum">
              <a:rPr lang="pt-PT" altLang="pt-PT" sz="1200">
                <a:solidFill>
                  <a:srgbClr val="898989"/>
                </a:solidFill>
                <a:latin typeface="Comic Sans MS" panose="030F0702030302020204" pitchFamily="66" charset="0"/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pt-PT" altLang="pt-PT" sz="1200">
              <a:solidFill>
                <a:srgbClr val="898989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Rectângulo 8">
            <a:extLst>
              <a:ext uri="{FF2B5EF4-FFF2-40B4-BE49-F238E27FC236}">
                <a16:creationId xmlns:a16="http://schemas.microsoft.com/office/drawing/2014/main" id="{8B48FCB2-2E70-4F5E-B529-7D9CEA844008}"/>
              </a:ext>
            </a:extLst>
          </p:cNvPr>
          <p:cNvSpPr/>
          <p:nvPr/>
        </p:nvSpPr>
        <p:spPr>
          <a:xfrm>
            <a:off x="264231" y="428625"/>
            <a:ext cx="25638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pt-PT" sz="240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ciclo de Carnot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Marcador de Posição de Conteúdo 3" descr="225px-Lord_Kelvin_photograph.jpg">
            <a:extLst>
              <a:ext uri="{FF2B5EF4-FFF2-40B4-BE49-F238E27FC236}">
                <a16:creationId xmlns:a16="http://schemas.microsoft.com/office/drawing/2014/main" id="{143E91C1-B655-42F6-95BD-DB6D19FF47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0363" y="1071563"/>
            <a:ext cx="2143125" cy="2676525"/>
          </a:xfr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13EA406-7183-48DB-ADA8-B8FA4376CE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8938" y="1071563"/>
            <a:ext cx="54292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PT" altLang="pt-PT" sz="1400" dirty="0">
                <a:latin typeface="Comic Sans MS" panose="030F0702030302020204" pitchFamily="66" charset="0"/>
              </a:rPr>
              <a:t>William Thomson (Lord Kelvin) (1824-1907) : A escala absoluta de temperaturas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66028E7-5EFA-4A57-823A-6D604B4E26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8938" y="1928813"/>
            <a:ext cx="528637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t-PT" altLang="pt-PT" sz="1800" dirty="0">
                <a:latin typeface="Comic Sans MS" panose="030F0702030302020204" pitchFamily="66" charset="0"/>
              </a:rPr>
              <a:t>Inventou a palavra “termodinâmica” para descrever o processo de conversão de calor noutra forma de energia, o trabalho mecânico.</a:t>
            </a:r>
            <a:endParaRPr lang="en-US" altLang="pt-PT" sz="1800" dirty="0">
              <a:latin typeface="Comic Sans MS" panose="030F0702030302020204" pitchFamily="66" charset="0"/>
            </a:endParaRPr>
          </a:p>
        </p:txBody>
      </p:sp>
      <p:pic>
        <p:nvPicPr>
          <p:cNvPr id="7" name="Imagem 6" descr="180px-SS-joule.jpg">
            <a:extLst>
              <a:ext uri="{FF2B5EF4-FFF2-40B4-BE49-F238E27FC236}">
                <a16:creationId xmlns:a16="http://schemas.microsoft.com/office/drawing/2014/main" id="{330C3762-8B0A-4E59-AFE3-80F95E1B91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3" y="3929063"/>
            <a:ext cx="2139950" cy="244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9D5B2B6E-9110-4F68-9AA5-5913AE87B3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1813" y="3817640"/>
            <a:ext cx="52863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PT" altLang="pt-PT" sz="1600" dirty="0">
                <a:latin typeface="Comic Sans MS" panose="030F0702030302020204" pitchFamily="66" charset="0"/>
              </a:rPr>
              <a:t>James </a:t>
            </a:r>
            <a:r>
              <a:rPr lang="pt-PT" altLang="pt-PT" sz="1600" dirty="0" err="1">
                <a:latin typeface="Comic Sans MS" panose="030F0702030302020204" pitchFamily="66" charset="0"/>
              </a:rPr>
              <a:t>Prescott</a:t>
            </a:r>
            <a:r>
              <a:rPr lang="pt-PT" altLang="pt-PT" sz="1600" dirty="0">
                <a:latin typeface="Comic Sans MS" panose="030F0702030302020204" pitchFamily="66" charset="0"/>
              </a:rPr>
              <a:t> Joule (1818-1889):  A 1</a:t>
            </a:r>
            <a:r>
              <a:rPr lang="pt-PT" altLang="pt-PT" sz="1600" baseline="30000" dirty="0">
                <a:latin typeface="Comic Sans MS" panose="030F0702030302020204" pitchFamily="66" charset="0"/>
              </a:rPr>
              <a:t>a</a:t>
            </a:r>
            <a:r>
              <a:rPr lang="pt-PT" altLang="pt-PT" sz="1600" dirty="0">
                <a:latin typeface="Comic Sans MS" panose="030F0702030302020204" pitchFamily="66" charset="0"/>
              </a:rPr>
              <a:t> lei da Termodinâmica: Conservação da Energia.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1BB8A87E-4DD1-4538-B927-6C0792A253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4875" y="5429250"/>
            <a:ext cx="20002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PT" sz="1800">
                <a:latin typeface="Comic Sans MS" panose="030F0702030302020204" pitchFamily="66" charset="0"/>
              </a:rPr>
              <a:t>dU = dQ + dW</a:t>
            </a:r>
          </a:p>
        </p:txBody>
      </p:sp>
      <p:sp>
        <p:nvSpPr>
          <p:cNvPr id="13" name="Seta curvada à esquerda 12">
            <a:extLst>
              <a:ext uri="{FF2B5EF4-FFF2-40B4-BE49-F238E27FC236}">
                <a16:creationId xmlns:a16="http://schemas.microsoft.com/office/drawing/2014/main" id="{CEC374AC-D2FC-4AC3-81C7-AC1A5C058793}"/>
              </a:ext>
            </a:extLst>
          </p:cNvPr>
          <p:cNvSpPr/>
          <p:nvPr/>
        </p:nvSpPr>
        <p:spPr>
          <a:xfrm>
            <a:off x="6643688" y="4572000"/>
            <a:ext cx="500062" cy="92868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9225" name="Marcador de Posição do Número do Diapositivo 9">
            <a:extLst>
              <a:ext uri="{FF2B5EF4-FFF2-40B4-BE49-F238E27FC236}">
                <a16:creationId xmlns:a16="http://schemas.microsoft.com/office/drawing/2014/main" id="{AFC1B06F-105E-43D3-B4A9-F7CAD5EA4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891181E-5DAD-4478-AA1F-80820D052BCA}" type="slidenum">
              <a:rPr lang="pt-PT" altLang="pt-PT" sz="1200">
                <a:solidFill>
                  <a:srgbClr val="898989"/>
                </a:solidFill>
                <a:latin typeface="Comic Sans MS" panose="030F0702030302020204" pitchFamily="66" charset="0"/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pt-PT" altLang="pt-PT" sz="1200">
              <a:solidFill>
                <a:srgbClr val="898989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662936F5-E387-4333-8064-A5BD978E39FD}"/>
              </a:ext>
            </a:extLst>
          </p:cNvPr>
          <p:cNvSpPr txBox="1"/>
          <p:nvPr/>
        </p:nvSpPr>
        <p:spPr>
          <a:xfrm>
            <a:off x="360363" y="357188"/>
            <a:ext cx="7215187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t-PT" sz="240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Uma nova Ciência: A primeira Lei da Termodinâmica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Marcador de Posição de Conteúdo 3" descr="250px-Clausius.jpg">
            <a:extLst>
              <a:ext uri="{FF2B5EF4-FFF2-40B4-BE49-F238E27FC236}">
                <a16:creationId xmlns:a16="http://schemas.microsoft.com/office/drawing/2014/main" id="{B3FA6F62-B351-4DBC-B629-C72FA2395C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0363" y="928688"/>
            <a:ext cx="2063750" cy="2444750"/>
          </a:xfr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1F9795E-E563-4AC7-ABEF-2A3C62E33B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8938" y="1000125"/>
            <a:ext cx="50006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PT" altLang="pt-PT" sz="1800" dirty="0" err="1">
                <a:latin typeface="Comic Sans MS" panose="030F0702030302020204" pitchFamily="66" charset="0"/>
              </a:rPr>
              <a:t>Rudolf</a:t>
            </a:r>
            <a:r>
              <a:rPr lang="pt-PT" altLang="pt-PT" sz="1800" dirty="0">
                <a:latin typeface="Comic Sans MS" panose="030F0702030302020204" pitchFamily="66" charset="0"/>
              </a:rPr>
              <a:t> </a:t>
            </a:r>
            <a:r>
              <a:rPr lang="pt-PT" altLang="pt-PT" sz="1800" dirty="0" err="1">
                <a:latin typeface="Comic Sans MS" panose="030F0702030302020204" pitchFamily="66" charset="0"/>
              </a:rPr>
              <a:t>Clausius</a:t>
            </a:r>
            <a:r>
              <a:rPr lang="pt-PT" altLang="pt-PT" sz="1800" dirty="0">
                <a:latin typeface="Comic Sans MS" panose="030F0702030302020204" pitchFamily="66" charset="0"/>
              </a:rPr>
              <a:t> (1822-1888): 2</a:t>
            </a:r>
            <a:r>
              <a:rPr lang="pt-PT" altLang="pt-PT" sz="1800" baseline="30000" dirty="0">
                <a:latin typeface="Comic Sans MS" panose="030F0702030302020204" pitchFamily="66" charset="0"/>
              </a:rPr>
              <a:t>a</a:t>
            </a:r>
            <a:r>
              <a:rPr lang="pt-PT" altLang="pt-PT" sz="1800" dirty="0">
                <a:latin typeface="Comic Sans MS" panose="030F0702030302020204" pitchFamily="66" charset="0"/>
              </a:rPr>
              <a:t> lei da Termodinâmica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061A82D-2B24-47D6-9539-EA540F32A0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4688" y="2000250"/>
            <a:ext cx="2500312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t-PT" altLang="pt-PT" sz="1400" dirty="0">
                <a:latin typeface="Comic Sans MS" panose="030F0702030302020204" pitchFamily="66" charset="0"/>
              </a:rPr>
              <a:t>O calor nunca pode passar de um corpo mais frio para um mais quente sem que ocorra alguma mudança, associada e ocorrendo ao mesmo tempo</a:t>
            </a:r>
            <a:endParaRPr lang="en-US" altLang="pt-PT" sz="1400" dirty="0">
              <a:latin typeface="Comic Sans MS" panose="030F0702030302020204" pitchFamily="66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C722FDB-7673-44CF-8E4B-B8231B70D4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9313" y="2071688"/>
            <a:ext cx="257175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t-PT" altLang="pt-PT" sz="1400" dirty="0">
                <a:latin typeface="Comic Sans MS" panose="030F0702030302020204" pitchFamily="66" charset="0"/>
              </a:rPr>
              <a:t>Um sistema isolado evolui espontaneamente para um estado de equilíbrio que corresponde a uma entropia máxima</a:t>
            </a:r>
            <a:endParaRPr lang="en-US" altLang="pt-PT" sz="1400" dirty="0">
              <a:latin typeface="Comic Sans MS" panose="030F0702030302020204" pitchFamily="66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6AF554D-8658-40EA-A14B-AE6CD32317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86375" y="3357563"/>
            <a:ext cx="12858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PT" sz="1800">
                <a:latin typeface="Comic Sans MS" panose="030F0702030302020204" pitchFamily="66" charset="0"/>
              </a:rPr>
              <a:t>dS&gt;dQ/T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364FC01B-CB94-461B-8A0A-67AE1F71E3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938" y="3857625"/>
            <a:ext cx="792956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pt-PT" sz="1400" dirty="0">
                <a:latin typeface="Comic Sans MS" panose="030F0702030302020204" pitchFamily="66" charset="0"/>
              </a:rPr>
              <a:t>..</a:t>
            </a:r>
            <a:r>
              <a:rPr lang="en-US" altLang="pt-PT" sz="1400" dirty="0" err="1">
                <a:latin typeface="Comic Sans MS" panose="030F0702030302020204" pitchFamily="66" charset="0"/>
              </a:rPr>
              <a:t>schage</a:t>
            </a:r>
            <a:r>
              <a:rPr lang="en-US" altLang="pt-PT" sz="1400" dirty="0">
                <a:latin typeface="Comic Sans MS" panose="030F0702030302020204" pitchFamily="66" charset="0"/>
              </a:rPr>
              <a:t> ich </a:t>
            </a:r>
            <a:r>
              <a:rPr lang="en-US" altLang="pt-PT" sz="1400" dirty="0" err="1">
                <a:latin typeface="Comic Sans MS" panose="030F0702030302020204" pitchFamily="66" charset="0"/>
              </a:rPr>
              <a:t>vor</a:t>
            </a:r>
            <a:r>
              <a:rPr lang="en-US" altLang="pt-PT" sz="1400" dirty="0">
                <a:latin typeface="Comic Sans MS" panose="030F0702030302020204" pitchFamily="66" charset="0"/>
              </a:rPr>
              <a:t>, die Grosse S </a:t>
            </a:r>
            <a:r>
              <a:rPr lang="en-US" altLang="pt-PT" sz="1400" dirty="0" err="1">
                <a:latin typeface="Comic Sans MS" panose="030F0702030302020204" pitchFamily="66" charset="0"/>
              </a:rPr>
              <a:t>nach</a:t>
            </a:r>
            <a:r>
              <a:rPr lang="en-US" altLang="pt-PT" sz="1400" dirty="0">
                <a:latin typeface="Comic Sans MS" panose="030F0702030302020204" pitchFamily="66" charset="0"/>
              </a:rPr>
              <a:t> dem </a:t>
            </a:r>
            <a:r>
              <a:rPr lang="en-US" altLang="pt-PT" sz="1400" dirty="0" err="1">
                <a:latin typeface="Comic Sans MS" panose="030F0702030302020204" pitchFamily="66" charset="0"/>
              </a:rPr>
              <a:t>griechischen</a:t>
            </a:r>
            <a:r>
              <a:rPr lang="en-US" altLang="pt-PT" sz="1400" dirty="0">
                <a:latin typeface="Comic Sans MS" panose="030F0702030302020204" pitchFamily="66" charset="0"/>
              </a:rPr>
              <a:t> </a:t>
            </a:r>
            <a:r>
              <a:rPr lang="en-US" altLang="pt-PT" sz="1400" dirty="0" err="1">
                <a:latin typeface="Comic Sans MS" panose="030F0702030302020204" pitchFamily="66" charset="0"/>
              </a:rPr>
              <a:t>Worte</a:t>
            </a:r>
            <a:r>
              <a:rPr lang="en-US" altLang="pt-PT" sz="1400" dirty="0">
                <a:latin typeface="Comic Sans MS" panose="030F0702030302020204" pitchFamily="66" charset="0"/>
              </a:rPr>
              <a:t> </a:t>
            </a:r>
            <a:r>
              <a:rPr lang="en-US" altLang="pt-PT" sz="1400" dirty="0">
                <a:latin typeface="Comic Sans MS" panose="030F0702030302020204" pitchFamily="66" charset="0"/>
                <a:sym typeface="Symbol" panose="05050102010706020507" pitchFamily="18" charset="2"/>
              </a:rPr>
              <a:t> o(..) die </a:t>
            </a:r>
            <a:r>
              <a:rPr lang="en-US" altLang="pt-PT" sz="1400" dirty="0" err="1">
                <a:latin typeface="Comic Sans MS" panose="030F0702030302020204" pitchFamily="66" charset="0"/>
                <a:sym typeface="Symbol" panose="05050102010706020507" pitchFamily="18" charset="2"/>
              </a:rPr>
              <a:t>Entropie</a:t>
            </a:r>
            <a:r>
              <a:rPr lang="en-US" altLang="pt-PT" sz="1400" dirty="0">
                <a:latin typeface="Comic Sans MS" panose="030F0702030302020204" pitchFamily="66" charset="0"/>
                <a:sym typeface="Symbol" panose="05050102010706020507" pitchFamily="18" charset="2"/>
              </a:rPr>
              <a:t> des </a:t>
            </a:r>
            <a:r>
              <a:rPr lang="en-US" altLang="pt-PT" sz="1400" dirty="0" err="1">
                <a:latin typeface="Comic Sans MS" panose="030F0702030302020204" pitchFamily="66" charset="0"/>
                <a:sym typeface="Symbol" panose="05050102010706020507" pitchFamily="18" charset="2"/>
              </a:rPr>
              <a:t>Korpers</a:t>
            </a:r>
            <a:r>
              <a:rPr lang="en-US" altLang="pt-PT" sz="1400" dirty="0">
                <a:latin typeface="Comic Sans MS" panose="030F0702030302020204" pitchFamily="66" charset="0"/>
                <a:sym typeface="Symbol" panose="05050102010706020507" pitchFamily="18" charset="2"/>
              </a:rPr>
              <a:t> </a:t>
            </a:r>
            <a:r>
              <a:rPr lang="en-US" altLang="pt-PT" sz="1400" dirty="0" err="1">
                <a:latin typeface="Comic Sans MS" panose="030F0702030302020204" pitchFamily="66" charset="0"/>
                <a:sym typeface="Symbol" panose="05050102010706020507" pitchFamily="18" charset="2"/>
              </a:rPr>
              <a:t>zu</a:t>
            </a:r>
            <a:r>
              <a:rPr lang="en-US" altLang="pt-PT" sz="1400" dirty="0">
                <a:latin typeface="Comic Sans MS" panose="030F0702030302020204" pitchFamily="66" charset="0"/>
                <a:sym typeface="Symbol" panose="05050102010706020507" pitchFamily="18" charset="2"/>
              </a:rPr>
              <a:t> </a:t>
            </a:r>
            <a:r>
              <a:rPr lang="en-US" altLang="pt-PT" sz="1400" dirty="0" err="1">
                <a:latin typeface="Comic Sans MS" panose="030F0702030302020204" pitchFamily="66" charset="0"/>
                <a:sym typeface="Symbol" panose="05050102010706020507" pitchFamily="18" charset="2"/>
              </a:rPr>
              <a:t>nennen</a:t>
            </a:r>
            <a:r>
              <a:rPr lang="en-US" altLang="pt-PT" sz="1400" dirty="0">
                <a:latin typeface="Comic Sans MS" panose="030F0702030302020204" pitchFamily="66" charset="0"/>
                <a:sym typeface="Symbol" panose="05050102010706020507" pitchFamily="18" charset="2"/>
              </a:rPr>
              <a:t> (</a:t>
            </a:r>
            <a:r>
              <a:rPr lang="pt-PT" altLang="pt-PT" sz="1400" dirty="0">
                <a:latin typeface="Comic Sans MS" panose="030F0702030302020204" pitchFamily="66" charset="0"/>
                <a:sym typeface="Symbol" panose="05050102010706020507" pitchFamily="18" charset="2"/>
              </a:rPr>
              <a:t>Proponho chamar a quantidade </a:t>
            </a:r>
            <a:r>
              <a:rPr lang="pt-PT" altLang="pt-PT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sym typeface="Symbol" panose="05050102010706020507" pitchFamily="18" charset="2"/>
              </a:rPr>
              <a:t>S </a:t>
            </a:r>
            <a:r>
              <a:rPr lang="pt-PT" altLang="pt-PT" sz="1400" dirty="0">
                <a:latin typeface="Comic Sans MS" panose="030F0702030302020204" pitchFamily="66" charset="0"/>
                <a:sym typeface="Symbol" panose="05050102010706020507" pitchFamily="18" charset="2"/>
              </a:rPr>
              <a:t>de entropia do sistema, após a palavra grega </a:t>
            </a:r>
            <a:r>
              <a:rPr lang="pt-PT" altLang="pt-PT" sz="1400" dirty="0" err="1">
                <a:latin typeface="Comic Sans MS" panose="030F0702030302020204" pitchFamily="66" charset="0"/>
                <a:sym typeface="Symbol" panose="05050102010706020507" pitchFamily="18" charset="2"/>
              </a:rPr>
              <a:t>trope</a:t>
            </a:r>
            <a:r>
              <a:rPr lang="pt-PT" altLang="pt-PT" sz="1400" dirty="0">
                <a:latin typeface="Comic Sans MS" panose="030F0702030302020204" pitchFamily="66" charset="0"/>
                <a:sym typeface="Symbol" panose="05050102010706020507" pitchFamily="18" charset="2"/>
              </a:rPr>
              <a:t>, a transformação</a:t>
            </a:r>
            <a:r>
              <a:rPr lang="en-US" altLang="pt-PT" sz="1400" dirty="0">
                <a:latin typeface="Comic Sans MS" panose="030F0702030302020204" pitchFamily="66" charset="0"/>
                <a:sym typeface="Symbol" panose="05050102010706020507" pitchFamily="18" charset="2"/>
              </a:rPr>
              <a:t>)</a:t>
            </a:r>
            <a:endParaRPr lang="en-US" altLang="pt-PT" sz="1400" dirty="0">
              <a:latin typeface="Comic Sans MS" panose="030F0702030302020204" pitchFamily="66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8D75830-74A4-4735-90DD-365CB2E670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625" y="4786313"/>
            <a:ext cx="83581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PT" sz="1800" dirty="0">
                <a:latin typeface="Comic Sans MS" panose="030F0702030302020204" pitchFamily="66" charset="0"/>
              </a:rPr>
              <a:t>Die Energy der Welt </a:t>
            </a:r>
            <a:r>
              <a:rPr lang="en-US" altLang="pt-PT" sz="1800" dirty="0" err="1">
                <a:latin typeface="Comic Sans MS" panose="030F0702030302020204" pitchFamily="66" charset="0"/>
              </a:rPr>
              <a:t>ist</a:t>
            </a:r>
            <a:r>
              <a:rPr lang="en-US" altLang="pt-PT" sz="1800" dirty="0">
                <a:latin typeface="Comic Sans MS" panose="030F0702030302020204" pitchFamily="66" charset="0"/>
              </a:rPr>
              <a:t> constant; die Entropy </a:t>
            </a:r>
            <a:r>
              <a:rPr lang="en-US" altLang="pt-PT" sz="1800" dirty="0" err="1">
                <a:latin typeface="Comic Sans MS" panose="030F0702030302020204" pitchFamily="66" charset="0"/>
              </a:rPr>
              <a:t>strebt</a:t>
            </a:r>
            <a:r>
              <a:rPr lang="en-US" altLang="pt-PT" sz="1800" dirty="0">
                <a:latin typeface="Comic Sans MS" panose="030F0702030302020204" pitchFamily="66" charset="0"/>
              </a:rPr>
              <a:t> </a:t>
            </a:r>
            <a:r>
              <a:rPr lang="en-US" altLang="pt-PT" sz="1800" dirty="0" err="1">
                <a:latin typeface="Comic Sans MS" panose="030F0702030302020204" pitchFamily="66" charset="0"/>
              </a:rPr>
              <a:t>einem</a:t>
            </a:r>
            <a:r>
              <a:rPr lang="en-US" altLang="pt-PT" sz="1800" dirty="0">
                <a:latin typeface="Comic Sans MS" panose="030F0702030302020204" pitchFamily="66" charset="0"/>
              </a:rPr>
              <a:t> Maximum </a:t>
            </a:r>
            <a:r>
              <a:rPr lang="en-US" altLang="pt-PT" sz="1800" dirty="0" err="1">
                <a:latin typeface="Comic Sans MS" panose="030F0702030302020204" pitchFamily="66" charset="0"/>
              </a:rPr>
              <a:t>zu</a:t>
            </a:r>
            <a:endParaRPr lang="en-US" altLang="pt-PT" sz="1800" dirty="0"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None/>
            </a:pPr>
            <a:r>
              <a:rPr lang="en-US" altLang="pt-PT" sz="1800" dirty="0">
                <a:latin typeface="Comic Sans MS" panose="030F0702030302020204" pitchFamily="66" charset="0"/>
              </a:rPr>
              <a:t>(</a:t>
            </a:r>
            <a:r>
              <a:rPr lang="pt-PT" altLang="pt-PT" sz="1800" dirty="0">
                <a:latin typeface="Comic Sans MS" panose="030F0702030302020204" pitchFamily="66" charset="0"/>
              </a:rPr>
              <a:t>A energia do Universo é constante; a entropia tende para um máximo</a:t>
            </a:r>
            <a:r>
              <a:rPr lang="en-US" altLang="pt-PT" sz="1800" dirty="0">
                <a:latin typeface="Comic Sans MS" panose="030F0702030302020204" pitchFamily="66" charset="0"/>
              </a:rPr>
              <a:t>) </a:t>
            </a:r>
          </a:p>
        </p:txBody>
      </p:sp>
      <p:sp>
        <p:nvSpPr>
          <p:cNvPr id="10249" name="Marcador de Posição do Número do Diapositivo 11">
            <a:extLst>
              <a:ext uri="{FF2B5EF4-FFF2-40B4-BE49-F238E27FC236}">
                <a16:creationId xmlns:a16="http://schemas.microsoft.com/office/drawing/2014/main" id="{65198A67-809A-486C-84CE-87E3E76DE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D833A47-84E0-41C3-ADB8-82409A173F64}" type="slidenum">
              <a:rPr lang="pt-PT" altLang="pt-PT" sz="1200">
                <a:solidFill>
                  <a:srgbClr val="898989"/>
                </a:solidFill>
                <a:latin typeface="Comic Sans MS" panose="030F0702030302020204" pitchFamily="66" charset="0"/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pt-PT" altLang="pt-PT" sz="1200">
              <a:solidFill>
                <a:srgbClr val="898989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8215209A-450C-4E57-BDB6-6C1B3B132F84}"/>
              </a:ext>
            </a:extLst>
          </p:cNvPr>
          <p:cNvSpPr txBox="1"/>
          <p:nvPr/>
        </p:nvSpPr>
        <p:spPr>
          <a:xfrm>
            <a:off x="360363" y="357188"/>
            <a:ext cx="4214812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2400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Segunda Lei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Marcador de Posição de Conteúdo 3" descr="Willard_Gibbs.jpg">
            <a:extLst>
              <a:ext uri="{FF2B5EF4-FFF2-40B4-BE49-F238E27FC236}">
                <a16:creationId xmlns:a16="http://schemas.microsoft.com/office/drawing/2014/main" id="{FD7405A9-F332-4630-8205-152D46B88E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0363" y="928688"/>
            <a:ext cx="2049462" cy="2490787"/>
          </a:xfr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26266166-ED6D-49BE-98E6-6934DAFEE2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4688" y="1071563"/>
            <a:ext cx="42862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PT" altLang="pt-PT" sz="1800" dirty="0" err="1">
                <a:latin typeface="Comic Sans MS" panose="030F0702030302020204" pitchFamily="66" charset="0"/>
              </a:rPr>
              <a:t>Josiah</a:t>
            </a:r>
            <a:r>
              <a:rPr lang="pt-PT" altLang="pt-PT" sz="1800" dirty="0">
                <a:latin typeface="Comic Sans MS" panose="030F0702030302020204" pitchFamily="66" charset="0"/>
              </a:rPr>
              <a:t> </a:t>
            </a:r>
            <a:r>
              <a:rPr lang="pt-PT" altLang="pt-PT" sz="1800" dirty="0" err="1">
                <a:latin typeface="Comic Sans MS" panose="030F0702030302020204" pitchFamily="66" charset="0"/>
              </a:rPr>
              <a:t>Willard</a:t>
            </a:r>
            <a:r>
              <a:rPr lang="pt-PT" altLang="pt-PT" sz="1800" dirty="0">
                <a:latin typeface="Comic Sans MS" panose="030F0702030302020204" pitchFamily="66" charset="0"/>
              </a:rPr>
              <a:t> </a:t>
            </a:r>
            <a:r>
              <a:rPr lang="pt-PT" altLang="pt-PT" sz="1800" dirty="0" err="1">
                <a:latin typeface="Comic Sans MS" panose="030F0702030302020204" pitchFamily="66" charset="0"/>
              </a:rPr>
              <a:t>Gibbs</a:t>
            </a:r>
            <a:r>
              <a:rPr lang="pt-PT" altLang="pt-PT" sz="1800" dirty="0">
                <a:latin typeface="Comic Sans MS" panose="030F0702030302020204" pitchFamily="66" charset="0"/>
              </a:rPr>
              <a:t> (1839-1903): Termodinâmica Química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7CCF972-0210-4E6A-9734-6B4E837146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0438" y="1928813"/>
            <a:ext cx="442912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pt-PT" sz="1800" dirty="0">
                <a:latin typeface="Comic Sans MS" panose="030F0702030302020204" pitchFamily="66" charset="0"/>
              </a:rPr>
              <a:t>..</a:t>
            </a:r>
            <a:r>
              <a:rPr lang="pt-PT" altLang="pt-PT" sz="1800" dirty="0">
                <a:latin typeface="Comic Sans MS" panose="030F0702030302020204" pitchFamily="66" charset="0"/>
              </a:rPr>
              <a:t>. percebeu que a termodinâmica pode levar à compreensão dos fatores que determinam a direção das transformações químicas.</a:t>
            </a:r>
            <a:r>
              <a:rPr lang="en-US" altLang="pt-PT" sz="1800" dirty="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11272" name="Marcador de Posição do Número do Diapositivo 9">
            <a:extLst>
              <a:ext uri="{FF2B5EF4-FFF2-40B4-BE49-F238E27FC236}">
                <a16:creationId xmlns:a16="http://schemas.microsoft.com/office/drawing/2014/main" id="{D1B80C9E-8FA9-4D50-810F-B8B06EB5C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D84893E-08DA-46B4-8A0E-9B6316C73146}" type="slidenum">
              <a:rPr lang="pt-PT" altLang="pt-PT" sz="1200">
                <a:solidFill>
                  <a:srgbClr val="898989"/>
                </a:solidFill>
                <a:latin typeface="Comic Sans MS" panose="030F0702030302020204" pitchFamily="66" charset="0"/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pt-PT" altLang="pt-PT" sz="1200">
              <a:solidFill>
                <a:srgbClr val="898989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3551462-8DC3-452D-AA5F-2330C182BAC6}"/>
              </a:ext>
            </a:extLst>
          </p:cNvPr>
          <p:cNvSpPr txBox="1"/>
          <p:nvPr/>
        </p:nvSpPr>
        <p:spPr>
          <a:xfrm>
            <a:off x="360363" y="285750"/>
            <a:ext cx="4214812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t-PT" sz="240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Termodinâmica e Química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0277731F-FA64-40E5-9A24-4DB0BB397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363" y="1143000"/>
            <a:ext cx="8326437" cy="3613150"/>
          </a:xfrm>
        </p:spPr>
        <p:txBody>
          <a:bodyPr rtlCol="0">
            <a:normAutofit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pt-PT" dirty="0">
                <a:sym typeface="Symbol"/>
              </a:rPr>
              <a:t>“Uma lei” é tanto mais impressionante quanto maior a simplicidade das suas premissas, mais diferentes forem as coisas a que se refere e mais extensa a gama de aplicabilidade. Daí a profunda impressão que a termodinâmica me causou. É a única teoria física de conteúdo universal, da qual estou convencido, que, dentro da estrutura de aplicabilidade de seus conceitos básicos, nunca será destronada.</a:t>
            </a:r>
            <a:r>
              <a:rPr lang="en-GB" dirty="0"/>
              <a:t>. </a:t>
            </a:r>
            <a:endParaRPr lang="pt-PT" dirty="0"/>
          </a:p>
          <a:p>
            <a:pPr marL="265176" indent="-265176"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GB" dirty="0"/>
              <a:t> </a:t>
            </a:r>
            <a:endParaRPr lang="pt-PT" dirty="0"/>
          </a:p>
          <a:p>
            <a:pPr marL="0" indent="0"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GB" dirty="0"/>
              <a:t>Albert Einstein, quoted in M.J. Klein, </a:t>
            </a:r>
            <a:r>
              <a:rPr lang="en-GB" i="1" dirty="0"/>
              <a:t>Thermodynamics in Einstein’s Universe</a:t>
            </a:r>
            <a:r>
              <a:rPr lang="en-GB" dirty="0"/>
              <a:t>, Science, 157, p.509 (1967) </a:t>
            </a:r>
            <a:endParaRPr lang="pt-PT" dirty="0"/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pt-PT" dirty="0"/>
          </a:p>
        </p:txBody>
      </p:sp>
      <p:sp>
        <p:nvSpPr>
          <p:cNvPr id="12292" name="Marcador de Posição do Número do Diapositivo 3">
            <a:extLst>
              <a:ext uri="{FF2B5EF4-FFF2-40B4-BE49-F238E27FC236}">
                <a16:creationId xmlns:a16="http://schemas.microsoft.com/office/drawing/2014/main" id="{5276FB34-931F-4CB8-A4AA-EDE4A5A6F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E7731D3-A77A-48E9-8763-B8CDBE55F2B5}" type="slidenum">
              <a:rPr lang="pt-PT" altLang="pt-PT" sz="1200">
                <a:solidFill>
                  <a:srgbClr val="898989"/>
                </a:solidFill>
                <a:latin typeface="Comic Sans MS" panose="030F0702030302020204" pitchFamily="66" charset="0"/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pt-PT" altLang="pt-PT" sz="1200">
              <a:solidFill>
                <a:srgbClr val="898989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827</Words>
  <Application>Microsoft Office PowerPoint</Application>
  <PresentationFormat>Apresentação no Ecrã (4:3)</PresentationFormat>
  <Paragraphs>55</Paragraphs>
  <Slides>10</Slides>
  <Notes>0</Notes>
  <HiddenSlides>0</HiddenSlides>
  <MMClips>0</MMClips>
  <ScaleCrop>false</ScaleCrop>
  <HeadingPairs>
    <vt:vector size="8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Servidores OLE incorporados</vt:lpstr>
      </vt:variant>
      <vt:variant>
        <vt:i4>1</vt:i4>
      </vt:variant>
      <vt:variant>
        <vt:lpstr>Títulos dos diapositivos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Comic Sans MS</vt:lpstr>
      <vt:lpstr>Wingdings 2</vt:lpstr>
      <vt:lpstr>Tema do Office</vt:lpstr>
      <vt:lpstr>Microsoft Equation 3.0</vt:lpstr>
      <vt:lpstr> Química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Química</dc:title>
  <dc:creator>reviewer</dc:creator>
  <cp:lastModifiedBy>Valentim Nunes</cp:lastModifiedBy>
  <cp:revision>9</cp:revision>
  <dcterms:created xsi:type="dcterms:W3CDTF">2020-11-08T16:15:36Z</dcterms:created>
  <dcterms:modified xsi:type="dcterms:W3CDTF">2021-09-20T10:23:15Z</dcterms:modified>
</cp:coreProperties>
</file>