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7" r:id="rId8"/>
    <p:sldId id="265" r:id="rId9"/>
    <p:sldId id="268" r:id="rId10"/>
    <p:sldId id="269" r:id="rId11"/>
    <p:sldId id="266" r:id="rId12"/>
    <p:sldId id="270" r:id="rId13"/>
    <p:sldId id="271" r:id="rId14"/>
    <p:sldId id="272" r:id="rId15"/>
    <p:sldId id="281" r:id="rId16"/>
    <p:sldId id="273" r:id="rId17"/>
    <p:sldId id="274" r:id="rId18"/>
    <p:sldId id="275" r:id="rId19"/>
    <p:sldId id="283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C839-3CE5-4D45-A5D0-81B0287B70F9}" type="datetimeFigureOut">
              <a:rPr lang="pt-PT" smtClean="0"/>
              <a:t>12/10/2021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627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81D546C-473E-435E-9CB8-CDE6ED915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AD1F-C133-4101-80D5-98BED2A70969}" type="datetimeFigureOut">
              <a:rPr lang="pt-PT"/>
              <a:pPr>
                <a:defRPr/>
              </a:pPr>
              <a:t>12/10/2021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B231D23-4959-4265-B97A-E5832BB3A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1E54B19-763B-4795-A2A3-70CFC2A1B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445CF-E702-48A5-8B1A-49A2A7942AE4}" type="slidenum">
              <a:rPr lang="pt-PT" altLang="pt-PT"/>
              <a:pPr/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9302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C839-3CE5-4D45-A5D0-81B0287B70F9}" type="datetimeFigureOut">
              <a:rPr lang="pt-PT" smtClean="0"/>
              <a:t>12/10/2021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117E-EB7A-40B1-A369-94C9C0509D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11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3.wmf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9.wmf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3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3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5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8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907"/>
            <a:ext cx="9144000" cy="2571750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en-US"/>
              <a:t> Química 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989814" y="2409580"/>
            <a:ext cx="6843860" cy="1619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Termodinâmica e Transferência de Calor 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861218" y="4226827"/>
            <a:ext cx="7072313" cy="175617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Introdução à Termodinâmica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Valentim M B Nunes</a:t>
            </a:r>
          </a:p>
          <a:p>
            <a:pPr marL="0" indent="0" algn="ctr">
              <a:buNone/>
            </a:pPr>
            <a:r>
              <a:rPr lang="pt-PT" altLang="en-US" sz="3200" b="1" dirty="0">
                <a:solidFill>
                  <a:srgbClr val="C00000"/>
                </a:solidFill>
              </a:rPr>
              <a:t>Unidade Departamental de Engenharias</a:t>
            </a:r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132012" y="6082903"/>
            <a:ext cx="4879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1800" b="1" dirty="0"/>
              <a:t>Instituto Politécnico de Tomar</a:t>
            </a:r>
            <a:r>
              <a:rPr lang="pt-PT" altLang="en-US" sz="1800" b="1"/>
              <a:t>, Outubro,</a:t>
            </a:r>
            <a:r>
              <a:rPr lang="pt-PT" altLang="en-US" sz="1800" b="1" dirty="0"/>
              <a:t>2021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24656" y="3670137"/>
            <a:ext cx="8207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71500" algn="r"/>
                <a:tab pos="2700338" algn="ctr"/>
                <a:tab pos="5400675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71500" algn="r"/>
                <a:tab pos="2700338" algn="ctr"/>
                <a:tab pos="540067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PT" altLang="en-US" sz="2400" b="1" dirty="0" err="1">
                <a:latin typeface="Arial" panose="020B0604020202020204" pitchFamily="34" charset="0"/>
                <a:cs typeface="Times New Roman" panose="02020603050405020304" pitchFamily="18" charset="0"/>
              </a:rPr>
              <a:t>CTeSP</a:t>
            </a:r>
            <a:r>
              <a:rPr lang="pt-PT" alt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: Tecnologias Integradas de Produção Industrial </a:t>
            </a:r>
            <a:endParaRPr lang="pt-PT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7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aixaDeTexto 4">
            <a:extLst>
              <a:ext uri="{FF2B5EF4-FFF2-40B4-BE49-F238E27FC236}">
                <a16:creationId xmlns:a16="http://schemas.microsoft.com/office/drawing/2014/main" id="{42FB8FF4-7200-4EF4-A93F-5E6ED675D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2928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Termodinâmica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9F1FD9B-C727-4DBD-ADAE-E1A668645B2A}"/>
              </a:ext>
            </a:extLst>
          </p:cNvPr>
          <p:cNvSpPr txBox="1"/>
          <p:nvPr/>
        </p:nvSpPr>
        <p:spPr>
          <a:xfrm>
            <a:off x="360363" y="1143000"/>
            <a:ext cx="82153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termodinâmica  estuda transformações de energia.  Como vimos anteriormente energia é a capacidade para realizar trabalho</a:t>
            </a:r>
            <a:r>
              <a:rPr lang="pt-PT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4B172D8-B1D5-4ACE-BE71-BD54BA21FC44}"/>
              </a:ext>
            </a:extLst>
          </p:cNvPr>
          <p:cNvSpPr txBox="1"/>
          <p:nvPr/>
        </p:nvSpPr>
        <p:spPr>
          <a:xfrm>
            <a:off x="360363" y="2000250"/>
            <a:ext cx="7786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u="sng" dirty="0">
                <a:latin typeface="+mn-lt"/>
                <a:cs typeface="Arial" charset="0"/>
              </a:rPr>
              <a:t>Sistema</a:t>
            </a:r>
            <a:r>
              <a:rPr lang="pt-PT" dirty="0">
                <a:latin typeface="+mn-lt"/>
                <a:cs typeface="Arial" charset="0"/>
              </a:rPr>
              <a:t> é a parte do </a:t>
            </a:r>
            <a:r>
              <a:rPr lang="pt-PT" u="sng" dirty="0">
                <a:latin typeface="+mn-lt"/>
                <a:cs typeface="Arial" charset="0"/>
              </a:rPr>
              <a:t>Universo</a:t>
            </a:r>
            <a:r>
              <a:rPr lang="pt-PT" dirty="0">
                <a:latin typeface="+mn-lt"/>
                <a:cs typeface="Arial" charset="0"/>
              </a:rPr>
              <a:t> que estamos a estudar (gás, motor, reactor, etc..). </a:t>
            </a:r>
            <a:r>
              <a:rPr lang="pt-PT" u="sng" dirty="0">
                <a:latin typeface="+mn-lt"/>
                <a:cs typeface="Arial" charset="0"/>
              </a:rPr>
              <a:t>Vizinhança</a:t>
            </a:r>
            <a:r>
              <a:rPr lang="pt-PT" dirty="0">
                <a:latin typeface="+mn-lt"/>
                <a:cs typeface="Arial" charset="0"/>
              </a:rPr>
              <a:t> ou </a:t>
            </a:r>
            <a:r>
              <a:rPr lang="pt-PT" u="sng" dirty="0">
                <a:latin typeface="+mn-lt"/>
                <a:cs typeface="Arial" charset="0"/>
              </a:rPr>
              <a:t>exterior</a:t>
            </a:r>
            <a:r>
              <a:rPr lang="pt-PT" dirty="0">
                <a:latin typeface="+mn-lt"/>
                <a:cs typeface="Arial" charset="0"/>
              </a:rPr>
              <a:t> é tudo o que rodeia o sistema.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0A417AB-AFFD-48C9-8FA0-7ED5046E0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2857500"/>
            <a:ext cx="39211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184A3753-EC86-4484-8F2F-D0F143477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19256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Sistemas</a:t>
            </a:r>
          </a:p>
        </p:txBody>
      </p:sp>
      <p:pic>
        <p:nvPicPr>
          <p:cNvPr id="17411" name="Picture 1">
            <a:extLst>
              <a:ext uri="{FF2B5EF4-FFF2-40B4-BE49-F238E27FC236}">
                <a16:creationId xmlns:a16="http://schemas.microsoft.com/office/drawing/2014/main" id="{A9D5FCDB-514A-440D-AD92-6779A3779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500188"/>
            <a:ext cx="8196262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4AC4724-4E8A-4598-ACCA-297C7D622B5C}"/>
              </a:ext>
            </a:extLst>
          </p:cNvPr>
          <p:cNvSpPr txBox="1"/>
          <p:nvPr/>
        </p:nvSpPr>
        <p:spPr>
          <a:xfrm>
            <a:off x="360363" y="4286250"/>
            <a:ext cx="81407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Os sistemas delimitados por fronteiras ou paredes totalmente isoladoras designam-se por </a:t>
            </a:r>
            <a:r>
              <a:rPr lang="pt-PT" u="sng" dirty="0">
                <a:latin typeface="+mn-lt"/>
                <a:cs typeface="Arial" charset="0"/>
              </a:rPr>
              <a:t>adiabáticos</a:t>
            </a:r>
            <a:r>
              <a:rPr lang="pt-PT" dirty="0">
                <a:latin typeface="+mn-lt"/>
                <a:cs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E41E43C4-1C7F-4F47-AAA1-BB82C6E60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Processos termodinâmicos, passos e ciclos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920C1D2-CF9D-4B5D-B0D2-A910FD69B901}"/>
              </a:ext>
            </a:extLst>
          </p:cNvPr>
          <p:cNvSpPr txBox="1"/>
          <p:nvPr/>
        </p:nvSpPr>
        <p:spPr>
          <a:xfrm>
            <a:off x="360363" y="1000125"/>
            <a:ext cx="83581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Um </a:t>
            </a:r>
            <a:r>
              <a:rPr lang="pt-PT" u="sng" dirty="0">
                <a:latin typeface="+mn-lt"/>
                <a:cs typeface="Arial" charset="0"/>
              </a:rPr>
              <a:t>processo</a:t>
            </a:r>
            <a:r>
              <a:rPr lang="pt-PT" dirty="0">
                <a:latin typeface="+mn-lt"/>
                <a:cs typeface="Arial" charset="0"/>
              </a:rPr>
              <a:t> ou transformação é a forma sob a qual se efectua uma alteração do estado termodinâmico de um sistema. Existem muitas formas de alterar o estado de um sistema – processos a volume constante (ou </a:t>
            </a:r>
            <a:r>
              <a:rPr lang="pt-PT" u="sng" dirty="0" err="1">
                <a:latin typeface="+mn-lt"/>
                <a:cs typeface="Arial" charset="0"/>
              </a:rPr>
              <a:t>isocóricos</a:t>
            </a:r>
            <a:r>
              <a:rPr lang="pt-PT" dirty="0">
                <a:latin typeface="+mn-lt"/>
                <a:cs typeface="Arial" charset="0"/>
              </a:rPr>
              <a:t>), a pressão constante (</a:t>
            </a:r>
            <a:r>
              <a:rPr lang="pt-PT" u="sng" dirty="0">
                <a:latin typeface="+mn-lt"/>
                <a:cs typeface="Arial" charset="0"/>
              </a:rPr>
              <a:t>isobáricos</a:t>
            </a:r>
            <a:r>
              <a:rPr lang="pt-PT" dirty="0">
                <a:latin typeface="+mn-lt"/>
                <a:cs typeface="Arial" charset="0"/>
              </a:rPr>
              <a:t>), a temperatura constante (</a:t>
            </a:r>
            <a:r>
              <a:rPr lang="pt-PT" u="sng" dirty="0">
                <a:latin typeface="+mn-lt"/>
                <a:cs typeface="Arial" charset="0"/>
              </a:rPr>
              <a:t>isotérmicos</a:t>
            </a:r>
            <a:r>
              <a:rPr lang="pt-PT" dirty="0">
                <a:latin typeface="+mn-lt"/>
                <a:cs typeface="Arial" charset="0"/>
              </a:rPr>
              <a:t>), etc.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FF73E7C-10C5-471D-BC06-F27AA42198D9}"/>
              </a:ext>
            </a:extLst>
          </p:cNvPr>
          <p:cNvSpPr txBox="1"/>
          <p:nvPr/>
        </p:nvSpPr>
        <p:spPr>
          <a:xfrm>
            <a:off x="360363" y="2357438"/>
            <a:ext cx="82867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Um </a:t>
            </a:r>
            <a:r>
              <a:rPr lang="pt-PT" u="sng" dirty="0">
                <a:latin typeface="+mn-lt"/>
                <a:cs typeface="Arial" charset="0"/>
              </a:rPr>
              <a:t>passo</a:t>
            </a:r>
            <a:r>
              <a:rPr lang="pt-PT" dirty="0">
                <a:latin typeface="+mn-lt"/>
                <a:cs typeface="Arial" charset="0"/>
              </a:rPr>
              <a:t> refere-se a uma parte do processo. Um processo é constituído por uma sequência de passos que conduzem a estados intermédios do sistema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B470781-3ABA-434E-A970-BF4CC2EB8B6D}"/>
              </a:ext>
            </a:extLst>
          </p:cNvPr>
          <p:cNvSpPr txBox="1"/>
          <p:nvPr/>
        </p:nvSpPr>
        <p:spPr>
          <a:xfrm>
            <a:off x="360363" y="3071813"/>
            <a:ext cx="81438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Um </a:t>
            </a:r>
            <a:r>
              <a:rPr lang="pt-PT" u="sng" dirty="0">
                <a:latin typeface="+mn-lt"/>
                <a:cs typeface="Arial" charset="0"/>
              </a:rPr>
              <a:t>ciclo</a:t>
            </a:r>
            <a:r>
              <a:rPr lang="pt-PT" dirty="0">
                <a:latin typeface="+mn-lt"/>
                <a:cs typeface="Arial" charset="0"/>
              </a:rPr>
              <a:t> é uma sequência de passos em que o estado inicial e estado final são idênticos.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FDBCF645-C8A2-47A5-8BC6-67C64E8D7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8" y="3857625"/>
            <a:ext cx="5945187" cy="268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CA866502-46B2-4567-8EAB-B7CC2C6B4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Calor, Trabalho e Energia interna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E5EC6EA-491A-40EC-A8D9-AB74E99B830F}"/>
              </a:ext>
            </a:extLst>
          </p:cNvPr>
          <p:cNvSpPr txBox="1"/>
          <p:nvPr/>
        </p:nvSpPr>
        <p:spPr>
          <a:xfrm>
            <a:off x="360363" y="1143000"/>
            <a:ext cx="821531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primeira Lei da Termodinâmica define os conceitos de </a:t>
            </a:r>
            <a:r>
              <a:rPr lang="pt-PT" u="sng" dirty="0">
                <a:latin typeface="+mn-lt"/>
                <a:cs typeface="Arial" charset="0"/>
              </a:rPr>
              <a:t>calor</a:t>
            </a:r>
            <a:r>
              <a:rPr lang="pt-PT" dirty="0">
                <a:latin typeface="+mn-lt"/>
                <a:cs typeface="Arial" charset="0"/>
              </a:rPr>
              <a:t>, </a:t>
            </a:r>
            <a:r>
              <a:rPr lang="pt-PT" u="sng" dirty="0">
                <a:latin typeface="+mn-lt"/>
                <a:cs typeface="Arial" charset="0"/>
              </a:rPr>
              <a:t>trabalho</a:t>
            </a:r>
            <a:r>
              <a:rPr lang="pt-PT" dirty="0">
                <a:latin typeface="+mn-lt"/>
                <a:cs typeface="Arial" charset="0"/>
              </a:rPr>
              <a:t> e energia. Calor e trabalho são formas de transferência de energia (ou seja, formas de energia que só se manifestam quando ocorre uma transformação).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1C5902F-C321-47A9-905A-2C8F4CDB14E6}"/>
              </a:ext>
            </a:extLst>
          </p:cNvPr>
          <p:cNvSpPr txBox="1"/>
          <p:nvPr/>
        </p:nvSpPr>
        <p:spPr>
          <a:xfrm>
            <a:off x="360363" y="2214563"/>
            <a:ext cx="84296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energia total de um sistema , E, é a soma das energias </a:t>
            </a:r>
            <a:r>
              <a:rPr lang="pt-PT" u="sng" dirty="0">
                <a:latin typeface="+mn-lt"/>
                <a:cs typeface="Arial" charset="0"/>
              </a:rPr>
              <a:t>cinética</a:t>
            </a:r>
            <a:r>
              <a:rPr lang="pt-PT" dirty="0">
                <a:latin typeface="+mn-lt"/>
                <a:cs typeface="Arial" charset="0"/>
              </a:rPr>
              <a:t>, E</a:t>
            </a:r>
            <a:r>
              <a:rPr lang="pt-PT" baseline="-25000" dirty="0">
                <a:latin typeface="+mn-lt"/>
                <a:cs typeface="Arial" charset="0"/>
              </a:rPr>
              <a:t>C</a:t>
            </a:r>
            <a:r>
              <a:rPr lang="pt-PT" dirty="0">
                <a:latin typeface="+mn-lt"/>
                <a:cs typeface="Arial" charset="0"/>
              </a:rPr>
              <a:t>, </a:t>
            </a:r>
            <a:r>
              <a:rPr lang="pt-PT" u="sng" dirty="0">
                <a:latin typeface="+mn-lt"/>
                <a:cs typeface="Arial" charset="0"/>
              </a:rPr>
              <a:t>potencial</a:t>
            </a:r>
            <a:r>
              <a:rPr lang="pt-PT" dirty="0">
                <a:latin typeface="+mn-lt"/>
                <a:cs typeface="Arial" charset="0"/>
              </a:rPr>
              <a:t>, </a:t>
            </a:r>
            <a:r>
              <a:rPr lang="pt-PT" dirty="0" err="1">
                <a:latin typeface="+mn-lt"/>
                <a:cs typeface="Arial" charset="0"/>
              </a:rPr>
              <a:t>E</a:t>
            </a:r>
            <a:r>
              <a:rPr lang="pt-PT" baseline="-25000" dirty="0" err="1">
                <a:latin typeface="+mn-lt"/>
                <a:cs typeface="Arial" charset="0"/>
              </a:rPr>
              <a:t>p</a:t>
            </a:r>
            <a:r>
              <a:rPr lang="pt-PT" dirty="0">
                <a:latin typeface="+mn-lt"/>
                <a:cs typeface="Arial" charset="0"/>
              </a:rPr>
              <a:t> e </a:t>
            </a:r>
            <a:r>
              <a:rPr lang="pt-PT" u="sng" dirty="0">
                <a:latin typeface="+mn-lt"/>
                <a:cs typeface="Arial" charset="0"/>
              </a:rPr>
              <a:t>interna</a:t>
            </a:r>
            <a:r>
              <a:rPr lang="pt-PT" dirty="0">
                <a:latin typeface="+mn-lt"/>
                <a:cs typeface="Arial" charset="0"/>
              </a:rPr>
              <a:t>, U (movimentos </a:t>
            </a:r>
            <a:r>
              <a:rPr lang="pt-PT" dirty="0" err="1">
                <a:latin typeface="+mn-lt"/>
                <a:cs typeface="Arial" charset="0"/>
              </a:rPr>
              <a:t>translacionais</a:t>
            </a:r>
            <a:r>
              <a:rPr lang="pt-PT" dirty="0">
                <a:latin typeface="+mn-lt"/>
                <a:cs typeface="Arial" charset="0"/>
              </a:rPr>
              <a:t>, rotacionais e </a:t>
            </a:r>
            <a:r>
              <a:rPr lang="pt-PT" dirty="0" err="1">
                <a:latin typeface="+mn-lt"/>
                <a:cs typeface="Arial" charset="0"/>
              </a:rPr>
              <a:t>vibracionais</a:t>
            </a:r>
            <a:r>
              <a:rPr lang="pt-PT" dirty="0">
                <a:latin typeface="+mn-lt"/>
                <a:cs typeface="Arial" charset="0"/>
              </a:rPr>
              <a:t> das moléculas que constituem o sistema).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B42A393E-9080-4632-8280-E255945179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43188" y="3357563"/>
          <a:ext cx="25733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ção" r:id="rId3" imgW="1130040" imgH="241200" progId="Equation.3">
                  <p:embed/>
                </p:oleObj>
              </mc:Choice>
              <mc:Fallback>
                <p:oleObj name="Equação" r:id="rId3" imgW="1130040" imgH="241200" progId="Equation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B42A393E-9080-4632-8280-E255945179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3357563"/>
                        <a:ext cx="2573337" cy="5492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62113802-5A2C-4CD1-B827-A81285D49931}"/>
              </a:ext>
            </a:extLst>
          </p:cNvPr>
          <p:cNvSpPr txBox="1"/>
          <p:nvPr/>
        </p:nvSpPr>
        <p:spPr>
          <a:xfrm>
            <a:off x="360363" y="4214813"/>
            <a:ext cx="8212137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</a:t>
            </a:r>
            <a:r>
              <a:rPr lang="pt-PT" u="sng" dirty="0">
                <a:latin typeface="+mn-lt"/>
                <a:cs typeface="Arial" charset="0"/>
              </a:rPr>
              <a:t>energia interna </a:t>
            </a:r>
            <a:r>
              <a:rPr lang="pt-PT" dirty="0">
                <a:latin typeface="+mn-lt"/>
                <a:cs typeface="Arial" charset="0"/>
              </a:rPr>
              <a:t>é uma função ou propriedade de estado. Isto quer dizer que 1 kg de água a uma dada pressão, p, e temperatura T, possui uma dada energia interna, independente da forma como essa p e T foram alcançadas. A energia interna é igualmente uma </a:t>
            </a:r>
            <a:r>
              <a:rPr lang="pt-PT" u="sng" dirty="0">
                <a:latin typeface="+mn-lt"/>
                <a:cs typeface="Arial" charset="0"/>
              </a:rPr>
              <a:t>propriedade extensiva</a:t>
            </a:r>
            <a:r>
              <a:rPr lang="pt-PT" dirty="0">
                <a:latin typeface="+mn-lt"/>
                <a:cs typeface="Arial" charset="0"/>
              </a:rPr>
              <a:t>. Por exemplo 2 kg de água possuem uma energia interna 2x superior a 1 kg de água nas mesmas condições de p e T.  Pressão e temperatura são exemplos de </a:t>
            </a:r>
            <a:r>
              <a:rPr lang="pt-PT" u="sng" dirty="0">
                <a:latin typeface="+mn-lt"/>
                <a:cs typeface="Arial" charset="0"/>
              </a:rPr>
              <a:t>propriedades intensivas </a:t>
            </a:r>
            <a:r>
              <a:rPr lang="pt-PT" dirty="0">
                <a:latin typeface="+mn-lt"/>
                <a:cs typeface="Arial" charset="0"/>
              </a:rPr>
              <a:t>(são independentes do tamanho do sistema)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8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6AD4E98C-DAC2-48F1-9E65-3509F2D00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A Primeira Lei da Termodinâmica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AA0BFD6-F0FC-4D79-A3AD-E7FE6C121613}"/>
              </a:ext>
            </a:extLst>
          </p:cNvPr>
          <p:cNvSpPr txBox="1"/>
          <p:nvPr/>
        </p:nvSpPr>
        <p:spPr>
          <a:xfrm>
            <a:off x="360363" y="1143000"/>
            <a:ext cx="82867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As variações de energia interna de um sistema resultam do calor e do trabalho trocados com o exterior (e também da massa no caso de sistemas abertos)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072697F7-008A-49FD-9808-E7311FB18E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2000250"/>
          <a:ext cx="36131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ção" r:id="rId3" imgW="1587240" imgH="241200" progId="Equation.3">
                  <p:embed/>
                </p:oleObj>
              </mc:Choice>
              <mc:Fallback>
                <p:oleObj name="Equação" r:id="rId3" imgW="1587240" imgH="241200" progId="Equation.3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072697F7-008A-49FD-9808-E7311FB18E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000250"/>
                        <a:ext cx="361315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6380C9BF-5131-4275-A321-37F7DB212766}"/>
              </a:ext>
            </a:extLst>
          </p:cNvPr>
          <p:cNvSpPr txBox="1"/>
          <p:nvPr/>
        </p:nvSpPr>
        <p:spPr>
          <a:xfrm>
            <a:off x="360363" y="2786063"/>
            <a:ext cx="8001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Para sistemas fechados, em repouso (</a:t>
            </a:r>
            <a:r>
              <a:rPr lang="pt-PT" dirty="0">
                <a:latin typeface="+mn-lt"/>
                <a:cs typeface="Arial" charset="0"/>
                <a:sym typeface="Symbol"/>
              </a:rPr>
              <a:t>E</a:t>
            </a:r>
            <a:r>
              <a:rPr lang="pt-PT" baseline="-25000" dirty="0">
                <a:latin typeface="+mn-lt"/>
                <a:cs typeface="Arial" charset="0"/>
                <a:sym typeface="Symbol"/>
              </a:rPr>
              <a:t>c</a:t>
            </a:r>
            <a:r>
              <a:rPr lang="pt-PT" dirty="0">
                <a:latin typeface="+mn-lt"/>
                <a:cs typeface="Arial" charset="0"/>
                <a:sym typeface="Symbol"/>
              </a:rPr>
              <a:t>=0) e sem alterações de posição no campo gravítico (E</a:t>
            </a:r>
            <a:r>
              <a:rPr lang="pt-PT" baseline="-25000" dirty="0">
                <a:latin typeface="+mn-lt"/>
                <a:cs typeface="Arial" charset="0"/>
                <a:sym typeface="Symbol"/>
              </a:rPr>
              <a:t>p</a:t>
            </a:r>
            <a:r>
              <a:rPr lang="pt-PT" dirty="0">
                <a:latin typeface="+mn-lt"/>
                <a:cs typeface="Arial" charset="0"/>
                <a:sym typeface="Symbol"/>
              </a:rPr>
              <a:t>=0), a equação anterior reduz-se a:</a:t>
            </a:r>
            <a:endParaRPr lang="pt-PT" dirty="0">
              <a:latin typeface="+mn-lt"/>
              <a:cs typeface="Arial" charset="0"/>
            </a:endParaRPr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2063B2D3-8453-45DC-8316-3844513CF0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43188" y="3786188"/>
          <a:ext cx="2932112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ção" r:id="rId5" imgW="799920" imgH="203040" progId="Equation.3">
                  <p:embed/>
                </p:oleObj>
              </mc:Choice>
              <mc:Fallback>
                <p:oleObj name="Equação" r:id="rId5" imgW="799920" imgH="203040" progId="Equation.3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2063B2D3-8453-45DC-8316-3844513CF0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3786188"/>
                        <a:ext cx="2932112" cy="7445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eta curvada à direita 8">
            <a:extLst>
              <a:ext uri="{FF2B5EF4-FFF2-40B4-BE49-F238E27FC236}">
                <a16:creationId xmlns:a16="http://schemas.microsoft.com/office/drawing/2014/main" id="{F30F1898-DBC0-40EE-8CEC-61F28DBBA91B}"/>
              </a:ext>
            </a:extLst>
          </p:cNvPr>
          <p:cNvSpPr/>
          <p:nvPr/>
        </p:nvSpPr>
        <p:spPr>
          <a:xfrm>
            <a:off x="1571625" y="4071938"/>
            <a:ext cx="857250" cy="13573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>
              <a:solidFill>
                <a:schemeClr val="tx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E917042-5066-40FA-881A-400659BA567A}"/>
              </a:ext>
            </a:extLst>
          </p:cNvPr>
          <p:cNvSpPr txBox="1"/>
          <p:nvPr/>
        </p:nvSpPr>
        <p:spPr>
          <a:xfrm>
            <a:off x="2500313" y="5072063"/>
            <a:ext cx="45005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1ª Lei da Termodinâmica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allAtOnce"/>
      <p:bldP spid="9" grpId="0" animBg="1"/>
      <p:bldP spid="1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C973E781-EA0A-45B8-AB01-771E69C0B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Convenção de sinais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F184A19-702D-4C9B-A1B6-83CA3657E492}"/>
              </a:ext>
            </a:extLst>
          </p:cNvPr>
          <p:cNvGraphicFramePr>
            <a:graphicFrameLocks noGrp="1"/>
          </p:cNvGraphicFramePr>
          <p:nvPr/>
        </p:nvGraphicFramePr>
        <p:xfrm>
          <a:off x="1285875" y="1571625"/>
          <a:ext cx="6667500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7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/>
                        <a:t>Processo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Sinal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/>
                        <a:t>Trabalho realizado sobre o meio exterior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/>
                        <a:t>Trabalho realizado sobre o sistema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/>
                        <a:t>Calor absorvido pelo</a:t>
                      </a:r>
                      <a:r>
                        <a:rPr lang="pt-PT" baseline="0" dirty="0"/>
                        <a:t> sistema (processo endotérmico)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/>
                        <a:t>Calor absorvido pelo meio exterior(processo exotérmico)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D3AED7F7-D904-40C1-80B8-D06EC4B38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A Energia interna como função de estado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1214B49-413B-4C20-804E-1B89D47A2F23}"/>
              </a:ext>
            </a:extLst>
          </p:cNvPr>
          <p:cNvSpPr txBox="1"/>
          <p:nvPr/>
        </p:nvSpPr>
        <p:spPr>
          <a:xfrm>
            <a:off x="428625" y="1071563"/>
            <a:ext cx="8001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Podemos escrever a 1ª Lei para uma variação infinitesimal</a:t>
            </a:r>
          </a:p>
        </p:txBody>
      </p:sp>
      <p:graphicFrame>
        <p:nvGraphicFramePr>
          <p:cNvPr id="3074" name="Object 2">
            <a:extLst>
              <a:ext uri="{FF2B5EF4-FFF2-40B4-BE49-F238E27FC236}">
                <a16:creationId xmlns:a16="http://schemas.microsoft.com/office/drawing/2014/main" id="{FC37EEF9-FA40-41B0-8003-4415C7D85A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43250" y="1500188"/>
          <a:ext cx="1978025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ção" r:id="rId3" imgW="876240" imgH="203040" progId="Equation.3">
                  <p:embed/>
                </p:oleObj>
              </mc:Choice>
              <mc:Fallback>
                <p:oleObj name="Equação" r:id="rId3" imgW="876240" imgH="203040" progId="Equation.3">
                  <p:embed/>
                  <p:pic>
                    <p:nvPicPr>
                      <p:cNvPr id="3074" name="Object 2">
                        <a:extLst>
                          <a:ext uri="{FF2B5EF4-FFF2-40B4-BE49-F238E27FC236}">
                            <a16:creationId xmlns:a16="http://schemas.microsoft.com/office/drawing/2014/main" id="{FC37EEF9-FA40-41B0-8003-4415C7D85A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1500188"/>
                        <a:ext cx="1978025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89191FD-0D68-4963-B60F-FE381E3D5C7B}"/>
              </a:ext>
            </a:extLst>
          </p:cNvPr>
          <p:cNvSpPr txBox="1"/>
          <p:nvPr/>
        </p:nvSpPr>
        <p:spPr>
          <a:xfrm>
            <a:off x="360363" y="2000250"/>
            <a:ext cx="82867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Como a energia interna é uma função de estado: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0409246-626F-453B-8B1A-3F6ABEB1DB5D}"/>
              </a:ext>
            </a:extLst>
          </p:cNvPr>
          <p:cNvSpPr txBox="1"/>
          <p:nvPr/>
        </p:nvSpPr>
        <p:spPr>
          <a:xfrm>
            <a:off x="360363" y="3643313"/>
            <a:ext cx="399732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Dizemos que </a:t>
            </a:r>
            <a:r>
              <a:rPr lang="pt-PT" dirty="0" err="1">
                <a:latin typeface="+mn-lt"/>
                <a:cs typeface="Arial" charset="0"/>
              </a:rPr>
              <a:t>dU</a:t>
            </a:r>
            <a:r>
              <a:rPr lang="pt-PT" dirty="0">
                <a:latin typeface="+mn-lt"/>
                <a:cs typeface="Arial" charset="0"/>
              </a:rPr>
              <a:t> é uma </a:t>
            </a:r>
            <a:r>
              <a:rPr lang="pt-PT" u="sng" dirty="0">
                <a:latin typeface="+mn-lt"/>
                <a:cs typeface="Arial" charset="0"/>
              </a:rPr>
              <a:t>diferencial exacta</a:t>
            </a:r>
            <a:r>
              <a:rPr lang="pt-PT" dirty="0">
                <a:latin typeface="+mn-lt"/>
                <a:cs typeface="Arial" charset="0"/>
              </a:rPr>
              <a:t>. Isto quer dizer que a variação de energia interna só depende do estado inicial e do estado final, e não da forma como ocorreu a transformação. Por outro lado, o calor e trabalho não são funções de estado – dependem da forma como foi feita a transformação.</a:t>
            </a:r>
          </a:p>
        </p:txBody>
      </p:sp>
      <p:graphicFrame>
        <p:nvGraphicFramePr>
          <p:cNvPr id="3075" name="Object 3">
            <a:extLst>
              <a:ext uri="{FF2B5EF4-FFF2-40B4-BE49-F238E27FC236}">
                <a16:creationId xmlns:a16="http://schemas.microsoft.com/office/drawing/2014/main" id="{F1E442E5-91F1-4E41-BF0C-AEDE1D6282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0363" y="2428875"/>
          <a:ext cx="3425825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ção" r:id="rId5" imgW="1346040" imgH="482400" progId="Equation.3">
                  <p:embed/>
                </p:oleObj>
              </mc:Choice>
              <mc:Fallback>
                <p:oleObj name="Equação" r:id="rId5" imgW="1346040" imgH="482400" progId="Equation.3">
                  <p:embed/>
                  <p:pic>
                    <p:nvPicPr>
                      <p:cNvPr id="3075" name="Object 3">
                        <a:extLst>
                          <a:ext uri="{FF2B5EF4-FFF2-40B4-BE49-F238E27FC236}">
                            <a16:creationId xmlns:a16="http://schemas.microsoft.com/office/drawing/2014/main" id="{F1E442E5-91F1-4E41-BF0C-AEDE1D6282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3" y="2428875"/>
                        <a:ext cx="3425825" cy="12287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80" name="Grupo 203">
            <a:extLst>
              <a:ext uri="{FF2B5EF4-FFF2-40B4-BE49-F238E27FC236}">
                <a16:creationId xmlns:a16="http://schemas.microsoft.com/office/drawing/2014/main" id="{98D362B2-F085-4998-AA28-7108F3014335}"/>
              </a:ext>
            </a:extLst>
          </p:cNvPr>
          <p:cNvGrpSpPr>
            <a:grpSpLocks/>
          </p:cNvGrpSpPr>
          <p:nvPr/>
        </p:nvGrpSpPr>
        <p:grpSpPr bwMode="auto">
          <a:xfrm>
            <a:off x="4857750" y="2000250"/>
            <a:ext cx="3643313" cy="4002088"/>
            <a:chOff x="4643438" y="2071678"/>
            <a:chExt cx="3382963" cy="3644900"/>
          </a:xfrm>
        </p:grpSpPr>
        <p:sp>
          <p:nvSpPr>
            <p:cNvPr id="3081" name="Freeform 58">
              <a:extLst>
                <a:ext uri="{FF2B5EF4-FFF2-40B4-BE49-F238E27FC236}">
                  <a16:creationId xmlns:a16="http://schemas.microsoft.com/office/drawing/2014/main" id="{F5FDC81B-1A2C-4FC5-BA11-F414DA8C2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9901" y="2071678"/>
              <a:ext cx="1350963" cy="2605087"/>
            </a:xfrm>
            <a:custGeom>
              <a:avLst/>
              <a:gdLst>
                <a:gd name="T0" fmla="*/ 2147483647 w 2553"/>
                <a:gd name="T1" fmla="*/ 2147483647 h 4925"/>
                <a:gd name="T2" fmla="*/ 0 w 2553"/>
                <a:gd name="T3" fmla="*/ 2147483647 h 4925"/>
                <a:gd name="T4" fmla="*/ 2147483647 w 2553"/>
                <a:gd name="T5" fmla="*/ 0 h 4925"/>
                <a:gd name="T6" fmla="*/ 2147483647 w 2553"/>
                <a:gd name="T7" fmla="*/ 2147483647 h 4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53"/>
                <a:gd name="T13" fmla="*/ 0 h 4925"/>
                <a:gd name="T14" fmla="*/ 2553 w 2553"/>
                <a:gd name="T15" fmla="*/ 4925 h 4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53" h="4925">
                  <a:moveTo>
                    <a:pt x="2553" y="1277"/>
                  </a:moveTo>
                  <a:lnTo>
                    <a:pt x="0" y="4925"/>
                  </a:lnTo>
                  <a:lnTo>
                    <a:pt x="2018" y="0"/>
                  </a:lnTo>
                  <a:lnTo>
                    <a:pt x="2553" y="1277"/>
                  </a:lnTo>
                  <a:close/>
                </a:path>
              </a:pathLst>
            </a:custGeom>
            <a:solidFill>
              <a:srgbClr val="EB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PT"/>
            </a:p>
          </p:txBody>
        </p:sp>
        <p:grpSp>
          <p:nvGrpSpPr>
            <p:cNvPr id="3082" name="Grupo 202">
              <a:extLst>
                <a:ext uri="{FF2B5EF4-FFF2-40B4-BE49-F238E27FC236}">
                  <a16:creationId xmlns:a16="http://schemas.microsoft.com/office/drawing/2014/main" id="{9425DFC3-9927-4B1A-A5AC-F0EB0E7BB1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43438" y="2728903"/>
              <a:ext cx="3382963" cy="2987675"/>
              <a:chOff x="4643438" y="2728903"/>
              <a:chExt cx="3382963" cy="2987675"/>
            </a:xfrm>
          </p:grpSpPr>
          <p:sp>
            <p:nvSpPr>
              <p:cNvPr id="3083" name="Freeform 7">
                <a:extLst>
                  <a:ext uri="{FF2B5EF4-FFF2-40B4-BE49-F238E27FC236}">
                    <a16:creationId xmlns:a16="http://schemas.microsoft.com/office/drawing/2014/main" id="{CB4B6C1A-C4A5-4B11-B675-2859B2132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1" y="3682991"/>
                <a:ext cx="2133600" cy="2033587"/>
              </a:xfrm>
              <a:custGeom>
                <a:avLst/>
                <a:gdLst>
                  <a:gd name="T0" fmla="*/ 0 w 4030"/>
                  <a:gd name="T1" fmla="*/ 2147483647 h 3845"/>
                  <a:gd name="T2" fmla="*/ 2147483647 w 4030"/>
                  <a:gd name="T3" fmla="*/ 0 h 3845"/>
                  <a:gd name="T4" fmla="*/ 2147483647 w 4030"/>
                  <a:gd name="T5" fmla="*/ 2147483647 h 3845"/>
                  <a:gd name="T6" fmla="*/ 2147483647 w 4030"/>
                  <a:gd name="T7" fmla="*/ 2147483647 h 3845"/>
                  <a:gd name="T8" fmla="*/ 2147483647 w 4030"/>
                  <a:gd name="T9" fmla="*/ 2147483647 h 3845"/>
                  <a:gd name="T10" fmla="*/ 2147483647 w 4030"/>
                  <a:gd name="T11" fmla="*/ 2147483647 h 3845"/>
                  <a:gd name="T12" fmla="*/ 2147483647 w 4030"/>
                  <a:gd name="T13" fmla="*/ 2147483647 h 3845"/>
                  <a:gd name="T14" fmla="*/ 2147483647 w 4030"/>
                  <a:gd name="T15" fmla="*/ 2147483647 h 3845"/>
                  <a:gd name="T16" fmla="*/ 2147483647 w 4030"/>
                  <a:gd name="T17" fmla="*/ 2147483647 h 3845"/>
                  <a:gd name="T18" fmla="*/ 2147483647 w 4030"/>
                  <a:gd name="T19" fmla="*/ 2147483647 h 3845"/>
                  <a:gd name="T20" fmla="*/ 2147483647 w 4030"/>
                  <a:gd name="T21" fmla="*/ 2147483647 h 3845"/>
                  <a:gd name="T22" fmla="*/ 2147483647 w 4030"/>
                  <a:gd name="T23" fmla="*/ 2147483647 h 3845"/>
                  <a:gd name="T24" fmla="*/ 2147483647 w 4030"/>
                  <a:gd name="T25" fmla="*/ 2147483647 h 3845"/>
                  <a:gd name="T26" fmla="*/ 2147483647 w 4030"/>
                  <a:gd name="T27" fmla="*/ 2147483647 h 3845"/>
                  <a:gd name="T28" fmla="*/ 2147483647 w 4030"/>
                  <a:gd name="T29" fmla="*/ 2147483647 h 3845"/>
                  <a:gd name="T30" fmla="*/ 2147483647 w 4030"/>
                  <a:gd name="T31" fmla="*/ 2147483647 h 3845"/>
                  <a:gd name="T32" fmla="*/ 2147483647 w 4030"/>
                  <a:gd name="T33" fmla="*/ 2147483647 h 3845"/>
                  <a:gd name="T34" fmla="*/ 2147483647 w 4030"/>
                  <a:gd name="T35" fmla="*/ 2147483647 h 3845"/>
                  <a:gd name="T36" fmla="*/ 2147483647 w 4030"/>
                  <a:gd name="T37" fmla="*/ 2147483647 h 3845"/>
                  <a:gd name="T38" fmla="*/ 2147483647 w 4030"/>
                  <a:gd name="T39" fmla="*/ 2147483647 h 3845"/>
                  <a:gd name="T40" fmla="*/ 0 w 4030"/>
                  <a:gd name="T41" fmla="*/ 2147483647 h 38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30"/>
                  <a:gd name="T64" fmla="*/ 0 h 3845"/>
                  <a:gd name="T65" fmla="*/ 4030 w 4030"/>
                  <a:gd name="T66" fmla="*/ 3845 h 384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30" h="3845">
                    <a:moveTo>
                      <a:pt x="0" y="3780"/>
                    </a:moveTo>
                    <a:lnTo>
                      <a:pt x="2643" y="0"/>
                    </a:lnTo>
                    <a:lnTo>
                      <a:pt x="4030" y="3311"/>
                    </a:lnTo>
                    <a:lnTo>
                      <a:pt x="3935" y="3437"/>
                    </a:lnTo>
                    <a:lnTo>
                      <a:pt x="3774" y="3537"/>
                    </a:lnTo>
                    <a:lnTo>
                      <a:pt x="3508" y="3632"/>
                    </a:lnTo>
                    <a:lnTo>
                      <a:pt x="3279" y="3678"/>
                    </a:lnTo>
                    <a:lnTo>
                      <a:pt x="2992" y="3728"/>
                    </a:lnTo>
                    <a:lnTo>
                      <a:pt x="2736" y="3770"/>
                    </a:lnTo>
                    <a:lnTo>
                      <a:pt x="2479" y="3804"/>
                    </a:lnTo>
                    <a:lnTo>
                      <a:pt x="2227" y="3821"/>
                    </a:lnTo>
                    <a:lnTo>
                      <a:pt x="1950" y="3834"/>
                    </a:lnTo>
                    <a:lnTo>
                      <a:pt x="1695" y="3834"/>
                    </a:lnTo>
                    <a:lnTo>
                      <a:pt x="1414" y="3842"/>
                    </a:lnTo>
                    <a:lnTo>
                      <a:pt x="1253" y="3842"/>
                    </a:lnTo>
                    <a:lnTo>
                      <a:pt x="1076" y="3831"/>
                    </a:lnTo>
                    <a:lnTo>
                      <a:pt x="843" y="3845"/>
                    </a:lnTo>
                    <a:lnTo>
                      <a:pt x="567" y="3825"/>
                    </a:lnTo>
                    <a:lnTo>
                      <a:pt x="345" y="3814"/>
                    </a:lnTo>
                    <a:lnTo>
                      <a:pt x="137" y="3804"/>
                    </a:lnTo>
                    <a:lnTo>
                      <a:pt x="0" y="3780"/>
                    </a:lnTo>
                    <a:close/>
                  </a:path>
                </a:pathLst>
              </a:custGeom>
              <a:solidFill>
                <a:srgbClr val="D9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84" name="Freeform 8">
                <a:extLst>
                  <a:ext uri="{FF2B5EF4-FFF2-40B4-BE49-F238E27FC236}">
                    <a16:creationId xmlns:a16="http://schemas.microsoft.com/office/drawing/2014/main" id="{6CFB4DA7-2354-45AB-A6C1-A04F0DFA0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751" y="3663941"/>
                <a:ext cx="1427163" cy="2022475"/>
              </a:xfrm>
              <a:custGeom>
                <a:avLst/>
                <a:gdLst>
                  <a:gd name="T0" fmla="*/ 2147483647 w 2696"/>
                  <a:gd name="T1" fmla="*/ 2147483647 h 3821"/>
                  <a:gd name="T2" fmla="*/ 2147483647 w 2696"/>
                  <a:gd name="T3" fmla="*/ 2147483647 h 3821"/>
                  <a:gd name="T4" fmla="*/ 0 w 2696"/>
                  <a:gd name="T5" fmla="*/ 2147483647 h 3821"/>
                  <a:gd name="T6" fmla="*/ 2147483647 w 2696"/>
                  <a:gd name="T7" fmla="*/ 0 h 3821"/>
                  <a:gd name="T8" fmla="*/ 2147483647 w 2696"/>
                  <a:gd name="T9" fmla="*/ 2147483647 h 38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96"/>
                  <a:gd name="T16" fmla="*/ 0 h 3821"/>
                  <a:gd name="T17" fmla="*/ 2696 w 2696"/>
                  <a:gd name="T18" fmla="*/ 3821 h 38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96" h="3821">
                    <a:moveTo>
                      <a:pt x="2696" y="72"/>
                    </a:moveTo>
                    <a:lnTo>
                      <a:pt x="72" y="3821"/>
                    </a:lnTo>
                    <a:lnTo>
                      <a:pt x="0" y="3808"/>
                    </a:lnTo>
                    <a:lnTo>
                      <a:pt x="2665" y="0"/>
                    </a:lnTo>
                    <a:lnTo>
                      <a:pt x="2696" y="72"/>
                    </a:lnTo>
                    <a:close/>
                  </a:path>
                </a:pathLst>
              </a:custGeom>
              <a:solidFill>
                <a:srgbClr val="D9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85" name="Freeform 9">
                <a:extLst>
                  <a:ext uri="{FF2B5EF4-FFF2-40B4-BE49-F238E27FC236}">
                    <a16:creationId xmlns:a16="http://schemas.microsoft.com/office/drawing/2014/main" id="{C32EBF86-A6FE-4C76-BCC4-0E063B71EA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701" y="3644891"/>
                <a:ext cx="1436688" cy="2038350"/>
              </a:xfrm>
              <a:custGeom>
                <a:avLst/>
                <a:gdLst>
                  <a:gd name="T0" fmla="*/ 2147483647 w 2715"/>
                  <a:gd name="T1" fmla="*/ 2147483647 h 3852"/>
                  <a:gd name="T2" fmla="*/ 2147483647 w 2715"/>
                  <a:gd name="T3" fmla="*/ 2147483647 h 3852"/>
                  <a:gd name="T4" fmla="*/ 0 w 2715"/>
                  <a:gd name="T5" fmla="*/ 2147483647 h 3852"/>
                  <a:gd name="T6" fmla="*/ 2147483647 w 2715"/>
                  <a:gd name="T7" fmla="*/ 0 h 3852"/>
                  <a:gd name="T8" fmla="*/ 2147483647 w 2715"/>
                  <a:gd name="T9" fmla="*/ 2147483647 h 3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15"/>
                  <a:gd name="T16" fmla="*/ 0 h 3852"/>
                  <a:gd name="T17" fmla="*/ 2715 w 2715"/>
                  <a:gd name="T18" fmla="*/ 3852 h 38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15" h="3852">
                    <a:moveTo>
                      <a:pt x="2715" y="72"/>
                    </a:moveTo>
                    <a:lnTo>
                      <a:pt x="72" y="3852"/>
                    </a:lnTo>
                    <a:lnTo>
                      <a:pt x="0" y="3839"/>
                    </a:lnTo>
                    <a:lnTo>
                      <a:pt x="2685" y="0"/>
                    </a:lnTo>
                    <a:lnTo>
                      <a:pt x="2715" y="72"/>
                    </a:lnTo>
                    <a:close/>
                  </a:path>
                </a:pathLst>
              </a:custGeom>
              <a:solidFill>
                <a:srgbClr val="D9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86" name="Freeform 10">
                <a:extLst>
                  <a:ext uri="{FF2B5EF4-FFF2-40B4-BE49-F238E27FC236}">
                    <a16:creationId xmlns:a16="http://schemas.microsoft.com/office/drawing/2014/main" id="{D488D999-529A-4351-92F3-D92D01CF9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5651" y="3625841"/>
                <a:ext cx="1447800" cy="2052637"/>
              </a:xfrm>
              <a:custGeom>
                <a:avLst/>
                <a:gdLst>
                  <a:gd name="T0" fmla="*/ 2147483647 w 2737"/>
                  <a:gd name="T1" fmla="*/ 2147483647 h 3880"/>
                  <a:gd name="T2" fmla="*/ 2147483647 w 2737"/>
                  <a:gd name="T3" fmla="*/ 2147483647 h 3880"/>
                  <a:gd name="T4" fmla="*/ 2147483647 w 2737"/>
                  <a:gd name="T5" fmla="*/ 2147483647 h 3880"/>
                  <a:gd name="T6" fmla="*/ 0 w 2737"/>
                  <a:gd name="T7" fmla="*/ 2147483647 h 3880"/>
                  <a:gd name="T8" fmla="*/ 2147483647 w 2737"/>
                  <a:gd name="T9" fmla="*/ 0 h 3880"/>
                  <a:gd name="T10" fmla="*/ 2147483647 w 2737"/>
                  <a:gd name="T11" fmla="*/ 2147483647 h 38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37"/>
                  <a:gd name="T19" fmla="*/ 0 h 3880"/>
                  <a:gd name="T20" fmla="*/ 2737 w 2737"/>
                  <a:gd name="T21" fmla="*/ 3880 h 38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37" h="3880">
                    <a:moveTo>
                      <a:pt x="2737" y="72"/>
                    </a:moveTo>
                    <a:lnTo>
                      <a:pt x="72" y="3880"/>
                    </a:lnTo>
                    <a:lnTo>
                      <a:pt x="35" y="3874"/>
                    </a:lnTo>
                    <a:lnTo>
                      <a:pt x="0" y="3867"/>
                    </a:lnTo>
                    <a:lnTo>
                      <a:pt x="2707" y="0"/>
                    </a:lnTo>
                    <a:lnTo>
                      <a:pt x="2737" y="72"/>
                    </a:lnTo>
                    <a:close/>
                  </a:path>
                </a:pathLst>
              </a:custGeom>
              <a:solidFill>
                <a:srgbClr val="DA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87" name="Freeform 11">
                <a:extLst>
                  <a:ext uri="{FF2B5EF4-FFF2-40B4-BE49-F238E27FC236}">
                    <a16:creationId xmlns:a16="http://schemas.microsoft.com/office/drawing/2014/main" id="{03E04D2D-5278-4BE5-A996-226FF19A9A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601" y="3606791"/>
                <a:ext cx="1458913" cy="2068512"/>
              </a:xfrm>
              <a:custGeom>
                <a:avLst/>
                <a:gdLst>
                  <a:gd name="T0" fmla="*/ 2147483647 w 2757"/>
                  <a:gd name="T1" fmla="*/ 2147483647 h 3911"/>
                  <a:gd name="T2" fmla="*/ 2147483647 w 2757"/>
                  <a:gd name="T3" fmla="*/ 2147483647 h 3911"/>
                  <a:gd name="T4" fmla="*/ 2147483647 w 2757"/>
                  <a:gd name="T5" fmla="*/ 2147483647 h 3911"/>
                  <a:gd name="T6" fmla="*/ 0 w 2757"/>
                  <a:gd name="T7" fmla="*/ 2147483647 h 3911"/>
                  <a:gd name="T8" fmla="*/ 2147483647 w 2757"/>
                  <a:gd name="T9" fmla="*/ 0 h 3911"/>
                  <a:gd name="T10" fmla="*/ 2147483647 w 2757"/>
                  <a:gd name="T11" fmla="*/ 2147483647 h 39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57"/>
                  <a:gd name="T19" fmla="*/ 0 h 3911"/>
                  <a:gd name="T20" fmla="*/ 2757 w 2757"/>
                  <a:gd name="T21" fmla="*/ 3911 h 39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57" h="3911">
                    <a:moveTo>
                      <a:pt x="2757" y="72"/>
                    </a:moveTo>
                    <a:lnTo>
                      <a:pt x="72" y="3911"/>
                    </a:lnTo>
                    <a:lnTo>
                      <a:pt x="70" y="3911"/>
                    </a:lnTo>
                    <a:lnTo>
                      <a:pt x="0" y="3898"/>
                    </a:lnTo>
                    <a:lnTo>
                      <a:pt x="2727" y="0"/>
                    </a:lnTo>
                    <a:lnTo>
                      <a:pt x="2757" y="72"/>
                    </a:lnTo>
                    <a:close/>
                  </a:path>
                </a:pathLst>
              </a:custGeom>
              <a:solidFill>
                <a:srgbClr val="DA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88" name="Freeform 12">
                <a:extLst>
                  <a:ext uri="{FF2B5EF4-FFF2-40B4-BE49-F238E27FC236}">
                    <a16:creationId xmlns:a16="http://schemas.microsoft.com/office/drawing/2014/main" id="{EED29759-7C84-4A2C-A69E-AE5336BB9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551" y="3587741"/>
                <a:ext cx="1470025" cy="2084387"/>
              </a:xfrm>
              <a:custGeom>
                <a:avLst/>
                <a:gdLst>
                  <a:gd name="T0" fmla="*/ 2147483647 w 2779"/>
                  <a:gd name="T1" fmla="*/ 2147483647 h 3940"/>
                  <a:gd name="T2" fmla="*/ 2147483647 w 2779"/>
                  <a:gd name="T3" fmla="*/ 2147483647 h 3940"/>
                  <a:gd name="T4" fmla="*/ 0 w 2779"/>
                  <a:gd name="T5" fmla="*/ 2147483647 h 3940"/>
                  <a:gd name="T6" fmla="*/ 2147483647 w 2779"/>
                  <a:gd name="T7" fmla="*/ 0 h 3940"/>
                  <a:gd name="T8" fmla="*/ 2147483647 w 2779"/>
                  <a:gd name="T9" fmla="*/ 2147483647 h 39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9"/>
                  <a:gd name="T16" fmla="*/ 0 h 3940"/>
                  <a:gd name="T17" fmla="*/ 2779 w 2779"/>
                  <a:gd name="T18" fmla="*/ 3940 h 39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9" h="3940">
                    <a:moveTo>
                      <a:pt x="2779" y="73"/>
                    </a:moveTo>
                    <a:lnTo>
                      <a:pt x="72" y="3940"/>
                    </a:lnTo>
                    <a:lnTo>
                      <a:pt x="0" y="3927"/>
                    </a:lnTo>
                    <a:lnTo>
                      <a:pt x="2749" y="0"/>
                    </a:lnTo>
                    <a:lnTo>
                      <a:pt x="2779" y="73"/>
                    </a:lnTo>
                    <a:close/>
                  </a:path>
                </a:pathLst>
              </a:custGeom>
              <a:solidFill>
                <a:srgbClr val="DB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89" name="Freeform 13">
                <a:extLst>
                  <a:ext uri="{FF2B5EF4-FFF2-40B4-BE49-F238E27FC236}">
                    <a16:creationId xmlns:a16="http://schemas.microsoft.com/office/drawing/2014/main" id="{AAE90449-F533-40CC-A0C0-403B38671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8501" y="3568691"/>
                <a:ext cx="1481138" cy="2100262"/>
              </a:xfrm>
              <a:custGeom>
                <a:avLst/>
                <a:gdLst>
                  <a:gd name="T0" fmla="*/ 2147483647 w 2799"/>
                  <a:gd name="T1" fmla="*/ 2147483647 h 3970"/>
                  <a:gd name="T2" fmla="*/ 2147483647 w 2799"/>
                  <a:gd name="T3" fmla="*/ 2147483647 h 3970"/>
                  <a:gd name="T4" fmla="*/ 0 w 2799"/>
                  <a:gd name="T5" fmla="*/ 2147483647 h 3970"/>
                  <a:gd name="T6" fmla="*/ 2147483647 w 2799"/>
                  <a:gd name="T7" fmla="*/ 0 h 3970"/>
                  <a:gd name="T8" fmla="*/ 2147483647 w 2799"/>
                  <a:gd name="T9" fmla="*/ 2147483647 h 39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99"/>
                  <a:gd name="T16" fmla="*/ 0 h 3970"/>
                  <a:gd name="T17" fmla="*/ 2799 w 2799"/>
                  <a:gd name="T18" fmla="*/ 3970 h 39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99" h="3970">
                    <a:moveTo>
                      <a:pt x="2799" y="72"/>
                    </a:moveTo>
                    <a:lnTo>
                      <a:pt x="72" y="3970"/>
                    </a:lnTo>
                    <a:lnTo>
                      <a:pt x="0" y="3957"/>
                    </a:lnTo>
                    <a:lnTo>
                      <a:pt x="2768" y="0"/>
                    </a:lnTo>
                    <a:lnTo>
                      <a:pt x="2799" y="72"/>
                    </a:lnTo>
                    <a:close/>
                  </a:path>
                </a:pathLst>
              </a:custGeom>
              <a:solidFill>
                <a:srgbClr val="DBD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0" name="Freeform 14">
                <a:extLst>
                  <a:ext uri="{FF2B5EF4-FFF2-40B4-BE49-F238E27FC236}">
                    <a16:creationId xmlns:a16="http://schemas.microsoft.com/office/drawing/2014/main" id="{EF7AD2B0-907F-4946-A56F-12770BEE1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9451" y="3549641"/>
                <a:ext cx="1492250" cy="2116137"/>
              </a:xfrm>
              <a:custGeom>
                <a:avLst/>
                <a:gdLst>
                  <a:gd name="T0" fmla="*/ 2147483647 w 2821"/>
                  <a:gd name="T1" fmla="*/ 2147483647 h 3999"/>
                  <a:gd name="T2" fmla="*/ 2147483647 w 2821"/>
                  <a:gd name="T3" fmla="*/ 2147483647 h 3999"/>
                  <a:gd name="T4" fmla="*/ 0 w 2821"/>
                  <a:gd name="T5" fmla="*/ 2147483647 h 3999"/>
                  <a:gd name="T6" fmla="*/ 2147483647 w 2821"/>
                  <a:gd name="T7" fmla="*/ 0 h 3999"/>
                  <a:gd name="T8" fmla="*/ 2147483647 w 2821"/>
                  <a:gd name="T9" fmla="*/ 2147483647 h 39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21"/>
                  <a:gd name="T16" fmla="*/ 0 h 3999"/>
                  <a:gd name="T17" fmla="*/ 2821 w 2821"/>
                  <a:gd name="T18" fmla="*/ 3999 h 39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21" h="3999">
                    <a:moveTo>
                      <a:pt x="2821" y="72"/>
                    </a:moveTo>
                    <a:lnTo>
                      <a:pt x="72" y="3999"/>
                    </a:lnTo>
                    <a:lnTo>
                      <a:pt x="0" y="3987"/>
                    </a:lnTo>
                    <a:lnTo>
                      <a:pt x="2790" y="0"/>
                    </a:lnTo>
                    <a:lnTo>
                      <a:pt x="2821" y="72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1" name="Freeform 15">
                <a:extLst>
                  <a:ext uri="{FF2B5EF4-FFF2-40B4-BE49-F238E27FC236}">
                    <a16:creationId xmlns:a16="http://schemas.microsoft.com/office/drawing/2014/main" id="{9839130D-681C-4AF6-A4A0-EE17834B33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401" y="3530591"/>
                <a:ext cx="1503363" cy="2132012"/>
              </a:xfrm>
              <a:custGeom>
                <a:avLst/>
                <a:gdLst>
                  <a:gd name="T0" fmla="*/ 2147483647 w 2840"/>
                  <a:gd name="T1" fmla="*/ 2147483647 h 4029"/>
                  <a:gd name="T2" fmla="*/ 2147483647 w 2840"/>
                  <a:gd name="T3" fmla="*/ 2147483647 h 4029"/>
                  <a:gd name="T4" fmla="*/ 0 w 2840"/>
                  <a:gd name="T5" fmla="*/ 2147483647 h 4029"/>
                  <a:gd name="T6" fmla="*/ 2147483647 w 2840"/>
                  <a:gd name="T7" fmla="*/ 0 h 4029"/>
                  <a:gd name="T8" fmla="*/ 2147483647 w 2840"/>
                  <a:gd name="T9" fmla="*/ 2147483647 h 40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40"/>
                  <a:gd name="T16" fmla="*/ 0 h 4029"/>
                  <a:gd name="T17" fmla="*/ 2840 w 2840"/>
                  <a:gd name="T18" fmla="*/ 4029 h 40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40" h="4029">
                    <a:moveTo>
                      <a:pt x="2840" y="72"/>
                    </a:moveTo>
                    <a:lnTo>
                      <a:pt x="72" y="4029"/>
                    </a:lnTo>
                    <a:lnTo>
                      <a:pt x="0" y="4017"/>
                    </a:lnTo>
                    <a:lnTo>
                      <a:pt x="2810" y="0"/>
                    </a:lnTo>
                    <a:lnTo>
                      <a:pt x="2840" y="72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2" name="Freeform 16">
                <a:extLst>
                  <a:ext uri="{FF2B5EF4-FFF2-40B4-BE49-F238E27FC236}">
                    <a16:creationId xmlns:a16="http://schemas.microsoft.com/office/drawing/2014/main" id="{E8EC1139-EC52-4BD9-9816-34CD592C0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38" y="3511541"/>
                <a:ext cx="1512888" cy="2147887"/>
              </a:xfrm>
              <a:custGeom>
                <a:avLst/>
                <a:gdLst>
                  <a:gd name="T0" fmla="*/ 2147483647 w 2860"/>
                  <a:gd name="T1" fmla="*/ 2147483647 h 4059"/>
                  <a:gd name="T2" fmla="*/ 2147483647 w 2860"/>
                  <a:gd name="T3" fmla="*/ 2147483647 h 4059"/>
                  <a:gd name="T4" fmla="*/ 2147483647 w 2860"/>
                  <a:gd name="T5" fmla="*/ 2147483647 h 4059"/>
                  <a:gd name="T6" fmla="*/ 0 w 2860"/>
                  <a:gd name="T7" fmla="*/ 2147483647 h 4059"/>
                  <a:gd name="T8" fmla="*/ 2147483647 w 2860"/>
                  <a:gd name="T9" fmla="*/ 0 h 4059"/>
                  <a:gd name="T10" fmla="*/ 2147483647 w 2860"/>
                  <a:gd name="T11" fmla="*/ 2147483647 h 40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60"/>
                  <a:gd name="T19" fmla="*/ 0 h 4059"/>
                  <a:gd name="T20" fmla="*/ 2860 w 2860"/>
                  <a:gd name="T21" fmla="*/ 4059 h 40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60" h="4059">
                    <a:moveTo>
                      <a:pt x="2860" y="72"/>
                    </a:moveTo>
                    <a:lnTo>
                      <a:pt x="70" y="4059"/>
                    </a:lnTo>
                    <a:lnTo>
                      <a:pt x="33" y="4052"/>
                    </a:lnTo>
                    <a:lnTo>
                      <a:pt x="0" y="4046"/>
                    </a:lnTo>
                    <a:lnTo>
                      <a:pt x="2830" y="0"/>
                    </a:lnTo>
                    <a:lnTo>
                      <a:pt x="2860" y="72"/>
                    </a:ln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3" name="Freeform 17">
                <a:extLst>
                  <a:ext uri="{FF2B5EF4-FFF2-40B4-BE49-F238E27FC236}">
                    <a16:creationId xmlns:a16="http://schemas.microsoft.com/office/drawing/2014/main" id="{DE2B0753-C9B3-4CB2-B39F-6AA93195E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3888" y="3490903"/>
                <a:ext cx="1524000" cy="2165350"/>
              </a:xfrm>
              <a:custGeom>
                <a:avLst/>
                <a:gdLst>
                  <a:gd name="T0" fmla="*/ 2147483647 w 2880"/>
                  <a:gd name="T1" fmla="*/ 2147483647 h 4090"/>
                  <a:gd name="T2" fmla="*/ 2147483647 w 2880"/>
                  <a:gd name="T3" fmla="*/ 2147483647 h 4090"/>
                  <a:gd name="T4" fmla="*/ 2147483647 w 2880"/>
                  <a:gd name="T5" fmla="*/ 2147483647 h 4090"/>
                  <a:gd name="T6" fmla="*/ 0 w 2880"/>
                  <a:gd name="T7" fmla="*/ 2147483647 h 4090"/>
                  <a:gd name="T8" fmla="*/ 2147483647 w 2880"/>
                  <a:gd name="T9" fmla="*/ 0 h 4090"/>
                  <a:gd name="T10" fmla="*/ 2147483647 w 2880"/>
                  <a:gd name="T11" fmla="*/ 2147483647 h 40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80"/>
                  <a:gd name="T19" fmla="*/ 0 h 4090"/>
                  <a:gd name="T20" fmla="*/ 2880 w 2880"/>
                  <a:gd name="T21" fmla="*/ 4090 h 40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80" h="4090">
                    <a:moveTo>
                      <a:pt x="2880" y="73"/>
                    </a:moveTo>
                    <a:lnTo>
                      <a:pt x="70" y="4090"/>
                    </a:lnTo>
                    <a:lnTo>
                      <a:pt x="68" y="4089"/>
                    </a:lnTo>
                    <a:lnTo>
                      <a:pt x="0" y="4074"/>
                    </a:lnTo>
                    <a:lnTo>
                      <a:pt x="2850" y="0"/>
                    </a:lnTo>
                    <a:lnTo>
                      <a:pt x="2880" y="73"/>
                    </a:ln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4" name="Freeform 18">
                <a:extLst>
                  <a:ext uri="{FF2B5EF4-FFF2-40B4-BE49-F238E27FC236}">
                    <a16:creationId xmlns:a16="http://schemas.microsoft.com/office/drawing/2014/main" id="{3DB91DCB-5999-41B2-A965-A391F244E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4838" y="3473441"/>
                <a:ext cx="1535113" cy="2178050"/>
              </a:xfrm>
              <a:custGeom>
                <a:avLst/>
                <a:gdLst>
                  <a:gd name="T0" fmla="*/ 2147483647 w 2900"/>
                  <a:gd name="T1" fmla="*/ 2147483647 h 4118"/>
                  <a:gd name="T2" fmla="*/ 2147483647 w 2900"/>
                  <a:gd name="T3" fmla="*/ 2147483647 h 4118"/>
                  <a:gd name="T4" fmla="*/ 0 w 2900"/>
                  <a:gd name="T5" fmla="*/ 2147483647 h 4118"/>
                  <a:gd name="T6" fmla="*/ 2147483647 w 2900"/>
                  <a:gd name="T7" fmla="*/ 0 h 4118"/>
                  <a:gd name="T8" fmla="*/ 2147483647 w 2900"/>
                  <a:gd name="T9" fmla="*/ 2147483647 h 41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00"/>
                  <a:gd name="T16" fmla="*/ 0 h 4118"/>
                  <a:gd name="T17" fmla="*/ 2900 w 2900"/>
                  <a:gd name="T18" fmla="*/ 4118 h 41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00" h="4118">
                    <a:moveTo>
                      <a:pt x="2900" y="72"/>
                    </a:moveTo>
                    <a:lnTo>
                      <a:pt x="70" y="4118"/>
                    </a:lnTo>
                    <a:lnTo>
                      <a:pt x="0" y="4101"/>
                    </a:lnTo>
                    <a:lnTo>
                      <a:pt x="2870" y="0"/>
                    </a:lnTo>
                    <a:lnTo>
                      <a:pt x="2900" y="72"/>
                    </a:lnTo>
                    <a:close/>
                  </a:path>
                </a:pathLst>
              </a:custGeom>
              <a:solidFill>
                <a:srgbClr val="DDDD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5" name="Freeform 19">
                <a:extLst>
                  <a:ext uri="{FF2B5EF4-FFF2-40B4-BE49-F238E27FC236}">
                    <a16:creationId xmlns:a16="http://schemas.microsoft.com/office/drawing/2014/main" id="{5DC5E333-1A93-4E05-AED9-E827E49DB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5788" y="3452803"/>
                <a:ext cx="1546225" cy="2193925"/>
              </a:xfrm>
              <a:custGeom>
                <a:avLst/>
                <a:gdLst>
                  <a:gd name="T0" fmla="*/ 2147483647 w 2921"/>
                  <a:gd name="T1" fmla="*/ 2147483647 h 4146"/>
                  <a:gd name="T2" fmla="*/ 2147483647 w 2921"/>
                  <a:gd name="T3" fmla="*/ 2147483647 h 4146"/>
                  <a:gd name="T4" fmla="*/ 0 w 2921"/>
                  <a:gd name="T5" fmla="*/ 2147483647 h 4146"/>
                  <a:gd name="T6" fmla="*/ 2147483647 w 2921"/>
                  <a:gd name="T7" fmla="*/ 0 h 4146"/>
                  <a:gd name="T8" fmla="*/ 2147483647 w 2921"/>
                  <a:gd name="T9" fmla="*/ 2147483647 h 4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21"/>
                  <a:gd name="T16" fmla="*/ 0 h 4146"/>
                  <a:gd name="T17" fmla="*/ 2921 w 2921"/>
                  <a:gd name="T18" fmla="*/ 4146 h 41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21" h="4146">
                    <a:moveTo>
                      <a:pt x="2921" y="72"/>
                    </a:moveTo>
                    <a:lnTo>
                      <a:pt x="71" y="4146"/>
                    </a:lnTo>
                    <a:lnTo>
                      <a:pt x="0" y="4131"/>
                    </a:lnTo>
                    <a:lnTo>
                      <a:pt x="2891" y="0"/>
                    </a:lnTo>
                    <a:lnTo>
                      <a:pt x="2921" y="72"/>
                    </a:lnTo>
                    <a:close/>
                  </a:path>
                </a:pathLst>
              </a:custGeom>
              <a:solidFill>
                <a:srgbClr val="DDDD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6" name="Freeform 20">
                <a:extLst>
                  <a:ext uri="{FF2B5EF4-FFF2-40B4-BE49-F238E27FC236}">
                    <a16:creationId xmlns:a16="http://schemas.microsoft.com/office/drawing/2014/main" id="{4ECF1747-C3A2-49C2-B0B7-C6873323A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8326" y="3435341"/>
                <a:ext cx="1555750" cy="2208212"/>
              </a:xfrm>
              <a:custGeom>
                <a:avLst/>
                <a:gdLst>
                  <a:gd name="T0" fmla="*/ 2147483647 w 2940"/>
                  <a:gd name="T1" fmla="*/ 2147483647 h 4173"/>
                  <a:gd name="T2" fmla="*/ 2147483647 w 2940"/>
                  <a:gd name="T3" fmla="*/ 2147483647 h 4173"/>
                  <a:gd name="T4" fmla="*/ 0 w 2940"/>
                  <a:gd name="T5" fmla="*/ 2147483647 h 4173"/>
                  <a:gd name="T6" fmla="*/ 2147483647 w 2940"/>
                  <a:gd name="T7" fmla="*/ 0 h 4173"/>
                  <a:gd name="T8" fmla="*/ 2147483647 w 2940"/>
                  <a:gd name="T9" fmla="*/ 2147483647 h 41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40"/>
                  <a:gd name="T16" fmla="*/ 0 h 4173"/>
                  <a:gd name="T17" fmla="*/ 2940 w 2940"/>
                  <a:gd name="T18" fmla="*/ 4173 h 41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40" h="4173">
                    <a:moveTo>
                      <a:pt x="2940" y="72"/>
                    </a:moveTo>
                    <a:lnTo>
                      <a:pt x="70" y="4173"/>
                    </a:lnTo>
                    <a:lnTo>
                      <a:pt x="0" y="4158"/>
                    </a:lnTo>
                    <a:lnTo>
                      <a:pt x="2910" y="0"/>
                    </a:lnTo>
                    <a:lnTo>
                      <a:pt x="2940" y="72"/>
                    </a:ln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7" name="Freeform 21">
                <a:extLst>
                  <a:ext uri="{FF2B5EF4-FFF2-40B4-BE49-F238E27FC236}">
                    <a16:creationId xmlns:a16="http://schemas.microsoft.com/office/drawing/2014/main" id="{9DD9CFFC-C472-4FEC-A94A-24D6F09AA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9276" y="3414703"/>
                <a:ext cx="1566863" cy="2224087"/>
              </a:xfrm>
              <a:custGeom>
                <a:avLst/>
                <a:gdLst>
                  <a:gd name="T0" fmla="*/ 2147483647 w 2960"/>
                  <a:gd name="T1" fmla="*/ 2147483647 h 4203"/>
                  <a:gd name="T2" fmla="*/ 2147483647 w 2960"/>
                  <a:gd name="T3" fmla="*/ 2147483647 h 4203"/>
                  <a:gd name="T4" fmla="*/ 0 w 2960"/>
                  <a:gd name="T5" fmla="*/ 2147483647 h 4203"/>
                  <a:gd name="T6" fmla="*/ 2147483647 w 2960"/>
                  <a:gd name="T7" fmla="*/ 0 h 4203"/>
                  <a:gd name="T8" fmla="*/ 2147483647 w 2960"/>
                  <a:gd name="T9" fmla="*/ 2147483647 h 42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0"/>
                  <a:gd name="T16" fmla="*/ 0 h 4203"/>
                  <a:gd name="T17" fmla="*/ 2960 w 2960"/>
                  <a:gd name="T18" fmla="*/ 4203 h 42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0" h="4203">
                    <a:moveTo>
                      <a:pt x="2960" y="72"/>
                    </a:moveTo>
                    <a:lnTo>
                      <a:pt x="69" y="4203"/>
                    </a:lnTo>
                    <a:lnTo>
                      <a:pt x="0" y="4187"/>
                    </a:lnTo>
                    <a:lnTo>
                      <a:pt x="2930" y="0"/>
                    </a:lnTo>
                    <a:lnTo>
                      <a:pt x="2960" y="72"/>
                    </a:ln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8" name="Freeform 22">
                <a:extLst>
                  <a:ext uri="{FF2B5EF4-FFF2-40B4-BE49-F238E27FC236}">
                    <a16:creationId xmlns:a16="http://schemas.microsoft.com/office/drawing/2014/main" id="{5EEAEBCC-93CF-4FB7-BC16-C8232FA70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1813" y="3397241"/>
                <a:ext cx="1576388" cy="2238375"/>
              </a:xfrm>
              <a:custGeom>
                <a:avLst/>
                <a:gdLst>
                  <a:gd name="T0" fmla="*/ 2147483647 w 2980"/>
                  <a:gd name="T1" fmla="*/ 2147483647 h 4230"/>
                  <a:gd name="T2" fmla="*/ 2147483647 w 2980"/>
                  <a:gd name="T3" fmla="*/ 2147483647 h 4230"/>
                  <a:gd name="T4" fmla="*/ 2147483647 w 2980"/>
                  <a:gd name="T5" fmla="*/ 2147483647 h 4230"/>
                  <a:gd name="T6" fmla="*/ 0 w 2980"/>
                  <a:gd name="T7" fmla="*/ 2147483647 h 4230"/>
                  <a:gd name="T8" fmla="*/ 2147483647 w 2980"/>
                  <a:gd name="T9" fmla="*/ 0 h 4230"/>
                  <a:gd name="T10" fmla="*/ 2147483647 w 2980"/>
                  <a:gd name="T11" fmla="*/ 2147483647 h 42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80"/>
                  <a:gd name="T19" fmla="*/ 0 h 4230"/>
                  <a:gd name="T20" fmla="*/ 2980 w 2980"/>
                  <a:gd name="T21" fmla="*/ 4230 h 42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80" h="4230">
                    <a:moveTo>
                      <a:pt x="2980" y="72"/>
                    </a:moveTo>
                    <a:lnTo>
                      <a:pt x="70" y="4230"/>
                    </a:lnTo>
                    <a:lnTo>
                      <a:pt x="28" y="4221"/>
                    </a:lnTo>
                    <a:lnTo>
                      <a:pt x="0" y="4213"/>
                    </a:lnTo>
                    <a:lnTo>
                      <a:pt x="2950" y="0"/>
                    </a:lnTo>
                    <a:lnTo>
                      <a:pt x="2980" y="72"/>
                    </a:lnTo>
                    <a:close/>
                  </a:path>
                </a:pathLst>
              </a:custGeom>
              <a:solidFill>
                <a:srgbClr val="DED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099" name="Freeform 23">
                <a:extLst>
                  <a:ext uri="{FF2B5EF4-FFF2-40B4-BE49-F238E27FC236}">
                    <a16:creationId xmlns:a16="http://schemas.microsoft.com/office/drawing/2014/main" id="{C8C16E51-DA9A-458B-9A41-684D26C15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4351" y="3376603"/>
                <a:ext cx="1585913" cy="2254250"/>
              </a:xfrm>
              <a:custGeom>
                <a:avLst/>
                <a:gdLst>
                  <a:gd name="T0" fmla="*/ 2147483647 w 2998"/>
                  <a:gd name="T1" fmla="*/ 2147483647 h 4259"/>
                  <a:gd name="T2" fmla="*/ 2147483647 w 2998"/>
                  <a:gd name="T3" fmla="*/ 2147483647 h 4259"/>
                  <a:gd name="T4" fmla="*/ 2147483647 w 2998"/>
                  <a:gd name="T5" fmla="*/ 2147483647 h 4259"/>
                  <a:gd name="T6" fmla="*/ 0 w 2998"/>
                  <a:gd name="T7" fmla="*/ 2147483647 h 4259"/>
                  <a:gd name="T8" fmla="*/ 2147483647 w 2998"/>
                  <a:gd name="T9" fmla="*/ 0 h 4259"/>
                  <a:gd name="T10" fmla="*/ 2147483647 w 2998"/>
                  <a:gd name="T11" fmla="*/ 2147483647 h 42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98"/>
                  <a:gd name="T19" fmla="*/ 0 h 4259"/>
                  <a:gd name="T20" fmla="*/ 2998 w 2998"/>
                  <a:gd name="T21" fmla="*/ 4259 h 42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98" h="4259">
                    <a:moveTo>
                      <a:pt x="2998" y="72"/>
                    </a:moveTo>
                    <a:lnTo>
                      <a:pt x="68" y="4259"/>
                    </a:lnTo>
                    <a:lnTo>
                      <a:pt x="61" y="4258"/>
                    </a:lnTo>
                    <a:lnTo>
                      <a:pt x="0" y="4242"/>
                    </a:lnTo>
                    <a:lnTo>
                      <a:pt x="2968" y="0"/>
                    </a:lnTo>
                    <a:lnTo>
                      <a:pt x="2998" y="72"/>
                    </a:lnTo>
                    <a:close/>
                  </a:path>
                </a:pathLst>
              </a:custGeom>
              <a:solidFill>
                <a:srgbClr val="DED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0" name="Freeform 24">
                <a:extLst>
                  <a:ext uri="{FF2B5EF4-FFF2-40B4-BE49-F238E27FC236}">
                    <a16:creationId xmlns:a16="http://schemas.microsoft.com/office/drawing/2014/main" id="{66751FDD-29BA-49FE-B0C4-BA1A245E6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5301" y="3357553"/>
                <a:ext cx="1597025" cy="2268537"/>
              </a:xfrm>
              <a:custGeom>
                <a:avLst/>
                <a:gdLst>
                  <a:gd name="T0" fmla="*/ 2147483647 w 3017"/>
                  <a:gd name="T1" fmla="*/ 2147483647 h 4286"/>
                  <a:gd name="T2" fmla="*/ 2147483647 w 3017"/>
                  <a:gd name="T3" fmla="*/ 2147483647 h 4286"/>
                  <a:gd name="T4" fmla="*/ 0 w 3017"/>
                  <a:gd name="T5" fmla="*/ 2147483647 h 4286"/>
                  <a:gd name="T6" fmla="*/ 2147483647 w 3017"/>
                  <a:gd name="T7" fmla="*/ 0 h 4286"/>
                  <a:gd name="T8" fmla="*/ 2147483647 w 3017"/>
                  <a:gd name="T9" fmla="*/ 2147483647 h 4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17"/>
                  <a:gd name="T16" fmla="*/ 0 h 4286"/>
                  <a:gd name="T17" fmla="*/ 3017 w 3017"/>
                  <a:gd name="T18" fmla="*/ 4286 h 4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17" h="4286">
                    <a:moveTo>
                      <a:pt x="3017" y="73"/>
                    </a:moveTo>
                    <a:lnTo>
                      <a:pt x="67" y="4286"/>
                    </a:lnTo>
                    <a:lnTo>
                      <a:pt x="0" y="4269"/>
                    </a:lnTo>
                    <a:lnTo>
                      <a:pt x="2987" y="0"/>
                    </a:lnTo>
                    <a:lnTo>
                      <a:pt x="3017" y="73"/>
                    </a:lnTo>
                    <a:close/>
                  </a:path>
                </a:pathLst>
              </a:custGeom>
              <a:solidFill>
                <a:srgbClr val="DF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1" name="Freeform 25">
                <a:extLst>
                  <a:ext uri="{FF2B5EF4-FFF2-40B4-BE49-F238E27FC236}">
                    <a16:creationId xmlns:a16="http://schemas.microsoft.com/office/drawing/2014/main" id="{EBBF62F5-E956-4379-BAA1-429789FB9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838" y="3340091"/>
                <a:ext cx="1606550" cy="2281237"/>
              </a:xfrm>
              <a:custGeom>
                <a:avLst/>
                <a:gdLst>
                  <a:gd name="T0" fmla="*/ 2147483647 w 3037"/>
                  <a:gd name="T1" fmla="*/ 2147483647 h 4313"/>
                  <a:gd name="T2" fmla="*/ 2147483647 w 3037"/>
                  <a:gd name="T3" fmla="*/ 2147483647 h 4313"/>
                  <a:gd name="T4" fmla="*/ 0 w 3037"/>
                  <a:gd name="T5" fmla="*/ 2147483647 h 4313"/>
                  <a:gd name="T6" fmla="*/ 2147483647 w 3037"/>
                  <a:gd name="T7" fmla="*/ 0 h 4313"/>
                  <a:gd name="T8" fmla="*/ 2147483647 w 3037"/>
                  <a:gd name="T9" fmla="*/ 2147483647 h 43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37"/>
                  <a:gd name="T16" fmla="*/ 0 h 4313"/>
                  <a:gd name="T17" fmla="*/ 3037 w 3037"/>
                  <a:gd name="T18" fmla="*/ 4313 h 43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37" h="4313">
                    <a:moveTo>
                      <a:pt x="3037" y="71"/>
                    </a:moveTo>
                    <a:lnTo>
                      <a:pt x="69" y="4313"/>
                    </a:lnTo>
                    <a:lnTo>
                      <a:pt x="0" y="4294"/>
                    </a:lnTo>
                    <a:lnTo>
                      <a:pt x="3007" y="0"/>
                    </a:lnTo>
                    <a:lnTo>
                      <a:pt x="3037" y="71"/>
                    </a:lnTo>
                    <a:close/>
                  </a:path>
                </a:pathLst>
              </a:custGeom>
              <a:solidFill>
                <a:srgbClr val="DF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2" name="Freeform 26">
                <a:extLst>
                  <a:ext uri="{FF2B5EF4-FFF2-40B4-BE49-F238E27FC236}">
                    <a16:creationId xmlns:a16="http://schemas.microsoft.com/office/drawing/2014/main" id="{4940C408-0B1E-43AB-9F0A-062DF8ECC1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788" y="3319453"/>
                <a:ext cx="1617663" cy="2297112"/>
              </a:xfrm>
              <a:custGeom>
                <a:avLst/>
                <a:gdLst>
                  <a:gd name="T0" fmla="*/ 2147483647 w 3056"/>
                  <a:gd name="T1" fmla="*/ 2147483647 h 4341"/>
                  <a:gd name="T2" fmla="*/ 2147483647 w 3056"/>
                  <a:gd name="T3" fmla="*/ 2147483647 h 4341"/>
                  <a:gd name="T4" fmla="*/ 0 w 3056"/>
                  <a:gd name="T5" fmla="*/ 2147483647 h 4341"/>
                  <a:gd name="T6" fmla="*/ 2147483647 w 3056"/>
                  <a:gd name="T7" fmla="*/ 0 h 4341"/>
                  <a:gd name="T8" fmla="*/ 2147483647 w 3056"/>
                  <a:gd name="T9" fmla="*/ 2147483647 h 43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56"/>
                  <a:gd name="T16" fmla="*/ 0 h 4341"/>
                  <a:gd name="T17" fmla="*/ 3056 w 3056"/>
                  <a:gd name="T18" fmla="*/ 4341 h 43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56" h="4341">
                    <a:moveTo>
                      <a:pt x="3056" y="72"/>
                    </a:moveTo>
                    <a:lnTo>
                      <a:pt x="69" y="4341"/>
                    </a:lnTo>
                    <a:lnTo>
                      <a:pt x="0" y="4323"/>
                    </a:lnTo>
                    <a:lnTo>
                      <a:pt x="3025" y="0"/>
                    </a:lnTo>
                    <a:lnTo>
                      <a:pt x="3056" y="72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3" name="Freeform 27">
                <a:extLst>
                  <a:ext uri="{FF2B5EF4-FFF2-40B4-BE49-F238E27FC236}">
                    <a16:creationId xmlns:a16="http://schemas.microsoft.com/office/drawing/2014/main" id="{4577F543-4AC7-4D8F-A29C-C329CDF15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326" y="3301991"/>
                <a:ext cx="1627188" cy="2309812"/>
              </a:xfrm>
              <a:custGeom>
                <a:avLst/>
                <a:gdLst>
                  <a:gd name="T0" fmla="*/ 2147483647 w 3075"/>
                  <a:gd name="T1" fmla="*/ 2147483647 h 4366"/>
                  <a:gd name="T2" fmla="*/ 2147483647 w 3075"/>
                  <a:gd name="T3" fmla="*/ 2147483647 h 4366"/>
                  <a:gd name="T4" fmla="*/ 0 w 3075"/>
                  <a:gd name="T5" fmla="*/ 2147483647 h 4366"/>
                  <a:gd name="T6" fmla="*/ 2147483647 w 3075"/>
                  <a:gd name="T7" fmla="*/ 0 h 4366"/>
                  <a:gd name="T8" fmla="*/ 2147483647 w 3075"/>
                  <a:gd name="T9" fmla="*/ 2147483647 h 4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75"/>
                  <a:gd name="T16" fmla="*/ 0 h 4366"/>
                  <a:gd name="T17" fmla="*/ 3075 w 3075"/>
                  <a:gd name="T18" fmla="*/ 4366 h 43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75" h="4366">
                    <a:moveTo>
                      <a:pt x="3075" y="72"/>
                    </a:moveTo>
                    <a:lnTo>
                      <a:pt x="68" y="4366"/>
                    </a:lnTo>
                    <a:lnTo>
                      <a:pt x="0" y="4349"/>
                    </a:lnTo>
                    <a:lnTo>
                      <a:pt x="3044" y="0"/>
                    </a:lnTo>
                    <a:lnTo>
                      <a:pt x="3075" y="72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4" name="Freeform 28">
                <a:extLst>
                  <a:ext uri="{FF2B5EF4-FFF2-40B4-BE49-F238E27FC236}">
                    <a16:creationId xmlns:a16="http://schemas.microsoft.com/office/drawing/2014/main" id="{7550D24F-CB6B-4B9B-A46D-F3519942D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3863" y="3281353"/>
                <a:ext cx="1636713" cy="2325687"/>
              </a:xfrm>
              <a:custGeom>
                <a:avLst/>
                <a:gdLst>
                  <a:gd name="T0" fmla="*/ 2147483647 w 3093"/>
                  <a:gd name="T1" fmla="*/ 2147483647 h 4395"/>
                  <a:gd name="T2" fmla="*/ 2147483647 w 3093"/>
                  <a:gd name="T3" fmla="*/ 2147483647 h 4395"/>
                  <a:gd name="T4" fmla="*/ 0 w 3093"/>
                  <a:gd name="T5" fmla="*/ 2147483647 h 4395"/>
                  <a:gd name="T6" fmla="*/ 2147483647 w 3093"/>
                  <a:gd name="T7" fmla="*/ 0 h 4395"/>
                  <a:gd name="T8" fmla="*/ 2147483647 w 3093"/>
                  <a:gd name="T9" fmla="*/ 2147483647 h 43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3"/>
                  <a:gd name="T16" fmla="*/ 0 h 4395"/>
                  <a:gd name="T17" fmla="*/ 3093 w 3093"/>
                  <a:gd name="T18" fmla="*/ 4395 h 43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3" h="4395">
                    <a:moveTo>
                      <a:pt x="3093" y="72"/>
                    </a:moveTo>
                    <a:lnTo>
                      <a:pt x="68" y="4395"/>
                    </a:lnTo>
                    <a:lnTo>
                      <a:pt x="0" y="4378"/>
                    </a:lnTo>
                    <a:lnTo>
                      <a:pt x="3063" y="0"/>
                    </a:lnTo>
                    <a:lnTo>
                      <a:pt x="3093" y="72"/>
                    </a:lnTo>
                    <a:close/>
                  </a:path>
                </a:pathLst>
              </a:custGeom>
              <a:solidFill>
                <a:srgbClr val="E1E1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5" name="Freeform 29">
                <a:extLst>
                  <a:ext uri="{FF2B5EF4-FFF2-40B4-BE49-F238E27FC236}">
                    <a16:creationId xmlns:a16="http://schemas.microsoft.com/office/drawing/2014/main" id="{25C07C75-4EE6-4429-8B25-2D96566FB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4813" y="3262303"/>
                <a:ext cx="1647825" cy="2339975"/>
              </a:xfrm>
              <a:custGeom>
                <a:avLst/>
                <a:gdLst>
                  <a:gd name="T0" fmla="*/ 2147483647 w 3112"/>
                  <a:gd name="T1" fmla="*/ 2147483647 h 4422"/>
                  <a:gd name="T2" fmla="*/ 2147483647 w 3112"/>
                  <a:gd name="T3" fmla="*/ 2147483647 h 4422"/>
                  <a:gd name="T4" fmla="*/ 445519557 w 3112"/>
                  <a:gd name="T5" fmla="*/ 2147483647 h 4422"/>
                  <a:gd name="T6" fmla="*/ 0 w 3112"/>
                  <a:gd name="T7" fmla="*/ 2147483647 h 4422"/>
                  <a:gd name="T8" fmla="*/ 2147483647 w 3112"/>
                  <a:gd name="T9" fmla="*/ 0 h 4422"/>
                  <a:gd name="T10" fmla="*/ 2147483647 w 3112"/>
                  <a:gd name="T11" fmla="*/ 2147483647 h 44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12"/>
                  <a:gd name="T19" fmla="*/ 0 h 4422"/>
                  <a:gd name="T20" fmla="*/ 3112 w 3112"/>
                  <a:gd name="T21" fmla="*/ 4422 h 44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12" h="4422">
                    <a:moveTo>
                      <a:pt x="3112" y="73"/>
                    </a:moveTo>
                    <a:lnTo>
                      <a:pt x="68" y="4422"/>
                    </a:lnTo>
                    <a:lnTo>
                      <a:pt x="3" y="4405"/>
                    </a:lnTo>
                    <a:lnTo>
                      <a:pt x="0" y="4404"/>
                    </a:lnTo>
                    <a:lnTo>
                      <a:pt x="3082" y="0"/>
                    </a:lnTo>
                    <a:lnTo>
                      <a:pt x="3112" y="73"/>
                    </a:lnTo>
                    <a:close/>
                  </a:path>
                </a:pathLst>
              </a:custGeom>
              <a:solidFill>
                <a:srgbClr val="E1E1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6" name="Freeform 30">
                <a:extLst>
                  <a:ext uri="{FF2B5EF4-FFF2-40B4-BE49-F238E27FC236}">
                    <a16:creationId xmlns:a16="http://schemas.microsoft.com/office/drawing/2014/main" id="{19BFF05A-1BF0-4FB1-A65D-88A02C903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8938" y="3243253"/>
                <a:ext cx="1655763" cy="2355850"/>
              </a:xfrm>
              <a:custGeom>
                <a:avLst/>
                <a:gdLst>
                  <a:gd name="T0" fmla="*/ 2147483647 w 3128"/>
                  <a:gd name="T1" fmla="*/ 2147483647 h 4450"/>
                  <a:gd name="T2" fmla="*/ 2147483647 w 3128"/>
                  <a:gd name="T3" fmla="*/ 2147483647 h 4450"/>
                  <a:gd name="T4" fmla="*/ 2147483647 w 3128"/>
                  <a:gd name="T5" fmla="*/ 2147483647 h 4450"/>
                  <a:gd name="T6" fmla="*/ 0 w 3128"/>
                  <a:gd name="T7" fmla="*/ 2147483647 h 4450"/>
                  <a:gd name="T8" fmla="*/ 2147483647 w 3128"/>
                  <a:gd name="T9" fmla="*/ 0 h 4450"/>
                  <a:gd name="T10" fmla="*/ 2147483647 w 3128"/>
                  <a:gd name="T11" fmla="*/ 2147483647 h 44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28"/>
                  <a:gd name="T19" fmla="*/ 0 h 4450"/>
                  <a:gd name="T20" fmla="*/ 3128 w 3128"/>
                  <a:gd name="T21" fmla="*/ 4450 h 44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28" h="4450">
                    <a:moveTo>
                      <a:pt x="3128" y="72"/>
                    </a:moveTo>
                    <a:lnTo>
                      <a:pt x="65" y="4450"/>
                    </a:lnTo>
                    <a:lnTo>
                      <a:pt x="34" y="4441"/>
                    </a:lnTo>
                    <a:lnTo>
                      <a:pt x="0" y="4427"/>
                    </a:lnTo>
                    <a:lnTo>
                      <a:pt x="3098" y="0"/>
                    </a:lnTo>
                    <a:lnTo>
                      <a:pt x="3128" y="72"/>
                    </a:lnTo>
                    <a:close/>
                  </a:path>
                </a:pathLst>
              </a:custGeom>
              <a:solidFill>
                <a:srgbClr val="E1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7" name="Freeform 31">
                <a:extLst>
                  <a:ext uri="{FF2B5EF4-FFF2-40B4-BE49-F238E27FC236}">
                    <a16:creationId xmlns:a16="http://schemas.microsoft.com/office/drawing/2014/main" id="{D10A38E1-784F-41E4-BC39-DF5595CAE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3063" y="3224203"/>
                <a:ext cx="1663700" cy="2368550"/>
              </a:xfrm>
              <a:custGeom>
                <a:avLst/>
                <a:gdLst>
                  <a:gd name="T0" fmla="*/ 2147483647 w 3144"/>
                  <a:gd name="T1" fmla="*/ 2147483647 h 4476"/>
                  <a:gd name="T2" fmla="*/ 2147483647 w 3144"/>
                  <a:gd name="T3" fmla="*/ 2147483647 h 4476"/>
                  <a:gd name="T4" fmla="*/ 0 w 3144"/>
                  <a:gd name="T5" fmla="*/ 2147483647 h 4476"/>
                  <a:gd name="T6" fmla="*/ 2147483647 w 3144"/>
                  <a:gd name="T7" fmla="*/ 0 h 4476"/>
                  <a:gd name="T8" fmla="*/ 2147483647 w 3144"/>
                  <a:gd name="T9" fmla="*/ 2147483647 h 44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44"/>
                  <a:gd name="T16" fmla="*/ 0 h 4476"/>
                  <a:gd name="T17" fmla="*/ 3144 w 3144"/>
                  <a:gd name="T18" fmla="*/ 4476 h 44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44" h="4476">
                    <a:moveTo>
                      <a:pt x="3144" y="72"/>
                    </a:moveTo>
                    <a:lnTo>
                      <a:pt x="62" y="4476"/>
                    </a:lnTo>
                    <a:lnTo>
                      <a:pt x="0" y="4449"/>
                    </a:lnTo>
                    <a:lnTo>
                      <a:pt x="3114" y="0"/>
                    </a:lnTo>
                    <a:lnTo>
                      <a:pt x="3144" y="72"/>
                    </a:lnTo>
                    <a:close/>
                  </a:path>
                </a:pathLst>
              </a:custGeom>
              <a:solidFill>
                <a:srgbClr val="E1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8" name="Freeform 32">
                <a:extLst>
                  <a:ext uri="{FF2B5EF4-FFF2-40B4-BE49-F238E27FC236}">
                    <a16:creationId xmlns:a16="http://schemas.microsoft.com/office/drawing/2014/main" id="{50821CE8-4451-4EBD-83EC-AB1FE1F71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5601" y="3205153"/>
                <a:ext cx="1673225" cy="2381250"/>
              </a:xfrm>
              <a:custGeom>
                <a:avLst/>
                <a:gdLst>
                  <a:gd name="T0" fmla="*/ 2147483647 w 3160"/>
                  <a:gd name="T1" fmla="*/ 2147483647 h 4499"/>
                  <a:gd name="T2" fmla="*/ 2147483647 w 3160"/>
                  <a:gd name="T3" fmla="*/ 2147483647 h 4499"/>
                  <a:gd name="T4" fmla="*/ 0 w 3160"/>
                  <a:gd name="T5" fmla="*/ 2147483647 h 4499"/>
                  <a:gd name="T6" fmla="*/ 2147483647 w 3160"/>
                  <a:gd name="T7" fmla="*/ 0 h 4499"/>
                  <a:gd name="T8" fmla="*/ 2147483647 w 3160"/>
                  <a:gd name="T9" fmla="*/ 2147483647 h 44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0"/>
                  <a:gd name="T16" fmla="*/ 0 h 4499"/>
                  <a:gd name="T17" fmla="*/ 3160 w 3160"/>
                  <a:gd name="T18" fmla="*/ 4499 h 44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0" h="4499">
                    <a:moveTo>
                      <a:pt x="3160" y="72"/>
                    </a:moveTo>
                    <a:lnTo>
                      <a:pt x="62" y="4499"/>
                    </a:lnTo>
                    <a:lnTo>
                      <a:pt x="0" y="4472"/>
                    </a:lnTo>
                    <a:lnTo>
                      <a:pt x="3130" y="0"/>
                    </a:lnTo>
                    <a:lnTo>
                      <a:pt x="3160" y="72"/>
                    </a:lnTo>
                    <a:close/>
                  </a:path>
                </a:pathLst>
              </a:custGeom>
              <a:solidFill>
                <a:srgbClr val="E2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09" name="Freeform 33">
                <a:extLst>
                  <a:ext uri="{FF2B5EF4-FFF2-40B4-BE49-F238E27FC236}">
                    <a16:creationId xmlns:a16="http://schemas.microsoft.com/office/drawing/2014/main" id="{7A6DC896-C62F-436C-A0F3-D60E70EC7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6" y="3186103"/>
                <a:ext cx="1681163" cy="2392362"/>
              </a:xfrm>
              <a:custGeom>
                <a:avLst/>
                <a:gdLst>
                  <a:gd name="T0" fmla="*/ 2147483647 w 3177"/>
                  <a:gd name="T1" fmla="*/ 2147483647 h 4521"/>
                  <a:gd name="T2" fmla="*/ 2147483647 w 3177"/>
                  <a:gd name="T3" fmla="*/ 2147483647 h 4521"/>
                  <a:gd name="T4" fmla="*/ 0 w 3177"/>
                  <a:gd name="T5" fmla="*/ 2147483647 h 4521"/>
                  <a:gd name="T6" fmla="*/ 2147483647 w 3177"/>
                  <a:gd name="T7" fmla="*/ 0 h 4521"/>
                  <a:gd name="T8" fmla="*/ 2147483647 w 3177"/>
                  <a:gd name="T9" fmla="*/ 2147483647 h 4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77"/>
                  <a:gd name="T16" fmla="*/ 0 h 4521"/>
                  <a:gd name="T17" fmla="*/ 3177 w 3177"/>
                  <a:gd name="T18" fmla="*/ 4521 h 4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77" h="4521">
                    <a:moveTo>
                      <a:pt x="3177" y="72"/>
                    </a:moveTo>
                    <a:lnTo>
                      <a:pt x="63" y="4521"/>
                    </a:lnTo>
                    <a:lnTo>
                      <a:pt x="0" y="4495"/>
                    </a:lnTo>
                    <a:lnTo>
                      <a:pt x="3147" y="0"/>
                    </a:lnTo>
                    <a:lnTo>
                      <a:pt x="3177" y="72"/>
                    </a:lnTo>
                    <a:close/>
                  </a:path>
                </a:pathLst>
              </a:custGeom>
              <a:solidFill>
                <a:srgbClr val="E2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0" name="Freeform 34">
                <a:extLst>
                  <a:ext uri="{FF2B5EF4-FFF2-40B4-BE49-F238E27FC236}">
                    <a16:creationId xmlns:a16="http://schemas.microsoft.com/office/drawing/2014/main" id="{F5407437-887B-4EFD-A6CB-73E38B22C7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3167053"/>
                <a:ext cx="1690688" cy="2405062"/>
              </a:xfrm>
              <a:custGeom>
                <a:avLst/>
                <a:gdLst>
                  <a:gd name="T0" fmla="*/ 2147483647 w 3193"/>
                  <a:gd name="T1" fmla="*/ 2147483647 h 4545"/>
                  <a:gd name="T2" fmla="*/ 2147483647 w 3193"/>
                  <a:gd name="T3" fmla="*/ 2147483647 h 4545"/>
                  <a:gd name="T4" fmla="*/ 0 w 3193"/>
                  <a:gd name="T5" fmla="*/ 2147483647 h 4545"/>
                  <a:gd name="T6" fmla="*/ 2147483647 w 3193"/>
                  <a:gd name="T7" fmla="*/ 0 h 4545"/>
                  <a:gd name="T8" fmla="*/ 2147483647 w 3193"/>
                  <a:gd name="T9" fmla="*/ 2147483647 h 45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93"/>
                  <a:gd name="T16" fmla="*/ 0 h 4545"/>
                  <a:gd name="T17" fmla="*/ 3193 w 3193"/>
                  <a:gd name="T18" fmla="*/ 4545 h 45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93" h="4545">
                    <a:moveTo>
                      <a:pt x="3193" y="73"/>
                    </a:moveTo>
                    <a:lnTo>
                      <a:pt x="63" y="4545"/>
                    </a:lnTo>
                    <a:lnTo>
                      <a:pt x="0" y="4519"/>
                    </a:lnTo>
                    <a:lnTo>
                      <a:pt x="3163" y="0"/>
                    </a:lnTo>
                    <a:lnTo>
                      <a:pt x="3193" y="73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1" name="Freeform 35">
                <a:extLst>
                  <a:ext uri="{FF2B5EF4-FFF2-40B4-BE49-F238E27FC236}">
                    <a16:creationId xmlns:a16="http://schemas.microsoft.com/office/drawing/2014/main" id="{1F4407D9-9646-4C48-983E-07021DAF6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6388" y="3148003"/>
                <a:ext cx="1698625" cy="2417762"/>
              </a:xfrm>
              <a:custGeom>
                <a:avLst/>
                <a:gdLst>
                  <a:gd name="T0" fmla="*/ 2147483647 w 3209"/>
                  <a:gd name="T1" fmla="*/ 2147483647 h 4567"/>
                  <a:gd name="T2" fmla="*/ 2147483647 w 3209"/>
                  <a:gd name="T3" fmla="*/ 2147483647 h 4567"/>
                  <a:gd name="T4" fmla="*/ 0 w 3209"/>
                  <a:gd name="T5" fmla="*/ 2147483647 h 4567"/>
                  <a:gd name="T6" fmla="*/ 2147483647 w 3209"/>
                  <a:gd name="T7" fmla="*/ 0 h 4567"/>
                  <a:gd name="T8" fmla="*/ 2147483647 w 3209"/>
                  <a:gd name="T9" fmla="*/ 2147483647 h 4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09"/>
                  <a:gd name="T16" fmla="*/ 0 h 4567"/>
                  <a:gd name="T17" fmla="*/ 3209 w 3209"/>
                  <a:gd name="T18" fmla="*/ 4567 h 4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09" h="4567">
                    <a:moveTo>
                      <a:pt x="3209" y="72"/>
                    </a:moveTo>
                    <a:lnTo>
                      <a:pt x="62" y="4567"/>
                    </a:lnTo>
                    <a:lnTo>
                      <a:pt x="0" y="4540"/>
                    </a:lnTo>
                    <a:lnTo>
                      <a:pt x="3179" y="0"/>
                    </a:lnTo>
                    <a:lnTo>
                      <a:pt x="3209" y="72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2" name="Freeform 36">
                <a:extLst>
                  <a:ext uri="{FF2B5EF4-FFF2-40B4-BE49-F238E27FC236}">
                    <a16:creationId xmlns:a16="http://schemas.microsoft.com/office/drawing/2014/main" id="{0EEB593A-23B0-4012-A57E-8C0ED4F9CA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513" y="3128953"/>
                <a:ext cx="1706563" cy="2428875"/>
              </a:xfrm>
              <a:custGeom>
                <a:avLst/>
                <a:gdLst>
                  <a:gd name="T0" fmla="*/ 2147483647 w 3225"/>
                  <a:gd name="T1" fmla="*/ 2147483647 h 4591"/>
                  <a:gd name="T2" fmla="*/ 2147483647 w 3225"/>
                  <a:gd name="T3" fmla="*/ 2147483647 h 4591"/>
                  <a:gd name="T4" fmla="*/ 0 w 3225"/>
                  <a:gd name="T5" fmla="*/ 2147483647 h 4591"/>
                  <a:gd name="T6" fmla="*/ 2147483647 w 3225"/>
                  <a:gd name="T7" fmla="*/ 0 h 4591"/>
                  <a:gd name="T8" fmla="*/ 2147483647 w 3225"/>
                  <a:gd name="T9" fmla="*/ 2147483647 h 45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25"/>
                  <a:gd name="T16" fmla="*/ 0 h 4591"/>
                  <a:gd name="T17" fmla="*/ 3225 w 3225"/>
                  <a:gd name="T18" fmla="*/ 4591 h 45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25" h="4591">
                    <a:moveTo>
                      <a:pt x="3225" y="72"/>
                    </a:moveTo>
                    <a:lnTo>
                      <a:pt x="62" y="4591"/>
                    </a:lnTo>
                    <a:lnTo>
                      <a:pt x="0" y="4565"/>
                    </a:lnTo>
                    <a:lnTo>
                      <a:pt x="3195" y="0"/>
                    </a:lnTo>
                    <a:lnTo>
                      <a:pt x="3225" y="72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3" name="Freeform 37">
                <a:extLst>
                  <a:ext uri="{FF2B5EF4-FFF2-40B4-BE49-F238E27FC236}">
                    <a16:creationId xmlns:a16="http://schemas.microsoft.com/office/drawing/2014/main" id="{31784E88-2CC1-4D9A-9D1A-C906DB04F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4638" y="3109903"/>
                <a:ext cx="1714500" cy="2441575"/>
              </a:xfrm>
              <a:custGeom>
                <a:avLst/>
                <a:gdLst>
                  <a:gd name="T0" fmla="*/ 2147483647 w 3240"/>
                  <a:gd name="T1" fmla="*/ 2147483647 h 4612"/>
                  <a:gd name="T2" fmla="*/ 2147483647 w 3240"/>
                  <a:gd name="T3" fmla="*/ 2147483647 h 4612"/>
                  <a:gd name="T4" fmla="*/ 2147483647 w 3240"/>
                  <a:gd name="T5" fmla="*/ 2147483647 h 4612"/>
                  <a:gd name="T6" fmla="*/ 0 w 3240"/>
                  <a:gd name="T7" fmla="*/ 2147483647 h 4612"/>
                  <a:gd name="T8" fmla="*/ 2147483647 w 3240"/>
                  <a:gd name="T9" fmla="*/ 0 h 4612"/>
                  <a:gd name="T10" fmla="*/ 2147483647 w 3240"/>
                  <a:gd name="T11" fmla="*/ 2147483647 h 46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40"/>
                  <a:gd name="T19" fmla="*/ 0 h 4612"/>
                  <a:gd name="T20" fmla="*/ 3240 w 3240"/>
                  <a:gd name="T21" fmla="*/ 4612 h 46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40" h="4612">
                    <a:moveTo>
                      <a:pt x="3240" y="72"/>
                    </a:moveTo>
                    <a:lnTo>
                      <a:pt x="61" y="4612"/>
                    </a:lnTo>
                    <a:lnTo>
                      <a:pt x="15" y="4594"/>
                    </a:lnTo>
                    <a:lnTo>
                      <a:pt x="0" y="4585"/>
                    </a:lnTo>
                    <a:lnTo>
                      <a:pt x="3210" y="0"/>
                    </a:lnTo>
                    <a:lnTo>
                      <a:pt x="3240" y="72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4" name="Freeform 38">
                <a:extLst>
                  <a:ext uri="{FF2B5EF4-FFF2-40B4-BE49-F238E27FC236}">
                    <a16:creationId xmlns:a16="http://schemas.microsoft.com/office/drawing/2014/main" id="{688EB21A-099C-4FFE-AA81-40298B72C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763" y="3090853"/>
                <a:ext cx="1722438" cy="2454275"/>
              </a:xfrm>
              <a:custGeom>
                <a:avLst/>
                <a:gdLst>
                  <a:gd name="T0" fmla="*/ 2147483647 w 3253"/>
                  <a:gd name="T1" fmla="*/ 2147483647 h 4637"/>
                  <a:gd name="T2" fmla="*/ 2147483647 w 3253"/>
                  <a:gd name="T3" fmla="*/ 2147483647 h 4637"/>
                  <a:gd name="T4" fmla="*/ 2147483647 w 3253"/>
                  <a:gd name="T5" fmla="*/ 2147483647 h 4637"/>
                  <a:gd name="T6" fmla="*/ 0 w 3253"/>
                  <a:gd name="T7" fmla="*/ 2147483647 h 4637"/>
                  <a:gd name="T8" fmla="*/ 2147483647 w 3253"/>
                  <a:gd name="T9" fmla="*/ 0 h 4637"/>
                  <a:gd name="T10" fmla="*/ 2147483647 w 3253"/>
                  <a:gd name="T11" fmla="*/ 2147483647 h 46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53"/>
                  <a:gd name="T19" fmla="*/ 0 h 4637"/>
                  <a:gd name="T20" fmla="*/ 3253 w 3253"/>
                  <a:gd name="T21" fmla="*/ 4637 h 46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53" h="4637">
                    <a:moveTo>
                      <a:pt x="3253" y="72"/>
                    </a:moveTo>
                    <a:lnTo>
                      <a:pt x="58" y="4637"/>
                    </a:lnTo>
                    <a:lnTo>
                      <a:pt x="43" y="4631"/>
                    </a:lnTo>
                    <a:lnTo>
                      <a:pt x="0" y="4603"/>
                    </a:lnTo>
                    <a:lnTo>
                      <a:pt x="3221" y="0"/>
                    </a:lnTo>
                    <a:lnTo>
                      <a:pt x="3253" y="72"/>
                    </a:lnTo>
                    <a:close/>
                  </a:path>
                </a:pathLst>
              </a:custGeom>
              <a:solidFill>
                <a:srgbClr val="E4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5" name="Freeform 39">
                <a:extLst>
                  <a:ext uri="{FF2B5EF4-FFF2-40B4-BE49-F238E27FC236}">
                    <a16:creationId xmlns:a16="http://schemas.microsoft.com/office/drawing/2014/main" id="{B905A318-76BB-4439-9E4B-A2124B183F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4476" y="3071803"/>
                <a:ext cx="1728788" cy="2465387"/>
              </a:xfrm>
              <a:custGeom>
                <a:avLst/>
                <a:gdLst>
                  <a:gd name="T0" fmla="*/ 2147483647 w 3266"/>
                  <a:gd name="T1" fmla="*/ 2147483647 h 4658"/>
                  <a:gd name="T2" fmla="*/ 2147483647 w 3266"/>
                  <a:gd name="T3" fmla="*/ 2147483647 h 4658"/>
                  <a:gd name="T4" fmla="*/ 0 w 3266"/>
                  <a:gd name="T5" fmla="*/ 2147483647 h 4658"/>
                  <a:gd name="T6" fmla="*/ 2147483647 w 3266"/>
                  <a:gd name="T7" fmla="*/ 0 h 4658"/>
                  <a:gd name="T8" fmla="*/ 2147483647 w 3266"/>
                  <a:gd name="T9" fmla="*/ 2147483647 h 46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66"/>
                  <a:gd name="T16" fmla="*/ 0 h 4658"/>
                  <a:gd name="T17" fmla="*/ 3266 w 3266"/>
                  <a:gd name="T18" fmla="*/ 4658 h 46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66" h="4658">
                    <a:moveTo>
                      <a:pt x="3266" y="73"/>
                    </a:moveTo>
                    <a:lnTo>
                      <a:pt x="56" y="4658"/>
                    </a:lnTo>
                    <a:lnTo>
                      <a:pt x="0" y="4621"/>
                    </a:lnTo>
                    <a:lnTo>
                      <a:pt x="3234" y="0"/>
                    </a:lnTo>
                    <a:lnTo>
                      <a:pt x="3266" y="73"/>
                    </a:lnTo>
                    <a:close/>
                  </a:path>
                </a:pathLst>
              </a:custGeom>
              <a:solidFill>
                <a:srgbClr val="E4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6" name="Freeform 40">
                <a:extLst>
                  <a:ext uri="{FF2B5EF4-FFF2-40B4-BE49-F238E27FC236}">
                    <a16:creationId xmlns:a16="http://schemas.microsoft.com/office/drawing/2014/main" id="{65360E81-AC9F-4930-9885-48B682FAB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0188" y="3052753"/>
                <a:ext cx="1733550" cy="2473325"/>
              </a:xfrm>
              <a:custGeom>
                <a:avLst/>
                <a:gdLst>
                  <a:gd name="T0" fmla="*/ 2147483647 w 3277"/>
                  <a:gd name="T1" fmla="*/ 2147483647 h 4675"/>
                  <a:gd name="T2" fmla="*/ 2147483647 w 3277"/>
                  <a:gd name="T3" fmla="*/ 2147483647 h 4675"/>
                  <a:gd name="T4" fmla="*/ 0 w 3277"/>
                  <a:gd name="T5" fmla="*/ 2147483647 h 4675"/>
                  <a:gd name="T6" fmla="*/ 2147483647 w 3277"/>
                  <a:gd name="T7" fmla="*/ 0 h 4675"/>
                  <a:gd name="T8" fmla="*/ 2147483647 w 3277"/>
                  <a:gd name="T9" fmla="*/ 2147483647 h 46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77"/>
                  <a:gd name="T16" fmla="*/ 0 h 4675"/>
                  <a:gd name="T17" fmla="*/ 3277 w 3277"/>
                  <a:gd name="T18" fmla="*/ 4675 h 46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77" h="4675">
                    <a:moveTo>
                      <a:pt x="3277" y="72"/>
                    </a:moveTo>
                    <a:lnTo>
                      <a:pt x="56" y="4675"/>
                    </a:lnTo>
                    <a:lnTo>
                      <a:pt x="0" y="4640"/>
                    </a:lnTo>
                    <a:lnTo>
                      <a:pt x="3247" y="0"/>
                    </a:lnTo>
                    <a:lnTo>
                      <a:pt x="3277" y="7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7" name="Freeform 41">
                <a:extLst>
                  <a:ext uri="{FF2B5EF4-FFF2-40B4-BE49-F238E27FC236}">
                    <a16:creationId xmlns:a16="http://schemas.microsoft.com/office/drawing/2014/main" id="{B4BBF4FF-A138-40E9-9C56-D1FE24EC7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5901" y="3033703"/>
                <a:ext cx="1739900" cy="2482850"/>
              </a:xfrm>
              <a:custGeom>
                <a:avLst/>
                <a:gdLst>
                  <a:gd name="T0" fmla="*/ 2147483647 w 3289"/>
                  <a:gd name="T1" fmla="*/ 2147483647 h 4693"/>
                  <a:gd name="T2" fmla="*/ 2147483647 w 3289"/>
                  <a:gd name="T3" fmla="*/ 2147483647 h 4693"/>
                  <a:gd name="T4" fmla="*/ 592156459 w 3289"/>
                  <a:gd name="T5" fmla="*/ 2147483647 h 4693"/>
                  <a:gd name="T6" fmla="*/ 0 w 3289"/>
                  <a:gd name="T7" fmla="*/ 2147483647 h 4693"/>
                  <a:gd name="T8" fmla="*/ 2147483647 w 3289"/>
                  <a:gd name="T9" fmla="*/ 0 h 4693"/>
                  <a:gd name="T10" fmla="*/ 2147483647 w 3289"/>
                  <a:gd name="T11" fmla="*/ 2147483647 h 46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89"/>
                  <a:gd name="T19" fmla="*/ 0 h 4693"/>
                  <a:gd name="T20" fmla="*/ 3289 w 3289"/>
                  <a:gd name="T21" fmla="*/ 4693 h 46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89" h="4693">
                    <a:moveTo>
                      <a:pt x="3289" y="72"/>
                    </a:moveTo>
                    <a:lnTo>
                      <a:pt x="55" y="4693"/>
                    </a:lnTo>
                    <a:lnTo>
                      <a:pt x="4" y="4660"/>
                    </a:lnTo>
                    <a:lnTo>
                      <a:pt x="0" y="4658"/>
                    </a:lnTo>
                    <a:lnTo>
                      <a:pt x="3259" y="0"/>
                    </a:lnTo>
                    <a:lnTo>
                      <a:pt x="3289" y="7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8" name="Freeform 42">
                <a:extLst>
                  <a:ext uri="{FF2B5EF4-FFF2-40B4-BE49-F238E27FC236}">
                    <a16:creationId xmlns:a16="http://schemas.microsoft.com/office/drawing/2014/main" id="{3890452A-7B0A-47C2-9F11-412AFB41E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3201" y="3014653"/>
                <a:ext cx="1744663" cy="2493962"/>
              </a:xfrm>
              <a:custGeom>
                <a:avLst/>
                <a:gdLst>
                  <a:gd name="T0" fmla="*/ 2147483647 w 3297"/>
                  <a:gd name="T1" fmla="*/ 2147483647 h 4712"/>
                  <a:gd name="T2" fmla="*/ 2147483647 w 3297"/>
                  <a:gd name="T3" fmla="*/ 2147483647 h 4712"/>
                  <a:gd name="T4" fmla="*/ 2147483647 w 3297"/>
                  <a:gd name="T5" fmla="*/ 2147483647 h 4712"/>
                  <a:gd name="T6" fmla="*/ 0 w 3297"/>
                  <a:gd name="T7" fmla="*/ 2147483647 h 4712"/>
                  <a:gd name="T8" fmla="*/ 2147483647 w 3297"/>
                  <a:gd name="T9" fmla="*/ 0 h 4712"/>
                  <a:gd name="T10" fmla="*/ 2147483647 w 3297"/>
                  <a:gd name="T11" fmla="*/ 2147483647 h 47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97"/>
                  <a:gd name="T19" fmla="*/ 0 h 4712"/>
                  <a:gd name="T20" fmla="*/ 3297 w 3297"/>
                  <a:gd name="T21" fmla="*/ 4712 h 47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97" h="4712">
                    <a:moveTo>
                      <a:pt x="3297" y="72"/>
                    </a:moveTo>
                    <a:lnTo>
                      <a:pt x="50" y="4712"/>
                    </a:lnTo>
                    <a:lnTo>
                      <a:pt x="27" y="4696"/>
                    </a:lnTo>
                    <a:lnTo>
                      <a:pt x="0" y="4670"/>
                    </a:lnTo>
                    <a:lnTo>
                      <a:pt x="3267" y="0"/>
                    </a:lnTo>
                    <a:lnTo>
                      <a:pt x="3297" y="72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19" name="Freeform 43">
                <a:extLst>
                  <a:ext uri="{FF2B5EF4-FFF2-40B4-BE49-F238E27FC236}">
                    <a16:creationId xmlns:a16="http://schemas.microsoft.com/office/drawing/2014/main" id="{3DE3A654-801E-47A8-897A-2FCA1E1E2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0501" y="2995603"/>
                <a:ext cx="1749425" cy="2503487"/>
              </a:xfrm>
              <a:custGeom>
                <a:avLst/>
                <a:gdLst>
                  <a:gd name="T0" fmla="*/ 2147483647 w 3307"/>
                  <a:gd name="T1" fmla="*/ 2147483647 h 4730"/>
                  <a:gd name="T2" fmla="*/ 2147483647 w 3307"/>
                  <a:gd name="T3" fmla="*/ 2147483647 h 4730"/>
                  <a:gd name="T4" fmla="*/ 0 w 3307"/>
                  <a:gd name="T5" fmla="*/ 2147483647 h 4730"/>
                  <a:gd name="T6" fmla="*/ 2147483647 w 3307"/>
                  <a:gd name="T7" fmla="*/ 0 h 4730"/>
                  <a:gd name="T8" fmla="*/ 2147483647 w 3307"/>
                  <a:gd name="T9" fmla="*/ 2147483647 h 47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07"/>
                  <a:gd name="T16" fmla="*/ 0 h 4730"/>
                  <a:gd name="T17" fmla="*/ 3307 w 3307"/>
                  <a:gd name="T18" fmla="*/ 4730 h 47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07" h="4730">
                    <a:moveTo>
                      <a:pt x="3307" y="72"/>
                    </a:moveTo>
                    <a:lnTo>
                      <a:pt x="48" y="4730"/>
                    </a:lnTo>
                    <a:lnTo>
                      <a:pt x="0" y="4682"/>
                    </a:lnTo>
                    <a:lnTo>
                      <a:pt x="3277" y="0"/>
                    </a:lnTo>
                    <a:lnTo>
                      <a:pt x="3307" y="72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0" name="Freeform 44">
                <a:extLst>
                  <a:ext uri="{FF2B5EF4-FFF2-40B4-BE49-F238E27FC236}">
                    <a16:creationId xmlns:a16="http://schemas.microsoft.com/office/drawing/2014/main" id="{F12B75F4-92C1-4363-A002-CCAC34185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7801" y="2976553"/>
                <a:ext cx="1754188" cy="2509837"/>
              </a:xfrm>
              <a:custGeom>
                <a:avLst/>
                <a:gdLst>
                  <a:gd name="T0" fmla="*/ 2147483647 w 3316"/>
                  <a:gd name="T1" fmla="*/ 2147483647 h 4743"/>
                  <a:gd name="T2" fmla="*/ 2147483647 w 3316"/>
                  <a:gd name="T3" fmla="*/ 2147483647 h 4743"/>
                  <a:gd name="T4" fmla="*/ 0 w 3316"/>
                  <a:gd name="T5" fmla="*/ 2147483647 h 4743"/>
                  <a:gd name="T6" fmla="*/ 2147483647 w 3316"/>
                  <a:gd name="T7" fmla="*/ 0 h 4743"/>
                  <a:gd name="T8" fmla="*/ 2147483647 w 3316"/>
                  <a:gd name="T9" fmla="*/ 2147483647 h 47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6"/>
                  <a:gd name="T16" fmla="*/ 0 h 4743"/>
                  <a:gd name="T17" fmla="*/ 3316 w 3316"/>
                  <a:gd name="T18" fmla="*/ 4743 h 47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6" h="4743">
                    <a:moveTo>
                      <a:pt x="3316" y="73"/>
                    </a:moveTo>
                    <a:lnTo>
                      <a:pt x="49" y="4743"/>
                    </a:lnTo>
                    <a:lnTo>
                      <a:pt x="0" y="4696"/>
                    </a:lnTo>
                    <a:lnTo>
                      <a:pt x="3286" y="0"/>
                    </a:lnTo>
                    <a:lnTo>
                      <a:pt x="3316" y="73"/>
                    </a:lnTo>
                    <a:close/>
                  </a:path>
                </a:pathLst>
              </a:custGeom>
              <a:solidFill>
                <a:srgbClr val="E6E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1" name="Freeform 45">
                <a:extLst>
                  <a:ext uri="{FF2B5EF4-FFF2-40B4-BE49-F238E27FC236}">
                    <a16:creationId xmlns:a16="http://schemas.microsoft.com/office/drawing/2014/main" id="{B495FA5D-BDBC-43F8-B7E3-EADF52D86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5101" y="2957503"/>
                <a:ext cx="1758950" cy="2516187"/>
              </a:xfrm>
              <a:custGeom>
                <a:avLst/>
                <a:gdLst>
                  <a:gd name="T0" fmla="*/ 2147483647 w 3324"/>
                  <a:gd name="T1" fmla="*/ 2147483647 h 4754"/>
                  <a:gd name="T2" fmla="*/ 2147483647 w 3324"/>
                  <a:gd name="T3" fmla="*/ 2147483647 h 4754"/>
                  <a:gd name="T4" fmla="*/ 0 w 3324"/>
                  <a:gd name="T5" fmla="*/ 2147483647 h 4754"/>
                  <a:gd name="T6" fmla="*/ 2147483647 w 3324"/>
                  <a:gd name="T7" fmla="*/ 0 h 4754"/>
                  <a:gd name="T8" fmla="*/ 2147483647 w 3324"/>
                  <a:gd name="T9" fmla="*/ 2147483647 h 47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24"/>
                  <a:gd name="T16" fmla="*/ 0 h 4754"/>
                  <a:gd name="T17" fmla="*/ 3324 w 3324"/>
                  <a:gd name="T18" fmla="*/ 4754 h 47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24" h="4754">
                    <a:moveTo>
                      <a:pt x="3324" y="72"/>
                    </a:moveTo>
                    <a:lnTo>
                      <a:pt x="47" y="4754"/>
                    </a:lnTo>
                    <a:lnTo>
                      <a:pt x="0" y="4707"/>
                    </a:lnTo>
                    <a:lnTo>
                      <a:pt x="3294" y="0"/>
                    </a:lnTo>
                    <a:lnTo>
                      <a:pt x="3324" y="72"/>
                    </a:lnTo>
                    <a:close/>
                  </a:path>
                </a:pathLst>
              </a:custGeom>
              <a:solidFill>
                <a:srgbClr val="E6E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2" name="Freeform 46">
                <a:extLst>
                  <a:ext uri="{FF2B5EF4-FFF2-40B4-BE49-F238E27FC236}">
                    <a16:creationId xmlns:a16="http://schemas.microsoft.com/office/drawing/2014/main" id="{499CDBFB-91DB-4F10-A002-58722375B2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163" y="2938453"/>
                <a:ext cx="1758950" cy="2522537"/>
              </a:xfrm>
              <a:custGeom>
                <a:avLst/>
                <a:gdLst>
                  <a:gd name="T0" fmla="*/ 2147483647 w 3324"/>
                  <a:gd name="T1" fmla="*/ 2147483647 h 4768"/>
                  <a:gd name="T2" fmla="*/ 2147483647 w 3324"/>
                  <a:gd name="T3" fmla="*/ 2147483647 h 4768"/>
                  <a:gd name="T4" fmla="*/ 0 w 3324"/>
                  <a:gd name="T5" fmla="*/ 2147483647 h 4768"/>
                  <a:gd name="T6" fmla="*/ 2147483647 w 3324"/>
                  <a:gd name="T7" fmla="*/ 2147483647 h 4768"/>
                  <a:gd name="T8" fmla="*/ 2147483647 w 3324"/>
                  <a:gd name="T9" fmla="*/ 0 h 4768"/>
                  <a:gd name="T10" fmla="*/ 2147483647 w 3324"/>
                  <a:gd name="T11" fmla="*/ 2147483647 h 47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24"/>
                  <a:gd name="T19" fmla="*/ 0 h 4768"/>
                  <a:gd name="T20" fmla="*/ 3324 w 3324"/>
                  <a:gd name="T21" fmla="*/ 4768 h 476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24" h="4768">
                    <a:moveTo>
                      <a:pt x="3324" y="72"/>
                    </a:moveTo>
                    <a:lnTo>
                      <a:pt x="38" y="4768"/>
                    </a:lnTo>
                    <a:lnTo>
                      <a:pt x="0" y="4729"/>
                    </a:lnTo>
                    <a:lnTo>
                      <a:pt x="21" y="4677"/>
                    </a:lnTo>
                    <a:lnTo>
                      <a:pt x="3294" y="0"/>
                    </a:lnTo>
                    <a:lnTo>
                      <a:pt x="3324" y="72"/>
                    </a:lnTo>
                    <a:close/>
                  </a:path>
                </a:pathLst>
              </a:custGeom>
              <a:solidFill>
                <a:srgbClr val="E7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3" name="Freeform 47">
                <a:extLst>
                  <a:ext uri="{FF2B5EF4-FFF2-40B4-BE49-F238E27FC236}">
                    <a16:creationId xmlns:a16="http://schemas.microsoft.com/office/drawing/2014/main" id="{1A878750-8D31-46FD-980A-99B0AD8F42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163" y="2919403"/>
                <a:ext cx="1751013" cy="2528887"/>
              </a:xfrm>
              <a:custGeom>
                <a:avLst/>
                <a:gdLst>
                  <a:gd name="T0" fmla="*/ 2147483647 w 3309"/>
                  <a:gd name="T1" fmla="*/ 2147483647 h 4779"/>
                  <a:gd name="T2" fmla="*/ 2147483647 w 3309"/>
                  <a:gd name="T3" fmla="*/ 2147483647 h 4779"/>
                  <a:gd name="T4" fmla="*/ 0 w 3309"/>
                  <a:gd name="T5" fmla="*/ 2147483647 h 4779"/>
                  <a:gd name="T6" fmla="*/ 2147483647 w 3309"/>
                  <a:gd name="T7" fmla="*/ 2147483647 h 4779"/>
                  <a:gd name="T8" fmla="*/ 2147483647 w 3309"/>
                  <a:gd name="T9" fmla="*/ 0 h 4779"/>
                  <a:gd name="T10" fmla="*/ 2147483647 w 3309"/>
                  <a:gd name="T11" fmla="*/ 2147483647 h 47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09"/>
                  <a:gd name="T19" fmla="*/ 0 h 4779"/>
                  <a:gd name="T20" fmla="*/ 3309 w 3309"/>
                  <a:gd name="T21" fmla="*/ 4779 h 477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09" h="4779">
                    <a:moveTo>
                      <a:pt x="3309" y="72"/>
                    </a:moveTo>
                    <a:lnTo>
                      <a:pt x="15" y="4779"/>
                    </a:lnTo>
                    <a:lnTo>
                      <a:pt x="0" y="4764"/>
                    </a:lnTo>
                    <a:lnTo>
                      <a:pt x="78" y="4573"/>
                    </a:lnTo>
                    <a:lnTo>
                      <a:pt x="3279" y="0"/>
                    </a:lnTo>
                    <a:lnTo>
                      <a:pt x="3309" y="72"/>
                    </a:lnTo>
                    <a:close/>
                  </a:path>
                </a:pathLst>
              </a:custGeom>
              <a:solidFill>
                <a:srgbClr val="E7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4" name="Freeform 48">
                <a:extLst>
                  <a:ext uri="{FF2B5EF4-FFF2-40B4-BE49-F238E27FC236}">
                    <a16:creationId xmlns:a16="http://schemas.microsoft.com/office/drawing/2014/main" id="{7AFF85BD-3575-45E9-8EC4-5E7F141B6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276" y="2900353"/>
                <a:ext cx="1731963" cy="2513012"/>
              </a:xfrm>
              <a:custGeom>
                <a:avLst/>
                <a:gdLst>
                  <a:gd name="T0" fmla="*/ 2147483647 w 3273"/>
                  <a:gd name="T1" fmla="*/ 2147483647 h 4749"/>
                  <a:gd name="T2" fmla="*/ 0 w 3273"/>
                  <a:gd name="T3" fmla="*/ 2147483647 h 4749"/>
                  <a:gd name="T4" fmla="*/ 2147483647 w 3273"/>
                  <a:gd name="T5" fmla="*/ 2147483647 h 4749"/>
                  <a:gd name="T6" fmla="*/ 2147483647 w 3273"/>
                  <a:gd name="T7" fmla="*/ 0 h 4749"/>
                  <a:gd name="T8" fmla="*/ 2147483647 w 3273"/>
                  <a:gd name="T9" fmla="*/ 2147483647 h 47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73"/>
                  <a:gd name="T16" fmla="*/ 0 h 4749"/>
                  <a:gd name="T17" fmla="*/ 3273 w 3273"/>
                  <a:gd name="T18" fmla="*/ 4749 h 47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73" h="4749">
                    <a:moveTo>
                      <a:pt x="3273" y="72"/>
                    </a:moveTo>
                    <a:lnTo>
                      <a:pt x="0" y="4749"/>
                    </a:lnTo>
                    <a:lnTo>
                      <a:pt x="114" y="4471"/>
                    </a:lnTo>
                    <a:lnTo>
                      <a:pt x="3243" y="0"/>
                    </a:lnTo>
                    <a:lnTo>
                      <a:pt x="3273" y="72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5" name="Freeform 49">
                <a:extLst>
                  <a:ext uri="{FF2B5EF4-FFF2-40B4-BE49-F238E27FC236}">
                    <a16:creationId xmlns:a16="http://schemas.microsoft.com/office/drawing/2014/main" id="{5457F17F-0708-4E1C-93D3-87D6FE89C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8438" y="2881303"/>
                <a:ext cx="1693863" cy="2457450"/>
              </a:xfrm>
              <a:custGeom>
                <a:avLst/>
                <a:gdLst>
                  <a:gd name="T0" fmla="*/ 2147483647 w 3201"/>
                  <a:gd name="T1" fmla="*/ 2147483647 h 4646"/>
                  <a:gd name="T2" fmla="*/ 0 w 3201"/>
                  <a:gd name="T3" fmla="*/ 2147483647 h 4646"/>
                  <a:gd name="T4" fmla="*/ 2147483647 w 3201"/>
                  <a:gd name="T5" fmla="*/ 2147483647 h 4646"/>
                  <a:gd name="T6" fmla="*/ 2147483647 w 3201"/>
                  <a:gd name="T7" fmla="*/ 0 h 4646"/>
                  <a:gd name="T8" fmla="*/ 2147483647 w 3201"/>
                  <a:gd name="T9" fmla="*/ 2147483647 h 46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01"/>
                  <a:gd name="T16" fmla="*/ 0 h 4646"/>
                  <a:gd name="T17" fmla="*/ 3201 w 3201"/>
                  <a:gd name="T18" fmla="*/ 4646 h 46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01" h="4646">
                    <a:moveTo>
                      <a:pt x="3201" y="73"/>
                    </a:moveTo>
                    <a:lnTo>
                      <a:pt x="0" y="4646"/>
                    </a:lnTo>
                    <a:lnTo>
                      <a:pt x="114" y="4368"/>
                    </a:lnTo>
                    <a:lnTo>
                      <a:pt x="3171" y="0"/>
                    </a:lnTo>
                    <a:lnTo>
                      <a:pt x="3201" y="7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6" name="Freeform 50">
                <a:extLst>
                  <a:ext uri="{FF2B5EF4-FFF2-40B4-BE49-F238E27FC236}">
                    <a16:creationId xmlns:a16="http://schemas.microsoft.com/office/drawing/2014/main" id="{A7D46F12-3313-4C6F-8601-E732C5A3EC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8601" y="2862253"/>
                <a:ext cx="1655763" cy="2403475"/>
              </a:xfrm>
              <a:custGeom>
                <a:avLst/>
                <a:gdLst>
                  <a:gd name="T0" fmla="*/ 2147483647 w 3129"/>
                  <a:gd name="T1" fmla="*/ 2147483647 h 4543"/>
                  <a:gd name="T2" fmla="*/ 0 w 3129"/>
                  <a:gd name="T3" fmla="*/ 2147483647 h 4543"/>
                  <a:gd name="T4" fmla="*/ 2147483647 w 3129"/>
                  <a:gd name="T5" fmla="*/ 2147483647 h 4543"/>
                  <a:gd name="T6" fmla="*/ 2147483647 w 3129"/>
                  <a:gd name="T7" fmla="*/ 0 h 4543"/>
                  <a:gd name="T8" fmla="*/ 2147483647 w 3129"/>
                  <a:gd name="T9" fmla="*/ 2147483647 h 45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29"/>
                  <a:gd name="T16" fmla="*/ 0 h 4543"/>
                  <a:gd name="T17" fmla="*/ 3129 w 3129"/>
                  <a:gd name="T18" fmla="*/ 4543 h 45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29" h="4543">
                    <a:moveTo>
                      <a:pt x="3129" y="72"/>
                    </a:moveTo>
                    <a:lnTo>
                      <a:pt x="0" y="4543"/>
                    </a:lnTo>
                    <a:lnTo>
                      <a:pt x="114" y="4265"/>
                    </a:lnTo>
                    <a:lnTo>
                      <a:pt x="3098" y="0"/>
                    </a:lnTo>
                    <a:lnTo>
                      <a:pt x="3129" y="7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7" name="Freeform 51">
                <a:extLst>
                  <a:ext uri="{FF2B5EF4-FFF2-40B4-BE49-F238E27FC236}">
                    <a16:creationId xmlns:a16="http://schemas.microsoft.com/office/drawing/2014/main" id="{7EA261B3-6F14-40C0-B4C7-E896202AA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763" y="2843203"/>
                <a:ext cx="1617663" cy="2349500"/>
              </a:xfrm>
              <a:custGeom>
                <a:avLst/>
                <a:gdLst>
                  <a:gd name="T0" fmla="*/ 2147483647 w 3057"/>
                  <a:gd name="T1" fmla="*/ 2147483647 h 4440"/>
                  <a:gd name="T2" fmla="*/ 0 w 3057"/>
                  <a:gd name="T3" fmla="*/ 2147483647 h 4440"/>
                  <a:gd name="T4" fmla="*/ 2147483647 w 3057"/>
                  <a:gd name="T5" fmla="*/ 2147483647 h 4440"/>
                  <a:gd name="T6" fmla="*/ 2147483647 w 3057"/>
                  <a:gd name="T7" fmla="*/ 0 h 4440"/>
                  <a:gd name="T8" fmla="*/ 2147483647 w 3057"/>
                  <a:gd name="T9" fmla="*/ 2147483647 h 4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57"/>
                  <a:gd name="T16" fmla="*/ 0 h 4440"/>
                  <a:gd name="T17" fmla="*/ 3057 w 3057"/>
                  <a:gd name="T18" fmla="*/ 4440 h 44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57" h="4440">
                    <a:moveTo>
                      <a:pt x="3057" y="72"/>
                    </a:moveTo>
                    <a:lnTo>
                      <a:pt x="0" y="4440"/>
                    </a:lnTo>
                    <a:lnTo>
                      <a:pt x="114" y="4162"/>
                    </a:lnTo>
                    <a:lnTo>
                      <a:pt x="3026" y="0"/>
                    </a:lnTo>
                    <a:lnTo>
                      <a:pt x="3057" y="7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8" name="Freeform 52">
                <a:extLst>
                  <a:ext uri="{FF2B5EF4-FFF2-40B4-BE49-F238E27FC236}">
                    <a16:creationId xmlns:a16="http://schemas.microsoft.com/office/drawing/2014/main" id="{C80A1A64-2FB4-4CE4-A19E-BA3306DD3D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8926" y="2824153"/>
                <a:ext cx="1579563" cy="2293937"/>
              </a:xfrm>
              <a:custGeom>
                <a:avLst/>
                <a:gdLst>
                  <a:gd name="T0" fmla="*/ 2147483647 w 2984"/>
                  <a:gd name="T1" fmla="*/ 2147483647 h 4337"/>
                  <a:gd name="T2" fmla="*/ 0 w 2984"/>
                  <a:gd name="T3" fmla="*/ 2147483647 h 4337"/>
                  <a:gd name="T4" fmla="*/ 2147483647 w 2984"/>
                  <a:gd name="T5" fmla="*/ 2147483647 h 4337"/>
                  <a:gd name="T6" fmla="*/ 2147483647 w 2984"/>
                  <a:gd name="T7" fmla="*/ 0 h 4337"/>
                  <a:gd name="T8" fmla="*/ 2147483647 w 2984"/>
                  <a:gd name="T9" fmla="*/ 2147483647 h 4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4"/>
                  <a:gd name="T16" fmla="*/ 0 h 4337"/>
                  <a:gd name="T17" fmla="*/ 2984 w 2984"/>
                  <a:gd name="T18" fmla="*/ 4337 h 43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4" h="4337">
                    <a:moveTo>
                      <a:pt x="2984" y="72"/>
                    </a:moveTo>
                    <a:lnTo>
                      <a:pt x="0" y="4337"/>
                    </a:lnTo>
                    <a:lnTo>
                      <a:pt x="114" y="4059"/>
                    </a:lnTo>
                    <a:lnTo>
                      <a:pt x="2954" y="0"/>
                    </a:lnTo>
                    <a:lnTo>
                      <a:pt x="2984" y="72"/>
                    </a:lnTo>
                    <a:close/>
                  </a:path>
                </a:pathLst>
              </a:custGeom>
              <a:solidFill>
                <a:srgbClr val="E9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29" name="Freeform 53">
                <a:extLst>
                  <a:ext uri="{FF2B5EF4-FFF2-40B4-BE49-F238E27FC236}">
                    <a16:creationId xmlns:a16="http://schemas.microsoft.com/office/drawing/2014/main" id="{F38B5DAA-0C3C-4C1C-A1BD-01F56E3B2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9088" y="2805103"/>
                <a:ext cx="1541463" cy="2239962"/>
              </a:xfrm>
              <a:custGeom>
                <a:avLst/>
                <a:gdLst>
                  <a:gd name="T0" fmla="*/ 2147483647 w 2912"/>
                  <a:gd name="T1" fmla="*/ 2147483647 h 4234"/>
                  <a:gd name="T2" fmla="*/ 0 w 2912"/>
                  <a:gd name="T3" fmla="*/ 2147483647 h 4234"/>
                  <a:gd name="T4" fmla="*/ 2147483647 w 2912"/>
                  <a:gd name="T5" fmla="*/ 2147483647 h 4234"/>
                  <a:gd name="T6" fmla="*/ 2147483647 w 2912"/>
                  <a:gd name="T7" fmla="*/ 0 h 4234"/>
                  <a:gd name="T8" fmla="*/ 2147483647 w 2912"/>
                  <a:gd name="T9" fmla="*/ 2147483647 h 42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12"/>
                  <a:gd name="T16" fmla="*/ 0 h 4234"/>
                  <a:gd name="T17" fmla="*/ 2912 w 2912"/>
                  <a:gd name="T18" fmla="*/ 4234 h 42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12" h="4234">
                    <a:moveTo>
                      <a:pt x="2912" y="72"/>
                    </a:moveTo>
                    <a:lnTo>
                      <a:pt x="0" y="4234"/>
                    </a:lnTo>
                    <a:lnTo>
                      <a:pt x="114" y="3955"/>
                    </a:lnTo>
                    <a:lnTo>
                      <a:pt x="2882" y="0"/>
                    </a:lnTo>
                    <a:lnTo>
                      <a:pt x="2912" y="72"/>
                    </a:lnTo>
                    <a:close/>
                  </a:path>
                </a:pathLst>
              </a:custGeom>
              <a:solidFill>
                <a:srgbClr val="E9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0" name="Freeform 54">
                <a:extLst>
                  <a:ext uri="{FF2B5EF4-FFF2-40B4-BE49-F238E27FC236}">
                    <a16:creationId xmlns:a16="http://schemas.microsoft.com/office/drawing/2014/main" id="{70E5F322-297A-4F34-902C-A03502C6B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9251" y="2784466"/>
                <a:ext cx="1503363" cy="2187575"/>
              </a:xfrm>
              <a:custGeom>
                <a:avLst/>
                <a:gdLst>
                  <a:gd name="T0" fmla="*/ 2147483647 w 2840"/>
                  <a:gd name="T1" fmla="*/ 2147483647 h 4132"/>
                  <a:gd name="T2" fmla="*/ 0 w 2840"/>
                  <a:gd name="T3" fmla="*/ 2147483647 h 4132"/>
                  <a:gd name="T4" fmla="*/ 2147483647 w 2840"/>
                  <a:gd name="T5" fmla="*/ 2147483647 h 4132"/>
                  <a:gd name="T6" fmla="*/ 2147483647 w 2840"/>
                  <a:gd name="T7" fmla="*/ 0 h 4132"/>
                  <a:gd name="T8" fmla="*/ 2147483647 w 2840"/>
                  <a:gd name="T9" fmla="*/ 2147483647 h 4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40"/>
                  <a:gd name="T16" fmla="*/ 0 h 4132"/>
                  <a:gd name="T17" fmla="*/ 2840 w 2840"/>
                  <a:gd name="T18" fmla="*/ 4132 h 41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40" h="4132">
                    <a:moveTo>
                      <a:pt x="2840" y="73"/>
                    </a:moveTo>
                    <a:lnTo>
                      <a:pt x="0" y="4132"/>
                    </a:lnTo>
                    <a:lnTo>
                      <a:pt x="113" y="3854"/>
                    </a:lnTo>
                    <a:lnTo>
                      <a:pt x="2810" y="0"/>
                    </a:lnTo>
                    <a:lnTo>
                      <a:pt x="2840" y="73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1" name="Freeform 55">
                <a:extLst>
                  <a:ext uri="{FF2B5EF4-FFF2-40B4-BE49-F238E27FC236}">
                    <a16:creationId xmlns:a16="http://schemas.microsoft.com/office/drawing/2014/main" id="{76379808-F336-4B1B-B6CA-B4D3BF47F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9413" y="2767003"/>
                <a:ext cx="1465263" cy="2130425"/>
              </a:xfrm>
              <a:custGeom>
                <a:avLst/>
                <a:gdLst>
                  <a:gd name="T0" fmla="*/ 2147483647 w 2768"/>
                  <a:gd name="T1" fmla="*/ 2147483647 h 4027"/>
                  <a:gd name="T2" fmla="*/ 0 w 2768"/>
                  <a:gd name="T3" fmla="*/ 2147483647 h 4027"/>
                  <a:gd name="T4" fmla="*/ 2147483647 w 2768"/>
                  <a:gd name="T5" fmla="*/ 2147483647 h 4027"/>
                  <a:gd name="T6" fmla="*/ 2147483647 w 2768"/>
                  <a:gd name="T7" fmla="*/ 0 h 4027"/>
                  <a:gd name="T8" fmla="*/ 2147483647 w 2768"/>
                  <a:gd name="T9" fmla="*/ 2147483647 h 40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68"/>
                  <a:gd name="T16" fmla="*/ 0 h 4027"/>
                  <a:gd name="T17" fmla="*/ 2768 w 2768"/>
                  <a:gd name="T18" fmla="*/ 4027 h 40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68" h="4027">
                    <a:moveTo>
                      <a:pt x="2768" y="72"/>
                    </a:moveTo>
                    <a:lnTo>
                      <a:pt x="0" y="4027"/>
                    </a:lnTo>
                    <a:lnTo>
                      <a:pt x="113" y="3749"/>
                    </a:lnTo>
                    <a:lnTo>
                      <a:pt x="2738" y="0"/>
                    </a:lnTo>
                    <a:lnTo>
                      <a:pt x="2768" y="72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2" name="Freeform 56">
                <a:extLst>
                  <a:ext uri="{FF2B5EF4-FFF2-40B4-BE49-F238E27FC236}">
                    <a16:creationId xmlns:a16="http://schemas.microsoft.com/office/drawing/2014/main" id="{56BCFF1F-742D-49BE-9BF3-7BEA035D8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9576" y="2746366"/>
                <a:ext cx="1427163" cy="2078037"/>
              </a:xfrm>
              <a:custGeom>
                <a:avLst/>
                <a:gdLst>
                  <a:gd name="T0" fmla="*/ 2147483647 w 2697"/>
                  <a:gd name="T1" fmla="*/ 2147483647 h 3926"/>
                  <a:gd name="T2" fmla="*/ 0 w 2697"/>
                  <a:gd name="T3" fmla="*/ 2147483647 h 3926"/>
                  <a:gd name="T4" fmla="*/ 2147483647 w 2697"/>
                  <a:gd name="T5" fmla="*/ 2147483647 h 3926"/>
                  <a:gd name="T6" fmla="*/ 2147483647 w 2697"/>
                  <a:gd name="T7" fmla="*/ 0 h 3926"/>
                  <a:gd name="T8" fmla="*/ 2147483647 w 2697"/>
                  <a:gd name="T9" fmla="*/ 2147483647 h 39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97"/>
                  <a:gd name="T16" fmla="*/ 0 h 3926"/>
                  <a:gd name="T17" fmla="*/ 2697 w 2697"/>
                  <a:gd name="T18" fmla="*/ 3926 h 39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97" h="3926">
                    <a:moveTo>
                      <a:pt x="2697" y="72"/>
                    </a:moveTo>
                    <a:lnTo>
                      <a:pt x="0" y="3926"/>
                    </a:lnTo>
                    <a:lnTo>
                      <a:pt x="114" y="3648"/>
                    </a:lnTo>
                    <a:lnTo>
                      <a:pt x="2667" y="0"/>
                    </a:lnTo>
                    <a:lnTo>
                      <a:pt x="2697" y="72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3" name="Freeform 57">
                <a:extLst>
                  <a:ext uri="{FF2B5EF4-FFF2-40B4-BE49-F238E27FC236}">
                    <a16:creationId xmlns:a16="http://schemas.microsoft.com/office/drawing/2014/main" id="{AD9159A7-4CCE-40D4-B1DE-3E9032E030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738" y="2728903"/>
                <a:ext cx="1389063" cy="2020887"/>
              </a:xfrm>
              <a:custGeom>
                <a:avLst/>
                <a:gdLst>
                  <a:gd name="T0" fmla="*/ 2147483647 w 2625"/>
                  <a:gd name="T1" fmla="*/ 2147483647 h 3821"/>
                  <a:gd name="T2" fmla="*/ 0 w 2625"/>
                  <a:gd name="T3" fmla="*/ 2147483647 h 3821"/>
                  <a:gd name="T4" fmla="*/ 2147483647 w 2625"/>
                  <a:gd name="T5" fmla="*/ 2147483647 h 3821"/>
                  <a:gd name="T6" fmla="*/ 2147483647 w 2625"/>
                  <a:gd name="T7" fmla="*/ 0 h 3821"/>
                  <a:gd name="T8" fmla="*/ 2147483647 w 2625"/>
                  <a:gd name="T9" fmla="*/ 2147483647 h 38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5"/>
                  <a:gd name="T16" fmla="*/ 0 h 3821"/>
                  <a:gd name="T17" fmla="*/ 2625 w 2625"/>
                  <a:gd name="T18" fmla="*/ 3821 h 38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5" h="3821">
                    <a:moveTo>
                      <a:pt x="2625" y="72"/>
                    </a:moveTo>
                    <a:lnTo>
                      <a:pt x="0" y="3821"/>
                    </a:lnTo>
                    <a:lnTo>
                      <a:pt x="115" y="3543"/>
                    </a:lnTo>
                    <a:lnTo>
                      <a:pt x="2595" y="0"/>
                    </a:lnTo>
                    <a:lnTo>
                      <a:pt x="2625" y="72"/>
                    </a:lnTo>
                    <a:close/>
                  </a:path>
                </a:pathLst>
              </a:custGeom>
              <a:solidFill>
                <a:srgbClr val="EB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4" name="Freeform 59">
                <a:extLst>
                  <a:ext uri="{FF2B5EF4-FFF2-40B4-BE49-F238E27FC236}">
                    <a16:creationId xmlns:a16="http://schemas.microsoft.com/office/drawing/2014/main" id="{33C7C591-FED4-416D-AEB8-1C2E3F058E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3613" y="2960678"/>
                <a:ext cx="796925" cy="703262"/>
              </a:xfrm>
              <a:custGeom>
                <a:avLst/>
                <a:gdLst>
                  <a:gd name="T0" fmla="*/ 2147483647 w 1508"/>
                  <a:gd name="T1" fmla="*/ 0 h 1329"/>
                  <a:gd name="T2" fmla="*/ 2147483647 w 1508"/>
                  <a:gd name="T3" fmla="*/ 1481849748 h 1329"/>
                  <a:gd name="T4" fmla="*/ 2147483647 w 1508"/>
                  <a:gd name="T5" fmla="*/ 2147483647 h 1329"/>
                  <a:gd name="T6" fmla="*/ 2147483647 w 1508"/>
                  <a:gd name="T7" fmla="*/ 2147483647 h 1329"/>
                  <a:gd name="T8" fmla="*/ 2147483647 w 1508"/>
                  <a:gd name="T9" fmla="*/ 2147483647 h 1329"/>
                  <a:gd name="T10" fmla="*/ 2147483647 w 1508"/>
                  <a:gd name="T11" fmla="*/ 2147483647 h 1329"/>
                  <a:gd name="T12" fmla="*/ 2147483647 w 1508"/>
                  <a:gd name="T13" fmla="*/ 2147483647 h 1329"/>
                  <a:gd name="T14" fmla="*/ 2147483647 w 1508"/>
                  <a:gd name="T15" fmla="*/ 2147483647 h 1329"/>
                  <a:gd name="T16" fmla="*/ 2147483647 w 1508"/>
                  <a:gd name="T17" fmla="*/ 2147483647 h 1329"/>
                  <a:gd name="T18" fmla="*/ 2147483647 w 1508"/>
                  <a:gd name="T19" fmla="*/ 2147483647 h 1329"/>
                  <a:gd name="T20" fmla="*/ 2147483647 w 1508"/>
                  <a:gd name="T21" fmla="*/ 2147483647 h 1329"/>
                  <a:gd name="T22" fmla="*/ 2147483647 w 1508"/>
                  <a:gd name="T23" fmla="*/ 2147483647 h 1329"/>
                  <a:gd name="T24" fmla="*/ 2147483647 w 1508"/>
                  <a:gd name="T25" fmla="*/ 2147483647 h 1329"/>
                  <a:gd name="T26" fmla="*/ 2147483647 w 1508"/>
                  <a:gd name="T27" fmla="*/ 2147483647 h 1329"/>
                  <a:gd name="T28" fmla="*/ 2147483647 w 1508"/>
                  <a:gd name="T29" fmla="*/ 2147483647 h 1329"/>
                  <a:gd name="T30" fmla="*/ 2147483647 w 1508"/>
                  <a:gd name="T31" fmla="*/ 2147483647 h 1329"/>
                  <a:gd name="T32" fmla="*/ 2147483647 w 1508"/>
                  <a:gd name="T33" fmla="*/ 2147483647 h 1329"/>
                  <a:gd name="T34" fmla="*/ 2147483647 w 1508"/>
                  <a:gd name="T35" fmla="*/ 2147483647 h 1329"/>
                  <a:gd name="T36" fmla="*/ 2147483647 w 1508"/>
                  <a:gd name="T37" fmla="*/ 2147483647 h 1329"/>
                  <a:gd name="T38" fmla="*/ 2147483647 w 1508"/>
                  <a:gd name="T39" fmla="*/ 2147483647 h 1329"/>
                  <a:gd name="T40" fmla="*/ 2147483647 w 1508"/>
                  <a:gd name="T41" fmla="*/ 2147483647 h 1329"/>
                  <a:gd name="T42" fmla="*/ 2147483647 w 1508"/>
                  <a:gd name="T43" fmla="*/ 2147483647 h 1329"/>
                  <a:gd name="T44" fmla="*/ 2147483647 w 1508"/>
                  <a:gd name="T45" fmla="*/ 2147483647 h 1329"/>
                  <a:gd name="T46" fmla="*/ 2147483647 w 1508"/>
                  <a:gd name="T47" fmla="*/ 2147483647 h 1329"/>
                  <a:gd name="T48" fmla="*/ 2147483647 w 1508"/>
                  <a:gd name="T49" fmla="*/ 2147483647 h 1329"/>
                  <a:gd name="T50" fmla="*/ 2147483647 w 1508"/>
                  <a:gd name="T51" fmla="*/ 2147483647 h 1329"/>
                  <a:gd name="T52" fmla="*/ 2147483647 w 1508"/>
                  <a:gd name="T53" fmla="*/ 2147483647 h 1329"/>
                  <a:gd name="T54" fmla="*/ 2147483647 w 1508"/>
                  <a:gd name="T55" fmla="*/ 2147483647 h 1329"/>
                  <a:gd name="T56" fmla="*/ 2147483647 w 1508"/>
                  <a:gd name="T57" fmla="*/ 2147483647 h 1329"/>
                  <a:gd name="T58" fmla="*/ 2147483647 w 1508"/>
                  <a:gd name="T59" fmla="*/ 2147483647 h 1329"/>
                  <a:gd name="T60" fmla="*/ 2066355570 w 1508"/>
                  <a:gd name="T61" fmla="*/ 2147483647 h 1329"/>
                  <a:gd name="T62" fmla="*/ 590387796 w 1508"/>
                  <a:gd name="T63" fmla="*/ 2147483647 h 1329"/>
                  <a:gd name="T64" fmla="*/ 0 w 1508"/>
                  <a:gd name="T65" fmla="*/ 2147483647 h 13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508"/>
                  <a:gd name="T100" fmla="*/ 0 h 1329"/>
                  <a:gd name="T101" fmla="*/ 1508 w 1508"/>
                  <a:gd name="T102" fmla="*/ 1329 h 13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508" h="1329">
                    <a:moveTo>
                      <a:pt x="1508" y="0"/>
                    </a:moveTo>
                    <a:lnTo>
                      <a:pt x="1464" y="10"/>
                    </a:lnTo>
                    <a:lnTo>
                      <a:pt x="1418" y="23"/>
                    </a:lnTo>
                    <a:lnTo>
                      <a:pt x="1369" y="37"/>
                    </a:lnTo>
                    <a:lnTo>
                      <a:pt x="1316" y="52"/>
                    </a:lnTo>
                    <a:lnTo>
                      <a:pt x="1261" y="69"/>
                    </a:lnTo>
                    <a:lnTo>
                      <a:pt x="1204" y="89"/>
                    </a:lnTo>
                    <a:lnTo>
                      <a:pt x="1146" y="110"/>
                    </a:lnTo>
                    <a:lnTo>
                      <a:pt x="1086" y="133"/>
                    </a:lnTo>
                    <a:lnTo>
                      <a:pt x="1025" y="158"/>
                    </a:lnTo>
                    <a:lnTo>
                      <a:pt x="964" y="186"/>
                    </a:lnTo>
                    <a:lnTo>
                      <a:pt x="901" y="215"/>
                    </a:lnTo>
                    <a:lnTo>
                      <a:pt x="838" y="246"/>
                    </a:lnTo>
                    <a:lnTo>
                      <a:pt x="776" y="278"/>
                    </a:lnTo>
                    <a:lnTo>
                      <a:pt x="714" y="314"/>
                    </a:lnTo>
                    <a:lnTo>
                      <a:pt x="652" y="351"/>
                    </a:lnTo>
                    <a:lnTo>
                      <a:pt x="591" y="391"/>
                    </a:lnTo>
                    <a:lnTo>
                      <a:pt x="532" y="432"/>
                    </a:lnTo>
                    <a:lnTo>
                      <a:pt x="474" y="476"/>
                    </a:lnTo>
                    <a:lnTo>
                      <a:pt x="419" y="522"/>
                    </a:lnTo>
                    <a:lnTo>
                      <a:pt x="365" y="569"/>
                    </a:lnTo>
                    <a:lnTo>
                      <a:pt x="313" y="620"/>
                    </a:lnTo>
                    <a:lnTo>
                      <a:pt x="265" y="673"/>
                    </a:lnTo>
                    <a:lnTo>
                      <a:pt x="220" y="727"/>
                    </a:lnTo>
                    <a:lnTo>
                      <a:pt x="178" y="785"/>
                    </a:lnTo>
                    <a:lnTo>
                      <a:pt x="140" y="844"/>
                    </a:lnTo>
                    <a:lnTo>
                      <a:pt x="105" y="907"/>
                    </a:lnTo>
                    <a:lnTo>
                      <a:pt x="75" y="970"/>
                    </a:lnTo>
                    <a:lnTo>
                      <a:pt x="50" y="1038"/>
                    </a:lnTo>
                    <a:lnTo>
                      <a:pt x="29" y="1106"/>
                    </a:lnTo>
                    <a:lnTo>
                      <a:pt x="14" y="1177"/>
                    </a:lnTo>
                    <a:lnTo>
                      <a:pt x="4" y="1251"/>
                    </a:lnTo>
                    <a:lnTo>
                      <a:pt x="0" y="1329"/>
                    </a:lnTo>
                  </a:path>
                </a:pathLst>
              </a:custGeom>
              <a:noFill/>
              <a:ln w="12">
                <a:solidFill>
                  <a:srgbClr val="2B2A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5" name="Freeform 60">
                <a:extLst>
                  <a:ext uri="{FF2B5EF4-FFF2-40B4-BE49-F238E27FC236}">
                    <a16:creationId xmlns:a16="http://schemas.microsoft.com/office/drawing/2014/main" id="{5B7485B9-7A35-4E87-9F27-9B23B3EE80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4088" y="3663941"/>
                <a:ext cx="52388" cy="92075"/>
              </a:xfrm>
              <a:custGeom>
                <a:avLst/>
                <a:gdLst>
                  <a:gd name="T0" fmla="*/ 2147483647 w 100"/>
                  <a:gd name="T1" fmla="*/ 2147483647 h 174"/>
                  <a:gd name="T2" fmla="*/ 2147483647 w 100"/>
                  <a:gd name="T3" fmla="*/ 2147483647 h 174"/>
                  <a:gd name="T4" fmla="*/ 2147483647 w 100"/>
                  <a:gd name="T5" fmla="*/ 2147483647 h 174"/>
                  <a:gd name="T6" fmla="*/ 2147483647 w 100"/>
                  <a:gd name="T7" fmla="*/ 2147483647 h 174"/>
                  <a:gd name="T8" fmla="*/ 2147483647 w 100"/>
                  <a:gd name="T9" fmla="*/ 2147483647 h 174"/>
                  <a:gd name="T10" fmla="*/ 2147483647 w 100"/>
                  <a:gd name="T11" fmla="*/ 2147483647 h 174"/>
                  <a:gd name="T12" fmla="*/ 2147483647 w 100"/>
                  <a:gd name="T13" fmla="*/ 2147483647 h 174"/>
                  <a:gd name="T14" fmla="*/ 2147483647 w 100"/>
                  <a:gd name="T15" fmla="*/ 2147483647 h 174"/>
                  <a:gd name="T16" fmla="*/ 2147483647 w 100"/>
                  <a:gd name="T17" fmla="*/ 2147483647 h 174"/>
                  <a:gd name="T18" fmla="*/ 2147483647 w 100"/>
                  <a:gd name="T19" fmla="*/ 2147483647 h 174"/>
                  <a:gd name="T20" fmla="*/ 2147483647 w 100"/>
                  <a:gd name="T21" fmla="*/ 2147483647 h 174"/>
                  <a:gd name="T22" fmla="*/ 2147483647 w 100"/>
                  <a:gd name="T23" fmla="*/ 2147483647 h 174"/>
                  <a:gd name="T24" fmla="*/ 2147483647 w 100"/>
                  <a:gd name="T25" fmla="*/ 2147483647 h 174"/>
                  <a:gd name="T26" fmla="*/ 2147483647 w 100"/>
                  <a:gd name="T27" fmla="*/ 2147483647 h 174"/>
                  <a:gd name="T28" fmla="*/ 2147483647 w 100"/>
                  <a:gd name="T29" fmla="*/ 2147483647 h 174"/>
                  <a:gd name="T30" fmla="*/ 2147483647 w 100"/>
                  <a:gd name="T31" fmla="*/ 2147483647 h 174"/>
                  <a:gd name="T32" fmla="*/ 2147483647 w 100"/>
                  <a:gd name="T33" fmla="*/ 2147483647 h 174"/>
                  <a:gd name="T34" fmla="*/ 2147483647 w 100"/>
                  <a:gd name="T35" fmla="*/ 2147483647 h 174"/>
                  <a:gd name="T36" fmla="*/ 2147483647 w 100"/>
                  <a:gd name="T37" fmla="*/ 2147483647 h 174"/>
                  <a:gd name="T38" fmla="*/ 2147483647 w 100"/>
                  <a:gd name="T39" fmla="*/ 2147483647 h 174"/>
                  <a:gd name="T40" fmla="*/ 2147483647 w 100"/>
                  <a:gd name="T41" fmla="*/ 2147483647 h 174"/>
                  <a:gd name="T42" fmla="*/ 2147483647 w 100"/>
                  <a:gd name="T43" fmla="*/ 1185313338 h 174"/>
                  <a:gd name="T44" fmla="*/ 2147483647 w 100"/>
                  <a:gd name="T45" fmla="*/ 148129110 h 174"/>
                  <a:gd name="T46" fmla="*/ 0 w 100"/>
                  <a:gd name="T47" fmla="*/ 0 h 174"/>
                  <a:gd name="T48" fmla="*/ 0 w 100"/>
                  <a:gd name="T49" fmla="*/ 1185313338 h 174"/>
                  <a:gd name="T50" fmla="*/ 0 w 100"/>
                  <a:gd name="T51" fmla="*/ 2147483647 h 174"/>
                  <a:gd name="T52" fmla="*/ 143811892 w 100"/>
                  <a:gd name="T53" fmla="*/ 2147483647 h 174"/>
                  <a:gd name="T54" fmla="*/ 287623784 w 100"/>
                  <a:gd name="T55" fmla="*/ 2147483647 h 174"/>
                  <a:gd name="T56" fmla="*/ 431435611 w 100"/>
                  <a:gd name="T57" fmla="*/ 2147483647 h 174"/>
                  <a:gd name="T58" fmla="*/ 718785406 w 100"/>
                  <a:gd name="T59" fmla="*/ 2147483647 h 174"/>
                  <a:gd name="T60" fmla="*/ 862597232 w 100"/>
                  <a:gd name="T61" fmla="*/ 2147483647 h 174"/>
                  <a:gd name="T62" fmla="*/ 1294032974 w 100"/>
                  <a:gd name="T63" fmla="*/ 2147483647 h 174"/>
                  <a:gd name="T64" fmla="*/ 1725468977 w 100"/>
                  <a:gd name="T65" fmla="*/ 2147483647 h 174"/>
                  <a:gd name="T66" fmla="*/ 2147483647 w 100"/>
                  <a:gd name="T67" fmla="*/ 2147483647 h 174"/>
                  <a:gd name="T68" fmla="*/ 2147483647 w 100"/>
                  <a:gd name="T69" fmla="*/ 2147483647 h 174"/>
                  <a:gd name="T70" fmla="*/ 2147483647 w 100"/>
                  <a:gd name="T71" fmla="*/ 2147483647 h 174"/>
                  <a:gd name="T72" fmla="*/ 2147483647 w 100"/>
                  <a:gd name="T73" fmla="*/ 2147483647 h 174"/>
                  <a:gd name="T74" fmla="*/ 2147483647 w 100"/>
                  <a:gd name="T75" fmla="*/ 2147483647 h 174"/>
                  <a:gd name="T76" fmla="*/ 2147483647 w 100"/>
                  <a:gd name="T77" fmla="*/ 2147483647 h 174"/>
                  <a:gd name="T78" fmla="*/ 2147483647 w 100"/>
                  <a:gd name="T79" fmla="*/ 2147483647 h 174"/>
                  <a:gd name="T80" fmla="*/ 2147483647 w 100"/>
                  <a:gd name="T81" fmla="*/ 2147483647 h 174"/>
                  <a:gd name="T82" fmla="*/ 2147483647 w 100"/>
                  <a:gd name="T83" fmla="*/ 2147483647 h 174"/>
                  <a:gd name="T84" fmla="*/ 2147483647 w 100"/>
                  <a:gd name="T85" fmla="*/ 2147483647 h 174"/>
                  <a:gd name="T86" fmla="*/ 2147483647 w 100"/>
                  <a:gd name="T87" fmla="*/ 2147483647 h 174"/>
                  <a:gd name="T88" fmla="*/ 2147483647 w 100"/>
                  <a:gd name="T89" fmla="*/ 2147483647 h 174"/>
                  <a:gd name="T90" fmla="*/ 2147483647 w 100"/>
                  <a:gd name="T91" fmla="*/ 2147483647 h 174"/>
                  <a:gd name="T92" fmla="*/ 2147483647 w 100"/>
                  <a:gd name="T93" fmla="*/ 2147483647 h 17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00"/>
                  <a:gd name="T142" fmla="*/ 0 h 174"/>
                  <a:gd name="T143" fmla="*/ 100 w 100"/>
                  <a:gd name="T144" fmla="*/ 174 h 17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00" h="174">
                    <a:moveTo>
                      <a:pt x="100" y="150"/>
                    </a:moveTo>
                    <a:lnTo>
                      <a:pt x="95" y="147"/>
                    </a:lnTo>
                    <a:lnTo>
                      <a:pt x="90" y="139"/>
                    </a:lnTo>
                    <a:lnTo>
                      <a:pt x="85" y="133"/>
                    </a:lnTo>
                    <a:lnTo>
                      <a:pt x="79" y="126"/>
                    </a:lnTo>
                    <a:lnTo>
                      <a:pt x="75" y="119"/>
                    </a:lnTo>
                    <a:lnTo>
                      <a:pt x="70" y="112"/>
                    </a:lnTo>
                    <a:lnTo>
                      <a:pt x="65" y="105"/>
                    </a:lnTo>
                    <a:lnTo>
                      <a:pt x="62" y="98"/>
                    </a:lnTo>
                    <a:lnTo>
                      <a:pt x="58" y="92"/>
                    </a:lnTo>
                    <a:lnTo>
                      <a:pt x="55" y="85"/>
                    </a:lnTo>
                    <a:lnTo>
                      <a:pt x="51" y="78"/>
                    </a:lnTo>
                    <a:lnTo>
                      <a:pt x="48" y="71"/>
                    </a:lnTo>
                    <a:lnTo>
                      <a:pt x="46" y="64"/>
                    </a:lnTo>
                    <a:lnTo>
                      <a:pt x="44" y="57"/>
                    </a:lnTo>
                    <a:lnTo>
                      <a:pt x="42" y="50"/>
                    </a:lnTo>
                    <a:lnTo>
                      <a:pt x="40" y="43"/>
                    </a:lnTo>
                    <a:lnTo>
                      <a:pt x="38" y="36"/>
                    </a:lnTo>
                    <a:lnTo>
                      <a:pt x="37" y="29"/>
                    </a:lnTo>
                    <a:lnTo>
                      <a:pt x="36" y="22"/>
                    </a:lnTo>
                    <a:lnTo>
                      <a:pt x="35" y="15"/>
                    </a:lnTo>
                    <a:lnTo>
                      <a:pt x="35" y="8"/>
                    </a:lnTo>
                    <a:lnTo>
                      <a:pt x="35" y="1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2" y="34"/>
                    </a:lnTo>
                    <a:lnTo>
                      <a:pt x="3" y="43"/>
                    </a:lnTo>
                    <a:lnTo>
                      <a:pt x="5" y="51"/>
                    </a:lnTo>
                    <a:lnTo>
                      <a:pt x="6" y="60"/>
                    </a:lnTo>
                    <a:lnTo>
                      <a:pt x="9" y="67"/>
                    </a:lnTo>
                    <a:lnTo>
                      <a:pt x="12" y="76"/>
                    </a:lnTo>
                    <a:lnTo>
                      <a:pt x="15" y="85"/>
                    </a:lnTo>
                    <a:lnTo>
                      <a:pt x="18" y="92"/>
                    </a:lnTo>
                    <a:lnTo>
                      <a:pt x="22" y="101"/>
                    </a:lnTo>
                    <a:lnTo>
                      <a:pt x="26" y="108"/>
                    </a:lnTo>
                    <a:lnTo>
                      <a:pt x="30" y="117"/>
                    </a:lnTo>
                    <a:lnTo>
                      <a:pt x="35" y="124"/>
                    </a:lnTo>
                    <a:lnTo>
                      <a:pt x="40" y="132"/>
                    </a:lnTo>
                    <a:lnTo>
                      <a:pt x="45" y="139"/>
                    </a:lnTo>
                    <a:lnTo>
                      <a:pt x="50" y="148"/>
                    </a:lnTo>
                    <a:lnTo>
                      <a:pt x="56" y="155"/>
                    </a:lnTo>
                    <a:lnTo>
                      <a:pt x="62" y="163"/>
                    </a:lnTo>
                    <a:lnTo>
                      <a:pt x="69" y="170"/>
                    </a:lnTo>
                    <a:lnTo>
                      <a:pt x="72" y="174"/>
                    </a:lnTo>
                    <a:lnTo>
                      <a:pt x="100" y="150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6" name="Freeform 61">
                <a:extLst>
                  <a:ext uri="{FF2B5EF4-FFF2-40B4-BE49-F238E27FC236}">
                    <a16:creationId xmlns:a16="http://schemas.microsoft.com/office/drawing/2014/main" id="{A7617046-B38B-4113-A56A-22AAB20A9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5051" y="3779828"/>
                <a:ext cx="92075" cy="65087"/>
              </a:xfrm>
              <a:custGeom>
                <a:avLst/>
                <a:gdLst>
                  <a:gd name="T0" fmla="*/ 2147483647 w 173"/>
                  <a:gd name="T1" fmla="*/ 2147483647 h 124"/>
                  <a:gd name="T2" fmla="*/ 2147483647 w 173"/>
                  <a:gd name="T3" fmla="*/ 2147483647 h 124"/>
                  <a:gd name="T4" fmla="*/ 2147483647 w 173"/>
                  <a:gd name="T5" fmla="*/ 2147483647 h 124"/>
                  <a:gd name="T6" fmla="*/ 2147483647 w 173"/>
                  <a:gd name="T7" fmla="*/ 2147483647 h 124"/>
                  <a:gd name="T8" fmla="*/ 2147483647 w 173"/>
                  <a:gd name="T9" fmla="*/ 2147483647 h 124"/>
                  <a:gd name="T10" fmla="*/ 2147483647 w 173"/>
                  <a:gd name="T11" fmla="*/ 2147483647 h 124"/>
                  <a:gd name="T12" fmla="*/ 2147483647 w 173"/>
                  <a:gd name="T13" fmla="*/ 2147483647 h 124"/>
                  <a:gd name="T14" fmla="*/ 2147483647 w 173"/>
                  <a:gd name="T15" fmla="*/ 2147483647 h 124"/>
                  <a:gd name="T16" fmla="*/ 2147483647 w 173"/>
                  <a:gd name="T17" fmla="*/ 2147483647 h 124"/>
                  <a:gd name="T18" fmla="*/ 2147483647 w 173"/>
                  <a:gd name="T19" fmla="*/ 2147483647 h 124"/>
                  <a:gd name="T20" fmla="*/ 2147483647 w 173"/>
                  <a:gd name="T21" fmla="*/ 2147483647 h 124"/>
                  <a:gd name="T22" fmla="*/ 2147483647 w 173"/>
                  <a:gd name="T23" fmla="*/ 2147483647 h 124"/>
                  <a:gd name="T24" fmla="*/ 2147483647 w 173"/>
                  <a:gd name="T25" fmla="*/ 2147483647 h 124"/>
                  <a:gd name="T26" fmla="*/ 2147483647 w 173"/>
                  <a:gd name="T27" fmla="*/ 1156887022 h 124"/>
                  <a:gd name="T28" fmla="*/ 2147483647 w 173"/>
                  <a:gd name="T29" fmla="*/ 144645390 h 124"/>
                  <a:gd name="T30" fmla="*/ 2147483647 w 173"/>
                  <a:gd name="T31" fmla="*/ 0 h 124"/>
                  <a:gd name="T32" fmla="*/ 0 w 173"/>
                  <a:gd name="T33" fmla="*/ 2147483647 h 124"/>
                  <a:gd name="T34" fmla="*/ 452372432 w 173"/>
                  <a:gd name="T35" fmla="*/ 2147483647 h 124"/>
                  <a:gd name="T36" fmla="*/ 1809206584 w 173"/>
                  <a:gd name="T37" fmla="*/ 2147483647 h 124"/>
                  <a:gd name="T38" fmla="*/ 2147483647 w 173"/>
                  <a:gd name="T39" fmla="*/ 2147483647 h 124"/>
                  <a:gd name="T40" fmla="*/ 2147483647 w 173"/>
                  <a:gd name="T41" fmla="*/ 2147483647 h 124"/>
                  <a:gd name="T42" fmla="*/ 2147483647 w 173"/>
                  <a:gd name="T43" fmla="*/ 2147483647 h 124"/>
                  <a:gd name="T44" fmla="*/ 2147483647 w 173"/>
                  <a:gd name="T45" fmla="*/ 2147483647 h 124"/>
                  <a:gd name="T46" fmla="*/ 2147483647 w 173"/>
                  <a:gd name="T47" fmla="*/ 2147483647 h 124"/>
                  <a:gd name="T48" fmla="*/ 2147483647 w 173"/>
                  <a:gd name="T49" fmla="*/ 2147483647 h 124"/>
                  <a:gd name="T50" fmla="*/ 2147483647 w 173"/>
                  <a:gd name="T51" fmla="*/ 2147483647 h 124"/>
                  <a:gd name="T52" fmla="*/ 2147483647 w 173"/>
                  <a:gd name="T53" fmla="*/ 2147483647 h 124"/>
                  <a:gd name="T54" fmla="*/ 2147483647 w 173"/>
                  <a:gd name="T55" fmla="*/ 2147483647 h 124"/>
                  <a:gd name="T56" fmla="*/ 2147483647 w 173"/>
                  <a:gd name="T57" fmla="*/ 2147483647 h 124"/>
                  <a:gd name="T58" fmla="*/ 2147483647 w 173"/>
                  <a:gd name="T59" fmla="*/ 2147483647 h 124"/>
                  <a:gd name="T60" fmla="*/ 2147483647 w 173"/>
                  <a:gd name="T61" fmla="*/ 2147483647 h 124"/>
                  <a:gd name="T62" fmla="*/ 2147483647 w 173"/>
                  <a:gd name="T63" fmla="*/ 2147483647 h 124"/>
                  <a:gd name="T64" fmla="*/ 2147483647 w 173"/>
                  <a:gd name="T65" fmla="*/ 2147483647 h 12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73"/>
                  <a:gd name="T100" fmla="*/ 0 h 124"/>
                  <a:gd name="T101" fmla="*/ 173 w 173"/>
                  <a:gd name="T102" fmla="*/ 124 h 12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73" h="124">
                    <a:moveTo>
                      <a:pt x="173" y="92"/>
                    </a:moveTo>
                    <a:lnTo>
                      <a:pt x="165" y="88"/>
                    </a:lnTo>
                    <a:lnTo>
                      <a:pt x="153" y="81"/>
                    </a:lnTo>
                    <a:lnTo>
                      <a:pt x="140" y="75"/>
                    </a:lnTo>
                    <a:lnTo>
                      <a:pt x="128" y="68"/>
                    </a:lnTo>
                    <a:lnTo>
                      <a:pt x="116" y="61"/>
                    </a:lnTo>
                    <a:lnTo>
                      <a:pt x="106" y="55"/>
                    </a:lnTo>
                    <a:lnTo>
                      <a:pt x="94" y="48"/>
                    </a:lnTo>
                    <a:lnTo>
                      <a:pt x="83" y="42"/>
                    </a:lnTo>
                    <a:lnTo>
                      <a:pt x="72" y="35"/>
                    </a:lnTo>
                    <a:lnTo>
                      <a:pt x="63" y="28"/>
                    </a:lnTo>
                    <a:lnTo>
                      <a:pt x="53" y="21"/>
                    </a:lnTo>
                    <a:lnTo>
                      <a:pt x="42" y="15"/>
                    </a:lnTo>
                    <a:lnTo>
                      <a:pt x="34" y="8"/>
                    </a:lnTo>
                    <a:lnTo>
                      <a:pt x="24" y="1"/>
                    </a:lnTo>
                    <a:lnTo>
                      <a:pt x="23" y="0"/>
                    </a:lnTo>
                    <a:lnTo>
                      <a:pt x="0" y="29"/>
                    </a:lnTo>
                    <a:lnTo>
                      <a:pt x="3" y="30"/>
                    </a:lnTo>
                    <a:lnTo>
                      <a:pt x="12" y="37"/>
                    </a:lnTo>
                    <a:lnTo>
                      <a:pt x="22" y="44"/>
                    </a:lnTo>
                    <a:lnTo>
                      <a:pt x="33" y="51"/>
                    </a:lnTo>
                    <a:lnTo>
                      <a:pt x="42" y="58"/>
                    </a:lnTo>
                    <a:lnTo>
                      <a:pt x="53" y="65"/>
                    </a:lnTo>
                    <a:lnTo>
                      <a:pt x="65" y="72"/>
                    </a:lnTo>
                    <a:lnTo>
                      <a:pt x="76" y="79"/>
                    </a:lnTo>
                    <a:lnTo>
                      <a:pt x="87" y="86"/>
                    </a:lnTo>
                    <a:lnTo>
                      <a:pt x="99" y="92"/>
                    </a:lnTo>
                    <a:lnTo>
                      <a:pt x="111" y="100"/>
                    </a:lnTo>
                    <a:lnTo>
                      <a:pt x="123" y="106"/>
                    </a:lnTo>
                    <a:lnTo>
                      <a:pt x="136" y="113"/>
                    </a:lnTo>
                    <a:lnTo>
                      <a:pt x="149" y="120"/>
                    </a:lnTo>
                    <a:lnTo>
                      <a:pt x="157" y="124"/>
                    </a:lnTo>
                    <a:lnTo>
                      <a:pt x="173" y="92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7" name="Freeform 62">
                <a:extLst>
                  <a:ext uri="{FF2B5EF4-FFF2-40B4-BE49-F238E27FC236}">
                    <a16:creationId xmlns:a16="http://schemas.microsoft.com/office/drawing/2014/main" id="{64DE516E-81FB-4D08-BF31-8480753B11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9988" y="3852853"/>
                <a:ext cx="95250" cy="53975"/>
              </a:xfrm>
              <a:custGeom>
                <a:avLst/>
                <a:gdLst>
                  <a:gd name="T0" fmla="*/ 2147483647 w 180"/>
                  <a:gd name="T1" fmla="*/ 2147483647 h 101"/>
                  <a:gd name="T2" fmla="*/ 2147483647 w 180"/>
                  <a:gd name="T3" fmla="*/ 2147483647 h 101"/>
                  <a:gd name="T4" fmla="*/ 2147483647 w 180"/>
                  <a:gd name="T5" fmla="*/ 2147483647 h 101"/>
                  <a:gd name="T6" fmla="*/ 2147483647 w 180"/>
                  <a:gd name="T7" fmla="*/ 2147483647 h 101"/>
                  <a:gd name="T8" fmla="*/ 2147483647 w 180"/>
                  <a:gd name="T9" fmla="*/ 2147483647 h 101"/>
                  <a:gd name="T10" fmla="*/ 2147483647 w 180"/>
                  <a:gd name="T11" fmla="*/ 2147483647 h 101"/>
                  <a:gd name="T12" fmla="*/ 2147483647 w 180"/>
                  <a:gd name="T13" fmla="*/ 2147483647 h 101"/>
                  <a:gd name="T14" fmla="*/ 2147483647 w 180"/>
                  <a:gd name="T15" fmla="*/ 2147483647 h 101"/>
                  <a:gd name="T16" fmla="*/ 2147483647 w 180"/>
                  <a:gd name="T17" fmla="*/ 2147483647 h 101"/>
                  <a:gd name="T18" fmla="*/ 2147483647 w 180"/>
                  <a:gd name="T19" fmla="*/ 2136781427 h 101"/>
                  <a:gd name="T20" fmla="*/ 2147483647 w 180"/>
                  <a:gd name="T21" fmla="*/ 1220896496 h 101"/>
                  <a:gd name="T22" fmla="*/ 2147483647 w 180"/>
                  <a:gd name="T23" fmla="*/ 152505047 h 101"/>
                  <a:gd name="T24" fmla="*/ 2147483647 w 180"/>
                  <a:gd name="T25" fmla="*/ 0 h 101"/>
                  <a:gd name="T26" fmla="*/ 0 w 180"/>
                  <a:gd name="T27" fmla="*/ 2147483647 h 101"/>
                  <a:gd name="T28" fmla="*/ 592796905 w 180"/>
                  <a:gd name="T29" fmla="*/ 2147483647 h 101"/>
                  <a:gd name="T30" fmla="*/ 2147483647 w 180"/>
                  <a:gd name="T31" fmla="*/ 2147483647 h 101"/>
                  <a:gd name="T32" fmla="*/ 2147483647 w 180"/>
                  <a:gd name="T33" fmla="*/ 2147483647 h 101"/>
                  <a:gd name="T34" fmla="*/ 2147483647 w 180"/>
                  <a:gd name="T35" fmla="*/ 2147483647 h 101"/>
                  <a:gd name="T36" fmla="*/ 2147483647 w 180"/>
                  <a:gd name="T37" fmla="*/ 2147483647 h 101"/>
                  <a:gd name="T38" fmla="*/ 2147483647 w 180"/>
                  <a:gd name="T39" fmla="*/ 2147483647 h 101"/>
                  <a:gd name="T40" fmla="*/ 2147483647 w 180"/>
                  <a:gd name="T41" fmla="*/ 2147483647 h 101"/>
                  <a:gd name="T42" fmla="*/ 2147483647 w 180"/>
                  <a:gd name="T43" fmla="*/ 2147483647 h 101"/>
                  <a:gd name="T44" fmla="*/ 2147483647 w 180"/>
                  <a:gd name="T45" fmla="*/ 2147483647 h 101"/>
                  <a:gd name="T46" fmla="*/ 2147483647 w 180"/>
                  <a:gd name="T47" fmla="*/ 2147483647 h 101"/>
                  <a:gd name="T48" fmla="*/ 2147483647 w 180"/>
                  <a:gd name="T49" fmla="*/ 2147483647 h 101"/>
                  <a:gd name="T50" fmla="*/ 2147483647 w 180"/>
                  <a:gd name="T51" fmla="*/ 2147483647 h 101"/>
                  <a:gd name="T52" fmla="*/ 2147483647 w 180"/>
                  <a:gd name="T53" fmla="*/ 2147483647 h 10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80"/>
                  <a:gd name="T82" fmla="*/ 0 h 101"/>
                  <a:gd name="T83" fmla="*/ 180 w 180"/>
                  <a:gd name="T84" fmla="*/ 101 h 10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80" h="101">
                    <a:moveTo>
                      <a:pt x="180" y="68"/>
                    </a:moveTo>
                    <a:lnTo>
                      <a:pt x="177" y="66"/>
                    </a:lnTo>
                    <a:lnTo>
                      <a:pt x="160" y="59"/>
                    </a:lnTo>
                    <a:lnTo>
                      <a:pt x="144" y="53"/>
                    </a:lnTo>
                    <a:lnTo>
                      <a:pt x="126" y="47"/>
                    </a:lnTo>
                    <a:lnTo>
                      <a:pt x="110" y="40"/>
                    </a:lnTo>
                    <a:lnTo>
                      <a:pt x="94" y="34"/>
                    </a:lnTo>
                    <a:lnTo>
                      <a:pt x="79" y="27"/>
                    </a:lnTo>
                    <a:lnTo>
                      <a:pt x="63" y="21"/>
                    </a:lnTo>
                    <a:lnTo>
                      <a:pt x="48" y="14"/>
                    </a:lnTo>
                    <a:lnTo>
                      <a:pt x="33" y="8"/>
                    </a:lnTo>
                    <a:lnTo>
                      <a:pt x="18" y="1"/>
                    </a:lnTo>
                    <a:lnTo>
                      <a:pt x="15" y="0"/>
                    </a:lnTo>
                    <a:lnTo>
                      <a:pt x="0" y="33"/>
                    </a:lnTo>
                    <a:lnTo>
                      <a:pt x="4" y="35"/>
                    </a:lnTo>
                    <a:lnTo>
                      <a:pt x="19" y="41"/>
                    </a:lnTo>
                    <a:lnTo>
                      <a:pt x="34" y="48"/>
                    </a:lnTo>
                    <a:lnTo>
                      <a:pt x="49" y="54"/>
                    </a:lnTo>
                    <a:lnTo>
                      <a:pt x="65" y="61"/>
                    </a:lnTo>
                    <a:lnTo>
                      <a:pt x="81" y="67"/>
                    </a:lnTo>
                    <a:lnTo>
                      <a:pt x="97" y="74"/>
                    </a:lnTo>
                    <a:lnTo>
                      <a:pt x="114" y="81"/>
                    </a:lnTo>
                    <a:lnTo>
                      <a:pt x="130" y="87"/>
                    </a:lnTo>
                    <a:lnTo>
                      <a:pt x="147" y="94"/>
                    </a:lnTo>
                    <a:lnTo>
                      <a:pt x="164" y="100"/>
                    </a:lnTo>
                    <a:lnTo>
                      <a:pt x="168" y="101"/>
                    </a:lnTo>
                    <a:lnTo>
                      <a:pt x="180" y="68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8" name="Freeform 63">
                <a:extLst>
                  <a:ext uri="{FF2B5EF4-FFF2-40B4-BE49-F238E27FC236}">
                    <a16:creationId xmlns:a16="http://schemas.microsoft.com/office/drawing/2014/main" id="{C171FB25-A478-4534-8579-E63818A0A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2863" y="3906828"/>
                <a:ext cx="96838" cy="49212"/>
              </a:xfrm>
              <a:custGeom>
                <a:avLst/>
                <a:gdLst>
                  <a:gd name="T0" fmla="*/ 2147483647 w 182"/>
                  <a:gd name="T1" fmla="*/ 2147483647 h 91"/>
                  <a:gd name="T2" fmla="*/ 2147483647 w 182"/>
                  <a:gd name="T3" fmla="*/ 2147483647 h 91"/>
                  <a:gd name="T4" fmla="*/ 2147483647 w 182"/>
                  <a:gd name="T5" fmla="*/ 2147483647 h 91"/>
                  <a:gd name="T6" fmla="*/ 2147483647 w 182"/>
                  <a:gd name="T7" fmla="*/ 2147483647 h 91"/>
                  <a:gd name="T8" fmla="*/ 2147483647 w 182"/>
                  <a:gd name="T9" fmla="*/ 1265160599 h 91"/>
                  <a:gd name="T10" fmla="*/ 1807630177 w 182"/>
                  <a:gd name="T11" fmla="*/ 0 h 91"/>
                  <a:gd name="T12" fmla="*/ 0 w 182"/>
                  <a:gd name="T13" fmla="*/ 2147483647 h 91"/>
                  <a:gd name="T14" fmla="*/ 2147483647 w 182"/>
                  <a:gd name="T15" fmla="*/ 2147483647 h 91"/>
                  <a:gd name="T16" fmla="*/ 2147483647 w 182"/>
                  <a:gd name="T17" fmla="*/ 2147483647 h 91"/>
                  <a:gd name="T18" fmla="*/ 2147483647 w 182"/>
                  <a:gd name="T19" fmla="*/ 2147483647 h 91"/>
                  <a:gd name="T20" fmla="*/ 2147483647 w 182"/>
                  <a:gd name="T21" fmla="*/ 2147483647 h 91"/>
                  <a:gd name="T22" fmla="*/ 2147483647 w 182"/>
                  <a:gd name="T23" fmla="*/ 2147483647 h 91"/>
                  <a:gd name="T24" fmla="*/ 2147483647 w 182"/>
                  <a:gd name="T25" fmla="*/ 2147483647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2"/>
                  <a:gd name="T40" fmla="*/ 0 h 91"/>
                  <a:gd name="T41" fmla="*/ 182 w 182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2" h="91">
                    <a:moveTo>
                      <a:pt x="182" y="57"/>
                    </a:moveTo>
                    <a:lnTo>
                      <a:pt x="147" y="46"/>
                    </a:lnTo>
                    <a:lnTo>
                      <a:pt x="108" y="33"/>
                    </a:lnTo>
                    <a:lnTo>
                      <a:pt x="69" y="21"/>
                    </a:lnTo>
                    <a:lnTo>
                      <a:pt x="31" y="8"/>
                    </a:lnTo>
                    <a:lnTo>
                      <a:pt x="12" y="0"/>
                    </a:lnTo>
                    <a:lnTo>
                      <a:pt x="0" y="35"/>
                    </a:lnTo>
                    <a:lnTo>
                      <a:pt x="20" y="42"/>
                    </a:lnTo>
                    <a:lnTo>
                      <a:pt x="58" y="54"/>
                    </a:lnTo>
                    <a:lnTo>
                      <a:pt x="97" y="67"/>
                    </a:lnTo>
                    <a:lnTo>
                      <a:pt x="137" y="80"/>
                    </a:lnTo>
                    <a:lnTo>
                      <a:pt x="171" y="91"/>
                    </a:lnTo>
                    <a:lnTo>
                      <a:pt x="182" y="57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39" name="Freeform 64">
                <a:extLst>
                  <a:ext uri="{FF2B5EF4-FFF2-40B4-BE49-F238E27FC236}">
                    <a16:creationId xmlns:a16="http://schemas.microsoft.com/office/drawing/2014/main" id="{0A12ECD9-9054-46D0-943A-293982F09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8913" y="3954453"/>
                <a:ext cx="96838" cy="44450"/>
              </a:xfrm>
              <a:custGeom>
                <a:avLst/>
                <a:gdLst>
                  <a:gd name="T0" fmla="*/ 2147483647 w 183"/>
                  <a:gd name="T1" fmla="*/ 2147483647 h 83"/>
                  <a:gd name="T2" fmla="*/ 2147483647 w 183"/>
                  <a:gd name="T3" fmla="*/ 2147483647 h 83"/>
                  <a:gd name="T4" fmla="*/ 2147483647 w 183"/>
                  <a:gd name="T5" fmla="*/ 2147483647 h 83"/>
                  <a:gd name="T6" fmla="*/ 2147483647 w 183"/>
                  <a:gd name="T7" fmla="*/ 2147483647 h 83"/>
                  <a:gd name="T8" fmla="*/ 2147483647 w 183"/>
                  <a:gd name="T9" fmla="*/ 1228674131 h 83"/>
                  <a:gd name="T10" fmla="*/ 1481866970 w 183"/>
                  <a:gd name="T11" fmla="*/ 0 h 83"/>
                  <a:gd name="T12" fmla="*/ 0 w 183"/>
                  <a:gd name="T13" fmla="*/ 2147483647 h 83"/>
                  <a:gd name="T14" fmla="*/ 2147483647 w 183"/>
                  <a:gd name="T15" fmla="*/ 2147483647 h 83"/>
                  <a:gd name="T16" fmla="*/ 2147483647 w 183"/>
                  <a:gd name="T17" fmla="*/ 2147483647 h 83"/>
                  <a:gd name="T18" fmla="*/ 2147483647 w 183"/>
                  <a:gd name="T19" fmla="*/ 2147483647 h 83"/>
                  <a:gd name="T20" fmla="*/ 2147483647 w 183"/>
                  <a:gd name="T21" fmla="*/ 2147483647 h 83"/>
                  <a:gd name="T22" fmla="*/ 2147483647 w 183"/>
                  <a:gd name="T23" fmla="*/ 2147483647 h 83"/>
                  <a:gd name="T24" fmla="*/ 2147483647 w 183"/>
                  <a:gd name="T25" fmla="*/ 2147483647 h 8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3"/>
                  <a:gd name="T40" fmla="*/ 0 h 83"/>
                  <a:gd name="T41" fmla="*/ 183 w 183"/>
                  <a:gd name="T42" fmla="*/ 83 h 8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3" h="83">
                    <a:moveTo>
                      <a:pt x="183" y="49"/>
                    </a:moveTo>
                    <a:lnTo>
                      <a:pt x="173" y="46"/>
                    </a:lnTo>
                    <a:lnTo>
                      <a:pt x="127" y="34"/>
                    </a:lnTo>
                    <a:lnTo>
                      <a:pt x="83" y="21"/>
                    </a:lnTo>
                    <a:lnTo>
                      <a:pt x="39" y="8"/>
                    </a:lnTo>
                    <a:lnTo>
                      <a:pt x="10" y="0"/>
                    </a:lnTo>
                    <a:lnTo>
                      <a:pt x="0" y="34"/>
                    </a:lnTo>
                    <a:lnTo>
                      <a:pt x="29" y="43"/>
                    </a:lnTo>
                    <a:lnTo>
                      <a:pt x="73" y="55"/>
                    </a:lnTo>
                    <a:lnTo>
                      <a:pt x="117" y="68"/>
                    </a:lnTo>
                    <a:lnTo>
                      <a:pt x="163" y="81"/>
                    </a:lnTo>
                    <a:lnTo>
                      <a:pt x="173" y="83"/>
                    </a:lnTo>
                    <a:lnTo>
                      <a:pt x="183" y="49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0" name="Freeform 65">
                <a:extLst>
                  <a:ext uri="{FF2B5EF4-FFF2-40B4-BE49-F238E27FC236}">
                    <a16:creationId xmlns:a16="http://schemas.microsoft.com/office/drawing/2014/main" id="{E7FE175E-27FD-48CE-AB62-22505F1CFD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4963" y="3995728"/>
                <a:ext cx="98425" cy="42862"/>
              </a:xfrm>
              <a:custGeom>
                <a:avLst/>
                <a:gdLst>
                  <a:gd name="T0" fmla="*/ 2147483647 w 184"/>
                  <a:gd name="T1" fmla="*/ 2147483647 h 81"/>
                  <a:gd name="T2" fmla="*/ 2147483647 w 184"/>
                  <a:gd name="T3" fmla="*/ 2147483647 h 81"/>
                  <a:gd name="T4" fmla="*/ 2147483647 w 184"/>
                  <a:gd name="T5" fmla="*/ 2147483647 h 81"/>
                  <a:gd name="T6" fmla="*/ 2147483647 w 184"/>
                  <a:gd name="T7" fmla="*/ 889034009 h 81"/>
                  <a:gd name="T8" fmla="*/ 1530550501 w 184"/>
                  <a:gd name="T9" fmla="*/ 0 h 81"/>
                  <a:gd name="T10" fmla="*/ 0 w 184"/>
                  <a:gd name="T11" fmla="*/ 2147483647 h 81"/>
                  <a:gd name="T12" fmla="*/ 2147483647 w 184"/>
                  <a:gd name="T13" fmla="*/ 2147483647 h 81"/>
                  <a:gd name="T14" fmla="*/ 2147483647 w 184"/>
                  <a:gd name="T15" fmla="*/ 2147483647 h 81"/>
                  <a:gd name="T16" fmla="*/ 2147483647 w 184"/>
                  <a:gd name="T17" fmla="*/ 2147483647 h 81"/>
                  <a:gd name="T18" fmla="*/ 2147483647 w 184"/>
                  <a:gd name="T19" fmla="*/ 2147483647 h 81"/>
                  <a:gd name="T20" fmla="*/ 2147483647 w 184"/>
                  <a:gd name="T21" fmla="*/ 2147483647 h 8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4"/>
                  <a:gd name="T34" fmla="*/ 0 h 81"/>
                  <a:gd name="T35" fmla="*/ 184 w 184"/>
                  <a:gd name="T36" fmla="*/ 81 h 8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4" h="81">
                    <a:moveTo>
                      <a:pt x="184" y="46"/>
                    </a:moveTo>
                    <a:lnTo>
                      <a:pt x="134" y="33"/>
                    </a:lnTo>
                    <a:lnTo>
                      <a:pt x="85" y="19"/>
                    </a:lnTo>
                    <a:lnTo>
                      <a:pt x="37" y="6"/>
                    </a:lnTo>
                    <a:lnTo>
                      <a:pt x="10" y="0"/>
                    </a:lnTo>
                    <a:lnTo>
                      <a:pt x="0" y="34"/>
                    </a:lnTo>
                    <a:lnTo>
                      <a:pt x="27" y="42"/>
                    </a:lnTo>
                    <a:lnTo>
                      <a:pt x="76" y="55"/>
                    </a:lnTo>
                    <a:lnTo>
                      <a:pt x="125" y="68"/>
                    </a:lnTo>
                    <a:lnTo>
                      <a:pt x="174" y="81"/>
                    </a:lnTo>
                    <a:lnTo>
                      <a:pt x="184" y="46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1" name="Freeform 66">
                <a:extLst>
                  <a:ext uri="{FF2B5EF4-FFF2-40B4-BE49-F238E27FC236}">
                    <a16:creationId xmlns:a16="http://schemas.microsoft.com/office/drawing/2014/main" id="{09CF5590-F524-4CD9-83F4-FD6C6E3E8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2601" y="4033828"/>
                <a:ext cx="98425" cy="41275"/>
              </a:xfrm>
              <a:custGeom>
                <a:avLst/>
                <a:gdLst>
                  <a:gd name="T0" fmla="*/ 2147483647 w 184"/>
                  <a:gd name="T1" fmla="*/ 2147483647 h 78"/>
                  <a:gd name="T2" fmla="*/ 2147483647 w 184"/>
                  <a:gd name="T3" fmla="*/ 2147483647 h 78"/>
                  <a:gd name="T4" fmla="*/ 2147483647 w 184"/>
                  <a:gd name="T5" fmla="*/ 2147483647 h 78"/>
                  <a:gd name="T6" fmla="*/ 2147483647 w 184"/>
                  <a:gd name="T7" fmla="*/ 1778109900 h 78"/>
                  <a:gd name="T8" fmla="*/ 1377467582 w 184"/>
                  <a:gd name="T9" fmla="*/ 0 h 78"/>
                  <a:gd name="T10" fmla="*/ 0 w 184"/>
                  <a:gd name="T11" fmla="*/ 2147483647 h 78"/>
                  <a:gd name="T12" fmla="*/ 2147483647 w 184"/>
                  <a:gd name="T13" fmla="*/ 2147483647 h 78"/>
                  <a:gd name="T14" fmla="*/ 2147483647 w 184"/>
                  <a:gd name="T15" fmla="*/ 2147483647 h 78"/>
                  <a:gd name="T16" fmla="*/ 2147483647 w 184"/>
                  <a:gd name="T17" fmla="*/ 2147483647 h 78"/>
                  <a:gd name="T18" fmla="*/ 2147483647 w 184"/>
                  <a:gd name="T19" fmla="*/ 2147483647 h 78"/>
                  <a:gd name="T20" fmla="*/ 2147483647 w 184"/>
                  <a:gd name="T21" fmla="*/ 2147483647 h 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4"/>
                  <a:gd name="T34" fmla="*/ 0 h 78"/>
                  <a:gd name="T35" fmla="*/ 184 w 184"/>
                  <a:gd name="T36" fmla="*/ 78 h 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4" h="78">
                    <a:moveTo>
                      <a:pt x="184" y="43"/>
                    </a:moveTo>
                    <a:lnTo>
                      <a:pt x="165" y="39"/>
                    </a:lnTo>
                    <a:lnTo>
                      <a:pt x="112" y="26"/>
                    </a:lnTo>
                    <a:lnTo>
                      <a:pt x="59" y="12"/>
                    </a:lnTo>
                    <a:lnTo>
                      <a:pt x="9" y="0"/>
                    </a:lnTo>
                    <a:lnTo>
                      <a:pt x="0" y="34"/>
                    </a:lnTo>
                    <a:lnTo>
                      <a:pt x="51" y="47"/>
                    </a:lnTo>
                    <a:lnTo>
                      <a:pt x="103" y="60"/>
                    </a:lnTo>
                    <a:lnTo>
                      <a:pt x="157" y="74"/>
                    </a:lnTo>
                    <a:lnTo>
                      <a:pt x="175" y="78"/>
                    </a:lnTo>
                    <a:lnTo>
                      <a:pt x="184" y="43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2" name="Freeform 67">
                <a:extLst>
                  <a:ext uri="{FF2B5EF4-FFF2-40B4-BE49-F238E27FC236}">
                    <a16:creationId xmlns:a16="http://schemas.microsoft.com/office/drawing/2014/main" id="{C99C4F8D-BA8A-4966-96FA-3B13E13FC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0238" y="4070341"/>
                <a:ext cx="98425" cy="41275"/>
              </a:xfrm>
              <a:custGeom>
                <a:avLst/>
                <a:gdLst>
                  <a:gd name="T0" fmla="*/ 2147483647 w 184"/>
                  <a:gd name="T1" fmla="*/ 2147483647 h 77"/>
                  <a:gd name="T2" fmla="*/ 2147483647 w 184"/>
                  <a:gd name="T3" fmla="*/ 2147483647 h 77"/>
                  <a:gd name="T4" fmla="*/ 1377467582 w 184"/>
                  <a:gd name="T5" fmla="*/ 0 h 77"/>
                  <a:gd name="T6" fmla="*/ 0 w 184"/>
                  <a:gd name="T7" fmla="*/ 2147483647 h 77"/>
                  <a:gd name="T8" fmla="*/ 2147483647 w 184"/>
                  <a:gd name="T9" fmla="*/ 2147483647 h 77"/>
                  <a:gd name="T10" fmla="*/ 2147483647 w 184"/>
                  <a:gd name="T11" fmla="*/ 2147483647 h 77"/>
                  <a:gd name="T12" fmla="*/ 2147483647 w 184"/>
                  <a:gd name="T13" fmla="*/ 2147483647 h 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4"/>
                  <a:gd name="T22" fmla="*/ 0 h 77"/>
                  <a:gd name="T23" fmla="*/ 184 w 184"/>
                  <a:gd name="T24" fmla="*/ 77 h 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4" h="77">
                    <a:moveTo>
                      <a:pt x="184" y="43"/>
                    </a:moveTo>
                    <a:lnTo>
                      <a:pt x="108" y="24"/>
                    </a:lnTo>
                    <a:lnTo>
                      <a:pt x="9" y="0"/>
                    </a:lnTo>
                    <a:lnTo>
                      <a:pt x="0" y="35"/>
                    </a:lnTo>
                    <a:lnTo>
                      <a:pt x="99" y="59"/>
                    </a:lnTo>
                    <a:lnTo>
                      <a:pt x="175" y="77"/>
                    </a:lnTo>
                    <a:lnTo>
                      <a:pt x="184" y="43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3" name="Freeform 68">
                <a:extLst>
                  <a:ext uri="{FF2B5EF4-FFF2-40B4-BE49-F238E27FC236}">
                    <a16:creationId xmlns:a16="http://schemas.microsoft.com/office/drawing/2014/main" id="{FAE835B5-3AFB-41E2-A2B9-BCDAC92253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9463" y="4106853"/>
                <a:ext cx="30163" cy="25400"/>
              </a:xfrm>
              <a:custGeom>
                <a:avLst/>
                <a:gdLst>
                  <a:gd name="T0" fmla="*/ 2147483647 w 58"/>
                  <a:gd name="T1" fmla="*/ 1778110031 h 48"/>
                  <a:gd name="T2" fmla="*/ 2147483647 w 58"/>
                  <a:gd name="T3" fmla="*/ 1778110031 h 48"/>
                  <a:gd name="T4" fmla="*/ 1265723915 w 58"/>
                  <a:gd name="T5" fmla="*/ 0 h 48"/>
                  <a:gd name="T6" fmla="*/ 0 w 58"/>
                  <a:gd name="T7" fmla="*/ 2147483647 h 48"/>
                  <a:gd name="T8" fmla="*/ 2147483647 w 58"/>
                  <a:gd name="T9" fmla="*/ 2147483647 h 48"/>
                  <a:gd name="T10" fmla="*/ 2147483647 w 58"/>
                  <a:gd name="T11" fmla="*/ 2147483647 h 48"/>
                  <a:gd name="T12" fmla="*/ 2147483647 w 58"/>
                  <a:gd name="T13" fmla="*/ 1778110031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"/>
                  <a:gd name="T22" fmla="*/ 0 h 48"/>
                  <a:gd name="T23" fmla="*/ 58 w 58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" h="48">
                    <a:moveTo>
                      <a:pt x="58" y="12"/>
                    </a:moveTo>
                    <a:lnTo>
                      <a:pt x="58" y="12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51" y="48"/>
                    </a:lnTo>
                    <a:lnTo>
                      <a:pt x="58" y="12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4" name="Freeform 69">
                <a:extLst>
                  <a:ext uri="{FF2B5EF4-FFF2-40B4-BE49-F238E27FC236}">
                    <a16:creationId xmlns:a16="http://schemas.microsoft.com/office/drawing/2014/main" id="{E8BF7858-62D3-44A7-8349-7BC9573BE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6451" y="4113203"/>
                <a:ext cx="69850" cy="33337"/>
              </a:xfrm>
              <a:custGeom>
                <a:avLst/>
                <a:gdLst>
                  <a:gd name="T0" fmla="*/ 2147483647 w 133"/>
                  <a:gd name="T1" fmla="*/ 2147483647 h 65"/>
                  <a:gd name="T2" fmla="*/ 2147483647 w 133"/>
                  <a:gd name="T3" fmla="*/ 2147483647 h 65"/>
                  <a:gd name="T4" fmla="*/ 2147483647 w 133"/>
                  <a:gd name="T5" fmla="*/ 1753705396 h 65"/>
                  <a:gd name="T6" fmla="*/ 1013922965 w 133"/>
                  <a:gd name="T7" fmla="*/ 0 h 65"/>
                  <a:gd name="T8" fmla="*/ 0 w 133"/>
                  <a:gd name="T9" fmla="*/ 2147483647 h 65"/>
                  <a:gd name="T10" fmla="*/ 2147483647 w 133"/>
                  <a:gd name="T11" fmla="*/ 2147483647 h 65"/>
                  <a:gd name="T12" fmla="*/ 2147483647 w 133"/>
                  <a:gd name="T13" fmla="*/ 2147483647 h 65"/>
                  <a:gd name="T14" fmla="*/ 2147483647 w 133"/>
                  <a:gd name="T15" fmla="*/ 2147483647 h 65"/>
                  <a:gd name="T16" fmla="*/ 2147483647 w 133"/>
                  <a:gd name="T17" fmla="*/ 2147483647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3"/>
                  <a:gd name="T28" fmla="*/ 0 h 65"/>
                  <a:gd name="T29" fmla="*/ 133 w 133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3" h="65">
                    <a:moveTo>
                      <a:pt x="133" y="29"/>
                    </a:moveTo>
                    <a:lnTo>
                      <a:pt x="112" y="25"/>
                    </a:lnTo>
                    <a:lnTo>
                      <a:pt x="59" y="13"/>
                    </a:lnTo>
                    <a:lnTo>
                      <a:pt x="7" y="0"/>
                    </a:lnTo>
                    <a:lnTo>
                      <a:pt x="0" y="36"/>
                    </a:lnTo>
                    <a:lnTo>
                      <a:pt x="51" y="47"/>
                    </a:lnTo>
                    <a:lnTo>
                      <a:pt x="103" y="59"/>
                    </a:lnTo>
                    <a:lnTo>
                      <a:pt x="124" y="65"/>
                    </a:lnTo>
                    <a:lnTo>
                      <a:pt x="133" y="29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5" name="Freeform 70">
                <a:extLst>
                  <a:ext uri="{FF2B5EF4-FFF2-40B4-BE49-F238E27FC236}">
                    <a16:creationId xmlns:a16="http://schemas.microsoft.com/office/drawing/2014/main" id="{3C1884D2-84BD-4757-A88E-4AEAAA13A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7101" y="4141778"/>
                <a:ext cx="96838" cy="46037"/>
              </a:xfrm>
              <a:custGeom>
                <a:avLst/>
                <a:gdLst>
                  <a:gd name="T0" fmla="*/ 2147483647 w 182"/>
                  <a:gd name="T1" fmla="*/ 2147483647 h 87"/>
                  <a:gd name="T2" fmla="*/ 2147483647 w 182"/>
                  <a:gd name="T3" fmla="*/ 2147483647 h 87"/>
                  <a:gd name="T4" fmla="*/ 2147483647 w 182"/>
                  <a:gd name="T5" fmla="*/ 2147483647 h 87"/>
                  <a:gd name="T6" fmla="*/ 2147483647 w 182"/>
                  <a:gd name="T7" fmla="*/ 2147483647 h 87"/>
                  <a:gd name="T8" fmla="*/ 2147483647 w 182"/>
                  <a:gd name="T9" fmla="*/ 2147483647 h 87"/>
                  <a:gd name="T10" fmla="*/ 2147483647 w 182"/>
                  <a:gd name="T11" fmla="*/ 2147483647 h 87"/>
                  <a:gd name="T12" fmla="*/ 2147483647 w 182"/>
                  <a:gd name="T13" fmla="*/ 2147483647 h 87"/>
                  <a:gd name="T14" fmla="*/ 2147483647 w 182"/>
                  <a:gd name="T15" fmla="*/ 2147483647 h 87"/>
                  <a:gd name="T16" fmla="*/ 2147483647 w 182"/>
                  <a:gd name="T17" fmla="*/ 2147483647 h 87"/>
                  <a:gd name="T18" fmla="*/ 2147483647 w 182"/>
                  <a:gd name="T19" fmla="*/ 2147483647 h 87"/>
                  <a:gd name="T20" fmla="*/ 2147483647 w 182"/>
                  <a:gd name="T21" fmla="*/ 2074323306 h 87"/>
                  <a:gd name="T22" fmla="*/ 2147483647 w 182"/>
                  <a:gd name="T23" fmla="*/ 1037161653 h 87"/>
                  <a:gd name="T24" fmla="*/ 1506405570 w 182"/>
                  <a:gd name="T25" fmla="*/ 148125914 h 87"/>
                  <a:gd name="T26" fmla="*/ 1205182027 w 182"/>
                  <a:gd name="T27" fmla="*/ 0 h 87"/>
                  <a:gd name="T28" fmla="*/ 0 w 182"/>
                  <a:gd name="T29" fmla="*/ 2147483647 h 87"/>
                  <a:gd name="T30" fmla="*/ 301224740 w 182"/>
                  <a:gd name="T31" fmla="*/ 2147483647 h 87"/>
                  <a:gd name="T32" fmla="*/ 2147483647 w 182"/>
                  <a:gd name="T33" fmla="*/ 2147483647 h 87"/>
                  <a:gd name="T34" fmla="*/ 2147483647 w 182"/>
                  <a:gd name="T35" fmla="*/ 2147483647 h 87"/>
                  <a:gd name="T36" fmla="*/ 2147483647 w 182"/>
                  <a:gd name="T37" fmla="*/ 2147483647 h 87"/>
                  <a:gd name="T38" fmla="*/ 2147483647 w 182"/>
                  <a:gd name="T39" fmla="*/ 2147483647 h 87"/>
                  <a:gd name="T40" fmla="*/ 2147483647 w 182"/>
                  <a:gd name="T41" fmla="*/ 2147483647 h 87"/>
                  <a:gd name="T42" fmla="*/ 2147483647 w 182"/>
                  <a:gd name="T43" fmla="*/ 2147483647 h 87"/>
                  <a:gd name="T44" fmla="*/ 2147483647 w 182"/>
                  <a:gd name="T45" fmla="*/ 2147483647 h 87"/>
                  <a:gd name="T46" fmla="*/ 2147483647 w 182"/>
                  <a:gd name="T47" fmla="*/ 2147483647 h 87"/>
                  <a:gd name="T48" fmla="*/ 2147483647 w 182"/>
                  <a:gd name="T49" fmla="*/ 2147483647 h 87"/>
                  <a:gd name="T50" fmla="*/ 2147483647 w 182"/>
                  <a:gd name="T51" fmla="*/ 2147483647 h 87"/>
                  <a:gd name="T52" fmla="*/ 2147483647 w 182"/>
                  <a:gd name="T53" fmla="*/ 2147483647 h 87"/>
                  <a:gd name="T54" fmla="*/ 2147483647 w 182"/>
                  <a:gd name="T55" fmla="*/ 2147483647 h 87"/>
                  <a:gd name="T56" fmla="*/ 2147483647 w 182"/>
                  <a:gd name="T57" fmla="*/ 2147483647 h 8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2"/>
                  <a:gd name="T88" fmla="*/ 0 h 87"/>
                  <a:gd name="T89" fmla="*/ 182 w 182"/>
                  <a:gd name="T90" fmla="*/ 87 h 8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2" h="87">
                    <a:moveTo>
                      <a:pt x="182" y="54"/>
                    </a:moveTo>
                    <a:lnTo>
                      <a:pt x="181" y="53"/>
                    </a:lnTo>
                    <a:lnTo>
                      <a:pt x="170" y="48"/>
                    </a:lnTo>
                    <a:lnTo>
                      <a:pt x="158" y="45"/>
                    </a:lnTo>
                    <a:lnTo>
                      <a:pt x="147" y="41"/>
                    </a:lnTo>
                    <a:lnTo>
                      <a:pt x="135" y="36"/>
                    </a:lnTo>
                    <a:lnTo>
                      <a:pt x="123" y="32"/>
                    </a:lnTo>
                    <a:lnTo>
                      <a:pt x="110" y="29"/>
                    </a:lnTo>
                    <a:lnTo>
                      <a:pt x="98" y="25"/>
                    </a:lnTo>
                    <a:lnTo>
                      <a:pt x="85" y="21"/>
                    </a:lnTo>
                    <a:lnTo>
                      <a:pt x="61" y="14"/>
                    </a:lnTo>
                    <a:lnTo>
                      <a:pt x="36" y="7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0" y="35"/>
                    </a:lnTo>
                    <a:lnTo>
                      <a:pt x="2" y="35"/>
                    </a:lnTo>
                    <a:lnTo>
                      <a:pt x="26" y="42"/>
                    </a:lnTo>
                    <a:lnTo>
                      <a:pt x="51" y="48"/>
                    </a:lnTo>
                    <a:lnTo>
                      <a:pt x="76" y="56"/>
                    </a:lnTo>
                    <a:lnTo>
                      <a:pt x="88" y="59"/>
                    </a:lnTo>
                    <a:lnTo>
                      <a:pt x="99" y="63"/>
                    </a:lnTo>
                    <a:lnTo>
                      <a:pt x="111" y="67"/>
                    </a:lnTo>
                    <a:lnTo>
                      <a:pt x="123" y="71"/>
                    </a:lnTo>
                    <a:lnTo>
                      <a:pt x="135" y="74"/>
                    </a:lnTo>
                    <a:lnTo>
                      <a:pt x="147" y="78"/>
                    </a:lnTo>
                    <a:lnTo>
                      <a:pt x="157" y="83"/>
                    </a:lnTo>
                    <a:lnTo>
                      <a:pt x="169" y="87"/>
                    </a:lnTo>
                    <a:lnTo>
                      <a:pt x="182" y="54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6" name="Freeform 71">
                <a:extLst>
                  <a:ext uri="{FF2B5EF4-FFF2-40B4-BE49-F238E27FC236}">
                    <a16:creationId xmlns:a16="http://schemas.microsoft.com/office/drawing/2014/main" id="{34BBF43C-6F8D-4FAA-BEB3-838B998BE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8388" y="4194166"/>
                <a:ext cx="82550" cy="76200"/>
              </a:xfrm>
              <a:custGeom>
                <a:avLst/>
                <a:gdLst>
                  <a:gd name="T0" fmla="*/ 2147483647 w 158"/>
                  <a:gd name="T1" fmla="*/ 2147483647 h 144"/>
                  <a:gd name="T2" fmla="*/ 2147483647 w 158"/>
                  <a:gd name="T3" fmla="*/ 2147483647 h 144"/>
                  <a:gd name="T4" fmla="*/ 2147483647 w 158"/>
                  <a:gd name="T5" fmla="*/ 2147483647 h 144"/>
                  <a:gd name="T6" fmla="*/ 2147483647 w 158"/>
                  <a:gd name="T7" fmla="*/ 2147483647 h 144"/>
                  <a:gd name="T8" fmla="*/ 2147483647 w 158"/>
                  <a:gd name="T9" fmla="*/ 2147483647 h 144"/>
                  <a:gd name="T10" fmla="*/ 2147483647 w 158"/>
                  <a:gd name="T11" fmla="*/ 2147483647 h 144"/>
                  <a:gd name="T12" fmla="*/ 2147483647 w 158"/>
                  <a:gd name="T13" fmla="*/ 2147483647 h 144"/>
                  <a:gd name="T14" fmla="*/ 2147483647 w 158"/>
                  <a:gd name="T15" fmla="*/ 2147483647 h 144"/>
                  <a:gd name="T16" fmla="*/ 2147483647 w 158"/>
                  <a:gd name="T17" fmla="*/ 2147483647 h 144"/>
                  <a:gd name="T18" fmla="*/ 2147483647 w 158"/>
                  <a:gd name="T19" fmla="*/ 2147483647 h 144"/>
                  <a:gd name="T20" fmla="*/ 2147483647 w 158"/>
                  <a:gd name="T21" fmla="*/ 2147483647 h 144"/>
                  <a:gd name="T22" fmla="*/ 2147483647 w 158"/>
                  <a:gd name="T23" fmla="*/ 2147483647 h 144"/>
                  <a:gd name="T24" fmla="*/ 2147483647 w 158"/>
                  <a:gd name="T25" fmla="*/ 2147483647 h 144"/>
                  <a:gd name="T26" fmla="*/ 2147483647 w 158"/>
                  <a:gd name="T27" fmla="*/ 2147483647 h 144"/>
                  <a:gd name="T28" fmla="*/ 2147483647 w 158"/>
                  <a:gd name="T29" fmla="*/ 2147483647 h 144"/>
                  <a:gd name="T30" fmla="*/ 2147483647 w 158"/>
                  <a:gd name="T31" fmla="*/ 2147483647 h 144"/>
                  <a:gd name="T32" fmla="*/ 2147483647 w 158"/>
                  <a:gd name="T33" fmla="*/ 2147483647 h 144"/>
                  <a:gd name="T34" fmla="*/ 2147483647 w 158"/>
                  <a:gd name="T35" fmla="*/ 1185313252 h 144"/>
                  <a:gd name="T36" fmla="*/ 2147483647 w 158"/>
                  <a:gd name="T37" fmla="*/ 444387231 h 144"/>
                  <a:gd name="T38" fmla="*/ 2147483647 w 158"/>
                  <a:gd name="T39" fmla="*/ 0 h 144"/>
                  <a:gd name="T40" fmla="*/ 0 w 158"/>
                  <a:gd name="T41" fmla="*/ 2147483647 h 144"/>
                  <a:gd name="T42" fmla="*/ 855770702 w 158"/>
                  <a:gd name="T43" fmla="*/ 2147483647 h 144"/>
                  <a:gd name="T44" fmla="*/ 2139290261 w 158"/>
                  <a:gd name="T45" fmla="*/ 2147483647 h 144"/>
                  <a:gd name="T46" fmla="*/ 2147483647 w 158"/>
                  <a:gd name="T47" fmla="*/ 2147483647 h 144"/>
                  <a:gd name="T48" fmla="*/ 2147483647 w 158"/>
                  <a:gd name="T49" fmla="*/ 2147483647 h 144"/>
                  <a:gd name="T50" fmla="*/ 2147483647 w 158"/>
                  <a:gd name="T51" fmla="*/ 2147483647 h 144"/>
                  <a:gd name="T52" fmla="*/ 2147483647 w 158"/>
                  <a:gd name="T53" fmla="*/ 2147483647 h 144"/>
                  <a:gd name="T54" fmla="*/ 2147483647 w 158"/>
                  <a:gd name="T55" fmla="*/ 2147483647 h 144"/>
                  <a:gd name="T56" fmla="*/ 2147483647 w 158"/>
                  <a:gd name="T57" fmla="*/ 2147483647 h 144"/>
                  <a:gd name="T58" fmla="*/ 2147483647 w 158"/>
                  <a:gd name="T59" fmla="*/ 2147483647 h 144"/>
                  <a:gd name="T60" fmla="*/ 2147483647 w 158"/>
                  <a:gd name="T61" fmla="*/ 2147483647 h 144"/>
                  <a:gd name="T62" fmla="*/ 2147483647 w 158"/>
                  <a:gd name="T63" fmla="*/ 2147483647 h 144"/>
                  <a:gd name="T64" fmla="*/ 2147483647 w 158"/>
                  <a:gd name="T65" fmla="*/ 2147483647 h 144"/>
                  <a:gd name="T66" fmla="*/ 2147483647 w 158"/>
                  <a:gd name="T67" fmla="*/ 2147483647 h 144"/>
                  <a:gd name="T68" fmla="*/ 2147483647 w 158"/>
                  <a:gd name="T69" fmla="*/ 2147483647 h 144"/>
                  <a:gd name="T70" fmla="*/ 2147483647 w 158"/>
                  <a:gd name="T71" fmla="*/ 2147483647 h 144"/>
                  <a:gd name="T72" fmla="*/ 2147483647 w 158"/>
                  <a:gd name="T73" fmla="*/ 2147483647 h 144"/>
                  <a:gd name="T74" fmla="*/ 2147483647 w 158"/>
                  <a:gd name="T75" fmla="*/ 2147483647 h 144"/>
                  <a:gd name="T76" fmla="*/ 2147483647 w 158"/>
                  <a:gd name="T77" fmla="*/ 2147483647 h 144"/>
                  <a:gd name="T78" fmla="*/ 2147483647 w 158"/>
                  <a:gd name="T79" fmla="*/ 2147483647 h 144"/>
                  <a:gd name="T80" fmla="*/ 2147483647 w 158"/>
                  <a:gd name="T81" fmla="*/ 2147483647 h 1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58"/>
                  <a:gd name="T124" fmla="*/ 0 h 144"/>
                  <a:gd name="T125" fmla="*/ 158 w 158"/>
                  <a:gd name="T126" fmla="*/ 144 h 14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58" h="144">
                    <a:moveTo>
                      <a:pt x="158" y="123"/>
                    </a:moveTo>
                    <a:lnTo>
                      <a:pt x="156" y="122"/>
                    </a:lnTo>
                    <a:lnTo>
                      <a:pt x="153" y="118"/>
                    </a:lnTo>
                    <a:lnTo>
                      <a:pt x="147" y="109"/>
                    </a:lnTo>
                    <a:lnTo>
                      <a:pt x="140" y="101"/>
                    </a:lnTo>
                    <a:lnTo>
                      <a:pt x="134" y="92"/>
                    </a:lnTo>
                    <a:lnTo>
                      <a:pt x="126" y="85"/>
                    </a:lnTo>
                    <a:lnTo>
                      <a:pt x="120" y="76"/>
                    </a:lnTo>
                    <a:lnTo>
                      <a:pt x="112" y="69"/>
                    </a:lnTo>
                    <a:lnTo>
                      <a:pt x="104" y="61"/>
                    </a:lnTo>
                    <a:lnTo>
                      <a:pt x="96" y="55"/>
                    </a:lnTo>
                    <a:lnTo>
                      <a:pt x="88" y="47"/>
                    </a:lnTo>
                    <a:lnTo>
                      <a:pt x="79" y="41"/>
                    </a:lnTo>
                    <a:lnTo>
                      <a:pt x="71" y="33"/>
                    </a:lnTo>
                    <a:lnTo>
                      <a:pt x="62" y="27"/>
                    </a:lnTo>
                    <a:lnTo>
                      <a:pt x="52" y="21"/>
                    </a:lnTo>
                    <a:lnTo>
                      <a:pt x="44" y="15"/>
                    </a:lnTo>
                    <a:lnTo>
                      <a:pt x="34" y="8"/>
                    </a:lnTo>
                    <a:lnTo>
                      <a:pt x="23" y="3"/>
                    </a:lnTo>
                    <a:lnTo>
                      <a:pt x="18" y="0"/>
                    </a:lnTo>
                    <a:lnTo>
                      <a:pt x="0" y="31"/>
                    </a:lnTo>
                    <a:lnTo>
                      <a:pt x="6" y="34"/>
                    </a:lnTo>
                    <a:lnTo>
                      <a:pt x="15" y="40"/>
                    </a:lnTo>
                    <a:lnTo>
                      <a:pt x="24" y="45"/>
                    </a:lnTo>
                    <a:lnTo>
                      <a:pt x="33" y="50"/>
                    </a:lnTo>
                    <a:lnTo>
                      <a:pt x="42" y="57"/>
                    </a:lnTo>
                    <a:lnTo>
                      <a:pt x="49" y="62"/>
                    </a:lnTo>
                    <a:lnTo>
                      <a:pt x="58" y="69"/>
                    </a:lnTo>
                    <a:lnTo>
                      <a:pt x="65" y="75"/>
                    </a:lnTo>
                    <a:lnTo>
                      <a:pt x="73" y="81"/>
                    </a:lnTo>
                    <a:lnTo>
                      <a:pt x="80" y="88"/>
                    </a:lnTo>
                    <a:lnTo>
                      <a:pt x="87" y="94"/>
                    </a:lnTo>
                    <a:lnTo>
                      <a:pt x="93" y="101"/>
                    </a:lnTo>
                    <a:lnTo>
                      <a:pt x="100" y="108"/>
                    </a:lnTo>
                    <a:lnTo>
                      <a:pt x="106" y="116"/>
                    </a:lnTo>
                    <a:lnTo>
                      <a:pt x="112" y="122"/>
                    </a:lnTo>
                    <a:lnTo>
                      <a:pt x="118" y="130"/>
                    </a:lnTo>
                    <a:lnTo>
                      <a:pt x="123" y="138"/>
                    </a:lnTo>
                    <a:lnTo>
                      <a:pt x="125" y="142"/>
                    </a:lnTo>
                    <a:lnTo>
                      <a:pt x="126" y="144"/>
                    </a:lnTo>
                    <a:lnTo>
                      <a:pt x="158" y="123"/>
                    </a:lnTo>
                    <a:close/>
                  </a:path>
                </a:pathLst>
              </a:custGeom>
              <a:solidFill>
                <a:srgbClr val="9D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7" name="Freeform 72">
                <a:extLst>
                  <a:ext uri="{FF2B5EF4-FFF2-40B4-BE49-F238E27FC236}">
                    <a16:creationId xmlns:a16="http://schemas.microsoft.com/office/drawing/2014/main" id="{68B81911-3AB4-4394-BD04-8EE42618B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1" y="4291003"/>
                <a:ext cx="1471613" cy="852487"/>
              </a:xfrm>
              <a:custGeom>
                <a:avLst/>
                <a:gdLst>
                  <a:gd name="T0" fmla="*/ 2147483647 w 2781"/>
                  <a:gd name="T1" fmla="*/ 0 h 1611"/>
                  <a:gd name="T2" fmla="*/ 2147483647 w 2781"/>
                  <a:gd name="T3" fmla="*/ 2147483647 h 1611"/>
                  <a:gd name="T4" fmla="*/ 2147483647 w 2781"/>
                  <a:gd name="T5" fmla="*/ 2147483647 h 1611"/>
                  <a:gd name="T6" fmla="*/ 2147483647 w 2781"/>
                  <a:gd name="T7" fmla="*/ 2147483647 h 1611"/>
                  <a:gd name="T8" fmla="*/ 2147483647 w 2781"/>
                  <a:gd name="T9" fmla="*/ 2147483647 h 1611"/>
                  <a:gd name="T10" fmla="*/ 2147483647 w 2781"/>
                  <a:gd name="T11" fmla="*/ 2147483647 h 1611"/>
                  <a:gd name="T12" fmla="*/ 2147483647 w 2781"/>
                  <a:gd name="T13" fmla="*/ 2147483647 h 1611"/>
                  <a:gd name="T14" fmla="*/ 2147483647 w 2781"/>
                  <a:gd name="T15" fmla="*/ 2147483647 h 1611"/>
                  <a:gd name="T16" fmla="*/ 2147483647 w 2781"/>
                  <a:gd name="T17" fmla="*/ 2147483647 h 1611"/>
                  <a:gd name="T18" fmla="*/ 2147483647 w 2781"/>
                  <a:gd name="T19" fmla="*/ 2147483647 h 1611"/>
                  <a:gd name="T20" fmla="*/ 2147483647 w 2781"/>
                  <a:gd name="T21" fmla="*/ 2147483647 h 1611"/>
                  <a:gd name="T22" fmla="*/ 2147483647 w 2781"/>
                  <a:gd name="T23" fmla="*/ 2147483647 h 1611"/>
                  <a:gd name="T24" fmla="*/ 2147483647 w 2781"/>
                  <a:gd name="T25" fmla="*/ 2147483647 h 1611"/>
                  <a:gd name="T26" fmla="*/ 2147483647 w 2781"/>
                  <a:gd name="T27" fmla="*/ 2147483647 h 1611"/>
                  <a:gd name="T28" fmla="*/ 2147483647 w 2781"/>
                  <a:gd name="T29" fmla="*/ 2147483647 h 1611"/>
                  <a:gd name="T30" fmla="*/ 2147483647 w 2781"/>
                  <a:gd name="T31" fmla="*/ 2147483647 h 1611"/>
                  <a:gd name="T32" fmla="*/ 2147483647 w 2781"/>
                  <a:gd name="T33" fmla="*/ 2147483647 h 1611"/>
                  <a:gd name="T34" fmla="*/ 2147483647 w 2781"/>
                  <a:gd name="T35" fmla="*/ 2147483647 h 1611"/>
                  <a:gd name="T36" fmla="*/ 2147483647 w 2781"/>
                  <a:gd name="T37" fmla="*/ 2147483647 h 1611"/>
                  <a:gd name="T38" fmla="*/ 2147483647 w 2781"/>
                  <a:gd name="T39" fmla="*/ 2147483647 h 1611"/>
                  <a:gd name="T40" fmla="*/ 2147483647 w 2781"/>
                  <a:gd name="T41" fmla="*/ 2147483647 h 1611"/>
                  <a:gd name="T42" fmla="*/ 2147483647 w 2781"/>
                  <a:gd name="T43" fmla="*/ 2147483647 h 1611"/>
                  <a:gd name="T44" fmla="*/ 2147483647 w 2781"/>
                  <a:gd name="T45" fmla="*/ 2147483647 h 1611"/>
                  <a:gd name="T46" fmla="*/ 2147483647 w 2781"/>
                  <a:gd name="T47" fmla="*/ 2147483647 h 1611"/>
                  <a:gd name="T48" fmla="*/ 2147483647 w 2781"/>
                  <a:gd name="T49" fmla="*/ 2147483647 h 1611"/>
                  <a:gd name="T50" fmla="*/ 2147483647 w 2781"/>
                  <a:gd name="T51" fmla="*/ 2147483647 h 1611"/>
                  <a:gd name="T52" fmla="*/ 2147483647 w 2781"/>
                  <a:gd name="T53" fmla="*/ 2147483647 h 1611"/>
                  <a:gd name="T54" fmla="*/ 2147483647 w 2781"/>
                  <a:gd name="T55" fmla="*/ 2147483647 h 1611"/>
                  <a:gd name="T56" fmla="*/ 2147483647 w 2781"/>
                  <a:gd name="T57" fmla="*/ 2147483647 h 1611"/>
                  <a:gd name="T58" fmla="*/ 2147483647 w 2781"/>
                  <a:gd name="T59" fmla="*/ 2147483647 h 1611"/>
                  <a:gd name="T60" fmla="*/ 2147483647 w 2781"/>
                  <a:gd name="T61" fmla="*/ 2147483647 h 1611"/>
                  <a:gd name="T62" fmla="*/ 2147483647 w 2781"/>
                  <a:gd name="T63" fmla="*/ 2147483647 h 1611"/>
                  <a:gd name="T64" fmla="*/ 0 w 2781"/>
                  <a:gd name="T65" fmla="*/ 2147483647 h 16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781"/>
                  <a:gd name="T100" fmla="*/ 0 h 1611"/>
                  <a:gd name="T101" fmla="*/ 2781 w 2781"/>
                  <a:gd name="T102" fmla="*/ 1611 h 16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781" h="1611">
                    <a:moveTo>
                      <a:pt x="2759" y="0"/>
                    </a:moveTo>
                    <a:lnTo>
                      <a:pt x="2768" y="24"/>
                    </a:lnTo>
                    <a:lnTo>
                      <a:pt x="2774" y="52"/>
                    </a:lnTo>
                    <a:lnTo>
                      <a:pt x="2778" y="83"/>
                    </a:lnTo>
                    <a:lnTo>
                      <a:pt x="2781" y="120"/>
                    </a:lnTo>
                    <a:lnTo>
                      <a:pt x="2780" y="158"/>
                    </a:lnTo>
                    <a:lnTo>
                      <a:pt x="2774" y="201"/>
                    </a:lnTo>
                    <a:lnTo>
                      <a:pt x="2766" y="247"/>
                    </a:lnTo>
                    <a:lnTo>
                      <a:pt x="2753" y="296"/>
                    </a:lnTo>
                    <a:lnTo>
                      <a:pt x="2735" y="346"/>
                    </a:lnTo>
                    <a:lnTo>
                      <a:pt x="2712" y="400"/>
                    </a:lnTo>
                    <a:lnTo>
                      <a:pt x="2683" y="455"/>
                    </a:lnTo>
                    <a:lnTo>
                      <a:pt x="2649" y="512"/>
                    </a:lnTo>
                    <a:lnTo>
                      <a:pt x="2608" y="571"/>
                    </a:lnTo>
                    <a:lnTo>
                      <a:pt x="2559" y="631"/>
                    </a:lnTo>
                    <a:lnTo>
                      <a:pt x="2504" y="691"/>
                    </a:lnTo>
                    <a:lnTo>
                      <a:pt x="2439" y="752"/>
                    </a:lnTo>
                    <a:lnTo>
                      <a:pt x="2367" y="814"/>
                    </a:lnTo>
                    <a:lnTo>
                      <a:pt x="2287" y="876"/>
                    </a:lnTo>
                    <a:lnTo>
                      <a:pt x="2198" y="938"/>
                    </a:lnTo>
                    <a:lnTo>
                      <a:pt x="2098" y="999"/>
                    </a:lnTo>
                    <a:lnTo>
                      <a:pt x="1988" y="1060"/>
                    </a:lnTo>
                    <a:lnTo>
                      <a:pt x="1869" y="1121"/>
                    </a:lnTo>
                    <a:lnTo>
                      <a:pt x="1738" y="1179"/>
                    </a:lnTo>
                    <a:lnTo>
                      <a:pt x="1597" y="1237"/>
                    </a:lnTo>
                    <a:lnTo>
                      <a:pt x="1443" y="1292"/>
                    </a:lnTo>
                    <a:lnTo>
                      <a:pt x="1277" y="1346"/>
                    </a:lnTo>
                    <a:lnTo>
                      <a:pt x="1099" y="1397"/>
                    </a:lnTo>
                    <a:lnTo>
                      <a:pt x="906" y="1446"/>
                    </a:lnTo>
                    <a:lnTo>
                      <a:pt x="701" y="1492"/>
                    </a:lnTo>
                    <a:lnTo>
                      <a:pt x="482" y="1535"/>
                    </a:lnTo>
                    <a:lnTo>
                      <a:pt x="248" y="1575"/>
                    </a:lnTo>
                    <a:lnTo>
                      <a:pt x="0" y="1611"/>
                    </a:lnTo>
                  </a:path>
                </a:pathLst>
              </a:custGeom>
              <a:noFill/>
              <a:ln w="12">
                <a:solidFill>
                  <a:srgbClr val="2B2A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8" name="Freeform 73">
                <a:extLst>
                  <a:ext uri="{FF2B5EF4-FFF2-40B4-BE49-F238E27FC236}">
                    <a16:creationId xmlns:a16="http://schemas.microsoft.com/office/drawing/2014/main" id="{755A4282-A8C0-486D-8CD9-41C15B423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0126" y="2967028"/>
                <a:ext cx="731838" cy="2171700"/>
              </a:xfrm>
              <a:custGeom>
                <a:avLst/>
                <a:gdLst>
                  <a:gd name="T0" fmla="*/ 2147483647 w 1381"/>
                  <a:gd name="T1" fmla="*/ 0 h 4103"/>
                  <a:gd name="T2" fmla="*/ 2147483647 w 1381"/>
                  <a:gd name="T3" fmla="*/ 2147483647 h 4103"/>
                  <a:gd name="T4" fmla="*/ 2147483647 w 1381"/>
                  <a:gd name="T5" fmla="*/ 2147483647 h 4103"/>
                  <a:gd name="T6" fmla="*/ 2147483647 w 1381"/>
                  <a:gd name="T7" fmla="*/ 2147483647 h 4103"/>
                  <a:gd name="T8" fmla="*/ 2147483647 w 1381"/>
                  <a:gd name="T9" fmla="*/ 2147483647 h 4103"/>
                  <a:gd name="T10" fmla="*/ 2147483647 w 1381"/>
                  <a:gd name="T11" fmla="*/ 2147483647 h 4103"/>
                  <a:gd name="T12" fmla="*/ 2147483647 w 1381"/>
                  <a:gd name="T13" fmla="*/ 2147483647 h 4103"/>
                  <a:gd name="T14" fmla="*/ 2147483647 w 1381"/>
                  <a:gd name="T15" fmla="*/ 2147483647 h 4103"/>
                  <a:gd name="T16" fmla="*/ 2147483647 w 1381"/>
                  <a:gd name="T17" fmla="*/ 2147483647 h 4103"/>
                  <a:gd name="T18" fmla="*/ 2147483647 w 1381"/>
                  <a:gd name="T19" fmla="*/ 2147483647 h 4103"/>
                  <a:gd name="T20" fmla="*/ 2147483647 w 1381"/>
                  <a:gd name="T21" fmla="*/ 2147483647 h 4103"/>
                  <a:gd name="T22" fmla="*/ 2147483647 w 1381"/>
                  <a:gd name="T23" fmla="*/ 2147483647 h 4103"/>
                  <a:gd name="T24" fmla="*/ 2147483647 w 1381"/>
                  <a:gd name="T25" fmla="*/ 2147483647 h 4103"/>
                  <a:gd name="T26" fmla="*/ 2147483647 w 1381"/>
                  <a:gd name="T27" fmla="*/ 2147483647 h 4103"/>
                  <a:gd name="T28" fmla="*/ 2147483647 w 1381"/>
                  <a:gd name="T29" fmla="*/ 2147483647 h 4103"/>
                  <a:gd name="T30" fmla="*/ 2147483647 w 1381"/>
                  <a:gd name="T31" fmla="*/ 2147483647 h 4103"/>
                  <a:gd name="T32" fmla="*/ 2147483647 w 1381"/>
                  <a:gd name="T33" fmla="*/ 2147483647 h 4103"/>
                  <a:gd name="T34" fmla="*/ 2147483647 w 1381"/>
                  <a:gd name="T35" fmla="*/ 2147483647 h 4103"/>
                  <a:gd name="T36" fmla="*/ 2147483647 w 1381"/>
                  <a:gd name="T37" fmla="*/ 2147483647 h 4103"/>
                  <a:gd name="T38" fmla="*/ 2147483647 w 1381"/>
                  <a:gd name="T39" fmla="*/ 2147483647 h 4103"/>
                  <a:gd name="T40" fmla="*/ 2147483647 w 1381"/>
                  <a:gd name="T41" fmla="*/ 2147483647 h 4103"/>
                  <a:gd name="T42" fmla="*/ 2147483647 w 1381"/>
                  <a:gd name="T43" fmla="*/ 2147483647 h 4103"/>
                  <a:gd name="T44" fmla="*/ 2147483647 w 1381"/>
                  <a:gd name="T45" fmla="*/ 2147483647 h 4103"/>
                  <a:gd name="T46" fmla="*/ 2147483647 w 1381"/>
                  <a:gd name="T47" fmla="*/ 2147483647 h 4103"/>
                  <a:gd name="T48" fmla="*/ 2147483647 w 1381"/>
                  <a:gd name="T49" fmla="*/ 2147483647 h 4103"/>
                  <a:gd name="T50" fmla="*/ 2147483647 w 1381"/>
                  <a:gd name="T51" fmla="*/ 2147483647 h 4103"/>
                  <a:gd name="T52" fmla="*/ 2147483647 w 1381"/>
                  <a:gd name="T53" fmla="*/ 2147483647 h 4103"/>
                  <a:gd name="T54" fmla="*/ 2147483647 w 1381"/>
                  <a:gd name="T55" fmla="*/ 2147483647 h 4103"/>
                  <a:gd name="T56" fmla="*/ 2147483647 w 1381"/>
                  <a:gd name="T57" fmla="*/ 2147483647 h 4103"/>
                  <a:gd name="T58" fmla="*/ 2147483647 w 1381"/>
                  <a:gd name="T59" fmla="*/ 2147483647 h 4103"/>
                  <a:gd name="T60" fmla="*/ 2147483647 w 1381"/>
                  <a:gd name="T61" fmla="*/ 2147483647 h 4103"/>
                  <a:gd name="T62" fmla="*/ 2147483647 w 1381"/>
                  <a:gd name="T63" fmla="*/ 2147483647 h 4103"/>
                  <a:gd name="T64" fmla="*/ 0 w 1381"/>
                  <a:gd name="T65" fmla="*/ 2147483647 h 410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1"/>
                  <a:gd name="T100" fmla="*/ 0 h 4103"/>
                  <a:gd name="T101" fmla="*/ 1381 w 1381"/>
                  <a:gd name="T102" fmla="*/ 4103 h 410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1" h="4103">
                    <a:moveTo>
                      <a:pt x="1381" y="0"/>
                    </a:moveTo>
                    <a:lnTo>
                      <a:pt x="1183" y="108"/>
                    </a:lnTo>
                    <a:lnTo>
                      <a:pt x="1014" y="221"/>
                    </a:lnTo>
                    <a:lnTo>
                      <a:pt x="876" y="341"/>
                    </a:lnTo>
                    <a:lnTo>
                      <a:pt x="763" y="465"/>
                    </a:lnTo>
                    <a:lnTo>
                      <a:pt x="676" y="593"/>
                    </a:lnTo>
                    <a:lnTo>
                      <a:pt x="612" y="726"/>
                    </a:lnTo>
                    <a:lnTo>
                      <a:pt x="568" y="861"/>
                    </a:lnTo>
                    <a:lnTo>
                      <a:pt x="542" y="1001"/>
                    </a:lnTo>
                    <a:lnTo>
                      <a:pt x="532" y="1143"/>
                    </a:lnTo>
                    <a:lnTo>
                      <a:pt x="538" y="1287"/>
                    </a:lnTo>
                    <a:lnTo>
                      <a:pt x="554" y="1433"/>
                    </a:lnTo>
                    <a:lnTo>
                      <a:pt x="582" y="1580"/>
                    </a:lnTo>
                    <a:lnTo>
                      <a:pt x="616" y="1727"/>
                    </a:lnTo>
                    <a:lnTo>
                      <a:pt x="657" y="1876"/>
                    </a:lnTo>
                    <a:lnTo>
                      <a:pt x="702" y="2025"/>
                    </a:lnTo>
                    <a:lnTo>
                      <a:pt x="748" y="2172"/>
                    </a:lnTo>
                    <a:lnTo>
                      <a:pt x="794" y="2319"/>
                    </a:lnTo>
                    <a:lnTo>
                      <a:pt x="837" y="2465"/>
                    </a:lnTo>
                    <a:lnTo>
                      <a:pt x="876" y="2608"/>
                    </a:lnTo>
                    <a:lnTo>
                      <a:pt x="908" y="2750"/>
                    </a:lnTo>
                    <a:lnTo>
                      <a:pt x="931" y="2888"/>
                    </a:lnTo>
                    <a:lnTo>
                      <a:pt x="943" y="3023"/>
                    </a:lnTo>
                    <a:lnTo>
                      <a:pt x="942" y="3155"/>
                    </a:lnTo>
                    <a:lnTo>
                      <a:pt x="926" y="3283"/>
                    </a:lnTo>
                    <a:lnTo>
                      <a:pt x="893" y="3406"/>
                    </a:lnTo>
                    <a:lnTo>
                      <a:pt x="839" y="3524"/>
                    </a:lnTo>
                    <a:lnTo>
                      <a:pt x="765" y="3637"/>
                    </a:lnTo>
                    <a:lnTo>
                      <a:pt x="668" y="3743"/>
                    </a:lnTo>
                    <a:lnTo>
                      <a:pt x="545" y="3844"/>
                    </a:lnTo>
                    <a:lnTo>
                      <a:pt x="394" y="3937"/>
                    </a:lnTo>
                    <a:lnTo>
                      <a:pt x="212" y="4023"/>
                    </a:lnTo>
                    <a:lnTo>
                      <a:pt x="0" y="4103"/>
                    </a:lnTo>
                  </a:path>
                </a:pathLst>
              </a:custGeom>
              <a:noFill/>
              <a:ln w="12">
                <a:solidFill>
                  <a:srgbClr val="2B2A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49" name="Freeform 74">
                <a:extLst>
                  <a:ext uri="{FF2B5EF4-FFF2-40B4-BE49-F238E27FC236}">
                    <a16:creationId xmlns:a16="http://schemas.microsoft.com/office/drawing/2014/main" id="{F85AEE34-97C5-4968-8D31-3E5A22DB4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1" y="2967028"/>
                <a:ext cx="1127125" cy="2176462"/>
              </a:xfrm>
              <a:custGeom>
                <a:avLst/>
                <a:gdLst>
                  <a:gd name="T0" fmla="*/ 2147483647 w 2130"/>
                  <a:gd name="T1" fmla="*/ 0 h 4111"/>
                  <a:gd name="T2" fmla="*/ 2147483647 w 2130"/>
                  <a:gd name="T3" fmla="*/ 2147483647 h 4111"/>
                  <a:gd name="T4" fmla="*/ 2147483647 w 2130"/>
                  <a:gd name="T5" fmla="*/ 2147483647 h 4111"/>
                  <a:gd name="T6" fmla="*/ 2147483647 w 2130"/>
                  <a:gd name="T7" fmla="*/ 2147483647 h 4111"/>
                  <a:gd name="T8" fmla="*/ 2147483647 w 2130"/>
                  <a:gd name="T9" fmla="*/ 2147483647 h 4111"/>
                  <a:gd name="T10" fmla="*/ 2147483647 w 2130"/>
                  <a:gd name="T11" fmla="*/ 2147483647 h 4111"/>
                  <a:gd name="T12" fmla="*/ 2147483647 w 2130"/>
                  <a:gd name="T13" fmla="*/ 2147483647 h 4111"/>
                  <a:gd name="T14" fmla="*/ 2147483647 w 2130"/>
                  <a:gd name="T15" fmla="*/ 2147483647 h 4111"/>
                  <a:gd name="T16" fmla="*/ 2147483647 w 2130"/>
                  <a:gd name="T17" fmla="*/ 2147483647 h 4111"/>
                  <a:gd name="T18" fmla="*/ 2147483647 w 2130"/>
                  <a:gd name="T19" fmla="*/ 2147483647 h 4111"/>
                  <a:gd name="T20" fmla="*/ 2147483647 w 2130"/>
                  <a:gd name="T21" fmla="*/ 2147483647 h 4111"/>
                  <a:gd name="T22" fmla="*/ 2147483647 w 2130"/>
                  <a:gd name="T23" fmla="*/ 2147483647 h 4111"/>
                  <a:gd name="T24" fmla="*/ 2147483647 w 2130"/>
                  <a:gd name="T25" fmla="*/ 2147483647 h 4111"/>
                  <a:gd name="T26" fmla="*/ 2147483647 w 2130"/>
                  <a:gd name="T27" fmla="*/ 2147483647 h 4111"/>
                  <a:gd name="T28" fmla="*/ 2147483647 w 2130"/>
                  <a:gd name="T29" fmla="*/ 2147483647 h 4111"/>
                  <a:gd name="T30" fmla="*/ 2147483647 w 2130"/>
                  <a:gd name="T31" fmla="*/ 2147483647 h 4111"/>
                  <a:gd name="T32" fmla="*/ 2147483647 w 2130"/>
                  <a:gd name="T33" fmla="*/ 2147483647 h 4111"/>
                  <a:gd name="T34" fmla="*/ 2147483647 w 2130"/>
                  <a:gd name="T35" fmla="*/ 2147483647 h 4111"/>
                  <a:gd name="T36" fmla="*/ 2147483647 w 2130"/>
                  <a:gd name="T37" fmla="*/ 2147483647 h 4111"/>
                  <a:gd name="T38" fmla="*/ 2147483647 w 2130"/>
                  <a:gd name="T39" fmla="*/ 2147483647 h 4111"/>
                  <a:gd name="T40" fmla="*/ 2147483647 w 2130"/>
                  <a:gd name="T41" fmla="*/ 2147483647 h 4111"/>
                  <a:gd name="T42" fmla="*/ 2147483647 w 2130"/>
                  <a:gd name="T43" fmla="*/ 2147483647 h 4111"/>
                  <a:gd name="T44" fmla="*/ 2147483647 w 2130"/>
                  <a:gd name="T45" fmla="*/ 2147483647 h 4111"/>
                  <a:gd name="T46" fmla="*/ 2147483647 w 2130"/>
                  <a:gd name="T47" fmla="*/ 2147483647 h 4111"/>
                  <a:gd name="T48" fmla="*/ 2147483647 w 2130"/>
                  <a:gd name="T49" fmla="*/ 2147483647 h 4111"/>
                  <a:gd name="T50" fmla="*/ 2147483647 w 2130"/>
                  <a:gd name="T51" fmla="*/ 2147483647 h 4111"/>
                  <a:gd name="T52" fmla="*/ 2147483647 w 2130"/>
                  <a:gd name="T53" fmla="*/ 2147483647 h 4111"/>
                  <a:gd name="T54" fmla="*/ 2147483647 w 2130"/>
                  <a:gd name="T55" fmla="*/ 2147483647 h 4111"/>
                  <a:gd name="T56" fmla="*/ 2147483647 w 2130"/>
                  <a:gd name="T57" fmla="*/ 2147483647 h 4111"/>
                  <a:gd name="T58" fmla="*/ 2147483647 w 2130"/>
                  <a:gd name="T59" fmla="*/ 2147483647 h 4111"/>
                  <a:gd name="T60" fmla="*/ 2147483647 w 2130"/>
                  <a:gd name="T61" fmla="*/ 2147483647 h 4111"/>
                  <a:gd name="T62" fmla="*/ 2147483647 w 2130"/>
                  <a:gd name="T63" fmla="*/ 2147483647 h 4111"/>
                  <a:gd name="T64" fmla="*/ 0 w 2130"/>
                  <a:gd name="T65" fmla="*/ 2147483647 h 4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130"/>
                  <a:gd name="T100" fmla="*/ 0 h 4111"/>
                  <a:gd name="T101" fmla="*/ 2130 w 2130"/>
                  <a:gd name="T102" fmla="*/ 4111 h 4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130" h="4111">
                    <a:moveTo>
                      <a:pt x="1447" y="0"/>
                    </a:moveTo>
                    <a:lnTo>
                      <a:pt x="1549" y="85"/>
                    </a:lnTo>
                    <a:lnTo>
                      <a:pt x="1644" y="179"/>
                    </a:lnTo>
                    <a:lnTo>
                      <a:pt x="1730" y="282"/>
                    </a:lnTo>
                    <a:lnTo>
                      <a:pt x="1809" y="391"/>
                    </a:lnTo>
                    <a:lnTo>
                      <a:pt x="1879" y="507"/>
                    </a:lnTo>
                    <a:lnTo>
                      <a:pt x="1941" y="631"/>
                    </a:lnTo>
                    <a:lnTo>
                      <a:pt x="1995" y="758"/>
                    </a:lnTo>
                    <a:lnTo>
                      <a:pt x="2040" y="893"/>
                    </a:lnTo>
                    <a:lnTo>
                      <a:pt x="2076" y="1031"/>
                    </a:lnTo>
                    <a:lnTo>
                      <a:pt x="2103" y="1174"/>
                    </a:lnTo>
                    <a:lnTo>
                      <a:pt x="2121" y="1320"/>
                    </a:lnTo>
                    <a:lnTo>
                      <a:pt x="2130" y="1468"/>
                    </a:lnTo>
                    <a:lnTo>
                      <a:pt x="2128" y="1620"/>
                    </a:lnTo>
                    <a:lnTo>
                      <a:pt x="2117" y="1772"/>
                    </a:lnTo>
                    <a:lnTo>
                      <a:pt x="2096" y="1926"/>
                    </a:lnTo>
                    <a:lnTo>
                      <a:pt x="2064" y="2079"/>
                    </a:lnTo>
                    <a:lnTo>
                      <a:pt x="2022" y="2233"/>
                    </a:lnTo>
                    <a:lnTo>
                      <a:pt x="1969" y="2385"/>
                    </a:lnTo>
                    <a:lnTo>
                      <a:pt x="1906" y="2538"/>
                    </a:lnTo>
                    <a:lnTo>
                      <a:pt x="1831" y="2687"/>
                    </a:lnTo>
                    <a:lnTo>
                      <a:pt x="1745" y="2834"/>
                    </a:lnTo>
                    <a:lnTo>
                      <a:pt x="1647" y="2978"/>
                    </a:lnTo>
                    <a:lnTo>
                      <a:pt x="1539" y="3118"/>
                    </a:lnTo>
                    <a:lnTo>
                      <a:pt x="1417" y="3254"/>
                    </a:lnTo>
                    <a:lnTo>
                      <a:pt x="1284" y="3384"/>
                    </a:lnTo>
                    <a:lnTo>
                      <a:pt x="1139" y="3510"/>
                    </a:lnTo>
                    <a:lnTo>
                      <a:pt x="981" y="3629"/>
                    </a:lnTo>
                    <a:lnTo>
                      <a:pt x="812" y="3742"/>
                    </a:lnTo>
                    <a:lnTo>
                      <a:pt x="628" y="3846"/>
                    </a:lnTo>
                    <a:lnTo>
                      <a:pt x="432" y="3944"/>
                    </a:lnTo>
                    <a:lnTo>
                      <a:pt x="223" y="4032"/>
                    </a:lnTo>
                    <a:lnTo>
                      <a:pt x="0" y="4111"/>
                    </a:lnTo>
                  </a:path>
                </a:pathLst>
              </a:custGeom>
              <a:noFill/>
              <a:ln w="12">
                <a:solidFill>
                  <a:srgbClr val="2B2A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50" name="Rectangle 75">
                <a:extLst>
                  <a:ext uri="{FF2B5EF4-FFF2-40B4-BE49-F238E27FC236}">
                    <a16:creationId xmlns:a16="http://schemas.microsoft.com/office/drawing/2014/main" id="{952061BF-6B8D-49FA-BF7A-E8C9B45CB4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72176" y="5133966"/>
                <a:ext cx="93663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51" name="Rectangle 76">
                <a:extLst>
                  <a:ext uri="{FF2B5EF4-FFF2-40B4-BE49-F238E27FC236}">
                    <a16:creationId xmlns:a16="http://schemas.microsoft.com/office/drawing/2014/main" id="{22ED0A73-07F4-4919-B82E-DAB8E14AA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8188" y="5133966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52" name="Rectangle 77">
                <a:extLst>
                  <a:ext uri="{FF2B5EF4-FFF2-40B4-BE49-F238E27FC236}">
                    <a16:creationId xmlns:a16="http://schemas.microsoft.com/office/drawing/2014/main" id="{9178D391-2A09-4ABC-87C9-FDD5B40E30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5788" y="5133966"/>
                <a:ext cx="96838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53" name="Rectangle 78">
                <a:extLst>
                  <a:ext uri="{FF2B5EF4-FFF2-40B4-BE49-F238E27FC236}">
                    <a16:creationId xmlns:a16="http://schemas.microsoft.com/office/drawing/2014/main" id="{7D3567CF-BCD4-410E-920C-66E1036B4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4976" y="5133966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54" name="Rectangle 79">
                <a:extLst>
                  <a:ext uri="{FF2B5EF4-FFF2-40B4-BE49-F238E27FC236}">
                    <a16:creationId xmlns:a16="http://schemas.microsoft.com/office/drawing/2014/main" id="{F6A298E7-99B2-4480-B979-4FBA4F68D8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2576" y="5133966"/>
                <a:ext cx="93663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55" name="Rectangle 80">
                <a:extLst>
                  <a:ext uri="{FF2B5EF4-FFF2-40B4-BE49-F238E27FC236}">
                    <a16:creationId xmlns:a16="http://schemas.microsoft.com/office/drawing/2014/main" id="{207C992B-5FEF-4F59-A499-A9C1EB19B5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0176" y="5133966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56" name="Rectangle 81">
                <a:extLst>
                  <a:ext uri="{FF2B5EF4-FFF2-40B4-BE49-F238E27FC236}">
                    <a16:creationId xmlns:a16="http://schemas.microsoft.com/office/drawing/2014/main" id="{02C186FC-5505-4ED8-99CB-B44DF5B1B3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776" y="5133966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57" name="Rectangle 82">
                <a:extLst>
                  <a:ext uri="{FF2B5EF4-FFF2-40B4-BE49-F238E27FC236}">
                    <a16:creationId xmlns:a16="http://schemas.microsoft.com/office/drawing/2014/main" id="{C3E26C94-CECA-4015-A722-902C4B8BD6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5376" y="5133966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58" name="Rectangle 83">
                <a:extLst>
                  <a:ext uri="{FF2B5EF4-FFF2-40B4-BE49-F238E27FC236}">
                    <a16:creationId xmlns:a16="http://schemas.microsoft.com/office/drawing/2014/main" id="{0DB60FC5-5D28-460E-A76B-5EAA34747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1551" y="5133966"/>
                <a:ext cx="66675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59" name="Rectangle 84">
                <a:extLst>
                  <a:ext uri="{FF2B5EF4-FFF2-40B4-BE49-F238E27FC236}">
                    <a16:creationId xmlns:a16="http://schemas.microsoft.com/office/drawing/2014/main" id="{731FB1E6-5123-4DB2-B046-989CE6AC8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5288" y="2951153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0" name="Rectangle 85">
                <a:extLst>
                  <a:ext uri="{FF2B5EF4-FFF2-40B4-BE49-F238E27FC236}">
                    <a16:creationId xmlns:a16="http://schemas.microsoft.com/office/drawing/2014/main" id="{F46C8B9C-3D0B-4A6D-B3A8-F10F44146D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2888" y="2951153"/>
                <a:ext cx="96838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1" name="Rectangle 86">
                <a:extLst>
                  <a:ext uri="{FF2B5EF4-FFF2-40B4-BE49-F238E27FC236}">
                    <a16:creationId xmlns:a16="http://schemas.microsoft.com/office/drawing/2014/main" id="{AE72CC20-CE6A-49A6-9B50-F1D38D69D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40488" y="2951153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2" name="Rectangle 87">
                <a:extLst>
                  <a:ext uri="{FF2B5EF4-FFF2-40B4-BE49-F238E27FC236}">
                    <a16:creationId xmlns:a16="http://schemas.microsoft.com/office/drawing/2014/main" id="{889FFA5A-E3AD-4484-B013-00B141FD1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9676" y="2951153"/>
                <a:ext cx="93663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3" name="Rectangle 88">
                <a:extLst>
                  <a:ext uri="{FF2B5EF4-FFF2-40B4-BE49-F238E27FC236}">
                    <a16:creationId xmlns:a16="http://schemas.microsoft.com/office/drawing/2014/main" id="{ED8B1B98-2246-46B1-95E8-4C90D6827F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5688" y="2951153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4" name="Rectangle 89">
                <a:extLst>
                  <a:ext uri="{FF2B5EF4-FFF2-40B4-BE49-F238E27FC236}">
                    <a16:creationId xmlns:a16="http://schemas.microsoft.com/office/drawing/2014/main" id="{85715F40-FC70-4956-B3E8-A0CF5219EB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83288" y="2951153"/>
                <a:ext cx="96838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5" name="Rectangle 90">
                <a:extLst>
                  <a:ext uri="{FF2B5EF4-FFF2-40B4-BE49-F238E27FC236}">
                    <a16:creationId xmlns:a16="http://schemas.microsoft.com/office/drawing/2014/main" id="{37F90D22-E663-48E9-AF0C-4F4AFB1402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2476" y="2951153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6" name="Rectangle 91">
                <a:extLst>
                  <a:ext uri="{FF2B5EF4-FFF2-40B4-BE49-F238E27FC236}">
                    <a16:creationId xmlns:a16="http://schemas.microsoft.com/office/drawing/2014/main" id="{0F83AAD9-6DB0-4DD2-944F-2DB1704CAB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0076" y="2951153"/>
                <a:ext cx="93663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7" name="Rectangle 92">
                <a:extLst>
                  <a:ext uri="{FF2B5EF4-FFF2-40B4-BE49-F238E27FC236}">
                    <a16:creationId xmlns:a16="http://schemas.microsoft.com/office/drawing/2014/main" id="{54BB3284-CD8E-4DA8-BA9E-A14346D918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27676" y="2951153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8" name="Rectangle 93">
                <a:extLst>
                  <a:ext uri="{FF2B5EF4-FFF2-40B4-BE49-F238E27FC236}">
                    <a16:creationId xmlns:a16="http://schemas.microsoft.com/office/drawing/2014/main" id="{DDFB2ECD-3381-4108-B633-E6CA149CF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5276" y="2951153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69" name="Rectangle 94">
                <a:extLst>
                  <a:ext uri="{FF2B5EF4-FFF2-40B4-BE49-F238E27FC236}">
                    <a16:creationId xmlns:a16="http://schemas.microsoft.com/office/drawing/2014/main" id="{736F8AD6-E3FF-41F9-884D-E76504741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2876" y="2951153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70" name="Rectangle 95">
                <a:extLst>
                  <a:ext uri="{FF2B5EF4-FFF2-40B4-BE49-F238E27FC236}">
                    <a16:creationId xmlns:a16="http://schemas.microsoft.com/office/drawing/2014/main" id="{8F273742-13EE-4860-938F-7CFF477D4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0476" y="2951153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71" name="Rectangle 96">
                <a:extLst>
                  <a:ext uri="{FF2B5EF4-FFF2-40B4-BE49-F238E27FC236}">
                    <a16:creationId xmlns:a16="http://schemas.microsoft.com/office/drawing/2014/main" id="{EE87543D-C813-409D-A1FE-2E39F31DD3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8076" y="2951153"/>
                <a:ext cx="9525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72" name="Rectangle 97">
                <a:extLst>
                  <a:ext uri="{FF2B5EF4-FFF2-40B4-BE49-F238E27FC236}">
                    <a16:creationId xmlns:a16="http://schemas.microsoft.com/office/drawing/2014/main" id="{F46FFE46-1C2D-4D9B-910C-539D32B3B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0126" y="2951153"/>
                <a:ext cx="50800" cy="19050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73" name="Freeform 98">
                <a:extLst>
                  <a:ext uri="{FF2B5EF4-FFF2-40B4-BE49-F238E27FC236}">
                    <a16:creationId xmlns:a16="http://schemas.microsoft.com/office/drawing/2014/main" id="{90DA595D-1D3E-4B13-8230-02D0D3A4E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6563" y="2917816"/>
                <a:ext cx="87313" cy="85725"/>
              </a:xfrm>
              <a:custGeom>
                <a:avLst/>
                <a:gdLst>
                  <a:gd name="T0" fmla="*/ 2147483647 w 163"/>
                  <a:gd name="T1" fmla="*/ 0 h 163"/>
                  <a:gd name="T2" fmla="*/ 2147483647 w 163"/>
                  <a:gd name="T3" fmla="*/ 436462232 h 163"/>
                  <a:gd name="T4" fmla="*/ 2147483647 w 163"/>
                  <a:gd name="T5" fmla="*/ 1309110192 h 163"/>
                  <a:gd name="T6" fmla="*/ 2147483647 w 163"/>
                  <a:gd name="T7" fmla="*/ 2147483647 h 163"/>
                  <a:gd name="T8" fmla="*/ 2147483647 w 163"/>
                  <a:gd name="T9" fmla="*/ 2147483647 h 163"/>
                  <a:gd name="T10" fmla="*/ 2147483647 w 163"/>
                  <a:gd name="T11" fmla="*/ 2147483647 h 163"/>
                  <a:gd name="T12" fmla="*/ 2147483647 w 163"/>
                  <a:gd name="T13" fmla="*/ 2147483647 h 163"/>
                  <a:gd name="T14" fmla="*/ 2147483647 w 163"/>
                  <a:gd name="T15" fmla="*/ 2147483647 h 163"/>
                  <a:gd name="T16" fmla="*/ 2147483647 w 163"/>
                  <a:gd name="T17" fmla="*/ 2147483647 h 163"/>
                  <a:gd name="T18" fmla="*/ 2147483647 w 163"/>
                  <a:gd name="T19" fmla="*/ 2147483647 h 163"/>
                  <a:gd name="T20" fmla="*/ 2147483647 w 163"/>
                  <a:gd name="T21" fmla="*/ 2147483647 h 163"/>
                  <a:gd name="T22" fmla="*/ 2147483647 w 163"/>
                  <a:gd name="T23" fmla="*/ 2147483647 h 163"/>
                  <a:gd name="T24" fmla="*/ 2147483647 w 163"/>
                  <a:gd name="T25" fmla="*/ 2147483647 h 163"/>
                  <a:gd name="T26" fmla="*/ 2147483647 w 163"/>
                  <a:gd name="T27" fmla="*/ 2147483647 h 163"/>
                  <a:gd name="T28" fmla="*/ 2147483647 w 163"/>
                  <a:gd name="T29" fmla="*/ 2147483647 h 163"/>
                  <a:gd name="T30" fmla="*/ 2147483647 w 163"/>
                  <a:gd name="T31" fmla="*/ 2147483647 h 163"/>
                  <a:gd name="T32" fmla="*/ 2147483647 w 163"/>
                  <a:gd name="T33" fmla="*/ 2147483647 h 163"/>
                  <a:gd name="T34" fmla="*/ 2147483647 w 163"/>
                  <a:gd name="T35" fmla="*/ 2147483647 h 163"/>
                  <a:gd name="T36" fmla="*/ 2147483647 w 163"/>
                  <a:gd name="T37" fmla="*/ 2147483647 h 163"/>
                  <a:gd name="T38" fmla="*/ 2147483647 w 163"/>
                  <a:gd name="T39" fmla="*/ 2147483647 h 163"/>
                  <a:gd name="T40" fmla="*/ 2147483647 w 163"/>
                  <a:gd name="T41" fmla="*/ 2147483647 h 163"/>
                  <a:gd name="T42" fmla="*/ 1537107293 w 163"/>
                  <a:gd name="T43" fmla="*/ 2147483647 h 163"/>
                  <a:gd name="T44" fmla="*/ 461103664 w 163"/>
                  <a:gd name="T45" fmla="*/ 2147483647 h 163"/>
                  <a:gd name="T46" fmla="*/ 0 w 163"/>
                  <a:gd name="T47" fmla="*/ 2147483647 h 163"/>
                  <a:gd name="T48" fmla="*/ 0 w 163"/>
                  <a:gd name="T49" fmla="*/ 2147483647 h 163"/>
                  <a:gd name="T50" fmla="*/ 461103664 w 163"/>
                  <a:gd name="T51" fmla="*/ 2147483647 h 163"/>
                  <a:gd name="T52" fmla="*/ 1537107293 w 163"/>
                  <a:gd name="T53" fmla="*/ 2147483647 h 163"/>
                  <a:gd name="T54" fmla="*/ 2147483647 w 163"/>
                  <a:gd name="T55" fmla="*/ 2147483647 h 163"/>
                  <a:gd name="T56" fmla="*/ 2147483647 w 163"/>
                  <a:gd name="T57" fmla="*/ 2147483647 h 163"/>
                  <a:gd name="T58" fmla="*/ 2147483647 w 163"/>
                  <a:gd name="T59" fmla="*/ 1309110192 h 163"/>
                  <a:gd name="T60" fmla="*/ 2147483647 w 163"/>
                  <a:gd name="T61" fmla="*/ 436462232 h 163"/>
                  <a:gd name="T62" fmla="*/ 2147483647 w 163"/>
                  <a:gd name="T63" fmla="*/ 0 h 16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3"/>
                  <a:gd name="T97" fmla="*/ 0 h 163"/>
                  <a:gd name="T98" fmla="*/ 163 w 163"/>
                  <a:gd name="T99" fmla="*/ 163 h 16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3" h="163">
                    <a:moveTo>
                      <a:pt x="82" y="0"/>
                    </a:moveTo>
                    <a:lnTo>
                      <a:pt x="89" y="0"/>
                    </a:lnTo>
                    <a:lnTo>
                      <a:pt x="98" y="1"/>
                    </a:lnTo>
                    <a:lnTo>
                      <a:pt x="105" y="3"/>
                    </a:lnTo>
                    <a:lnTo>
                      <a:pt x="113" y="6"/>
                    </a:lnTo>
                    <a:lnTo>
                      <a:pt x="120" y="9"/>
                    </a:lnTo>
                    <a:lnTo>
                      <a:pt x="127" y="14"/>
                    </a:lnTo>
                    <a:lnTo>
                      <a:pt x="133" y="18"/>
                    </a:lnTo>
                    <a:lnTo>
                      <a:pt x="139" y="23"/>
                    </a:lnTo>
                    <a:lnTo>
                      <a:pt x="144" y="30"/>
                    </a:lnTo>
                    <a:lnTo>
                      <a:pt x="149" y="35"/>
                    </a:lnTo>
                    <a:lnTo>
                      <a:pt x="154" y="43"/>
                    </a:lnTo>
                    <a:lnTo>
                      <a:pt x="157" y="49"/>
                    </a:lnTo>
                    <a:lnTo>
                      <a:pt x="159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1"/>
                    </a:lnTo>
                    <a:lnTo>
                      <a:pt x="162" y="90"/>
                    </a:lnTo>
                    <a:lnTo>
                      <a:pt x="161" y="97"/>
                    </a:lnTo>
                    <a:lnTo>
                      <a:pt x="159" y="106"/>
                    </a:lnTo>
                    <a:lnTo>
                      <a:pt x="157" y="113"/>
                    </a:lnTo>
                    <a:lnTo>
                      <a:pt x="154" y="120"/>
                    </a:lnTo>
                    <a:lnTo>
                      <a:pt x="149" y="126"/>
                    </a:lnTo>
                    <a:lnTo>
                      <a:pt x="144" y="133"/>
                    </a:lnTo>
                    <a:lnTo>
                      <a:pt x="139" y="139"/>
                    </a:lnTo>
                    <a:lnTo>
                      <a:pt x="133" y="145"/>
                    </a:lnTo>
                    <a:lnTo>
                      <a:pt x="127" y="149"/>
                    </a:lnTo>
                    <a:lnTo>
                      <a:pt x="120" y="153"/>
                    </a:lnTo>
                    <a:lnTo>
                      <a:pt x="113" y="156"/>
                    </a:lnTo>
                    <a:lnTo>
                      <a:pt x="105" y="160"/>
                    </a:lnTo>
                    <a:lnTo>
                      <a:pt x="98" y="161"/>
                    </a:lnTo>
                    <a:lnTo>
                      <a:pt x="89" y="163"/>
                    </a:lnTo>
                    <a:lnTo>
                      <a:pt x="82" y="163"/>
                    </a:lnTo>
                    <a:lnTo>
                      <a:pt x="73" y="163"/>
                    </a:lnTo>
                    <a:lnTo>
                      <a:pt x="65" y="161"/>
                    </a:lnTo>
                    <a:lnTo>
                      <a:pt x="57" y="160"/>
                    </a:lnTo>
                    <a:lnTo>
                      <a:pt x="50" y="156"/>
                    </a:lnTo>
                    <a:lnTo>
                      <a:pt x="42" y="153"/>
                    </a:lnTo>
                    <a:lnTo>
                      <a:pt x="36" y="149"/>
                    </a:lnTo>
                    <a:lnTo>
                      <a:pt x="29" y="145"/>
                    </a:lnTo>
                    <a:lnTo>
                      <a:pt x="24" y="139"/>
                    </a:lnTo>
                    <a:lnTo>
                      <a:pt x="18" y="133"/>
                    </a:lnTo>
                    <a:lnTo>
                      <a:pt x="14" y="126"/>
                    </a:lnTo>
                    <a:lnTo>
                      <a:pt x="10" y="120"/>
                    </a:lnTo>
                    <a:lnTo>
                      <a:pt x="7" y="113"/>
                    </a:lnTo>
                    <a:lnTo>
                      <a:pt x="3" y="106"/>
                    </a:lnTo>
                    <a:lnTo>
                      <a:pt x="1" y="97"/>
                    </a:lnTo>
                    <a:lnTo>
                      <a:pt x="0" y="90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1" y="65"/>
                    </a:lnTo>
                    <a:lnTo>
                      <a:pt x="3" y="57"/>
                    </a:lnTo>
                    <a:lnTo>
                      <a:pt x="7" y="49"/>
                    </a:lnTo>
                    <a:lnTo>
                      <a:pt x="10" y="43"/>
                    </a:lnTo>
                    <a:lnTo>
                      <a:pt x="14" y="35"/>
                    </a:lnTo>
                    <a:lnTo>
                      <a:pt x="18" y="30"/>
                    </a:lnTo>
                    <a:lnTo>
                      <a:pt x="24" y="23"/>
                    </a:lnTo>
                    <a:lnTo>
                      <a:pt x="29" y="18"/>
                    </a:lnTo>
                    <a:lnTo>
                      <a:pt x="36" y="14"/>
                    </a:lnTo>
                    <a:lnTo>
                      <a:pt x="42" y="9"/>
                    </a:lnTo>
                    <a:lnTo>
                      <a:pt x="50" y="6"/>
                    </a:lnTo>
                    <a:lnTo>
                      <a:pt x="57" y="3"/>
                    </a:lnTo>
                    <a:lnTo>
                      <a:pt x="65" y="1"/>
                    </a:lnTo>
                    <a:lnTo>
                      <a:pt x="73" y="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74" name="Freeform 99">
                <a:extLst>
                  <a:ext uri="{FF2B5EF4-FFF2-40B4-BE49-F238E27FC236}">
                    <a16:creationId xmlns:a16="http://schemas.microsoft.com/office/drawing/2014/main" id="{5C3C4BEF-64D5-4F5B-85B0-708317098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6563" y="2917816"/>
                <a:ext cx="87313" cy="85725"/>
              </a:xfrm>
              <a:custGeom>
                <a:avLst/>
                <a:gdLst>
                  <a:gd name="T0" fmla="*/ 2147483647 w 163"/>
                  <a:gd name="T1" fmla="*/ 0 h 163"/>
                  <a:gd name="T2" fmla="*/ 2147483647 w 163"/>
                  <a:gd name="T3" fmla="*/ 436462232 h 163"/>
                  <a:gd name="T4" fmla="*/ 2147483647 w 163"/>
                  <a:gd name="T5" fmla="*/ 1309110192 h 163"/>
                  <a:gd name="T6" fmla="*/ 2147483647 w 163"/>
                  <a:gd name="T7" fmla="*/ 2147483647 h 163"/>
                  <a:gd name="T8" fmla="*/ 2147483647 w 163"/>
                  <a:gd name="T9" fmla="*/ 2147483647 h 163"/>
                  <a:gd name="T10" fmla="*/ 2147483647 w 163"/>
                  <a:gd name="T11" fmla="*/ 2147483647 h 163"/>
                  <a:gd name="T12" fmla="*/ 2147483647 w 163"/>
                  <a:gd name="T13" fmla="*/ 2147483647 h 163"/>
                  <a:gd name="T14" fmla="*/ 2147483647 w 163"/>
                  <a:gd name="T15" fmla="*/ 2147483647 h 163"/>
                  <a:gd name="T16" fmla="*/ 2147483647 w 163"/>
                  <a:gd name="T17" fmla="*/ 2147483647 h 163"/>
                  <a:gd name="T18" fmla="*/ 2147483647 w 163"/>
                  <a:gd name="T19" fmla="*/ 2147483647 h 163"/>
                  <a:gd name="T20" fmla="*/ 2147483647 w 163"/>
                  <a:gd name="T21" fmla="*/ 2147483647 h 163"/>
                  <a:gd name="T22" fmla="*/ 2147483647 w 163"/>
                  <a:gd name="T23" fmla="*/ 2147483647 h 163"/>
                  <a:gd name="T24" fmla="*/ 2147483647 w 163"/>
                  <a:gd name="T25" fmla="*/ 2147483647 h 163"/>
                  <a:gd name="T26" fmla="*/ 2147483647 w 163"/>
                  <a:gd name="T27" fmla="*/ 2147483647 h 163"/>
                  <a:gd name="T28" fmla="*/ 2147483647 w 163"/>
                  <a:gd name="T29" fmla="*/ 2147483647 h 163"/>
                  <a:gd name="T30" fmla="*/ 2147483647 w 163"/>
                  <a:gd name="T31" fmla="*/ 2147483647 h 163"/>
                  <a:gd name="T32" fmla="*/ 2147483647 w 163"/>
                  <a:gd name="T33" fmla="*/ 2147483647 h 163"/>
                  <a:gd name="T34" fmla="*/ 2147483647 w 163"/>
                  <a:gd name="T35" fmla="*/ 2147483647 h 163"/>
                  <a:gd name="T36" fmla="*/ 2147483647 w 163"/>
                  <a:gd name="T37" fmla="*/ 2147483647 h 163"/>
                  <a:gd name="T38" fmla="*/ 2147483647 w 163"/>
                  <a:gd name="T39" fmla="*/ 2147483647 h 163"/>
                  <a:gd name="T40" fmla="*/ 2147483647 w 163"/>
                  <a:gd name="T41" fmla="*/ 2147483647 h 163"/>
                  <a:gd name="T42" fmla="*/ 1537107293 w 163"/>
                  <a:gd name="T43" fmla="*/ 2147483647 h 163"/>
                  <a:gd name="T44" fmla="*/ 461103664 w 163"/>
                  <a:gd name="T45" fmla="*/ 2147483647 h 163"/>
                  <a:gd name="T46" fmla="*/ 0 w 163"/>
                  <a:gd name="T47" fmla="*/ 2147483647 h 163"/>
                  <a:gd name="T48" fmla="*/ 0 w 163"/>
                  <a:gd name="T49" fmla="*/ 2147483647 h 163"/>
                  <a:gd name="T50" fmla="*/ 461103664 w 163"/>
                  <a:gd name="T51" fmla="*/ 2147483647 h 163"/>
                  <a:gd name="T52" fmla="*/ 1537107293 w 163"/>
                  <a:gd name="T53" fmla="*/ 2147483647 h 163"/>
                  <a:gd name="T54" fmla="*/ 2147483647 w 163"/>
                  <a:gd name="T55" fmla="*/ 2147483647 h 163"/>
                  <a:gd name="T56" fmla="*/ 2147483647 w 163"/>
                  <a:gd name="T57" fmla="*/ 2147483647 h 163"/>
                  <a:gd name="T58" fmla="*/ 2147483647 w 163"/>
                  <a:gd name="T59" fmla="*/ 1309110192 h 163"/>
                  <a:gd name="T60" fmla="*/ 2147483647 w 163"/>
                  <a:gd name="T61" fmla="*/ 436462232 h 163"/>
                  <a:gd name="T62" fmla="*/ 2147483647 w 163"/>
                  <a:gd name="T63" fmla="*/ 0 h 16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3"/>
                  <a:gd name="T97" fmla="*/ 0 h 163"/>
                  <a:gd name="T98" fmla="*/ 163 w 163"/>
                  <a:gd name="T99" fmla="*/ 163 h 16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3" h="163">
                    <a:moveTo>
                      <a:pt x="82" y="0"/>
                    </a:moveTo>
                    <a:lnTo>
                      <a:pt x="89" y="0"/>
                    </a:lnTo>
                    <a:lnTo>
                      <a:pt x="98" y="1"/>
                    </a:lnTo>
                    <a:lnTo>
                      <a:pt x="105" y="3"/>
                    </a:lnTo>
                    <a:lnTo>
                      <a:pt x="113" y="6"/>
                    </a:lnTo>
                    <a:lnTo>
                      <a:pt x="120" y="9"/>
                    </a:lnTo>
                    <a:lnTo>
                      <a:pt x="127" y="14"/>
                    </a:lnTo>
                    <a:lnTo>
                      <a:pt x="133" y="18"/>
                    </a:lnTo>
                    <a:lnTo>
                      <a:pt x="139" y="23"/>
                    </a:lnTo>
                    <a:lnTo>
                      <a:pt x="144" y="30"/>
                    </a:lnTo>
                    <a:lnTo>
                      <a:pt x="149" y="35"/>
                    </a:lnTo>
                    <a:lnTo>
                      <a:pt x="154" y="43"/>
                    </a:lnTo>
                    <a:lnTo>
                      <a:pt x="157" y="49"/>
                    </a:lnTo>
                    <a:lnTo>
                      <a:pt x="159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1"/>
                    </a:lnTo>
                    <a:lnTo>
                      <a:pt x="162" y="90"/>
                    </a:lnTo>
                    <a:lnTo>
                      <a:pt x="161" y="97"/>
                    </a:lnTo>
                    <a:lnTo>
                      <a:pt x="159" y="106"/>
                    </a:lnTo>
                    <a:lnTo>
                      <a:pt x="157" y="113"/>
                    </a:lnTo>
                    <a:lnTo>
                      <a:pt x="154" y="120"/>
                    </a:lnTo>
                    <a:lnTo>
                      <a:pt x="149" y="126"/>
                    </a:lnTo>
                    <a:lnTo>
                      <a:pt x="144" y="133"/>
                    </a:lnTo>
                    <a:lnTo>
                      <a:pt x="139" y="139"/>
                    </a:lnTo>
                    <a:lnTo>
                      <a:pt x="133" y="145"/>
                    </a:lnTo>
                    <a:lnTo>
                      <a:pt x="127" y="149"/>
                    </a:lnTo>
                    <a:lnTo>
                      <a:pt x="120" y="153"/>
                    </a:lnTo>
                    <a:lnTo>
                      <a:pt x="113" y="156"/>
                    </a:lnTo>
                    <a:lnTo>
                      <a:pt x="105" y="160"/>
                    </a:lnTo>
                    <a:lnTo>
                      <a:pt x="98" y="161"/>
                    </a:lnTo>
                    <a:lnTo>
                      <a:pt x="89" y="163"/>
                    </a:lnTo>
                    <a:lnTo>
                      <a:pt x="82" y="163"/>
                    </a:lnTo>
                    <a:lnTo>
                      <a:pt x="73" y="163"/>
                    </a:lnTo>
                    <a:lnTo>
                      <a:pt x="65" y="161"/>
                    </a:lnTo>
                    <a:lnTo>
                      <a:pt x="57" y="160"/>
                    </a:lnTo>
                    <a:lnTo>
                      <a:pt x="50" y="156"/>
                    </a:lnTo>
                    <a:lnTo>
                      <a:pt x="42" y="153"/>
                    </a:lnTo>
                    <a:lnTo>
                      <a:pt x="36" y="149"/>
                    </a:lnTo>
                    <a:lnTo>
                      <a:pt x="29" y="145"/>
                    </a:lnTo>
                    <a:lnTo>
                      <a:pt x="24" y="139"/>
                    </a:lnTo>
                    <a:lnTo>
                      <a:pt x="18" y="133"/>
                    </a:lnTo>
                    <a:lnTo>
                      <a:pt x="14" y="126"/>
                    </a:lnTo>
                    <a:lnTo>
                      <a:pt x="10" y="120"/>
                    </a:lnTo>
                    <a:lnTo>
                      <a:pt x="7" y="113"/>
                    </a:lnTo>
                    <a:lnTo>
                      <a:pt x="3" y="106"/>
                    </a:lnTo>
                    <a:lnTo>
                      <a:pt x="1" y="97"/>
                    </a:lnTo>
                    <a:lnTo>
                      <a:pt x="0" y="90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1" y="65"/>
                    </a:lnTo>
                    <a:lnTo>
                      <a:pt x="3" y="57"/>
                    </a:lnTo>
                    <a:lnTo>
                      <a:pt x="7" y="49"/>
                    </a:lnTo>
                    <a:lnTo>
                      <a:pt x="10" y="43"/>
                    </a:lnTo>
                    <a:lnTo>
                      <a:pt x="14" y="35"/>
                    </a:lnTo>
                    <a:lnTo>
                      <a:pt x="18" y="30"/>
                    </a:lnTo>
                    <a:lnTo>
                      <a:pt x="24" y="23"/>
                    </a:lnTo>
                    <a:lnTo>
                      <a:pt x="29" y="18"/>
                    </a:lnTo>
                    <a:lnTo>
                      <a:pt x="36" y="14"/>
                    </a:lnTo>
                    <a:lnTo>
                      <a:pt x="42" y="9"/>
                    </a:lnTo>
                    <a:lnTo>
                      <a:pt x="50" y="6"/>
                    </a:lnTo>
                    <a:lnTo>
                      <a:pt x="57" y="3"/>
                    </a:lnTo>
                    <a:lnTo>
                      <a:pt x="65" y="1"/>
                    </a:lnTo>
                    <a:lnTo>
                      <a:pt x="73" y="0"/>
                    </a:lnTo>
                    <a:lnTo>
                      <a:pt x="82" y="0"/>
                    </a:lnTo>
                    <a:close/>
                  </a:path>
                </a:pathLst>
              </a:custGeom>
              <a:noFill/>
              <a:ln w="4">
                <a:solidFill>
                  <a:srgbClr val="2B2A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75" name="Freeform 100">
                <a:extLst>
                  <a:ext uri="{FF2B5EF4-FFF2-40B4-BE49-F238E27FC236}">
                    <a16:creationId xmlns:a16="http://schemas.microsoft.com/office/drawing/2014/main" id="{97C3EE48-55AE-4E70-A73F-FC9C57053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2051" y="2960678"/>
                <a:ext cx="153988" cy="179387"/>
              </a:xfrm>
              <a:custGeom>
                <a:avLst/>
                <a:gdLst>
                  <a:gd name="T0" fmla="*/ 2147483647 w 289"/>
                  <a:gd name="T1" fmla="*/ 2147483647 h 339"/>
                  <a:gd name="T2" fmla="*/ 2147483647 w 289"/>
                  <a:gd name="T3" fmla="*/ 2147483647 h 339"/>
                  <a:gd name="T4" fmla="*/ 2147483647 w 289"/>
                  <a:gd name="T5" fmla="*/ 2147483647 h 339"/>
                  <a:gd name="T6" fmla="*/ 2147483647 w 289"/>
                  <a:gd name="T7" fmla="*/ 2147483647 h 339"/>
                  <a:gd name="T8" fmla="*/ 2147483647 w 289"/>
                  <a:gd name="T9" fmla="*/ 2147483647 h 339"/>
                  <a:gd name="T10" fmla="*/ 2147483647 w 289"/>
                  <a:gd name="T11" fmla="*/ 2147483647 h 339"/>
                  <a:gd name="T12" fmla="*/ 2147483647 w 289"/>
                  <a:gd name="T13" fmla="*/ 2147483647 h 339"/>
                  <a:gd name="T14" fmla="*/ 2147483647 w 289"/>
                  <a:gd name="T15" fmla="*/ 2147483647 h 339"/>
                  <a:gd name="T16" fmla="*/ 2147483647 w 289"/>
                  <a:gd name="T17" fmla="*/ 2147483647 h 339"/>
                  <a:gd name="T18" fmla="*/ 2147483647 w 289"/>
                  <a:gd name="T19" fmla="*/ 2147483647 h 339"/>
                  <a:gd name="T20" fmla="*/ 2147483647 w 289"/>
                  <a:gd name="T21" fmla="*/ 2147483647 h 339"/>
                  <a:gd name="T22" fmla="*/ 2147483647 w 289"/>
                  <a:gd name="T23" fmla="*/ 2147483647 h 339"/>
                  <a:gd name="T24" fmla="*/ 2147483647 w 289"/>
                  <a:gd name="T25" fmla="*/ 2147483647 h 339"/>
                  <a:gd name="T26" fmla="*/ 2147483647 w 289"/>
                  <a:gd name="T27" fmla="*/ 2147483647 h 339"/>
                  <a:gd name="T28" fmla="*/ 2147483647 w 289"/>
                  <a:gd name="T29" fmla="*/ 2147483647 h 339"/>
                  <a:gd name="T30" fmla="*/ 2147483647 w 289"/>
                  <a:gd name="T31" fmla="*/ 2147483647 h 339"/>
                  <a:gd name="T32" fmla="*/ 2147483647 w 289"/>
                  <a:gd name="T33" fmla="*/ 2147483647 h 339"/>
                  <a:gd name="T34" fmla="*/ 2147483647 w 289"/>
                  <a:gd name="T35" fmla="*/ 2147483647 h 339"/>
                  <a:gd name="T36" fmla="*/ 2147483647 w 289"/>
                  <a:gd name="T37" fmla="*/ 2147483647 h 339"/>
                  <a:gd name="T38" fmla="*/ 2147483647 w 289"/>
                  <a:gd name="T39" fmla="*/ 2147483647 h 339"/>
                  <a:gd name="T40" fmla="*/ 2147483647 w 289"/>
                  <a:gd name="T41" fmla="*/ 2147483647 h 339"/>
                  <a:gd name="T42" fmla="*/ 2147483647 w 289"/>
                  <a:gd name="T43" fmla="*/ 2147483647 h 339"/>
                  <a:gd name="T44" fmla="*/ 2147483647 w 289"/>
                  <a:gd name="T45" fmla="*/ 2147483647 h 339"/>
                  <a:gd name="T46" fmla="*/ 2147483647 w 289"/>
                  <a:gd name="T47" fmla="*/ 2147483647 h 339"/>
                  <a:gd name="T48" fmla="*/ 2147483647 w 289"/>
                  <a:gd name="T49" fmla="*/ 2147483647 h 339"/>
                  <a:gd name="T50" fmla="*/ 2147483647 w 289"/>
                  <a:gd name="T51" fmla="*/ 2147483647 h 339"/>
                  <a:gd name="T52" fmla="*/ 2147483647 w 289"/>
                  <a:gd name="T53" fmla="*/ 2147483647 h 339"/>
                  <a:gd name="T54" fmla="*/ 2147483647 w 289"/>
                  <a:gd name="T55" fmla="*/ 2147483647 h 339"/>
                  <a:gd name="T56" fmla="*/ 2147483647 w 289"/>
                  <a:gd name="T57" fmla="*/ 2147483647 h 339"/>
                  <a:gd name="T58" fmla="*/ 2147483647 w 289"/>
                  <a:gd name="T59" fmla="*/ 2147483647 h 339"/>
                  <a:gd name="T60" fmla="*/ 2147483647 w 289"/>
                  <a:gd name="T61" fmla="*/ 2147483647 h 339"/>
                  <a:gd name="T62" fmla="*/ 2147483647 w 289"/>
                  <a:gd name="T63" fmla="*/ 2147483647 h 339"/>
                  <a:gd name="T64" fmla="*/ 2147483647 w 289"/>
                  <a:gd name="T65" fmla="*/ 2147483647 h 339"/>
                  <a:gd name="T66" fmla="*/ 2147483647 w 289"/>
                  <a:gd name="T67" fmla="*/ 2147483647 h 339"/>
                  <a:gd name="T68" fmla="*/ 2147483647 w 289"/>
                  <a:gd name="T69" fmla="*/ 2147483647 h 339"/>
                  <a:gd name="T70" fmla="*/ 2147483647 w 289"/>
                  <a:gd name="T71" fmla="*/ 2147483647 h 339"/>
                  <a:gd name="T72" fmla="*/ 2147483647 w 289"/>
                  <a:gd name="T73" fmla="*/ 2147483647 h 339"/>
                  <a:gd name="T74" fmla="*/ 2147483647 w 289"/>
                  <a:gd name="T75" fmla="*/ 2147483647 h 339"/>
                  <a:gd name="T76" fmla="*/ 2147483647 w 289"/>
                  <a:gd name="T77" fmla="*/ 2147483647 h 339"/>
                  <a:gd name="T78" fmla="*/ 2147483647 w 289"/>
                  <a:gd name="T79" fmla="*/ 2147483647 h 339"/>
                  <a:gd name="T80" fmla="*/ 2147483647 w 289"/>
                  <a:gd name="T81" fmla="*/ 2147483647 h 339"/>
                  <a:gd name="T82" fmla="*/ 2147483647 w 289"/>
                  <a:gd name="T83" fmla="*/ 2147483647 h 339"/>
                  <a:gd name="T84" fmla="*/ 2147483647 w 289"/>
                  <a:gd name="T85" fmla="*/ 2147483647 h 339"/>
                  <a:gd name="T86" fmla="*/ 2147483647 w 289"/>
                  <a:gd name="T87" fmla="*/ 2147483647 h 339"/>
                  <a:gd name="T88" fmla="*/ 2147483647 w 289"/>
                  <a:gd name="T89" fmla="*/ 2147483647 h 339"/>
                  <a:gd name="T90" fmla="*/ 2147483647 w 289"/>
                  <a:gd name="T91" fmla="*/ 2147483647 h 339"/>
                  <a:gd name="T92" fmla="*/ 2147483647 w 289"/>
                  <a:gd name="T93" fmla="*/ 2147483647 h 339"/>
                  <a:gd name="T94" fmla="*/ 2147483647 w 289"/>
                  <a:gd name="T95" fmla="*/ 2147483647 h 339"/>
                  <a:gd name="T96" fmla="*/ 2147483647 w 289"/>
                  <a:gd name="T97" fmla="*/ 2147483647 h 339"/>
                  <a:gd name="T98" fmla="*/ 1512662915 w 289"/>
                  <a:gd name="T99" fmla="*/ 2147483647 h 339"/>
                  <a:gd name="T100" fmla="*/ 605008739 w 289"/>
                  <a:gd name="T101" fmla="*/ 2147483647 h 339"/>
                  <a:gd name="T102" fmla="*/ 2147483647 w 289"/>
                  <a:gd name="T103" fmla="*/ 0 h 33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89"/>
                  <a:gd name="T157" fmla="*/ 0 h 339"/>
                  <a:gd name="T158" fmla="*/ 289 w 289"/>
                  <a:gd name="T159" fmla="*/ 339 h 33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89" h="339">
                    <a:moveTo>
                      <a:pt x="144" y="0"/>
                    </a:moveTo>
                    <a:lnTo>
                      <a:pt x="289" y="339"/>
                    </a:lnTo>
                    <a:lnTo>
                      <a:pt x="288" y="339"/>
                    </a:lnTo>
                    <a:lnTo>
                      <a:pt x="287" y="337"/>
                    </a:lnTo>
                    <a:lnTo>
                      <a:pt x="286" y="337"/>
                    </a:lnTo>
                    <a:lnTo>
                      <a:pt x="285" y="336"/>
                    </a:lnTo>
                    <a:lnTo>
                      <a:pt x="284" y="336"/>
                    </a:lnTo>
                    <a:lnTo>
                      <a:pt x="283" y="335"/>
                    </a:lnTo>
                    <a:lnTo>
                      <a:pt x="282" y="335"/>
                    </a:lnTo>
                    <a:lnTo>
                      <a:pt x="281" y="334"/>
                    </a:lnTo>
                    <a:lnTo>
                      <a:pt x="280" y="334"/>
                    </a:lnTo>
                    <a:lnTo>
                      <a:pt x="279" y="333"/>
                    </a:lnTo>
                    <a:lnTo>
                      <a:pt x="278" y="333"/>
                    </a:lnTo>
                    <a:lnTo>
                      <a:pt x="277" y="332"/>
                    </a:lnTo>
                    <a:lnTo>
                      <a:pt x="275" y="332"/>
                    </a:lnTo>
                    <a:lnTo>
                      <a:pt x="274" y="331"/>
                    </a:lnTo>
                    <a:lnTo>
                      <a:pt x="273" y="331"/>
                    </a:lnTo>
                    <a:lnTo>
                      <a:pt x="271" y="330"/>
                    </a:lnTo>
                    <a:lnTo>
                      <a:pt x="270" y="330"/>
                    </a:lnTo>
                    <a:lnTo>
                      <a:pt x="269" y="329"/>
                    </a:lnTo>
                    <a:lnTo>
                      <a:pt x="268" y="329"/>
                    </a:lnTo>
                    <a:lnTo>
                      <a:pt x="267" y="329"/>
                    </a:lnTo>
                    <a:lnTo>
                      <a:pt x="266" y="328"/>
                    </a:lnTo>
                    <a:lnTo>
                      <a:pt x="265" y="328"/>
                    </a:lnTo>
                    <a:lnTo>
                      <a:pt x="264" y="327"/>
                    </a:lnTo>
                    <a:lnTo>
                      <a:pt x="263" y="327"/>
                    </a:lnTo>
                    <a:lnTo>
                      <a:pt x="261" y="326"/>
                    </a:lnTo>
                    <a:lnTo>
                      <a:pt x="260" y="326"/>
                    </a:lnTo>
                    <a:lnTo>
                      <a:pt x="259" y="326"/>
                    </a:lnTo>
                    <a:lnTo>
                      <a:pt x="258" y="325"/>
                    </a:lnTo>
                    <a:lnTo>
                      <a:pt x="257" y="325"/>
                    </a:lnTo>
                    <a:lnTo>
                      <a:pt x="256" y="324"/>
                    </a:lnTo>
                    <a:lnTo>
                      <a:pt x="255" y="324"/>
                    </a:lnTo>
                    <a:lnTo>
                      <a:pt x="254" y="324"/>
                    </a:lnTo>
                    <a:lnTo>
                      <a:pt x="252" y="322"/>
                    </a:lnTo>
                    <a:lnTo>
                      <a:pt x="251" y="322"/>
                    </a:lnTo>
                    <a:lnTo>
                      <a:pt x="250" y="321"/>
                    </a:lnTo>
                    <a:lnTo>
                      <a:pt x="249" y="321"/>
                    </a:lnTo>
                    <a:lnTo>
                      <a:pt x="248" y="321"/>
                    </a:lnTo>
                    <a:lnTo>
                      <a:pt x="246" y="320"/>
                    </a:lnTo>
                    <a:lnTo>
                      <a:pt x="245" y="320"/>
                    </a:lnTo>
                    <a:lnTo>
                      <a:pt x="244" y="320"/>
                    </a:lnTo>
                    <a:lnTo>
                      <a:pt x="243" y="319"/>
                    </a:lnTo>
                    <a:lnTo>
                      <a:pt x="242" y="319"/>
                    </a:lnTo>
                    <a:lnTo>
                      <a:pt x="241" y="318"/>
                    </a:lnTo>
                    <a:lnTo>
                      <a:pt x="240" y="318"/>
                    </a:lnTo>
                    <a:lnTo>
                      <a:pt x="239" y="318"/>
                    </a:lnTo>
                    <a:lnTo>
                      <a:pt x="238" y="317"/>
                    </a:lnTo>
                    <a:lnTo>
                      <a:pt x="237" y="317"/>
                    </a:lnTo>
                    <a:lnTo>
                      <a:pt x="236" y="317"/>
                    </a:lnTo>
                    <a:lnTo>
                      <a:pt x="235" y="316"/>
                    </a:lnTo>
                    <a:lnTo>
                      <a:pt x="234" y="316"/>
                    </a:lnTo>
                    <a:lnTo>
                      <a:pt x="231" y="316"/>
                    </a:lnTo>
                    <a:lnTo>
                      <a:pt x="230" y="315"/>
                    </a:lnTo>
                    <a:lnTo>
                      <a:pt x="229" y="315"/>
                    </a:lnTo>
                    <a:lnTo>
                      <a:pt x="228" y="315"/>
                    </a:lnTo>
                    <a:lnTo>
                      <a:pt x="227" y="315"/>
                    </a:lnTo>
                    <a:lnTo>
                      <a:pt x="226" y="314"/>
                    </a:lnTo>
                    <a:lnTo>
                      <a:pt x="225" y="314"/>
                    </a:lnTo>
                    <a:lnTo>
                      <a:pt x="224" y="314"/>
                    </a:lnTo>
                    <a:lnTo>
                      <a:pt x="223" y="313"/>
                    </a:lnTo>
                    <a:lnTo>
                      <a:pt x="222" y="313"/>
                    </a:lnTo>
                    <a:lnTo>
                      <a:pt x="221" y="313"/>
                    </a:lnTo>
                    <a:lnTo>
                      <a:pt x="220" y="313"/>
                    </a:lnTo>
                    <a:lnTo>
                      <a:pt x="219" y="312"/>
                    </a:lnTo>
                    <a:lnTo>
                      <a:pt x="217" y="312"/>
                    </a:lnTo>
                    <a:lnTo>
                      <a:pt x="216" y="312"/>
                    </a:lnTo>
                    <a:lnTo>
                      <a:pt x="215" y="311"/>
                    </a:lnTo>
                    <a:lnTo>
                      <a:pt x="214" y="311"/>
                    </a:lnTo>
                    <a:lnTo>
                      <a:pt x="213" y="311"/>
                    </a:lnTo>
                    <a:lnTo>
                      <a:pt x="211" y="311"/>
                    </a:lnTo>
                    <a:lnTo>
                      <a:pt x="210" y="310"/>
                    </a:lnTo>
                    <a:lnTo>
                      <a:pt x="209" y="310"/>
                    </a:lnTo>
                    <a:lnTo>
                      <a:pt x="208" y="310"/>
                    </a:lnTo>
                    <a:lnTo>
                      <a:pt x="207" y="310"/>
                    </a:lnTo>
                    <a:lnTo>
                      <a:pt x="206" y="310"/>
                    </a:lnTo>
                    <a:lnTo>
                      <a:pt x="205" y="308"/>
                    </a:lnTo>
                    <a:lnTo>
                      <a:pt x="204" y="308"/>
                    </a:lnTo>
                    <a:lnTo>
                      <a:pt x="202" y="308"/>
                    </a:lnTo>
                    <a:lnTo>
                      <a:pt x="201" y="308"/>
                    </a:lnTo>
                    <a:lnTo>
                      <a:pt x="200" y="307"/>
                    </a:lnTo>
                    <a:lnTo>
                      <a:pt x="199" y="307"/>
                    </a:lnTo>
                    <a:lnTo>
                      <a:pt x="198" y="307"/>
                    </a:lnTo>
                    <a:lnTo>
                      <a:pt x="197" y="307"/>
                    </a:lnTo>
                    <a:lnTo>
                      <a:pt x="196" y="307"/>
                    </a:lnTo>
                    <a:lnTo>
                      <a:pt x="195" y="307"/>
                    </a:lnTo>
                    <a:lnTo>
                      <a:pt x="194" y="306"/>
                    </a:lnTo>
                    <a:lnTo>
                      <a:pt x="193" y="306"/>
                    </a:lnTo>
                    <a:lnTo>
                      <a:pt x="191" y="306"/>
                    </a:lnTo>
                    <a:lnTo>
                      <a:pt x="190" y="306"/>
                    </a:lnTo>
                    <a:lnTo>
                      <a:pt x="189" y="306"/>
                    </a:lnTo>
                    <a:lnTo>
                      <a:pt x="187" y="306"/>
                    </a:lnTo>
                    <a:lnTo>
                      <a:pt x="186" y="305"/>
                    </a:lnTo>
                    <a:lnTo>
                      <a:pt x="185" y="305"/>
                    </a:lnTo>
                    <a:lnTo>
                      <a:pt x="184" y="305"/>
                    </a:lnTo>
                    <a:lnTo>
                      <a:pt x="183" y="305"/>
                    </a:lnTo>
                    <a:lnTo>
                      <a:pt x="182" y="305"/>
                    </a:lnTo>
                    <a:lnTo>
                      <a:pt x="181" y="305"/>
                    </a:lnTo>
                    <a:lnTo>
                      <a:pt x="180" y="305"/>
                    </a:lnTo>
                    <a:lnTo>
                      <a:pt x="179" y="304"/>
                    </a:lnTo>
                    <a:lnTo>
                      <a:pt x="178" y="304"/>
                    </a:lnTo>
                    <a:lnTo>
                      <a:pt x="177" y="304"/>
                    </a:lnTo>
                    <a:lnTo>
                      <a:pt x="176" y="304"/>
                    </a:lnTo>
                    <a:lnTo>
                      <a:pt x="175" y="304"/>
                    </a:lnTo>
                    <a:lnTo>
                      <a:pt x="173" y="304"/>
                    </a:lnTo>
                    <a:lnTo>
                      <a:pt x="172" y="304"/>
                    </a:lnTo>
                    <a:lnTo>
                      <a:pt x="170" y="304"/>
                    </a:lnTo>
                    <a:lnTo>
                      <a:pt x="169" y="304"/>
                    </a:lnTo>
                    <a:lnTo>
                      <a:pt x="168" y="303"/>
                    </a:lnTo>
                    <a:lnTo>
                      <a:pt x="167" y="303"/>
                    </a:lnTo>
                    <a:lnTo>
                      <a:pt x="166" y="303"/>
                    </a:lnTo>
                    <a:lnTo>
                      <a:pt x="165" y="303"/>
                    </a:lnTo>
                    <a:lnTo>
                      <a:pt x="164" y="303"/>
                    </a:lnTo>
                    <a:lnTo>
                      <a:pt x="163" y="303"/>
                    </a:lnTo>
                    <a:lnTo>
                      <a:pt x="162" y="303"/>
                    </a:lnTo>
                    <a:lnTo>
                      <a:pt x="161" y="303"/>
                    </a:lnTo>
                    <a:lnTo>
                      <a:pt x="160" y="303"/>
                    </a:lnTo>
                    <a:lnTo>
                      <a:pt x="158" y="303"/>
                    </a:lnTo>
                    <a:lnTo>
                      <a:pt x="157" y="303"/>
                    </a:lnTo>
                    <a:lnTo>
                      <a:pt x="156" y="303"/>
                    </a:lnTo>
                    <a:lnTo>
                      <a:pt x="155" y="303"/>
                    </a:lnTo>
                    <a:lnTo>
                      <a:pt x="154" y="303"/>
                    </a:lnTo>
                    <a:lnTo>
                      <a:pt x="153" y="303"/>
                    </a:lnTo>
                    <a:lnTo>
                      <a:pt x="152" y="303"/>
                    </a:lnTo>
                    <a:lnTo>
                      <a:pt x="150" y="303"/>
                    </a:lnTo>
                    <a:lnTo>
                      <a:pt x="149" y="303"/>
                    </a:lnTo>
                    <a:lnTo>
                      <a:pt x="148" y="303"/>
                    </a:lnTo>
                    <a:lnTo>
                      <a:pt x="147" y="303"/>
                    </a:lnTo>
                    <a:lnTo>
                      <a:pt x="146" y="303"/>
                    </a:lnTo>
                    <a:lnTo>
                      <a:pt x="144" y="303"/>
                    </a:lnTo>
                    <a:lnTo>
                      <a:pt x="143" y="303"/>
                    </a:lnTo>
                    <a:lnTo>
                      <a:pt x="142" y="303"/>
                    </a:lnTo>
                    <a:lnTo>
                      <a:pt x="141" y="303"/>
                    </a:lnTo>
                    <a:lnTo>
                      <a:pt x="140" y="303"/>
                    </a:lnTo>
                    <a:lnTo>
                      <a:pt x="139" y="303"/>
                    </a:lnTo>
                    <a:lnTo>
                      <a:pt x="138" y="303"/>
                    </a:lnTo>
                    <a:lnTo>
                      <a:pt x="137" y="303"/>
                    </a:lnTo>
                    <a:lnTo>
                      <a:pt x="136" y="303"/>
                    </a:lnTo>
                    <a:lnTo>
                      <a:pt x="135" y="303"/>
                    </a:lnTo>
                    <a:lnTo>
                      <a:pt x="134" y="303"/>
                    </a:lnTo>
                    <a:lnTo>
                      <a:pt x="133" y="303"/>
                    </a:lnTo>
                    <a:lnTo>
                      <a:pt x="132" y="303"/>
                    </a:lnTo>
                    <a:lnTo>
                      <a:pt x="129" y="303"/>
                    </a:lnTo>
                    <a:lnTo>
                      <a:pt x="128" y="303"/>
                    </a:lnTo>
                    <a:lnTo>
                      <a:pt x="127" y="303"/>
                    </a:lnTo>
                    <a:lnTo>
                      <a:pt x="126" y="303"/>
                    </a:lnTo>
                    <a:lnTo>
                      <a:pt x="125" y="303"/>
                    </a:lnTo>
                    <a:lnTo>
                      <a:pt x="124" y="303"/>
                    </a:lnTo>
                    <a:lnTo>
                      <a:pt x="123" y="303"/>
                    </a:lnTo>
                    <a:lnTo>
                      <a:pt x="122" y="303"/>
                    </a:lnTo>
                    <a:lnTo>
                      <a:pt x="121" y="303"/>
                    </a:lnTo>
                    <a:lnTo>
                      <a:pt x="120" y="304"/>
                    </a:lnTo>
                    <a:lnTo>
                      <a:pt x="119" y="304"/>
                    </a:lnTo>
                    <a:lnTo>
                      <a:pt x="118" y="304"/>
                    </a:lnTo>
                    <a:lnTo>
                      <a:pt x="117" y="304"/>
                    </a:lnTo>
                    <a:lnTo>
                      <a:pt x="116" y="304"/>
                    </a:lnTo>
                    <a:lnTo>
                      <a:pt x="114" y="304"/>
                    </a:lnTo>
                    <a:lnTo>
                      <a:pt x="113" y="304"/>
                    </a:lnTo>
                    <a:lnTo>
                      <a:pt x="112" y="304"/>
                    </a:lnTo>
                    <a:lnTo>
                      <a:pt x="111" y="304"/>
                    </a:lnTo>
                    <a:lnTo>
                      <a:pt x="109" y="305"/>
                    </a:lnTo>
                    <a:lnTo>
                      <a:pt x="108" y="305"/>
                    </a:lnTo>
                    <a:lnTo>
                      <a:pt x="107" y="305"/>
                    </a:lnTo>
                    <a:lnTo>
                      <a:pt x="106" y="305"/>
                    </a:lnTo>
                    <a:lnTo>
                      <a:pt x="105" y="305"/>
                    </a:lnTo>
                    <a:lnTo>
                      <a:pt x="104" y="305"/>
                    </a:lnTo>
                    <a:lnTo>
                      <a:pt x="103" y="305"/>
                    </a:lnTo>
                    <a:lnTo>
                      <a:pt x="102" y="306"/>
                    </a:lnTo>
                    <a:lnTo>
                      <a:pt x="100" y="306"/>
                    </a:lnTo>
                    <a:lnTo>
                      <a:pt x="99" y="306"/>
                    </a:lnTo>
                    <a:lnTo>
                      <a:pt x="98" y="306"/>
                    </a:lnTo>
                    <a:lnTo>
                      <a:pt x="97" y="306"/>
                    </a:lnTo>
                    <a:lnTo>
                      <a:pt x="96" y="306"/>
                    </a:lnTo>
                    <a:lnTo>
                      <a:pt x="95" y="307"/>
                    </a:lnTo>
                    <a:lnTo>
                      <a:pt x="94" y="307"/>
                    </a:lnTo>
                    <a:lnTo>
                      <a:pt x="93" y="307"/>
                    </a:lnTo>
                    <a:lnTo>
                      <a:pt x="92" y="307"/>
                    </a:lnTo>
                    <a:lnTo>
                      <a:pt x="90" y="307"/>
                    </a:lnTo>
                    <a:lnTo>
                      <a:pt x="89" y="307"/>
                    </a:lnTo>
                    <a:lnTo>
                      <a:pt x="88" y="308"/>
                    </a:lnTo>
                    <a:lnTo>
                      <a:pt x="87" y="308"/>
                    </a:lnTo>
                    <a:lnTo>
                      <a:pt x="85" y="308"/>
                    </a:lnTo>
                    <a:lnTo>
                      <a:pt x="84" y="308"/>
                    </a:lnTo>
                    <a:lnTo>
                      <a:pt x="83" y="310"/>
                    </a:lnTo>
                    <a:lnTo>
                      <a:pt x="82" y="310"/>
                    </a:lnTo>
                    <a:lnTo>
                      <a:pt x="81" y="310"/>
                    </a:lnTo>
                    <a:lnTo>
                      <a:pt x="80" y="310"/>
                    </a:lnTo>
                    <a:lnTo>
                      <a:pt x="79" y="310"/>
                    </a:lnTo>
                    <a:lnTo>
                      <a:pt x="78" y="311"/>
                    </a:lnTo>
                    <a:lnTo>
                      <a:pt x="77" y="311"/>
                    </a:lnTo>
                    <a:lnTo>
                      <a:pt x="76" y="311"/>
                    </a:lnTo>
                    <a:lnTo>
                      <a:pt x="75" y="311"/>
                    </a:lnTo>
                    <a:lnTo>
                      <a:pt x="74" y="312"/>
                    </a:lnTo>
                    <a:lnTo>
                      <a:pt x="73" y="312"/>
                    </a:lnTo>
                    <a:lnTo>
                      <a:pt x="71" y="312"/>
                    </a:lnTo>
                    <a:lnTo>
                      <a:pt x="69" y="313"/>
                    </a:lnTo>
                    <a:lnTo>
                      <a:pt x="68" y="313"/>
                    </a:lnTo>
                    <a:lnTo>
                      <a:pt x="67" y="313"/>
                    </a:lnTo>
                    <a:lnTo>
                      <a:pt x="66" y="313"/>
                    </a:lnTo>
                    <a:lnTo>
                      <a:pt x="65" y="314"/>
                    </a:lnTo>
                    <a:lnTo>
                      <a:pt x="64" y="314"/>
                    </a:lnTo>
                    <a:lnTo>
                      <a:pt x="63" y="314"/>
                    </a:lnTo>
                    <a:lnTo>
                      <a:pt x="62" y="315"/>
                    </a:lnTo>
                    <a:lnTo>
                      <a:pt x="61" y="315"/>
                    </a:lnTo>
                    <a:lnTo>
                      <a:pt x="60" y="315"/>
                    </a:lnTo>
                    <a:lnTo>
                      <a:pt x="59" y="315"/>
                    </a:lnTo>
                    <a:lnTo>
                      <a:pt x="58" y="316"/>
                    </a:lnTo>
                    <a:lnTo>
                      <a:pt x="56" y="316"/>
                    </a:lnTo>
                    <a:lnTo>
                      <a:pt x="55" y="316"/>
                    </a:lnTo>
                    <a:lnTo>
                      <a:pt x="54" y="317"/>
                    </a:lnTo>
                    <a:lnTo>
                      <a:pt x="53" y="317"/>
                    </a:lnTo>
                    <a:lnTo>
                      <a:pt x="52" y="317"/>
                    </a:lnTo>
                    <a:lnTo>
                      <a:pt x="51" y="318"/>
                    </a:lnTo>
                    <a:lnTo>
                      <a:pt x="49" y="318"/>
                    </a:lnTo>
                    <a:lnTo>
                      <a:pt x="48" y="318"/>
                    </a:lnTo>
                    <a:lnTo>
                      <a:pt x="47" y="319"/>
                    </a:lnTo>
                    <a:lnTo>
                      <a:pt x="46" y="319"/>
                    </a:lnTo>
                    <a:lnTo>
                      <a:pt x="45" y="320"/>
                    </a:lnTo>
                    <a:lnTo>
                      <a:pt x="44" y="320"/>
                    </a:lnTo>
                    <a:lnTo>
                      <a:pt x="43" y="320"/>
                    </a:lnTo>
                    <a:lnTo>
                      <a:pt x="41" y="321"/>
                    </a:lnTo>
                    <a:lnTo>
                      <a:pt x="40" y="321"/>
                    </a:lnTo>
                    <a:lnTo>
                      <a:pt x="39" y="321"/>
                    </a:lnTo>
                    <a:lnTo>
                      <a:pt x="38" y="322"/>
                    </a:lnTo>
                    <a:lnTo>
                      <a:pt x="37" y="322"/>
                    </a:lnTo>
                    <a:lnTo>
                      <a:pt x="36" y="324"/>
                    </a:lnTo>
                    <a:lnTo>
                      <a:pt x="35" y="324"/>
                    </a:lnTo>
                    <a:lnTo>
                      <a:pt x="34" y="324"/>
                    </a:lnTo>
                    <a:lnTo>
                      <a:pt x="33" y="325"/>
                    </a:lnTo>
                    <a:lnTo>
                      <a:pt x="32" y="325"/>
                    </a:lnTo>
                    <a:lnTo>
                      <a:pt x="31" y="326"/>
                    </a:lnTo>
                    <a:lnTo>
                      <a:pt x="29" y="326"/>
                    </a:lnTo>
                    <a:lnTo>
                      <a:pt x="27" y="326"/>
                    </a:lnTo>
                    <a:lnTo>
                      <a:pt x="26" y="327"/>
                    </a:lnTo>
                    <a:lnTo>
                      <a:pt x="25" y="327"/>
                    </a:lnTo>
                    <a:lnTo>
                      <a:pt x="24" y="328"/>
                    </a:lnTo>
                    <a:lnTo>
                      <a:pt x="23" y="328"/>
                    </a:lnTo>
                    <a:lnTo>
                      <a:pt x="22" y="329"/>
                    </a:lnTo>
                    <a:lnTo>
                      <a:pt x="21" y="329"/>
                    </a:lnTo>
                    <a:lnTo>
                      <a:pt x="20" y="329"/>
                    </a:lnTo>
                    <a:lnTo>
                      <a:pt x="19" y="330"/>
                    </a:lnTo>
                    <a:lnTo>
                      <a:pt x="18" y="330"/>
                    </a:lnTo>
                    <a:lnTo>
                      <a:pt x="17" y="331"/>
                    </a:lnTo>
                    <a:lnTo>
                      <a:pt x="16" y="331"/>
                    </a:lnTo>
                    <a:lnTo>
                      <a:pt x="15" y="332"/>
                    </a:lnTo>
                    <a:lnTo>
                      <a:pt x="14" y="332"/>
                    </a:lnTo>
                    <a:lnTo>
                      <a:pt x="12" y="333"/>
                    </a:lnTo>
                    <a:lnTo>
                      <a:pt x="11" y="333"/>
                    </a:lnTo>
                    <a:lnTo>
                      <a:pt x="10" y="334"/>
                    </a:lnTo>
                    <a:lnTo>
                      <a:pt x="8" y="334"/>
                    </a:lnTo>
                    <a:lnTo>
                      <a:pt x="7" y="335"/>
                    </a:lnTo>
                    <a:lnTo>
                      <a:pt x="6" y="335"/>
                    </a:lnTo>
                    <a:lnTo>
                      <a:pt x="5" y="336"/>
                    </a:lnTo>
                    <a:lnTo>
                      <a:pt x="4" y="336"/>
                    </a:lnTo>
                    <a:lnTo>
                      <a:pt x="3" y="337"/>
                    </a:lnTo>
                    <a:lnTo>
                      <a:pt x="2" y="337"/>
                    </a:lnTo>
                    <a:lnTo>
                      <a:pt x="1" y="339"/>
                    </a:lnTo>
                    <a:lnTo>
                      <a:pt x="0" y="339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76" name="Rectangle 101">
                <a:extLst>
                  <a:ext uri="{FF2B5EF4-FFF2-40B4-BE49-F238E27FC236}">
                    <a16:creationId xmlns:a16="http://schemas.microsoft.com/office/drawing/2014/main" id="{F8648C3F-75EE-4881-9F4E-D5200EF31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8726" y="3051166"/>
                <a:ext cx="20638" cy="2003425"/>
              </a:xfrm>
              <a:prstGeom prst="rect">
                <a:avLst/>
              </a:pr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177" name="Freeform 102">
                <a:extLst>
                  <a:ext uri="{FF2B5EF4-FFF2-40B4-BE49-F238E27FC236}">
                    <a16:creationId xmlns:a16="http://schemas.microsoft.com/office/drawing/2014/main" id="{C25FD0A7-D507-4F0B-8404-F0A6549E7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2051" y="4964103"/>
                <a:ext cx="153988" cy="179387"/>
              </a:xfrm>
              <a:custGeom>
                <a:avLst/>
                <a:gdLst>
                  <a:gd name="T0" fmla="*/ 2147483647 w 289"/>
                  <a:gd name="T1" fmla="*/ 149569496 h 338"/>
                  <a:gd name="T2" fmla="*/ 2147483647 w 289"/>
                  <a:gd name="T3" fmla="*/ 448426604 h 338"/>
                  <a:gd name="T4" fmla="*/ 2147483647 w 289"/>
                  <a:gd name="T5" fmla="*/ 1046423170 h 338"/>
                  <a:gd name="T6" fmla="*/ 2147483647 w 289"/>
                  <a:gd name="T7" fmla="*/ 1345561764 h 338"/>
                  <a:gd name="T8" fmla="*/ 2147483647 w 289"/>
                  <a:gd name="T9" fmla="*/ 1793988767 h 338"/>
                  <a:gd name="T10" fmla="*/ 2147483647 w 289"/>
                  <a:gd name="T11" fmla="*/ 2092845278 h 338"/>
                  <a:gd name="T12" fmla="*/ 2147483647 w 289"/>
                  <a:gd name="T13" fmla="*/ 2147483647 h 338"/>
                  <a:gd name="T14" fmla="*/ 2147483647 w 289"/>
                  <a:gd name="T15" fmla="*/ 2147483647 h 338"/>
                  <a:gd name="T16" fmla="*/ 2147483647 w 289"/>
                  <a:gd name="T17" fmla="*/ 2147483647 h 338"/>
                  <a:gd name="T18" fmla="*/ 2147483647 w 289"/>
                  <a:gd name="T19" fmla="*/ 2147483647 h 338"/>
                  <a:gd name="T20" fmla="*/ 2147483647 w 289"/>
                  <a:gd name="T21" fmla="*/ 2147483647 h 338"/>
                  <a:gd name="T22" fmla="*/ 2147483647 w 289"/>
                  <a:gd name="T23" fmla="*/ 2147483647 h 338"/>
                  <a:gd name="T24" fmla="*/ 2147483647 w 289"/>
                  <a:gd name="T25" fmla="*/ 2147483647 h 338"/>
                  <a:gd name="T26" fmla="*/ 2147483647 w 289"/>
                  <a:gd name="T27" fmla="*/ 2147483647 h 338"/>
                  <a:gd name="T28" fmla="*/ 2147483647 w 289"/>
                  <a:gd name="T29" fmla="*/ 2147483647 h 338"/>
                  <a:gd name="T30" fmla="*/ 2147483647 w 289"/>
                  <a:gd name="T31" fmla="*/ 2147483647 h 338"/>
                  <a:gd name="T32" fmla="*/ 2147483647 w 289"/>
                  <a:gd name="T33" fmla="*/ 2147483647 h 338"/>
                  <a:gd name="T34" fmla="*/ 2147483647 w 289"/>
                  <a:gd name="T35" fmla="*/ 2147483647 h 338"/>
                  <a:gd name="T36" fmla="*/ 2147483647 w 289"/>
                  <a:gd name="T37" fmla="*/ 2147483647 h 338"/>
                  <a:gd name="T38" fmla="*/ 2147483647 w 289"/>
                  <a:gd name="T39" fmla="*/ 2147483647 h 338"/>
                  <a:gd name="T40" fmla="*/ 2147483647 w 289"/>
                  <a:gd name="T41" fmla="*/ 2147483647 h 338"/>
                  <a:gd name="T42" fmla="*/ 2147483647 w 289"/>
                  <a:gd name="T43" fmla="*/ 2147483647 h 338"/>
                  <a:gd name="T44" fmla="*/ 2147483647 w 289"/>
                  <a:gd name="T45" fmla="*/ 2147483647 h 338"/>
                  <a:gd name="T46" fmla="*/ 2147483647 w 289"/>
                  <a:gd name="T47" fmla="*/ 2147483647 h 338"/>
                  <a:gd name="T48" fmla="*/ 2147483647 w 289"/>
                  <a:gd name="T49" fmla="*/ 2147483647 h 338"/>
                  <a:gd name="T50" fmla="*/ 2147483647 w 289"/>
                  <a:gd name="T51" fmla="*/ 2147483647 h 338"/>
                  <a:gd name="T52" fmla="*/ 2147483647 w 289"/>
                  <a:gd name="T53" fmla="*/ 2147483647 h 338"/>
                  <a:gd name="T54" fmla="*/ 2147483647 w 289"/>
                  <a:gd name="T55" fmla="*/ 2147483647 h 338"/>
                  <a:gd name="T56" fmla="*/ 2147483647 w 289"/>
                  <a:gd name="T57" fmla="*/ 2147483647 h 338"/>
                  <a:gd name="T58" fmla="*/ 2147483647 w 289"/>
                  <a:gd name="T59" fmla="*/ 2147483647 h 338"/>
                  <a:gd name="T60" fmla="*/ 2147483647 w 289"/>
                  <a:gd name="T61" fmla="*/ 2147483647 h 338"/>
                  <a:gd name="T62" fmla="*/ 2147483647 w 289"/>
                  <a:gd name="T63" fmla="*/ 2147483647 h 338"/>
                  <a:gd name="T64" fmla="*/ 2147483647 w 289"/>
                  <a:gd name="T65" fmla="*/ 2147483647 h 338"/>
                  <a:gd name="T66" fmla="*/ 2147483647 w 289"/>
                  <a:gd name="T67" fmla="*/ 2147483647 h 338"/>
                  <a:gd name="T68" fmla="*/ 2147483647 w 289"/>
                  <a:gd name="T69" fmla="*/ 2147483647 h 338"/>
                  <a:gd name="T70" fmla="*/ 2147483647 w 289"/>
                  <a:gd name="T71" fmla="*/ 2147483647 h 338"/>
                  <a:gd name="T72" fmla="*/ 2147483647 w 289"/>
                  <a:gd name="T73" fmla="*/ 2147483647 h 338"/>
                  <a:gd name="T74" fmla="*/ 2147483647 w 289"/>
                  <a:gd name="T75" fmla="*/ 2147483647 h 338"/>
                  <a:gd name="T76" fmla="*/ 2147483647 w 289"/>
                  <a:gd name="T77" fmla="*/ 2147483647 h 338"/>
                  <a:gd name="T78" fmla="*/ 2147483647 w 289"/>
                  <a:gd name="T79" fmla="*/ 2147483647 h 338"/>
                  <a:gd name="T80" fmla="*/ 2147483647 w 289"/>
                  <a:gd name="T81" fmla="*/ 2147483647 h 338"/>
                  <a:gd name="T82" fmla="*/ 2147483647 w 289"/>
                  <a:gd name="T83" fmla="*/ 2147483647 h 338"/>
                  <a:gd name="T84" fmla="*/ 2147483647 w 289"/>
                  <a:gd name="T85" fmla="*/ 2147483647 h 338"/>
                  <a:gd name="T86" fmla="*/ 2147483647 w 289"/>
                  <a:gd name="T87" fmla="*/ 2147483647 h 338"/>
                  <a:gd name="T88" fmla="*/ 2147483647 w 289"/>
                  <a:gd name="T89" fmla="*/ 2147483647 h 338"/>
                  <a:gd name="T90" fmla="*/ 2147483647 w 289"/>
                  <a:gd name="T91" fmla="*/ 2092845278 h 338"/>
                  <a:gd name="T92" fmla="*/ 2147483647 w 289"/>
                  <a:gd name="T93" fmla="*/ 1793988767 h 338"/>
                  <a:gd name="T94" fmla="*/ 2147483647 w 289"/>
                  <a:gd name="T95" fmla="*/ 1494849907 h 338"/>
                  <a:gd name="T96" fmla="*/ 2147483647 w 289"/>
                  <a:gd name="T97" fmla="*/ 1195992334 h 338"/>
                  <a:gd name="T98" fmla="*/ 1512662915 w 289"/>
                  <a:gd name="T99" fmla="*/ 597996698 h 338"/>
                  <a:gd name="T100" fmla="*/ 605008739 w 289"/>
                  <a:gd name="T101" fmla="*/ 298857175 h 338"/>
                  <a:gd name="T102" fmla="*/ 2147483647 w 289"/>
                  <a:gd name="T103" fmla="*/ 2147483647 h 33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89"/>
                  <a:gd name="T157" fmla="*/ 0 h 338"/>
                  <a:gd name="T158" fmla="*/ 289 w 289"/>
                  <a:gd name="T159" fmla="*/ 338 h 33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89" h="338">
                    <a:moveTo>
                      <a:pt x="144" y="338"/>
                    </a:moveTo>
                    <a:lnTo>
                      <a:pt x="289" y="0"/>
                    </a:lnTo>
                    <a:lnTo>
                      <a:pt x="288" y="0"/>
                    </a:lnTo>
                    <a:lnTo>
                      <a:pt x="287" y="1"/>
                    </a:lnTo>
                    <a:lnTo>
                      <a:pt x="286" y="1"/>
                    </a:lnTo>
                    <a:lnTo>
                      <a:pt x="285" y="2"/>
                    </a:lnTo>
                    <a:lnTo>
                      <a:pt x="284" y="2"/>
                    </a:lnTo>
                    <a:lnTo>
                      <a:pt x="283" y="3"/>
                    </a:lnTo>
                    <a:lnTo>
                      <a:pt x="282" y="3"/>
                    </a:lnTo>
                    <a:lnTo>
                      <a:pt x="281" y="4"/>
                    </a:lnTo>
                    <a:lnTo>
                      <a:pt x="280" y="4"/>
                    </a:lnTo>
                    <a:lnTo>
                      <a:pt x="279" y="5"/>
                    </a:lnTo>
                    <a:lnTo>
                      <a:pt x="278" y="5"/>
                    </a:lnTo>
                    <a:lnTo>
                      <a:pt x="277" y="7"/>
                    </a:lnTo>
                    <a:lnTo>
                      <a:pt x="275" y="7"/>
                    </a:lnTo>
                    <a:lnTo>
                      <a:pt x="274" y="8"/>
                    </a:lnTo>
                    <a:lnTo>
                      <a:pt x="273" y="8"/>
                    </a:lnTo>
                    <a:lnTo>
                      <a:pt x="271" y="9"/>
                    </a:lnTo>
                    <a:lnTo>
                      <a:pt x="270" y="9"/>
                    </a:lnTo>
                    <a:lnTo>
                      <a:pt x="269" y="10"/>
                    </a:lnTo>
                    <a:lnTo>
                      <a:pt x="268" y="10"/>
                    </a:lnTo>
                    <a:lnTo>
                      <a:pt x="267" y="11"/>
                    </a:lnTo>
                    <a:lnTo>
                      <a:pt x="266" y="11"/>
                    </a:lnTo>
                    <a:lnTo>
                      <a:pt x="265" y="12"/>
                    </a:lnTo>
                    <a:lnTo>
                      <a:pt x="264" y="12"/>
                    </a:lnTo>
                    <a:lnTo>
                      <a:pt x="263" y="12"/>
                    </a:lnTo>
                    <a:lnTo>
                      <a:pt x="261" y="13"/>
                    </a:lnTo>
                    <a:lnTo>
                      <a:pt x="260" y="13"/>
                    </a:lnTo>
                    <a:lnTo>
                      <a:pt x="259" y="14"/>
                    </a:lnTo>
                    <a:lnTo>
                      <a:pt x="258" y="14"/>
                    </a:lnTo>
                    <a:lnTo>
                      <a:pt x="257" y="14"/>
                    </a:lnTo>
                    <a:lnTo>
                      <a:pt x="256" y="15"/>
                    </a:lnTo>
                    <a:lnTo>
                      <a:pt x="255" y="15"/>
                    </a:lnTo>
                    <a:lnTo>
                      <a:pt x="254" y="16"/>
                    </a:lnTo>
                    <a:lnTo>
                      <a:pt x="252" y="16"/>
                    </a:lnTo>
                    <a:lnTo>
                      <a:pt x="251" y="16"/>
                    </a:lnTo>
                    <a:lnTo>
                      <a:pt x="250" y="17"/>
                    </a:lnTo>
                    <a:lnTo>
                      <a:pt x="249" y="17"/>
                    </a:lnTo>
                    <a:lnTo>
                      <a:pt x="248" y="18"/>
                    </a:lnTo>
                    <a:lnTo>
                      <a:pt x="246" y="18"/>
                    </a:lnTo>
                    <a:lnTo>
                      <a:pt x="245" y="18"/>
                    </a:lnTo>
                    <a:lnTo>
                      <a:pt x="244" y="19"/>
                    </a:lnTo>
                    <a:lnTo>
                      <a:pt x="243" y="19"/>
                    </a:lnTo>
                    <a:lnTo>
                      <a:pt x="242" y="19"/>
                    </a:lnTo>
                    <a:lnTo>
                      <a:pt x="241" y="21"/>
                    </a:lnTo>
                    <a:lnTo>
                      <a:pt x="240" y="21"/>
                    </a:lnTo>
                    <a:lnTo>
                      <a:pt x="239" y="21"/>
                    </a:lnTo>
                    <a:lnTo>
                      <a:pt x="238" y="22"/>
                    </a:lnTo>
                    <a:lnTo>
                      <a:pt x="237" y="22"/>
                    </a:lnTo>
                    <a:lnTo>
                      <a:pt x="236" y="22"/>
                    </a:lnTo>
                    <a:lnTo>
                      <a:pt x="235" y="23"/>
                    </a:lnTo>
                    <a:lnTo>
                      <a:pt x="234" y="23"/>
                    </a:lnTo>
                    <a:lnTo>
                      <a:pt x="231" y="23"/>
                    </a:lnTo>
                    <a:lnTo>
                      <a:pt x="230" y="24"/>
                    </a:lnTo>
                    <a:lnTo>
                      <a:pt x="229" y="24"/>
                    </a:lnTo>
                    <a:lnTo>
                      <a:pt x="228" y="24"/>
                    </a:lnTo>
                    <a:lnTo>
                      <a:pt x="227" y="25"/>
                    </a:lnTo>
                    <a:lnTo>
                      <a:pt x="226" y="25"/>
                    </a:lnTo>
                    <a:lnTo>
                      <a:pt x="225" y="25"/>
                    </a:lnTo>
                    <a:lnTo>
                      <a:pt x="224" y="26"/>
                    </a:lnTo>
                    <a:lnTo>
                      <a:pt x="223" y="26"/>
                    </a:lnTo>
                    <a:lnTo>
                      <a:pt x="222" y="26"/>
                    </a:lnTo>
                    <a:lnTo>
                      <a:pt x="221" y="26"/>
                    </a:lnTo>
                    <a:lnTo>
                      <a:pt x="220" y="27"/>
                    </a:lnTo>
                    <a:lnTo>
                      <a:pt x="219" y="27"/>
                    </a:lnTo>
                    <a:lnTo>
                      <a:pt x="217" y="27"/>
                    </a:lnTo>
                    <a:lnTo>
                      <a:pt x="216" y="27"/>
                    </a:lnTo>
                    <a:lnTo>
                      <a:pt x="215" y="28"/>
                    </a:lnTo>
                    <a:lnTo>
                      <a:pt x="214" y="28"/>
                    </a:lnTo>
                    <a:lnTo>
                      <a:pt x="213" y="28"/>
                    </a:lnTo>
                    <a:lnTo>
                      <a:pt x="211" y="28"/>
                    </a:lnTo>
                    <a:lnTo>
                      <a:pt x="210" y="29"/>
                    </a:lnTo>
                    <a:lnTo>
                      <a:pt x="209" y="29"/>
                    </a:lnTo>
                    <a:lnTo>
                      <a:pt x="208" y="29"/>
                    </a:lnTo>
                    <a:lnTo>
                      <a:pt x="207" y="29"/>
                    </a:lnTo>
                    <a:lnTo>
                      <a:pt x="206" y="30"/>
                    </a:lnTo>
                    <a:lnTo>
                      <a:pt x="205" y="30"/>
                    </a:lnTo>
                    <a:lnTo>
                      <a:pt x="204" y="30"/>
                    </a:lnTo>
                    <a:lnTo>
                      <a:pt x="202" y="30"/>
                    </a:lnTo>
                    <a:lnTo>
                      <a:pt x="201" y="31"/>
                    </a:lnTo>
                    <a:lnTo>
                      <a:pt x="200" y="31"/>
                    </a:lnTo>
                    <a:lnTo>
                      <a:pt x="199" y="31"/>
                    </a:lnTo>
                    <a:lnTo>
                      <a:pt x="198" y="31"/>
                    </a:lnTo>
                    <a:lnTo>
                      <a:pt x="197" y="31"/>
                    </a:lnTo>
                    <a:lnTo>
                      <a:pt x="196" y="31"/>
                    </a:lnTo>
                    <a:lnTo>
                      <a:pt x="195" y="32"/>
                    </a:lnTo>
                    <a:lnTo>
                      <a:pt x="194" y="32"/>
                    </a:lnTo>
                    <a:lnTo>
                      <a:pt x="193" y="32"/>
                    </a:lnTo>
                    <a:lnTo>
                      <a:pt x="191" y="32"/>
                    </a:lnTo>
                    <a:lnTo>
                      <a:pt x="190" y="32"/>
                    </a:lnTo>
                    <a:lnTo>
                      <a:pt x="189" y="33"/>
                    </a:lnTo>
                    <a:lnTo>
                      <a:pt x="187" y="33"/>
                    </a:lnTo>
                    <a:lnTo>
                      <a:pt x="186" y="33"/>
                    </a:lnTo>
                    <a:lnTo>
                      <a:pt x="185" y="33"/>
                    </a:lnTo>
                    <a:lnTo>
                      <a:pt x="184" y="33"/>
                    </a:lnTo>
                    <a:lnTo>
                      <a:pt x="183" y="33"/>
                    </a:lnTo>
                    <a:lnTo>
                      <a:pt x="182" y="33"/>
                    </a:lnTo>
                    <a:lnTo>
                      <a:pt x="181" y="34"/>
                    </a:lnTo>
                    <a:lnTo>
                      <a:pt x="180" y="34"/>
                    </a:lnTo>
                    <a:lnTo>
                      <a:pt x="179" y="34"/>
                    </a:lnTo>
                    <a:lnTo>
                      <a:pt x="178" y="34"/>
                    </a:lnTo>
                    <a:lnTo>
                      <a:pt x="177" y="34"/>
                    </a:lnTo>
                    <a:lnTo>
                      <a:pt x="176" y="34"/>
                    </a:lnTo>
                    <a:lnTo>
                      <a:pt x="175" y="34"/>
                    </a:lnTo>
                    <a:lnTo>
                      <a:pt x="173" y="34"/>
                    </a:lnTo>
                    <a:lnTo>
                      <a:pt x="172" y="34"/>
                    </a:lnTo>
                    <a:lnTo>
                      <a:pt x="170" y="36"/>
                    </a:lnTo>
                    <a:lnTo>
                      <a:pt x="169" y="36"/>
                    </a:lnTo>
                    <a:lnTo>
                      <a:pt x="168" y="36"/>
                    </a:lnTo>
                    <a:lnTo>
                      <a:pt x="167" y="36"/>
                    </a:lnTo>
                    <a:lnTo>
                      <a:pt x="166" y="36"/>
                    </a:lnTo>
                    <a:lnTo>
                      <a:pt x="165" y="36"/>
                    </a:lnTo>
                    <a:lnTo>
                      <a:pt x="164" y="36"/>
                    </a:lnTo>
                    <a:lnTo>
                      <a:pt x="163" y="36"/>
                    </a:lnTo>
                    <a:lnTo>
                      <a:pt x="162" y="36"/>
                    </a:lnTo>
                    <a:lnTo>
                      <a:pt x="161" y="36"/>
                    </a:lnTo>
                    <a:lnTo>
                      <a:pt x="160" y="36"/>
                    </a:lnTo>
                    <a:lnTo>
                      <a:pt x="158" y="36"/>
                    </a:lnTo>
                    <a:lnTo>
                      <a:pt x="157" y="36"/>
                    </a:lnTo>
                    <a:lnTo>
                      <a:pt x="156" y="36"/>
                    </a:lnTo>
                    <a:lnTo>
                      <a:pt x="155" y="37"/>
                    </a:lnTo>
                    <a:lnTo>
                      <a:pt x="154" y="37"/>
                    </a:lnTo>
                    <a:lnTo>
                      <a:pt x="153" y="37"/>
                    </a:lnTo>
                    <a:lnTo>
                      <a:pt x="152" y="37"/>
                    </a:lnTo>
                    <a:lnTo>
                      <a:pt x="150" y="37"/>
                    </a:lnTo>
                    <a:lnTo>
                      <a:pt x="149" y="37"/>
                    </a:lnTo>
                    <a:lnTo>
                      <a:pt x="148" y="3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44" y="37"/>
                    </a:lnTo>
                    <a:lnTo>
                      <a:pt x="143" y="37"/>
                    </a:lnTo>
                    <a:lnTo>
                      <a:pt x="142" y="37"/>
                    </a:lnTo>
                    <a:lnTo>
                      <a:pt x="141" y="37"/>
                    </a:lnTo>
                    <a:lnTo>
                      <a:pt x="140" y="37"/>
                    </a:lnTo>
                    <a:lnTo>
                      <a:pt x="139" y="37"/>
                    </a:lnTo>
                    <a:lnTo>
                      <a:pt x="138" y="37"/>
                    </a:lnTo>
                    <a:lnTo>
                      <a:pt x="137" y="37"/>
                    </a:lnTo>
                    <a:lnTo>
                      <a:pt x="136" y="37"/>
                    </a:lnTo>
                    <a:lnTo>
                      <a:pt x="135" y="37"/>
                    </a:lnTo>
                    <a:lnTo>
                      <a:pt x="134" y="36"/>
                    </a:lnTo>
                    <a:lnTo>
                      <a:pt x="133" y="36"/>
                    </a:lnTo>
                    <a:lnTo>
                      <a:pt x="132" y="36"/>
                    </a:lnTo>
                    <a:lnTo>
                      <a:pt x="129" y="36"/>
                    </a:lnTo>
                    <a:lnTo>
                      <a:pt x="128" y="36"/>
                    </a:lnTo>
                    <a:lnTo>
                      <a:pt x="127" y="36"/>
                    </a:lnTo>
                    <a:lnTo>
                      <a:pt x="126" y="36"/>
                    </a:lnTo>
                    <a:lnTo>
                      <a:pt x="125" y="36"/>
                    </a:lnTo>
                    <a:lnTo>
                      <a:pt x="124" y="36"/>
                    </a:lnTo>
                    <a:lnTo>
                      <a:pt x="123" y="36"/>
                    </a:lnTo>
                    <a:lnTo>
                      <a:pt x="122" y="36"/>
                    </a:lnTo>
                    <a:lnTo>
                      <a:pt x="121" y="36"/>
                    </a:lnTo>
                    <a:lnTo>
                      <a:pt x="120" y="36"/>
                    </a:lnTo>
                    <a:lnTo>
                      <a:pt x="119" y="36"/>
                    </a:lnTo>
                    <a:lnTo>
                      <a:pt x="118" y="34"/>
                    </a:lnTo>
                    <a:lnTo>
                      <a:pt x="117" y="34"/>
                    </a:lnTo>
                    <a:lnTo>
                      <a:pt x="116" y="34"/>
                    </a:lnTo>
                    <a:lnTo>
                      <a:pt x="114" y="34"/>
                    </a:lnTo>
                    <a:lnTo>
                      <a:pt x="113" y="34"/>
                    </a:lnTo>
                    <a:lnTo>
                      <a:pt x="112" y="34"/>
                    </a:lnTo>
                    <a:lnTo>
                      <a:pt x="111" y="34"/>
                    </a:lnTo>
                    <a:lnTo>
                      <a:pt x="109" y="34"/>
                    </a:lnTo>
                    <a:lnTo>
                      <a:pt x="108" y="34"/>
                    </a:lnTo>
                    <a:lnTo>
                      <a:pt x="107" y="33"/>
                    </a:lnTo>
                    <a:lnTo>
                      <a:pt x="106" y="33"/>
                    </a:lnTo>
                    <a:lnTo>
                      <a:pt x="105" y="33"/>
                    </a:lnTo>
                    <a:lnTo>
                      <a:pt x="104" y="33"/>
                    </a:lnTo>
                    <a:lnTo>
                      <a:pt x="103" y="33"/>
                    </a:lnTo>
                    <a:lnTo>
                      <a:pt x="102" y="33"/>
                    </a:lnTo>
                    <a:lnTo>
                      <a:pt x="100" y="33"/>
                    </a:lnTo>
                    <a:lnTo>
                      <a:pt x="99" y="32"/>
                    </a:lnTo>
                    <a:lnTo>
                      <a:pt x="98" y="32"/>
                    </a:lnTo>
                    <a:lnTo>
                      <a:pt x="97" y="32"/>
                    </a:lnTo>
                    <a:lnTo>
                      <a:pt x="96" y="32"/>
                    </a:lnTo>
                    <a:lnTo>
                      <a:pt x="95" y="32"/>
                    </a:lnTo>
                    <a:lnTo>
                      <a:pt x="94" y="31"/>
                    </a:lnTo>
                    <a:lnTo>
                      <a:pt x="93" y="31"/>
                    </a:lnTo>
                    <a:lnTo>
                      <a:pt x="92" y="31"/>
                    </a:lnTo>
                    <a:lnTo>
                      <a:pt x="90" y="31"/>
                    </a:lnTo>
                    <a:lnTo>
                      <a:pt x="89" y="31"/>
                    </a:lnTo>
                    <a:lnTo>
                      <a:pt x="88" y="31"/>
                    </a:lnTo>
                    <a:lnTo>
                      <a:pt x="87" y="30"/>
                    </a:lnTo>
                    <a:lnTo>
                      <a:pt x="85" y="30"/>
                    </a:lnTo>
                    <a:lnTo>
                      <a:pt x="84" y="30"/>
                    </a:lnTo>
                    <a:lnTo>
                      <a:pt x="83" y="30"/>
                    </a:lnTo>
                    <a:lnTo>
                      <a:pt x="82" y="29"/>
                    </a:lnTo>
                    <a:lnTo>
                      <a:pt x="81" y="29"/>
                    </a:lnTo>
                    <a:lnTo>
                      <a:pt x="80" y="29"/>
                    </a:lnTo>
                    <a:lnTo>
                      <a:pt x="79" y="29"/>
                    </a:lnTo>
                    <a:lnTo>
                      <a:pt x="78" y="28"/>
                    </a:lnTo>
                    <a:lnTo>
                      <a:pt x="77" y="28"/>
                    </a:lnTo>
                    <a:lnTo>
                      <a:pt x="76" y="28"/>
                    </a:lnTo>
                    <a:lnTo>
                      <a:pt x="75" y="28"/>
                    </a:lnTo>
                    <a:lnTo>
                      <a:pt x="74" y="27"/>
                    </a:lnTo>
                    <a:lnTo>
                      <a:pt x="73" y="27"/>
                    </a:lnTo>
                    <a:lnTo>
                      <a:pt x="71" y="27"/>
                    </a:lnTo>
                    <a:lnTo>
                      <a:pt x="69" y="27"/>
                    </a:lnTo>
                    <a:lnTo>
                      <a:pt x="68" y="26"/>
                    </a:lnTo>
                    <a:lnTo>
                      <a:pt x="67" y="26"/>
                    </a:lnTo>
                    <a:lnTo>
                      <a:pt x="66" y="26"/>
                    </a:lnTo>
                    <a:lnTo>
                      <a:pt x="65" y="26"/>
                    </a:lnTo>
                    <a:lnTo>
                      <a:pt x="64" y="25"/>
                    </a:lnTo>
                    <a:lnTo>
                      <a:pt x="63" y="25"/>
                    </a:lnTo>
                    <a:lnTo>
                      <a:pt x="62" y="25"/>
                    </a:lnTo>
                    <a:lnTo>
                      <a:pt x="61" y="24"/>
                    </a:lnTo>
                    <a:lnTo>
                      <a:pt x="60" y="24"/>
                    </a:lnTo>
                    <a:lnTo>
                      <a:pt x="59" y="24"/>
                    </a:lnTo>
                    <a:lnTo>
                      <a:pt x="58" y="23"/>
                    </a:lnTo>
                    <a:lnTo>
                      <a:pt x="56" y="23"/>
                    </a:lnTo>
                    <a:lnTo>
                      <a:pt x="55" y="23"/>
                    </a:lnTo>
                    <a:lnTo>
                      <a:pt x="54" y="22"/>
                    </a:lnTo>
                    <a:lnTo>
                      <a:pt x="53" y="22"/>
                    </a:lnTo>
                    <a:lnTo>
                      <a:pt x="52" y="22"/>
                    </a:lnTo>
                    <a:lnTo>
                      <a:pt x="51" y="21"/>
                    </a:lnTo>
                    <a:lnTo>
                      <a:pt x="49" y="21"/>
                    </a:lnTo>
                    <a:lnTo>
                      <a:pt x="48" y="21"/>
                    </a:lnTo>
                    <a:lnTo>
                      <a:pt x="47" y="19"/>
                    </a:lnTo>
                    <a:lnTo>
                      <a:pt x="46" y="19"/>
                    </a:lnTo>
                    <a:lnTo>
                      <a:pt x="45" y="19"/>
                    </a:lnTo>
                    <a:lnTo>
                      <a:pt x="44" y="18"/>
                    </a:lnTo>
                    <a:lnTo>
                      <a:pt x="43" y="18"/>
                    </a:lnTo>
                    <a:lnTo>
                      <a:pt x="41" y="18"/>
                    </a:lnTo>
                    <a:lnTo>
                      <a:pt x="40" y="17"/>
                    </a:lnTo>
                    <a:lnTo>
                      <a:pt x="39" y="17"/>
                    </a:lnTo>
                    <a:lnTo>
                      <a:pt x="38" y="16"/>
                    </a:lnTo>
                    <a:lnTo>
                      <a:pt x="37" y="16"/>
                    </a:lnTo>
                    <a:lnTo>
                      <a:pt x="36" y="16"/>
                    </a:lnTo>
                    <a:lnTo>
                      <a:pt x="35" y="15"/>
                    </a:lnTo>
                    <a:lnTo>
                      <a:pt x="34" y="15"/>
                    </a:lnTo>
                    <a:lnTo>
                      <a:pt x="33" y="14"/>
                    </a:lnTo>
                    <a:lnTo>
                      <a:pt x="32" y="14"/>
                    </a:lnTo>
                    <a:lnTo>
                      <a:pt x="31" y="14"/>
                    </a:lnTo>
                    <a:lnTo>
                      <a:pt x="29" y="13"/>
                    </a:lnTo>
                    <a:lnTo>
                      <a:pt x="27" y="13"/>
                    </a:lnTo>
                    <a:lnTo>
                      <a:pt x="26" y="12"/>
                    </a:lnTo>
                    <a:lnTo>
                      <a:pt x="25" y="12"/>
                    </a:lnTo>
                    <a:lnTo>
                      <a:pt x="24" y="12"/>
                    </a:lnTo>
                    <a:lnTo>
                      <a:pt x="23" y="11"/>
                    </a:lnTo>
                    <a:lnTo>
                      <a:pt x="22" y="11"/>
                    </a:lnTo>
                    <a:lnTo>
                      <a:pt x="21" y="10"/>
                    </a:lnTo>
                    <a:lnTo>
                      <a:pt x="20" y="10"/>
                    </a:lnTo>
                    <a:lnTo>
                      <a:pt x="19" y="9"/>
                    </a:lnTo>
                    <a:lnTo>
                      <a:pt x="18" y="9"/>
                    </a:lnTo>
                    <a:lnTo>
                      <a:pt x="17" y="8"/>
                    </a:lnTo>
                    <a:lnTo>
                      <a:pt x="16" y="8"/>
                    </a:lnTo>
                    <a:lnTo>
                      <a:pt x="15" y="7"/>
                    </a:lnTo>
                    <a:lnTo>
                      <a:pt x="14" y="7"/>
                    </a:lnTo>
                    <a:lnTo>
                      <a:pt x="12" y="5"/>
                    </a:lnTo>
                    <a:lnTo>
                      <a:pt x="11" y="5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7" y="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44" y="338"/>
                    </a:lnTo>
                    <a:close/>
                  </a:path>
                </a:pathLst>
              </a:cu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78" name="Freeform 103">
                <a:extLst>
                  <a:ext uri="{FF2B5EF4-FFF2-40B4-BE49-F238E27FC236}">
                    <a16:creationId xmlns:a16="http://schemas.microsoft.com/office/drawing/2014/main" id="{74274571-3370-4869-B029-9BCF9F00CE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3438" y="3987791"/>
                <a:ext cx="117475" cy="138112"/>
              </a:xfrm>
              <a:custGeom>
                <a:avLst/>
                <a:gdLst>
                  <a:gd name="T0" fmla="*/ 2147483647 w 224"/>
                  <a:gd name="T1" fmla="*/ 2147483647 h 260"/>
                  <a:gd name="T2" fmla="*/ 0 w 224"/>
                  <a:gd name="T3" fmla="*/ 2147483647 h 260"/>
                  <a:gd name="T4" fmla="*/ 2147483647 w 224"/>
                  <a:gd name="T5" fmla="*/ 0 h 260"/>
                  <a:gd name="T6" fmla="*/ 2147483647 w 224"/>
                  <a:gd name="T7" fmla="*/ 2147483647 h 260"/>
                  <a:gd name="T8" fmla="*/ 2147483647 w 224"/>
                  <a:gd name="T9" fmla="*/ 2147483647 h 260"/>
                  <a:gd name="T10" fmla="*/ 2147483647 w 224"/>
                  <a:gd name="T11" fmla="*/ 2147483647 h 260"/>
                  <a:gd name="T12" fmla="*/ 2147483647 w 224"/>
                  <a:gd name="T13" fmla="*/ 2147483647 h 260"/>
                  <a:gd name="T14" fmla="*/ 2147483647 w 224"/>
                  <a:gd name="T15" fmla="*/ 2147483647 h 26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4"/>
                  <a:gd name="T25" fmla="*/ 0 h 260"/>
                  <a:gd name="T26" fmla="*/ 224 w 224"/>
                  <a:gd name="T27" fmla="*/ 260 h 26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4" h="260">
                    <a:moveTo>
                      <a:pt x="224" y="260"/>
                    </a:moveTo>
                    <a:lnTo>
                      <a:pt x="0" y="260"/>
                    </a:lnTo>
                    <a:lnTo>
                      <a:pt x="117" y="0"/>
                    </a:lnTo>
                    <a:lnTo>
                      <a:pt x="224" y="260"/>
                    </a:lnTo>
                    <a:close/>
                    <a:moveTo>
                      <a:pt x="180" y="245"/>
                    </a:moveTo>
                    <a:lnTo>
                      <a:pt x="105" y="63"/>
                    </a:lnTo>
                    <a:lnTo>
                      <a:pt x="24" y="245"/>
                    </a:lnTo>
                    <a:lnTo>
                      <a:pt x="180" y="245"/>
                    </a:lnTo>
                    <a:close/>
                  </a:path>
                </a:pathLst>
              </a:cu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79" name="Freeform 104">
                <a:extLst>
                  <a:ext uri="{FF2B5EF4-FFF2-40B4-BE49-F238E27FC236}">
                    <a16:creationId xmlns:a16="http://schemas.microsoft.com/office/drawing/2014/main" id="{23DF3A6F-E2DA-4F58-AD3B-6EC17E9AD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726" y="3979853"/>
                <a:ext cx="133350" cy="147637"/>
              </a:xfrm>
              <a:custGeom>
                <a:avLst/>
                <a:gdLst>
                  <a:gd name="T0" fmla="*/ 2147483647 w 253"/>
                  <a:gd name="T1" fmla="*/ 0 h 280"/>
                  <a:gd name="T2" fmla="*/ 2147483647 w 253"/>
                  <a:gd name="T3" fmla="*/ 0 h 280"/>
                  <a:gd name="T4" fmla="*/ 2147483647 w 253"/>
                  <a:gd name="T5" fmla="*/ 2147483647 h 280"/>
                  <a:gd name="T6" fmla="*/ 2147483647 w 253"/>
                  <a:gd name="T7" fmla="*/ 2147483647 h 280"/>
                  <a:gd name="T8" fmla="*/ 2147483647 w 253"/>
                  <a:gd name="T9" fmla="*/ 2147483647 h 280"/>
                  <a:gd name="T10" fmla="*/ 2147483647 w 253"/>
                  <a:gd name="T11" fmla="*/ 2147483647 h 280"/>
                  <a:gd name="T12" fmla="*/ 2147483647 w 253"/>
                  <a:gd name="T13" fmla="*/ 2147483647 h 280"/>
                  <a:gd name="T14" fmla="*/ 2147483647 w 253"/>
                  <a:gd name="T15" fmla="*/ 2147483647 h 280"/>
                  <a:gd name="T16" fmla="*/ 2147483647 w 253"/>
                  <a:gd name="T17" fmla="*/ 2147483647 h 280"/>
                  <a:gd name="T18" fmla="*/ 2147483647 w 253"/>
                  <a:gd name="T19" fmla="*/ 2147483647 h 280"/>
                  <a:gd name="T20" fmla="*/ 2147483647 w 253"/>
                  <a:gd name="T21" fmla="*/ 2147483647 h 280"/>
                  <a:gd name="T22" fmla="*/ 2147483647 w 253"/>
                  <a:gd name="T23" fmla="*/ 2147483647 h 280"/>
                  <a:gd name="T24" fmla="*/ 2147483647 w 253"/>
                  <a:gd name="T25" fmla="*/ 2147483647 h 280"/>
                  <a:gd name="T26" fmla="*/ 2147483647 w 253"/>
                  <a:gd name="T27" fmla="*/ 2147483647 h 280"/>
                  <a:gd name="T28" fmla="*/ 2147483647 w 253"/>
                  <a:gd name="T29" fmla="*/ 2147483647 h 280"/>
                  <a:gd name="T30" fmla="*/ 2147483647 w 253"/>
                  <a:gd name="T31" fmla="*/ 2147483647 h 280"/>
                  <a:gd name="T32" fmla="*/ 2147483647 w 253"/>
                  <a:gd name="T33" fmla="*/ 2147483647 h 280"/>
                  <a:gd name="T34" fmla="*/ 2147483647 w 253"/>
                  <a:gd name="T35" fmla="*/ 2147483647 h 280"/>
                  <a:gd name="T36" fmla="*/ 2147483647 w 253"/>
                  <a:gd name="T37" fmla="*/ 2147483647 h 280"/>
                  <a:gd name="T38" fmla="*/ 2147483647 w 253"/>
                  <a:gd name="T39" fmla="*/ 2147483647 h 280"/>
                  <a:gd name="T40" fmla="*/ 2147483647 w 253"/>
                  <a:gd name="T41" fmla="*/ 2147483647 h 280"/>
                  <a:gd name="T42" fmla="*/ 2147483647 w 253"/>
                  <a:gd name="T43" fmla="*/ 2147483647 h 280"/>
                  <a:gd name="T44" fmla="*/ 2147483647 w 253"/>
                  <a:gd name="T45" fmla="*/ 2147483647 h 280"/>
                  <a:gd name="T46" fmla="*/ 2147483647 w 253"/>
                  <a:gd name="T47" fmla="*/ 2147483647 h 280"/>
                  <a:gd name="T48" fmla="*/ 2147483647 w 253"/>
                  <a:gd name="T49" fmla="*/ 2147483647 h 280"/>
                  <a:gd name="T50" fmla="*/ 2147483647 w 253"/>
                  <a:gd name="T51" fmla="*/ 2147483647 h 280"/>
                  <a:gd name="T52" fmla="*/ 2147483647 w 253"/>
                  <a:gd name="T53" fmla="*/ 2147483647 h 280"/>
                  <a:gd name="T54" fmla="*/ 2147483647 w 253"/>
                  <a:gd name="T55" fmla="*/ 2147483647 h 280"/>
                  <a:gd name="T56" fmla="*/ 2147483647 w 253"/>
                  <a:gd name="T57" fmla="*/ 2147483647 h 280"/>
                  <a:gd name="T58" fmla="*/ 2147483647 w 253"/>
                  <a:gd name="T59" fmla="*/ 0 h 280"/>
                  <a:gd name="T60" fmla="*/ 2147483647 w 253"/>
                  <a:gd name="T61" fmla="*/ 0 h 280"/>
                  <a:gd name="T62" fmla="*/ 2147483647 w 253"/>
                  <a:gd name="T63" fmla="*/ 2147483647 h 280"/>
                  <a:gd name="T64" fmla="*/ 2147483647 w 253"/>
                  <a:gd name="T65" fmla="*/ 2147483647 h 280"/>
                  <a:gd name="T66" fmla="*/ 2147483647 w 253"/>
                  <a:gd name="T67" fmla="*/ 2147483647 h 280"/>
                  <a:gd name="T68" fmla="*/ 2147483647 w 253"/>
                  <a:gd name="T69" fmla="*/ 2147483647 h 280"/>
                  <a:gd name="T70" fmla="*/ 2147483647 w 253"/>
                  <a:gd name="T71" fmla="*/ 2147483647 h 280"/>
                  <a:gd name="T72" fmla="*/ 2147483647 w 253"/>
                  <a:gd name="T73" fmla="*/ 2147483647 h 280"/>
                  <a:gd name="T74" fmla="*/ 2147483647 w 253"/>
                  <a:gd name="T75" fmla="*/ 2147483647 h 280"/>
                  <a:gd name="T76" fmla="*/ 2147483647 w 253"/>
                  <a:gd name="T77" fmla="*/ 2147483647 h 280"/>
                  <a:gd name="T78" fmla="*/ 2147483647 w 253"/>
                  <a:gd name="T79" fmla="*/ 2147483647 h 280"/>
                  <a:gd name="T80" fmla="*/ 2147483647 w 253"/>
                  <a:gd name="T81" fmla="*/ 2147483647 h 280"/>
                  <a:gd name="T82" fmla="*/ 2147483647 w 253"/>
                  <a:gd name="T83" fmla="*/ 2147483647 h 280"/>
                  <a:gd name="T84" fmla="*/ 2147483647 w 253"/>
                  <a:gd name="T85" fmla="*/ 2147483647 h 280"/>
                  <a:gd name="T86" fmla="*/ 2147483647 w 253"/>
                  <a:gd name="T87" fmla="*/ 2147483647 h 280"/>
                  <a:gd name="T88" fmla="*/ 2147483647 w 253"/>
                  <a:gd name="T89" fmla="*/ 2147483647 h 280"/>
                  <a:gd name="T90" fmla="*/ 2147483647 w 253"/>
                  <a:gd name="T91" fmla="*/ 2147483647 h 280"/>
                  <a:gd name="T92" fmla="*/ 2147483647 w 253"/>
                  <a:gd name="T93" fmla="*/ 2147483647 h 280"/>
                  <a:gd name="T94" fmla="*/ 2147483647 w 253"/>
                  <a:gd name="T95" fmla="*/ 2147483647 h 280"/>
                  <a:gd name="T96" fmla="*/ 2147483647 w 253"/>
                  <a:gd name="T97" fmla="*/ 2147483647 h 280"/>
                  <a:gd name="T98" fmla="*/ 2147483647 w 253"/>
                  <a:gd name="T99" fmla="*/ 2147483647 h 280"/>
                  <a:gd name="T100" fmla="*/ 2147483647 w 253"/>
                  <a:gd name="T101" fmla="*/ 2147483647 h 280"/>
                  <a:gd name="T102" fmla="*/ 1610732153 w 253"/>
                  <a:gd name="T103" fmla="*/ 2147483647 h 280"/>
                  <a:gd name="T104" fmla="*/ 878429736 w 253"/>
                  <a:gd name="T105" fmla="*/ 2147483647 h 280"/>
                  <a:gd name="T106" fmla="*/ 292809780 w 253"/>
                  <a:gd name="T107" fmla="*/ 2147483647 h 280"/>
                  <a:gd name="T108" fmla="*/ 0 w 253"/>
                  <a:gd name="T109" fmla="*/ 2147483647 h 280"/>
                  <a:gd name="T110" fmla="*/ 0 w 253"/>
                  <a:gd name="T111" fmla="*/ 2147483647 h 280"/>
                  <a:gd name="T112" fmla="*/ 0 w 253"/>
                  <a:gd name="T113" fmla="*/ 2147483647 h 280"/>
                  <a:gd name="T114" fmla="*/ 146405154 w 253"/>
                  <a:gd name="T115" fmla="*/ 2147483647 h 280"/>
                  <a:gd name="T116" fmla="*/ 732024648 w 253"/>
                  <a:gd name="T117" fmla="*/ 2147483647 h 280"/>
                  <a:gd name="T118" fmla="*/ 1171517417 w 253"/>
                  <a:gd name="T119" fmla="*/ 2147483647 h 280"/>
                  <a:gd name="T120" fmla="*/ 2147483647 w 253"/>
                  <a:gd name="T121" fmla="*/ 0 h 28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53"/>
                  <a:gd name="T184" fmla="*/ 0 h 280"/>
                  <a:gd name="T185" fmla="*/ 253 w 253"/>
                  <a:gd name="T186" fmla="*/ 280 h 28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53" h="280">
                    <a:moveTo>
                      <a:pt x="39" y="0"/>
                    </a:moveTo>
                    <a:lnTo>
                      <a:pt x="75" y="0"/>
                    </a:lnTo>
                    <a:lnTo>
                      <a:pt x="40" y="170"/>
                    </a:lnTo>
                    <a:lnTo>
                      <a:pt x="37" y="188"/>
                    </a:lnTo>
                    <a:lnTo>
                      <a:pt x="36" y="201"/>
                    </a:lnTo>
                    <a:lnTo>
                      <a:pt x="36" y="206"/>
                    </a:lnTo>
                    <a:lnTo>
                      <a:pt x="37" y="210"/>
                    </a:lnTo>
                    <a:lnTo>
                      <a:pt x="39" y="216"/>
                    </a:lnTo>
                    <a:lnTo>
                      <a:pt x="40" y="220"/>
                    </a:lnTo>
                    <a:lnTo>
                      <a:pt x="43" y="224"/>
                    </a:lnTo>
                    <a:lnTo>
                      <a:pt x="45" y="229"/>
                    </a:lnTo>
                    <a:lnTo>
                      <a:pt x="50" y="232"/>
                    </a:lnTo>
                    <a:lnTo>
                      <a:pt x="53" y="236"/>
                    </a:lnTo>
                    <a:lnTo>
                      <a:pt x="63" y="242"/>
                    </a:lnTo>
                    <a:lnTo>
                      <a:pt x="73" y="246"/>
                    </a:lnTo>
                    <a:lnTo>
                      <a:pt x="85" y="249"/>
                    </a:lnTo>
                    <a:lnTo>
                      <a:pt x="97" y="249"/>
                    </a:lnTo>
                    <a:lnTo>
                      <a:pt x="108" y="249"/>
                    </a:lnTo>
                    <a:lnTo>
                      <a:pt x="117" y="247"/>
                    </a:lnTo>
                    <a:lnTo>
                      <a:pt x="127" y="244"/>
                    </a:lnTo>
                    <a:lnTo>
                      <a:pt x="137" y="239"/>
                    </a:lnTo>
                    <a:lnTo>
                      <a:pt x="145" y="234"/>
                    </a:lnTo>
                    <a:lnTo>
                      <a:pt x="153" y="228"/>
                    </a:lnTo>
                    <a:lnTo>
                      <a:pt x="159" y="220"/>
                    </a:lnTo>
                    <a:lnTo>
                      <a:pt x="165" y="211"/>
                    </a:lnTo>
                    <a:lnTo>
                      <a:pt x="170" y="201"/>
                    </a:lnTo>
                    <a:lnTo>
                      <a:pt x="175" y="187"/>
                    </a:lnTo>
                    <a:lnTo>
                      <a:pt x="180" y="171"/>
                    </a:lnTo>
                    <a:lnTo>
                      <a:pt x="184" y="151"/>
                    </a:lnTo>
                    <a:lnTo>
                      <a:pt x="215" y="0"/>
                    </a:lnTo>
                    <a:lnTo>
                      <a:pt x="253" y="0"/>
                    </a:lnTo>
                    <a:lnTo>
                      <a:pt x="218" y="161"/>
                    </a:lnTo>
                    <a:lnTo>
                      <a:pt x="214" y="181"/>
                    </a:lnTo>
                    <a:lnTo>
                      <a:pt x="209" y="199"/>
                    </a:lnTo>
                    <a:lnTo>
                      <a:pt x="203" y="214"/>
                    </a:lnTo>
                    <a:lnTo>
                      <a:pt x="196" y="226"/>
                    </a:lnTo>
                    <a:lnTo>
                      <a:pt x="188" y="238"/>
                    </a:lnTo>
                    <a:lnTo>
                      <a:pt x="180" y="248"/>
                    </a:lnTo>
                    <a:lnTo>
                      <a:pt x="169" y="258"/>
                    </a:lnTo>
                    <a:lnTo>
                      <a:pt x="157" y="265"/>
                    </a:lnTo>
                    <a:lnTo>
                      <a:pt x="144" y="272"/>
                    </a:lnTo>
                    <a:lnTo>
                      <a:pt x="130" y="276"/>
                    </a:lnTo>
                    <a:lnTo>
                      <a:pt x="115" y="279"/>
                    </a:lnTo>
                    <a:lnTo>
                      <a:pt x="99" y="280"/>
                    </a:lnTo>
                    <a:lnTo>
                      <a:pt x="84" y="279"/>
                    </a:lnTo>
                    <a:lnTo>
                      <a:pt x="70" y="277"/>
                    </a:lnTo>
                    <a:lnTo>
                      <a:pt x="57" y="274"/>
                    </a:lnTo>
                    <a:lnTo>
                      <a:pt x="45" y="269"/>
                    </a:lnTo>
                    <a:lnTo>
                      <a:pt x="35" y="264"/>
                    </a:lnTo>
                    <a:lnTo>
                      <a:pt x="25" y="258"/>
                    </a:lnTo>
                    <a:lnTo>
                      <a:pt x="17" y="250"/>
                    </a:lnTo>
                    <a:lnTo>
                      <a:pt x="11" y="242"/>
                    </a:lnTo>
                    <a:lnTo>
                      <a:pt x="6" y="232"/>
                    </a:lnTo>
                    <a:lnTo>
                      <a:pt x="2" y="222"/>
                    </a:lnTo>
                    <a:lnTo>
                      <a:pt x="0" y="211"/>
                    </a:lnTo>
                    <a:lnTo>
                      <a:pt x="0" y="200"/>
                    </a:lnTo>
                    <a:lnTo>
                      <a:pt x="0" y="191"/>
                    </a:lnTo>
                    <a:lnTo>
                      <a:pt x="1" y="180"/>
                    </a:lnTo>
                    <a:lnTo>
                      <a:pt x="5" y="166"/>
                    </a:lnTo>
                    <a:lnTo>
                      <a:pt x="8" y="15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80" name="Freeform 105">
                <a:extLst>
                  <a:ext uri="{FF2B5EF4-FFF2-40B4-BE49-F238E27FC236}">
                    <a16:creationId xmlns:a16="http://schemas.microsoft.com/office/drawing/2014/main" id="{6DA1299B-2312-4732-AF95-470B19F13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3763" y="5100628"/>
                <a:ext cx="85725" cy="85725"/>
              </a:xfrm>
              <a:custGeom>
                <a:avLst/>
                <a:gdLst>
                  <a:gd name="T0" fmla="*/ 2147483647 w 163"/>
                  <a:gd name="T1" fmla="*/ 145487432 h 163"/>
                  <a:gd name="T2" fmla="*/ 2147483647 w 163"/>
                  <a:gd name="T3" fmla="*/ 581949730 h 163"/>
                  <a:gd name="T4" fmla="*/ 2147483647 w 163"/>
                  <a:gd name="T5" fmla="*/ 1309110192 h 163"/>
                  <a:gd name="T6" fmla="*/ 2147483647 w 163"/>
                  <a:gd name="T7" fmla="*/ 2147483647 h 163"/>
                  <a:gd name="T8" fmla="*/ 2147483647 w 163"/>
                  <a:gd name="T9" fmla="*/ 2147483647 h 163"/>
                  <a:gd name="T10" fmla="*/ 2147483647 w 163"/>
                  <a:gd name="T11" fmla="*/ 2147483647 h 163"/>
                  <a:gd name="T12" fmla="*/ 2147483647 w 163"/>
                  <a:gd name="T13" fmla="*/ 2147483647 h 163"/>
                  <a:gd name="T14" fmla="*/ 2147483647 w 163"/>
                  <a:gd name="T15" fmla="*/ 2147483647 h 163"/>
                  <a:gd name="T16" fmla="*/ 2147483647 w 163"/>
                  <a:gd name="T17" fmla="*/ 2147483647 h 163"/>
                  <a:gd name="T18" fmla="*/ 2147483647 w 163"/>
                  <a:gd name="T19" fmla="*/ 2147483647 h 163"/>
                  <a:gd name="T20" fmla="*/ 2147483647 w 163"/>
                  <a:gd name="T21" fmla="*/ 2147483647 h 163"/>
                  <a:gd name="T22" fmla="*/ 2147483647 w 163"/>
                  <a:gd name="T23" fmla="*/ 2147483647 h 163"/>
                  <a:gd name="T24" fmla="*/ 2147483647 w 163"/>
                  <a:gd name="T25" fmla="*/ 2147483647 h 163"/>
                  <a:gd name="T26" fmla="*/ 2147483647 w 163"/>
                  <a:gd name="T27" fmla="*/ 2147483647 h 163"/>
                  <a:gd name="T28" fmla="*/ 2147483647 w 163"/>
                  <a:gd name="T29" fmla="*/ 2147483647 h 163"/>
                  <a:gd name="T30" fmla="*/ 2147483647 w 163"/>
                  <a:gd name="T31" fmla="*/ 2147483647 h 163"/>
                  <a:gd name="T32" fmla="*/ 2147483647 w 163"/>
                  <a:gd name="T33" fmla="*/ 2147483647 h 163"/>
                  <a:gd name="T34" fmla="*/ 2147483647 w 163"/>
                  <a:gd name="T35" fmla="*/ 2147483647 h 163"/>
                  <a:gd name="T36" fmla="*/ 2147483647 w 163"/>
                  <a:gd name="T37" fmla="*/ 2147483647 h 163"/>
                  <a:gd name="T38" fmla="*/ 2147483647 w 163"/>
                  <a:gd name="T39" fmla="*/ 2147483647 h 163"/>
                  <a:gd name="T40" fmla="*/ 2147483647 w 163"/>
                  <a:gd name="T41" fmla="*/ 2147483647 h 163"/>
                  <a:gd name="T42" fmla="*/ 1454597559 w 163"/>
                  <a:gd name="T43" fmla="*/ 2147483647 h 163"/>
                  <a:gd name="T44" fmla="*/ 436462232 w 163"/>
                  <a:gd name="T45" fmla="*/ 2147483647 h 163"/>
                  <a:gd name="T46" fmla="*/ 0 w 163"/>
                  <a:gd name="T47" fmla="*/ 2147483647 h 163"/>
                  <a:gd name="T48" fmla="*/ 0 w 163"/>
                  <a:gd name="T49" fmla="*/ 2147483647 h 163"/>
                  <a:gd name="T50" fmla="*/ 436462232 w 163"/>
                  <a:gd name="T51" fmla="*/ 2147483647 h 163"/>
                  <a:gd name="T52" fmla="*/ 1454597559 w 163"/>
                  <a:gd name="T53" fmla="*/ 2147483647 h 163"/>
                  <a:gd name="T54" fmla="*/ 2147483647 w 163"/>
                  <a:gd name="T55" fmla="*/ 2147483647 h 163"/>
                  <a:gd name="T56" fmla="*/ 2147483647 w 163"/>
                  <a:gd name="T57" fmla="*/ 2147483647 h 163"/>
                  <a:gd name="T58" fmla="*/ 2147483647 w 163"/>
                  <a:gd name="T59" fmla="*/ 1309110192 h 163"/>
                  <a:gd name="T60" fmla="*/ 2147483647 w 163"/>
                  <a:gd name="T61" fmla="*/ 581949730 h 163"/>
                  <a:gd name="T62" fmla="*/ 2147483647 w 163"/>
                  <a:gd name="T63" fmla="*/ 145487432 h 16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3"/>
                  <a:gd name="T97" fmla="*/ 0 h 163"/>
                  <a:gd name="T98" fmla="*/ 163 w 163"/>
                  <a:gd name="T99" fmla="*/ 163 h 16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3" h="163">
                    <a:moveTo>
                      <a:pt x="82" y="0"/>
                    </a:moveTo>
                    <a:lnTo>
                      <a:pt x="89" y="1"/>
                    </a:lnTo>
                    <a:lnTo>
                      <a:pt x="98" y="2"/>
                    </a:lnTo>
                    <a:lnTo>
                      <a:pt x="105" y="4"/>
                    </a:lnTo>
                    <a:lnTo>
                      <a:pt x="113" y="6"/>
                    </a:lnTo>
                    <a:lnTo>
                      <a:pt x="120" y="9"/>
                    </a:lnTo>
                    <a:lnTo>
                      <a:pt x="127" y="14"/>
                    </a:lnTo>
                    <a:lnTo>
                      <a:pt x="133" y="19"/>
                    </a:lnTo>
                    <a:lnTo>
                      <a:pt x="138" y="24"/>
                    </a:lnTo>
                    <a:lnTo>
                      <a:pt x="144" y="30"/>
                    </a:lnTo>
                    <a:lnTo>
                      <a:pt x="149" y="36"/>
                    </a:lnTo>
                    <a:lnTo>
                      <a:pt x="152" y="43"/>
                    </a:lnTo>
                    <a:lnTo>
                      <a:pt x="157" y="50"/>
                    </a:lnTo>
                    <a:lnTo>
                      <a:pt x="159" y="58"/>
                    </a:lnTo>
                    <a:lnTo>
                      <a:pt x="161" y="65"/>
                    </a:lnTo>
                    <a:lnTo>
                      <a:pt x="162" y="74"/>
                    </a:lnTo>
                    <a:lnTo>
                      <a:pt x="163" y="81"/>
                    </a:lnTo>
                    <a:lnTo>
                      <a:pt x="162" y="90"/>
                    </a:lnTo>
                    <a:lnTo>
                      <a:pt x="161" y="99"/>
                    </a:lnTo>
                    <a:lnTo>
                      <a:pt x="159" y="106"/>
                    </a:lnTo>
                    <a:lnTo>
                      <a:pt x="157" y="114"/>
                    </a:lnTo>
                    <a:lnTo>
                      <a:pt x="152" y="121"/>
                    </a:lnTo>
                    <a:lnTo>
                      <a:pt x="149" y="128"/>
                    </a:lnTo>
                    <a:lnTo>
                      <a:pt x="144" y="134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7" y="149"/>
                    </a:lnTo>
                    <a:lnTo>
                      <a:pt x="120" y="153"/>
                    </a:lnTo>
                    <a:lnTo>
                      <a:pt x="113" y="157"/>
                    </a:lnTo>
                    <a:lnTo>
                      <a:pt x="105" y="160"/>
                    </a:lnTo>
                    <a:lnTo>
                      <a:pt x="98" y="162"/>
                    </a:lnTo>
                    <a:lnTo>
                      <a:pt x="89" y="163"/>
                    </a:lnTo>
                    <a:lnTo>
                      <a:pt x="82" y="163"/>
                    </a:lnTo>
                    <a:lnTo>
                      <a:pt x="73" y="163"/>
                    </a:lnTo>
                    <a:lnTo>
                      <a:pt x="64" y="162"/>
                    </a:lnTo>
                    <a:lnTo>
                      <a:pt x="57" y="160"/>
                    </a:lnTo>
                    <a:lnTo>
                      <a:pt x="49" y="157"/>
                    </a:lnTo>
                    <a:lnTo>
                      <a:pt x="42" y="153"/>
                    </a:lnTo>
                    <a:lnTo>
                      <a:pt x="35" y="149"/>
                    </a:lnTo>
                    <a:lnTo>
                      <a:pt x="29" y="145"/>
                    </a:lnTo>
                    <a:lnTo>
                      <a:pt x="24" y="139"/>
                    </a:lnTo>
                    <a:lnTo>
                      <a:pt x="18" y="134"/>
                    </a:lnTo>
                    <a:lnTo>
                      <a:pt x="14" y="128"/>
                    </a:lnTo>
                    <a:lnTo>
                      <a:pt x="10" y="121"/>
                    </a:lnTo>
                    <a:lnTo>
                      <a:pt x="6" y="114"/>
                    </a:lnTo>
                    <a:lnTo>
                      <a:pt x="3" y="106"/>
                    </a:lnTo>
                    <a:lnTo>
                      <a:pt x="1" y="99"/>
                    </a:lnTo>
                    <a:lnTo>
                      <a:pt x="0" y="90"/>
                    </a:lnTo>
                    <a:lnTo>
                      <a:pt x="0" y="81"/>
                    </a:lnTo>
                    <a:lnTo>
                      <a:pt x="0" y="74"/>
                    </a:lnTo>
                    <a:lnTo>
                      <a:pt x="1" y="65"/>
                    </a:lnTo>
                    <a:lnTo>
                      <a:pt x="3" y="58"/>
                    </a:lnTo>
                    <a:lnTo>
                      <a:pt x="6" y="50"/>
                    </a:lnTo>
                    <a:lnTo>
                      <a:pt x="10" y="43"/>
                    </a:lnTo>
                    <a:lnTo>
                      <a:pt x="14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29" y="19"/>
                    </a:lnTo>
                    <a:lnTo>
                      <a:pt x="35" y="14"/>
                    </a:lnTo>
                    <a:lnTo>
                      <a:pt x="42" y="9"/>
                    </a:lnTo>
                    <a:lnTo>
                      <a:pt x="49" y="6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3" y="1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81" name="Freeform 106">
                <a:extLst>
                  <a:ext uri="{FF2B5EF4-FFF2-40B4-BE49-F238E27FC236}">
                    <a16:creationId xmlns:a16="http://schemas.microsoft.com/office/drawing/2014/main" id="{DD43BBDC-3F22-4DD9-9CA7-C6A2D85082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3763" y="5100628"/>
                <a:ext cx="85725" cy="85725"/>
              </a:xfrm>
              <a:custGeom>
                <a:avLst/>
                <a:gdLst>
                  <a:gd name="T0" fmla="*/ 2147483647 w 163"/>
                  <a:gd name="T1" fmla="*/ 145487432 h 163"/>
                  <a:gd name="T2" fmla="*/ 2147483647 w 163"/>
                  <a:gd name="T3" fmla="*/ 581949730 h 163"/>
                  <a:gd name="T4" fmla="*/ 2147483647 w 163"/>
                  <a:gd name="T5" fmla="*/ 1309110192 h 163"/>
                  <a:gd name="T6" fmla="*/ 2147483647 w 163"/>
                  <a:gd name="T7" fmla="*/ 2147483647 h 163"/>
                  <a:gd name="T8" fmla="*/ 2147483647 w 163"/>
                  <a:gd name="T9" fmla="*/ 2147483647 h 163"/>
                  <a:gd name="T10" fmla="*/ 2147483647 w 163"/>
                  <a:gd name="T11" fmla="*/ 2147483647 h 163"/>
                  <a:gd name="T12" fmla="*/ 2147483647 w 163"/>
                  <a:gd name="T13" fmla="*/ 2147483647 h 163"/>
                  <a:gd name="T14" fmla="*/ 2147483647 w 163"/>
                  <a:gd name="T15" fmla="*/ 2147483647 h 163"/>
                  <a:gd name="T16" fmla="*/ 2147483647 w 163"/>
                  <a:gd name="T17" fmla="*/ 2147483647 h 163"/>
                  <a:gd name="T18" fmla="*/ 2147483647 w 163"/>
                  <a:gd name="T19" fmla="*/ 2147483647 h 163"/>
                  <a:gd name="T20" fmla="*/ 2147483647 w 163"/>
                  <a:gd name="T21" fmla="*/ 2147483647 h 163"/>
                  <a:gd name="T22" fmla="*/ 2147483647 w 163"/>
                  <a:gd name="T23" fmla="*/ 2147483647 h 163"/>
                  <a:gd name="T24" fmla="*/ 2147483647 w 163"/>
                  <a:gd name="T25" fmla="*/ 2147483647 h 163"/>
                  <a:gd name="T26" fmla="*/ 2147483647 w 163"/>
                  <a:gd name="T27" fmla="*/ 2147483647 h 163"/>
                  <a:gd name="T28" fmla="*/ 2147483647 w 163"/>
                  <a:gd name="T29" fmla="*/ 2147483647 h 163"/>
                  <a:gd name="T30" fmla="*/ 2147483647 w 163"/>
                  <a:gd name="T31" fmla="*/ 2147483647 h 163"/>
                  <a:gd name="T32" fmla="*/ 2147483647 w 163"/>
                  <a:gd name="T33" fmla="*/ 2147483647 h 163"/>
                  <a:gd name="T34" fmla="*/ 2147483647 w 163"/>
                  <a:gd name="T35" fmla="*/ 2147483647 h 163"/>
                  <a:gd name="T36" fmla="*/ 2147483647 w 163"/>
                  <a:gd name="T37" fmla="*/ 2147483647 h 163"/>
                  <a:gd name="T38" fmla="*/ 2147483647 w 163"/>
                  <a:gd name="T39" fmla="*/ 2147483647 h 163"/>
                  <a:gd name="T40" fmla="*/ 2147483647 w 163"/>
                  <a:gd name="T41" fmla="*/ 2147483647 h 163"/>
                  <a:gd name="T42" fmla="*/ 1454597559 w 163"/>
                  <a:gd name="T43" fmla="*/ 2147483647 h 163"/>
                  <a:gd name="T44" fmla="*/ 436462232 w 163"/>
                  <a:gd name="T45" fmla="*/ 2147483647 h 163"/>
                  <a:gd name="T46" fmla="*/ 0 w 163"/>
                  <a:gd name="T47" fmla="*/ 2147483647 h 163"/>
                  <a:gd name="T48" fmla="*/ 0 w 163"/>
                  <a:gd name="T49" fmla="*/ 2147483647 h 163"/>
                  <a:gd name="T50" fmla="*/ 436462232 w 163"/>
                  <a:gd name="T51" fmla="*/ 2147483647 h 163"/>
                  <a:gd name="T52" fmla="*/ 1454597559 w 163"/>
                  <a:gd name="T53" fmla="*/ 2147483647 h 163"/>
                  <a:gd name="T54" fmla="*/ 2147483647 w 163"/>
                  <a:gd name="T55" fmla="*/ 2147483647 h 163"/>
                  <a:gd name="T56" fmla="*/ 2147483647 w 163"/>
                  <a:gd name="T57" fmla="*/ 2147483647 h 163"/>
                  <a:gd name="T58" fmla="*/ 2147483647 w 163"/>
                  <a:gd name="T59" fmla="*/ 1309110192 h 163"/>
                  <a:gd name="T60" fmla="*/ 2147483647 w 163"/>
                  <a:gd name="T61" fmla="*/ 581949730 h 163"/>
                  <a:gd name="T62" fmla="*/ 2147483647 w 163"/>
                  <a:gd name="T63" fmla="*/ 145487432 h 16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3"/>
                  <a:gd name="T97" fmla="*/ 0 h 163"/>
                  <a:gd name="T98" fmla="*/ 163 w 163"/>
                  <a:gd name="T99" fmla="*/ 163 h 16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3" h="163">
                    <a:moveTo>
                      <a:pt x="82" y="0"/>
                    </a:moveTo>
                    <a:lnTo>
                      <a:pt x="89" y="1"/>
                    </a:lnTo>
                    <a:lnTo>
                      <a:pt x="98" y="2"/>
                    </a:lnTo>
                    <a:lnTo>
                      <a:pt x="105" y="4"/>
                    </a:lnTo>
                    <a:lnTo>
                      <a:pt x="113" y="6"/>
                    </a:lnTo>
                    <a:lnTo>
                      <a:pt x="120" y="9"/>
                    </a:lnTo>
                    <a:lnTo>
                      <a:pt x="127" y="14"/>
                    </a:lnTo>
                    <a:lnTo>
                      <a:pt x="133" y="19"/>
                    </a:lnTo>
                    <a:lnTo>
                      <a:pt x="138" y="24"/>
                    </a:lnTo>
                    <a:lnTo>
                      <a:pt x="144" y="30"/>
                    </a:lnTo>
                    <a:lnTo>
                      <a:pt x="149" y="36"/>
                    </a:lnTo>
                    <a:lnTo>
                      <a:pt x="152" y="43"/>
                    </a:lnTo>
                    <a:lnTo>
                      <a:pt x="157" y="50"/>
                    </a:lnTo>
                    <a:lnTo>
                      <a:pt x="159" y="58"/>
                    </a:lnTo>
                    <a:lnTo>
                      <a:pt x="161" y="65"/>
                    </a:lnTo>
                    <a:lnTo>
                      <a:pt x="162" y="74"/>
                    </a:lnTo>
                    <a:lnTo>
                      <a:pt x="163" y="81"/>
                    </a:lnTo>
                    <a:lnTo>
                      <a:pt x="162" y="90"/>
                    </a:lnTo>
                    <a:lnTo>
                      <a:pt x="161" y="99"/>
                    </a:lnTo>
                    <a:lnTo>
                      <a:pt x="159" y="106"/>
                    </a:lnTo>
                    <a:lnTo>
                      <a:pt x="157" y="114"/>
                    </a:lnTo>
                    <a:lnTo>
                      <a:pt x="152" y="121"/>
                    </a:lnTo>
                    <a:lnTo>
                      <a:pt x="149" y="128"/>
                    </a:lnTo>
                    <a:lnTo>
                      <a:pt x="144" y="134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7" y="149"/>
                    </a:lnTo>
                    <a:lnTo>
                      <a:pt x="120" y="153"/>
                    </a:lnTo>
                    <a:lnTo>
                      <a:pt x="113" y="157"/>
                    </a:lnTo>
                    <a:lnTo>
                      <a:pt x="105" y="160"/>
                    </a:lnTo>
                    <a:lnTo>
                      <a:pt x="98" y="162"/>
                    </a:lnTo>
                    <a:lnTo>
                      <a:pt x="89" y="163"/>
                    </a:lnTo>
                    <a:lnTo>
                      <a:pt x="82" y="163"/>
                    </a:lnTo>
                    <a:lnTo>
                      <a:pt x="73" y="163"/>
                    </a:lnTo>
                    <a:lnTo>
                      <a:pt x="64" y="162"/>
                    </a:lnTo>
                    <a:lnTo>
                      <a:pt x="57" y="160"/>
                    </a:lnTo>
                    <a:lnTo>
                      <a:pt x="49" y="157"/>
                    </a:lnTo>
                    <a:lnTo>
                      <a:pt x="42" y="153"/>
                    </a:lnTo>
                    <a:lnTo>
                      <a:pt x="35" y="149"/>
                    </a:lnTo>
                    <a:lnTo>
                      <a:pt x="29" y="145"/>
                    </a:lnTo>
                    <a:lnTo>
                      <a:pt x="24" y="139"/>
                    </a:lnTo>
                    <a:lnTo>
                      <a:pt x="18" y="134"/>
                    </a:lnTo>
                    <a:lnTo>
                      <a:pt x="14" y="128"/>
                    </a:lnTo>
                    <a:lnTo>
                      <a:pt x="10" y="121"/>
                    </a:lnTo>
                    <a:lnTo>
                      <a:pt x="6" y="114"/>
                    </a:lnTo>
                    <a:lnTo>
                      <a:pt x="3" y="106"/>
                    </a:lnTo>
                    <a:lnTo>
                      <a:pt x="1" y="99"/>
                    </a:lnTo>
                    <a:lnTo>
                      <a:pt x="0" y="90"/>
                    </a:lnTo>
                    <a:lnTo>
                      <a:pt x="0" y="81"/>
                    </a:lnTo>
                    <a:lnTo>
                      <a:pt x="0" y="74"/>
                    </a:lnTo>
                    <a:lnTo>
                      <a:pt x="1" y="65"/>
                    </a:lnTo>
                    <a:lnTo>
                      <a:pt x="3" y="58"/>
                    </a:lnTo>
                    <a:lnTo>
                      <a:pt x="6" y="50"/>
                    </a:lnTo>
                    <a:lnTo>
                      <a:pt x="10" y="43"/>
                    </a:lnTo>
                    <a:lnTo>
                      <a:pt x="14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29" y="19"/>
                    </a:lnTo>
                    <a:lnTo>
                      <a:pt x="35" y="14"/>
                    </a:lnTo>
                    <a:lnTo>
                      <a:pt x="42" y="9"/>
                    </a:lnTo>
                    <a:lnTo>
                      <a:pt x="49" y="6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3" y="1"/>
                    </a:lnTo>
                    <a:lnTo>
                      <a:pt x="82" y="0"/>
                    </a:lnTo>
                    <a:close/>
                  </a:path>
                </a:pathLst>
              </a:custGeom>
              <a:noFill/>
              <a:ln w="4">
                <a:solidFill>
                  <a:srgbClr val="2B2A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82" name="Freeform 107">
                <a:extLst>
                  <a:ext uri="{FF2B5EF4-FFF2-40B4-BE49-F238E27FC236}">
                    <a16:creationId xmlns:a16="http://schemas.microsoft.com/office/drawing/2014/main" id="{D7C541C6-FC81-45C8-83FB-74504E399A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03926" y="5227628"/>
                <a:ext cx="19050" cy="144462"/>
              </a:xfrm>
              <a:custGeom>
                <a:avLst/>
                <a:gdLst>
                  <a:gd name="T0" fmla="*/ 175800675 w 34"/>
                  <a:gd name="T1" fmla="*/ 2147483647 h 275"/>
                  <a:gd name="T2" fmla="*/ 175800675 w 34"/>
                  <a:gd name="T3" fmla="*/ 2147483647 h 275"/>
                  <a:gd name="T4" fmla="*/ 2147483647 w 34"/>
                  <a:gd name="T5" fmla="*/ 2147483647 h 275"/>
                  <a:gd name="T6" fmla="*/ 2147483647 w 34"/>
                  <a:gd name="T7" fmla="*/ 2147483647 h 275"/>
                  <a:gd name="T8" fmla="*/ 2147483647 w 34"/>
                  <a:gd name="T9" fmla="*/ 2147483647 h 275"/>
                  <a:gd name="T10" fmla="*/ 2147483647 w 34"/>
                  <a:gd name="T11" fmla="*/ 2147483647 h 275"/>
                  <a:gd name="T12" fmla="*/ 175800675 w 34"/>
                  <a:gd name="T13" fmla="*/ 2147483647 h 275"/>
                  <a:gd name="T14" fmla="*/ 0 w 34"/>
                  <a:gd name="T15" fmla="*/ 0 h 275"/>
                  <a:gd name="T16" fmla="*/ 2147483647 w 34"/>
                  <a:gd name="T17" fmla="*/ 0 h 275"/>
                  <a:gd name="T18" fmla="*/ 2147483647 w 34"/>
                  <a:gd name="T19" fmla="*/ 2147483647 h 275"/>
                  <a:gd name="T20" fmla="*/ 0 w 34"/>
                  <a:gd name="T21" fmla="*/ 2147483647 h 275"/>
                  <a:gd name="T22" fmla="*/ 0 w 34"/>
                  <a:gd name="T23" fmla="*/ 0 h 2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"/>
                  <a:gd name="T37" fmla="*/ 0 h 275"/>
                  <a:gd name="T38" fmla="*/ 34 w 34"/>
                  <a:gd name="T39" fmla="*/ 275 h 27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" h="275">
                    <a:moveTo>
                      <a:pt x="1" y="275"/>
                    </a:moveTo>
                    <a:lnTo>
                      <a:pt x="1" y="75"/>
                    </a:lnTo>
                    <a:lnTo>
                      <a:pt x="17" y="75"/>
                    </a:lnTo>
                    <a:lnTo>
                      <a:pt x="34" y="75"/>
                    </a:lnTo>
                    <a:lnTo>
                      <a:pt x="34" y="275"/>
                    </a:lnTo>
                    <a:lnTo>
                      <a:pt x="17" y="275"/>
                    </a:lnTo>
                    <a:lnTo>
                      <a:pt x="1" y="275"/>
                    </a:lnTo>
                    <a:close/>
                    <a:moveTo>
                      <a:pt x="0" y="0"/>
                    </a:moveTo>
                    <a:lnTo>
                      <a:pt x="34" y="0"/>
                    </a:lnTo>
                    <a:lnTo>
                      <a:pt x="34" y="38"/>
                    </a:lnTo>
                    <a:lnTo>
                      <a:pt x="0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83" name="Freeform 108">
                <a:extLst>
                  <a:ext uri="{FF2B5EF4-FFF2-40B4-BE49-F238E27FC236}">
                    <a16:creationId xmlns:a16="http://schemas.microsoft.com/office/drawing/2014/main" id="{C74620F1-CE58-497F-8C69-7507C46D15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2913" y="2732078"/>
                <a:ext cx="50800" cy="147637"/>
              </a:xfrm>
              <a:custGeom>
                <a:avLst/>
                <a:gdLst>
                  <a:gd name="T0" fmla="*/ 2147483647 w 96"/>
                  <a:gd name="T1" fmla="*/ 2147483647 h 281"/>
                  <a:gd name="T2" fmla="*/ 2147483647 w 96"/>
                  <a:gd name="T3" fmla="*/ 2147483647 h 281"/>
                  <a:gd name="T4" fmla="*/ 2147483647 w 96"/>
                  <a:gd name="T5" fmla="*/ 2147483647 h 281"/>
                  <a:gd name="T6" fmla="*/ 2147483647 w 96"/>
                  <a:gd name="T7" fmla="*/ 2147483647 h 281"/>
                  <a:gd name="T8" fmla="*/ 2147483647 w 96"/>
                  <a:gd name="T9" fmla="*/ 2147483647 h 281"/>
                  <a:gd name="T10" fmla="*/ 0 w 96"/>
                  <a:gd name="T11" fmla="*/ 2147483647 h 281"/>
                  <a:gd name="T12" fmla="*/ 0 w 96"/>
                  <a:gd name="T13" fmla="*/ 2147483647 h 281"/>
                  <a:gd name="T14" fmla="*/ 2147483647 w 96"/>
                  <a:gd name="T15" fmla="*/ 2147483647 h 281"/>
                  <a:gd name="T16" fmla="*/ 2147483647 w 96"/>
                  <a:gd name="T17" fmla="*/ 2147483647 h 281"/>
                  <a:gd name="T18" fmla="*/ 2147483647 w 96"/>
                  <a:gd name="T19" fmla="*/ 2147483647 h 281"/>
                  <a:gd name="T20" fmla="*/ 2147483647 w 96"/>
                  <a:gd name="T21" fmla="*/ 2147483647 h 281"/>
                  <a:gd name="T22" fmla="*/ 2147483647 w 96"/>
                  <a:gd name="T23" fmla="*/ 2147483647 h 281"/>
                  <a:gd name="T24" fmla="*/ 2147483647 w 96"/>
                  <a:gd name="T25" fmla="*/ 1740455059 h 281"/>
                  <a:gd name="T26" fmla="*/ 2147483647 w 96"/>
                  <a:gd name="T27" fmla="*/ 1015288437 h 281"/>
                  <a:gd name="T28" fmla="*/ 2147483647 w 96"/>
                  <a:gd name="T29" fmla="*/ 580243894 h 281"/>
                  <a:gd name="T30" fmla="*/ 2147483647 w 96"/>
                  <a:gd name="T31" fmla="*/ 290121947 h 281"/>
                  <a:gd name="T32" fmla="*/ 2147483647 w 96"/>
                  <a:gd name="T33" fmla="*/ 0 h 281"/>
                  <a:gd name="T34" fmla="*/ 2147483647 w 96"/>
                  <a:gd name="T35" fmla="*/ 290121947 h 281"/>
                  <a:gd name="T36" fmla="*/ 2147483647 w 96"/>
                  <a:gd name="T37" fmla="*/ 2147483647 h 281"/>
                  <a:gd name="T38" fmla="*/ 2147483647 w 96"/>
                  <a:gd name="T39" fmla="*/ 2147483647 h 281"/>
                  <a:gd name="T40" fmla="*/ 2147483647 w 96"/>
                  <a:gd name="T41" fmla="*/ 2147483647 h 281"/>
                  <a:gd name="T42" fmla="*/ 2147483647 w 96"/>
                  <a:gd name="T43" fmla="*/ 2147483647 h 281"/>
                  <a:gd name="T44" fmla="*/ 2147483647 w 96"/>
                  <a:gd name="T45" fmla="*/ 2147483647 h 281"/>
                  <a:gd name="T46" fmla="*/ 2147483647 w 96"/>
                  <a:gd name="T47" fmla="*/ 2147483647 h 281"/>
                  <a:gd name="T48" fmla="*/ 2147483647 w 96"/>
                  <a:gd name="T49" fmla="*/ 2147483647 h 281"/>
                  <a:gd name="T50" fmla="*/ 2147483647 w 96"/>
                  <a:gd name="T51" fmla="*/ 2147483647 h 281"/>
                  <a:gd name="T52" fmla="*/ 2147483647 w 96"/>
                  <a:gd name="T53" fmla="*/ 2147483647 h 281"/>
                  <a:gd name="T54" fmla="*/ 2147483647 w 96"/>
                  <a:gd name="T55" fmla="*/ 2147483647 h 281"/>
                  <a:gd name="T56" fmla="*/ 2147483647 w 96"/>
                  <a:gd name="T57" fmla="*/ 2147483647 h 281"/>
                  <a:gd name="T58" fmla="*/ 2147483647 w 96"/>
                  <a:gd name="T59" fmla="*/ 2147483647 h 281"/>
                  <a:gd name="T60" fmla="*/ 2147483647 w 96"/>
                  <a:gd name="T61" fmla="*/ 2147483647 h 281"/>
                  <a:gd name="T62" fmla="*/ 2147483647 w 96"/>
                  <a:gd name="T63" fmla="*/ 2147483647 h 28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96"/>
                  <a:gd name="T97" fmla="*/ 0 h 281"/>
                  <a:gd name="T98" fmla="*/ 96 w 96"/>
                  <a:gd name="T99" fmla="*/ 281 h 28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96" h="281">
                    <a:moveTo>
                      <a:pt x="62" y="108"/>
                    </a:moveTo>
                    <a:lnTo>
                      <a:pt x="62" y="281"/>
                    </a:lnTo>
                    <a:lnTo>
                      <a:pt x="45" y="281"/>
                    </a:lnTo>
                    <a:lnTo>
                      <a:pt x="28" y="281"/>
                    </a:lnTo>
                    <a:lnTo>
                      <a:pt x="28" y="108"/>
                    </a:lnTo>
                    <a:lnTo>
                      <a:pt x="0" y="108"/>
                    </a:lnTo>
                    <a:lnTo>
                      <a:pt x="0" y="80"/>
                    </a:lnTo>
                    <a:lnTo>
                      <a:pt x="28" y="80"/>
                    </a:lnTo>
                    <a:lnTo>
                      <a:pt x="28" y="46"/>
                    </a:lnTo>
                    <a:lnTo>
                      <a:pt x="29" y="35"/>
                    </a:lnTo>
                    <a:lnTo>
                      <a:pt x="31" y="26"/>
                    </a:lnTo>
                    <a:lnTo>
                      <a:pt x="35" y="19"/>
                    </a:lnTo>
                    <a:lnTo>
                      <a:pt x="41" y="12"/>
                    </a:lnTo>
                    <a:lnTo>
                      <a:pt x="48" y="7"/>
                    </a:lnTo>
                    <a:lnTo>
                      <a:pt x="58" y="4"/>
                    </a:lnTo>
                    <a:lnTo>
                      <a:pt x="69" y="2"/>
                    </a:lnTo>
                    <a:lnTo>
                      <a:pt x="81" y="0"/>
                    </a:lnTo>
                    <a:lnTo>
                      <a:pt x="96" y="2"/>
                    </a:lnTo>
                    <a:lnTo>
                      <a:pt x="96" y="32"/>
                    </a:lnTo>
                    <a:lnTo>
                      <a:pt x="83" y="32"/>
                    </a:lnTo>
                    <a:lnTo>
                      <a:pt x="77" y="32"/>
                    </a:lnTo>
                    <a:lnTo>
                      <a:pt x="74" y="33"/>
                    </a:lnTo>
                    <a:lnTo>
                      <a:pt x="70" y="35"/>
                    </a:lnTo>
                    <a:lnTo>
                      <a:pt x="68" y="37"/>
                    </a:lnTo>
                    <a:lnTo>
                      <a:pt x="64" y="41"/>
                    </a:lnTo>
                    <a:lnTo>
                      <a:pt x="63" y="44"/>
                    </a:lnTo>
                    <a:lnTo>
                      <a:pt x="62" y="50"/>
                    </a:lnTo>
                    <a:lnTo>
                      <a:pt x="62" y="55"/>
                    </a:lnTo>
                    <a:lnTo>
                      <a:pt x="62" y="80"/>
                    </a:lnTo>
                    <a:lnTo>
                      <a:pt x="96" y="80"/>
                    </a:lnTo>
                    <a:lnTo>
                      <a:pt x="96" y="108"/>
                    </a:lnTo>
                    <a:lnTo>
                      <a:pt x="62" y="108"/>
                    </a:lnTo>
                    <a:close/>
                  </a:path>
                </a:pathLst>
              </a:cu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84" name="Freeform 109">
                <a:extLst>
                  <a:ext uri="{FF2B5EF4-FFF2-40B4-BE49-F238E27FC236}">
                    <a16:creationId xmlns:a16="http://schemas.microsoft.com/office/drawing/2014/main" id="{1FF057E8-EE12-4C1D-A111-76DB0CBBE0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9176" y="3873491"/>
                <a:ext cx="52388" cy="142875"/>
              </a:xfrm>
              <a:custGeom>
                <a:avLst/>
                <a:gdLst>
                  <a:gd name="T0" fmla="*/ 2147483647 w 99"/>
                  <a:gd name="T1" fmla="*/ 2147483647 h 270"/>
                  <a:gd name="T2" fmla="*/ 2147483647 w 99"/>
                  <a:gd name="T3" fmla="*/ 2147483647 h 270"/>
                  <a:gd name="T4" fmla="*/ 0 w 99"/>
                  <a:gd name="T5" fmla="*/ 2147483647 h 270"/>
                  <a:gd name="T6" fmla="*/ 0 w 99"/>
                  <a:gd name="T7" fmla="*/ 2147483647 h 270"/>
                  <a:gd name="T8" fmla="*/ 1926276003 w 99"/>
                  <a:gd name="T9" fmla="*/ 2147483647 h 270"/>
                  <a:gd name="T10" fmla="*/ 2147483647 w 99"/>
                  <a:gd name="T11" fmla="*/ 2147483647 h 270"/>
                  <a:gd name="T12" fmla="*/ 2147483647 w 99"/>
                  <a:gd name="T13" fmla="*/ 2147483647 h 270"/>
                  <a:gd name="T14" fmla="*/ 2147483647 w 99"/>
                  <a:gd name="T15" fmla="*/ 2147483647 h 270"/>
                  <a:gd name="T16" fmla="*/ 2147483647 w 99"/>
                  <a:gd name="T17" fmla="*/ 2147483647 h 270"/>
                  <a:gd name="T18" fmla="*/ 2147483647 w 99"/>
                  <a:gd name="T19" fmla="*/ 2147483647 h 270"/>
                  <a:gd name="T20" fmla="*/ 2147483647 w 99"/>
                  <a:gd name="T21" fmla="*/ 1778109792 h 270"/>
                  <a:gd name="T22" fmla="*/ 2147483647 w 99"/>
                  <a:gd name="T23" fmla="*/ 0 h 270"/>
                  <a:gd name="T24" fmla="*/ 2147483647 w 99"/>
                  <a:gd name="T25" fmla="*/ 0 h 270"/>
                  <a:gd name="T26" fmla="*/ 2147483647 w 99"/>
                  <a:gd name="T27" fmla="*/ 2147483647 h 270"/>
                  <a:gd name="T28" fmla="*/ 2147483647 w 99"/>
                  <a:gd name="T29" fmla="*/ 2147483647 h 270"/>
                  <a:gd name="T30" fmla="*/ 2147483647 w 99"/>
                  <a:gd name="T31" fmla="*/ 2147483647 h 27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9"/>
                  <a:gd name="T49" fmla="*/ 0 h 270"/>
                  <a:gd name="T50" fmla="*/ 99 w 99"/>
                  <a:gd name="T51" fmla="*/ 270 h 27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9" h="270">
                    <a:moveTo>
                      <a:pt x="64" y="270"/>
                    </a:moveTo>
                    <a:lnTo>
                      <a:pt x="64" y="78"/>
                    </a:lnTo>
                    <a:lnTo>
                      <a:pt x="0" y="78"/>
                    </a:lnTo>
                    <a:lnTo>
                      <a:pt x="0" y="51"/>
                    </a:lnTo>
                    <a:lnTo>
                      <a:pt x="13" y="51"/>
                    </a:lnTo>
                    <a:lnTo>
                      <a:pt x="25" y="48"/>
                    </a:lnTo>
                    <a:lnTo>
                      <a:pt x="36" y="44"/>
                    </a:lnTo>
                    <a:lnTo>
                      <a:pt x="45" y="39"/>
                    </a:lnTo>
                    <a:lnTo>
                      <a:pt x="54" y="32"/>
                    </a:lnTo>
                    <a:lnTo>
                      <a:pt x="60" y="23"/>
                    </a:lnTo>
                    <a:lnTo>
                      <a:pt x="67" y="12"/>
                    </a:lnTo>
                    <a:lnTo>
                      <a:pt x="71" y="0"/>
                    </a:lnTo>
                    <a:lnTo>
                      <a:pt x="99" y="0"/>
                    </a:lnTo>
                    <a:lnTo>
                      <a:pt x="99" y="270"/>
                    </a:lnTo>
                    <a:lnTo>
                      <a:pt x="81" y="270"/>
                    </a:lnTo>
                    <a:lnTo>
                      <a:pt x="64" y="270"/>
                    </a:lnTo>
                    <a:close/>
                  </a:path>
                </a:pathLst>
              </a:cu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85" name="Freeform 110">
                <a:extLst>
                  <a:ext uri="{FF2B5EF4-FFF2-40B4-BE49-F238E27FC236}">
                    <a16:creationId xmlns:a16="http://schemas.microsoft.com/office/drawing/2014/main" id="{D3A05F3D-88FF-4E26-8BF9-9701962D43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3" y="4360853"/>
                <a:ext cx="96838" cy="142875"/>
              </a:xfrm>
              <a:custGeom>
                <a:avLst/>
                <a:gdLst>
                  <a:gd name="T0" fmla="*/ 2147483647 w 184"/>
                  <a:gd name="T1" fmla="*/ 2147483647 h 270"/>
                  <a:gd name="T2" fmla="*/ 2147483647 w 184"/>
                  <a:gd name="T3" fmla="*/ 2147483647 h 270"/>
                  <a:gd name="T4" fmla="*/ 2147483647 w 184"/>
                  <a:gd name="T5" fmla="*/ 2147483647 h 270"/>
                  <a:gd name="T6" fmla="*/ 2147483647 w 184"/>
                  <a:gd name="T7" fmla="*/ 2147483647 h 270"/>
                  <a:gd name="T8" fmla="*/ 2147483647 w 184"/>
                  <a:gd name="T9" fmla="*/ 2147483647 h 270"/>
                  <a:gd name="T10" fmla="*/ 2147483647 w 184"/>
                  <a:gd name="T11" fmla="*/ 2147483647 h 270"/>
                  <a:gd name="T12" fmla="*/ 2147483647 w 184"/>
                  <a:gd name="T13" fmla="*/ 2147483647 h 270"/>
                  <a:gd name="T14" fmla="*/ 2147483647 w 184"/>
                  <a:gd name="T15" fmla="*/ 2147483647 h 270"/>
                  <a:gd name="T16" fmla="*/ 2147483647 w 184"/>
                  <a:gd name="T17" fmla="*/ 2147483647 h 270"/>
                  <a:gd name="T18" fmla="*/ 0 w 184"/>
                  <a:gd name="T19" fmla="*/ 2147483647 h 270"/>
                  <a:gd name="T20" fmla="*/ 145693841 w 184"/>
                  <a:gd name="T21" fmla="*/ 2147483647 h 270"/>
                  <a:gd name="T22" fmla="*/ 728747022 w 184"/>
                  <a:gd name="T23" fmla="*/ 2147483647 h 270"/>
                  <a:gd name="T24" fmla="*/ 1749436308 w 184"/>
                  <a:gd name="T25" fmla="*/ 2147483647 h 270"/>
                  <a:gd name="T26" fmla="*/ 2147483647 w 184"/>
                  <a:gd name="T27" fmla="*/ 2147483647 h 270"/>
                  <a:gd name="T28" fmla="*/ 2147483647 w 184"/>
                  <a:gd name="T29" fmla="*/ 2147483647 h 270"/>
                  <a:gd name="T30" fmla="*/ 2147483647 w 184"/>
                  <a:gd name="T31" fmla="*/ 2147483647 h 270"/>
                  <a:gd name="T32" fmla="*/ 2147483647 w 184"/>
                  <a:gd name="T33" fmla="*/ 2147483647 h 270"/>
                  <a:gd name="T34" fmla="*/ 2147483647 w 184"/>
                  <a:gd name="T35" fmla="*/ 2147483647 h 270"/>
                  <a:gd name="T36" fmla="*/ 2147483647 w 184"/>
                  <a:gd name="T37" fmla="*/ 2147483647 h 270"/>
                  <a:gd name="T38" fmla="*/ 2147483647 w 184"/>
                  <a:gd name="T39" fmla="*/ 2147483647 h 270"/>
                  <a:gd name="T40" fmla="*/ 2147483647 w 184"/>
                  <a:gd name="T41" fmla="*/ 2147483647 h 270"/>
                  <a:gd name="T42" fmla="*/ 2147483647 w 184"/>
                  <a:gd name="T43" fmla="*/ 2147483647 h 270"/>
                  <a:gd name="T44" fmla="*/ 2147483647 w 184"/>
                  <a:gd name="T45" fmla="*/ 2147483647 h 270"/>
                  <a:gd name="T46" fmla="*/ 2147483647 w 184"/>
                  <a:gd name="T47" fmla="*/ 2147483647 h 270"/>
                  <a:gd name="T48" fmla="*/ 2147483647 w 184"/>
                  <a:gd name="T49" fmla="*/ 2147483647 h 270"/>
                  <a:gd name="T50" fmla="*/ 2147483647 w 184"/>
                  <a:gd name="T51" fmla="*/ 2147483647 h 270"/>
                  <a:gd name="T52" fmla="*/ 2147483647 w 184"/>
                  <a:gd name="T53" fmla="*/ 2147483647 h 270"/>
                  <a:gd name="T54" fmla="*/ 2147483647 w 184"/>
                  <a:gd name="T55" fmla="*/ 2147483647 h 270"/>
                  <a:gd name="T56" fmla="*/ 2147483647 w 184"/>
                  <a:gd name="T57" fmla="*/ 2147483647 h 270"/>
                  <a:gd name="T58" fmla="*/ 2147483647 w 184"/>
                  <a:gd name="T59" fmla="*/ 2147483647 h 270"/>
                  <a:gd name="T60" fmla="*/ 2147483647 w 184"/>
                  <a:gd name="T61" fmla="*/ 2147483647 h 270"/>
                  <a:gd name="T62" fmla="*/ 2147483647 w 184"/>
                  <a:gd name="T63" fmla="*/ 2147483647 h 270"/>
                  <a:gd name="T64" fmla="*/ 1020411929 w 184"/>
                  <a:gd name="T65" fmla="*/ 2147483647 h 270"/>
                  <a:gd name="T66" fmla="*/ 1603464650 w 184"/>
                  <a:gd name="T67" fmla="*/ 2147483647 h 270"/>
                  <a:gd name="T68" fmla="*/ 2147483647 w 184"/>
                  <a:gd name="T69" fmla="*/ 2147483647 h 270"/>
                  <a:gd name="T70" fmla="*/ 2147483647 w 184"/>
                  <a:gd name="T71" fmla="*/ 2147483647 h 270"/>
                  <a:gd name="T72" fmla="*/ 2147483647 w 184"/>
                  <a:gd name="T73" fmla="*/ 2147483647 h 270"/>
                  <a:gd name="T74" fmla="*/ 2147483647 w 184"/>
                  <a:gd name="T75" fmla="*/ 1333442776 h 270"/>
                  <a:gd name="T76" fmla="*/ 2147483647 w 184"/>
                  <a:gd name="T77" fmla="*/ 592796838 h 270"/>
                  <a:gd name="T78" fmla="*/ 2147483647 w 184"/>
                  <a:gd name="T79" fmla="*/ 148129095 h 270"/>
                  <a:gd name="T80" fmla="*/ 2147483647 w 184"/>
                  <a:gd name="T81" fmla="*/ 148129095 h 270"/>
                  <a:gd name="T82" fmla="*/ 2147483647 w 184"/>
                  <a:gd name="T83" fmla="*/ 444387219 h 270"/>
                  <a:gd name="T84" fmla="*/ 2147483647 w 184"/>
                  <a:gd name="T85" fmla="*/ 1185313218 h 270"/>
                  <a:gd name="T86" fmla="*/ 2147483647 w 184"/>
                  <a:gd name="T87" fmla="*/ 2147483647 h 270"/>
                  <a:gd name="T88" fmla="*/ 2147483647 w 184"/>
                  <a:gd name="T89" fmla="*/ 2147483647 h 270"/>
                  <a:gd name="T90" fmla="*/ 2147483647 w 184"/>
                  <a:gd name="T91" fmla="*/ 2147483647 h 270"/>
                  <a:gd name="T92" fmla="*/ 2147483647 w 184"/>
                  <a:gd name="T93" fmla="*/ 2147483647 h 270"/>
                  <a:gd name="T94" fmla="*/ 2147483647 w 184"/>
                  <a:gd name="T95" fmla="*/ 2147483647 h 27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84"/>
                  <a:gd name="T145" fmla="*/ 0 h 270"/>
                  <a:gd name="T146" fmla="*/ 184 w 184"/>
                  <a:gd name="T147" fmla="*/ 270 h 27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84" h="270">
                    <a:moveTo>
                      <a:pt x="184" y="79"/>
                    </a:moveTo>
                    <a:lnTo>
                      <a:pt x="183" y="94"/>
                    </a:lnTo>
                    <a:lnTo>
                      <a:pt x="181" y="107"/>
                    </a:lnTo>
                    <a:lnTo>
                      <a:pt x="179" y="112"/>
                    </a:lnTo>
                    <a:lnTo>
                      <a:pt x="176" y="118"/>
                    </a:lnTo>
                    <a:lnTo>
                      <a:pt x="173" y="123"/>
                    </a:lnTo>
                    <a:lnTo>
                      <a:pt x="169" y="128"/>
                    </a:lnTo>
                    <a:lnTo>
                      <a:pt x="160" y="138"/>
                    </a:lnTo>
                    <a:lnTo>
                      <a:pt x="148" y="149"/>
                    </a:lnTo>
                    <a:lnTo>
                      <a:pt x="132" y="160"/>
                    </a:lnTo>
                    <a:lnTo>
                      <a:pt x="111" y="170"/>
                    </a:lnTo>
                    <a:lnTo>
                      <a:pt x="91" y="183"/>
                    </a:lnTo>
                    <a:lnTo>
                      <a:pt x="74" y="195"/>
                    </a:lnTo>
                    <a:lnTo>
                      <a:pt x="60" y="206"/>
                    </a:lnTo>
                    <a:lnTo>
                      <a:pt x="49" y="216"/>
                    </a:lnTo>
                    <a:lnTo>
                      <a:pt x="43" y="226"/>
                    </a:lnTo>
                    <a:lnTo>
                      <a:pt x="38" y="237"/>
                    </a:lnTo>
                    <a:lnTo>
                      <a:pt x="184" y="237"/>
                    </a:lnTo>
                    <a:lnTo>
                      <a:pt x="184" y="270"/>
                    </a:lnTo>
                    <a:lnTo>
                      <a:pt x="0" y="270"/>
                    </a:lnTo>
                    <a:lnTo>
                      <a:pt x="0" y="259"/>
                    </a:lnTo>
                    <a:lnTo>
                      <a:pt x="1" y="250"/>
                    </a:lnTo>
                    <a:lnTo>
                      <a:pt x="3" y="240"/>
                    </a:lnTo>
                    <a:lnTo>
                      <a:pt x="5" y="232"/>
                    </a:lnTo>
                    <a:lnTo>
                      <a:pt x="8" y="223"/>
                    </a:lnTo>
                    <a:lnTo>
                      <a:pt x="12" y="214"/>
                    </a:lnTo>
                    <a:lnTo>
                      <a:pt x="16" y="207"/>
                    </a:lnTo>
                    <a:lnTo>
                      <a:pt x="21" y="200"/>
                    </a:lnTo>
                    <a:lnTo>
                      <a:pt x="27" y="193"/>
                    </a:lnTo>
                    <a:lnTo>
                      <a:pt x="34" y="186"/>
                    </a:lnTo>
                    <a:lnTo>
                      <a:pt x="42" y="179"/>
                    </a:lnTo>
                    <a:lnTo>
                      <a:pt x="51" y="171"/>
                    </a:lnTo>
                    <a:lnTo>
                      <a:pt x="74" y="156"/>
                    </a:lnTo>
                    <a:lnTo>
                      <a:pt x="101" y="141"/>
                    </a:lnTo>
                    <a:lnTo>
                      <a:pt x="114" y="134"/>
                    </a:lnTo>
                    <a:lnTo>
                      <a:pt x="124" y="126"/>
                    </a:lnTo>
                    <a:lnTo>
                      <a:pt x="133" y="119"/>
                    </a:lnTo>
                    <a:lnTo>
                      <a:pt x="139" y="112"/>
                    </a:lnTo>
                    <a:lnTo>
                      <a:pt x="144" y="105"/>
                    </a:lnTo>
                    <a:lnTo>
                      <a:pt x="147" y="97"/>
                    </a:lnTo>
                    <a:lnTo>
                      <a:pt x="149" y="89"/>
                    </a:lnTo>
                    <a:lnTo>
                      <a:pt x="149" y="78"/>
                    </a:lnTo>
                    <a:lnTo>
                      <a:pt x="148" y="68"/>
                    </a:lnTo>
                    <a:lnTo>
                      <a:pt x="146" y="59"/>
                    </a:lnTo>
                    <a:lnTo>
                      <a:pt x="140" y="50"/>
                    </a:lnTo>
                    <a:lnTo>
                      <a:pt x="134" y="44"/>
                    </a:lnTo>
                    <a:lnTo>
                      <a:pt x="125" y="37"/>
                    </a:lnTo>
                    <a:lnTo>
                      <a:pt x="117" y="33"/>
                    </a:lnTo>
                    <a:lnTo>
                      <a:pt x="106" y="31"/>
                    </a:lnTo>
                    <a:lnTo>
                      <a:pt x="94" y="30"/>
                    </a:lnTo>
                    <a:lnTo>
                      <a:pt x="89" y="30"/>
                    </a:lnTo>
                    <a:lnTo>
                      <a:pt x="82" y="31"/>
                    </a:lnTo>
                    <a:lnTo>
                      <a:pt x="77" y="32"/>
                    </a:lnTo>
                    <a:lnTo>
                      <a:pt x="73" y="34"/>
                    </a:lnTo>
                    <a:lnTo>
                      <a:pt x="67" y="36"/>
                    </a:lnTo>
                    <a:lnTo>
                      <a:pt x="63" y="39"/>
                    </a:lnTo>
                    <a:lnTo>
                      <a:pt x="59" y="42"/>
                    </a:lnTo>
                    <a:lnTo>
                      <a:pt x="56" y="47"/>
                    </a:lnTo>
                    <a:lnTo>
                      <a:pt x="52" y="51"/>
                    </a:lnTo>
                    <a:lnTo>
                      <a:pt x="49" y="56"/>
                    </a:lnTo>
                    <a:lnTo>
                      <a:pt x="46" y="62"/>
                    </a:lnTo>
                    <a:lnTo>
                      <a:pt x="44" y="67"/>
                    </a:lnTo>
                    <a:lnTo>
                      <a:pt x="42" y="80"/>
                    </a:lnTo>
                    <a:lnTo>
                      <a:pt x="40" y="95"/>
                    </a:lnTo>
                    <a:lnTo>
                      <a:pt x="7" y="95"/>
                    </a:lnTo>
                    <a:lnTo>
                      <a:pt x="7" y="84"/>
                    </a:lnTo>
                    <a:lnTo>
                      <a:pt x="8" y="74"/>
                    </a:lnTo>
                    <a:lnTo>
                      <a:pt x="11" y="64"/>
                    </a:lnTo>
                    <a:lnTo>
                      <a:pt x="13" y="55"/>
                    </a:lnTo>
                    <a:lnTo>
                      <a:pt x="16" y="47"/>
                    </a:lnTo>
                    <a:lnTo>
                      <a:pt x="20" y="39"/>
                    </a:lnTo>
                    <a:lnTo>
                      <a:pt x="26" y="32"/>
                    </a:lnTo>
                    <a:lnTo>
                      <a:pt x="31" y="25"/>
                    </a:lnTo>
                    <a:lnTo>
                      <a:pt x="37" y="19"/>
                    </a:lnTo>
                    <a:lnTo>
                      <a:pt x="45" y="15"/>
                    </a:lnTo>
                    <a:lnTo>
                      <a:pt x="52" y="9"/>
                    </a:lnTo>
                    <a:lnTo>
                      <a:pt x="60" y="6"/>
                    </a:lnTo>
                    <a:lnTo>
                      <a:pt x="70" y="4"/>
                    </a:lnTo>
                    <a:lnTo>
                      <a:pt x="78" y="2"/>
                    </a:lnTo>
                    <a:lnTo>
                      <a:pt x="89" y="1"/>
                    </a:lnTo>
                    <a:lnTo>
                      <a:pt x="100" y="0"/>
                    </a:lnTo>
                    <a:lnTo>
                      <a:pt x="108" y="1"/>
                    </a:lnTo>
                    <a:lnTo>
                      <a:pt x="117" y="2"/>
                    </a:lnTo>
                    <a:lnTo>
                      <a:pt x="125" y="3"/>
                    </a:lnTo>
                    <a:lnTo>
                      <a:pt x="134" y="5"/>
                    </a:lnTo>
                    <a:lnTo>
                      <a:pt x="141" y="8"/>
                    </a:lnTo>
                    <a:lnTo>
                      <a:pt x="148" y="12"/>
                    </a:lnTo>
                    <a:lnTo>
                      <a:pt x="154" y="17"/>
                    </a:lnTo>
                    <a:lnTo>
                      <a:pt x="161" y="22"/>
                    </a:lnTo>
                    <a:lnTo>
                      <a:pt x="166" y="27"/>
                    </a:lnTo>
                    <a:lnTo>
                      <a:pt x="172" y="34"/>
                    </a:lnTo>
                    <a:lnTo>
                      <a:pt x="176" y="40"/>
                    </a:lnTo>
                    <a:lnTo>
                      <a:pt x="179" y="48"/>
                    </a:lnTo>
                    <a:lnTo>
                      <a:pt x="181" y="54"/>
                    </a:lnTo>
                    <a:lnTo>
                      <a:pt x="183" y="63"/>
                    </a:lnTo>
                    <a:lnTo>
                      <a:pt x="184" y="70"/>
                    </a:lnTo>
                    <a:lnTo>
                      <a:pt x="184" y="79"/>
                    </a:lnTo>
                    <a:close/>
                  </a:path>
                </a:pathLst>
              </a:cu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3186" name="Freeform 111">
                <a:extLst>
                  <a:ext uri="{FF2B5EF4-FFF2-40B4-BE49-F238E27FC236}">
                    <a16:creationId xmlns:a16="http://schemas.microsoft.com/office/drawing/2014/main" id="{A29E2971-F493-4C3B-A01E-3197E555A8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7238" y="4876791"/>
                <a:ext cx="98425" cy="147637"/>
              </a:xfrm>
              <a:custGeom>
                <a:avLst/>
                <a:gdLst>
                  <a:gd name="T0" fmla="*/ 2147483647 w 186"/>
                  <a:gd name="T1" fmla="*/ 2147483647 h 277"/>
                  <a:gd name="T2" fmla="*/ 2147483647 w 186"/>
                  <a:gd name="T3" fmla="*/ 2147483647 h 277"/>
                  <a:gd name="T4" fmla="*/ 2147483647 w 186"/>
                  <a:gd name="T5" fmla="*/ 2147483647 h 277"/>
                  <a:gd name="T6" fmla="*/ 2147483647 w 186"/>
                  <a:gd name="T7" fmla="*/ 2147483647 h 277"/>
                  <a:gd name="T8" fmla="*/ 2147483647 w 186"/>
                  <a:gd name="T9" fmla="*/ 2147483647 h 277"/>
                  <a:gd name="T10" fmla="*/ 2147483647 w 186"/>
                  <a:gd name="T11" fmla="*/ 2147483647 h 277"/>
                  <a:gd name="T12" fmla="*/ 1037184053 w 186"/>
                  <a:gd name="T13" fmla="*/ 2147483647 h 277"/>
                  <a:gd name="T14" fmla="*/ 1926238530 w 186"/>
                  <a:gd name="T15" fmla="*/ 2147483647 h 277"/>
                  <a:gd name="T16" fmla="*/ 2147483647 w 186"/>
                  <a:gd name="T17" fmla="*/ 2147483647 h 277"/>
                  <a:gd name="T18" fmla="*/ 2147483647 w 186"/>
                  <a:gd name="T19" fmla="*/ 1968345184 h 277"/>
                  <a:gd name="T20" fmla="*/ 2147483647 w 186"/>
                  <a:gd name="T21" fmla="*/ 454233678 h 277"/>
                  <a:gd name="T22" fmla="*/ 2147483647 w 186"/>
                  <a:gd name="T23" fmla="*/ 0 h 277"/>
                  <a:gd name="T24" fmla="*/ 2147483647 w 186"/>
                  <a:gd name="T25" fmla="*/ 454233678 h 277"/>
                  <a:gd name="T26" fmla="*/ 2147483647 w 186"/>
                  <a:gd name="T27" fmla="*/ 1514111639 h 277"/>
                  <a:gd name="T28" fmla="*/ 2147483647 w 186"/>
                  <a:gd name="T29" fmla="*/ 2147483647 h 277"/>
                  <a:gd name="T30" fmla="*/ 2147483647 w 186"/>
                  <a:gd name="T31" fmla="*/ 2147483647 h 277"/>
                  <a:gd name="T32" fmla="*/ 2147483647 w 186"/>
                  <a:gd name="T33" fmla="*/ 2147483647 h 277"/>
                  <a:gd name="T34" fmla="*/ 2147483647 w 186"/>
                  <a:gd name="T35" fmla="*/ 2147483647 h 277"/>
                  <a:gd name="T36" fmla="*/ 2147483647 w 186"/>
                  <a:gd name="T37" fmla="*/ 2147483647 h 277"/>
                  <a:gd name="T38" fmla="*/ 2147483647 w 186"/>
                  <a:gd name="T39" fmla="*/ 2147483647 h 277"/>
                  <a:gd name="T40" fmla="*/ 2147483647 w 186"/>
                  <a:gd name="T41" fmla="*/ 2147483647 h 277"/>
                  <a:gd name="T42" fmla="*/ 2147483647 w 186"/>
                  <a:gd name="T43" fmla="*/ 2147483647 h 277"/>
                  <a:gd name="T44" fmla="*/ 2147483647 w 186"/>
                  <a:gd name="T45" fmla="*/ 2147483647 h 277"/>
                  <a:gd name="T46" fmla="*/ 2147483647 w 186"/>
                  <a:gd name="T47" fmla="*/ 2147483647 h 277"/>
                  <a:gd name="T48" fmla="*/ 2147483647 w 186"/>
                  <a:gd name="T49" fmla="*/ 2147483647 h 277"/>
                  <a:gd name="T50" fmla="*/ 2147483647 w 186"/>
                  <a:gd name="T51" fmla="*/ 2147483647 h 277"/>
                  <a:gd name="T52" fmla="*/ 2147483647 w 186"/>
                  <a:gd name="T53" fmla="*/ 2147483647 h 277"/>
                  <a:gd name="T54" fmla="*/ 2147483647 w 186"/>
                  <a:gd name="T55" fmla="*/ 2147483647 h 277"/>
                  <a:gd name="T56" fmla="*/ 2147483647 w 186"/>
                  <a:gd name="T57" fmla="*/ 2147483647 h 277"/>
                  <a:gd name="T58" fmla="*/ 2147483647 w 186"/>
                  <a:gd name="T59" fmla="*/ 2147483647 h 277"/>
                  <a:gd name="T60" fmla="*/ 2147483647 w 186"/>
                  <a:gd name="T61" fmla="*/ 2147483647 h 277"/>
                  <a:gd name="T62" fmla="*/ 2147483647 w 186"/>
                  <a:gd name="T63" fmla="*/ 2147483647 h 277"/>
                  <a:gd name="T64" fmla="*/ 1481851918 w 186"/>
                  <a:gd name="T65" fmla="*/ 2147483647 h 277"/>
                  <a:gd name="T66" fmla="*/ 296258227 w 186"/>
                  <a:gd name="T67" fmla="*/ 2147483647 h 277"/>
                  <a:gd name="T68" fmla="*/ 2147483647 w 186"/>
                  <a:gd name="T69" fmla="*/ 2147483647 h 277"/>
                  <a:gd name="T70" fmla="*/ 2147483647 w 186"/>
                  <a:gd name="T71" fmla="*/ 2147483647 h 277"/>
                  <a:gd name="T72" fmla="*/ 2147483647 w 186"/>
                  <a:gd name="T73" fmla="*/ 2147483647 h 277"/>
                  <a:gd name="T74" fmla="*/ 2147483647 w 186"/>
                  <a:gd name="T75" fmla="*/ 2147483647 h 277"/>
                  <a:gd name="T76" fmla="*/ 2147483647 w 186"/>
                  <a:gd name="T77" fmla="*/ 2147483647 h 277"/>
                  <a:gd name="T78" fmla="*/ 2147483647 w 186"/>
                  <a:gd name="T79" fmla="*/ 2147483647 h 277"/>
                  <a:gd name="T80" fmla="*/ 2147483647 w 186"/>
                  <a:gd name="T81" fmla="*/ 2147483647 h 277"/>
                  <a:gd name="T82" fmla="*/ 2147483647 w 186"/>
                  <a:gd name="T83" fmla="*/ 2147483647 h 277"/>
                  <a:gd name="T84" fmla="*/ 2147483647 w 186"/>
                  <a:gd name="T85" fmla="*/ 2147483647 h 277"/>
                  <a:gd name="T86" fmla="*/ 2147483647 w 186"/>
                  <a:gd name="T87" fmla="*/ 2147483647 h 277"/>
                  <a:gd name="T88" fmla="*/ 2147483647 w 186"/>
                  <a:gd name="T89" fmla="*/ 2147483647 h 277"/>
                  <a:gd name="T90" fmla="*/ 2147483647 w 186"/>
                  <a:gd name="T91" fmla="*/ 2147483647 h 277"/>
                  <a:gd name="T92" fmla="*/ 2147483647 w 186"/>
                  <a:gd name="T93" fmla="*/ 2147483647 h 277"/>
                  <a:gd name="T94" fmla="*/ 2147483647 w 186"/>
                  <a:gd name="T95" fmla="*/ 2147483647 h 277"/>
                  <a:gd name="T96" fmla="*/ 2147483647 w 186"/>
                  <a:gd name="T97" fmla="*/ 2147483647 h 277"/>
                  <a:gd name="T98" fmla="*/ 2147483647 w 186"/>
                  <a:gd name="T99" fmla="*/ 2147483647 h 277"/>
                  <a:gd name="T100" fmla="*/ 2147483647 w 186"/>
                  <a:gd name="T101" fmla="*/ 2147483647 h 277"/>
                  <a:gd name="T102" fmla="*/ 2147483647 w 186"/>
                  <a:gd name="T103" fmla="*/ 2147483647 h 27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86"/>
                  <a:gd name="T157" fmla="*/ 0 h 277"/>
                  <a:gd name="T158" fmla="*/ 186 w 186"/>
                  <a:gd name="T159" fmla="*/ 277 h 27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86" h="277">
                    <a:moveTo>
                      <a:pt x="142" y="73"/>
                    </a:moveTo>
                    <a:lnTo>
                      <a:pt x="141" y="64"/>
                    </a:lnTo>
                    <a:lnTo>
                      <a:pt x="138" y="56"/>
                    </a:lnTo>
                    <a:lnTo>
                      <a:pt x="134" y="48"/>
                    </a:lnTo>
                    <a:lnTo>
                      <a:pt x="127" y="42"/>
                    </a:lnTo>
                    <a:lnTo>
                      <a:pt x="120" y="36"/>
                    </a:lnTo>
                    <a:lnTo>
                      <a:pt x="111" y="33"/>
                    </a:lnTo>
                    <a:lnTo>
                      <a:pt x="102" y="31"/>
                    </a:lnTo>
                    <a:lnTo>
                      <a:pt x="91" y="30"/>
                    </a:lnTo>
                    <a:lnTo>
                      <a:pt x="79" y="31"/>
                    </a:lnTo>
                    <a:lnTo>
                      <a:pt x="69" y="34"/>
                    </a:lnTo>
                    <a:lnTo>
                      <a:pt x="65" y="35"/>
                    </a:lnTo>
                    <a:lnTo>
                      <a:pt x="61" y="38"/>
                    </a:lnTo>
                    <a:lnTo>
                      <a:pt x="58" y="42"/>
                    </a:lnTo>
                    <a:lnTo>
                      <a:pt x="54" y="45"/>
                    </a:lnTo>
                    <a:lnTo>
                      <a:pt x="48" y="52"/>
                    </a:lnTo>
                    <a:lnTo>
                      <a:pt x="44" y="63"/>
                    </a:lnTo>
                    <a:lnTo>
                      <a:pt x="41" y="75"/>
                    </a:lnTo>
                    <a:lnTo>
                      <a:pt x="39" y="89"/>
                    </a:lnTo>
                    <a:lnTo>
                      <a:pt x="7" y="89"/>
                    </a:lnTo>
                    <a:lnTo>
                      <a:pt x="7" y="78"/>
                    </a:lnTo>
                    <a:lnTo>
                      <a:pt x="8" y="68"/>
                    </a:lnTo>
                    <a:lnTo>
                      <a:pt x="10" y="60"/>
                    </a:lnTo>
                    <a:lnTo>
                      <a:pt x="13" y="51"/>
                    </a:lnTo>
                    <a:lnTo>
                      <a:pt x="16" y="43"/>
                    </a:lnTo>
                    <a:lnTo>
                      <a:pt x="19" y="36"/>
                    </a:lnTo>
                    <a:lnTo>
                      <a:pt x="24" y="29"/>
                    </a:lnTo>
                    <a:lnTo>
                      <a:pt x="30" y="23"/>
                    </a:lnTo>
                    <a:lnTo>
                      <a:pt x="35" y="18"/>
                    </a:lnTo>
                    <a:lnTo>
                      <a:pt x="41" y="13"/>
                    </a:lnTo>
                    <a:lnTo>
                      <a:pt x="48" y="9"/>
                    </a:lnTo>
                    <a:lnTo>
                      <a:pt x="57" y="6"/>
                    </a:lnTo>
                    <a:lnTo>
                      <a:pt x="64" y="3"/>
                    </a:lnTo>
                    <a:lnTo>
                      <a:pt x="73" y="1"/>
                    </a:lnTo>
                    <a:lnTo>
                      <a:pt x="82" y="0"/>
                    </a:lnTo>
                    <a:lnTo>
                      <a:pt x="92" y="0"/>
                    </a:lnTo>
                    <a:lnTo>
                      <a:pt x="102" y="0"/>
                    </a:lnTo>
                    <a:lnTo>
                      <a:pt x="110" y="1"/>
                    </a:lnTo>
                    <a:lnTo>
                      <a:pt x="119" y="3"/>
                    </a:lnTo>
                    <a:lnTo>
                      <a:pt x="126" y="5"/>
                    </a:lnTo>
                    <a:lnTo>
                      <a:pt x="134" y="7"/>
                    </a:lnTo>
                    <a:lnTo>
                      <a:pt x="141" y="10"/>
                    </a:lnTo>
                    <a:lnTo>
                      <a:pt x="148" y="15"/>
                    </a:lnTo>
                    <a:lnTo>
                      <a:pt x="154" y="19"/>
                    </a:lnTo>
                    <a:lnTo>
                      <a:pt x="160" y="24"/>
                    </a:lnTo>
                    <a:lnTo>
                      <a:pt x="164" y="30"/>
                    </a:lnTo>
                    <a:lnTo>
                      <a:pt x="168" y="35"/>
                    </a:lnTo>
                    <a:lnTo>
                      <a:pt x="171" y="42"/>
                    </a:lnTo>
                    <a:lnTo>
                      <a:pt x="175" y="48"/>
                    </a:lnTo>
                    <a:lnTo>
                      <a:pt x="176" y="54"/>
                    </a:lnTo>
                    <a:lnTo>
                      <a:pt x="177" y="62"/>
                    </a:lnTo>
                    <a:lnTo>
                      <a:pt x="178" y="70"/>
                    </a:lnTo>
                    <a:lnTo>
                      <a:pt x="177" y="77"/>
                    </a:lnTo>
                    <a:lnTo>
                      <a:pt x="176" y="85"/>
                    </a:lnTo>
                    <a:lnTo>
                      <a:pt x="175" y="92"/>
                    </a:lnTo>
                    <a:lnTo>
                      <a:pt x="171" y="99"/>
                    </a:lnTo>
                    <a:lnTo>
                      <a:pt x="168" y="104"/>
                    </a:lnTo>
                    <a:lnTo>
                      <a:pt x="164" y="110"/>
                    </a:lnTo>
                    <a:lnTo>
                      <a:pt x="160" y="116"/>
                    </a:lnTo>
                    <a:lnTo>
                      <a:pt x="154" y="120"/>
                    </a:lnTo>
                    <a:lnTo>
                      <a:pt x="149" y="124"/>
                    </a:lnTo>
                    <a:lnTo>
                      <a:pt x="145" y="128"/>
                    </a:lnTo>
                    <a:lnTo>
                      <a:pt x="153" y="132"/>
                    </a:lnTo>
                    <a:lnTo>
                      <a:pt x="162" y="137"/>
                    </a:lnTo>
                    <a:lnTo>
                      <a:pt x="167" y="143"/>
                    </a:lnTo>
                    <a:lnTo>
                      <a:pt x="172" y="148"/>
                    </a:lnTo>
                    <a:lnTo>
                      <a:pt x="177" y="154"/>
                    </a:lnTo>
                    <a:lnTo>
                      <a:pt x="180" y="161"/>
                    </a:lnTo>
                    <a:lnTo>
                      <a:pt x="183" y="167"/>
                    </a:lnTo>
                    <a:lnTo>
                      <a:pt x="185" y="175"/>
                    </a:lnTo>
                    <a:lnTo>
                      <a:pt x="186" y="183"/>
                    </a:lnTo>
                    <a:lnTo>
                      <a:pt x="186" y="191"/>
                    </a:lnTo>
                    <a:lnTo>
                      <a:pt x="186" y="201"/>
                    </a:lnTo>
                    <a:lnTo>
                      <a:pt x="185" y="209"/>
                    </a:lnTo>
                    <a:lnTo>
                      <a:pt x="183" y="218"/>
                    </a:lnTo>
                    <a:lnTo>
                      <a:pt x="180" y="225"/>
                    </a:lnTo>
                    <a:lnTo>
                      <a:pt x="177" y="233"/>
                    </a:lnTo>
                    <a:lnTo>
                      <a:pt x="172" y="240"/>
                    </a:lnTo>
                    <a:lnTo>
                      <a:pt x="167" y="247"/>
                    </a:lnTo>
                    <a:lnTo>
                      <a:pt x="161" y="253"/>
                    </a:lnTo>
                    <a:lnTo>
                      <a:pt x="154" y="259"/>
                    </a:lnTo>
                    <a:lnTo>
                      <a:pt x="147" y="264"/>
                    </a:lnTo>
                    <a:lnTo>
                      <a:pt x="139" y="268"/>
                    </a:lnTo>
                    <a:lnTo>
                      <a:pt x="131" y="271"/>
                    </a:lnTo>
                    <a:lnTo>
                      <a:pt x="122" y="274"/>
                    </a:lnTo>
                    <a:lnTo>
                      <a:pt x="112" y="276"/>
                    </a:lnTo>
                    <a:lnTo>
                      <a:pt x="103" y="277"/>
                    </a:lnTo>
                    <a:lnTo>
                      <a:pt x="93" y="277"/>
                    </a:lnTo>
                    <a:lnTo>
                      <a:pt x="82" y="277"/>
                    </a:lnTo>
                    <a:lnTo>
                      <a:pt x="72" y="276"/>
                    </a:lnTo>
                    <a:lnTo>
                      <a:pt x="62" y="274"/>
                    </a:lnTo>
                    <a:lnTo>
                      <a:pt x="53" y="271"/>
                    </a:lnTo>
                    <a:lnTo>
                      <a:pt x="45" y="268"/>
                    </a:lnTo>
                    <a:lnTo>
                      <a:pt x="37" y="265"/>
                    </a:lnTo>
                    <a:lnTo>
                      <a:pt x="31" y="261"/>
                    </a:lnTo>
                    <a:lnTo>
                      <a:pt x="24" y="255"/>
                    </a:lnTo>
                    <a:lnTo>
                      <a:pt x="19" y="250"/>
                    </a:lnTo>
                    <a:lnTo>
                      <a:pt x="15" y="242"/>
                    </a:lnTo>
                    <a:lnTo>
                      <a:pt x="10" y="236"/>
                    </a:lnTo>
                    <a:lnTo>
                      <a:pt x="7" y="227"/>
                    </a:lnTo>
                    <a:lnTo>
                      <a:pt x="4" y="219"/>
                    </a:lnTo>
                    <a:lnTo>
                      <a:pt x="2" y="209"/>
                    </a:lnTo>
                    <a:lnTo>
                      <a:pt x="1" y="199"/>
                    </a:lnTo>
                    <a:lnTo>
                      <a:pt x="0" y="189"/>
                    </a:lnTo>
                    <a:lnTo>
                      <a:pt x="35" y="189"/>
                    </a:lnTo>
                    <a:lnTo>
                      <a:pt x="37" y="203"/>
                    </a:lnTo>
                    <a:lnTo>
                      <a:pt x="40" y="216"/>
                    </a:lnTo>
                    <a:lnTo>
                      <a:pt x="43" y="221"/>
                    </a:lnTo>
                    <a:lnTo>
                      <a:pt x="46" y="225"/>
                    </a:lnTo>
                    <a:lnTo>
                      <a:pt x="48" y="230"/>
                    </a:lnTo>
                    <a:lnTo>
                      <a:pt x="51" y="234"/>
                    </a:lnTo>
                    <a:lnTo>
                      <a:pt x="55" y="237"/>
                    </a:lnTo>
                    <a:lnTo>
                      <a:pt x="60" y="239"/>
                    </a:lnTo>
                    <a:lnTo>
                      <a:pt x="64" y="241"/>
                    </a:lnTo>
                    <a:lnTo>
                      <a:pt x="69" y="243"/>
                    </a:lnTo>
                    <a:lnTo>
                      <a:pt x="80" y="247"/>
                    </a:lnTo>
                    <a:lnTo>
                      <a:pt x="94" y="247"/>
                    </a:lnTo>
                    <a:lnTo>
                      <a:pt x="106" y="247"/>
                    </a:lnTo>
                    <a:lnTo>
                      <a:pt x="117" y="243"/>
                    </a:lnTo>
                    <a:lnTo>
                      <a:pt x="126" y="239"/>
                    </a:lnTo>
                    <a:lnTo>
                      <a:pt x="135" y="233"/>
                    </a:lnTo>
                    <a:lnTo>
                      <a:pt x="139" y="230"/>
                    </a:lnTo>
                    <a:lnTo>
                      <a:pt x="142" y="225"/>
                    </a:lnTo>
                    <a:lnTo>
                      <a:pt x="145" y="221"/>
                    </a:lnTo>
                    <a:lnTo>
                      <a:pt x="147" y="217"/>
                    </a:lnTo>
                    <a:lnTo>
                      <a:pt x="149" y="211"/>
                    </a:lnTo>
                    <a:lnTo>
                      <a:pt x="150" y="207"/>
                    </a:lnTo>
                    <a:lnTo>
                      <a:pt x="151" y="202"/>
                    </a:lnTo>
                    <a:lnTo>
                      <a:pt x="151" y="196"/>
                    </a:lnTo>
                    <a:lnTo>
                      <a:pt x="150" y="184"/>
                    </a:lnTo>
                    <a:lnTo>
                      <a:pt x="147" y="175"/>
                    </a:lnTo>
                    <a:lnTo>
                      <a:pt x="145" y="170"/>
                    </a:lnTo>
                    <a:lnTo>
                      <a:pt x="142" y="166"/>
                    </a:lnTo>
                    <a:lnTo>
                      <a:pt x="139" y="162"/>
                    </a:lnTo>
                    <a:lnTo>
                      <a:pt x="136" y="159"/>
                    </a:lnTo>
                    <a:lnTo>
                      <a:pt x="128" y="153"/>
                    </a:lnTo>
                    <a:lnTo>
                      <a:pt x="121" y="149"/>
                    </a:lnTo>
                    <a:lnTo>
                      <a:pt x="111" y="147"/>
                    </a:lnTo>
                    <a:lnTo>
                      <a:pt x="102" y="145"/>
                    </a:lnTo>
                    <a:lnTo>
                      <a:pt x="93" y="145"/>
                    </a:lnTo>
                    <a:lnTo>
                      <a:pt x="83" y="145"/>
                    </a:lnTo>
                    <a:lnTo>
                      <a:pt x="77" y="145"/>
                    </a:lnTo>
                    <a:lnTo>
                      <a:pt x="73" y="145"/>
                    </a:lnTo>
                    <a:lnTo>
                      <a:pt x="73" y="116"/>
                    </a:lnTo>
                    <a:lnTo>
                      <a:pt x="78" y="117"/>
                    </a:lnTo>
                    <a:lnTo>
                      <a:pt x="86" y="117"/>
                    </a:lnTo>
                    <a:lnTo>
                      <a:pt x="94" y="117"/>
                    </a:lnTo>
                    <a:lnTo>
                      <a:pt x="103" y="116"/>
                    </a:lnTo>
                    <a:lnTo>
                      <a:pt x="110" y="114"/>
                    </a:lnTo>
                    <a:lnTo>
                      <a:pt x="117" y="111"/>
                    </a:lnTo>
                    <a:lnTo>
                      <a:pt x="123" y="108"/>
                    </a:lnTo>
                    <a:lnTo>
                      <a:pt x="128" y="105"/>
                    </a:lnTo>
                    <a:lnTo>
                      <a:pt x="135" y="99"/>
                    </a:lnTo>
                    <a:lnTo>
                      <a:pt x="139" y="91"/>
                    </a:lnTo>
                    <a:lnTo>
                      <a:pt x="141" y="82"/>
                    </a:lnTo>
                    <a:lnTo>
                      <a:pt x="142" y="73"/>
                    </a:lnTo>
                    <a:close/>
                  </a:path>
                </a:pathLst>
              </a:custGeom>
              <a:solidFill>
                <a:srgbClr val="2B2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PT"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624FCFBA-FC88-4D1D-B897-126ED1C77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Expansão (ou compressão) de um gás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2A90848-A98B-4791-87C7-AFBDE80DADE3}"/>
              </a:ext>
            </a:extLst>
          </p:cNvPr>
          <p:cNvSpPr txBox="1"/>
          <p:nvPr/>
        </p:nvSpPr>
        <p:spPr>
          <a:xfrm>
            <a:off x="360363" y="1071563"/>
            <a:ext cx="82867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Quando um gás sofre uma expansão há trabalho realizado.</a:t>
            </a:r>
          </a:p>
        </p:txBody>
      </p:sp>
      <p:pic>
        <p:nvPicPr>
          <p:cNvPr id="4103" name="Picture 1">
            <a:extLst>
              <a:ext uri="{FF2B5EF4-FFF2-40B4-BE49-F238E27FC236}">
                <a16:creationId xmlns:a16="http://schemas.microsoft.com/office/drawing/2014/main" id="{AA8094C6-4E0F-467E-BAC6-F0E4508CB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6" t="2808" r="11615" b="5504"/>
          <a:stretch>
            <a:fillRect/>
          </a:stretch>
        </p:blipFill>
        <p:spPr bwMode="auto">
          <a:xfrm>
            <a:off x="360363" y="1428750"/>
            <a:ext cx="4592637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8" name="Object 2">
            <a:extLst>
              <a:ext uri="{FF2B5EF4-FFF2-40B4-BE49-F238E27FC236}">
                <a16:creationId xmlns:a16="http://schemas.microsoft.com/office/drawing/2014/main" id="{30258A81-70D6-4C30-BCBF-C960220079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57875" y="1857375"/>
          <a:ext cx="27463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ção" r:id="rId4" imgW="1892160" imgH="393480" progId="Equation.3">
                  <p:embed/>
                </p:oleObj>
              </mc:Choice>
              <mc:Fallback>
                <p:oleObj name="Equação" r:id="rId4" imgW="1892160" imgH="393480" progId="Equation.3">
                  <p:embed/>
                  <p:pic>
                    <p:nvPicPr>
                      <p:cNvPr id="4098" name="Object 2">
                        <a:extLst>
                          <a:ext uri="{FF2B5EF4-FFF2-40B4-BE49-F238E27FC236}">
                            <a16:creationId xmlns:a16="http://schemas.microsoft.com/office/drawing/2014/main" id="{30258A81-70D6-4C30-BCBF-C960220079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75" y="1857375"/>
                        <a:ext cx="27463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>
            <a:extLst>
              <a:ext uri="{FF2B5EF4-FFF2-40B4-BE49-F238E27FC236}">
                <a16:creationId xmlns:a16="http://schemas.microsoft.com/office/drawing/2014/main" id="{F10A635B-841B-4520-89B3-4D1EEC65C6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43563" y="3071813"/>
          <a:ext cx="318452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ção" r:id="rId6" imgW="2133360" imgH="431640" progId="Equation.3">
                  <p:embed/>
                </p:oleObj>
              </mc:Choice>
              <mc:Fallback>
                <p:oleObj name="Equação" r:id="rId6" imgW="2133360" imgH="431640" progId="Equation.3">
                  <p:embed/>
                  <p:pic>
                    <p:nvPicPr>
                      <p:cNvPr id="4099" name="Object 3">
                        <a:extLst>
                          <a:ext uri="{FF2B5EF4-FFF2-40B4-BE49-F238E27FC236}">
                            <a16:creationId xmlns:a16="http://schemas.microsoft.com/office/drawing/2014/main" id="{F10A635B-841B-4520-89B3-4D1EEC65C6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63" y="3071813"/>
                        <a:ext cx="3184525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>
            <a:extLst>
              <a:ext uri="{FF2B5EF4-FFF2-40B4-BE49-F238E27FC236}">
                <a16:creationId xmlns:a16="http://schemas.microsoft.com/office/drawing/2014/main" id="{DCE004C2-F809-4449-A12A-8036D0F4D5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57875" y="4500563"/>
          <a:ext cx="2743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ção" r:id="rId8" imgW="914400" imgH="228600" progId="Equation.3">
                  <p:embed/>
                </p:oleObj>
              </mc:Choice>
              <mc:Fallback>
                <p:oleObj name="Equação" r:id="rId8" imgW="914400" imgH="228600" progId="Equation.3">
                  <p:embed/>
                  <p:pic>
                    <p:nvPicPr>
                      <p:cNvPr id="4100" name="Object 4">
                        <a:extLst>
                          <a:ext uri="{FF2B5EF4-FFF2-40B4-BE49-F238E27FC236}">
                            <a16:creationId xmlns:a16="http://schemas.microsoft.com/office/drawing/2014/main" id="{DCE004C2-F809-4449-A12A-8036D0F4D5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75" y="4500563"/>
                        <a:ext cx="2743200" cy="6858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BBD6CE2B-673B-4CE7-B12A-2FFB995E8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Expansão contra pressão externa constante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94E442-6D35-47C7-9633-8DAD8DCCFBA1}"/>
              </a:ext>
            </a:extLst>
          </p:cNvPr>
          <p:cNvSpPr txBox="1"/>
          <p:nvPr/>
        </p:nvSpPr>
        <p:spPr>
          <a:xfrm>
            <a:off x="360363" y="1214438"/>
            <a:ext cx="80724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Numa expansão contra pressão externa constante temos:</a:t>
            </a:r>
          </a:p>
        </p:txBody>
      </p:sp>
      <p:graphicFrame>
        <p:nvGraphicFramePr>
          <p:cNvPr id="5122" name="Object 2">
            <a:extLst>
              <a:ext uri="{FF2B5EF4-FFF2-40B4-BE49-F238E27FC236}">
                <a16:creationId xmlns:a16="http://schemas.microsoft.com/office/drawing/2014/main" id="{1C21D0B2-75FC-47BA-A802-1EC5B95334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14500" y="1857375"/>
          <a:ext cx="485140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ção" r:id="rId3" imgW="2844720" imgH="355320" progId="Equation.3">
                  <p:embed/>
                </p:oleObj>
              </mc:Choice>
              <mc:Fallback>
                <p:oleObj name="Equação" r:id="rId3" imgW="2844720" imgH="355320" progId="Equation.3">
                  <p:embed/>
                  <p:pic>
                    <p:nvPicPr>
                      <p:cNvPr id="5122" name="Object 2">
                        <a:extLst>
                          <a:ext uri="{FF2B5EF4-FFF2-40B4-BE49-F238E27FC236}">
                            <a16:creationId xmlns:a16="http://schemas.microsoft.com/office/drawing/2014/main" id="{1C21D0B2-75FC-47BA-A802-1EC5B95334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1857375"/>
                        <a:ext cx="4851400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>
            <a:extLst>
              <a:ext uri="{FF2B5EF4-FFF2-40B4-BE49-F238E27FC236}">
                <a16:creationId xmlns:a16="http://schemas.microsoft.com/office/drawing/2014/main" id="{E68BD584-CA31-41CF-94DD-518756F265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28938" y="2786063"/>
          <a:ext cx="2287587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ção" r:id="rId5" imgW="850680" imgH="228600" progId="Equation.3">
                  <p:embed/>
                </p:oleObj>
              </mc:Choice>
              <mc:Fallback>
                <p:oleObj name="Equação" r:id="rId5" imgW="850680" imgH="228600" progId="Equation.3">
                  <p:embed/>
                  <p:pic>
                    <p:nvPicPr>
                      <p:cNvPr id="5123" name="Object 3">
                        <a:extLst>
                          <a:ext uri="{FF2B5EF4-FFF2-40B4-BE49-F238E27FC236}">
                            <a16:creationId xmlns:a16="http://schemas.microsoft.com/office/drawing/2014/main" id="{E68BD584-CA31-41CF-94DD-518756F265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2786063"/>
                        <a:ext cx="2287587" cy="6143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FFC231C7-28A9-4C0E-B217-2E2669A85D65}"/>
              </a:ext>
            </a:extLst>
          </p:cNvPr>
          <p:cNvSpPr txBox="1"/>
          <p:nvPr/>
        </p:nvSpPr>
        <p:spPr>
          <a:xfrm>
            <a:off x="360363" y="3786188"/>
            <a:ext cx="8001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Numa expansão livre, contra o vácuo,  pressão exterior é nula (</a:t>
            </a:r>
            <a:r>
              <a:rPr lang="pt-PT" dirty="0" err="1">
                <a:latin typeface="+mn-lt"/>
                <a:cs typeface="Arial" charset="0"/>
              </a:rPr>
              <a:t>p</a:t>
            </a:r>
            <a:r>
              <a:rPr lang="pt-PT" baseline="-25000" dirty="0" err="1">
                <a:latin typeface="+mn-lt"/>
                <a:cs typeface="Arial" charset="0"/>
              </a:rPr>
              <a:t>ext</a:t>
            </a:r>
            <a:r>
              <a:rPr lang="pt-PT" dirty="0">
                <a:latin typeface="+mn-lt"/>
                <a:cs typeface="Arial" charset="0"/>
              </a:rPr>
              <a:t> = 0), logo W=0.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4">
            <a:extLst>
              <a:ext uri="{FF2B5EF4-FFF2-40B4-BE49-F238E27FC236}">
                <a16:creationId xmlns:a16="http://schemas.microsoft.com/office/drawing/2014/main" id="{C32ACAC6-82C9-4FE0-B4A5-3168AD887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072437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1</a:t>
            </a:r>
          </a:p>
          <a:p>
            <a:pPr>
              <a:defRPr/>
            </a:pPr>
            <a:r>
              <a:rPr lang="pt-PT" dirty="0">
                <a:latin typeface="+mn-lt"/>
              </a:rPr>
              <a:t>O volume de um gás  aumenta de 2 L até 6 L, a temperatura constante. Calcule o trabalho feito pelo gás se ele se expandir (a) contra o vácuo e (b) contra uma pressão constante de 1.2 </a:t>
            </a:r>
            <a:r>
              <a:rPr lang="pt-PT" dirty="0" err="1">
                <a:latin typeface="+mn-lt"/>
              </a:rPr>
              <a:t>atm</a:t>
            </a:r>
            <a:r>
              <a:rPr lang="pt-PT" dirty="0">
                <a:latin typeface="+mn-lt"/>
              </a:rPr>
              <a:t>. (1 </a:t>
            </a:r>
            <a:r>
              <a:rPr lang="pt-PT" dirty="0" err="1">
                <a:latin typeface="+mn-lt"/>
              </a:rPr>
              <a:t>atm</a:t>
            </a:r>
            <a:r>
              <a:rPr lang="pt-PT" dirty="0">
                <a:latin typeface="+mn-lt"/>
              </a:rPr>
              <a:t> = 101325 </a:t>
            </a:r>
            <a:r>
              <a:rPr lang="pt-PT" dirty="0" err="1">
                <a:latin typeface="+mn-lt"/>
              </a:rPr>
              <a:t>Pa</a:t>
            </a:r>
            <a:r>
              <a:rPr lang="pt-PT" dirty="0">
                <a:latin typeface="+mn-lt"/>
              </a:rPr>
              <a:t>) </a:t>
            </a:r>
          </a:p>
        </p:txBody>
      </p:sp>
      <p:sp>
        <p:nvSpPr>
          <p:cNvPr id="4" name="CaixaDeTexto 4">
            <a:extLst>
              <a:ext uri="{FF2B5EF4-FFF2-40B4-BE49-F238E27FC236}">
                <a16:creationId xmlns:a16="http://schemas.microsoft.com/office/drawing/2014/main" id="{E0303B73-6DE0-4A17-B00A-DA245A041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357438"/>
            <a:ext cx="8072437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2</a:t>
            </a:r>
          </a:p>
          <a:p>
            <a:pPr>
              <a:defRPr/>
            </a:pPr>
            <a:r>
              <a:rPr lang="pt-PT" dirty="0">
                <a:latin typeface="+mn-lt"/>
              </a:rPr>
              <a:t>Um gás sofre uma expansão a temperatura constante, de 264 </a:t>
            </a:r>
            <a:r>
              <a:rPr lang="pt-PT" dirty="0" err="1">
                <a:latin typeface="+mn-lt"/>
              </a:rPr>
              <a:t>mL</a:t>
            </a:r>
            <a:r>
              <a:rPr lang="pt-PT" dirty="0">
                <a:latin typeface="+mn-lt"/>
              </a:rPr>
              <a:t> até 971 </a:t>
            </a:r>
            <a:r>
              <a:rPr lang="pt-PT" dirty="0" err="1">
                <a:latin typeface="+mn-lt"/>
              </a:rPr>
              <a:t>mL</a:t>
            </a:r>
            <a:r>
              <a:rPr lang="pt-PT" dirty="0">
                <a:latin typeface="+mn-lt"/>
              </a:rPr>
              <a:t>. Calcule o trabalho feito pelo gás se ele se expandir contra uma pressão externa de 4 </a:t>
            </a:r>
            <a:r>
              <a:rPr lang="pt-PT" dirty="0" err="1">
                <a:latin typeface="+mn-lt"/>
              </a:rPr>
              <a:t>atm</a:t>
            </a:r>
            <a:r>
              <a:rPr lang="pt-PT" dirty="0">
                <a:latin typeface="+mn-lt"/>
              </a:rPr>
              <a:t>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2BEAEF0-A83E-4C82-AA9B-FCE7E9710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071938"/>
            <a:ext cx="8072437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3</a:t>
            </a:r>
          </a:p>
          <a:p>
            <a:pPr>
              <a:defRPr/>
            </a:pPr>
            <a:r>
              <a:rPr lang="pt-PT" dirty="0">
                <a:latin typeface="+mn-lt"/>
              </a:rPr>
              <a:t>O trabalho feito quando um gás é comprimido num cilindro é 462 J. Durante o processo transfere-se uma quantidade de calor igual a 128 J para o exterior. Calcular a variação de energia interna para este processo.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1A95507E-9B5B-4DE6-B232-AAA1AD9D9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Processo reversível (vs irreversível)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CA6E8C-8D4D-48DB-97A6-995E00782A4D}"/>
              </a:ext>
            </a:extLst>
          </p:cNvPr>
          <p:cNvSpPr txBox="1"/>
          <p:nvPr/>
        </p:nvSpPr>
        <p:spPr>
          <a:xfrm>
            <a:off x="360363" y="1143000"/>
            <a:ext cx="821531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Um gás pode sofrer uma transformação </a:t>
            </a:r>
            <a:r>
              <a:rPr lang="pt-PT" u="sng" dirty="0">
                <a:latin typeface="+mn-lt"/>
                <a:cs typeface="Arial" charset="0"/>
              </a:rPr>
              <a:t>reversível</a:t>
            </a:r>
            <a:r>
              <a:rPr lang="pt-PT" dirty="0">
                <a:latin typeface="+mn-lt"/>
                <a:cs typeface="Arial" charset="0"/>
              </a:rPr>
              <a:t>. Esta é uma sucessão de estados de equilíbrio em que as propriedades do sistema não são alteradas significativamente.  Considerando a expansão isotérmica de um gás perfeito temos:</a:t>
            </a:r>
          </a:p>
        </p:txBody>
      </p:sp>
      <p:pic>
        <p:nvPicPr>
          <p:cNvPr id="6151" name="Picture 2">
            <a:extLst>
              <a:ext uri="{FF2B5EF4-FFF2-40B4-BE49-F238E27FC236}">
                <a16:creationId xmlns:a16="http://schemas.microsoft.com/office/drawing/2014/main" id="{69905620-8AD3-4819-8528-E394C924C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428875"/>
            <a:ext cx="3951288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23">
            <a:extLst>
              <a:ext uri="{FF2B5EF4-FFF2-40B4-BE49-F238E27FC236}">
                <a16:creationId xmlns:a16="http://schemas.microsoft.com/office/drawing/2014/main" id="{4ADA8BDC-3DF3-426E-88CA-E604BDF62992}"/>
              </a:ext>
            </a:extLst>
          </p:cNvPr>
          <p:cNvGrpSpPr>
            <a:grpSpLocks/>
          </p:cNvGrpSpPr>
          <p:nvPr/>
        </p:nvGrpSpPr>
        <p:grpSpPr bwMode="auto">
          <a:xfrm>
            <a:off x="1857375" y="3427413"/>
            <a:ext cx="1265238" cy="1787525"/>
            <a:chOff x="1857356" y="3426691"/>
            <a:chExt cx="1264535" cy="1788259"/>
          </a:xfrm>
        </p:grpSpPr>
        <p:cxnSp>
          <p:nvCxnSpPr>
            <p:cNvPr id="8" name="Conexão recta 7">
              <a:extLst>
                <a:ext uri="{FF2B5EF4-FFF2-40B4-BE49-F238E27FC236}">
                  <a16:creationId xmlns:a16="http://schemas.microsoft.com/office/drawing/2014/main" id="{B8C70D53-5BAC-43CB-A237-CD98D34F92C9}"/>
                </a:ext>
              </a:extLst>
            </p:cNvPr>
            <p:cNvCxnSpPr/>
            <p:nvPr/>
          </p:nvCxnSpPr>
          <p:spPr>
            <a:xfrm rot="5400000">
              <a:off x="999754" y="4285881"/>
              <a:ext cx="1715204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xão recta 8">
              <a:extLst>
                <a:ext uri="{FF2B5EF4-FFF2-40B4-BE49-F238E27FC236}">
                  <a16:creationId xmlns:a16="http://schemas.microsoft.com/office/drawing/2014/main" id="{7C6A4752-9E62-4333-844A-0FD4349B1CF7}"/>
                </a:ext>
              </a:extLst>
            </p:cNvPr>
            <p:cNvCxnSpPr/>
            <p:nvPr/>
          </p:nvCxnSpPr>
          <p:spPr>
            <a:xfrm rot="5400000">
              <a:off x="2499385" y="4643215"/>
              <a:ext cx="1143469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>
              <a:extLst>
                <a:ext uri="{FF2B5EF4-FFF2-40B4-BE49-F238E27FC236}">
                  <a16:creationId xmlns:a16="http://schemas.microsoft.com/office/drawing/2014/main" id="{1168A3EE-5C8B-483C-82BA-FA8B5F218B84}"/>
                </a:ext>
              </a:extLst>
            </p:cNvPr>
            <p:cNvCxnSpPr/>
            <p:nvPr/>
          </p:nvCxnSpPr>
          <p:spPr>
            <a:xfrm rot="10800000" flipV="1">
              <a:off x="1857356" y="5143483"/>
              <a:ext cx="1213763" cy="9529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orma livre 21">
              <a:extLst>
                <a:ext uri="{FF2B5EF4-FFF2-40B4-BE49-F238E27FC236}">
                  <a16:creationId xmlns:a16="http://schemas.microsoft.com/office/drawing/2014/main" id="{3EC34C02-0BBE-4D9D-A3F1-10B8CCA16D34}"/>
                </a:ext>
              </a:extLst>
            </p:cNvPr>
            <p:cNvSpPr/>
            <p:nvPr/>
          </p:nvSpPr>
          <p:spPr>
            <a:xfrm>
              <a:off x="1865290" y="3426691"/>
              <a:ext cx="1256601" cy="682905"/>
            </a:xfrm>
            <a:custGeom>
              <a:avLst/>
              <a:gdLst>
                <a:gd name="connsiteX0" fmla="*/ 0 w 1256146"/>
                <a:gd name="connsiteY0" fmla="*/ 0 h 683491"/>
                <a:gd name="connsiteX1" fmla="*/ 424873 w 1256146"/>
                <a:gd name="connsiteY1" fmla="*/ 369454 h 683491"/>
                <a:gd name="connsiteX2" fmla="*/ 1256146 w 1256146"/>
                <a:gd name="connsiteY2" fmla="*/ 683491 h 683491"/>
                <a:gd name="connsiteX3" fmla="*/ 1256146 w 1256146"/>
                <a:gd name="connsiteY3" fmla="*/ 683491 h 683491"/>
                <a:gd name="connsiteX4" fmla="*/ 1246910 w 1256146"/>
                <a:gd name="connsiteY4" fmla="*/ 637309 h 68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146" h="683491">
                  <a:moveTo>
                    <a:pt x="0" y="0"/>
                  </a:moveTo>
                  <a:cubicBezTo>
                    <a:pt x="107757" y="127769"/>
                    <a:pt x="215515" y="255539"/>
                    <a:pt x="424873" y="369454"/>
                  </a:cubicBezTo>
                  <a:cubicBezTo>
                    <a:pt x="634231" y="483369"/>
                    <a:pt x="1256146" y="683491"/>
                    <a:pt x="1256146" y="683491"/>
                  </a:cubicBezTo>
                  <a:lnTo>
                    <a:pt x="1256146" y="683491"/>
                  </a:lnTo>
                  <a:lnTo>
                    <a:pt x="1246910" y="637309"/>
                  </a:lnTo>
                </a:path>
              </a:pathLst>
            </a:cu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PT"/>
            </a:p>
          </p:txBody>
        </p:sp>
      </p:grpSp>
      <p:graphicFrame>
        <p:nvGraphicFramePr>
          <p:cNvPr id="6146" name="Object 2">
            <a:extLst>
              <a:ext uri="{FF2B5EF4-FFF2-40B4-BE49-F238E27FC236}">
                <a16:creationId xmlns:a16="http://schemas.microsoft.com/office/drawing/2014/main" id="{15827CA0-50BA-49B7-9267-1F48A3BC4E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0688" y="2357438"/>
          <a:ext cx="1665287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ção" r:id="rId4" imgW="901440" imgH="355320" progId="Equation.3">
                  <p:embed/>
                </p:oleObj>
              </mc:Choice>
              <mc:Fallback>
                <p:oleObj name="Equação" r:id="rId4" imgW="901440" imgH="355320" progId="Equation.3">
                  <p:embed/>
                  <p:pic>
                    <p:nvPicPr>
                      <p:cNvPr id="6146" name="Object 2">
                        <a:extLst>
                          <a:ext uri="{FF2B5EF4-FFF2-40B4-BE49-F238E27FC236}">
                            <a16:creationId xmlns:a16="http://schemas.microsoft.com/office/drawing/2014/main" id="{15827CA0-50BA-49B7-9267-1F48A3BC4E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88" y="2357438"/>
                        <a:ext cx="1665287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>
            <a:extLst>
              <a:ext uri="{FF2B5EF4-FFF2-40B4-BE49-F238E27FC236}">
                <a16:creationId xmlns:a16="http://schemas.microsoft.com/office/drawing/2014/main" id="{1354B46C-88B7-4263-8496-E93188EA52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29250" y="3214688"/>
          <a:ext cx="180498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ção" r:id="rId6" imgW="1104840" imgH="393480" progId="Equation.3">
                  <p:embed/>
                </p:oleObj>
              </mc:Choice>
              <mc:Fallback>
                <p:oleObj name="Equação" r:id="rId6" imgW="1104840" imgH="393480" progId="Equation.3">
                  <p:embed/>
                  <p:pic>
                    <p:nvPicPr>
                      <p:cNvPr id="6147" name="Object 3">
                        <a:extLst>
                          <a:ext uri="{FF2B5EF4-FFF2-40B4-BE49-F238E27FC236}">
                            <a16:creationId xmlns:a16="http://schemas.microsoft.com/office/drawing/2014/main" id="{1354B46C-88B7-4263-8496-E93188EA52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0" y="3214688"/>
                        <a:ext cx="1804988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>
            <a:extLst>
              <a:ext uri="{FF2B5EF4-FFF2-40B4-BE49-F238E27FC236}">
                <a16:creationId xmlns:a16="http://schemas.microsoft.com/office/drawing/2014/main" id="{4CA79BA6-9DD4-4B1F-8613-30A2A9ABA5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25" y="4143375"/>
          <a:ext cx="2798763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ção" r:id="rId8" imgW="1041120" imgH="457200" progId="Equation.3">
                  <p:embed/>
                </p:oleObj>
              </mc:Choice>
              <mc:Fallback>
                <p:oleObj name="Equação" r:id="rId8" imgW="1041120" imgH="457200" progId="Equation.3">
                  <p:embed/>
                  <p:pic>
                    <p:nvPicPr>
                      <p:cNvPr id="6148" name="Object 4">
                        <a:extLst>
                          <a:ext uri="{FF2B5EF4-FFF2-40B4-BE49-F238E27FC236}">
                            <a16:creationId xmlns:a16="http://schemas.microsoft.com/office/drawing/2014/main" id="{4CA79BA6-9DD4-4B1F-8613-30A2A9ABA5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4143375"/>
                        <a:ext cx="2798763" cy="12287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571E8F05-A7D7-4D39-B1E8-E179B595BE3C}"/>
              </a:ext>
            </a:extLst>
          </p:cNvPr>
          <p:cNvSpPr txBox="1"/>
          <p:nvPr/>
        </p:nvSpPr>
        <p:spPr>
          <a:xfrm>
            <a:off x="5000625" y="5429250"/>
            <a:ext cx="207168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R = 8.314 J.K</a:t>
            </a:r>
            <a:r>
              <a:rPr lang="pt-PT" baseline="30000" dirty="0">
                <a:latin typeface="+mn-lt"/>
                <a:cs typeface="Arial" charset="0"/>
              </a:rPr>
              <a:t>-1</a:t>
            </a:r>
            <a:r>
              <a:rPr lang="pt-PT" dirty="0">
                <a:latin typeface="+mn-lt"/>
                <a:cs typeface="Arial" charset="0"/>
              </a:rPr>
              <a:t>.mol</a:t>
            </a:r>
            <a:r>
              <a:rPr lang="pt-PT" baseline="30000" dirty="0">
                <a:latin typeface="+mn-lt"/>
                <a:cs typeface="Arial" charset="0"/>
              </a:rPr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64A16C27-328A-42FA-86D4-160643C29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Capacidades caloríficas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0BCD862-2D1A-4A3D-8508-47D3E6DF8FE4}"/>
              </a:ext>
            </a:extLst>
          </p:cNvPr>
          <p:cNvSpPr txBox="1"/>
          <p:nvPr/>
        </p:nvSpPr>
        <p:spPr>
          <a:xfrm>
            <a:off x="360363" y="1143000"/>
            <a:ext cx="84296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Quando se transfere energia sob a forma de calor para um sistema há uma mudança  de estado que se pode traduzir numa variação de temperatura:</a:t>
            </a:r>
          </a:p>
        </p:txBody>
      </p:sp>
      <p:graphicFrame>
        <p:nvGraphicFramePr>
          <p:cNvPr id="7170" name="Object 2">
            <a:extLst>
              <a:ext uri="{FF2B5EF4-FFF2-40B4-BE49-F238E27FC236}">
                <a16:creationId xmlns:a16="http://schemas.microsoft.com/office/drawing/2014/main" id="{535AFBCC-7C7A-4B70-9E09-E6438849E1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43250" y="2071688"/>
          <a:ext cx="1519238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ção" r:id="rId3" imgW="672840" imgH="203040" progId="Equation.3">
                  <p:embed/>
                </p:oleObj>
              </mc:Choice>
              <mc:Fallback>
                <p:oleObj name="Equação" r:id="rId3" imgW="672840" imgH="203040" progId="Equation.3">
                  <p:embed/>
                  <p:pic>
                    <p:nvPicPr>
                      <p:cNvPr id="7170" name="Object 2">
                        <a:extLst>
                          <a:ext uri="{FF2B5EF4-FFF2-40B4-BE49-F238E27FC236}">
                            <a16:creationId xmlns:a16="http://schemas.microsoft.com/office/drawing/2014/main" id="{535AFBCC-7C7A-4B70-9E09-E6438849E1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2071688"/>
                        <a:ext cx="1519238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5AD9E4E-157C-46E5-9199-BAE6059DF83D}"/>
              </a:ext>
            </a:extLst>
          </p:cNvPr>
          <p:cNvSpPr txBox="1"/>
          <p:nvPr/>
        </p:nvSpPr>
        <p:spPr>
          <a:xfrm>
            <a:off x="360363" y="2786063"/>
            <a:ext cx="471487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C é a capacidade calorífica.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86E488E-1EAA-465C-A07A-E3EC5365DB74}"/>
              </a:ext>
            </a:extLst>
          </p:cNvPr>
          <p:cNvSpPr txBox="1"/>
          <p:nvPr/>
        </p:nvSpPr>
        <p:spPr>
          <a:xfrm>
            <a:off x="360363" y="3500438"/>
            <a:ext cx="79295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Para um sistema a </a:t>
            </a:r>
            <a:r>
              <a:rPr lang="pt-PT" u="sng" dirty="0">
                <a:latin typeface="+mn-lt"/>
                <a:cs typeface="Arial" charset="0"/>
              </a:rPr>
              <a:t>volume constante</a:t>
            </a:r>
            <a:r>
              <a:rPr lang="pt-PT" dirty="0">
                <a:latin typeface="+mn-lt"/>
                <a:cs typeface="Arial" charset="0"/>
              </a:rPr>
              <a:t>, que não realize qualquer tipo de trabalho, </a:t>
            </a:r>
          </a:p>
        </p:txBody>
      </p:sp>
      <p:graphicFrame>
        <p:nvGraphicFramePr>
          <p:cNvPr id="7171" name="Object 3">
            <a:extLst>
              <a:ext uri="{FF2B5EF4-FFF2-40B4-BE49-F238E27FC236}">
                <a16:creationId xmlns:a16="http://schemas.microsoft.com/office/drawing/2014/main" id="{DA118E25-1807-4968-B941-70F24FC741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0375" y="4214813"/>
          <a:ext cx="2389188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ção" r:id="rId5" imgW="1091880" imgH="228600" progId="Equation.3">
                  <p:embed/>
                </p:oleObj>
              </mc:Choice>
              <mc:Fallback>
                <p:oleObj name="Equação" r:id="rId5" imgW="1091880" imgH="228600" progId="Equation.3">
                  <p:embed/>
                  <p:pic>
                    <p:nvPicPr>
                      <p:cNvPr id="7171" name="Object 3">
                        <a:extLst>
                          <a:ext uri="{FF2B5EF4-FFF2-40B4-BE49-F238E27FC236}">
                            <a16:creationId xmlns:a16="http://schemas.microsoft.com/office/drawing/2014/main" id="{DA118E25-1807-4968-B941-70F24FC741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4214813"/>
                        <a:ext cx="2389188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>
            <a:extLst>
              <a:ext uri="{FF2B5EF4-FFF2-40B4-BE49-F238E27FC236}">
                <a16:creationId xmlns:a16="http://schemas.microsoft.com/office/drawing/2014/main" id="{D1BCEB56-6FBD-42EC-A982-2063FBBE9C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14688" y="5214938"/>
          <a:ext cx="1841500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ção" r:id="rId7" imgW="825480" imgH="444240" progId="Equation.3">
                  <p:embed/>
                </p:oleObj>
              </mc:Choice>
              <mc:Fallback>
                <p:oleObj name="Equação" r:id="rId7" imgW="825480" imgH="444240" progId="Equation.3">
                  <p:embed/>
                  <p:pic>
                    <p:nvPicPr>
                      <p:cNvPr id="7172" name="Object 4">
                        <a:extLst>
                          <a:ext uri="{FF2B5EF4-FFF2-40B4-BE49-F238E27FC236}">
                            <a16:creationId xmlns:a16="http://schemas.microsoft.com/office/drawing/2014/main" id="{D1BCEB56-6FBD-42EC-A982-2063FBBE9C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88" y="5214938"/>
                        <a:ext cx="1841500" cy="99218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1782E2F7-BF9A-4AA0-85D0-79ABB2519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1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Variação de energia interna de um gás perfeito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1929814-3ED4-4205-AA79-BFC5A7BBCF8C}"/>
              </a:ext>
            </a:extLst>
          </p:cNvPr>
          <p:cNvSpPr txBox="1"/>
          <p:nvPr/>
        </p:nvSpPr>
        <p:spPr>
          <a:xfrm>
            <a:off x="360363" y="1214438"/>
            <a:ext cx="821531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energia interna de um gás perfeito só depende da temperatura. Assim a variação de energia interna é sempre dada por: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7F9E1AFD-7666-411A-AC42-109E760F43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57313" y="2071688"/>
          <a:ext cx="213360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ção" r:id="rId3" imgW="965160" imgH="355320" progId="Equation.3">
                  <p:embed/>
                </p:oleObj>
              </mc:Choice>
              <mc:Fallback>
                <p:oleObj name="Equação" r:id="rId3" imgW="965160" imgH="355320" progId="Equation.3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7F9E1AFD-7666-411A-AC42-109E760F43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2071688"/>
                        <a:ext cx="2133600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79F6F137-A011-4258-A936-7BF962DB2B66}"/>
              </a:ext>
            </a:extLst>
          </p:cNvPr>
          <p:cNvSpPr txBox="1"/>
          <p:nvPr/>
        </p:nvSpPr>
        <p:spPr>
          <a:xfrm>
            <a:off x="360363" y="3000375"/>
            <a:ext cx="2997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Se C</a:t>
            </a:r>
            <a:r>
              <a:rPr lang="pt-PT" baseline="-25000" dirty="0">
                <a:latin typeface="+mn-lt"/>
                <a:cs typeface="Arial" charset="0"/>
              </a:rPr>
              <a:t>V</a:t>
            </a:r>
            <a:r>
              <a:rPr lang="pt-PT" dirty="0">
                <a:latin typeface="+mn-lt"/>
                <a:cs typeface="Arial" charset="0"/>
              </a:rPr>
              <a:t> for constante</a:t>
            </a:r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24783BE1-6BBA-42CC-9F5A-41B1BC185A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3643313"/>
          <a:ext cx="2362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ção" r:id="rId5" imgW="787320" imgH="228600" progId="Equation.3">
                  <p:embed/>
                </p:oleObj>
              </mc:Choice>
              <mc:Fallback>
                <p:oleObj name="Equação" r:id="rId5" imgW="787320" imgH="228600" progId="Equation.3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24783BE1-6BBA-42CC-9F5A-41B1BC185A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643313"/>
                        <a:ext cx="2362200" cy="6858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3">
            <a:extLst>
              <a:ext uri="{FF2B5EF4-FFF2-40B4-BE49-F238E27FC236}">
                <a16:creationId xmlns:a16="http://schemas.microsoft.com/office/drawing/2014/main" id="{EF091626-58E2-4B2F-B1FC-DE9EC8B080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1928813"/>
            <a:ext cx="5356225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889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eta para baixo 10">
            <a:extLst>
              <a:ext uri="{FF2B5EF4-FFF2-40B4-BE49-F238E27FC236}">
                <a16:creationId xmlns:a16="http://schemas.microsoft.com/office/drawing/2014/main" id="{62579BDE-8B4D-4527-90E0-E5FDEBF8FE3A}"/>
              </a:ext>
            </a:extLst>
          </p:cNvPr>
          <p:cNvSpPr/>
          <p:nvPr/>
        </p:nvSpPr>
        <p:spPr>
          <a:xfrm>
            <a:off x="5072063" y="4286250"/>
            <a:ext cx="142875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8AFC8B0-3988-43E3-A734-2D87384B6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5429250"/>
            <a:ext cx="3929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PT" altLang="pt-PT"/>
              <a:t>Só na transformação a-b,  </a:t>
            </a:r>
            <a:r>
              <a:rPr lang="pt-PT" altLang="pt-PT">
                <a:sym typeface="Symbol" panose="05050102010706020507" pitchFamily="18" charset="2"/>
              </a:rPr>
              <a:t>U = Q</a:t>
            </a:r>
            <a:endParaRPr lang="pt-PT" alt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build="allAtOnce"/>
      <p:bldP spid="11" grpId="0" animBg="1"/>
      <p:bldP spid="12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752F126D-CEDA-4A90-8652-2363F4C39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71500"/>
            <a:ext cx="81407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4</a:t>
            </a:r>
          </a:p>
          <a:p>
            <a:pPr>
              <a:defRPr/>
            </a:pPr>
            <a:r>
              <a:rPr lang="pt-PT" dirty="0">
                <a:latin typeface="+mn-lt"/>
              </a:rPr>
              <a:t>Considere 1 </a:t>
            </a:r>
            <a:r>
              <a:rPr lang="pt-PT" dirty="0" err="1">
                <a:latin typeface="+mn-lt"/>
              </a:rPr>
              <a:t>mol</a:t>
            </a:r>
            <a:r>
              <a:rPr lang="pt-PT" dirty="0">
                <a:latin typeface="+mn-lt"/>
              </a:rPr>
              <a:t> de um gás perfeito a 25 °C que se expande isotermicamente de 10 dm</a:t>
            </a:r>
            <a:r>
              <a:rPr lang="pt-PT" baseline="30000" dirty="0">
                <a:latin typeface="+mn-lt"/>
              </a:rPr>
              <a:t>3</a:t>
            </a:r>
            <a:r>
              <a:rPr lang="pt-PT" dirty="0">
                <a:latin typeface="+mn-lt"/>
              </a:rPr>
              <a:t> para 20 dm</a:t>
            </a:r>
            <a:r>
              <a:rPr lang="pt-PT" baseline="30000" dirty="0">
                <a:latin typeface="+mn-lt"/>
              </a:rPr>
              <a:t>3</a:t>
            </a:r>
            <a:r>
              <a:rPr lang="pt-PT" dirty="0">
                <a:latin typeface="+mn-lt"/>
              </a:rPr>
              <a:t>. (a) Calcule o calor trocado se o processo for reversível; (b) para uma expansão irreversível contra pressão externa constante, entre os mesmos estados inicial e final, calcule o calor.</a:t>
            </a:r>
          </a:p>
        </p:txBody>
      </p:sp>
      <p:sp>
        <p:nvSpPr>
          <p:cNvPr id="3" name="CaixaDeTexto 4">
            <a:extLst>
              <a:ext uri="{FF2B5EF4-FFF2-40B4-BE49-F238E27FC236}">
                <a16:creationId xmlns:a16="http://schemas.microsoft.com/office/drawing/2014/main" id="{5359A270-323E-40B9-9E60-4C0D4108C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293957"/>
            <a:ext cx="8212137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5</a:t>
            </a:r>
          </a:p>
          <a:p>
            <a:pPr>
              <a:defRPr/>
            </a:pPr>
            <a:r>
              <a:rPr lang="pt-PT" dirty="0">
                <a:latin typeface="+mn-lt"/>
              </a:rPr>
              <a:t>Um mole de um gás ideal é expandido de 10 L e 0 °C para 20 L e 100 °C. Usando C</a:t>
            </a:r>
            <a:r>
              <a:rPr lang="pt-PT" baseline="-25000" dirty="0">
                <a:latin typeface="+mn-lt"/>
              </a:rPr>
              <a:t>V </a:t>
            </a:r>
            <a:r>
              <a:rPr lang="pt-PT" dirty="0">
                <a:latin typeface="+mn-lt"/>
              </a:rPr>
              <a:t>= 20 J.K</a:t>
            </a:r>
            <a:r>
              <a:rPr lang="pt-PT" baseline="30000" dirty="0">
                <a:latin typeface="+mn-lt"/>
              </a:rPr>
              <a:t>-1</a:t>
            </a:r>
            <a:r>
              <a:rPr lang="pt-PT" dirty="0">
                <a:latin typeface="+mn-lt"/>
              </a:rPr>
              <a:t>.mol</a:t>
            </a:r>
            <a:r>
              <a:rPr lang="pt-PT" baseline="30000" dirty="0">
                <a:latin typeface="+mn-lt"/>
              </a:rPr>
              <a:t>-1</a:t>
            </a:r>
            <a:r>
              <a:rPr lang="pt-PT" dirty="0">
                <a:latin typeface="+mn-lt"/>
              </a:rPr>
              <a:t>, calcule </a:t>
            </a:r>
            <a:r>
              <a:rPr lang="pt-PT" dirty="0">
                <a:latin typeface="+mn-lt"/>
                <a:sym typeface="Symbol"/>
              </a:rPr>
              <a:t>U, Q e W para cada um dos seguintes passos alternativos em que esta expansão se pode efectuar: (a) expansão isotérmica reversível a 0 °C de 10 L para 20 L, seguida de aquecimento a volume constante até 100 °C; (b) Aquecimento de 10 L a volume constante até 100 °C, seguido de uma expansão isotérmica reversível a 100 °C até 20 L.</a:t>
            </a:r>
            <a:endParaRPr lang="pt-PT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3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13989963-53B1-4A8D-9214-B31C6F74A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8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Processos a pressão constante</a:t>
            </a:r>
          </a:p>
        </p:txBody>
      </p:sp>
      <p:pic>
        <p:nvPicPr>
          <p:cNvPr id="9221" name="Picture 1">
            <a:extLst>
              <a:ext uri="{FF2B5EF4-FFF2-40B4-BE49-F238E27FC236}">
                <a16:creationId xmlns:a16="http://schemas.microsoft.com/office/drawing/2014/main" id="{1C4A2ECA-9D63-4950-A3A8-B846264C6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214438"/>
            <a:ext cx="6103938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694C4E1-0E33-44B6-A36B-A3C10C5189B6}"/>
              </a:ext>
            </a:extLst>
          </p:cNvPr>
          <p:cNvSpPr txBox="1"/>
          <p:nvPr/>
        </p:nvSpPr>
        <p:spPr>
          <a:xfrm>
            <a:off x="360363" y="3929063"/>
            <a:ext cx="8497887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volume constante, </a:t>
            </a:r>
            <a:r>
              <a:rPr lang="pt-PT" dirty="0">
                <a:latin typeface="+mn-lt"/>
                <a:cs typeface="Arial" charset="0"/>
                <a:sym typeface="Symbol"/>
              </a:rPr>
              <a:t>U = Q. A pressão constante  parte do calor é convertido em trabalho. Para se obter o mesmo aumento de temperatura teríamos de usar uma maior quantidade de calor.</a:t>
            </a:r>
            <a:endParaRPr lang="pt-PT" dirty="0">
              <a:latin typeface="+mn-lt"/>
              <a:cs typeface="Arial" charset="0"/>
            </a:endParaRPr>
          </a:p>
        </p:txBody>
      </p:sp>
      <p:graphicFrame>
        <p:nvGraphicFramePr>
          <p:cNvPr id="9218" name="Object 2">
            <a:extLst>
              <a:ext uri="{FF2B5EF4-FFF2-40B4-BE49-F238E27FC236}">
                <a16:creationId xmlns:a16="http://schemas.microsoft.com/office/drawing/2014/main" id="{8ECE88E7-7149-4DB1-BCCE-DD9A4B6773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1813" y="5072063"/>
          <a:ext cx="16764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ção" r:id="rId4" imgW="736560" imgH="241200" progId="Equation.3">
                  <p:embed/>
                </p:oleObj>
              </mc:Choice>
              <mc:Fallback>
                <p:oleObj name="Equação" r:id="rId4" imgW="736560" imgH="241200" progId="Equation.3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8ECE88E7-7149-4DB1-BCCE-DD9A4B6773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5072063"/>
                        <a:ext cx="167640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C6D3F102-E7FB-42F1-9F6A-BA9EF7BD2804}"/>
              </a:ext>
            </a:extLst>
          </p:cNvPr>
          <p:cNvSpPr txBox="1"/>
          <p:nvPr/>
        </p:nvSpPr>
        <p:spPr>
          <a:xfrm>
            <a:off x="2500313" y="5857875"/>
            <a:ext cx="32829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Para um gás </a:t>
            </a:r>
            <a:r>
              <a:rPr lang="pt-PT" dirty="0" err="1">
                <a:latin typeface="+mn-lt"/>
                <a:cs typeface="Arial" charset="0"/>
              </a:rPr>
              <a:t>C</a:t>
            </a:r>
            <a:r>
              <a:rPr lang="pt-PT" baseline="-25000" dirty="0" err="1">
                <a:latin typeface="+mn-lt"/>
                <a:cs typeface="Arial" charset="0"/>
              </a:rPr>
              <a:t>p</a:t>
            </a:r>
            <a:r>
              <a:rPr lang="pt-PT" dirty="0">
                <a:latin typeface="+mn-lt"/>
                <a:cs typeface="Arial" charset="0"/>
              </a:rPr>
              <a:t> &gt; </a:t>
            </a:r>
            <a:r>
              <a:rPr lang="pt-PT" dirty="0" err="1">
                <a:latin typeface="+mn-lt"/>
                <a:cs typeface="Arial" charset="0"/>
              </a:rPr>
              <a:t>C</a:t>
            </a:r>
            <a:r>
              <a:rPr lang="pt-PT" baseline="-25000" dirty="0" err="1">
                <a:latin typeface="+mn-lt"/>
                <a:cs typeface="Arial" charset="0"/>
              </a:rPr>
              <a:t>v</a:t>
            </a:r>
            <a:r>
              <a:rPr lang="pt-PT" dirty="0">
                <a:latin typeface="+mn-lt"/>
                <a:cs typeface="Arial" charset="0"/>
              </a:rPr>
              <a:t>. </a:t>
            </a:r>
          </a:p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Para sólidos e líquidos, </a:t>
            </a:r>
            <a:r>
              <a:rPr lang="pt-PT" dirty="0" err="1">
                <a:latin typeface="+mn-lt"/>
                <a:cs typeface="Arial" charset="0"/>
              </a:rPr>
              <a:t>C</a:t>
            </a:r>
            <a:r>
              <a:rPr lang="pt-PT" baseline="-25000" dirty="0" err="1">
                <a:latin typeface="+mn-lt"/>
                <a:cs typeface="Arial" charset="0"/>
              </a:rPr>
              <a:t>p</a:t>
            </a:r>
            <a:r>
              <a:rPr lang="pt-PT" dirty="0">
                <a:latin typeface="+mn-lt"/>
                <a:cs typeface="Arial" charset="0"/>
              </a:rPr>
              <a:t> ≈ C</a:t>
            </a:r>
            <a:r>
              <a:rPr lang="pt-PT" baseline="-25000" dirty="0">
                <a:latin typeface="+mn-lt"/>
                <a:cs typeface="Arial" charset="0"/>
              </a:rPr>
              <a:t>V</a:t>
            </a:r>
            <a:r>
              <a:rPr lang="pt-PT" dirty="0">
                <a:latin typeface="+mn-lt"/>
                <a:cs typeface="Arial" charset="0"/>
              </a:rPr>
              <a:t>. </a:t>
            </a:r>
          </a:p>
        </p:txBody>
      </p:sp>
      <p:cxnSp>
        <p:nvCxnSpPr>
          <p:cNvPr id="10" name="Conexão recta unidireccional 9">
            <a:extLst>
              <a:ext uri="{FF2B5EF4-FFF2-40B4-BE49-F238E27FC236}">
                <a16:creationId xmlns:a16="http://schemas.microsoft.com/office/drawing/2014/main" id="{B14E7270-706E-4A5A-946A-FCB2AA934E1C}"/>
              </a:ext>
            </a:extLst>
          </p:cNvPr>
          <p:cNvCxnSpPr/>
          <p:nvPr/>
        </p:nvCxnSpPr>
        <p:spPr>
          <a:xfrm flipV="1">
            <a:off x="4714875" y="5357813"/>
            <a:ext cx="1285875" cy="64293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037D700-8315-4E9F-8563-297672057727}"/>
              </a:ext>
            </a:extLst>
          </p:cNvPr>
          <p:cNvSpPr txBox="1"/>
          <p:nvPr/>
        </p:nvSpPr>
        <p:spPr>
          <a:xfrm>
            <a:off x="6072188" y="4857750"/>
            <a:ext cx="294163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Para um gás perfeito</a:t>
            </a:r>
          </a:p>
        </p:txBody>
      </p:sp>
      <p:graphicFrame>
        <p:nvGraphicFramePr>
          <p:cNvPr id="12" name="Object 7">
            <a:extLst>
              <a:ext uri="{FF2B5EF4-FFF2-40B4-BE49-F238E27FC236}">
                <a16:creationId xmlns:a16="http://schemas.microsoft.com/office/drawing/2014/main" id="{29263159-461E-4B15-87BC-41E9AC4BF5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15063" y="5286375"/>
          <a:ext cx="2098675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ção" r:id="rId6" imgW="787320" imgH="241200" progId="Equation.3">
                  <p:embed/>
                </p:oleObj>
              </mc:Choice>
              <mc:Fallback>
                <p:oleObj name="Equação" r:id="rId6" imgW="787320" imgH="241200" progId="Equation.3">
                  <p:embed/>
                  <p:pic>
                    <p:nvPicPr>
                      <p:cNvPr id="12" name="Object 7">
                        <a:extLst>
                          <a:ext uri="{FF2B5EF4-FFF2-40B4-BE49-F238E27FC236}">
                            <a16:creationId xmlns:a16="http://schemas.microsoft.com/office/drawing/2014/main" id="{29263159-461E-4B15-87BC-41E9AC4BF5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5063" y="5286375"/>
                        <a:ext cx="2098675" cy="64293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9FF25A1-45FD-4258-A53D-E2A248647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8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Entalpia e a 1ª Lei da Termodinâmica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30B20E0-B795-45E8-ACB8-FAA097F32F2C}"/>
              </a:ext>
            </a:extLst>
          </p:cNvPr>
          <p:cNvSpPr txBox="1"/>
          <p:nvPr/>
        </p:nvSpPr>
        <p:spPr>
          <a:xfrm>
            <a:off x="360363" y="1071563"/>
            <a:ext cx="85010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Tal como C</a:t>
            </a:r>
            <a:r>
              <a:rPr lang="pt-PT" baseline="-25000" dirty="0">
                <a:latin typeface="+mn-lt"/>
                <a:cs typeface="Arial" charset="0"/>
              </a:rPr>
              <a:t>V</a:t>
            </a:r>
            <a:r>
              <a:rPr lang="pt-PT" dirty="0">
                <a:latin typeface="+mn-lt"/>
                <a:cs typeface="Arial" charset="0"/>
              </a:rPr>
              <a:t>, também </a:t>
            </a:r>
            <a:r>
              <a:rPr lang="pt-PT" dirty="0" err="1">
                <a:latin typeface="+mn-lt"/>
                <a:cs typeface="Arial" charset="0"/>
              </a:rPr>
              <a:t>C</a:t>
            </a:r>
            <a:r>
              <a:rPr lang="pt-PT" baseline="-25000" dirty="0" err="1">
                <a:latin typeface="+mn-lt"/>
                <a:cs typeface="Arial" charset="0"/>
              </a:rPr>
              <a:t>p</a:t>
            </a:r>
            <a:r>
              <a:rPr lang="pt-PT" dirty="0">
                <a:latin typeface="+mn-lt"/>
                <a:cs typeface="Arial" charset="0"/>
              </a:rPr>
              <a:t> está relacionado com uma função termodinâmica: a </a:t>
            </a:r>
            <a:r>
              <a:rPr lang="pt-PT" u="sng" dirty="0">
                <a:latin typeface="+mn-lt"/>
                <a:cs typeface="Arial" charset="0"/>
              </a:rPr>
              <a:t>entalpia</a:t>
            </a:r>
            <a:r>
              <a:rPr lang="pt-PT" dirty="0">
                <a:latin typeface="+mn-lt"/>
                <a:cs typeface="Arial" charset="0"/>
              </a:rPr>
              <a:t>. A entalpia, tal como a energia interna é uma função de estado.</a:t>
            </a:r>
          </a:p>
        </p:txBody>
      </p:sp>
      <p:graphicFrame>
        <p:nvGraphicFramePr>
          <p:cNvPr id="10242" name="Object 5">
            <a:extLst>
              <a:ext uri="{FF2B5EF4-FFF2-40B4-BE49-F238E27FC236}">
                <a16:creationId xmlns:a16="http://schemas.microsoft.com/office/drawing/2014/main" id="{961140C9-3D23-421D-BFEB-CE7FD5C4A8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7500" y="1785938"/>
          <a:ext cx="208756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Equação" r:id="rId3" imgW="799920" imgH="203040" progId="Equation.3">
                  <p:embed/>
                </p:oleObj>
              </mc:Choice>
              <mc:Fallback>
                <p:oleObj name="Equação" r:id="rId3" imgW="799920" imgH="203040" progId="Equation.3">
                  <p:embed/>
                  <p:pic>
                    <p:nvPicPr>
                      <p:cNvPr id="10242" name="Object 5">
                        <a:extLst>
                          <a:ext uri="{FF2B5EF4-FFF2-40B4-BE49-F238E27FC236}">
                            <a16:creationId xmlns:a16="http://schemas.microsoft.com/office/drawing/2014/main" id="{961140C9-3D23-421D-BFEB-CE7FD5C4A8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1785938"/>
                        <a:ext cx="2087563" cy="5302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BC0A867B-85E2-46E2-A695-32AD4E8C4513}"/>
              </a:ext>
            </a:extLst>
          </p:cNvPr>
          <p:cNvSpPr txBox="1"/>
          <p:nvPr/>
        </p:nvSpPr>
        <p:spPr>
          <a:xfrm>
            <a:off x="360363" y="2428875"/>
            <a:ext cx="81438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Para uma variação infinitesimal temos:</a:t>
            </a:r>
          </a:p>
        </p:txBody>
      </p:sp>
      <p:graphicFrame>
        <p:nvGraphicFramePr>
          <p:cNvPr id="10243" name="Object 6">
            <a:extLst>
              <a:ext uri="{FF2B5EF4-FFF2-40B4-BE49-F238E27FC236}">
                <a16:creationId xmlns:a16="http://schemas.microsoft.com/office/drawing/2014/main" id="{A664FA0B-4E3E-4C93-B9FB-06E45A7DEC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28875" y="3000375"/>
          <a:ext cx="3486150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ção" r:id="rId5" imgW="1752480" imgH="431640" progId="Equation.3">
                  <p:embed/>
                </p:oleObj>
              </mc:Choice>
              <mc:Fallback>
                <p:oleObj name="Equação" r:id="rId5" imgW="1752480" imgH="431640" progId="Equation.3">
                  <p:embed/>
                  <p:pic>
                    <p:nvPicPr>
                      <p:cNvPr id="10243" name="Object 6">
                        <a:extLst>
                          <a:ext uri="{FF2B5EF4-FFF2-40B4-BE49-F238E27FC236}">
                            <a16:creationId xmlns:a16="http://schemas.microsoft.com/office/drawing/2014/main" id="{A664FA0B-4E3E-4C93-B9FB-06E45A7DEC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3000375"/>
                        <a:ext cx="3486150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66F2FC77-BE4D-48CC-88EC-FC2CED686F69}"/>
              </a:ext>
            </a:extLst>
          </p:cNvPr>
          <p:cNvSpPr txBox="1"/>
          <p:nvPr/>
        </p:nvSpPr>
        <p:spPr>
          <a:xfrm>
            <a:off x="360363" y="4000500"/>
            <a:ext cx="77152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Havendo apenas trabalho de expansão/compressão</a:t>
            </a:r>
            <a:r>
              <a:rPr lang="pt-PT" dirty="0">
                <a:latin typeface="Arial" charset="0"/>
                <a:cs typeface="Arial" charset="0"/>
              </a:rPr>
              <a:t>:</a:t>
            </a:r>
          </a:p>
        </p:txBody>
      </p:sp>
      <p:graphicFrame>
        <p:nvGraphicFramePr>
          <p:cNvPr id="10244" name="Object 8">
            <a:extLst>
              <a:ext uri="{FF2B5EF4-FFF2-40B4-BE49-F238E27FC236}">
                <a16:creationId xmlns:a16="http://schemas.microsoft.com/office/drawing/2014/main" id="{68FDC271-E585-45B2-BB38-AE520AEEC0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57813" y="4000500"/>
          <a:ext cx="183991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ção" r:id="rId7" imgW="965160" imgH="203040" progId="Equation.3">
                  <p:embed/>
                </p:oleObj>
              </mc:Choice>
              <mc:Fallback>
                <p:oleObj name="Equação" r:id="rId7" imgW="965160" imgH="203040" progId="Equation.3">
                  <p:embed/>
                  <p:pic>
                    <p:nvPicPr>
                      <p:cNvPr id="10244" name="Object 8">
                        <a:extLst>
                          <a:ext uri="{FF2B5EF4-FFF2-40B4-BE49-F238E27FC236}">
                            <a16:creationId xmlns:a16="http://schemas.microsoft.com/office/drawing/2014/main" id="{68FDC271-E585-45B2-BB38-AE520AEEC0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3" y="4000500"/>
                        <a:ext cx="1839912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>
            <a:extLst>
              <a:ext uri="{FF2B5EF4-FFF2-40B4-BE49-F238E27FC236}">
                <a16:creationId xmlns:a16="http://schemas.microsoft.com/office/drawing/2014/main" id="{B93B8290-E7E5-42EC-B34D-38270B3D972F}"/>
              </a:ext>
            </a:extLst>
          </p:cNvPr>
          <p:cNvSpPr txBox="1"/>
          <p:nvPr/>
        </p:nvSpPr>
        <p:spPr>
          <a:xfrm>
            <a:off x="360363" y="4429125"/>
            <a:ext cx="35718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</a:t>
            </a:r>
            <a:r>
              <a:rPr lang="pt-PT" u="sng" dirty="0">
                <a:latin typeface="+mn-lt"/>
                <a:cs typeface="Arial" charset="0"/>
              </a:rPr>
              <a:t>pressão constante</a:t>
            </a:r>
            <a:r>
              <a:rPr lang="pt-PT" dirty="0">
                <a:latin typeface="+mn-lt"/>
                <a:cs typeface="Arial" charset="0"/>
              </a:rPr>
              <a:t>:</a:t>
            </a:r>
          </a:p>
        </p:txBody>
      </p:sp>
      <p:graphicFrame>
        <p:nvGraphicFramePr>
          <p:cNvPr id="10245" name="Object 9">
            <a:extLst>
              <a:ext uri="{FF2B5EF4-FFF2-40B4-BE49-F238E27FC236}">
                <a16:creationId xmlns:a16="http://schemas.microsoft.com/office/drawing/2014/main" id="{91FCDB23-F19C-42D6-8589-7BA184F367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43250" y="4786313"/>
          <a:ext cx="19780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ção" r:id="rId9" imgW="596880" imgH="203040" progId="Equation.3">
                  <p:embed/>
                </p:oleObj>
              </mc:Choice>
              <mc:Fallback>
                <p:oleObj name="Equação" r:id="rId9" imgW="596880" imgH="203040" progId="Equation.3">
                  <p:embed/>
                  <p:pic>
                    <p:nvPicPr>
                      <p:cNvPr id="10245" name="Object 9">
                        <a:extLst>
                          <a:ext uri="{FF2B5EF4-FFF2-40B4-BE49-F238E27FC236}">
                            <a16:creationId xmlns:a16="http://schemas.microsoft.com/office/drawing/2014/main" id="{91FCDB23-F19C-42D6-8589-7BA184F367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4786313"/>
                        <a:ext cx="1978025" cy="6731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2C89BCB-03B5-4DFE-9F0D-688FDF935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8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Capacidade calorífica a pressão constante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F85B1C-1E2F-4139-8A1E-B1DAFDD81E85}"/>
              </a:ext>
            </a:extLst>
          </p:cNvPr>
          <p:cNvSpPr txBox="1"/>
          <p:nvPr/>
        </p:nvSpPr>
        <p:spPr>
          <a:xfrm>
            <a:off x="360363" y="1285875"/>
            <a:ext cx="2286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pressão constante:</a:t>
            </a:r>
          </a:p>
        </p:txBody>
      </p:sp>
      <p:graphicFrame>
        <p:nvGraphicFramePr>
          <p:cNvPr id="11266" name="Object 2">
            <a:extLst>
              <a:ext uri="{FF2B5EF4-FFF2-40B4-BE49-F238E27FC236}">
                <a16:creationId xmlns:a16="http://schemas.microsoft.com/office/drawing/2014/main" id="{355D1972-5D47-4BBE-A0CB-9EDDF3F794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1813" y="1428750"/>
          <a:ext cx="19304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ção" r:id="rId3" imgW="812520" imgH="457200" progId="Equation.3">
                  <p:embed/>
                </p:oleObj>
              </mc:Choice>
              <mc:Fallback>
                <p:oleObj name="Equação" r:id="rId3" imgW="812520" imgH="457200" progId="Equation.3">
                  <p:embed/>
                  <p:pic>
                    <p:nvPicPr>
                      <p:cNvPr id="11266" name="Object 2">
                        <a:extLst>
                          <a:ext uri="{FF2B5EF4-FFF2-40B4-BE49-F238E27FC236}">
                            <a16:creationId xmlns:a16="http://schemas.microsoft.com/office/drawing/2014/main" id="{355D1972-5D47-4BBE-A0CB-9EDDF3F794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1428750"/>
                        <a:ext cx="1930400" cy="10858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65B2AC61-C65C-4C74-B252-42C40E00F685}"/>
              </a:ext>
            </a:extLst>
          </p:cNvPr>
          <p:cNvSpPr txBox="1"/>
          <p:nvPr/>
        </p:nvSpPr>
        <p:spPr>
          <a:xfrm>
            <a:off x="360363" y="2786063"/>
            <a:ext cx="81438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partir da definição podemos calcular variações de entalpia. Se </a:t>
            </a:r>
            <a:r>
              <a:rPr lang="pt-PT" dirty="0" err="1">
                <a:latin typeface="+mn-lt"/>
                <a:cs typeface="Arial" charset="0"/>
              </a:rPr>
              <a:t>C</a:t>
            </a:r>
            <a:r>
              <a:rPr lang="pt-PT" baseline="-25000" dirty="0" err="1">
                <a:latin typeface="+mn-lt"/>
                <a:cs typeface="Arial" charset="0"/>
              </a:rPr>
              <a:t>p</a:t>
            </a:r>
            <a:r>
              <a:rPr lang="pt-PT" dirty="0">
                <a:latin typeface="+mn-lt"/>
                <a:cs typeface="Arial" charset="0"/>
              </a:rPr>
              <a:t> for constante num dado intervalo de temperaturas temos:</a:t>
            </a:r>
          </a:p>
        </p:txBody>
      </p:sp>
      <p:graphicFrame>
        <p:nvGraphicFramePr>
          <p:cNvPr id="11267" name="Object 3">
            <a:extLst>
              <a:ext uri="{FF2B5EF4-FFF2-40B4-BE49-F238E27FC236}">
                <a16:creationId xmlns:a16="http://schemas.microsoft.com/office/drawing/2014/main" id="{FE82FBB6-9879-44AD-9630-02B5060166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0375" y="3786188"/>
          <a:ext cx="2286000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ção" r:id="rId5" imgW="787320" imgH="241200" progId="Equation.3">
                  <p:embed/>
                </p:oleObj>
              </mc:Choice>
              <mc:Fallback>
                <p:oleObj name="Equação" r:id="rId5" imgW="787320" imgH="241200" progId="Equation.3">
                  <p:embed/>
                  <p:pic>
                    <p:nvPicPr>
                      <p:cNvPr id="11267" name="Object 3">
                        <a:extLst>
                          <a:ext uri="{FF2B5EF4-FFF2-40B4-BE49-F238E27FC236}">
                            <a16:creationId xmlns:a16="http://schemas.microsoft.com/office/drawing/2014/main" id="{FE82FBB6-9879-44AD-9630-02B5060166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3786188"/>
                        <a:ext cx="2286000" cy="70008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1FE71DB0-DA37-4D6B-9975-17BF0DCEB04B}"/>
              </a:ext>
            </a:extLst>
          </p:cNvPr>
          <p:cNvSpPr txBox="1"/>
          <p:nvPr/>
        </p:nvSpPr>
        <p:spPr>
          <a:xfrm>
            <a:off x="360363" y="4929188"/>
            <a:ext cx="8212137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Tal como a energia interna, a entalpia de um gás perfeito só depende da temperatura. Assim a equação anterior é válida para qualquer transformação envolvendo um gás perfeito. Contudo só para transformações a p constante é que </a:t>
            </a:r>
            <a:r>
              <a:rPr lang="pt-PT" dirty="0">
                <a:latin typeface="+mn-lt"/>
                <a:cs typeface="Arial" charset="0"/>
                <a:sym typeface="Symbol"/>
              </a:rPr>
              <a:t>H = Q.</a:t>
            </a:r>
            <a:endParaRPr lang="pt-PT" dirty="0">
              <a:latin typeface="+mn-lt"/>
              <a:cs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F5189422-730A-4DFE-A315-458327A6B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71500"/>
            <a:ext cx="81407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6</a:t>
            </a:r>
          </a:p>
          <a:p>
            <a:pPr>
              <a:defRPr/>
            </a:pPr>
            <a:r>
              <a:rPr lang="pt-PT" dirty="0">
                <a:latin typeface="+mn-lt"/>
              </a:rPr>
              <a:t>Dois moles de um gás perfeito a 500 K são comprimidos isotermicamente e reversivelmente  até um volume final de um décimo do volume inicial. Calcular (a) </a:t>
            </a:r>
            <a:r>
              <a:rPr lang="pt-PT" dirty="0">
                <a:latin typeface="+mn-lt"/>
                <a:sym typeface="Symbol"/>
              </a:rPr>
              <a:t>U (b) H; (c) o trabalho; (d) o calor absorvido.</a:t>
            </a:r>
            <a:endParaRPr lang="pt-PT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111B16D-6824-496C-8F93-1D7393155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214563"/>
            <a:ext cx="81407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7</a:t>
            </a:r>
          </a:p>
          <a:p>
            <a:pPr>
              <a:defRPr/>
            </a:pPr>
            <a:r>
              <a:rPr lang="pt-PT" dirty="0">
                <a:latin typeface="+mn-lt"/>
              </a:rPr>
              <a:t>Dois moles de um gás para o qual </a:t>
            </a:r>
            <a:r>
              <a:rPr lang="pt-PT" dirty="0" err="1">
                <a:latin typeface="+mn-lt"/>
              </a:rPr>
              <a:t>Cp</a:t>
            </a:r>
            <a:r>
              <a:rPr lang="pt-PT" dirty="0">
                <a:latin typeface="+mn-lt"/>
              </a:rPr>
              <a:t> = 40 J.K</a:t>
            </a:r>
            <a:r>
              <a:rPr lang="pt-PT" baseline="30000" dirty="0">
                <a:latin typeface="+mn-lt"/>
              </a:rPr>
              <a:t>-1</a:t>
            </a:r>
            <a:r>
              <a:rPr lang="pt-PT" dirty="0">
                <a:latin typeface="+mn-lt"/>
              </a:rPr>
              <a:t>.mol</a:t>
            </a:r>
            <a:r>
              <a:rPr lang="pt-PT" baseline="30000" dirty="0">
                <a:latin typeface="+mn-lt"/>
              </a:rPr>
              <a:t>-1</a:t>
            </a:r>
            <a:r>
              <a:rPr lang="pt-PT" dirty="0">
                <a:latin typeface="+mn-lt"/>
              </a:rPr>
              <a:t> são aquecidos de 300 a 400 K, (a) </a:t>
            </a:r>
            <a:r>
              <a:rPr lang="pt-PT" dirty="0" err="1">
                <a:latin typeface="+mn-lt"/>
              </a:rPr>
              <a:t>a</a:t>
            </a:r>
            <a:r>
              <a:rPr lang="pt-PT" dirty="0">
                <a:latin typeface="+mn-lt"/>
              </a:rPr>
              <a:t> pressão constante; (b) a volume constante</a:t>
            </a:r>
            <a:r>
              <a:rPr lang="pt-PT" dirty="0">
                <a:latin typeface="+mn-lt"/>
                <a:sym typeface="Symbol"/>
              </a:rPr>
              <a:t>. Calcular para cada caso (i) </a:t>
            </a:r>
            <a:r>
              <a:rPr lang="pt-PT" dirty="0">
                <a:sym typeface="Symbol"/>
              </a:rPr>
              <a:t>U; (</a:t>
            </a:r>
            <a:r>
              <a:rPr lang="pt-PT" dirty="0" err="1">
                <a:sym typeface="Symbol"/>
              </a:rPr>
              <a:t>ii</a:t>
            </a:r>
            <a:r>
              <a:rPr lang="pt-PT" dirty="0">
                <a:sym typeface="Symbol"/>
              </a:rPr>
              <a:t>) H; (</a:t>
            </a:r>
            <a:r>
              <a:rPr lang="pt-PT" dirty="0" err="1">
                <a:sym typeface="Symbol"/>
              </a:rPr>
              <a:t>iii</a:t>
            </a:r>
            <a:r>
              <a:rPr lang="pt-PT" dirty="0">
                <a:sym typeface="Symbol"/>
              </a:rPr>
              <a:t>) o trabalho; (</a:t>
            </a:r>
            <a:r>
              <a:rPr lang="pt-PT" dirty="0" err="1">
                <a:sym typeface="Symbol"/>
              </a:rPr>
              <a:t>iv</a:t>
            </a:r>
            <a:r>
              <a:rPr lang="pt-PT" dirty="0">
                <a:sym typeface="Symbol"/>
              </a:rPr>
              <a:t>) o calor absorvido</a:t>
            </a:r>
            <a:endParaRPr lang="pt-PT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D0EE58E-523A-4D70-94FF-ADD666618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8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Reacção Química envolvendo gases perfeitos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B9DFDE9-6036-4713-8FBB-DBE9291FEC44}"/>
              </a:ext>
            </a:extLst>
          </p:cNvPr>
          <p:cNvSpPr txBox="1"/>
          <p:nvPr/>
        </p:nvSpPr>
        <p:spPr>
          <a:xfrm>
            <a:off x="360363" y="1143000"/>
            <a:ext cx="75723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Para uma reacção química envolvendo gases perfeitos:</a:t>
            </a:r>
          </a:p>
        </p:txBody>
      </p:sp>
      <p:graphicFrame>
        <p:nvGraphicFramePr>
          <p:cNvPr id="12290" name="Object 2">
            <a:extLst>
              <a:ext uri="{FF2B5EF4-FFF2-40B4-BE49-F238E27FC236}">
                <a16:creationId xmlns:a16="http://schemas.microsoft.com/office/drawing/2014/main" id="{68531EE0-3A2F-46BC-8E5F-0EA736F008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3125" y="1714500"/>
          <a:ext cx="4283075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Equação" r:id="rId3" imgW="2184120" imgH="203040" progId="Equation.3">
                  <p:embed/>
                </p:oleObj>
              </mc:Choice>
              <mc:Fallback>
                <p:oleObj name="Equação" r:id="rId3" imgW="2184120" imgH="203040" progId="Equation.3">
                  <p:embed/>
                  <p:pic>
                    <p:nvPicPr>
                      <p:cNvPr id="12290" name="Object 2">
                        <a:extLst>
                          <a:ext uri="{FF2B5EF4-FFF2-40B4-BE49-F238E27FC236}">
                            <a16:creationId xmlns:a16="http://schemas.microsoft.com/office/drawing/2014/main" id="{68531EE0-3A2F-46BC-8E5F-0EA736F008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1714500"/>
                        <a:ext cx="4283075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3">
            <a:extLst>
              <a:ext uri="{FF2B5EF4-FFF2-40B4-BE49-F238E27FC236}">
                <a16:creationId xmlns:a16="http://schemas.microsoft.com/office/drawing/2014/main" id="{1102E5B2-CB0F-49D2-A80B-F646C2BD48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1750" y="3000375"/>
          <a:ext cx="33274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Equação" r:id="rId5" imgW="1143000" imgH="177480" progId="Equation.3">
                  <p:embed/>
                </p:oleObj>
              </mc:Choice>
              <mc:Fallback>
                <p:oleObj name="Equação" r:id="rId5" imgW="1143000" imgH="177480" progId="Equation.3">
                  <p:embed/>
                  <p:pic>
                    <p:nvPicPr>
                      <p:cNvPr id="12291" name="Object 3">
                        <a:extLst>
                          <a:ext uri="{FF2B5EF4-FFF2-40B4-BE49-F238E27FC236}">
                            <a16:creationId xmlns:a16="http://schemas.microsoft.com/office/drawing/2014/main" id="{1102E5B2-CB0F-49D2-A80B-F646C2BD48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3000375"/>
                        <a:ext cx="3327400" cy="5175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F9B5A98E-B47E-42CC-A0C4-9357B1D18671}"/>
              </a:ext>
            </a:extLst>
          </p:cNvPr>
          <p:cNvSpPr txBox="1"/>
          <p:nvPr/>
        </p:nvSpPr>
        <p:spPr>
          <a:xfrm>
            <a:off x="360363" y="2428875"/>
            <a:ext cx="36433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A temperatura constante: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E9B47B6-67D0-44D6-9EC1-F8407C0DDA2B}"/>
              </a:ext>
            </a:extLst>
          </p:cNvPr>
          <p:cNvSpPr txBox="1"/>
          <p:nvPr/>
        </p:nvSpPr>
        <p:spPr>
          <a:xfrm>
            <a:off x="360363" y="3929063"/>
            <a:ext cx="77152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 err="1">
                <a:latin typeface="+mn-lt"/>
                <a:cs typeface="Arial" charset="0"/>
                <a:sym typeface="Symbol"/>
              </a:rPr>
              <a:t>n</a:t>
            </a:r>
            <a:r>
              <a:rPr lang="pt-PT" dirty="0">
                <a:latin typeface="+mn-lt"/>
                <a:cs typeface="Arial" charset="0"/>
                <a:sym typeface="Symbol"/>
              </a:rPr>
              <a:t> é a variação do numero de moles de gás que ocorre na reacção: </a:t>
            </a:r>
            <a:endParaRPr lang="pt-PT" dirty="0">
              <a:latin typeface="+mn-lt"/>
              <a:cs typeface="Arial" charset="0"/>
            </a:endParaRPr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79398F93-A243-423F-8F9F-951AF3B95D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3125" y="4572000"/>
          <a:ext cx="4746625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Equação" r:id="rId7" imgW="3301920" imgH="457200" progId="Equation.3">
                  <p:embed/>
                </p:oleObj>
              </mc:Choice>
              <mc:Fallback>
                <p:oleObj name="Equação" r:id="rId7" imgW="3301920" imgH="457200" progId="Equation.3">
                  <p:embed/>
                  <p:pic>
                    <p:nvPicPr>
                      <p:cNvPr id="12292" name="Object 4">
                        <a:extLst>
                          <a:ext uri="{FF2B5EF4-FFF2-40B4-BE49-F238E27FC236}">
                            <a16:creationId xmlns:a16="http://schemas.microsoft.com/office/drawing/2014/main" id="{79398F93-A243-423F-8F9F-951AF3B95D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4572000"/>
                        <a:ext cx="4746625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A8E80B3B-327A-4E85-8A2C-BB9771A98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072437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8</a:t>
            </a:r>
          </a:p>
          <a:p>
            <a:pPr>
              <a:defRPr/>
            </a:pPr>
            <a:r>
              <a:rPr lang="pt-PT" dirty="0">
                <a:latin typeface="+mn-lt"/>
              </a:rPr>
              <a:t>Calcular a variação de energia interna quando 2 moles de CO são convertidas em 2 moles de CO</a:t>
            </a:r>
            <a:r>
              <a:rPr lang="pt-PT" baseline="-25000" dirty="0">
                <a:latin typeface="+mn-lt"/>
              </a:rPr>
              <a:t>2</a:t>
            </a:r>
            <a:r>
              <a:rPr lang="pt-PT" dirty="0">
                <a:latin typeface="+mn-lt"/>
              </a:rPr>
              <a:t>, a 1 </a:t>
            </a:r>
            <a:r>
              <a:rPr lang="pt-PT" dirty="0" err="1">
                <a:latin typeface="+mn-lt"/>
              </a:rPr>
              <a:t>atm</a:t>
            </a:r>
            <a:r>
              <a:rPr lang="pt-PT" dirty="0">
                <a:latin typeface="+mn-lt"/>
              </a:rPr>
              <a:t> e 25 °C: 2 CO(g) + O</a:t>
            </a:r>
            <a:r>
              <a:rPr lang="pt-PT" baseline="-25000" dirty="0">
                <a:latin typeface="+mn-lt"/>
              </a:rPr>
              <a:t>2</a:t>
            </a:r>
            <a:r>
              <a:rPr lang="pt-PT" dirty="0">
                <a:latin typeface="+mn-lt"/>
              </a:rPr>
              <a:t>(g) </a:t>
            </a:r>
            <a:r>
              <a:rPr lang="pt-PT" dirty="0">
                <a:latin typeface="+mn-lt"/>
                <a:sym typeface="Wingdings" pitchFamily="2" charset="2"/>
              </a:rPr>
              <a:t> 2 CO</a:t>
            </a:r>
            <a:r>
              <a:rPr lang="pt-PT" baseline="-25000" dirty="0">
                <a:latin typeface="+mn-lt"/>
                <a:sym typeface="Wingdings" pitchFamily="2" charset="2"/>
              </a:rPr>
              <a:t>2</a:t>
            </a:r>
            <a:r>
              <a:rPr lang="pt-PT" dirty="0">
                <a:latin typeface="+mn-lt"/>
                <a:sym typeface="Wingdings" pitchFamily="2" charset="2"/>
              </a:rPr>
              <a:t>(g)   </a:t>
            </a:r>
            <a:r>
              <a:rPr lang="pt-PT" dirty="0">
                <a:latin typeface="+mn-lt"/>
                <a:sym typeface="Symbol"/>
              </a:rPr>
              <a:t>H° = - 566 kJ</a:t>
            </a:r>
            <a:r>
              <a:rPr lang="pt-PT" dirty="0">
                <a:latin typeface="+mn-lt"/>
              </a:rPr>
              <a:t>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E15DE6-D6F2-4C1F-A5C3-7C547F3C0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143125"/>
            <a:ext cx="8355012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9</a:t>
            </a:r>
          </a:p>
          <a:p>
            <a:pPr>
              <a:defRPr/>
            </a:pPr>
            <a:r>
              <a:rPr lang="pt-PT" dirty="0">
                <a:latin typeface="+mn-lt"/>
              </a:rPr>
              <a:t>Qual o valor de </a:t>
            </a:r>
            <a:r>
              <a:rPr lang="pt-PT" dirty="0">
                <a:latin typeface="+mn-lt"/>
                <a:sym typeface="Symbol"/>
              </a:rPr>
              <a:t>U para a formação de 1 </a:t>
            </a:r>
            <a:r>
              <a:rPr lang="pt-PT" dirty="0" err="1">
                <a:latin typeface="+mn-lt"/>
                <a:sym typeface="Symbol"/>
              </a:rPr>
              <a:t>mol</a:t>
            </a:r>
            <a:r>
              <a:rPr lang="pt-PT" dirty="0">
                <a:latin typeface="+mn-lt"/>
                <a:sym typeface="Symbol"/>
              </a:rPr>
              <a:t> de CO a 1atm e 25 °C?</a:t>
            </a:r>
          </a:p>
          <a:p>
            <a:pPr>
              <a:defRPr/>
            </a:pPr>
            <a:r>
              <a:rPr lang="pt-PT" dirty="0">
                <a:latin typeface="+mn-lt"/>
                <a:sym typeface="Symbol"/>
              </a:rPr>
              <a:t>C(grafite) + ½ O</a:t>
            </a:r>
            <a:r>
              <a:rPr lang="pt-PT" baseline="-25000" dirty="0">
                <a:latin typeface="+mn-lt"/>
                <a:sym typeface="Symbol"/>
              </a:rPr>
              <a:t>2</a:t>
            </a:r>
            <a:r>
              <a:rPr lang="pt-PT" dirty="0">
                <a:latin typeface="+mn-lt"/>
                <a:sym typeface="Symbol"/>
              </a:rPr>
              <a:t>(g) </a:t>
            </a:r>
            <a:r>
              <a:rPr lang="pt-PT" dirty="0">
                <a:latin typeface="+mn-lt"/>
                <a:sym typeface="Wingdings" pitchFamily="2" charset="2"/>
              </a:rPr>
              <a:t> CO(g)    </a:t>
            </a:r>
            <a:r>
              <a:rPr lang="pt-PT" dirty="0">
                <a:latin typeface="+mn-lt"/>
                <a:sym typeface="Symbol"/>
              </a:rPr>
              <a:t>H = -110.5 kJ</a:t>
            </a:r>
            <a:r>
              <a:rPr lang="pt-PT" dirty="0">
                <a:latin typeface="+mn-l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ECDD689-E77A-4CB2-BE74-D9998CC29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8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Calor Sensível e Calor Latente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E41597F-9773-4E11-965E-79F60C825FB2}"/>
              </a:ext>
            </a:extLst>
          </p:cNvPr>
          <p:cNvSpPr txBox="1"/>
          <p:nvPr/>
        </p:nvSpPr>
        <p:spPr>
          <a:xfrm>
            <a:off x="360363" y="1143000"/>
            <a:ext cx="82867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Quando uma substância é aquecida sem ocorrer mudança de fase, a sua temperatura aumenta, devido à transferência de calor. Este calor é designado </a:t>
            </a:r>
            <a:r>
              <a:rPr lang="pt-PT" u="sng" dirty="0">
                <a:latin typeface="+mn-lt"/>
                <a:cs typeface="Arial" charset="0"/>
              </a:rPr>
              <a:t>calor sensível</a:t>
            </a:r>
            <a:r>
              <a:rPr lang="pt-PT" dirty="0">
                <a:latin typeface="+mn-lt"/>
                <a:cs typeface="Arial" charset="0"/>
              </a:rPr>
              <a:t>.</a:t>
            </a:r>
          </a:p>
        </p:txBody>
      </p:sp>
      <p:graphicFrame>
        <p:nvGraphicFramePr>
          <p:cNvPr id="13314" name="Object 2">
            <a:extLst>
              <a:ext uri="{FF2B5EF4-FFF2-40B4-BE49-F238E27FC236}">
                <a16:creationId xmlns:a16="http://schemas.microsoft.com/office/drawing/2014/main" id="{98BA64F1-D69E-4A80-BC39-6F6E077393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0375" y="2071688"/>
          <a:ext cx="18796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Equação" r:id="rId3" imgW="825480" imgH="241200" progId="Equation.3">
                  <p:embed/>
                </p:oleObj>
              </mc:Choice>
              <mc:Fallback>
                <p:oleObj name="Equação" r:id="rId3" imgW="825480" imgH="241200" progId="Equation.3">
                  <p:embed/>
                  <p:pic>
                    <p:nvPicPr>
                      <p:cNvPr id="13314" name="Object 2">
                        <a:extLst>
                          <a:ext uri="{FF2B5EF4-FFF2-40B4-BE49-F238E27FC236}">
                            <a16:creationId xmlns:a16="http://schemas.microsoft.com/office/drawing/2014/main" id="{98BA64F1-D69E-4A80-BC39-6F6E077393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2071688"/>
                        <a:ext cx="187960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0837BBDE-A288-42C1-B0D2-9C24EE3E1C84}"/>
              </a:ext>
            </a:extLst>
          </p:cNvPr>
          <p:cNvSpPr txBox="1"/>
          <p:nvPr/>
        </p:nvSpPr>
        <p:spPr>
          <a:xfrm>
            <a:off x="360363" y="3071813"/>
            <a:ext cx="828675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O </a:t>
            </a:r>
            <a:r>
              <a:rPr lang="pt-PT" u="sng" dirty="0">
                <a:latin typeface="+mn-lt"/>
                <a:cs typeface="Arial" charset="0"/>
              </a:rPr>
              <a:t>calor latente </a:t>
            </a:r>
            <a:r>
              <a:rPr lang="pt-PT" dirty="0">
                <a:latin typeface="+mn-lt"/>
                <a:cs typeface="Arial" charset="0"/>
              </a:rPr>
              <a:t>é a entalpia de transição de fase (uma transição de fase ocorre a pressão e temperaturas constantes). Por exemplo para vaporizar n moles de um liquido à sua temperatura de ebulição normal, o calor latente é:</a:t>
            </a:r>
          </a:p>
        </p:txBody>
      </p:sp>
      <p:graphicFrame>
        <p:nvGraphicFramePr>
          <p:cNvPr id="13315" name="Object 3">
            <a:extLst>
              <a:ext uri="{FF2B5EF4-FFF2-40B4-BE49-F238E27FC236}">
                <a16:creationId xmlns:a16="http://schemas.microsoft.com/office/drawing/2014/main" id="{9D16499A-4968-4FB6-8F90-527A2F62B8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1813" y="4286250"/>
          <a:ext cx="202565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Equação" r:id="rId5" imgW="799920" imgH="253800" progId="Equation.3">
                  <p:embed/>
                </p:oleObj>
              </mc:Choice>
              <mc:Fallback>
                <p:oleObj name="Equação" r:id="rId5" imgW="799920" imgH="253800" progId="Equation.3">
                  <p:embed/>
                  <p:pic>
                    <p:nvPicPr>
                      <p:cNvPr id="13315" name="Object 3">
                        <a:extLst>
                          <a:ext uri="{FF2B5EF4-FFF2-40B4-BE49-F238E27FC236}">
                            <a16:creationId xmlns:a16="http://schemas.microsoft.com/office/drawing/2014/main" id="{9D16499A-4968-4FB6-8F90-527A2F62B8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4286250"/>
                        <a:ext cx="2025650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93DFC8B-78CC-4947-A1FF-9D7604ECD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28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PT" sz="3200" dirty="0">
                <a:latin typeface="+mn-lt"/>
                <a:cs typeface="Arial" charset="0"/>
              </a:rPr>
              <a:t>Exemplo da água</a:t>
            </a:r>
          </a:p>
        </p:txBody>
      </p:sp>
      <p:pic>
        <p:nvPicPr>
          <p:cNvPr id="24579" name="Picture 2" descr="http://www.fisicareal.com/calorLatRespFig2.jpg">
            <a:extLst>
              <a:ext uri="{FF2B5EF4-FFF2-40B4-BE49-F238E27FC236}">
                <a16:creationId xmlns:a16="http://schemas.microsoft.com/office/drawing/2014/main" id="{94E92E3B-D5DC-4481-B55A-A4E031F9D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571625"/>
            <a:ext cx="5114925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exão recta unidireccional 6">
            <a:extLst>
              <a:ext uri="{FF2B5EF4-FFF2-40B4-BE49-F238E27FC236}">
                <a16:creationId xmlns:a16="http://schemas.microsoft.com/office/drawing/2014/main" id="{28E07DDA-A5F2-419D-87A5-0D36C93DA6F2}"/>
              </a:ext>
            </a:extLst>
          </p:cNvPr>
          <p:cNvCxnSpPr/>
          <p:nvPr/>
        </p:nvCxnSpPr>
        <p:spPr>
          <a:xfrm rot="16200000" flipH="1">
            <a:off x="2500313" y="2643187"/>
            <a:ext cx="1214438" cy="785813"/>
          </a:xfrm>
          <a:prstGeom prst="straightConnector1">
            <a:avLst/>
          </a:prstGeom>
          <a:ln w="317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5F73FF-24E9-4E97-87FF-D632B5F4CEC4}"/>
              </a:ext>
            </a:extLst>
          </p:cNvPr>
          <p:cNvSpPr txBox="1"/>
          <p:nvPr/>
        </p:nvSpPr>
        <p:spPr>
          <a:xfrm>
            <a:off x="1785938" y="2071688"/>
            <a:ext cx="192881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Liquido saturado</a:t>
            </a:r>
          </a:p>
        </p:txBody>
      </p:sp>
      <p:cxnSp>
        <p:nvCxnSpPr>
          <p:cNvPr id="10" name="Conexão recta unidireccional 9">
            <a:extLst>
              <a:ext uri="{FF2B5EF4-FFF2-40B4-BE49-F238E27FC236}">
                <a16:creationId xmlns:a16="http://schemas.microsoft.com/office/drawing/2014/main" id="{458EAB5B-2792-4E90-8181-B18FD11D4EA2}"/>
              </a:ext>
            </a:extLst>
          </p:cNvPr>
          <p:cNvCxnSpPr/>
          <p:nvPr/>
        </p:nvCxnSpPr>
        <p:spPr>
          <a:xfrm rot="5400000">
            <a:off x="3643312" y="2500313"/>
            <a:ext cx="2214563" cy="71438"/>
          </a:xfrm>
          <a:prstGeom prst="straightConnector1">
            <a:avLst/>
          </a:prstGeom>
          <a:ln w="317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BDB2609-A90E-4E75-B0B5-AAE90A999881}"/>
              </a:ext>
            </a:extLst>
          </p:cNvPr>
          <p:cNvSpPr txBox="1"/>
          <p:nvPr/>
        </p:nvSpPr>
        <p:spPr>
          <a:xfrm>
            <a:off x="3929063" y="1071563"/>
            <a:ext cx="185737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Vapor saturado</a:t>
            </a:r>
          </a:p>
        </p:txBody>
      </p:sp>
      <p:cxnSp>
        <p:nvCxnSpPr>
          <p:cNvPr id="14" name="Conexão curva 13">
            <a:extLst>
              <a:ext uri="{FF2B5EF4-FFF2-40B4-BE49-F238E27FC236}">
                <a16:creationId xmlns:a16="http://schemas.microsoft.com/office/drawing/2014/main" id="{A8F47D67-222C-4A62-812D-83A631EC4E56}"/>
              </a:ext>
            </a:extLst>
          </p:cNvPr>
          <p:cNvCxnSpPr/>
          <p:nvPr/>
        </p:nvCxnSpPr>
        <p:spPr>
          <a:xfrm rot="10800000" flipV="1">
            <a:off x="5286375" y="2928938"/>
            <a:ext cx="928688" cy="285750"/>
          </a:xfrm>
          <a:prstGeom prst="curvedConnector3">
            <a:avLst>
              <a:gd name="adj1" fmla="val 50000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26C134C-1E22-4E21-8B9D-C3E0F0AA84B4}"/>
              </a:ext>
            </a:extLst>
          </p:cNvPr>
          <p:cNvSpPr txBox="1"/>
          <p:nvPr/>
        </p:nvSpPr>
        <p:spPr>
          <a:xfrm>
            <a:off x="6215063" y="2571750"/>
            <a:ext cx="20002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+mn-lt"/>
                <a:cs typeface="Arial" charset="0"/>
              </a:rPr>
              <a:t>Vapor sobreaquecido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CDA33464-AFE3-4610-812F-A790CC3AC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8625"/>
            <a:ext cx="8072437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pt-PT" sz="3200" dirty="0">
                <a:latin typeface="+mn-lt"/>
              </a:rPr>
              <a:t>Exercício 10</a:t>
            </a:r>
          </a:p>
          <a:p>
            <a:pPr>
              <a:defRPr/>
            </a:pPr>
            <a:r>
              <a:rPr lang="pt-PT" dirty="0">
                <a:latin typeface="+mn-lt"/>
              </a:rPr>
              <a:t>Calcule a variação de entalpia a 1 </a:t>
            </a:r>
            <a:r>
              <a:rPr lang="pt-PT" dirty="0" err="1">
                <a:latin typeface="+mn-lt"/>
              </a:rPr>
              <a:t>atm</a:t>
            </a:r>
            <a:r>
              <a:rPr lang="pt-PT" dirty="0">
                <a:latin typeface="+mn-lt"/>
              </a:rPr>
              <a:t> do processo:</a:t>
            </a:r>
          </a:p>
          <a:p>
            <a:pPr algn="ctr">
              <a:defRPr/>
            </a:pPr>
            <a:r>
              <a:rPr lang="pt-PT" dirty="0">
                <a:latin typeface="+mn-lt"/>
              </a:rPr>
              <a:t>H</a:t>
            </a:r>
            <a:r>
              <a:rPr lang="pt-PT" baseline="-25000" dirty="0">
                <a:latin typeface="+mn-lt"/>
              </a:rPr>
              <a:t>2</a:t>
            </a:r>
            <a:r>
              <a:rPr lang="pt-PT" dirty="0">
                <a:latin typeface="+mn-lt"/>
              </a:rPr>
              <a:t>O(500 g, -10 °C) </a:t>
            </a:r>
            <a:r>
              <a:rPr lang="pt-PT" dirty="0">
                <a:latin typeface="+mn-lt"/>
                <a:sym typeface="Wingdings" pitchFamily="2" charset="2"/>
              </a:rPr>
              <a:t> H</a:t>
            </a:r>
            <a:r>
              <a:rPr lang="pt-PT" baseline="-25000" dirty="0">
                <a:latin typeface="+mn-lt"/>
                <a:sym typeface="Wingdings" pitchFamily="2" charset="2"/>
              </a:rPr>
              <a:t>2</a:t>
            </a:r>
            <a:r>
              <a:rPr lang="pt-PT" dirty="0">
                <a:latin typeface="+mn-lt"/>
                <a:sym typeface="Wingdings" pitchFamily="2" charset="2"/>
              </a:rPr>
              <a:t>O(500g, 120 °C)</a:t>
            </a:r>
          </a:p>
          <a:p>
            <a:pPr>
              <a:defRPr/>
            </a:pPr>
            <a:r>
              <a:rPr lang="pt-PT" dirty="0">
                <a:latin typeface="+mn-lt"/>
                <a:sym typeface="Wingdings" pitchFamily="2" charset="2"/>
              </a:rPr>
              <a:t>Usar os seguintes valores médios da capacidade calorífica da água, a  1 </a:t>
            </a:r>
            <a:r>
              <a:rPr lang="pt-PT" dirty="0" err="1">
                <a:latin typeface="+mn-lt"/>
                <a:sym typeface="Wingdings" pitchFamily="2" charset="2"/>
              </a:rPr>
              <a:t>atm</a:t>
            </a:r>
            <a:r>
              <a:rPr lang="pt-PT" dirty="0">
                <a:latin typeface="+mn-lt"/>
                <a:sym typeface="Wingdings" pitchFamily="2" charset="2"/>
              </a:rPr>
              <a:t>: </a:t>
            </a:r>
            <a:r>
              <a:rPr lang="pt-PT" dirty="0" err="1">
                <a:latin typeface="+mn-lt"/>
                <a:sym typeface="Wingdings" pitchFamily="2" charset="2"/>
              </a:rPr>
              <a:t>Cp</a:t>
            </a:r>
            <a:r>
              <a:rPr lang="pt-PT" dirty="0">
                <a:latin typeface="+mn-lt"/>
                <a:sym typeface="Wingdings" pitchFamily="2" charset="2"/>
              </a:rPr>
              <a:t>(s) = 2.11 kJ.K</a:t>
            </a:r>
            <a:r>
              <a:rPr lang="pt-PT" baseline="30000" dirty="0">
                <a:latin typeface="+mn-lt"/>
                <a:sym typeface="Wingdings" pitchFamily="2" charset="2"/>
              </a:rPr>
              <a:t>-1</a:t>
            </a:r>
            <a:r>
              <a:rPr lang="pt-PT" dirty="0">
                <a:latin typeface="+mn-lt"/>
                <a:sym typeface="Wingdings" pitchFamily="2" charset="2"/>
              </a:rPr>
              <a:t>.kg</a:t>
            </a:r>
            <a:r>
              <a:rPr lang="pt-PT" baseline="30000" dirty="0">
                <a:latin typeface="+mn-lt"/>
                <a:sym typeface="Wingdings" pitchFamily="2" charset="2"/>
              </a:rPr>
              <a:t>-1</a:t>
            </a:r>
            <a:r>
              <a:rPr lang="pt-PT" dirty="0">
                <a:latin typeface="+mn-lt"/>
                <a:sym typeface="Wingdings" pitchFamily="2" charset="2"/>
              </a:rPr>
              <a:t>; </a:t>
            </a:r>
            <a:r>
              <a:rPr lang="pt-PT" dirty="0" err="1">
                <a:latin typeface="+mn-lt"/>
                <a:sym typeface="Wingdings" pitchFamily="2" charset="2"/>
              </a:rPr>
              <a:t>Cp</a:t>
            </a:r>
            <a:r>
              <a:rPr lang="pt-PT" dirty="0">
                <a:latin typeface="+mn-lt"/>
                <a:sym typeface="Wingdings" pitchFamily="2" charset="2"/>
              </a:rPr>
              <a:t>(l) = 4.19 kJ.K</a:t>
            </a:r>
            <a:r>
              <a:rPr lang="pt-PT" baseline="30000" dirty="0">
                <a:latin typeface="+mn-lt"/>
                <a:sym typeface="Wingdings" pitchFamily="2" charset="2"/>
              </a:rPr>
              <a:t>-1</a:t>
            </a:r>
            <a:r>
              <a:rPr lang="pt-PT" dirty="0">
                <a:latin typeface="+mn-lt"/>
                <a:sym typeface="Wingdings" pitchFamily="2" charset="2"/>
              </a:rPr>
              <a:t>.kg</a:t>
            </a:r>
            <a:r>
              <a:rPr lang="pt-PT" baseline="30000" dirty="0">
                <a:latin typeface="+mn-lt"/>
                <a:sym typeface="Wingdings" pitchFamily="2" charset="2"/>
              </a:rPr>
              <a:t>-1</a:t>
            </a:r>
            <a:r>
              <a:rPr lang="pt-PT" dirty="0">
                <a:latin typeface="+mn-lt"/>
                <a:sym typeface="Wingdings" pitchFamily="2" charset="2"/>
              </a:rPr>
              <a:t>; </a:t>
            </a:r>
            <a:r>
              <a:rPr lang="pt-PT" dirty="0" err="1">
                <a:latin typeface="+mn-lt"/>
                <a:sym typeface="Wingdings" pitchFamily="2" charset="2"/>
              </a:rPr>
              <a:t>Cp</a:t>
            </a:r>
            <a:r>
              <a:rPr lang="pt-PT" dirty="0">
                <a:latin typeface="+mn-lt"/>
                <a:sym typeface="Wingdings" pitchFamily="2" charset="2"/>
              </a:rPr>
              <a:t>(g) = 2.00 kJ.K</a:t>
            </a:r>
            <a:r>
              <a:rPr lang="pt-PT" baseline="30000" dirty="0">
                <a:latin typeface="+mn-lt"/>
                <a:sym typeface="Wingdings" pitchFamily="2" charset="2"/>
              </a:rPr>
              <a:t>-1</a:t>
            </a:r>
            <a:r>
              <a:rPr lang="pt-PT" dirty="0">
                <a:latin typeface="+mn-lt"/>
                <a:sym typeface="Wingdings" pitchFamily="2" charset="2"/>
              </a:rPr>
              <a:t>.kg</a:t>
            </a:r>
            <a:r>
              <a:rPr lang="pt-PT" baseline="30000" dirty="0">
                <a:latin typeface="+mn-lt"/>
                <a:sym typeface="Wingdings" pitchFamily="2" charset="2"/>
              </a:rPr>
              <a:t>-1</a:t>
            </a:r>
            <a:r>
              <a:rPr lang="pt-PT" dirty="0">
                <a:latin typeface="+mn-lt"/>
                <a:sym typeface="Wingdings" pitchFamily="2" charset="2"/>
              </a:rPr>
              <a:t>. As </a:t>
            </a:r>
            <a:r>
              <a:rPr lang="pt-PT" dirty="0" err="1">
                <a:latin typeface="+mn-lt"/>
                <a:sym typeface="Wingdings" pitchFamily="2" charset="2"/>
              </a:rPr>
              <a:t>entalpias</a:t>
            </a:r>
            <a:r>
              <a:rPr lang="pt-PT" dirty="0">
                <a:latin typeface="+mn-lt"/>
                <a:sym typeface="Wingdings" pitchFamily="2" charset="2"/>
              </a:rPr>
              <a:t> de mudança de fase são </a:t>
            </a:r>
            <a:r>
              <a:rPr lang="pt-PT" dirty="0" err="1">
                <a:latin typeface="+mn-lt"/>
                <a:sym typeface="Symbol"/>
              </a:rPr>
              <a:t>H°</a:t>
            </a:r>
            <a:r>
              <a:rPr lang="pt-PT" baseline="-25000" dirty="0" err="1">
                <a:latin typeface="+mn-lt"/>
                <a:sym typeface="Symbol"/>
              </a:rPr>
              <a:t>fus</a:t>
            </a:r>
            <a:r>
              <a:rPr lang="pt-PT" dirty="0">
                <a:latin typeface="+mn-lt"/>
                <a:sym typeface="Symbol"/>
              </a:rPr>
              <a:t> = 6.01 kJ.mol</a:t>
            </a:r>
            <a:r>
              <a:rPr lang="pt-PT" baseline="30000" dirty="0">
                <a:latin typeface="+mn-lt"/>
                <a:sym typeface="Symbol"/>
              </a:rPr>
              <a:t>-1</a:t>
            </a:r>
            <a:r>
              <a:rPr lang="pt-PT" dirty="0">
                <a:latin typeface="+mn-lt"/>
                <a:sym typeface="Symbol"/>
              </a:rPr>
              <a:t> e </a:t>
            </a:r>
            <a:r>
              <a:rPr lang="pt-PT" dirty="0">
                <a:latin typeface="+mn-lt"/>
              </a:rPr>
              <a:t> </a:t>
            </a:r>
            <a:r>
              <a:rPr lang="pt-PT" dirty="0" err="1">
                <a:latin typeface="+mn-lt"/>
                <a:sym typeface="Symbol"/>
              </a:rPr>
              <a:t>H°</a:t>
            </a:r>
            <a:r>
              <a:rPr lang="pt-PT" baseline="-25000" dirty="0" err="1">
                <a:latin typeface="+mn-lt"/>
                <a:sym typeface="Symbol"/>
              </a:rPr>
              <a:t>vap</a:t>
            </a:r>
            <a:r>
              <a:rPr lang="pt-PT" baseline="-25000" dirty="0">
                <a:latin typeface="+mn-lt"/>
                <a:sym typeface="Symbol"/>
              </a:rPr>
              <a:t> </a:t>
            </a:r>
            <a:r>
              <a:rPr lang="pt-PT" dirty="0">
                <a:latin typeface="+mn-lt"/>
                <a:sym typeface="Symbol"/>
              </a:rPr>
              <a:t>= 40.66 kJ.mol</a:t>
            </a:r>
            <a:r>
              <a:rPr lang="pt-PT" baseline="30000" dirty="0">
                <a:latin typeface="+mn-lt"/>
                <a:sym typeface="Symbol"/>
              </a:rPr>
              <a:t>-1</a:t>
            </a:r>
            <a:r>
              <a:rPr lang="pt-PT" dirty="0">
                <a:sym typeface="Symbol"/>
              </a:rPr>
              <a:t>.</a:t>
            </a:r>
            <a:endParaRPr lang="pt-PT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1714</Words>
  <Application>Microsoft Office PowerPoint</Application>
  <PresentationFormat>Apresentação no Ecrã (4:3)</PresentationFormat>
  <Paragraphs>103</Paragraphs>
  <Slides>24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Tema do Office</vt:lpstr>
      <vt:lpstr>Equação</vt:lpstr>
      <vt:lpstr> Química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</dc:title>
  <dc:creator>reviewer</dc:creator>
  <cp:lastModifiedBy>Valentim Nunes</cp:lastModifiedBy>
  <cp:revision>20</cp:revision>
  <dcterms:created xsi:type="dcterms:W3CDTF">2020-11-08T16:15:36Z</dcterms:created>
  <dcterms:modified xsi:type="dcterms:W3CDTF">2021-10-12T12:35:10Z</dcterms:modified>
</cp:coreProperties>
</file>